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0.xml" ContentType="application/vnd.openxmlformats-officedocument.presentationml.slide+xml"/>
  <Override PartName="/ppt/slides/slide321.xml" ContentType="application/vnd.openxmlformats-officedocument.presentationml.slide+xml"/>
  <Override PartName="/ppt/slides/slide322.xml" ContentType="application/vnd.openxmlformats-officedocument.presentationml.slide+xml"/>
  <Override PartName="/ppt/slides/slide323.xml" ContentType="application/vnd.openxmlformats-officedocument.presentationml.slide+xml"/>
  <Override PartName="/ppt/slides/slide324.xml" ContentType="application/vnd.openxmlformats-officedocument.presentationml.slide+xml"/>
  <Override PartName="/ppt/slides/slide325.xml" ContentType="application/vnd.openxmlformats-officedocument.presentationml.slide+xml"/>
  <Override PartName="/ppt/slides/slide326.xml" ContentType="application/vnd.openxmlformats-officedocument.presentationml.slide+xml"/>
  <Override PartName="/ppt/slides/slide327.xml" ContentType="application/vnd.openxmlformats-officedocument.presentationml.slide+xml"/>
  <Override PartName="/ppt/slides/slide328.xml" ContentType="application/vnd.openxmlformats-officedocument.presentationml.slide+xml"/>
  <Override PartName="/ppt/slides/slide329.xml" ContentType="application/vnd.openxmlformats-officedocument.presentationml.slide+xml"/>
  <Override PartName="/ppt/slides/slide330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33.xml" ContentType="application/vnd.openxmlformats-officedocument.presentationml.slide+xml"/>
  <Override PartName="/ppt/slides/slide334.xml" ContentType="application/vnd.openxmlformats-officedocument.presentationml.slide+xml"/>
  <Override PartName="/ppt/slides/slide335.xml" ContentType="application/vnd.openxmlformats-officedocument.presentationml.slide+xml"/>
  <Override PartName="/ppt/slides/slide336.xml" ContentType="application/vnd.openxmlformats-officedocument.presentationml.slide+xml"/>
  <Override PartName="/ppt/slides/slide337.xml" ContentType="application/vnd.openxmlformats-officedocument.presentationml.slide+xml"/>
  <Override PartName="/ppt/slides/slide338.xml" ContentType="application/vnd.openxmlformats-officedocument.presentationml.slide+xml"/>
  <Override PartName="/ppt/slides/slide339.xml" ContentType="application/vnd.openxmlformats-officedocument.presentationml.slide+xml"/>
  <Override PartName="/ppt/slides/slide340.xml" ContentType="application/vnd.openxmlformats-officedocument.presentationml.slide+xml"/>
  <Override PartName="/ppt/slides/slide341.xml" ContentType="application/vnd.openxmlformats-officedocument.presentationml.slide+xml"/>
  <Override PartName="/ppt/slides/slide342.xml" ContentType="application/vnd.openxmlformats-officedocument.presentationml.slide+xml"/>
  <Override PartName="/ppt/slides/slide343.xml" ContentType="application/vnd.openxmlformats-officedocument.presentationml.slide+xml"/>
  <Override PartName="/ppt/slides/slide344.xml" ContentType="application/vnd.openxmlformats-officedocument.presentationml.slide+xml"/>
  <Override PartName="/ppt/slides/slide345.xml" ContentType="application/vnd.openxmlformats-officedocument.presentationml.slide+xml"/>
  <Override PartName="/ppt/slides/slide346.xml" ContentType="application/vnd.openxmlformats-officedocument.presentationml.slide+xml"/>
  <Override PartName="/ppt/slides/slide347.xml" ContentType="application/vnd.openxmlformats-officedocument.presentationml.slide+xml"/>
  <Override PartName="/ppt/slides/slide348.xml" ContentType="application/vnd.openxmlformats-officedocument.presentationml.slide+xml"/>
  <Override PartName="/ppt/slides/slide349.xml" ContentType="application/vnd.openxmlformats-officedocument.presentationml.slide+xml"/>
  <Override PartName="/ppt/slides/slide350.xml" ContentType="application/vnd.openxmlformats-officedocument.presentationml.slide+xml"/>
  <Override PartName="/ppt/slides/slide351.xml" ContentType="application/vnd.openxmlformats-officedocument.presentationml.slide+xml"/>
  <Override PartName="/ppt/slides/slide352.xml" ContentType="application/vnd.openxmlformats-officedocument.presentationml.slide+xml"/>
  <Override PartName="/ppt/slides/slide353.xml" ContentType="application/vnd.openxmlformats-officedocument.presentationml.slide+xml"/>
  <Override PartName="/ppt/slides/slide354.xml" ContentType="application/vnd.openxmlformats-officedocument.presentationml.slide+xml"/>
  <Override PartName="/ppt/slides/slide355.xml" ContentType="application/vnd.openxmlformats-officedocument.presentationml.slide+xml"/>
  <Override PartName="/ppt/slides/slide3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73.xml" ContentType="application/vnd.openxmlformats-officedocument.presentationml.notesSlide+xml"/>
  <Override PartName="/ppt/notesSlides/notesSlide174.xml" ContentType="application/vnd.openxmlformats-officedocument.presentationml.notesSlide+xml"/>
  <Override PartName="/ppt/notesSlides/notesSlide175.xml" ContentType="application/vnd.openxmlformats-officedocument.presentationml.notesSlide+xml"/>
  <Override PartName="/ppt/notesSlides/notesSlide176.xml" ContentType="application/vnd.openxmlformats-officedocument.presentationml.notesSlide+xml"/>
  <Override PartName="/ppt/notesSlides/notesSlide177.xml" ContentType="application/vnd.openxmlformats-officedocument.presentationml.notesSlide+xml"/>
  <Override PartName="/ppt/notesSlides/notesSlide178.xml" ContentType="application/vnd.openxmlformats-officedocument.presentationml.notesSlide+xml"/>
  <Override PartName="/ppt/notesSlides/notesSlide179.xml" ContentType="application/vnd.openxmlformats-officedocument.presentationml.notesSlide+xml"/>
  <Override PartName="/ppt/notesSlides/notesSlide180.xml" ContentType="application/vnd.openxmlformats-officedocument.presentationml.notesSlide+xml"/>
  <Override PartName="/ppt/notesSlides/notesSlide181.xml" ContentType="application/vnd.openxmlformats-officedocument.presentationml.notesSlide+xml"/>
  <Override PartName="/ppt/notesSlides/notesSlide182.xml" ContentType="application/vnd.openxmlformats-officedocument.presentationml.notesSlide+xml"/>
  <Override PartName="/ppt/notesSlides/notesSlide183.xml" ContentType="application/vnd.openxmlformats-officedocument.presentationml.notesSlide+xml"/>
  <Override PartName="/ppt/notesSlides/notesSlide184.xml" ContentType="application/vnd.openxmlformats-officedocument.presentationml.notesSlide+xml"/>
  <Override PartName="/ppt/notesSlides/notesSlide185.xml" ContentType="application/vnd.openxmlformats-officedocument.presentationml.notesSlide+xml"/>
  <Override PartName="/ppt/notesSlides/notesSlide186.xml" ContentType="application/vnd.openxmlformats-officedocument.presentationml.notesSlide+xml"/>
  <Override PartName="/ppt/notesSlides/notesSlide187.xml" ContentType="application/vnd.openxmlformats-officedocument.presentationml.notesSlide+xml"/>
  <Override PartName="/ppt/notesSlides/notesSlide188.xml" ContentType="application/vnd.openxmlformats-officedocument.presentationml.notesSlide+xml"/>
  <Override PartName="/ppt/notesSlides/notesSlide189.xml" ContentType="application/vnd.openxmlformats-officedocument.presentationml.notesSlide+xml"/>
  <Override PartName="/ppt/notesSlides/notesSlide190.xml" ContentType="application/vnd.openxmlformats-officedocument.presentationml.notesSlide+xml"/>
  <Override PartName="/ppt/notesSlides/notesSlide191.xml" ContentType="application/vnd.openxmlformats-officedocument.presentationml.notesSlide+xml"/>
  <Override PartName="/ppt/notesSlides/notesSlide192.xml" ContentType="application/vnd.openxmlformats-officedocument.presentationml.notesSlide+xml"/>
  <Override PartName="/ppt/notesSlides/notesSlide193.xml" ContentType="application/vnd.openxmlformats-officedocument.presentationml.notesSlide+xml"/>
  <Override PartName="/ppt/notesSlides/notesSlide194.xml" ContentType="application/vnd.openxmlformats-officedocument.presentationml.notesSlide+xml"/>
  <Override PartName="/ppt/notesSlides/notesSlide195.xml" ContentType="application/vnd.openxmlformats-officedocument.presentationml.notesSlide+xml"/>
  <Override PartName="/ppt/notesSlides/notesSlide196.xml" ContentType="application/vnd.openxmlformats-officedocument.presentationml.notesSlide+xml"/>
  <Override PartName="/ppt/notesSlides/notesSlide197.xml" ContentType="application/vnd.openxmlformats-officedocument.presentationml.notesSlide+xml"/>
  <Override PartName="/ppt/notesSlides/notesSlide198.xml" ContentType="application/vnd.openxmlformats-officedocument.presentationml.notesSlide+xml"/>
  <Override PartName="/ppt/notesSlides/notesSlide199.xml" ContentType="application/vnd.openxmlformats-officedocument.presentationml.notesSlide+xml"/>
  <Override PartName="/ppt/notesSlides/notesSlide200.xml" ContentType="application/vnd.openxmlformats-officedocument.presentationml.notesSlide+xml"/>
  <Override PartName="/ppt/notesSlides/notesSlide201.xml" ContentType="application/vnd.openxmlformats-officedocument.presentationml.notesSlide+xml"/>
  <Override PartName="/ppt/notesSlides/notesSlide202.xml" ContentType="application/vnd.openxmlformats-officedocument.presentationml.notesSlide+xml"/>
  <Override PartName="/ppt/notesSlides/notesSlide203.xml" ContentType="application/vnd.openxmlformats-officedocument.presentationml.notesSlide+xml"/>
  <Override PartName="/ppt/notesSlides/notesSlide204.xml" ContentType="application/vnd.openxmlformats-officedocument.presentationml.notesSlide+xml"/>
  <Override PartName="/ppt/notesSlides/notesSlide205.xml" ContentType="application/vnd.openxmlformats-officedocument.presentationml.notesSlide+xml"/>
  <Override PartName="/ppt/notesSlides/notesSlide206.xml" ContentType="application/vnd.openxmlformats-officedocument.presentationml.notesSlide+xml"/>
  <Override PartName="/ppt/notesSlides/notesSlide207.xml" ContentType="application/vnd.openxmlformats-officedocument.presentationml.notesSlide+xml"/>
  <Override PartName="/ppt/notesSlides/notesSlide208.xml" ContentType="application/vnd.openxmlformats-officedocument.presentationml.notesSlide+xml"/>
  <Override PartName="/ppt/notesSlides/notesSlide209.xml" ContentType="application/vnd.openxmlformats-officedocument.presentationml.notesSlide+xml"/>
  <Override PartName="/ppt/notesSlides/notesSlide210.xml" ContentType="application/vnd.openxmlformats-officedocument.presentationml.notesSlide+xml"/>
  <Override PartName="/ppt/notesSlides/notesSlide211.xml" ContentType="application/vnd.openxmlformats-officedocument.presentationml.notesSlide+xml"/>
  <Override PartName="/ppt/notesSlides/notesSlide212.xml" ContentType="application/vnd.openxmlformats-officedocument.presentationml.notesSlide+xml"/>
  <Override PartName="/ppt/notesSlides/notesSlide213.xml" ContentType="application/vnd.openxmlformats-officedocument.presentationml.notesSlide+xml"/>
  <Override PartName="/ppt/notesSlides/notesSlide214.xml" ContentType="application/vnd.openxmlformats-officedocument.presentationml.notesSlide+xml"/>
  <Override PartName="/ppt/notesSlides/notesSlide215.xml" ContentType="application/vnd.openxmlformats-officedocument.presentationml.notesSlide+xml"/>
  <Override PartName="/ppt/notesSlides/notesSlide216.xml" ContentType="application/vnd.openxmlformats-officedocument.presentationml.notesSlide+xml"/>
  <Override PartName="/ppt/notesSlides/notesSlide217.xml" ContentType="application/vnd.openxmlformats-officedocument.presentationml.notesSlide+xml"/>
  <Override PartName="/ppt/notesSlides/notesSlide218.xml" ContentType="application/vnd.openxmlformats-officedocument.presentationml.notesSlide+xml"/>
  <Override PartName="/ppt/notesSlides/notesSlide219.xml" ContentType="application/vnd.openxmlformats-officedocument.presentationml.notesSlide+xml"/>
  <Override PartName="/ppt/notesSlides/notesSlide220.xml" ContentType="application/vnd.openxmlformats-officedocument.presentationml.notesSlide+xml"/>
  <Override PartName="/ppt/notesSlides/notesSlide221.xml" ContentType="application/vnd.openxmlformats-officedocument.presentationml.notesSlide+xml"/>
  <Override PartName="/ppt/notesSlides/notesSlide222.xml" ContentType="application/vnd.openxmlformats-officedocument.presentationml.notesSlide+xml"/>
  <Override PartName="/ppt/notesSlides/notesSlide223.xml" ContentType="application/vnd.openxmlformats-officedocument.presentationml.notesSlide+xml"/>
  <Override PartName="/ppt/notesSlides/notesSlide224.xml" ContentType="application/vnd.openxmlformats-officedocument.presentationml.notesSlide+xml"/>
  <Override PartName="/ppt/notesSlides/notesSlide225.xml" ContentType="application/vnd.openxmlformats-officedocument.presentationml.notesSlide+xml"/>
  <Override PartName="/ppt/notesSlides/notesSlide226.xml" ContentType="application/vnd.openxmlformats-officedocument.presentationml.notesSlide+xml"/>
  <Override PartName="/ppt/notesSlides/notesSlide227.xml" ContentType="application/vnd.openxmlformats-officedocument.presentationml.notesSlide+xml"/>
  <Override PartName="/ppt/notesSlides/notesSlide228.xml" ContentType="application/vnd.openxmlformats-officedocument.presentationml.notesSlide+xml"/>
  <Override PartName="/ppt/notesSlides/notesSlide229.xml" ContentType="application/vnd.openxmlformats-officedocument.presentationml.notesSlide+xml"/>
  <Override PartName="/ppt/notesSlides/notesSlide230.xml" ContentType="application/vnd.openxmlformats-officedocument.presentationml.notesSlide+xml"/>
  <Override PartName="/ppt/notesSlides/notesSlide231.xml" ContentType="application/vnd.openxmlformats-officedocument.presentationml.notesSlide+xml"/>
  <Override PartName="/ppt/notesSlides/notesSlide232.xml" ContentType="application/vnd.openxmlformats-officedocument.presentationml.notesSlide+xml"/>
  <Override PartName="/ppt/notesSlides/notesSlide233.xml" ContentType="application/vnd.openxmlformats-officedocument.presentationml.notesSlide+xml"/>
  <Override PartName="/ppt/notesSlides/notesSlide234.xml" ContentType="application/vnd.openxmlformats-officedocument.presentationml.notesSlide+xml"/>
  <Override PartName="/ppt/notesSlides/notesSlide235.xml" ContentType="application/vnd.openxmlformats-officedocument.presentationml.notesSlide+xml"/>
  <Override PartName="/ppt/notesSlides/notesSlide236.xml" ContentType="application/vnd.openxmlformats-officedocument.presentationml.notesSlide+xml"/>
  <Override PartName="/ppt/notesSlides/notesSlide237.xml" ContentType="application/vnd.openxmlformats-officedocument.presentationml.notesSlide+xml"/>
  <Override PartName="/ppt/notesSlides/notesSlide238.xml" ContentType="application/vnd.openxmlformats-officedocument.presentationml.notesSlide+xml"/>
  <Override PartName="/ppt/notesSlides/notesSlide239.xml" ContentType="application/vnd.openxmlformats-officedocument.presentationml.notesSlide+xml"/>
  <Override PartName="/ppt/notesSlides/notesSlide240.xml" ContentType="application/vnd.openxmlformats-officedocument.presentationml.notesSlide+xml"/>
  <Override PartName="/ppt/notesSlides/notesSlide241.xml" ContentType="application/vnd.openxmlformats-officedocument.presentationml.notesSlide+xml"/>
  <Override PartName="/ppt/notesSlides/notesSlide242.xml" ContentType="application/vnd.openxmlformats-officedocument.presentationml.notesSlide+xml"/>
  <Override PartName="/ppt/notesSlides/notesSlide243.xml" ContentType="application/vnd.openxmlformats-officedocument.presentationml.notesSlide+xml"/>
  <Override PartName="/ppt/notesSlides/notesSlide244.xml" ContentType="application/vnd.openxmlformats-officedocument.presentationml.notesSlide+xml"/>
  <Override PartName="/ppt/notesSlides/notesSlide245.xml" ContentType="application/vnd.openxmlformats-officedocument.presentationml.notesSlide+xml"/>
  <Override PartName="/ppt/notesSlides/notesSlide246.xml" ContentType="application/vnd.openxmlformats-officedocument.presentationml.notesSlide+xml"/>
  <Override PartName="/ppt/notesSlides/notesSlide247.xml" ContentType="application/vnd.openxmlformats-officedocument.presentationml.notesSlide+xml"/>
  <Override PartName="/ppt/notesSlides/notesSlide248.xml" ContentType="application/vnd.openxmlformats-officedocument.presentationml.notesSlide+xml"/>
  <Override PartName="/ppt/notesSlides/notesSlide249.xml" ContentType="application/vnd.openxmlformats-officedocument.presentationml.notesSlide+xml"/>
  <Override PartName="/ppt/notesSlides/notesSlide250.xml" ContentType="application/vnd.openxmlformats-officedocument.presentationml.notesSlide+xml"/>
  <Override PartName="/ppt/notesSlides/notesSlide251.xml" ContentType="application/vnd.openxmlformats-officedocument.presentationml.notesSlide+xml"/>
  <Override PartName="/ppt/notesSlides/notesSlide252.xml" ContentType="application/vnd.openxmlformats-officedocument.presentationml.notesSlide+xml"/>
  <Override PartName="/ppt/notesSlides/notesSlide253.xml" ContentType="application/vnd.openxmlformats-officedocument.presentationml.notesSlide+xml"/>
  <Override PartName="/ppt/notesSlides/notesSlide254.xml" ContentType="application/vnd.openxmlformats-officedocument.presentationml.notesSlide+xml"/>
  <Override PartName="/ppt/notesSlides/notesSlide255.xml" ContentType="application/vnd.openxmlformats-officedocument.presentationml.notesSlide+xml"/>
  <Override PartName="/ppt/notesSlides/notesSlide256.xml" ContentType="application/vnd.openxmlformats-officedocument.presentationml.notesSlide+xml"/>
  <Override PartName="/ppt/notesSlides/notesSlide257.xml" ContentType="application/vnd.openxmlformats-officedocument.presentationml.notesSlide+xml"/>
  <Override PartName="/ppt/notesSlides/notesSlide258.xml" ContentType="application/vnd.openxmlformats-officedocument.presentationml.notesSlide+xml"/>
  <Override PartName="/ppt/notesSlides/notesSlide259.xml" ContentType="application/vnd.openxmlformats-officedocument.presentationml.notesSlide+xml"/>
  <Override PartName="/ppt/notesSlides/notesSlide260.xml" ContentType="application/vnd.openxmlformats-officedocument.presentationml.notesSlide+xml"/>
  <Override PartName="/ppt/notesSlides/notesSlide261.xml" ContentType="application/vnd.openxmlformats-officedocument.presentationml.notesSlide+xml"/>
  <Override PartName="/ppt/notesSlides/notesSlide262.xml" ContentType="application/vnd.openxmlformats-officedocument.presentationml.notesSlide+xml"/>
  <Override PartName="/ppt/notesSlides/notesSlide263.xml" ContentType="application/vnd.openxmlformats-officedocument.presentationml.notesSlide+xml"/>
  <Override PartName="/ppt/notesSlides/notesSlide264.xml" ContentType="application/vnd.openxmlformats-officedocument.presentationml.notesSlide+xml"/>
  <Override PartName="/ppt/notesSlides/notesSlide265.xml" ContentType="application/vnd.openxmlformats-officedocument.presentationml.notesSlide+xml"/>
  <Override PartName="/ppt/notesSlides/notesSlide266.xml" ContentType="application/vnd.openxmlformats-officedocument.presentationml.notesSlide+xml"/>
  <Override PartName="/ppt/notesSlides/notesSlide267.xml" ContentType="application/vnd.openxmlformats-officedocument.presentationml.notesSlide+xml"/>
  <Override PartName="/ppt/notesSlides/notesSlide268.xml" ContentType="application/vnd.openxmlformats-officedocument.presentationml.notesSlide+xml"/>
  <Override PartName="/ppt/notesSlides/notesSlide269.xml" ContentType="application/vnd.openxmlformats-officedocument.presentationml.notesSlide+xml"/>
  <Override PartName="/ppt/notesSlides/notesSlide270.xml" ContentType="application/vnd.openxmlformats-officedocument.presentationml.notesSlide+xml"/>
  <Override PartName="/ppt/notesSlides/notesSlide271.xml" ContentType="application/vnd.openxmlformats-officedocument.presentationml.notesSlide+xml"/>
  <Override PartName="/ppt/notesSlides/notesSlide272.xml" ContentType="application/vnd.openxmlformats-officedocument.presentationml.notesSlide+xml"/>
  <Override PartName="/ppt/notesSlides/notesSlide273.xml" ContentType="application/vnd.openxmlformats-officedocument.presentationml.notesSlide+xml"/>
  <Override PartName="/ppt/notesSlides/notesSlide274.xml" ContentType="application/vnd.openxmlformats-officedocument.presentationml.notesSlide+xml"/>
  <Override PartName="/ppt/notesSlides/notesSlide275.xml" ContentType="application/vnd.openxmlformats-officedocument.presentationml.notesSlide+xml"/>
  <Override PartName="/ppt/notesSlides/notesSlide276.xml" ContentType="application/vnd.openxmlformats-officedocument.presentationml.notesSlide+xml"/>
  <Override PartName="/ppt/notesSlides/notesSlide277.xml" ContentType="application/vnd.openxmlformats-officedocument.presentationml.notesSlide+xml"/>
  <Override PartName="/ppt/notesSlides/notesSlide278.xml" ContentType="application/vnd.openxmlformats-officedocument.presentationml.notesSlide+xml"/>
  <Override PartName="/ppt/notesSlides/notesSlide279.xml" ContentType="application/vnd.openxmlformats-officedocument.presentationml.notesSlide+xml"/>
  <Override PartName="/ppt/notesSlides/notesSlide280.xml" ContentType="application/vnd.openxmlformats-officedocument.presentationml.notesSlide+xml"/>
  <Override PartName="/ppt/notesSlides/notesSlide281.xml" ContentType="application/vnd.openxmlformats-officedocument.presentationml.notesSlide+xml"/>
  <Override PartName="/ppt/notesSlides/notesSlide282.xml" ContentType="application/vnd.openxmlformats-officedocument.presentationml.notesSlide+xml"/>
  <Override PartName="/ppt/notesSlides/notesSlide283.xml" ContentType="application/vnd.openxmlformats-officedocument.presentationml.notesSlide+xml"/>
  <Override PartName="/ppt/notesSlides/notesSlide284.xml" ContentType="application/vnd.openxmlformats-officedocument.presentationml.notesSlide+xml"/>
  <Override PartName="/ppt/notesSlides/notesSlide285.xml" ContentType="application/vnd.openxmlformats-officedocument.presentationml.notesSlide+xml"/>
  <Override PartName="/ppt/notesSlides/notesSlide286.xml" ContentType="application/vnd.openxmlformats-officedocument.presentationml.notesSlide+xml"/>
  <Override PartName="/ppt/notesSlides/notesSlide287.xml" ContentType="application/vnd.openxmlformats-officedocument.presentationml.notesSlide+xml"/>
  <Override PartName="/ppt/notesSlides/notesSlide288.xml" ContentType="application/vnd.openxmlformats-officedocument.presentationml.notesSlide+xml"/>
  <Override PartName="/ppt/notesSlides/notesSlide289.xml" ContentType="application/vnd.openxmlformats-officedocument.presentationml.notesSlide+xml"/>
  <Override PartName="/ppt/notesSlides/notesSlide290.xml" ContentType="application/vnd.openxmlformats-officedocument.presentationml.notesSlide+xml"/>
  <Override PartName="/ppt/notesSlides/notesSlide291.xml" ContentType="application/vnd.openxmlformats-officedocument.presentationml.notesSlide+xml"/>
  <Override PartName="/ppt/notesSlides/notesSlide292.xml" ContentType="application/vnd.openxmlformats-officedocument.presentationml.notesSlide+xml"/>
  <Override PartName="/ppt/notesSlides/notesSlide293.xml" ContentType="application/vnd.openxmlformats-officedocument.presentationml.notesSlide+xml"/>
  <Override PartName="/ppt/notesSlides/notesSlide294.xml" ContentType="application/vnd.openxmlformats-officedocument.presentationml.notesSlide+xml"/>
  <Override PartName="/ppt/notesSlides/notesSlide295.xml" ContentType="application/vnd.openxmlformats-officedocument.presentationml.notesSlide+xml"/>
  <Override PartName="/ppt/notesSlides/notesSlide296.xml" ContentType="application/vnd.openxmlformats-officedocument.presentationml.notesSlide+xml"/>
  <Override PartName="/ppt/notesSlides/notesSlide297.xml" ContentType="application/vnd.openxmlformats-officedocument.presentationml.notesSlide+xml"/>
  <Override PartName="/ppt/notesSlides/notesSlide298.xml" ContentType="application/vnd.openxmlformats-officedocument.presentationml.notesSlide+xml"/>
  <Override PartName="/ppt/notesSlides/notesSlide299.xml" ContentType="application/vnd.openxmlformats-officedocument.presentationml.notesSlide+xml"/>
  <Override PartName="/ppt/notesSlides/notesSlide300.xml" ContentType="application/vnd.openxmlformats-officedocument.presentationml.notesSlide+xml"/>
  <Override PartName="/ppt/notesSlides/notesSlide301.xml" ContentType="application/vnd.openxmlformats-officedocument.presentationml.notesSlide+xml"/>
  <Override PartName="/ppt/notesSlides/notesSlide302.xml" ContentType="application/vnd.openxmlformats-officedocument.presentationml.notesSlide+xml"/>
  <Override PartName="/ppt/notesSlides/notesSlide303.xml" ContentType="application/vnd.openxmlformats-officedocument.presentationml.notesSlide+xml"/>
  <Override PartName="/ppt/notesSlides/notesSlide304.xml" ContentType="application/vnd.openxmlformats-officedocument.presentationml.notesSlide+xml"/>
  <Override PartName="/ppt/notesSlides/notesSlide305.xml" ContentType="application/vnd.openxmlformats-officedocument.presentationml.notesSlide+xml"/>
  <Override PartName="/ppt/notesSlides/notesSlide306.xml" ContentType="application/vnd.openxmlformats-officedocument.presentationml.notesSlide+xml"/>
  <Override PartName="/ppt/notesSlides/notesSlide307.xml" ContentType="application/vnd.openxmlformats-officedocument.presentationml.notesSlide+xml"/>
  <Override PartName="/ppt/notesSlides/notesSlide308.xml" ContentType="application/vnd.openxmlformats-officedocument.presentationml.notesSlide+xml"/>
  <Override PartName="/ppt/notesSlides/notesSlide309.xml" ContentType="application/vnd.openxmlformats-officedocument.presentationml.notesSlide+xml"/>
  <Override PartName="/ppt/notesSlides/notesSlide310.xml" ContentType="application/vnd.openxmlformats-officedocument.presentationml.notesSlide+xml"/>
  <Override PartName="/ppt/notesSlides/notesSlide311.xml" ContentType="application/vnd.openxmlformats-officedocument.presentationml.notesSlide+xml"/>
  <Override PartName="/ppt/notesSlides/notesSlide312.xml" ContentType="application/vnd.openxmlformats-officedocument.presentationml.notesSlide+xml"/>
  <Override PartName="/ppt/notesSlides/notesSlide313.xml" ContentType="application/vnd.openxmlformats-officedocument.presentationml.notesSlide+xml"/>
  <Override PartName="/ppt/notesSlides/notesSlide314.xml" ContentType="application/vnd.openxmlformats-officedocument.presentationml.notesSlide+xml"/>
  <Override PartName="/ppt/notesSlides/notesSlide315.xml" ContentType="application/vnd.openxmlformats-officedocument.presentationml.notesSlide+xml"/>
  <Override PartName="/ppt/notesSlides/notesSlide316.xml" ContentType="application/vnd.openxmlformats-officedocument.presentationml.notesSlide+xml"/>
  <Override PartName="/ppt/notesSlides/notesSlide317.xml" ContentType="application/vnd.openxmlformats-officedocument.presentationml.notesSlide+xml"/>
  <Override PartName="/ppt/notesSlides/notesSlide318.xml" ContentType="application/vnd.openxmlformats-officedocument.presentationml.notesSlide+xml"/>
  <Override PartName="/ppt/notesSlides/notesSlide319.xml" ContentType="application/vnd.openxmlformats-officedocument.presentationml.notesSlide+xml"/>
  <Override PartName="/ppt/notesSlides/notesSlide320.xml" ContentType="application/vnd.openxmlformats-officedocument.presentationml.notesSlide+xml"/>
  <Override PartName="/ppt/notesSlides/notesSlide321.xml" ContentType="application/vnd.openxmlformats-officedocument.presentationml.notesSlide+xml"/>
  <Override PartName="/ppt/notesSlides/notesSlide322.xml" ContentType="application/vnd.openxmlformats-officedocument.presentationml.notesSlide+xml"/>
  <Override PartName="/ppt/notesSlides/notesSlide323.xml" ContentType="application/vnd.openxmlformats-officedocument.presentationml.notesSlide+xml"/>
  <Override PartName="/ppt/notesSlides/notesSlide324.xml" ContentType="application/vnd.openxmlformats-officedocument.presentationml.notesSlide+xml"/>
  <Override PartName="/ppt/notesSlides/notesSlide325.xml" ContentType="application/vnd.openxmlformats-officedocument.presentationml.notesSlide+xml"/>
  <Override PartName="/ppt/notesSlides/notesSlide326.xml" ContentType="application/vnd.openxmlformats-officedocument.presentationml.notesSlide+xml"/>
  <Override PartName="/ppt/notesSlides/notesSlide327.xml" ContentType="application/vnd.openxmlformats-officedocument.presentationml.notesSlide+xml"/>
  <Override PartName="/ppt/notesSlides/notesSlide328.xml" ContentType="application/vnd.openxmlformats-officedocument.presentationml.notesSlide+xml"/>
  <Override PartName="/ppt/notesSlides/notesSlide329.xml" ContentType="application/vnd.openxmlformats-officedocument.presentationml.notesSlide+xml"/>
  <Override PartName="/ppt/notesSlides/notesSlide330.xml" ContentType="application/vnd.openxmlformats-officedocument.presentationml.notesSlide+xml"/>
  <Override PartName="/ppt/notesSlides/notesSlide331.xml" ContentType="application/vnd.openxmlformats-officedocument.presentationml.notesSlide+xml"/>
  <Override PartName="/ppt/notesSlides/notesSlide332.xml" ContentType="application/vnd.openxmlformats-officedocument.presentationml.notesSlide+xml"/>
  <Override PartName="/ppt/notesSlides/notesSlide333.xml" ContentType="application/vnd.openxmlformats-officedocument.presentationml.notesSlide+xml"/>
  <Override PartName="/ppt/notesSlides/notesSlide334.xml" ContentType="application/vnd.openxmlformats-officedocument.presentationml.notesSlide+xml"/>
  <Override PartName="/ppt/notesSlides/notesSlide335.xml" ContentType="application/vnd.openxmlformats-officedocument.presentationml.notesSlide+xml"/>
  <Override PartName="/ppt/notesSlides/notesSlide336.xml" ContentType="application/vnd.openxmlformats-officedocument.presentationml.notesSlide+xml"/>
  <Override PartName="/ppt/notesSlides/notesSlide337.xml" ContentType="application/vnd.openxmlformats-officedocument.presentationml.notesSlide+xml"/>
  <Override PartName="/ppt/notesSlides/notesSlide338.xml" ContentType="application/vnd.openxmlformats-officedocument.presentationml.notesSlide+xml"/>
  <Override PartName="/ppt/notesSlides/notesSlide339.xml" ContentType="application/vnd.openxmlformats-officedocument.presentationml.notesSlide+xml"/>
  <Override PartName="/ppt/ink/ink1.xml" ContentType="application/inkml+xml"/>
  <Override PartName="/ppt/notesSlides/notesSlide340.xml" ContentType="application/vnd.openxmlformats-officedocument.presentationml.notesSlide+xml"/>
  <Override PartName="/ppt/notesSlides/notesSlide341.xml" ContentType="application/vnd.openxmlformats-officedocument.presentationml.notesSlide+xml"/>
  <Override PartName="/ppt/notesSlides/notesSlide342.xml" ContentType="application/vnd.openxmlformats-officedocument.presentationml.notesSlide+xml"/>
  <Override PartName="/ppt/notesSlides/notesSlide343.xml" ContentType="application/vnd.openxmlformats-officedocument.presentationml.notesSlide+xml"/>
  <Override PartName="/ppt/notesSlides/notesSlide344.xml" ContentType="application/vnd.openxmlformats-officedocument.presentationml.notesSlide+xml"/>
  <Override PartName="/ppt/notesSlides/notesSlide345.xml" ContentType="application/vnd.openxmlformats-officedocument.presentationml.notesSlide+xml"/>
  <Override PartName="/ppt/notesSlides/notesSlide346.xml" ContentType="application/vnd.openxmlformats-officedocument.presentationml.notesSlide+xml"/>
  <Override PartName="/ppt/notesSlides/notesSlide347.xml" ContentType="application/vnd.openxmlformats-officedocument.presentationml.notesSlide+xml"/>
  <Override PartName="/ppt/notesSlides/notesSlide348.xml" ContentType="application/vnd.openxmlformats-officedocument.presentationml.notesSlide+xml"/>
  <Override PartName="/ppt/notesSlides/notesSlide349.xml" ContentType="application/vnd.openxmlformats-officedocument.presentationml.notesSlide+xml"/>
  <Override PartName="/ppt/notesSlides/notesSlide350.xml" ContentType="application/vnd.openxmlformats-officedocument.presentationml.notesSlide+xml"/>
  <Override PartName="/ppt/notesSlides/notesSlide351.xml" ContentType="application/vnd.openxmlformats-officedocument.presentationml.notesSlide+xml"/>
  <Override PartName="/ppt/notesSlides/notesSlide352.xml" ContentType="application/vnd.openxmlformats-officedocument.presentationml.notesSlide+xml"/>
  <Override PartName="/ppt/notesSlides/notesSlide353.xml" ContentType="application/vnd.openxmlformats-officedocument.presentationml.notesSlide+xml"/>
  <Override PartName="/ppt/notesSlides/notesSlide354.xml" ContentType="application/vnd.openxmlformats-officedocument.presentationml.notesSlide+xml"/>
  <Override PartName="/ppt/notesSlides/notesSlide355.xml" ContentType="application/vnd.openxmlformats-officedocument.presentationml.notesSlide+xml"/>
  <Override PartName="/ppt/notesSlides/notesSlide3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8"/>
  </p:notesMasterIdLst>
  <p:sldIdLst>
    <p:sldId id="315" r:id="rId2"/>
    <p:sldId id="1116" r:id="rId3"/>
    <p:sldId id="490" r:id="rId4"/>
    <p:sldId id="280" r:id="rId5"/>
    <p:sldId id="501" r:id="rId6"/>
    <p:sldId id="375" r:id="rId7"/>
    <p:sldId id="977" r:id="rId8"/>
    <p:sldId id="978" r:id="rId9"/>
    <p:sldId id="378" r:id="rId10"/>
    <p:sldId id="379" r:id="rId11"/>
    <p:sldId id="380" r:id="rId12"/>
    <p:sldId id="595" r:id="rId13"/>
    <p:sldId id="621" r:id="rId14"/>
    <p:sldId id="996" r:id="rId15"/>
    <p:sldId id="881" r:id="rId16"/>
    <p:sldId id="843" r:id="rId17"/>
    <p:sldId id="259" r:id="rId18"/>
    <p:sldId id="604" r:id="rId19"/>
    <p:sldId id="340" r:id="rId20"/>
    <p:sldId id="323" r:id="rId21"/>
    <p:sldId id="1114" r:id="rId22"/>
    <p:sldId id="498" r:id="rId23"/>
    <p:sldId id="273" r:id="rId24"/>
    <p:sldId id="367" r:id="rId25"/>
    <p:sldId id="334" r:id="rId26"/>
    <p:sldId id="332" r:id="rId27"/>
    <p:sldId id="882" r:id="rId28"/>
    <p:sldId id="883" r:id="rId29"/>
    <p:sldId id="884" r:id="rId30"/>
    <p:sldId id="1108" r:id="rId31"/>
    <p:sldId id="369" r:id="rId32"/>
    <p:sldId id="611" r:id="rId33"/>
    <p:sldId id="867" r:id="rId34"/>
    <p:sldId id="564" r:id="rId35"/>
    <p:sldId id="1113" r:id="rId36"/>
    <p:sldId id="1107" r:id="rId37"/>
    <p:sldId id="322" r:id="rId38"/>
    <p:sldId id="284" r:id="rId39"/>
    <p:sldId id="270" r:id="rId40"/>
    <p:sldId id="929" r:id="rId41"/>
    <p:sldId id="773" r:id="rId42"/>
    <p:sldId id="774" r:id="rId43"/>
    <p:sldId id="775" r:id="rId44"/>
    <p:sldId id="757" r:id="rId45"/>
    <p:sldId id="795" r:id="rId46"/>
    <p:sldId id="669" r:id="rId47"/>
    <p:sldId id="670" r:id="rId48"/>
    <p:sldId id="430" r:id="rId49"/>
    <p:sldId id="561" r:id="rId50"/>
    <p:sldId id="287" r:id="rId51"/>
    <p:sldId id="349" r:id="rId52"/>
    <p:sldId id="298" r:id="rId53"/>
    <p:sldId id="319" r:id="rId54"/>
    <p:sldId id="747" r:id="rId55"/>
    <p:sldId id="328" r:id="rId56"/>
    <p:sldId id="634" r:id="rId57"/>
    <p:sldId id="635" r:id="rId58"/>
    <p:sldId id="397" r:id="rId59"/>
    <p:sldId id="798" r:id="rId60"/>
    <p:sldId id="464" r:id="rId61"/>
    <p:sldId id="1132" r:id="rId62"/>
    <p:sldId id="581" r:id="rId63"/>
    <p:sldId id="429" r:id="rId64"/>
    <p:sldId id="316" r:id="rId65"/>
    <p:sldId id="317" r:id="rId66"/>
    <p:sldId id="975" r:id="rId67"/>
    <p:sldId id="283" r:id="rId68"/>
    <p:sldId id="326" r:id="rId69"/>
    <p:sldId id="324" r:id="rId70"/>
    <p:sldId id="556" r:id="rId71"/>
    <p:sldId id="432" r:id="rId72"/>
    <p:sldId id="537" r:id="rId73"/>
    <p:sldId id="1081" r:id="rId74"/>
    <p:sldId id="579" r:id="rId75"/>
    <p:sldId id="580" r:id="rId76"/>
    <p:sldId id="502" r:id="rId77"/>
    <p:sldId id="503" r:id="rId78"/>
    <p:sldId id="979" r:id="rId79"/>
    <p:sldId id="352" r:id="rId80"/>
    <p:sldId id="364" r:id="rId81"/>
    <p:sldId id="822" r:id="rId82"/>
    <p:sldId id="543" r:id="rId83"/>
    <p:sldId id="350" r:id="rId84"/>
    <p:sldId id="1127" r:id="rId85"/>
    <p:sldId id="782" r:id="rId86"/>
    <p:sldId id="358" r:id="rId87"/>
    <p:sldId id="974" r:id="rId88"/>
    <p:sldId id="271" r:id="rId89"/>
    <p:sldId id="562" r:id="rId90"/>
    <p:sldId id="368" r:id="rId91"/>
    <p:sldId id="461" r:id="rId92"/>
    <p:sldId id="382" r:id="rId93"/>
    <p:sldId id="1126" r:id="rId94"/>
    <p:sldId id="441" r:id="rId95"/>
    <p:sldId id="840" r:id="rId96"/>
    <p:sldId id="981" r:id="rId97"/>
    <p:sldId id="868" r:id="rId98"/>
    <p:sldId id="790" r:id="rId99"/>
    <p:sldId id="615" r:id="rId100"/>
    <p:sldId id="356" r:id="rId101"/>
    <p:sldId id="931" r:id="rId102"/>
    <p:sldId id="330" r:id="rId103"/>
    <p:sldId id="1128" r:id="rId104"/>
    <p:sldId id="392" r:id="rId105"/>
    <p:sldId id="393" r:id="rId106"/>
    <p:sldId id="394" r:id="rId107"/>
    <p:sldId id="395" r:id="rId108"/>
    <p:sldId id="396" r:id="rId109"/>
    <p:sldId id="1205" r:id="rId110"/>
    <p:sldId id="347" r:id="rId111"/>
    <p:sldId id="409" r:id="rId112"/>
    <p:sldId id="545" r:id="rId113"/>
    <p:sldId id="569" r:id="rId114"/>
    <p:sldId id="338" r:id="rId115"/>
    <p:sldId id="320" r:id="rId116"/>
    <p:sldId id="1137" r:id="rId117"/>
    <p:sldId id="572" r:id="rId118"/>
    <p:sldId id="470" r:id="rId119"/>
    <p:sldId id="1138" r:id="rId120"/>
    <p:sldId id="484" r:id="rId121"/>
    <p:sldId id="436" r:id="rId122"/>
    <p:sldId id="427" r:id="rId123"/>
    <p:sldId id="593" r:id="rId124"/>
    <p:sldId id="518" r:id="rId125"/>
    <p:sldId id="546" r:id="rId126"/>
    <p:sldId id="289" r:id="rId127"/>
    <p:sldId id="643" r:id="rId128"/>
    <p:sldId id="383" r:id="rId129"/>
    <p:sldId id="377" r:id="rId130"/>
    <p:sldId id="916" r:id="rId131"/>
    <p:sldId id="917" r:id="rId132"/>
    <p:sldId id="312" r:id="rId133"/>
    <p:sldId id="1109" r:id="rId134"/>
    <p:sldId id="1104" r:id="rId135"/>
    <p:sldId id="791" r:id="rId136"/>
    <p:sldId id="554" r:id="rId137"/>
    <p:sldId id="1140" r:id="rId138"/>
    <p:sldId id="389" r:id="rId139"/>
    <p:sldId id="286" r:id="rId140"/>
    <p:sldId id="435" r:id="rId141"/>
    <p:sldId id="318" r:id="rId142"/>
    <p:sldId id="299" r:id="rId143"/>
    <p:sldId id="1142" r:id="rId144"/>
    <p:sldId id="1143" r:id="rId145"/>
    <p:sldId id="391" r:id="rId146"/>
    <p:sldId id="439" r:id="rId147"/>
    <p:sldId id="885" r:id="rId148"/>
    <p:sldId id="542" r:id="rId149"/>
    <p:sldId id="969" r:id="rId150"/>
    <p:sldId id="1144" r:id="rId151"/>
    <p:sldId id="613" r:id="rId152"/>
    <p:sldId id="473" r:id="rId153"/>
    <p:sldId id="345" r:id="rId154"/>
    <p:sldId id="778" r:id="rId155"/>
    <p:sldId id="426" r:id="rId156"/>
    <p:sldId id="1078" r:id="rId157"/>
    <p:sldId id="305" r:id="rId158"/>
    <p:sldId id="344" r:id="rId159"/>
    <p:sldId id="848" r:id="rId160"/>
    <p:sldId id="847" r:id="rId161"/>
    <p:sldId id="743" r:id="rId162"/>
    <p:sldId id="341" r:id="rId163"/>
    <p:sldId id="274" r:id="rId164"/>
    <p:sldId id="1105" r:id="rId165"/>
    <p:sldId id="1080" r:id="rId166"/>
    <p:sldId id="365" r:id="rId167"/>
    <p:sldId id="525" r:id="rId168"/>
    <p:sldId id="407" r:id="rId169"/>
    <p:sldId id="571" r:id="rId170"/>
    <p:sldId id="557" r:id="rId171"/>
    <p:sldId id="787" r:id="rId172"/>
    <p:sldId id="914" r:id="rId173"/>
    <p:sldId id="431" r:id="rId174"/>
    <p:sldId id="372" r:id="rId175"/>
    <p:sldId id="553" r:id="rId176"/>
    <p:sldId id="1146" r:id="rId177"/>
    <p:sldId id="462" r:id="rId178"/>
    <p:sldId id="308" r:id="rId179"/>
    <p:sldId id="792" r:id="rId180"/>
    <p:sldId id="1147" r:id="rId181"/>
    <p:sldId id="1148" r:id="rId182"/>
    <p:sldId id="354" r:id="rId183"/>
    <p:sldId id="573" r:id="rId184"/>
    <p:sldId id="1125" r:id="rId185"/>
    <p:sldId id="548" r:id="rId186"/>
    <p:sldId id="863" r:id="rId187"/>
    <p:sldId id="1149" r:id="rId188"/>
    <p:sldId id="333" r:id="rId189"/>
    <p:sldId id="761" r:id="rId190"/>
    <p:sldId id="1151" r:id="rId191"/>
    <p:sldId id="335" r:id="rId192"/>
    <p:sldId id="463" r:id="rId193"/>
    <p:sldId id="563" r:id="rId194"/>
    <p:sldId id="469" r:id="rId195"/>
    <p:sldId id="342" r:id="rId196"/>
    <p:sldId id="386" r:id="rId197"/>
    <p:sldId id="355" r:id="rId198"/>
    <p:sldId id="1153" r:id="rId199"/>
    <p:sldId id="995" r:id="rId200"/>
    <p:sldId id="362" r:id="rId201"/>
    <p:sldId id="419" r:id="rId202"/>
    <p:sldId id="420" r:id="rId203"/>
    <p:sldId id="551" r:id="rId204"/>
    <p:sldId id="1155" r:id="rId205"/>
    <p:sldId id="999" r:id="rId206"/>
    <p:sldId id="366" r:id="rId207"/>
    <p:sldId id="1156" r:id="rId208"/>
    <p:sldId id="559" r:id="rId209"/>
    <p:sldId id="749" r:id="rId210"/>
    <p:sldId id="759" r:id="rId211"/>
    <p:sldId id="960" r:id="rId212"/>
    <p:sldId id="465" r:id="rId213"/>
    <p:sldId id="466" r:id="rId214"/>
    <p:sldId id="1158" r:id="rId215"/>
    <p:sldId id="1159" r:id="rId216"/>
    <p:sldId id="767" r:id="rId217"/>
    <p:sldId id="370" r:id="rId218"/>
    <p:sldId id="1103" r:id="rId219"/>
    <p:sldId id="288" r:id="rId220"/>
    <p:sldId id="656" r:id="rId221"/>
    <p:sldId id="278" r:id="rId222"/>
    <p:sldId id="770" r:id="rId223"/>
    <p:sldId id="658" r:id="rId224"/>
    <p:sldId id="590" r:id="rId225"/>
    <p:sldId id="331" r:id="rId226"/>
    <p:sldId id="1160" r:id="rId227"/>
    <p:sldId id="454" r:id="rId228"/>
    <p:sldId id="1161" r:id="rId229"/>
    <p:sldId id="412" r:id="rId230"/>
    <p:sldId id="793" r:id="rId231"/>
    <p:sldId id="257" r:id="rId232"/>
    <p:sldId id="742" r:id="rId233"/>
    <p:sldId id="398" r:id="rId234"/>
    <p:sldId id="980" r:id="rId235"/>
    <p:sldId id="399" r:id="rId236"/>
    <p:sldId id="1163" r:id="rId237"/>
    <p:sldId id="1164" r:id="rId238"/>
    <p:sldId id="982" r:id="rId239"/>
    <p:sldId id="402" r:id="rId240"/>
    <p:sldId id="976" r:id="rId241"/>
    <p:sldId id="983" r:id="rId242"/>
    <p:sldId id="1106" r:id="rId243"/>
    <p:sldId id="984" r:id="rId244"/>
    <p:sldId id="388" r:id="rId245"/>
    <p:sldId id="997" r:id="rId246"/>
    <p:sldId id="452" r:id="rId247"/>
    <p:sldId id="864" r:id="rId248"/>
    <p:sldId id="281" r:id="rId249"/>
    <p:sldId id="282" r:id="rId250"/>
    <p:sldId id="1165" r:id="rId251"/>
    <p:sldId id="329" r:id="rId252"/>
    <p:sldId id="632" r:id="rId253"/>
    <p:sldId id="695" r:id="rId254"/>
    <p:sldId id="807" r:id="rId255"/>
    <p:sldId id="387" r:id="rId256"/>
    <p:sldId id="781" r:id="rId257"/>
    <p:sldId id="1166" r:id="rId258"/>
    <p:sldId id="1167" r:id="rId259"/>
    <p:sldId id="417" r:id="rId260"/>
    <p:sldId id="1168" r:id="rId261"/>
    <p:sldId id="1169" r:id="rId262"/>
    <p:sldId id="1170" r:id="rId263"/>
    <p:sldId id="313" r:id="rId264"/>
    <p:sldId id="1171" r:id="rId265"/>
    <p:sldId id="457" r:id="rId266"/>
    <p:sldId id="309" r:id="rId267"/>
    <p:sldId id="558" r:id="rId268"/>
    <p:sldId id="416" r:id="rId269"/>
    <p:sldId id="1087" r:id="rId270"/>
    <p:sldId id="1172" r:id="rId271"/>
    <p:sldId id="570" r:id="rId272"/>
    <p:sldId id="696" r:id="rId273"/>
    <p:sldId id="1076" r:id="rId274"/>
    <p:sldId id="1173" r:id="rId275"/>
    <p:sldId id="1174" r:id="rId276"/>
    <p:sldId id="906" r:id="rId277"/>
    <p:sldId id="327" r:id="rId278"/>
    <p:sldId id="434" r:id="rId279"/>
    <p:sldId id="516" r:id="rId280"/>
    <p:sldId id="944" r:id="rId281"/>
    <p:sldId id="945" r:id="rId282"/>
    <p:sldId id="442" r:id="rId283"/>
    <p:sldId id="297" r:id="rId284"/>
    <p:sldId id="567" r:id="rId285"/>
    <p:sldId id="555" r:id="rId286"/>
    <p:sldId id="550" r:id="rId287"/>
    <p:sldId id="337" r:id="rId288"/>
    <p:sldId id="1175" r:id="rId289"/>
    <p:sldId id="279" r:id="rId290"/>
    <p:sldId id="258" r:id="rId291"/>
    <p:sldId id="794" r:id="rId292"/>
    <p:sldId id="1176" r:id="rId293"/>
    <p:sldId id="390" r:id="rId294"/>
    <p:sldId id="1178" r:id="rId295"/>
    <p:sldId id="653" r:id="rId296"/>
    <p:sldId id="1179" r:id="rId297"/>
    <p:sldId id="357" r:id="rId298"/>
    <p:sldId id="985" r:id="rId299"/>
    <p:sldId id="1180" r:id="rId300"/>
    <p:sldId id="314" r:id="rId301"/>
    <p:sldId id="450" r:id="rId302"/>
    <p:sldId id="958" r:id="rId303"/>
    <p:sldId id="1181" r:id="rId304"/>
    <p:sldId id="1183" r:id="rId305"/>
    <p:sldId id="260" r:id="rId306"/>
    <p:sldId id="540" r:id="rId307"/>
    <p:sldId id="1184" r:id="rId308"/>
    <p:sldId id="899" r:id="rId309"/>
    <p:sldId id="437" r:id="rId310"/>
    <p:sldId id="1083" r:id="rId311"/>
    <p:sldId id="1185" r:id="rId312"/>
    <p:sldId id="1086" r:id="rId313"/>
    <p:sldId id="810" r:id="rId314"/>
    <p:sldId id="1187" r:id="rId315"/>
    <p:sldId id="1188" r:id="rId316"/>
    <p:sldId id="932" r:id="rId317"/>
    <p:sldId id="627" r:id="rId318"/>
    <p:sldId id="1000" r:id="rId319"/>
    <p:sldId id="262" r:id="rId320"/>
    <p:sldId id="400" r:id="rId321"/>
    <p:sldId id="1189" r:id="rId322"/>
    <p:sldId id="753" r:id="rId323"/>
    <p:sldId id="594" r:id="rId324"/>
    <p:sldId id="1074" r:id="rId325"/>
    <p:sldId id="406" r:id="rId326"/>
    <p:sldId id="1191" r:id="rId327"/>
    <p:sldId id="913" r:id="rId328"/>
    <p:sldId id="1192" r:id="rId329"/>
    <p:sldId id="845" r:id="rId330"/>
    <p:sldId id="385" r:id="rId331"/>
    <p:sldId id="325" r:id="rId332"/>
    <p:sldId id="1194" r:id="rId333"/>
    <p:sldId id="520" r:id="rId334"/>
    <p:sldId id="521" r:id="rId335"/>
    <p:sldId id="522" r:id="rId336"/>
    <p:sldId id="524" r:id="rId337"/>
    <p:sldId id="1195" r:id="rId338"/>
    <p:sldId id="880" r:id="rId339"/>
    <p:sldId id="1197" r:id="rId340"/>
    <p:sldId id="876" r:id="rId341"/>
    <p:sldId id="272" r:id="rId342"/>
    <p:sldId id="285" r:id="rId343"/>
    <p:sldId id="353" r:id="rId344"/>
    <p:sldId id="478" r:id="rId345"/>
    <p:sldId id="401" r:id="rId346"/>
    <p:sldId id="1204" r:id="rId347"/>
    <p:sldId id="784" r:id="rId348"/>
    <p:sldId id="736" r:id="rId349"/>
    <p:sldId id="592" r:id="rId350"/>
    <p:sldId id="384" r:id="rId351"/>
    <p:sldId id="1201" r:id="rId352"/>
    <p:sldId id="1198" r:id="rId353"/>
    <p:sldId id="1199" r:id="rId354"/>
    <p:sldId id="433" r:id="rId355"/>
    <p:sldId id="1203" r:id="rId356"/>
    <p:sldId id="788" r:id="rId3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st 1" id="{A6C7AF5B-A736-40AE-8243-7DC6CC51A9EF}">
          <p14:sldIdLst>
            <p14:sldId id="315"/>
            <p14:sldId id="1116"/>
            <p14:sldId id="490"/>
            <p14:sldId id="280"/>
            <p14:sldId id="501"/>
            <p14:sldId id="375"/>
            <p14:sldId id="977"/>
            <p14:sldId id="978"/>
            <p14:sldId id="378"/>
            <p14:sldId id="379"/>
            <p14:sldId id="380"/>
            <p14:sldId id="595"/>
            <p14:sldId id="621"/>
            <p14:sldId id="996"/>
            <p14:sldId id="881"/>
          </p14:sldIdLst>
        </p14:section>
        <p14:section name="Test 2" id="{21FB10F5-A954-4FC8-B708-8BD4B4CADFF4}">
          <p14:sldIdLst>
            <p14:sldId id="843"/>
            <p14:sldId id="259"/>
            <p14:sldId id="604"/>
            <p14:sldId id="340"/>
            <p14:sldId id="323"/>
            <p14:sldId id="1114"/>
            <p14:sldId id="498"/>
            <p14:sldId id="273"/>
            <p14:sldId id="367"/>
            <p14:sldId id="334"/>
          </p14:sldIdLst>
        </p14:section>
        <p14:section name="Test 3" id="{7BCEDCDC-995A-4B9C-9454-25A0A42367F7}">
          <p14:sldIdLst>
            <p14:sldId id="332"/>
            <p14:sldId id="882"/>
            <p14:sldId id="883"/>
            <p14:sldId id="884"/>
            <p14:sldId id="1108"/>
            <p14:sldId id="369"/>
            <p14:sldId id="611"/>
            <p14:sldId id="867"/>
            <p14:sldId id="564"/>
            <p14:sldId id="1113"/>
            <p14:sldId id="1107"/>
            <p14:sldId id="322"/>
          </p14:sldIdLst>
        </p14:section>
        <p14:section name="Test 4" id="{5A3895F3-5ECB-491A-A512-67CFA4931F2C}">
          <p14:sldIdLst>
            <p14:sldId id="284"/>
            <p14:sldId id="270"/>
            <p14:sldId id="929"/>
            <p14:sldId id="773"/>
            <p14:sldId id="774"/>
            <p14:sldId id="775"/>
            <p14:sldId id="757"/>
            <p14:sldId id="795"/>
          </p14:sldIdLst>
        </p14:section>
        <p14:section name="Test 5" id="{BD160505-2CBF-449F-9AD6-DDAA119C4624}">
          <p14:sldIdLst>
            <p14:sldId id="669"/>
            <p14:sldId id="670"/>
            <p14:sldId id="430"/>
            <p14:sldId id="561"/>
            <p14:sldId id="287"/>
            <p14:sldId id="349"/>
            <p14:sldId id="298"/>
          </p14:sldIdLst>
        </p14:section>
        <p14:section name="Test 6" id="{C54BB6EE-8B98-42C7-807E-9B2BBB88F773}">
          <p14:sldIdLst>
            <p14:sldId id="319"/>
            <p14:sldId id="747"/>
            <p14:sldId id="328"/>
            <p14:sldId id="634"/>
            <p14:sldId id="635"/>
            <p14:sldId id="397"/>
            <p14:sldId id="798"/>
            <p14:sldId id="464"/>
            <p14:sldId id="1132"/>
            <p14:sldId id="581"/>
            <p14:sldId id="429"/>
          </p14:sldIdLst>
        </p14:section>
        <p14:section name="Test 7" id="{C9936BF0-EF72-4707-AFDC-DC7B480D2DAF}">
          <p14:sldIdLst>
            <p14:sldId id="316"/>
            <p14:sldId id="317"/>
            <p14:sldId id="975"/>
            <p14:sldId id="283"/>
            <p14:sldId id="326"/>
            <p14:sldId id="324"/>
            <p14:sldId id="556"/>
            <p14:sldId id="432"/>
            <p14:sldId id="537"/>
            <p14:sldId id="1081"/>
          </p14:sldIdLst>
        </p14:section>
        <p14:section name="Test 8" id="{F93AE041-3B45-4AE6-8AD3-2129E9C84969}">
          <p14:sldIdLst>
            <p14:sldId id="579"/>
            <p14:sldId id="580"/>
            <p14:sldId id="502"/>
            <p14:sldId id="503"/>
            <p14:sldId id="979"/>
            <p14:sldId id="352"/>
            <p14:sldId id="364"/>
            <p14:sldId id="822"/>
            <p14:sldId id="543"/>
            <p14:sldId id="350"/>
            <p14:sldId id="1127"/>
            <p14:sldId id="782"/>
          </p14:sldIdLst>
        </p14:section>
        <p14:section name="Test 9" id="{ABB39A34-263A-44D7-8639-209362A99EA2}">
          <p14:sldIdLst>
            <p14:sldId id="358"/>
            <p14:sldId id="974"/>
            <p14:sldId id="271"/>
            <p14:sldId id="562"/>
            <p14:sldId id="368"/>
            <p14:sldId id="461"/>
            <p14:sldId id="382"/>
            <p14:sldId id="1126"/>
            <p14:sldId id="441"/>
          </p14:sldIdLst>
        </p14:section>
        <p14:section name="Test 10" id="{5D768A23-81D2-4880-9915-6AF6CDD6AB8D}">
          <p14:sldIdLst>
            <p14:sldId id="840"/>
            <p14:sldId id="981"/>
            <p14:sldId id="868"/>
            <p14:sldId id="790"/>
            <p14:sldId id="615"/>
            <p14:sldId id="356"/>
            <p14:sldId id="931"/>
            <p14:sldId id="330"/>
            <p14:sldId id="1128"/>
            <p14:sldId id="392"/>
            <p14:sldId id="393"/>
            <p14:sldId id="394"/>
            <p14:sldId id="395"/>
            <p14:sldId id="396"/>
            <p14:sldId id="1205"/>
            <p14:sldId id="347"/>
          </p14:sldIdLst>
        </p14:section>
        <p14:section name="Test 11" id="{CA663B5A-0E36-4BA7-B9F7-7215BE54AD66}">
          <p14:sldIdLst>
            <p14:sldId id="409"/>
            <p14:sldId id="545"/>
            <p14:sldId id="569"/>
            <p14:sldId id="338"/>
            <p14:sldId id="320"/>
            <p14:sldId id="1137"/>
            <p14:sldId id="572"/>
            <p14:sldId id="470"/>
            <p14:sldId id="1138"/>
            <p14:sldId id="484"/>
          </p14:sldIdLst>
        </p14:section>
        <p14:section name="Test 12" id="{55872932-F107-4DD2-92DB-2DC0D5995DCD}">
          <p14:sldIdLst>
            <p14:sldId id="436"/>
            <p14:sldId id="427"/>
            <p14:sldId id="593"/>
            <p14:sldId id="518"/>
            <p14:sldId id="546"/>
            <p14:sldId id="289"/>
            <p14:sldId id="643"/>
            <p14:sldId id="383"/>
            <p14:sldId id="377"/>
            <p14:sldId id="916"/>
            <p14:sldId id="917"/>
          </p14:sldIdLst>
        </p14:section>
        <p14:section name="Test 13" id="{A9D7880D-8BE7-4AF1-9A06-7DC3638CCAC9}">
          <p14:sldIdLst>
            <p14:sldId id="312"/>
            <p14:sldId id="1109"/>
            <p14:sldId id="1104"/>
            <p14:sldId id="791"/>
            <p14:sldId id="554"/>
            <p14:sldId id="1140"/>
            <p14:sldId id="389"/>
            <p14:sldId id="286"/>
          </p14:sldIdLst>
        </p14:section>
        <p14:section name="Test 14" id="{DCEA3BF9-E0BD-4F68-BA56-52AA4587AB10}">
          <p14:sldIdLst>
            <p14:sldId id="435"/>
            <p14:sldId id="318"/>
            <p14:sldId id="299"/>
            <p14:sldId id="1142"/>
            <p14:sldId id="1143"/>
            <p14:sldId id="391"/>
            <p14:sldId id="439"/>
            <p14:sldId id="885"/>
            <p14:sldId id="542"/>
            <p14:sldId id="969"/>
          </p14:sldIdLst>
        </p14:section>
        <p14:section name="Test 15" id="{256E5E21-E1A4-45CC-835C-605A03F1EA51}">
          <p14:sldIdLst>
            <p14:sldId id="1144"/>
            <p14:sldId id="613"/>
            <p14:sldId id="473"/>
            <p14:sldId id="345"/>
            <p14:sldId id="778"/>
            <p14:sldId id="426"/>
            <p14:sldId id="1078"/>
            <p14:sldId id="305"/>
            <p14:sldId id="344"/>
            <p14:sldId id="848"/>
            <p14:sldId id="847"/>
          </p14:sldIdLst>
        </p14:section>
        <p14:section name="Test 16" id="{6601754F-A786-49EF-93CE-79114B2C1E78}">
          <p14:sldIdLst>
            <p14:sldId id="743"/>
            <p14:sldId id="341"/>
            <p14:sldId id="274"/>
            <p14:sldId id="1105"/>
            <p14:sldId id="1080"/>
            <p14:sldId id="365"/>
            <p14:sldId id="525"/>
            <p14:sldId id="407"/>
            <p14:sldId id="571"/>
            <p14:sldId id="557"/>
          </p14:sldIdLst>
        </p14:section>
        <p14:section name="Test 17" id="{EEE10278-7F4D-4FAA-B252-67FEFD79A59D}">
          <p14:sldIdLst>
            <p14:sldId id="787"/>
            <p14:sldId id="914"/>
            <p14:sldId id="431"/>
            <p14:sldId id="372"/>
            <p14:sldId id="553"/>
            <p14:sldId id="1146"/>
            <p14:sldId id="462"/>
            <p14:sldId id="308"/>
          </p14:sldIdLst>
        </p14:section>
        <p14:section name="Test 18" id="{A8DDF807-638C-42F3-9577-2B8772C7E39C}">
          <p14:sldIdLst>
            <p14:sldId id="792"/>
            <p14:sldId id="1147"/>
            <p14:sldId id="1148"/>
            <p14:sldId id="354"/>
            <p14:sldId id="573"/>
            <p14:sldId id="1125"/>
            <p14:sldId id="548"/>
            <p14:sldId id="863"/>
            <p14:sldId id="1149"/>
            <p14:sldId id="333"/>
          </p14:sldIdLst>
        </p14:section>
        <p14:section name="Test 19" id="{28AFCE92-7778-475F-BEC9-7B21CAB8623D}">
          <p14:sldIdLst>
            <p14:sldId id="761"/>
            <p14:sldId id="1151"/>
            <p14:sldId id="335"/>
            <p14:sldId id="463"/>
            <p14:sldId id="563"/>
            <p14:sldId id="469"/>
          </p14:sldIdLst>
        </p14:section>
        <p14:section name="Test 20" id="{544C2066-F8B0-42A9-A04F-8A09FF069FD1}">
          <p14:sldIdLst>
            <p14:sldId id="342"/>
            <p14:sldId id="386"/>
            <p14:sldId id="355"/>
            <p14:sldId id="1153"/>
            <p14:sldId id="995"/>
            <p14:sldId id="362"/>
          </p14:sldIdLst>
        </p14:section>
        <p14:section name="Test 21" id="{08E7C2CB-D304-4C98-9459-8E849AC4C28D}">
          <p14:sldIdLst>
            <p14:sldId id="419"/>
            <p14:sldId id="420"/>
            <p14:sldId id="551"/>
            <p14:sldId id="1155"/>
            <p14:sldId id="999"/>
            <p14:sldId id="366"/>
            <p14:sldId id="1156"/>
            <p14:sldId id="559"/>
            <p14:sldId id="749"/>
            <p14:sldId id="759"/>
          </p14:sldIdLst>
        </p14:section>
        <p14:section name="Test 22" id="{A5DBCC35-49D4-4B3F-A5E6-59CE82739415}">
          <p14:sldIdLst>
            <p14:sldId id="960"/>
            <p14:sldId id="465"/>
            <p14:sldId id="466"/>
            <p14:sldId id="1158"/>
            <p14:sldId id="1159"/>
            <p14:sldId id="767"/>
            <p14:sldId id="370"/>
            <p14:sldId id="1103"/>
            <p14:sldId id="288"/>
          </p14:sldIdLst>
        </p14:section>
        <p14:section name="Test 23" id="{8FF01A6C-50C4-4EDF-AEE0-D4BBD45E3179}">
          <p14:sldIdLst>
            <p14:sldId id="656"/>
            <p14:sldId id="278"/>
            <p14:sldId id="770"/>
            <p14:sldId id="658"/>
            <p14:sldId id="590"/>
            <p14:sldId id="331"/>
            <p14:sldId id="1160"/>
            <p14:sldId id="454"/>
            <p14:sldId id="1161"/>
            <p14:sldId id="412"/>
          </p14:sldIdLst>
        </p14:section>
        <p14:section name="Test 24" id="{DD1602D6-9B77-48A6-9077-F7CE27D5E59B}">
          <p14:sldIdLst>
            <p14:sldId id="793"/>
            <p14:sldId id="257"/>
            <p14:sldId id="742"/>
            <p14:sldId id="398"/>
            <p14:sldId id="980"/>
            <p14:sldId id="399"/>
            <p14:sldId id="1163"/>
            <p14:sldId id="1164"/>
            <p14:sldId id="982"/>
            <p14:sldId id="402"/>
            <p14:sldId id="976"/>
            <p14:sldId id="983"/>
            <p14:sldId id="1106"/>
            <p14:sldId id="984"/>
            <p14:sldId id="388"/>
            <p14:sldId id="997"/>
            <p14:sldId id="452"/>
            <p14:sldId id="864"/>
            <p14:sldId id="281"/>
          </p14:sldIdLst>
        </p14:section>
        <p14:section name="Test 25" id="{ABDDE532-3EC2-4752-8B07-E1AB2E459ADA}">
          <p14:sldIdLst>
            <p14:sldId id="282"/>
            <p14:sldId id="1165"/>
            <p14:sldId id="329"/>
            <p14:sldId id="632"/>
            <p14:sldId id="695"/>
            <p14:sldId id="807"/>
            <p14:sldId id="387"/>
            <p14:sldId id="781"/>
            <p14:sldId id="1166"/>
            <p14:sldId id="1167"/>
          </p14:sldIdLst>
        </p14:section>
        <p14:section name="Test 26" id="{A4823AAD-F426-442A-9026-9A353029EBC1}">
          <p14:sldIdLst>
            <p14:sldId id="417"/>
            <p14:sldId id="1168"/>
            <p14:sldId id="1169"/>
            <p14:sldId id="1170"/>
            <p14:sldId id="313"/>
            <p14:sldId id="1171"/>
            <p14:sldId id="457"/>
            <p14:sldId id="309"/>
            <p14:sldId id="558"/>
            <p14:sldId id="416"/>
          </p14:sldIdLst>
        </p14:section>
        <p14:section name="Test 27" id="{8D07D961-7817-4AEB-9245-7539DEEA407B}">
          <p14:sldIdLst>
            <p14:sldId id="1087"/>
            <p14:sldId id="1172"/>
            <p14:sldId id="570"/>
            <p14:sldId id="696"/>
            <p14:sldId id="1076"/>
            <p14:sldId id="1173"/>
            <p14:sldId id="1174"/>
            <p14:sldId id="906"/>
            <p14:sldId id="327"/>
            <p14:sldId id="434"/>
          </p14:sldIdLst>
        </p14:section>
        <p14:section name="Test 28" id="{33310B32-703B-4E57-A8CB-5C68CA3BF4B7}">
          <p14:sldIdLst>
            <p14:sldId id="516"/>
            <p14:sldId id="944"/>
            <p14:sldId id="945"/>
            <p14:sldId id="442"/>
            <p14:sldId id="297"/>
            <p14:sldId id="567"/>
            <p14:sldId id="555"/>
            <p14:sldId id="550"/>
            <p14:sldId id="337"/>
          </p14:sldIdLst>
        </p14:section>
        <p14:section name="Test 29" id="{E4E40B63-61E2-42CB-8369-CDFB7BDF3AAC}">
          <p14:sldIdLst>
            <p14:sldId id="1175"/>
            <p14:sldId id="279"/>
            <p14:sldId id="258"/>
            <p14:sldId id="794"/>
            <p14:sldId id="1176"/>
            <p14:sldId id="390"/>
          </p14:sldIdLst>
        </p14:section>
        <p14:section name="Test 30" id="{2208AA25-CA4D-421A-940A-57A239A1DF21}">
          <p14:sldIdLst>
            <p14:sldId id="1178"/>
            <p14:sldId id="653"/>
            <p14:sldId id="1179"/>
            <p14:sldId id="357"/>
            <p14:sldId id="985"/>
            <p14:sldId id="1180"/>
            <p14:sldId id="314"/>
            <p14:sldId id="450"/>
            <p14:sldId id="958"/>
            <p14:sldId id="1181"/>
          </p14:sldIdLst>
        </p14:section>
        <p14:section name="Test 31" id="{CABCED67-288E-4849-AD42-6DC8DE4095C3}">
          <p14:sldIdLst>
            <p14:sldId id="1183"/>
            <p14:sldId id="260"/>
            <p14:sldId id="540"/>
            <p14:sldId id="1184"/>
            <p14:sldId id="899"/>
            <p14:sldId id="437"/>
            <p14:sldId id="1083"/>
            <p14:sldId id="1185"/>
            <p14:sldId id="1086"/>
            <p14:sldId id="810"/>
          </p14:sldIdLst>
        </p14:section>
        <p14:section name="Test 32" id="{24129336-23D8-43AC-860F-E3D2CF45139C}">
          <p14:sldIdLst>
            <p14:sldId id="1187"/>
            <p14:sldId id="1188"/>
            <p14:sldId id="932"/>
            <p14:sldId id="627"/>
            <p14:sldId id="1000"/>
            <p14:sldId id="262"/>
            <p14:sldId id="400"/>
            <p14:sldId id="1189"/>
          </p14:sldIdLst>
        </p14:section>
        <p14:section name="Test 33" id="{863FF231-4DD4-41B2-9068-FC6A20965A72}">
          <p14:sldIdLst>
            <p14:sldId id="753"/>
            <p14:sldId id="594"/>
            <p14:sldId id="1074"/>
            <p14:sldId id="406"/>
            <p14:sldId id="1191"/>
            <p14:sldId id="913"/>
            <p14:sldId id="1192"/>
            <p14:sldId id="845"/>
            <p14:sldId id="385"/>
          </p14:sldIdLst>
        </p14:section>
        <p14:section name="Test 34" id="{E63D040B-D059-4700-85BA-442A364C8F35}">
          <p14:sldIdLst>
            <p14:sldId id="325"/>
            <p14:sldId id="1194"/>
            <p14:sldId id="520"/>
            <p14:sldId id="521"/>
            <p14:sldId id="522"/>
            <p14:sldId id="524"/>
            <p14:sldId id="1195"/>
            <p14:sldId id="880"/>
          </p14:sldIdLst>
        </p14:section>
        <p14:section name="Test 35" id="{5961AB32-740B-4F75-A414-000451F557ED}">
          <p14:sldIdLst>
            <p14:sldId id="1197"/>
            <p14:sldId id="876"/>
            <p14:sldId id="272"/>
            <p14:sldId id="285"/>
            <p14:sldId id="353"/>
            <p14:sldId id="478"/>
            <p14:sldId id="401"/>
            <p14:sldId id="1204"/>
            <p14:sldId id="784"/>
            <p14:sldId id="736"/>
            <p14:sldId id="592"/>
          </p14:sldIdLst>
        </p14:section>
        <p14:section name="Test 36" id="{79546DD6-7A97-4982-A272-94DD13859887}">
          <p14:sldIdLst>
            <p14:sldId id="384"/>
            <p14:sldId id="1201"/>
            <p14:sldId id="1198"/>
            <p14:sldId id="1199"/>
            <p14:sldId id="433"/>
            <p14:sldId id="1203"/>
            <p14:sldId id="78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06" autoAdjust="0"/>
    <p:restoredTop sz="94394" autoAdjust="0"/>
  </p:normalViewPr>
  <p:slideViewPr>
    <p:cSldViewPr snapToGrid="0">
      <p:cViewPr varScale="1">
        <p:scale>
          <a:sx n="70" d="100"/>
          <a:sy n="70" d="100"/>
        </p:scale>
        <p:origin x="75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89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303" Type="http://schemas.openxmlformats.org/officeDocument/2006/relationships/slide" Target="slides/slide302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45" Type="http://schemas.openxmlformats.org/officeDocument/2006/relationships/slide" Target="slides/slide344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68" Type="http://schemas.openxmlformats.org/officeDocument/2006/relationships/slide" Target="slides/slide267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35" Type="http://schemas.openxmlformats.org/officeDocument/2006/relationships/slide" Target="slides/slide334.xml"/><Relationship Id="rId356" Type="http://schemas.openxmlformats.org/officeDocument/2006/relationships/slide" Target="slides/slide355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58" Type="http://schemas.openxmlformats.org/officeDocument/2006/relationships/slide" Target="slides/slide257.xml"/><Relationship Id="rId279" Type="http://schemas.openxmlformats.org/officeDocument/2006/relationships/slide" Target="slides/slide278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25" Type="http://schemas.openxmlformats.org/officeDocument/2006/relationships/slide" Target="slides/slide324.xml"/><Relationship Id="rId346" Type="http://schemas.openxmlformats.org/officeDocument/2006/relationships/slide" Target="slides/slide345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15" Type="http://schemas.openxmlformats.org/officeDocument/2006/relationships/slide" Target="slides/slide314.xml"/><Relationship Id="rId336" Type="http://schemas.openxmlformats.org/officeDocument/2006/relationships/slide" Target="slides/slide335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26" Type="http://schemas.openxmlformats.org/officeDocument/2006/relationships/slide" Target="slides/slide325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16" Type="http://schemas.openxmlformats.org/officeDocument/2006/relationships/slide" Target="slides/slide315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35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48" Type="http://schemas.openxmlformats.org/officeDocument/2006/relationships/slide" Target="slides/slide347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17" Type="http://schemas.openxmlformats.org/officeDocument/2006/relationships/slide" Target="slides/slide316.xml"/><Relationship Id="rId338" Type="http://schemas.openxmlformats.org/officeDocument/2006/relationships/slide" Target="slides/slide337.xml"/><Relationship Id="rId359" Type="http://schemas.openxmlformats.org/officeDocument/2006/relationships/presProps" Target="presProps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viewProps" Target="viewProps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3" Type="http://schemas.openxmlformats.org/officeDocument/2006/relationships/slide" Target="slides/slide31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334" Type="http://schemas.openxmlformats.org/officeDocument/2006/relationships/slide" Target="slides/slide333.xml"/><Relationship Id="rId350" Type="http://schemas.openxmlformats.org/officeDocument/2006/relationships/slide" Target="slides/slide349.xml"/><Relationship Id="rId355" Type="http://schemas.openxmlformats.org/officeDocument/2006/relationships/slide" Target="slides/slide35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361" Type="http://schemas.openxmlformats.org/officeDocument/2006/relationships/theme" Target="theme/theme1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362" Type="http://schemas.openxmlformats.org/officeDocument/2006/relationships/tableStyles" Target="tableStyles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395" units="cm"/>
          <inkml:channel name="Y" type="integer" max="14847" units="cm"/>
          <inkml:channel name="T" type="integer" max="2.14748E9" units="dev"/>
        </inkml:traceFormat>
        <inkml:channelProperties>
          <inkml:channelProperty channel="X" name="resolution" value="170.67572" units="1/cm"/>
          <inkml:channelProperty channel="Y" name="resolution" value="160.00647" units="1/cm"/>
          <inkml:channelProperty channel="T" name="resolution" value="1" units="1/dev"/>
        </inkml:channelProperties>
      </inkml:inkSource>
      <inkml:timestamp xml:id="ts0" timeString="2020-03-18T12:45:29.2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4058 3691 0,'0'0'0,"0"0"0,0 0 0,0 0 0,0 0 0,0 0 0,0 0 0,-3 9 0,1 0 0,-2-2 0,4 1 0,0 1 0,3 1 0,1 3 0,2 3 0,4 4 0,3 5 0,10 12 16,9 21-16,8 2 15,-6-8-15,-9-16 0,6 10 16,-10-10-16,-10-2 16,-11-12-16,0-6 15,-2-4-15,-2-3 0,-4-3 16,0-3-16,-5-1 15,-10-6-15,-2-1 16,-6-3-16,-38-16 0,11-8 16,3-2-16,-2-2 15,14 6-15,-16-12 16,12 12-16,1 0 0,4 7 16,18 12-16,11 9 15,5 4-15,5 1 16,5 2-16,2 6 0,10 9 15,20 32-15,15 19 16,10 5-16,8 8 16,7 3-16,7 6 0,0 4 15,-16-18-15,0 6 16,-8-2-16,-11-6 16,-20-25-16,-21-25 0,-9-16 15,-3-6-15,-6-6 16,-13-8-16,-21-13 15,-37-20-15,-8-17 0,-3-12 16,0-3-16,18 11 16,-29-24-16,26 24 0,0 0 15,5 5-15,5 7 16,36 28-16,15 16 16,8 5-16,7 4 0,4 4 15,4 8-15,17 18 16,17 24-16,16 22 15,12 12-15,3-4 0,4 4 16,-14-16-16,17 24 16,-18-21-16,-3 0 15,-3-3-15,-5-2 0,-19-26 16,-5-5-16,-8-12 16,-11-15-16,-4-8 15,-4-3-15,-3-3 0,-10-7 16,-18-11-16,-26-16 15,-21-16-15,-22-21 16,-5-8-16,-1-7 0,4-3 16,17 17-16,-45-28 15,32 26-15,1 2 16,2 5-16,8 8 0,36 27 16,16 13-16,20 18 15,11 2-15,8 4 16,3 4-16,10 9 0,19 20 15,32 36-15,18 12 16,9-1-16,4 5 16,5 5-16,-16-14 0,31 36 15,-28-26-15,2 5 16,-3 2-16,3-2 16,-7-1-16,-12-9 0,-21-23 15,-11-13-15,-13-19 16,-14-17-16,-5-8 15,-6-3-15,-3-6 0,-9-6 16,-16-17-16,-10-7 16,-33-32-16,-6-8 0,-9-8 15,-5-1-15,-3 1 16,11 15-16,-35-20 16,24 21-16,-1-1 15,2 4-15,4 4 0,7 8 16,32 23-16,8 9 15,16 9-15,8 10 0,9 0 16,4 3-16,1 1 16,4 4-16,8 4 15,6 13-15,18 24 0,22 5 16,14 7-16,8-1 16,15 9-16,13 7 15,8 3-15,5 9 0,8 7 16,-25-11-16,-1 2 15,-11-1-15,-7-5 16,-7-11-16,-53-49 0,-7-11 16,-9-8-16,-5-4 15,-5-5-15,-16-13 16,-16-14-16,-22-27 0,-20-13 16,-1 3-16,-7-3 15,-12-2-15,12 15 16,-35-20-16,24 24 0,-3 2 15,-4 0-15,0 0 16,2 4-16,4 3 16,8 3-16,30 16 0,-1 0 15,-12-3-15,34 17 16,-1 2-16,9 4 16,7 5-16,7 6 0,7-1 15,3 0-15,7 3 16,1 0-16,2 0 15,3 2-15,4 1 0,4 3 16,5 1-16,1 1 16,-1 1-16,2-2 0,-4-2 15,-5-1-15,-4-4 16,0 0-16,-3-2 16,-4-1-16,0-1 0,0 0 15,-2-1-15,0 0 16,-3-2-16,2 2 15,0 0-15,-2 0 0,-1-2 16,-3 0-16,-1 1 16,-2-2-16,-3 1 15,2 0-15,-3 0 0,2 2 16,2-2-16,0 2 16,4 0-16,-1 1 15,5 1-15,-1 0 0,5 0 16,-1 1-16,1-1 15,0 0-15,0 1 16,0-1-16,1 0 0,-1 2 16,2-1-16,-2-2 15</inkml:trace>
  <inkml:trace contextRef="#ctx0" brushRef="#br0" timeOffset="1937.72">3467 6285 0,'0'0'0,"0"0"16,13 1-16,-2 3 0,0 0 15,-1-1-15,1 3 16,2 1-16,-3 1 0,2 1 16,-3 1-16,0-1 15,-1-1-15,-7-2 16,-1-2-16,-4-4 0,-7-2 15,-7-9-15,-49-22 16,-10-13-16,-22-13 16,-13-8-16,8-2 0,3-4 15,-19-15-15,22 23 16,-33-17-16,30 20 16,-4 4-16,1 3 0,5 5 15,9 8-15,45 24 16,7 1-16,13 8 15,15 7-15,7 3 0,5 3 16,2 1-16,11 5 16,17 11-16,24 17 15,25 15-15,16 8 0,3 2 16,4 4-16,17 14 16,3 1-16,-29-10 15,-4 7-15,6 6 0,-4 0 16,-13-4-16,-6-6 15,-33-27-15,-22-21 16,-15-13-16,-6-8 0,-3-3 16,-2-3-16,-13-8 15,-19-12-15,-24-13 16,-25-11-16,-12-9 0,3 0 16,-6-2-16,-7-5 15,15 11-15,-1 2 16,1-3-16,-34-12 0,36 18 15,34 17-15,-21-5 16,53 23-16,11 7 16,5 3-16,9 2 0,2 2 15,2 4-15,16 10 16,28 30-16,17 11 0,23 13 16,16 6-16,-6-8 15,9 8-15,12 9 16,-25-13-16,26 27 0,-32-21 15,-1 4-15,-6-1 16,-7-3-16,-32-35 16,-19-19-16,-19-14 0,-3-9 15,-11-5-15,-9-8 16,-26-14-16,-30-21 16,-19-16-16,-3-9 0,-2-5 15,16 14-15,-39-25 16,31 23-16,-5 1 15,-2 5-15,8 7 0,7 7 16,29 20-16,20 8 16,9 10-16,13 5 15,10 3-15,3 1 0,2 3 16,3 5-16,18 14 16,1 5-16,26 20 15,10 10-15,5-3 0,0 0 16,-8-12-16,17 20 15,-18-12-15,5 4 16,-7 3-16,-3 1 0,-9-4 16,-8-4-16,-16-28 15,-8-5-15,-13-7 16,-1-6-16,-9-5 0,-8-5 16,-18-6-16,-16-12 15,-14-10-15,-3-9 16,-6-3-16,-1-6 0,12 10 15,0-2-15,-1 3 16,-3 3-16,5 6 0,7 6 16,33 19-16,13 4 15,6 1-15,6 3 16,3 5-16,9 7 0,9 12 16,20 24-16,11 5 15,0-1-15,-6-14 16,16 15-16,-18-14 0,-4-3 15,-9 0-15,-16-14 16,-9-7-16,-4-3 16,-2-5-16,-3-3 0,-1-2 15,-4-2-15,-2 1 16,-3-4-16,-10 1 16,0-1-16,-1-2 0,-9-2 15,-16-3-15,2-5 16,2 0-16,12 1 15,1 1-15,-1-1 0,16 7 16,2 2-16,7 0 16,2 3-16,4 1 15,0 2-15,4 2 0,4 2 16,1 5-16,7 3 16,2 3-16,8 12 15,6 9-15,4-1 0,-9-18 16,-23-24-16</inkml:trace>
  <inkml:trace contextRef="#ctx0" brushRef="#br0" timeOffset="3797.28">3985 6829 0,'0'0'0,"0"0"0,0 0 15,0 0-15,0 0 16,0 0-16,0 0 0,4 9 16,1 2-16,5 3 15,3 7-15,4 4 16,6 10-16,16 20 0,-7-10 15,-2-3-15,0-2 16,-8-9-16,-3-1 16,-7-3-16,-12-16 0,-2-5 15,-5-2-15,-2-4 16,-9-2-16,-7-9 16,-25-8-16,-8-6 0,5-1 15,0-2-15,9 3 16,-2 0-16,1 0 15,2 2-15,0 4 0,0 6 16,3 5-16,18 10 16,0 0-16,7 2 15,2 4-15,5 3 0,4 3 16,7 13-16,10 21 16,18 8-16,8 5 15,9 8-15,12 3 0,3 1 16,-13-14-16,14 19 15,-15-16-15,-9-2 16,-20-18-16,-6-8 0,-15-18 16,-3-5-16,-5-5 15,0-5-15,-9-4 0,-16-12 16,-6-2-16,-25-17 16,-11-8-16,3-4 15,-3-6-15,12 9 0,-20-12 16,18 13-16,-4 5 15,1 1-15,2 7 16,5 2-16,15 10 0,9 8 16,5 9-16,16 9 15,3 0-15,6 5 16,8 9-16,5 15 0,17 3 16,25 30-16,6-1 15,9 5-15,13 6 16,6 4-16,6 2 0,-13-15 15,-1 4-15,2 2 16,-3 0-16,-4 2 16,-10-6-16,-28-20 0,-9-11 15,-7-10-15,-11-11 16,-4-7-16,-3-5 16,-4-2-16,-1-3 0,-5-2 15,-5-3-15,-11-7 16,-6-2-16,-17-7 15,-10-11-15,-8-9 0,-5-8 16,-3-6-16,-3-5 16,-4-5-16,10 10 15,-28-18-15,21 16 0,-6 0 16,2 2-16,-3 2 16,4 6-16,9 6 15,30 13-15,6 9 0,18 9 16,8 8-16,9 3 15,6 0-15,8 7 16,16 14-16,18 18 0,25 15 16,19 4-16,8-5 15,2 1-15,13 5 0,-23-10 16,33 26-16,-31-16 16,-6 3-16,-3-1 15,0-2-15,-8-3 0,-22-19 16,-12-9-16,-6-5 15,-10-8-15,-15-12 16,-6-4-16,0-4 0,-4-2 16,-10-3-16,-13-9 15,-20-12-15,-21-9 16,-11-8-16,-4-6 0,-11-5 16,-6-6-16,-7-4 15,-5-3-15,18 11 16,-6-1-16,3 2 0,0 4 15,4 3-15,3 9 16,31 16-16,8 4 16,13 9-16,18 9 0,10 3 15,8 3-15,11 7 16,26 14-16,5 2 16,11-2-16,-51-27 0,0 0 15</inkml:trace>
  <inkml:trace contextRef="#ctx0" brushRef="#br0" timeOffset="6172.53">4373 5914 0,'0'0'15,"0"0"-15,0 0 16,0 0-16,0 0 0,0 0 16,0 0-16,9 11 15,2 1-15,3 1 16,2 0-16,0-1 0,2 2 15,2 1-15,-6-4 16,6 3-16,-2-4 16,0 2-16,5 1 0,-6-3 15,1-2-15,-1 0 16,-6-3-16,-2-3 16,-4 0-16,-1-2 0,-3-3 15,-2-3-15,-8-7 16,-5-8-16,-23-31 15,-3-5-15,-2 1 0,-1-2 16,2 4-16,7 8 16,2-2-16,1 3 15,8 3-15,19 16 0,8 14 16,0 4-16,3 5 16,4 2-16,10 4 15,31 7-15,13 12 0,11 10 16,-3 9-16,-19-5 15,20 14-15,-20-12 16,1-2-16,-2 0 0,-4-6 16,-29-19-16,-4-8 15,-9-3-15,-2-3 0,-2-2 16,-2 0-16,-1-4 16,-6-5-16,-8-14 15,-20-40-15,-11-7 0,-7 6 16,-3 2-16,-8 2 15,9 12-15,-19-16 16,18 16-16,3-1 0,7 0 16,22 17-16,8 8 15,14 13-15,2 7 16,1 4-16,5 4 0,3 4 16,9 3-16,29 12 15,21 10-15,11 11 16,2 7-16,-4 1 0,-18-6 15,21 16-15,-17-12 16,1-3-16,-6-2 16,-4-7-16,-18-14 0,-9-8 15,-7-10-15,-11-1 16,-2-4-16,-6-1 16,-2-1-16,-1-3 0,-5-9 15,-15-25-15,-9-13 16,-8-12-16,-7-3 15,-5-1-15,-5 3 0,7 13 16,-22-23-16,16 19 16,-6-4-16,2 0 15,3 2-15,5 2 0,7 3 16,23 27-16,7 7 16,13 10-16,0 5 0,6 5 15,2 5-15,5 3 16,24 10-16,36 20 15,22 14-15,8 10 16,-3 4-16,1 6 0,1 5 16,-23-11-16,2 5 15,5 3-15,0-2 0,-4-2 16,-6-8-16,-22-21 16,-18-12-16,-18-21 15,-7-5-15,-7-3 0,-4-3 16,-5-9-16,-17-21 15,-16-26-15,-16-11 16,-11-7-16,-8-3 0,-4-2 16,11 17-16,-27-28 15,18 22-15,-4-3 16,1 1-16,-2 2 0,5 3 16,4 4-16,11 6 15,28 25-15,6 0 16,11 13-16,12 9 0,3 3 15,3 4-15,1 3 16,2 3-16,2 3 16,11 3-16,27 13 0,20 10 15,12 8-15,7 7 16,1 4-16,3 7 16,1 6-16,9 12 0,1 7 15,-15-10-15,22 19 16,-22-17-16,0-4 15,-11-6-15,-34-29 0,-18-14 16,-13-15-16,-9-6 16,-4-6-16,-11-16 15,-17-19-15,-33-33 0,-15-10 16,-15-2-16,-5 2 16,-8-3-16,20 18 0,-6-1 15,-27-20-15,25 21 16,-1 1-16,3 3 15,2 4-15,8 6 16,29 22-16,7 4 0,10 7 16,11 5-16,13 11 15,7 4-15,7 5 0,3 3 16,3 2-16,22 13 16,12 7-16,42 24 15,8 4-15,5 1 0,1 0 16,9 6-16,-17-10 15,23 21-15,-26-15 16,2 4-16,3 4 0,-1 1 16,-5-1-16,0 1 15,-3-1-15,-5-1 16,-5-5-16,-21-18 0,-4-4 16,-5-12-16,-41-24 15</inkml:trace>
  <inkml:trace contextRef="#ctx0" brushRef="#br0" timeOffset="8344.66">6628 5392 0,'0'0'15,"0"0"-15,0 0 0,0 0 16,0 0-16,0 0 15,0 0-15,0 0 16,0 9-16,4-1 0,0 4 16,4 2-16,2 3 15,0 3-15,7 7 16,3 8-16,9 11 0,-2-2 16,-4-7-16,-8-8 15,-2 0-15,-3-6 16,-12-13-16,-6-7 0,-4-6 15,-13-7-15,-23-16 16,-8-7-16,-12-12 16,-1-5-16,-1-3 0,16 12 15,-1 0-15,1 5 16,4 4-16,19 18 16,10 11-16,10 3 0,4 4 15,5 3-15,4 4 16,4 7-16,20 27 0,10 15 15,7 6-15,10 4 16,9 4-16,7 4 16,9 7-16,-12-17 0,16 24 15,-16-14-15,-3 2 16,-17 1-16,-6-7 16,-17-24-16,-7-9 0,-9-13 15,-12-14-15,0-5 16,-3-1-16,-7-5 15,-8-6-15,-17-5 0,-3-10 16,-29-16-16,1-11 16,-1-5-16,0-3 15,13 10-15,-24-22 0,19 19 16,4 3-16,-7-1 16,3 6-16,10 4 15,-3 3-15,33 21 0,-6 4 16,7 2-16,9 10 15,3-1-15,4 6 16,6 1-16,2 8 0,13 23 16,9 13-16,8 5 15,23 6-15,1 0 16,8 7-16,8 8 0,4 4 16,-12-14-16,23 33 15,-22-23-15,-1 3 16,-5 0-16,-8-7 0,-20-28 15,-18-18-15,-13-18 16,-1-7-16,-6-7 16,-6-8-16,-9-10 0,-15-12 15,-26-22-15,-9-10 16,1-2-16,-9-8 0,-6-7 16,-5-1-16,12 15 15,-26-16-15,21 19 16,-2 2-16,-4 1 0,1 1 15,7 7-15,6 6 16,20 15-16,20 14 16,6 7-16,14 9 0,11 4 15,3 1-15,5 5 16,5 9-16,14 18 16,21 30-16,28 10 0,5 0 15,7-2-15,1-1 16,-13-11-16,31 27 15,-21-17-15,21 27 0,-24-19 16,0 1-16,0-1 16,-4-2-16,-3-4 15,-25-20-15,-12-13 0,-18-17 16,-11-15-16,-8-6 16,-3-4-16,-7-4 15,-21-14-15,-10-5 0,-26-20 16,-5-5-16,-13-14 15,-9-7-15,-3-2 16,-5-3-16,11 11 0,-30-18 16,30 19-16,-5-3 15,1 0-15,3-1 16,6 3-16,4 4 0,4 8 16,28 19-16,2 0 15,7 10-15,17 9 16,11 11-16,7 3 0,6 1 15,1 4-15,6 3 16,7 10-16,17 23 16,14 4-16,8 2 0,9-1 15,-12-11-15,13 8 16,-9-6-16,1 2 0,-2 0 16,-4 0-16,-3-1 15,-5-3-15,-12-11 16,-5-5-16,-4-13 0,-16-7 15</inkml:trace>
  <inkml:trace contextRef="#ctx0" brushRef="#br0" timeOffset="10907.44">6170 7693 0,'0'0'16,"0"0"-16,0 0 0,11 7 15,-1 1-15,4 4 16,-3 2-16,5 4 16,1 4-16,-1 0 0,5 9 15,-2 0-15,-5-2 16,-1-6-16,-4-1 16,-4-5-16,-4-7 0,-1-4 15,-2-4-15,-5-5 16,-4-5-16,-8-8 15,-35-32-15,-4-3 0,0-3 16,-3-2-16,-4-2 16,-3-2-16,9 10 15,-15-17-15,11 14 0,-2 1 16,1 2-16,-1 0 16,0 3-16,2 4 15,5 3-15,1 5 0,23 20 16,1 5-16,9 8 15,8 7-15,6 3 16,2 5-16,7 8 0,7 11 16,5 6-16,19 21 15,11 0-15,7 0 16,6 3-16,-7-12 0,20 23 16,-17-15-16,1 3 15,-3 2-15,-2 1 0,-2 0 16,-7-2-16,-3-3 15,-3-4-15,-15-23 16,-3-1-16,-5-7 16,-8-7-16,0-7 0,-5-6 15,-1-4-15,-8-5 16,-4-8-16,-8-9 0,-30-26 16,1-5-16,-1-2 15,-3-8-15,-3-5 16,-6-6-16,-7-2 0,12 11 15,-24-21-15,16 20 16,1-2-16,-2 3 16,-1-1-16,0 3 0,2 6 15,6 7-15,17 20 16,10 8-16,4 7 16,6 7-16,15 8 0,0 3 15,5 1-15,0 3 16,5 5-16,6 7 15,10 23-15,5 11 0,11 7 16,13 10-16,8 3 16,3-1-16,6 6 15,7 7-15,-10-16 0,16 22 16,-20-18-16,0 4 16,-6-4-16,-8-6 15,-14-23-15,-9-14 0,-10-10 16,-5-11-16,-1-6 15,-4-3-15,-7-5 16,-5-8-16,-11-10 0,-22-16 16,-6-10-16,-8-11 15,-3-5-15,-1-3 16,10 13-16,-15-22 0,14 21 16,0-1-16,4 3 15,3 6-15,19 17 0,13 12 16,5 10-16,10 5 15,3 5-15,4 3 16,3 6-16,13 16 16,20 29-16,10 14 0,5 4 15,5 3-15,1 5 16,4 9-16,-12-15 0,18 27 16,-17-23-16,-2 5 15,-4-1-15,-5-3 16,-5-6-16,-14-25 0,-8-12 15,-12-19-15,-2-8 16,-2-6-16,-2-3 16,-4-3-16,-6-6 0,-12-12 15,-7-6-15,-16-19 16,-5-5-16,3-3 16,9 11-16,-13-17 0,11 13 15,-1-2-15,-1 4 16,3 2-16,2 7 15,16 11-15,7 13 0,6 4 16,5 5-16,3 2 16,2 1-16,2 3 15,0 1-15,6 9 0,5 8 16,13 24-16,10 13 16,6 7-16,2-1 15,4 2-15,2 1 0,-9-10 16,-1 3-16,-4 1 15,-4-4-15,-8-6 16,-17-29-16,-7-9 0,1-7 16,-3-5-16,2 0 15,-5-5-15,-3-2 16,-5-4-16,-6-4 0,-3-4 16,-15-8-16,-3-3 15,14 8-15,-12-7 0,9 9 16,2-1-16,-4 4 15,4 1-15,1 5 16,12 9-16,1 0 16,3 2-16,1 2 0,2 3 15,0 1-15,5 3 16,0 2-16,4 3 0,1 4 16,3 0-16,1 1 15,-1-1-15,3 1 16,-2-1-16,0-1 0,1 1 15,-3-5-15,0-1 16,-2-1-16,1-1 16,0 0-16,-1 2 0,-1 1 15,1 1-15,2 0 16,-3-16-16</inkml:trace>
  <inkml:trace contextRef="#ctx0" brushRef="#br0" timeOffset="14270.37">7194 7475 0,'0'0'0,"0"0"16,0 0-16,0 0 16,0 0-16,0 12 15,1-4-15,-1-2 0,3-1 16,-2 0-16,1 0 16,0 0-16,3 1 15,-1 0-15,1 2 0,0 2 16,4 2-16,-1-1 15,4 2-15,-1 1 16,2-1-16,1 1 0,-1-2 16,0-4-16,-4 0 15,1-4-15,-5-1 16,0-2-16,-2-2 0,-1-3 16,0-1-16,-4-7 15,-3-5-15,-1-1 16,-3-12-16,-5-8 0,-3-9 15,-5-4-15,-2-1 16,1 7-16,2 9 16,1 2-16,-6-11 0,8 13 15,3 2-15,12 17 16,2 7-16,1 1 16,1 4-16,0-1 0,3 2 15,1 3-15,4 1 16,6 5-16,15 10 15,32 18-15,5 6 0,-6-1 16,-4 2-16,2 0 16,-14-6-16,0-2 15,-1-3-15,-3-5 0,-20-20 16,-8-6-16,-8-4 16,-1-3-16,-4-2 0,0-3 15,-5-14-15,-9-29 16,-6-12-16,-5 0 15,-13-8-15,-5-5 0,-6-4 16,9 18-16,-14-20 16,15 18-16,-1-1 15,5 0-15,2 3 0,6 6 16,15 29-16,3 1 16,9 12-16,3 9 15,1 1-15,1 5 0,3 1 16,1 4-16,6 1 15,13 8-15,39 15 16,-8 2-16,6 4 0,1 9 16,-2 4-16,-17-8 15,1 2-15,-2-2 16,-1 0-16,-6-7 0,-21-18 16,-4-10-16,-5-3 15,-6-3-15,-1-2 16,-1-1-16,-2-3 0,-3-9 15,-9-12-15,-19-43 16,-4 3-16,-4-1 16,-5-1-16,-7-5 0,-7-1 15,10 15-15,-1-3 16,-18-24-16,19 23 16,4-2-16,4 3 0,17 26 15,1 1-15,18 22 16,3 5-16,4 5 15,1 5-15,4 2 0,4 4 16,13 12-16,33 21 16,24 15-16,-10 1 15,8 10-15,15 13 0,-11 1 16,-16-10-16,20 27 0,-20-18 16,2 4-16,2-1 15,-3-3-15,-1-7 16,-7-8-16,-29-33 0,-10-11 15,-9-13-15,-6-6 16,-4-1-16,-4-6 16,-5-10-16,-10-21 0,-15-30 15,-13-16-15,-9 2 16,-2 3-16,8 14 16,-24-32-16,2 2 0,13 20 15,2-1-15,-1-2 16,-1 0-16,7 6 15,1 5-15,16 21 0,5 13 16,7 10-16,14 13 16,4 4-16,3 5 15,3 0-15,1 5 0,1 1 16,6 3-16,15 13 16,48 31-16,2 4 15,4 4-15,3 5 0,-6-2 16,-14-6-16,45 42 15,-6-6-15,-22-17 0,1 3 16,-1-1-16,1 0 16,-6-5-16,-10-12 15,-41-38-15,-8-13 0,-8-7 16,-5-4-16,-3-5 16,-3-11-16,-17-21 15,-3-7-15,-15-28 0,-3 3 16,-7-6-16,-4-2 15,5 16-15,1 1 16,-3-5-16,-2-1 0,5 2 16,-4 4-16,8 4 15,16 22-15,3 4 16,16 16-16,2 6 0,5 5 16,2 2-16,3 5 15,1 0-15,7 7 16,13 8-16,44 30 0,6 3 15,0 4-15,10 9 16,-30-19-16,0 6 16,28 23-16,-25-22 0,-3-2 15,1-3-15,-16-14 16,-9-10-16,-1-6 16,-9-10-16,-7-5 0,-6-2 15,-4-2-15,0 1 16,-2-2-16,-1 0 15,0-1-15,-2 0 0,1 1 16,-1-1-16,0 1 16,0 0-16,1-5 0,2-1 15,-2 2-15,2 1 16,0-1-16,1 1 16</inkml:trace>
  <inkml:trace contextRef="#ctx0" brushRef="#br0" timeOffset="17145.68">10127 6319 0,'0'0'0,"5"9"16,1 1-16,3-1 15,-3 2-15,3-2 16,-1 0-16,1 1 0,-2-1 15,1 0-15,-2 0 16,3-1-16,-1 1 0,1 1 16,1 0-16,1 3 15,-1 0-15,3 1 16,0 1-16,1 1 0,-2-4 16,5 6-16,-5-3 15,2-3-15,-1-1 16,-2-2-16,-3-6 0,0-4 15,-6-6-15,-1-9 16,-3-4-16,-3-5 16,-6-18-16,2-1 0,-5-10 15,0 10-15,7 11 16,-5 0-16,4 2 16,2 5-16,5 17 0,2 4 15,0 1-15,2 4 16,2 2-16,6 5 15,6 5-15,38 29 0,13 17 16,0 3-16,0 19 16,-6-2-16,-15-16 0,21 27 15,-20-22-15,1 0 16,-1-6-16,-1-7 16,-19-29-16,-4-12 0,-11-11 15,-4-3-15,-5-3 16,-2-2-16,0-1 15,-2 1-15,-2-8 0,-1-11 16,-8-27-16,-2-10 16,-6-2-16,-6 1 15,-2-1-15,2 11 0,-9-20 16,8 18-16,2-3 16,2 2-16,5 2 15,9 18-15,4 13 0,8 11 16,-1 6-16,-1 3 15,2 2-15,0 2 16,4 3-16,2 3 0,11 9 16,27 28-16,13 10 15,-1 9-15,-1 3 16,3 10-16,-1 5 0,3 1 16,-7-10-16,21 27 15,-20-27-15,-2-1 16,-2-1-16,-6-6 0,-23-33 15,-8-12-15,-2-14 16,-7-4-16,-4-3 16,-3-3-16,0-2 0,-1-2 15,-2-7-15,-8-32 16,-4-12-16,-4-7 0,-9-7 16,-4-1-16,-6-1 15,3 15-15,-11-23 16,8 16-16,1-3 0,0-3 15,3 3-15,6 3 16,1 3-16,5 6 16,19 40-16,-2 0 0,4 10 15,3 4-15,0 4 16,-1 1-16,3 5 16,5 4-16,12 11 0,27 30 15,15 17-15,-1 4 16,-1 4-16,-3 6 15,1 6-15,-13-14 0,21 33 16,-17-25-16,1 2 16,-2 2-16,1-1 15,-4-4-15,-4-8 0,-13-22 16,-3-10-16,-5-7 16,-8-14-16,-1-11 15,-8-7-15,0-2 0,-4-3 16,0-1-16,1-4 15,-4-8-15,-8-33 16,-5-19-16,-6-13 0,-6-4 16,-5-1-16,-4-2 15,4 15-15,-11-36 16,12 27-16,0-3 0,1-2 16,-8-32-16,6 33 15,2 5-15,-3 0 16,2 4-16,13 20 0,2 8 15,3 7-15,8 16 16,5 13-16,1 7 16,3 3-16,1 4 0,-1 2 15,2 3-15,6 6 16,11 9-16,27 25 0,4 10 16,2 10-16,-19-4 15,-6-8-15,13 17 16,-11-16-16,2-1 0,-1-2 15,-2-6-15,-16-21 16,-5-13-16,-5-6 16,-4-5-16,-1-3 0,-1-3 15,-1-4-15,-1-6 16,-7-13-16,-15-45 16,-2-4-16,-4 1 0,-1 8 15,-2-4-15,1 10 16,-9-15-16,9 14 15,0-3-15,2 0 0,2 2 16,6 4-16,12 28 16,5 10-16,7 10 15,1 8-15,1 2 0,-1 2 16,3 4-16,5 2 16,8 6-16,6 6 15,24 16-15,-1 3 0,-2 4 16,-12-8-16,7 10 15,-12-9-15,-2-5 16,0-3-16,-15-21 0,-1 0 16,-3-3-16,-3-3 15,0-2-15,-2-2 16,-2-1-16,-3-4 0,-5-10 16,-7-29-16,-8-13 15,-6-2-15,-5 4 16,-2 5-16,3 9 0,1-2 15,3 1-15,0 1 16,7 6-16,14 19 0,7 9 16,0 5-16,1 7 15,3 6-15,7 2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8CB49B-4A80-44F2-A423-665C501CAAF5}" type="datetimeFigureOut">
              <a:rPr lang="en-GB" smtClean="0"/>
              <a:t>09/08/2020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B983D0-B3ED-43C1-97BE-AD5DFC3985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0761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1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1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1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1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1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1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1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1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1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1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1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6.xml"/><Relationship Id="rId1" Type="http://schemas.openxmlformats.org/officeDocument/2006/relationships/notesMaster" Target="../notesMasters/notesMaster1.xml"/></Relationships>
</file>

<file path=ppt/notesSlides/_rels/notesSlide1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7.xml"/><Relationship Id="rId1" Type="http://schemas.openxmlformats.org/officeDocument/2006/relationships/notesMaster" Target="../notesMasters/notesMaster1.xml"/></Relationships>
</file>

<file path=ppt/notesSlides/_rels/notesSlide1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8.xml"/><Relationship Id="rId1" Type="http://schemas.openxmlformats.org/officeDocument/2006/relationships/notesMaster" Target="../notesMasters/notesMaster1.xml"/></Relationships>
</file>

<file path=ppt/notesSlides/_rels/notesSlide1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9.xml"/><Relationship Id="rId1" Type="http://schemas.openxmlformats.org/officeDocument/2006/relationships/notesMaster" Target="../notesMasters/notesMaster1.xml"/></Relationships>
</file>

<file path=ppt/notesSlides/_rels/notesSlide1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1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1.xml"/><Relationship Id="rId1" Type="http://schemas.openxmlformats.org/officeDocument/2006/relationships/notesMaster" Target="../notesMasters/notesMaster1.xml"/></Relationships>
</file>

<file path=ppt/notesSlides/_rels/notesSlide1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1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_rels/notesSlide1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4.xml"/><Relationship Id="rId1" Type="http://schemas.openxmlformats.org/officeDocument/2006/relationships/notesMaster" Target="../notesMasters/notesMaster1.xml"/></Relationships>
</file>

<file path=ppt/notesSlides/_rels/notesSlide1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5.xml"/><Relationship Id="rId1" Type="http://schemas.openxmlformats.org/officeDocument/2006/relationships/notesMaster" Target="../notesMasters/notesMaster1.xml"/></Relationships>
</file>

<file path=ppt/notesSlides/_rels/notesSlide1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6.xml"/><Relationship Id="rId1" Type="http://schemas.openxmlformats.org/officeDocument/2006/relationships/notesMaster" Target="../notesMasters/notesMaster1.xml"/></Relationships>
</file>

<file path=ppt/notesSlides/_rels/notesSlide1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7.xml"/><Relationship Id="rId1" Type="http://schemas.openxmlformats.org/officeDocument/2006/relationships/notesMaster" Target="../notesMasters/notesMaster1.xml"/></Relationships>
</file>

<file path=ppt/notesSlides/_rels/notesSlide1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8.xml"/><Relationship Id="rId1" Type="http://schemas.openxmlformats.org/officeDocument/2006/relationships/notesMaster" Target="../notesMasters/notesMaster1.xml"/></Relationships>
</file>

<file path=ppt/notesSlides/_rels/notesSlide1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9.xml"/><Relationship Id="rId1" Type="http://schemas.openxmlformats.org/officeDocument/2006/relationships/notesMaster" Target="../notesMasters/notesMaster1.xml"/></Relationships>
</file>

<file path=ppt/notesSlides/_rels/notesSlide2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0.xml"/><Relationship Id="rId1" Type="http://schemas.openxmlformats.org/officeDocument/2006/relationships/notesMaster" Target="../notesMasters/notesMaster1.xml"/></Relationships>
</file>

<file path=ppt/notesSlides/_rels/notesSlide2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1.xml"/><Relationship Id="rId1" Type="http://schemas.openxmlformats.org/officeDocument/2006/relationships/notesMaster" Target="../notesMasters/notesMaster1.xml"/></Relationships>
</file>

<file path=ppt/notesSlides/_rels/notesSlide2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2.xml"/><Relationship Id="rId1" Type="http://schemas.openxmlformats.org/officeDocument/2006/relationships/notesMaster" Target="../notesMasters/notesMaster1.xml"/></Relationships>
</file>

<file path=ppt/notesSlides/_rels/notesSlide2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3.xml"/><Relationship Id="rId1" Type="http://schemas.openxmlformats.org/officeDocument/2006/relationships/notesMaster" Target="../notesMasters/notesMaster1.xml"/></Relationships>
</file>

<file path=ppt/notesSlides/_rels/notesSlide2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4.xml"/><Relationship Id="rId1" Type="http://schemas.openxmlformats.org/officeDocument/2006/relationships/notesMaster" Target="../notesMasters/notesMaster1.xml"/></Relationships>
</file>

<file path=ppt/notesSlides/_rels/notesSlide2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5.xml"/><Relationship Id="rId1" Type="http://schemas.openxmlformats.org/officeDocument/2006/relationships/notesMaster" Target="../notesMasters/notesMaster1.xml"/></Relationships>
</file>

<file path=ppt/notesSlides/_rels/notesSlide2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6.xml"/><Relationship Id="rId1" Type="http://schemas.openxmlformats.org/officeDocument/2006/relationships/notesMaster" Target="../notesMasters/notesMaster1.xml"/></Relationships>
</file>

<file path=ppt/notesSlides/_rels/notesSlide2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7.xml"/><Relationship Id="rId1" Type="http://schemas.openxmlformats.org/officeDocument/2006/relationships/notesMaster" Target="../notesMasters/notesMaster1.xml"/></Relationships>
</file>

<file path=ppt/notesSlides/_rels/notesSlide2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8.xml"/><Relationship Id="rId1" Type="http://schemas.openxmlformats.org/officeDocument/2006/relationships/notesMaster" Target="../notesMasters/notesMaster1.xml"/></Relationships>
</file>

<file path=ppt/notesSlides/_rels/notesSlide2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9.xml"/><Relationship Id="rId1" Type="http://schemas.openxmlformats.org/officeDocument/2006/relationships/notesMaster" Target="../notesMasters/notesMaster1.xml"/></Relationships>
</file>

<file path=ppt/notesSlides/_rels/notesSlide2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0.xml"/><Relationship Id="rId1" Type="http://schemas.openxmlformats.org/officeDocument/2006/relationships/notesMaster" Target="../notesMasters/notesMaster1.xml"/></Relationships>
</file>

<file path=ppt/notesSlides/_rels/notesSlide2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1.xml"/><Relationship Id="rId1" Type="http://schemas.openxmlformats.org/officeDocument/2006/relationships/notesMaster" Target="../notesMasters/notesMaster1.xml"/></Relationships>
</file>

<file path=ppt/notesSlides/_rels/notesSlide2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2.xml"/><Relationship Id="rId1" Type="http://schemas.openxmlformats.org/officeDocument/2006/relationships/notesMaster" Target="../notesMasters/notesMaster1.xml"/></Relationships>
</file>

<file path=ppt/notesSlides/_rels/notesSlide2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3.xml"/><Relationship Id="rId1" Type="http://schemas.openxmlformats.org/officeDocument/2006/relationships/notesMaster" Target="../notesMasters/notesMaster1.xml"/></Relationships>
</file>

<file path=ppt/notesSlides/_rels/notesSlide2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4.xml"/><Relationship Id="rId1" Type="http://schemas.openxmlformats.org/officeDocument/2006/relationships/notesMaster" Target="../notesMasters/notesMaster1.xml"/></Relationships>
</file>

<file path=ppt/notesSlides/_rels/notesSlide2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5.xml"/><Relationship Id="rId1" Type="http://schemas.openxmlformats.org/officeDocument/2006/relationships/notesMaster" Target="../notesMasters/notesMaster1.xml"/></Relationships>
</file>

<file path=ppt/notesSlides/_rels/notesSlide2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6.xml"/><Relationship Id="rId1" Type="http://schemas.openxmlformats.org/officeDocument/2006/relationships/notesMaster" Target="../notesMasters/notesMaster1.xml"/></Relationships>
</file>

<file path=ppt/notesSlides/_rels/notesSlide2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7.xml"/><Relationship Id="rId1" Type="http://schemas.openxmlformats.org/officeDocument/2006/relationships/notesMaster" Target="../notesMasters/notesMaster1.xml"/></Relationships>
</file>

<file path=ppt/notesSlides/_rels/notesSlide2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8.xml"/><Relationship Id="rId1" Type="http://schemas.openxmlformats.org/officeDocument/2006/relationships/notesMaster" Target="../notesMasters/notesMaster1.xml"/></Relationships>
</file>

<file path=ppt/notesSlides/_rels/notesSlide2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9.xml"/><Relationship Id="rId1" Type="http://schemas.openxmlformats.org/officeDocument/2006/relationships/notesMaster" Target="../notesMasters/notesMaster1.xml"/></Relationships>
</file>

<file path=ppt/notesSlides/_rels/notesSlide2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0.xml"/><Relationship Id="rId1" Type="http://schemas.openxmlformats.org/officeDocument/2006/relationships/notesMaster" Target="../notesMasters/notesMaster1.xml"/></Relationships>
</file>

<file path=ppt/notesSlides/_rels/notesSlide2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1.xml"/><Relationship Id="rId1" Type="http://schemas.openxmlformats.org/officeDocument/2006/relationships/notesMaster" Target="../notesMasters/notesMaster1.xml"/></Relationships>
</file>

<file path=ppt/notesSlides/_rels/notesSlide2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2.xml"/><Relationship Id="rId1" Type="http://schemas.openxmlformats.org/officeDocument/2006/relationships/notesMaster" Target="../notesMasters/notesMaster1.xml"/></Relationships>
</file>

<file path=ppt/notesSlides/_rels/notesSlide2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3.xml"/><Relationship Id="rId1" Type="http://schemas.openxmlformats.org/officeDocument/2006/relationships/notesMaster" Target="../notesMasters/notesMaster1.xml"/></Relationships>
</file>

<file path=ppt/notesSlides/_rels/notesSlide2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4.xml"/><Relationship Id="rId1" Type="http://schemas.openxmlformats.org/officeDocument/2006/relationships/notesMaster" Target="../notesMasters/notesMaster1.xml"/></Relationships>
</file>

<file path=ppt/notesSlides/_rels/notesSlide2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5.xml"/><Relationship Id="rId1" Type="http://schemas.openxmlformats.org/officeDocument/2006/relationships/notesMaster" Target="../notesMasters/notesMaster1.xml"/></Relationships>
</file>

<file path=ppt/notesSlides/_rels/notesSlide2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6.xml"/><Relationship Id="rId1" Type="http://schemas.openxmlformats.org/officeDocument/2006/relationships/notesMaster" Target="../notesMasters/notesMaster1.xml"/></Relationships>
</file>

<file path=ppt/notesSlides/_rels/notesSlide2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7.xml"/><Relationship Id="rId1" Type="http://schemas.openxmlformats.org/officeDocument/2006/relationships/notesMaster" Target="../notesMasters/notesMaster1.xml"/></Relationships>
</file>

<file path=ppt/notesSlides/_rels/notesSlide2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8.xml"/><Relationship Id="rId1" Type="http://schemas.openxmlformats.org/officeDocument/2006/relationships/notesMaster" Target="../notesMasters/notesMaster1.xml"/></Relationships>
</file>

<file path=ppt/notesSlides/_rels/notesSlide2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9.xml"/><Relationship Id="rId1" Type="http://schemas.openxmlformats.org/officeDocument/2006/relationships/notesMaster" Target="../notesMasters/notesMaster1.xml"/></Relationships>
</file>

<file path=ppt/notesSlides/_rels/notesSlide2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0.xml"/><Relationship Id="rId1" Type="http://schemas.openxmlformats.org/officeDocument/2006/relationships/notesMaster" Target="../notesMasters/notesMaster1.xml"/></Relationships>
</file>

<file path=ppt/notesSlides/_rels/notesSlide2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1.xml"/><Relationship Id="rId1" Type="http://schemas.openxmlformats.org/officeDocument/2006/relationships/notesMaster" Target="../notesMasters/notesMaster1.xml"/></Relationships>
</file>

<file path=ppt/notesSlides/_rels/notesSlide2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2.xml"/><Relationship Id="rId1" Type="http://schemas.openxmlformats.org/officeDocument/2006/relationships/notesMaster" Target="../notesMasters/notesMaster1.xml"/></Relationships>
</file>

<file path=ppt/notesSlides/_rels/notesSlide2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3.xml"/><Relationship Id="rId1" Type="http://schemas.openxmlformats.org/officeDocument/2006/relationships/notesMaster" Target="../notesMasters/notesMaster1.xml"/></Relationships>
</file>

<file path=ppt/notesSlides/_rels/notesSlide2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4.xml"/><Relationship Id="rId1" Type="http://schemas.openxmlformats.org/officeDocument/2006/relationships/notesMaster" Target="../notesMasters/notesMaster1.xml"/></Relationships>
</file>

<file path=ppt/notesSlides/_rels/notesSlide2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5.xml"/><Relationship Id="rId1" Type="http://schemas.openxmlformats.org/officeDocument/2006/relationships/notesMaster" Target="../notesMasters/notesMaster1.xml"/></Relationships>
</file>

<file path=ppt/notesSlides/_rels/notesSlide2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6.xml"/><Relationship Id="rId1" Type="http://schemas.openxmlformats.org/officeDocument/2006/relationships/notesMaster" Target="../notesMasters/notesMaster1.xml"/></Relationships>
</file>

<file path=ppt/notesSlides/_rels/notesSlide2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7.xml"/><Relationship Id="rId1" Type="http://schemas.openxmlformats.org/officeDocument/2006/relationships/notesMaster" Target="../notesMasters/notesMaster1.xml"/></Relationships>
</file>

<file path=ppt/notesSlides/_rels/notesSlide2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8.xml"/><Relationship Id="rId1" Type="http://schemas.openxmlformats.org/officeDocument/2006/relationships/notesMaster" Target="../notesMasters/notesMaster1.xml"/></Relationships>
</file>

<file path=ppt/notesSlides/_rels/notesSlide2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9.xml"/><Relationship Id="rId1" Type="http://schemas.openxmlformats.org/officeDocument/2006/relationships/notesMaster" Target="../notesMasters/notesMaster1.xml"/></Relationships>
</file>

<file path=ppt/notesSlides/_rels/notesSlide2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0.xml"/><Relationship Id="rId1" Type="http://schemas.openxmlformats.org/officeDocument/2006/relationships/notesMaster" Target="../notesMasters/notesMaster1.xml"/></Relationships>
</file>

<file path=ppt/notesSlides/_rels/notesSlide2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1.xml"/><Relationship Id="rId1" Type="http://schemas.openxmlformats.org/officeDocument/2006/relationships/notesMaster" Target="../notesMasters/notesMaster1.xml"/></Relationships>
</file>

<file path=ppt/notesSlides/_rels/notesSlide2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2.xml"/><Relationship Id="rId1" Type="http://schemas.openxmlformats.org/officeDocument/2006/relationships/notesMaster" Target="../notesMasters/notesMaster1.xml"/></Relationships>
</file>

<file path=ppt/notesSlides/_rels/notesSlide2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3.xml"/><Relationship Id="rId1" Type="http://schemas.openxmlformats.org/officeDocument/2006/relationships/notesMaster" Target="../notesMasters/notesMaster1.xml"/></Relationships>
</file>

<file path=ppt/notesSlides/_rels/notesSlide2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4.xml"/><Relationship Id="rId1" Type="http://schemas.openxmlformats.org/officeDocument/2006/relationships/notesMaster" Target="../notesMasters/notesMaster1.xml"/></Relationships>
</file>

<file path=ppt/notesSlides/_rels/notesSlide2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5.xml"/><Relationship Id="rId1" Type="http://schemas.openxmlformats.org/officeDocument/2006/relationships/notesMaster" Target="../notesMasters/notesMaster1.xml"/></Relationships>
</file>

<file path=ppt/notesSlides/_rels/notesSlide2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6.xml"/><Relationship Id="rId1" Type="http://schemas.openxmlformats.org/officeDocument/2006/relationships/notesMaster" Target="../notesMasters/notesMaster1.xml"/></Relationships>
</file>

<file path=ppt/notesSlides/_rels/notesSlide2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7.xml"/><Relationship Id="rId1" Type="http://schemas.openxmlformats.org/officeDocument/2006/relationships/notesMaster" Target="../notesMasters/notesMaster1.xml"/></Relationships>
</file>

<file path=ppt/notesSlides/_rels/notesSlide2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8.xml"/><Relationship Id="rId1" Type="http://schemas.openxmlformats.org/officeDocument/2006/relationships/notesMaster" Target="../notesMasters/notesMaster1.xml"/></Relationships>
</file>

<file path=ppt/notesSlides/_rels/notesSlide2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9.xml"/><Relationship Id="rId1" Type="http://schemas.openxmlformats.org/officeDocument/2006/relationships/notesMaster" Target="../notesMasters/notesMaster1.xml"/></Relationships>
</file>

<file path=ppt/notesSlides/_rels/notesSlide2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0.xml"/><Relationship Id="rId1" Type="http://schemas.openxmlformats.org/officeDocument/2006/relationships/notesMaster" Target="../notesMasters/notesMaster1.xml"/></Relationships>
</file>

<file path=ppt/notesSlides/_rels/notesSlide2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1.xml"/><Relationship Id="rId1" Type="http://schemas.openxmlformats.org/officeDocument/2006/relationships/notesMaster" Target="../notesMasters/notesMaster1.xml"/></Relationships>
</file>

<file path=ppt/notesSlides/_rels/notesSlide2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2.xml"/><Relationship Id="rId1" Type="http://schemas.openxmlformats.org/officeDocument/2006/relationships/notesMaster" Target="../notesMasters/notesMaster1.xml"/></Relationships>
</file>

<file path=ppt/notesSlides/_rels/notesSlide2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3.xml"/><Relationship Id="rId1" Type="http://schemas.openxmlformats.org/officeDocument/2006/relationships/notesMaster" Target="../notesMasters/notesMaster1.xml"/></Relationships>
</file>

<file path=ppt/notesSlides/_rels/notesSlide2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4.xml"/><Relationship Id="rId1" Type="http://schemas.openxmlformats.org/officeDocument/2006/relationships/notesMaster" Target="../notesMasters/notesMaster1.xml"/></Relationships>
</file>

<file path=ppt/notesSlides/_rels/notesSlide2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5.xml"/><Relationship Id="rId1" Type="http://schemas.openxmlformats.org/officeDocument/2006/relationships/notesMaster" Target="../notesMasters/notesMaster1.xml"/></Relationships>
</file>

<file path=ppt/notesSlides/_rels/notesSlide2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6.xml"/><Relationship Id="rId1" Type="http://schemas.openxmlformats.org/officeDocument/2006/relationships/notesMaster" Target="../notesMasters/notesMaster1.xml"/></Relationships>
</file>

<file path=ppt/notesSlides/_rels/notesSlide2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7.xml"/><Relationship Id="rId1" Type="http://schemas.openxmlformats.org/officeDocument/2006/relationships/notesMaster" Target="../notesMasters/notesMaster1.xml"/></Relationships>
</file>

<file path=ppt/notesSlides/_rels/notesSlide2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8.xml"/><Relationship Id="rId1" Type="http://schemas.openxmlformats.org/officeDocument/2006/relationships/notesMaster" Target="../notesMasters/notesMaster1.xml"/></Relationships>
</file>

<file path=ppt/notesSlides/_rels/notesSlide2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9.xml"/><Relationship Id="rId1" Type="http://schemas.openxmlformats.org/officeDocument/2006/relationships/notesMaster" Target="../notesMasters/notesMaster1.xml"/></Relationships>
</file>

<file path=ppt/notesSlides/_rels/notesSlide2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0.xml"/><Relationship Id="rId1" Type="http://schemas.openxmlformats.org/officeDocument/2006/relationships/notesMaster" Target="../notesMasters/notesMaster1.xml"/></Relationships>
</file>

<file path=ppt/notesSlides/_rels/notesSlide2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1.xml"/><Relationship Id="rId1" Type="http://schemas.openxmlformats.org/officeDocument/2006/relationships/notesMaster" Target="../notesMasters/notesMaster1.xml"/></Relationships>
</file>

<file path=ppt/notesSlides/_rels/notesSlide2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2.xml"/><Relationship Id="rId1" Type="http://schemas.openxmlformats.org/officeDocument/2006/relationships/notesMaster" Target="../notesMasters/notesMaster1.xml"/></Relationships>
</file>

<file path=ppt/notesSlides/_rels/notesSlide2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3.xml"/><Relationship Id="rId1" Type="http://schemas.openxmlformats.org/officeDocument/2006/relationships/notesMaster" Target="../notesMasters/notesMaster1.xml"/></Relationships>
</file>

<file path=ppt/notesSlides/_rels/notesSlide2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4.xml"/><Relationship Id="rId1" Type="http://schemas.openxmlformats.org/officeDocument/2006/relationships/notesMaster" Target="../notesMasters/notesMaster1.xml"/></Relationships>
</file>

<file path=ppt/notesSlides/_rels/notesSlide2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5.xml"/><Relationship Id="rId1" Type="http://schemas.openxmlformats.org/officeDocument/2006/relationships/notesMaster" Target="../notesMasters/notesMaster1.xml"/></Relationships>
</file>

<file path=ppt/notesSlides/_rels/notesSlide2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6.xml"/><Relationship Id="rId1" Type="http://schemas.openxmlformats.org/officeDocument/2006/relationships/notesMaster" Target="../notesMasters/notesMaster1.xml"/></Relationships>
</file>

<file path=ppt/notesSlides/_rels/notesSlide2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7.xml"/><Relationship Id="rId1" Type="http://schemas.openxmlformats.org/officeDocument/2006/relationships/notesMaster" Target="../notesMasters/notesMaster1.xml"/></Relationships>
</file>

<file path=ppt/notesSlides/_rels/notesSlide2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8.xml"/><Relationship Id="rId1" Type="http://schemas.openxmlformats.org/officeDocument/2006/relationships/notesMaster" Target="../notesMasters/notesMaster1.xml"/></Relationships>
</file>

<file path=ppt/notesSlides/_rels/notesSlide2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9.xml"/><Relationship Id="rId1" Type="http://schemas.openxmlformats.org/officeDocument/2006/relationships/notesMaster" Target="../notesMasters/notesMaster1.xml"/></Relationships>
</file>

<file path=ppt/notesSlides/_rels/notesSlide2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0.xml"/><Relationship Id="rId1" Type="http://schemas.openxmlformats.org/officeDocument/2006/relationships/notesMaster" Target="../notesMasters/notesMaster1.xml"/></Relationships>
</file>

<file path=ppt/notesSlides/_rels/notesSlide2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1.xml"/><Relationship Id="rId1" Type="http://schemas.openxmlformats.org/officeDocument/2006/relationships/notesMaster" Target="../notesMasters/notesMaster1.xml"/></Relationships>
</file>

<file path=ppt/notesSlides/_rels/notesSlide2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2.xml"/><Relationship Id="rId1" Type="http://schemas.openxmlformats.org/officeDocument/2006/relationships/notesMaster" Target="../notesMasters/notesMaster1.xml"/></Relationships>
</file>

<file path=ppt/notesSlides/_rels/notesSlide2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3.xml"/><Relationship Id="rId1" Type="http://schemas.openxmlformats.org/officeDocument/2006/relationships/notesMaster" Target="../notesMasters/notesMaster1.xml"/></Relationships>
</file>

<file path=ppt/notesSlides/_rels/notesSlide2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4.xml"/><Relationship Id="rId1" Type="http://schemas.openxmlformats.org/officeDocument/2006/relationships/notesMaster" Target="../notesMasters/notesMaster1.xml"/></Relationships>
</file>

<file path=ppt/notesSlides/_rels/notesSlide2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5.xml"/><Relationship Id="rId1" Type="http://schemas.openxmlformats.org/officeDocument/2006/relationships/notesMaster" Target="../notesMasters/notesMaster1.xml"/></Relationships>
</file>

<file path=ppt/notesSlides/_rels/notesSlide2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6.xml"/><Relationship Id="rId1" Type="http://schemas.openxmlformats.org/officeDocument/2006/relationships/notesMaster" Target="../notesMasters/notesMaster1.xml"/></Relationships>
</file>

<file path=ppt/notesSlides/_rels/notesSlide2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7.xml"/><Relationship Id="rId1" Type="http://schemas.openxmlformats.org/officeDocument/2006/relationships/notesMaster" Target="../notesMasters/notesMaster1.xml"/></Relationships>
</file>

<file path=ppt/notesSlides/_rels/notesSlide2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8.xml"/><Relationship Id="rId1" Type="http://schemas.openxmlformats.org/officeDocument/2006/relationships/notesMaster" Target="../notesMasters/notesMaster1.xml"/></Relationships>
</file>

<file path=ppt/notesSlides/_rels/notesSlide2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9.xml"/><Relationship Id="rId1" Type="http://schemas.openxmlformats.org/officeDocument/2006/relationships/notesMaster" Target="../notesMasters/notesMaster1.xml"/></Relationships>
</file>

<file path=ppt/notesSlides/_rels/notesSlide2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0.xml"/><Relationship Id="rId1" Type="http://schemas.openxmlformats.org/officeDocument/2006/relationships/notesMaster" Target="../notesMasters/notesMaster1.xml"/></Relationships>
</file>

<file path=ppt/notesSlides/_rels/notesSlide2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1.xml"/><Relationship Id="rId1" Type="http://schemas.openxmlformats.org/officeDocument/2006/relationships/notesMaster" Target="../notesMasters/notesMaster1.xml"/></Relationships>
</file>

<file path=ppt/notesSlides/_rels/notesSlide2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2.xml"/><Relationship Id="rId1" Type="http://schemas.openxmlformats.org/officeDocument/2006/relationships/notesMaster" Target="../notesMasters/notesMaster1.xml"/></Relationships>
</file>

<file path=ppt/notesSlides/_rels/notesSlide2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3.xml"/><Relationship Id="rId1" Type="http://schemas.openxmlformats.org/officeDocument/2006/relationships/notesMaster" Target="../notesMasters/notesMaster1.xml"/></Relationships>
</file>

<file path=ppt/notesSlides/_rels/notesSlide2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4.xml"/><Relationship Id="rId1" Type="http://schemas.openxmlformats.org/officeDocument/2006/relationships/notesMaster" Target="../notesMasters/notesMaster1.xml"/></Relationships>
</file>

<file path=ppt/notesSlides/_rels/notesSlide2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5.xml"/><Relationship Id="rId1" Type="http://schemas.openxmlformats.org/officeDocument/2006/relationships/notesMaster" Target="../notesMasters/notesMaster1.xml"/></Relationships>
</file>

<file path=ppt/notesSlides/_rels/notesSlide2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6.xml"/><Relationship Id="rId1" Type="http://schemas.openxmlformats.org/officeDocument/2006/relationships/notesMaster" Target="../notesMasters/notesMaster1.xml"/></Relationships>
</file>

<file path=ppt/notesSlides/_rels/notesSlide2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7.xml"/><Relationship Id="rId1" Type="http://schemas.openxmlformats.org/officeDocument/2006/relationships/notesMaster" Target="../notesMasters/notesMaster1.xml"/></Relationships>
</file>

<file path=ppt/notesSlides/_rels/notesSlide2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8.xml"/><Relationship Id="rId1" Type="http://schemas.openxmlformats.org/officeDocument/2006/relationships/notesMaster" Target="../notesMasters/notesMaster1.xml"/></Relationships>
</file>

<file path=ppt/notesSlides/_rels/notesSlide2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9.xml"/><Relationship Id="rId1" Type="http://schemas.openxmlformats.org/officeDocument/2006/relationships/notesMaster" Target="../notesMasters/notesMaster1.xml"/></Relationships>
</file>

<file path=ppt/notesSlides/_rels/notesSlide2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0.xml"/><Relationship Id="rId1" Type="http://schemas.openxmlformats.org/officeDocument/2006/relationships/notesMaster" Target="../notesMasters/notesMaster1.xml"/></Relationships>
</file>

<file path=ppt/notesSlides/_rels/notesSlide2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1.xml"/><Relationship Id="rId1" Type="http://schemas.openxmlformats.org/officeDocument/2006/relationships/notesMaster" Target="../notesMasters/notesMaster1.xml"/></Relationships>
</file>

<file path=ppt/notesSlides/_rels/notesSlide2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2.xml"/><Relationship Id="rId1" Type="http://schemas.openxmlformats.org/officeDocument/2006/relationships/notesMaster" Target="../notesMasters/notesMaster1.xml"/></Relationships>
</file>

<file path=ppt/notesSlides/_rels/notesSlide2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3.xml"/><Relationship Id="rId1" Type="http://schemas.openxmlformats.org/officeDocument/2006/relationships/notesMaster" Target="../notesMasters/notesMaster1.xml"/></Relationships>
</file>

<file path=ppt/notesSlides/_rels/notesSlide2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4.xml"/><Relationship Id="rId1" Type="http://schemas.openxmlformats.org/officeDocument/2006/relationships/notesMaster" Target="../notesMasters/notesMaster1.xml"/></Relationships>
</file>

<file path=ppt/notesSlides/_rels/notesSlide2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5.xml"/><Relationship Id="rId1" Type="http://schemas.openxmlformats.org/officeDocument/2006/relationships/notesMaster" Target="../notesMasters/notesMaster1.xml"/></Relationships>
</file>

<file path=ppt/notesSlides/_rels/notesSlide2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6.xml"/><Relationship Id="rId1" Type="http://schemas.openxmlformats.org/officeDocument/2006/relationships/notesMaster" Target="../notesMasters/notesMaster1.xml"/></Relationships>
</file>

<file path=ppt/notesSlides/_rels/notesSlide2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7.xml"/><Relationship Id="rId1" Type="http://schemas.openxmlformats.org/officeDocument/2006/relationships/notesMaster" Target="../notesMasters/notesMaster1.xml"/></Relationships>
</file>

<file path=ppt/notesSlides/_rels/notesSlide2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8.xml"/><Relationship Id="rId1" Type="http://schemas.openxmlformats.org/officeDocument/2006/relationships/notesMaster" Target="../notesMasters/notesMaster1.xml"/></Relationships>
</file>

<file path=ppt/notesSlides/_rels/notesSlide2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9.xml"/><Relationship Id="rId1" Type="http://schemas.openxmlformats.org/officeDocument/2006/relationships/notesMaster" Target="../notesMasters/notesMaster1.xml"/></Relationships>
</file>

<file path=ppt/notesSlides/_rels/notesSlide3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0.xml"/><Relationship Id="rId1" Type="http://schemas.openxmlformats.org/officeDocument/2006/relationships/notesMaster" Target="../notesMasters/notesMaster1.xml"/></Relationships>
</file>

<file path=ppt/notesSlides/_rels/notesSlide3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1.xml"/><Relationship Id="rId1" Type="http://schemas.openxmlformats.org/officeDocument/2006/relationships/notesMaster" Target="../notesMasters/notesMaster1.xml"/></Relationships>
</file>

<file path=ppt/notesSlides/_rels/notesSlide3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2.xml"/><Relationship Id="rId1" Type="http://schemas.openxmlformats.org/officeDocument/2006/relationships/notesMaster" Target="../notesMasters/notesMaster1.xml"/></Relationships>
</file>

<file path=ppt/notesSlides/_rels/notesSlide3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3.xml"/><Relationship Id="rId1" Type="http://schemas.openxmlformats.org/officeDocument/2006/relationships/notesMaster" Target="../notesMasters/notesMaster1.xml"/></Relationships>
</file>

<file path=ppt/notesSlides/_rels/notesSlide3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4.xml"/><Relationship Id="rId1" Type="http://schemas.openxmlformats.org/officeDocument/2006/relationships/notesMaster" Target="../notesMasters/notesMaster1.xml"/></Relationships>
</file>

<file path=ppt/notesSlides/_rels/notesSlide3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5.xml"/><Relationship Id="rId1" Type="http://schemas.openxmlformats.org/officeDocument/2006/relationships/notesMaster" Target="../notesMasters/notesMaster1.xml"/></Relationships>
</file>

<file path=ppt/notesSlides/_rels/notesSlide3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6.xml"/><Relationship Id="rId1" Type="http://schemas.openxmlformats.org/officeDocument/2006/relationships/notesMaster" Target="../notesMasters/notesMaster1.xml"/></Relationships>
</file>

<file path=ppt/notesSlides/_rels/notesSlide3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7.xml"/><Relationship Id="rId1" Type="http://schemas.openxmlformats.org/officeDocument/2006/relationships/notesMaster" Target="../notesMasters/notesMaster1.xml"/></Relationships>
</file>

<file path=ppt/notesSlides/_rels/notesSlide3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8.xml"/><Relationship Id="rId1" Type="http://schemas.openxmlformats.org/officeDocument/2006/relationships/notesMaster" Target="../notesMasters/notesMaster1.xml"/></Relationships>
</file>

<file path=ppt/notesSlides/_rels/notesSlide3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9.xml"/><Relationship Id="rId1" Type="http://schemas.openxmlformats.org/officeDocument/2006/relationships/notesMaster" Target="../notesMasters/notesMaster1.xml"/></Relationships>
</file>

<file path=ppt/notesSlides/_rels/notesSlide3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0.xml"/><Relationship Id="rId1" Type="http://schemas.openxmlformats.org/officeDocument/2006/relationships/notesMaster" Target="../notesMasters/notesMaster1.xml"/></Relationships>
</file>

<file path=ppt/notesSlides/_rels/notesSlide3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1.xml"/><Relationship Id="rId1" Type="http://schemas.openxmlformats.org/officeDocument/2006/relationships/notesMaster" Target="../notesMasters/notesMaster1.xml"/></Relationships>
</file>

<file path=ppt/notesSlides/_rels/notesSlide3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2.xml"/><Relationship Id="rId1" Type="http://schemas.openxmlformats.org/officeDocument/2006/relationships/notesMaster" Target="../notesMasters/notesMaster1.xml"/></Relationships>
</file>

<file path=ppt/notesSlides/_rels/notesSlide3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3.xml"/><Relationship Id="rId1" Type="http://schemas.openxmlformats.org/officeDocument/2006/relationships/notesMaster" Target="../notesMasters/notesMaster1.xml"/></Relationships>
</file>

<file path=ppt/notesSlides/_rels/notesSlide3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4.xml"/><Relationship Id="rId1" Type="http://schemas.openxmlformats.org/officeDocument/2006/relationships/notesMaster" Target="../notesMasters/notesMaster1.xml"/></Relationships>
</file>

<file path=ppt/notesSlides/_rels/notesSlide3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5.xml"/><Relationship Id="rId1" Type="http://schemas.openxmlformats.org/officeDocument/2006/relationships/notesMaster" Target="../notesMasters/notesMaster1.xml"/></Relationships>
</file>

<file path=ppt/notesSlides/_rels/notesSlide3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6.xml"/><Relationship Id="rId1" Type="http://schemas.openxmlformats.org/officeDocument/2006/relationships/notesMaster" Target="../notesMasters/notesMaster1.xml"/></Relationships>
</file>

<file path=ppt/notesSlides/_rels/notesSlide3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7.xml"/><Relationship Id="rId1" Type="http://schemas.openxmlformats.org/officeDocument/2006/relationships/notesMaster" Target="../notesMasters/notesMaster1.xml"/></Relationships>
</file>

<file path=ppt/notesSlides/_rels/notesSlide3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8.xml"/><Relationship Id="rId1" Type="http://schemas.openxmlformats.org/officeDocument/2006/relationships/notesMaster" Target="../notesMasters/notesMaster1.xml"/></Relationships>
</file>

<file path=ppt/notesSlides/_rels/notesSlide3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9.xml"/><Relationship Id="rId1" Type="http://schemas.openxmlformats.org/officeDocument/2006/relationships/notesMaster" Target="../notesMasters/notesMaster1.xml"/></Relationships>
</file>

<file path=ppt/notesSlides/_rels/notesSlide3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0.xml"/><Relationship Id="rId1" Type="http://schemas.openxmlformats.org/officeDocument/2006/relationships/notesMaster" Target="../notesMasters/notesMaster1.xml"/></Relationships>
</file>

<file path=ppt/notesSlides/_rels/notesSlide3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1.xml"/><Relationship Id="rId1" Type="http://schemas.openxmlformats.org/officeDocument/2006/relationships/notesMaster" Target="../notesMasters/notesMaster1.xml"/></Relationships>
</file>

<file path=ppt/notesSlides/_rels/notesSlide3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2.xml"/><Relationship Id="rId1" Type="http://schemas.openxmlformats.org/officeDocument/2006/relationships/notesMaster" Target="../notesMasters/notesMaster1.xml"/></Relationships>
</file>

<file path=ppt/notesSlides/_rels/notesSlide3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3.xml"/><Relationship Id="rId1" Type="http://schemas.openxmlformats.org/officeDocument/2006/relationships/notesMaster" Target="../notesMasters/notesMaster1.xml"/></Relationships>
</file>

<file path=ppt/notesSlides/_rels/notesSlide3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4.xml"/><Relationship Id="rId1" Type="http://schemas.openxmlformats.org/officeDocument/2006/relationships/notesMaster" Target="../notesMasters/notesMaster1.xml"/></Relationships>
</file>

<file path=ppt/notesSlides/_rels/notesSlide3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5.xml"/><Relationship Id="rId1" Type="http://schemas.openxmlformats.org/officeDocument/2006/relationships/notesMaster" Target="../notesMasters/notesMaster1.xml"/></Relationships>
</file>

<file path=ppt/notesSlides/_rels/notesSlide3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6.xml"/><Relationship Id="rId1" Type="http://schemas.openxmlformats.org/officeDocument/2006/relationships/notesMaster" Target="../notesMasters/notesMaster1.xml"/></Relationships>
</file>

<file path=ppt/notesSlides/_rels/notesSlide3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7.xml"/><Relationship Id="rId1" Type="http://schemas.openxmlformats.org/officeDocument/2006/relationships/notesMaster" Target="../notesMasters/notesMaster1.xml"/></Relationships>
</file>

<file path=ppt/notesSlides/_rels/notesSlide3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8.xml"/><Relationship Id="rId1" Type="http://schemas.openxmlformats.org/officeDocument/2006/relationships/notesMaster" Target="../notesMasters/notesMaster1.xml"/></Relationships>
</file>

<file path=ppt/notesSlides/_rels/notesSlide3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9.xml"/><Relationship Id="rId1" Type="http://schemas.openxmlformats.org/officeDocument/2006/relationships/notesMaster" Target="../notesMasters/notesMaster1.xml"/></Relationships>
</file>

<file path=ppt/notesSlides/_rels/notesSlide3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0.xml"/><Relationship Id="rId1" Type="http://schemas.openxmlformats.org/officeDocument/2006/relationships/notesMaster" Target="../notesMasters/notesMaster1.xml"/></Relationships>
</file>

<file path=ppt/notesSlides/_rels/notesSlide3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1.xml"/><Relationship Id="rId1" Type="http://schemas.openxmlformats.org/officeDocument/2006/relationships/notesMaster" Target="../notesMasters/notesMaster1.xml"/></Relationships>
</file>

<file path=ppt/notesSlides/_rels/notesSlide3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2.xml"/><Relationship Id="rId1" Type="http://schemas.openxmlformats.org/officeDocument/2006/relationships/notesMaster" Target="../notesMasters/notesMaster1.xml"/></Relationships>
</file>

<file path=ppt/notesSlides/_rels/notesSlide3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3.xml"/><Relationship Id="rId1" Type="http://schemas.openxmlformats.org/officeDocument/2006/relationships/notesMaster" Target="../notesMasters/notesMaster1.xml"/></Relationships>
</file>

<file path=ppt/notesSlides/_rels/notesSlide3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4.xml"/><Relationship Id="rId1" Type="http://schemas.openxmlformats.org/officeDocument/2006/relationships/notesMaster" Target="../notesMasters/notesMaster1.xml"/></Relationships>
</file>

<file path=ppt/notesSlides/_rels/notesSlide3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5.xml"/><Relationship Id="rId1" Type="http://schemas.openxmlformats.org/officeDocument/2006/relationships/notesMaster" Target="../notesMasters/notesMaster1.xml"/></Relationships>
</file>

<file path=ppt/notesSlides/_rels/notesSlide3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6.xml"/><Relationship Id="rId1" Type="http://schemas.openxmlformats.org/officeDocument/2006/relationships/notesMaster" Target="../notesMasters/notesMaster1.xml"/></Relationships>
</file>

<file path=ppt/notesSlides/_rels/notesSlide3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7.xml"/><Relationship Id="rId1" Type="http://schemas.openxmlformats.org/officeDocument/2006/relationships/notesMaster" Target="../notesMasters/notesMaster1.xml"/></Relationships>
</file>

<file path=ppt/notesSlides/_rels/notesSlide3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8.xml"/><Relationship Id="rId1" Type="http://schemas.openxmlformats.org/officeDocument/2006/relationships/notesMaster" Target="../notesMasters/notesMaster1.xml"/></Relationships>
</file>

<file path=ppt/notesSlides/_rels/notesSlide3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9.xml"/><Relationship Id="rId1" Type="http://schemas.openxmlformats.org/officeDocument/2006/relationships/notesMaster" Target="../notesMasters/notesMaster1.xml"/></Relationships>
</file>

<file path=ppt/notesSlides/_rels/notesSlide3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0.xml"/><Relationship Id="rId1" Type="http://schemas.openxmlformats.org/officeDocument/2006/relationships/notesMaster" Target="../notesMasters/notesMaster1.xml"/></Relationships>
</file>

<file path=ppt/notesSlides/_rels/notesSlide3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1.xml"/><Relationship Id="rId1" Type="http://schemas.openxmlformats.org/officeDocument/2006/relationships/notesMaster" Target="../notesMasters/notesMaster1.xml"/></Relationships>
</file>

<file path=ppt/notesSlides/_rels/notesSlide3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2.xml"/><Relationship Id="rId1" Type="http://schemas.openxmlformats.org/officeDocument/2006/relationships/notesMaster" Target="../notesMasters/notesMaster1.xml"/></Relationships>
</file>

<file path=ppt/notesSlides/_rels/notesSlide3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3.xml"/><Relationship Id="rId1" Type="http://schemas.openxmlformats.org/officeDocument/2006/relationships/notesMaster" Target="../notesMasters/notesMaster1.xml"/></Relationships>
</file>

<file path=ppt/notesSlides/_rels/notesSlide3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4.xml"/><Relationship Id="rId1" Type="http://schemas.openxmlformats.org/officeDocument/2006/relationships/notesMaster" Target="../notesMasters/notesMaster1.xml"/></Relationships>
</file>

<file path=ppt/notesSlides/_rels/notesSlide3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5.xml"/><Relationship Id="rId1" Type="http://schemas.openxmlformats.org/officeDocument/2006/relationships/notesMaster" Target="../notesMasters/notesMaster1.xml"/></Relationships>
</file>

<file path=ppt/notesSlides/_rels/notesSlide3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6.xml"/><Relationship Id="rId1" Type="http://schemas.openxmlformats.org/officeDocument/2006/relationships/notesMaster" Target="../notesMasters/notesMaster1.xml"/></Relationships>
</file>

<file path=ppt/notesSlides/_rels/notesSlide3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7.xml"/><Relationship Id="rId1" Type="http://schemas.openxmlformats.org/officeDocument/2006/relationships/notesMaster" Target="../notesMasters/notesMaster1.xml"/></Relationships>
</file>

<file path=ppt/notesSlides/_rels/notesSlide3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8.xml"/><Relationship Id="rId1" Type="http://schemas.openxmlformats.org/officeDocument/2006/relationships/notesMaster" Target="../notesMasters/notesMaster1.xml"/></Relationships>
</file>

<file path=ppt/notesSlides/_rels/notesSlide3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9.xml"/><Relationship Id="rId1" Type="http://schemas.openxmlformats.org/officeDocument/2006/relationships/notesMaster" Target="../notesMasters/notesMaster1.xml"/></Relationships>
</file>

<file path=ppt/notesSlides/_rels/notesSlide3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0.xml"/><Relationship Id="rId1" Type="http://schemas.openxmlformats.org/officeDocument/2006/relationships/notesMaster" Target="../notesMasters/notesMaster1.xml"/></Relationships>
</file>

<file path=ppt/notesSlides/_rels/notesSlide3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1.xml"/><Relationship Id="rId1" Type="http://schemas.openxmlformats.org/officeDocument/2006/relationships/notesMaster" Target="../notesMasters/notesMaster1.xml"/></Relationships>
</file>

<file path=ppt/notesSlides/_rels/notesSlide3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2.xml"/><Relationship Id="rId1" Type="http://schemas.openxmlformats.org/officeDocument/2006/relationships/notesMaster" Target="../notesMasters/notesMaster1.xml"/></Relationships>
</file>

<file path=ppt/notesSlides/_rels/notesSlide3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3.xml"/><Relationship Id="rId1" Type="http://schemas.openxmlformats.org/officeDocument/2006/relationships/notesMaster" Target="../notesMasters/notesMaster1.xml"/></Relationships>
</file>

<file path=ppt/notesSlides/_rels/notesSlide3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4.xml"/><Relationship Id="rId1" Type="http://schemas.openxmlformats.org/officeDocument/2006/relationships/notesMaster" Target="../notesMasters/notesMaster1.xml"/></Relationships>
</file>

<file path=ppt/notesSlides/_rels/notesSlide3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5.xml"/><Relationship Id="rId1" Type="http://schemas.openxmlformats.org/officeDocument/2006/relationships/notesMaster" Target="../notesMasters/notesMaster1.xml"/></Relationships>
</file>

<file path=ppt/notesSlides/_rels/notesSlide3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106967-3258-40BB-9141-82C7F1FC73A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4097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432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79672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P4 20011 Level 6 Paper A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F6145-74A2-480A-9F77-A7578406CC9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26786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P5 2007 Paper 2 Q25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303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983D0-B3ED-43C1-97BE-AD5DFC3985F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2287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983D0-B3ED-43C1-97BE-AD5DFC3985F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23641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983D0-B3ED-43C1-97BE-AD5DFC3985F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79114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983D0-B3ED-43C1-97BE-AD5DFC3985F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3178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983D0-B3ED-43C1-97BE-AD5DFC3985F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5688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983D0-B3ED-43C1-97BE-AD5DFC3985F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84812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P12 2010 Paper 1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6591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89266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P14 2011 Level 6 Paper A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1985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198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29064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P17 2009 Paper 1 Q24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1E47F-B594-41DF-912F-0C38C6AF8DE6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71101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19281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P19 2005 Paper 2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F6145-74A2-480A-9F77-A7578406CC9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38004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P20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632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22493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84978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983D0-B3ED-43C1-97BE-AD5DFC3985F3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66174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P24 2011 Level 6 Paper B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64074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P25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09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P26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08075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P27 2000 Paper 2 Q19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08394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P28 2000 Paper 2 Q19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8500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P29 2000 Paper 2 Q19 third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5355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P30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33526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P31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89369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P32 2006 Year 5 Optional Paper 1 Q27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65219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0805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987377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P35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40041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258986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P37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40643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106967-3258-40BB-9141-82C7F1FC73AF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60044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P39 2013 Paper 1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AA782-6813-4FBB-B3E4-8AECAE7C3A7C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604016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P40 2002 Paper 1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22506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P41 2014 Paper 2 Q18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F8807-B4D3-490A-A6A8-8A97046EA2E9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08989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P42 2014 Paper 2 Q18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F8807-B4D3-490A-A6A8-8A97046EA2E9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165620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P43 2014 Paper 2 Q18 page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F8807-B4D3-490A-A6A8-8A97046EA2E9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56073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P44 2014 Paper 1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24104-46F0-4470-92CA-D16316BF9A7F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3904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P45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347160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P46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42953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P47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959522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P48 2014 Level 6 Paper A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37731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P49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671720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P50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983D0-B3ED-43C1-97BE-AD5DFC3985F3}" type="slidenum">
              <a:rPr lang="en-GB" smtClean="0"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939203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P51 2010 Paper 1 Q26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13699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P52 2011 Level 6 Paper B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1E47F-B594-41DF-912F-0C38C6AF8DE6}" type="slidenum">
              <a:rPr lang="en-GB" smtClean="0"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801921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P53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45518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P54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840733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P55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21635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P56 2011 Paper 1 Q19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5472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P57 2011 Paper 1 Q19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02196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P58 2012 Level 6 Paper B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435293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P59 2000 Paper 1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891267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P60 2015 Level 6 Paper B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776077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P61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386776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P62 2003 Year 5 Optional Paper 2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859166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P63 2014 Level 6 Paper A Q3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98201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P64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106967-3258-40BB-9141-82C7F1FC73AF}" type="slidenum">
              <a:rPr lang="en-GB" smtClean="0"/>
              <a:t>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80473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P65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646840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P66 2015 Level 6 Paper A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563214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P67 2014 Level 6 Paper A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1E47F-B594-41DF-912F-0C38C6AF8DE6}" type="slidenum">
              <a:rPr lang="en-GB" smtClean="0"/>
              <a:t>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546746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P68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68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181645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P69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612969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P70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96477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P71 2005 Paper 2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494536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P72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073220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P73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165955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P74 2009 Paper 2 Q22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237350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P75 2009 Paper 2 Q22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9365088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P76 2007 Paper 2 Q22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8642906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P77 2007 Paper 2 Q22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9776637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P78 2014 Level 6 Paper A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59190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P79 2015 Paper 1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F6145-74A2-480A-9F77-A7578406CC9E}" type="slidenum">
              <a:rPr lang="en-GB" smtClean="0"/>
              <a:t>79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5355910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P80 2011 Level 6 Paper A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189104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P81 2015 Paper 2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0C338-B6C7-4BAA-AC30-47AEEA286F8F}" type="slidenum">
              <a:rPr lang="en-GB" smtClean="0"/>
              <a:t>81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730068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P82 2008 Paper 2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1431752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P83 2015 Level 6 Paper A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F6145-74A2-480A-9F77-A7578406CC9E}" type="slidenum">
              <a:rPr lang="en-GB" smtClean="0"/>
              <a:t>83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0189827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P84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4499398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P85 2012 Level 6 Paper A Q10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AA782-6813-4FBB-B3E4-8AECAE7C3A7C}" type="slidenum">
              <a:rPr lang="en-GB" smtClean="0"/>
              <a:t>85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472149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P86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106967-3258-40BB-9141-82C7F1FC73AF}" type="slidenum">
              <a:rPr lang="en-GB" smtClean="0"/>
              <a:t>86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7066135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P87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106967-3258-40BB-9141-82C7F1FC73AF}" type="slidenum">
              <a:rPr lang="en-GB" smtClean="0"/>
              <a:t>87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171558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P88 2006 Paper 2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AA782-6813-4FBB-B3E4-8AECAE7C3A7C}" type="slidenum">
              <a:rPr lang="en-GB" smtClean="0"/>
              <a:t>88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614707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P89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264464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P90 2014 Level 6 Paper A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1E47F-B594-41DF-912F-0C38C6AF8DE6}" type="slidenum">
              <a:rPr lang="en-GB" smtClean="0"/>
              <a:t>90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834232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P91 2015 Level 6 Paper B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86855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P92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983D0-B3ED-43C1-97BE-AD5DFC3985F3}" type="slidenum">
              <a:rPr lang="en-GB" smtClean="0"/>
              <a:t>92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1383391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P93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459701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P94 2014 Level 6 Paper B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731855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P95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3751685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P96 2013 Level 6 Paper A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65902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P97 2000 Paper 1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32324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P98 2007 Paper 1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98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3639388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P99 2010 Paper 2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905627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P100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100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2476207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P101 2002 Paper 1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101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3158871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P102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102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3939248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P103 Pre-2000 or other question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106967-3258-40BB-9141-82C7F1FC73AF}" type="slidenum">
              <a:rPr lang="en-GB" smtClean="0"/>
              <a:t>103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115588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P104 Pre-2000 or other question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106967-3258-40BB-9141-82C7F1FC73AF}" type="slidenum">
              <a:rPr lang="en-GB" smtClean="0"/>
              <a:t>104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7026793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P105 Pre-2000 or other question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106967-3258-40BB-9141-82C7F1FC73AF}" type="slidenum">
              <a:rPr lang="en-GB" smtClean="0"/>
              <a:t>105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060752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P106 Pre-2000 or other question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106967-3258-40BB-9141-82C7F1FC73AF}" type="slidenum">
              <a:rPr lang="en-GB" smtClean="0"/>
              <a:t>106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3300508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P107 Pre-2000 or other question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106967-3258-40BB-9141-82C7F1FC73AF}" type="slidenum">
              <a:rPr lang="en-GB" smtClean="0"/>
              <a:t>107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209148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P108 Pre-2000 or other question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106967-3258-40BB-9141-82C7F1FC73AF}" type="slidenum">
              <a:rPr lang="en-GB" smtClean="0"/>
              <a:t>108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0464160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P109 Pre-2000 or other question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106967-3258-40BB-9141-82C7F1FC73AF}" type="slidenum">
              <a:rPr lang="en-GB" smtClean="0"/>
              <a:t>109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2296641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P110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110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01273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P111 2013 Level 6 Paper A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660989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P112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995802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P113 2009 Paper 2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3548605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P114 2013 Level 6 Paper B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F6145-74A2-480A-9F77-A7578406CC9E}" type="slidenum">
              <a:rPr lang="en-GB" smtClean="0"/>
              <a:t>114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1555369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P115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115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409749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P116 2004 Paper 1 Q25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1E47F-B594-41DF-912F-0C38C6AF8DE6}" type="slidenum">
              <a:rPr lang="en-GB" smtClean="0"/>
              <a:t>116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1709378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P117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759439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P118 2015 Level 6 Paper B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0862055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P119 2010 Paper 2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361348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P120 2007 Paper 1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576356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P121 2014 Level 6 Paper B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425912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P122 2013 Level 6 Paper B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138102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P123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945545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P124 2008 Paper 1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227390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P125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162780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P126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126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1843145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P127 2006 Year 5 Optional Paper 2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698479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P128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983D0-B3ED-43C1-97BE-AD5DFC3985F3}" type="slidenum">
              <a:rPr lang="en-GB" smtClean="0"/>
              <a:t>128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5049993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P129 2012 Level 6 Paper A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8068999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P130 2001 Paper 2 Q27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099371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P131 2001 Paper 2 Q27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6223262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P132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132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0591267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P133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133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9096239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P134 Pre-2000 or other question (edited)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231711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P135 2009 Paper 1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135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702743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P136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5105629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P137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137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8578901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P138 2012 Level 6 Paper A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093891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P139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139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156185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P140 2014 Level 6 Paper A Q12 (adapted)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183348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P141 2006 Paper 2 Q25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1E47F-B594-41DF-912F-0C38C6AF8DE6}" type="slidenum">
              <a:rPr lang="en-GB" smtClean="0"/>
              <a:t>141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106436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P142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106967-3258-40BB-9141-82C7F1FC73AF}" type="slidenum">
              <a:rPr lang="en-GB" smtClean="0"/>
              <a:t>142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1532106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P143 2015 Paper 2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143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035157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P144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144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5620033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P145 Older Level 6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106967-3258-40BB-9141-82C7F1FC73AF}" type="slidenum">
              <a:rPr lang="en-GB" smtClean="0"/>
              <a:t>145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9460299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P146 2014 Level 6 Paper B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5996376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P147 2000 Paper 2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2513000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P148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0694105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P149 2003 Paper 2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0369146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P150 2002 Paper 2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AA782-6813-4FBB-B3E4-8AECAE7C3A7C}" type="slidenum">
              <a:rPr lang="en-GB" smtClean="0"/>
              <a:t>150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7262870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P151 2010 Paper 2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185480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P152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5821722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P153 2003 Paper 2 Q24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9141254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P154 2014 Paper 2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F8807-B4D3-490A-A6A8-8A97046EA2E9}" type="slidenum">
              <a:rPr lang="en-GB" smtClean="0"/>
              <a:t>154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876832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P155 2014 Level 6 Paper A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922979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P156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8551474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P157 2015 Level 6 Paper A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1E47F-B594-41DF-912F-0C38C6AF8DE6}" type="slidenum">
              <a:rPr lang="en-GB" smtClean="0"/>
              <a:t>157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126467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P158 2003 Paper 1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8339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P159 2013 Paper 1 Q21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082909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P160 2013 Paper 1 Q21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5361346"/>
      </p:ext>
    </p:extLst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P161 2005 Paper 1 Q24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2909437"/>
      </p:ext>
    </p:extLst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P162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983D0-B3ED-43C1-97BE-AD5DFC3985F3}" type="slidenum">
              <a:rPr lang="en-GB" smtClean="0"/>
              <a:t>162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7375118"/>
      </p:ext>
    </p:extLst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P163 2007 Paper 1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AA782-6813-4FBB-B3E4-8AECAE7C3A7C}" type="slidenum">
              <a:rPr lang="en-GB" smtClean="0"/>
              <a:t>163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967650"/>
      </p:ext>
    </p:extLst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P164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4240476"/>
      </p:ext>
    </p:extLst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P165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44686"/>
      </p:ext>
    </p:extLst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P166 2003 Paper 2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07634"/>
      </p:ext>
    </p:extLst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P167 2008 Paper 1 Q24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167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84973"/>
      </p:ext>
    </p:extLst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P168 2013 Level 6 Paper A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168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9288845"/>
      </p:ext>
    </p:extLst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P169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8290277"/>
      </p:ext>
    </p:extLst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P170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233000"/>
      </p:ext>
    </p:extLst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P171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171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7282817"/>
      </p:ext>
    </p:extLst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P172 2001 Paper 2 Q25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4416063"/>
      </p:ext>
    </p:extLst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P173 2005 Paper 2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5925463"/>
      </p:ext>
    </p:extLst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P174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106967-3258-40BB-9141-82C7F1FC73AF}" type="slidenum">
              <a:rPr lang="en-GB" smtClean="0"/>
              <a:t>174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8433806"/>
      </p:ext>
    </p:extLst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P175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5623287"/>
      </p:ext>
    </p:extLst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P176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176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9709462"/>
      </p:ext>
    </p:extLst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P177 2015 Level 6 Paper B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1404605"/>
      </p:ext>
    </p:extLst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P178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106967-3258-40BB-9141-82C7F1FC73AF}" type="slidenum">
              <a:rPr lang="en-GB" smtClean="0"/>
              <a:t>178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6991585"/>
      </p:ext>
    </p:extLst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P179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179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0128991"/>
      </p:ext>
    </p:extLst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P180 2015 Level 6 Paper A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180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09354"/>
      </p:ext>
    </p:extLst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P181 2015 Paper 1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3667E2-D86D-4E6D-BB4D-77F90099A0B7}" type="slidenum">
              <a:rPr lang="en-GB" smtClean="0"/>
              <a:t>181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866047"/>
      </p:ext>
    </p:extLst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P182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182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636219"/>
      </p:ext>
    </p:extLst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P183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183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4018844"/>
      </p:ext>
    </p:extLst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P184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184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05022"/>
      </p:ext>
    </p:extLst>
  </p:cSld>
  <p:clrMapOvr>
    <a:masterClrMapping/>
  </p:clrMapOvr>
</p:notes>
</file>

<file path=ppt/notesSlides/notesSlide1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P185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185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109628"/>
      </p:ext>
    </p:extLst>
  </p:cSld>
  <p:clrMapOvr>
    <a:masterClrMapping/>
  </p:clrMapOvr>
</p:notes>
</file>

<file path=ppt/notesSlides/notesSlide1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P186 2000 Paper 1 Q15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186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8034365"/>
      </p:ext>
    </p:extLst>
  </p:cSld>
  <p:clrMapOvr>
    <a:masterClrMapping/>
  </p:clrMapOvr>
</p:notes>
</file>

<file path=ppt/notesSlides/notesSlide1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P187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187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3288986"/>
      </p:ext>
    </p:extLst>
  </p:cSld>
  <p:clrMapOvr>
    <a:masterClrMapping/>
  </p:clrMapOvr>
</p:notes>
</file>

<file path=ppt/notesSlides/notesSlide1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P188 2001 Paper 1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1E47F-B594-41DF-912F-0C38C6AF8DE6}" type="slidenum">
              <a:rPr lang="en-GB" smtClean="0"/>
              <a:t>188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7420637"/>
      </p:ext>
    </p:extLst>
  </p:cSld>
  <p:clrMapOvr>
    <a:masterClrMapping/>
  </p:clrMapOvr>
</p:notes>
</file>

<file path=ppt/notesSlides/notesSlide1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P189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189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7178182"/>
      </p:ext>
    </p:extLst>
  </p:cSld>
  <p:clrMapOvr>
    <a:masterClrMapping/>
  </p:clrMapOvr>
</p:notes>
</file>

<file path=ppt/notesSlides/notesSlide1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P190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190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271237"/>
      </p:ext>
    </p:extLst>
  </p:cSld>
  <p:clrMapOvr>
    <a:masterClrMapping/>
  </p:clrMapOvr>
</p:notes>
</file>

<file path=ppt/notesSlides/notesSlide1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P191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191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3293533"/>
      </p:ext>
    </p:extLst>
  </p:cSld>
  <p:clrMapOvr>
    <a:masterClrMapping/>
  </p:clrMapOvr>
</p:notes>
</file>

<file path=ppt/notesSlides/notesSlide1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P192 2015 Level 6 Paper B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192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580107"/>
      </p:ext>
    </p:extLst>
  </p:cSld>
  <p:clrMapOvr>
    <a:masterClrMapping/>
  </p:clrMapOvr>
</p:notes>
</file>

<file path=ppt/notesSlides/notesSlide1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P193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193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441398"/>
      </p:ext>
    </p:extLst>
  </p:cSld>
  <p:clrMapOvr>
    <a:masterClrMapping/>
  </p:clrMapOvr>
</p:notes>
</file>

<file path=ppt/notesSlides/notesSlide1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P194 2015 Level 6 Paper B Q10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194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1491926"/>
      </p:ext>
    </p:extLst>
  </p:cSld>
  <p:clrMapOvr>
    <a:masterClrMapping/>
  </p:clrMapOvr>
</p:notes>
</file>

<file path=ppt/notesSlides/notesSlide1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P195 2014 Level 6 Paper A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F6145-74A2-480A-9F77-A7578406CC9E}" type="slidenum">
              <a:rPr lang="en-GB" smtClean="0"/>
              <a:t>195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6360640"/>
      </p:ext>
    </p:extLst>
  </p:cSld>
  <p:clrMapOvr>
    <a:masterClrMapping/>
  </p:clrMapOvr>
</p:notes>
</file>

<file path=ppt/notesSlides/notesSlide1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P196 2012 Level 6 Paper A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196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311442"/>
      </p:ext>
    </p:extLst>
  </p:cSld>
  <p:clrMapOvr>
    <a:masterClrMapping/>
  </p:clrMapOvr>
</p:notes>
</file>

<file path=ppt/notesSlides/notesSlide1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P197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197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8604523"/>
      </p:ext>
    </p:extLst>
  </p:cSld>
  <p:clrMapOvr>
    <a:masterClrMapping/>
  </p:clrMapOvr>
</p:notes>
</file>

<file path=ppt/notesSlides/notesSlide1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P198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198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627274"/>
      </p:ext>
    </p:extLst>
  </p:cSld>
  <p:clrMapOvr>
    <a:masterClrMapping/>
  </p:clrMapOvr>
</p:notes>
</file>

<file path=ppt/notesSlides/notesSlide1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P199 2011 Level 6 Paper A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199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8865952"/>
      </p:ext>
    </p:extLst>
  </p:cSld>
  <p:clrMapOvr>
    <a:masterClrMapping/>
  </p:clrMapOvr>
</p:notes>
</file>

<file path=ppt/notesSlides/notesSlide2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P200 2011 Level 6 Paper A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312478"/>
      </p:ext>
    </p:extLst>
  </p:cSld>
  <p:clrMapOvr>
    <a:masterClrMapping/>
  </p:clrMapOvr>
</p:notes>
</file>

<file path=ppt/notesSlides/notesSlide2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P201 2013 Level 6 Paper B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221540"/>
      </p:ext>
    </p:extLst>
  </p:cSld>
  <p:clrMapOvr>
    <a:masterClrMapping/>
  </p:clrMapOvr>
</p:notes>
</file>

<file path=ppt/notesSlides/notesSlide2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P202 2013 Level 6 Paper B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6205053"/>
      </p:ext>
    </p:extLst>
  </p:cSld>
  <p:clrMapOvr>
    <a:masterClrMapping/>
  </p:clrMapOvr>
</p:notes>
</file>

<file path=ppt/notesSlides/notesSlide2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P203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8492244"/>
      </p:ext>
    </p:extLst>
  </p:cSld>
  <p:clrMapOvr>
    <a:masterClrMapping/>
  </p:clrMapOvr>
</p:notes>
</file>

<file path=ppt/notesSlides/notesSlide2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P204 2012 Level 6 Paper B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977804"/>
      </p:ext>
    </p:extLst>
  </p:cSld>
  <p:clrMapOvr>
    <a:masterClrMapping/>
  </p:clrMapOvr>
</p:notes>
</file>

<file path=ppt/notesSlides/notesSlide2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P205 2013 Level 6 Paper A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7933033"/>
      </p:ext>
    </p:extLst>
  </p:cSld>
  <p:clrMapOvr>
    <a:masterClrMapping/>
  </p:clrMapOvr>
</p:notes>
</file>

<file path=ppt/notesSlides/notesSlide2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P206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983D0-B3ED-43C1-97BE-AD5DFC3985F3}" type="slidenum">
              <a:rPr lang="en-GB" smtClean="0"/>
              <a:t>206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2470196"/>
      </p:ext>
    </p:extLst>
  </p:cSld>
  <p:clrMapOvr>
    <a:masterClrMapping/>
  </p:clrMapOvr>
</p:notes>
</file>

<file path=ppt/notesSlides/notesSlide2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P207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207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44743"/>
      </p:ext>
    </p:extLst>
  </p:cSld>
  <p:clrMapOvr>
    <a:masterClrMapping/>
  </p:clrMapOvr>
</p:notes>
</file>

<file path=ppt/notesSlides/notesSlide2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P208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653231"/>
      </p:ext>
    </p:extLst>
  </p:cSld>
  <p:clrMapOvr>
    <a:masterClrMapping/>
  </p:clrMapOvr>
</p:notes>
</file>

<file path=ppt/notesSlides/notesSlide2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P209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22961"/>
      </p:ext>
    </p:extLst>
  </p:cSld>
  <p:clrMapOvr>
    <a:masterClrMapping/>
  </p:clrMapOvr>
</p:notes>
</file>

<file path=ppt/notesSlides/notesSlide2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P210 2014 Paper 1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24104-46F0-4470-92CA-D16316BF9A7F}" type="slidenum">
              <a:rPr lang="en-GB" smtClean="0"/>
              <a:t>210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806134"/>
      </p:ext>
    </p:extLst>
  </p:cSld>
  <p:clrMapOvr>
    <a:masterClrMapping/>
  </p:clrMapOvr>
</p:notes>
</file>

<file path=ppt/notesSlides/notesSlide2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P211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211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0762280"/>
      </p:ext>
    </p:extLst>
  </p:cSld>
  <p:clrMapOvr>
    <a:masterClrMapping/>
  </p:clrMapOvr>
</p:notes>
</file>

<file path=ppt/notesSlides/notesSlide2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P212 2006 Paper 2 Q18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7851200"/>
      </p:ext>
    </p:extLst>
  </p:cSld>
  <p:clrMapOvr>
    <a:masterClrMapping/>
  </p:clrMapOvr>
</p:notes>
</file>

<file path=ppt/notesSlides/notesSlide2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P213 2006 Paper 2 Q18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1442871"/>
      </p:ext>
    </p:extLst>
  </p:cSld>
  <p:clrMapOvr>
    <a:masterClrMapping/>
  </p:clrMapOvr>
</p:notes>
</file>

<file path=ppt/notesSlides/notesSlide2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P214 2014 Level 6 Paper B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658322"/>
      </p:ext>
    </p:extLst>
  </p:cSld>
  <p:clrMapOvr>
    <a:masterClrMapping/>
  </p:clrMapOvr>
</p:notes>
</file>

<file path=ppt/notesSlides/notesSlide2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P215 2015 Level 6 Paper B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AA782-6813-4FBB-B3E4-8AECAE7C3A7C}" type="slidenum">
              <a:rPr lang="en-GB" smtClean="0"/>
              <a:t>215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501681"/>
      </p:ext>
    </p:extLst>
  </p:cSld>
  <p:clrMapOvr>
    <a:masterClrMapping/>
  </p:clrMapOvr>
</p:notes>
</file>

<file path=ppt/notesSlides/notesSlide2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P216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450984"/>
      </p:ext>
    </p:extLst>
  </p:cSld>
  <p:clrMapOvr>
    <a:masterClrMapping/>
  </p:clrMapOvr>
</p:notes>
</file>

<file path=ppt/notesSlides/notesSlide2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P217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983D0-B3ED-43C1-97BE-AD5DFC3985F3}" type="slidenum">
              <a:rPr lang="en-GB" smtClean="0"/>
              <a:t>217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7266473"/>
      </p:ext>
    </p:extLst>
  </p:cSld>
  <p:clrMapOvr>
    <a:masterClrMapping/>
  </p:clrMapOvr>
</p:notes>
</file>

<file path=ppt/notesSlides/notesSlide2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P218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218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958302"/>
      </p:ext>
    </p:extLst>
  </p:cSld>
  <p:clrMapOvr>
    <a:masterClrMapping/>
  </p:clrMapOvr>
</p:notes>
</file>

<file path=ppt/notesSlides/notesSlide2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P219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219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565397"/>
      </p:ext>
    </p:extLst>
  </p:cSld>
  <p:clrMapOvr>
    <a:masterClrMapping/>
  </p:clrMapOvr>
</p:notes>
</file>

<file path=ppt/notesSlides/notesSlide2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P220 2011 Paper 2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9368041"/>
      </p:ext>
    </p:extLst>
  </p:cSld>
  <p:clrMapOvr>
    <a:masterClrMapping/>
  </p:clrMapOvr>
</p:notes>
</file>

<file path=ppt/notesSlides/notesSlide2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P221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221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347509"/>
      </p:ext>
    </p:extLst>
  </p:cSld>
  <p:clrMapOvr>
    <a:masterClrMapping/>
  </p:clrMapOvr>
</p:notes>
</file>

<file path=ppt/notesSlides/notesSlide2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P222 2014 Paper 2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F8807-B4D3-490A-A6A8-8A97046EA2E9}" type="slidenum">
              <a:rPr lang="en-GB" smtClean="0"/>
              <a:t>222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2564614"/>
      </p:ext>
    </p:extLst>
  </p:cSld>
  <p:clrMapOvr>
    <a:masterClrMapping/>
  </p:clrMapOvr>
</p:notes>
</file>

<file path=ppt/notesSlides/notesSlide2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P223 2011 Paper 2 Q26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2509014"/>
      </p:ext>
    </p:extLst>
  </p:cSld>
  <p:clrMapOvr>
    <a:masterClrMapping/>
  </p:clrMapOvr>
</p:notes>
</file>

<file path=ppt/notesSlides/notesSlide2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P224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1916259"/>
      </p:ext>
    </p:extLst>
  </p:cSld>
  <p:clrMapOvr>
    <a:masterClrMapping/>
  </p:clrMapOvr>
</p:notes>
</file>

<file path=ppt/notesSlides/notesSlide2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P225 2012 Paper 2 Q24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225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6570842"/>
      </p:ext>
    </p:extLst>
  </p:cSld>
  <p:clrMapOvr>
    <a:masterClrMapping/>
  </p:clrMapOvr>
</p:notes>
</file>

<file path=ppt/notesSlides/notesSlide2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P226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226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2949457"/>
      </p:ext>
    </p:extLst>
  </p:cSld>
  <p:clrMapOvr>
    <a:masterClrMapping/>
  </p:clrMapOvr>
</p:notes>
</file>

<file path=ppt/notesSlides/notesSlide2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P227 2015 Level 6 Paper A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3592288"/>
      </p:ext>
    </p:extLst>
  </p:cSld>
  <p:clrMapOvr>
    <a:masterClrMapping/>
  </p:clrMapOvr>
</p:notes>
</file>

<file path=ppt/notesSlides/notesSlide2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P228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228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7776796"/>
      </p:ext>
    </p:extLst>
  </p:cSld>
  <p:clrMapOvr>
    <a:masterClrMapping/>
  </p:clrMapOvr>
</p:notes>
</file>

<file path=ppt/notesSlides/notesSlide2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P229 2013 Level 6 Paper A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6283958"/>
      </p:ext>
    </p:extLst>
  </p:cSld>
  <p:clrMapOvr>
    <a:masterClrMapping/>
  </p:clrMapOvr>
</p:notes>
</file>

<file path=ppt/notesSlides/notesSlide2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P230 2014 Level 6 Paper A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230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7851463"/>
      </p:ext>
    </p:extLst>
  </p:cSld>
  <p:clrMapOvr>
    <a:masterClrMapping/>
  </p:clrMapOvr>
</p:notes>
</file>

<file path=ppt/notesSlides/notesSlide2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P231 2000 Paper 1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1E47F-B594-41DF-912F-0C38C6AF8DE6}" type="slidenum">
              <a:rPr lang="en-GB" smtClean="0"/>
              <a:t>231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9482725"/>
      </p:ext>
    </p:extLst>
  </p:cSld>
  <p:clrMapOvr>
    <a:masterClrMapping/>
  </p:clrMapOvr>
</p:notes>
</file>

<file path=ppt/notesSlides/notesSlide2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P232 2004 Paper 2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6042036"/>
      </p:ext>
    </p:extLst>
  </p:cSld>
  <p:clrMapOvr>
    <a:masterClrMapping/>
  </p:clrMapOvr>
</p:notes>
</file>

<file path=ppt/notesSlides/notesSlide2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P233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983D0-B3ED-43C1-97BE-AD5DFC3985F3}" type="slidenum">
              <a:rPr lang="en-GB" smtClean="0"/>
              <a:t>233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110413"/>
      </p:ext>
    </p:extLst>
  </p:cSld>
  <p:clrMapOvr>
    <a:masterClrMapping/>
  </p:clrMapOvr>
</p:notes>
</file>

<file path=ppt/notesSlides/notesSlide2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P234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983D0-B3ED-43C1-97BE-AD5DFC3985F3}" type="slidenum">
              <a:rPr lang="en-GB" smtClean="0"/>
              <a:t>234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9657887"/>
      </p:ext>
    </p:extLst>
  </p:cSld>
  <p:clrMapOvr>
    <a:masterClrMapping/>
  </p:clrMapOvr>
</p:notes>
</file>

<file path=ppt/notesSlides/notesSlide2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P235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983D0-B3ED-43C1-97BE-AD5DFC3985F3}" type="slidenum">
              <a:rPr lang="en-GB" smtClean="0"/>
              <a:t>235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5118286"/>
      </p:ext>
    </p:extLst>
  </p:cSld>
  <p:clrMapOvr>
    <a:masterClrMapping/>
  </p:clrMapOvr>
</p:notes>
</file>

<file path=ppt/notesSlides/notesSlide2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P236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983D0-B3ED-43C1-97BE-AD5DFC3985F3}" type="slidenum">
              <a:rPr lang="en-GB" smtClean="0"/>
              <a:t>236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7940964"/>
      </p:ext>
    </p:extLst>
  </p:cSld>
  <p:clrMapOvr>
    <a:masterClrMapping/>
  </p:clrMapOvr>
</p:notes>
</file>

<file path=ppt/notesSlides/notesSlide2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P237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983D0-B3ED-43C1-97BE-AD5DFC3985F3}" type="slidenum">
              <a:rPr lang="en-GB" smtClean="0"/>
              <a:t>237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854539"/>
      </p:ext>
    </p:extLst>
  </p:cSld>
  <p:clrMapOvr>
    <a:masterClrMapping/>
  </p:clrMapOvr>
</p:notes>
</file>

<file path=ppt/notesSlides/notesSlide2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P238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983D0-B3ED-43C1-97BE-AD5DFC3985F3}" type="slidenum">
              <a:rPr lang="en-GB" smtClean="0"/>
              <a:t>238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8515323"/>
      </p:ext>
    </p:extLst>
  </p:cSld>
  <p:clrMapOvr>
    <a:masterClrMapping/>
  </p:clrMapOvr>
</p:notes>
</file>

<file path=ppt/notesSlides/notesSlide2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P239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983D0-B3ED-43C1-97BE-AD5DFC3985F3}" type="slidenum">
              <a:rPr lang="en-GB" smtClean="0"/>
              <a:t>239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361451"/>
      </p:ext>
    </p:extLst>
  </p:cSld>
  <p:clrMapOvr>
    <a:masterClrMapping/>
  </p:clrMapOvr>
</p:notes>
</file>

<file path=ppt/notesSlides/notesSlide2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P240 2014 Level 6 Paper B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41125"/>
      </p:ext>
    </p:extLst>
  </p:cSld>
  <p:clrMapOvr>
    <a:masterClrMapping/>
  </p:clrMapOvr>
</p:notes>
</file>

<file path=ppt/notesSlides/notesSlide2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P241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983D0-B3ED-43C1-97BE-AD5DFC3985F3}" type="slidenum">
              <a:rPr lang="en-GB" smtClean="0"/>
              <a:t>241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000732"/>
      </p:ext>
    </p:extLst>
  </p:cSld>
  <p:clrMapOvr>
    <a:masterClrMapping/>
  </p:clrMapOvr>
</p:notes>
</file>

<file path=ppt/notesSlides/notesSlide2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P242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983D0-B3ED-43C1-97BE-AD5DFC3985F3}" type="slidenum">
              <a:rPr lang="en-GB" smtClean="0"/>
              <a:t>242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2473942"/>
      </p:ext>
    </p:extLst>
  </p:cSld>
  <p:clrMapOvr>
    <a:masterClrMapping/>
  </p:clrMapOvr>
</p:notes>
</file>

<file path=ppt/notesSlides/notesSlide2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P243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983D0-B3ED-43C1-97BE-AD5DFC3985F3}" type="slidenum">
              <a:rPr lang="en-GB" smtClean="0"/>
              <a:t>243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9968190"/>
      </p:ext>
    </p:extLst>
  </p:cSld>
  <p:clrMapOvr>
    <a:masterClrMapping/>
  </p:clrMapOvr>
</p:notes>
</file>

<file path=ppt/notesSlides/notesSlide2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P244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983D0-B3ED-43C1-97BE-AD5DFC3985F3}" type="slidenum">
              <a:rPr lang="en-GB" smtClean="0"/>
              <a:t>244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704627"/>
      </p:ext>
    </p:extLst>
  </p:cSld>
  <p:clrMapOvr>
    <a:masterClrMapping/>
  </p:clrMapOvr>
</p:notes>
</file>

<file path=ppt/notesSlides/notesSlide2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P245 2012 Level 6 Paper B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6504322"/>
      </p:ext>
    </p:extLst>
  </p:cSld>
  <p:clrMapOvr>
    <a:masterClrMapping/>
  </p:clrMapOvr>
</p:notes>
</file>

<file path=ppt/notesSlides/notesSlide2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P246 2006 Paper 1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6804215"/>
      </p:ext>
    </p:extLst>
  </p:cSld>
  <p:clrMapOvr>
    <a:masterClrMapping/>
  </p:clrMapOvr>
</p:notes>
</file>

<file path=ppt/notesSlides/notesSlide2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P247 2000 Paper 1 Q15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07788"/>
      </p:ext>
    </p:extLst>
  </p:cSld>
  <p:clrMapOvr>
    <a:masterClrMapping/>
  </p:clrMapOvr>
</p:notes>
</file>

<file path=ppt/notesSlides/notesSlide2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P248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248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345332"/>
      </p:ext>
    </p:extLst>
  </p:cSld>
  <p:clrMapOvr>
    <a:masterClrMapping/>
  </p:clrMapOvr>
</p:notes>
</file>

<file path=ppt/notesSlides/notesSlide2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P249 2008 Paper 2 Q24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1E47F-B594-41DF-912F-0C38C6AF8DE6}" type="slidenum">
              <a:rPr lang="en-GB" smtClean="0"/>
              <a:t>249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596006"/>
      </p:ext>
    </p:extLst>
  </p:cSld>
  <p:clrMapOvr>
    <a:masterClrMapping/>
  </p:clrMapOvr>
</p:notes>
</file>

<file path=ppt/notesSlides/notesSlide2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P250 2012 Level 6 Paper A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650691"/>
      </p:ext>
    </p:extLst>
  </p:cSld>
  <p:clrMapOvr>
    <a:masterClrMapping/>
  </p:clrMapOvr>
</p:notes>
</file>

<file path=ppt/notesSlides/notesSlide2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P251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251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23901"/>
      </p:ext>
    </p:extLst>
  </p:cSld>
  <p:clrMapOvr>
    <a:masterClrMapping/>
  </p:clrMapOvr>
</p:notes>
</file>

<file path=ppt/notesSlides/notesSlide2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P252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2315070"/>
      </p:ext>
    </p:extLst>
  </p:cSld>
  <p:clrMapOvr>
    <a:masterClrMapping/>
  </p:clrMapOvr>
</p:notes>
</file>

<file path=ppt/notesSlides/notesSlide2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P253 2012 Paper 2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477759"/>
      </p:ext>
    </p:extLst>
  </p:cSld>
  <p:clrMapOvr>
    <a:masterClrMapping/>
  </p:clrMapOvr>
</p:notes>
</file>

<file path=ppt/notesSlides/notesSlide2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P254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9356141"/>
      </p:ext>
    </p:extLst>
  </p:cSld>
  <p:clrMapOvr>
    <a:masterClrMapping/>
  </p:clrMapOvr>
</p:notes>
</file>

<file path=ppt/notesSlides/notesSlide2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P255 2012 Level 6 Paper A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0911023"/>
      </p:ext>
    </p:extLst>
  </p:cSld>
  <p:clrMapOvr>
    <a:masterClrMapping/>
  </p:clrMapOvr>
</p:notes>
</file>

<file path=ppt/notesSlides/notesSlide2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P256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256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4876080"/>
      </p:ext>
    </p:extLst>
  </p:cSld>
  <p:clrMapOvr>
    <a:masterClrMapping/>
  </p:clrMapOvr>
</p:notes>
</file>

<file path=ppt/notesSlides/notesSlide2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P257 2011 Level 6 Paper A Q4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9449271"/>
      </p:ext>
    </p:extLst>
  </p:cSld>
  <p:clrMapOvr>
    <a:masterClrMapping/>
  </p:clrMapOvr>
</p:notes>
</file>

<file path=ppt/notesSlides/notesSlide2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P258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258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8408313"/>
      </p:ext>
    </p:extLst>
  </p:cSld>
  <p:clrMapOvr>
    <a:masterClrMapping/>
  </p:clrMapOvr>
</p:notes>
</file>

<file path=ppt/notesSlides/notesSlide2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P259 2005 Paper 1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5635418"/>
      </p:ext>
    </p:extLst>
  </p:cSld>
  <p:clrMapOvr>
    <a:masterClrMapping/>
  </p:clrMapOvr>
</p:notes>
</file>

<file path=ppt/notesSlides/notesSlide2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P260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260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9535394"/>
      </p:ext>
    </p:extLst>
  </p:cSld>
  <p:clrMapOvr>
    <a:masterClrMapping/>
  </p:clrMapOvr>
</p:notes>
</file>

<file path=ppt/notesSlides/notesSlide2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P261 2000 Paper 2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20512"/>
      </p:ext>
    </p:extLst>
  </p:cSld>
  <p:clrMapOvr>
    <a:masterClrMapping/>
  </p:clrMapOvr>
</p:notes>
</file>

<file path=ppt/notesSlides/notesSlide2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P262 2012 Level 6 Paper B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3753048"/>
      </p:ext>
    </p:extLst>
  </p:cSld>
  <p:clrMapOvr>
    <a:masterClrMapping/>
  </p:clrMapOvr>
</p:notes>
</file>

<file path=ppt/notesSlides/notesSlide2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P263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106967-3258-40BB-9141-82C7F1FC73AF}" type="slidenum">
              <a:rPr lang="en-GB" smtClean="0"/>
              <a:t>263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255847"/>
      </p:ext>
    </p:extLst>
  </p:cSld>
  <p:clrMapOvr>
    <a:masterClrMapping/>
  </p:clrMapOvr>
</p:notes>
</file>

<file path=ppt/notesSlides/notesSlide2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P264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264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6743690"/>
      </p:ext>
    </p:extLst>
  </p:cSld>
  <p:clrMapOvr>
    <a:masterClrMapping/>
  </p:clrMapOvr>
</p:notes>
</file>

<file path=ppt/notesSlides/notesSlide2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P265 2015 Level 6 Paper A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031813"/>
      </p:ext>
    </p:extLst>
  </p:cSld>
  <p:clrMapOvr>
    <a:masterClrMapping/>
  </p:clrMapOvr>
</p:notes>
</file>

<file path=ppt/notesSlides/notesSlide2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P266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106967-3258-40BB-9141-82C7F1FC73AF}" type="slidenum">
              <a:rPr lang="en-GB" smtClean="0"/>
              <a:t>266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093803"/>
      </p:ext>
    </p:extLst>
  </p:cSld>
  <p:clrMapOvr>
    <a:masterClrMapping/>
  </p:clrMapOvr>
</p:notes>
</file>

<file path=ppt/notesSlides/notesSlide2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P267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2914125"/>
      </p:ext>
    </p:extLst>
  </p:cSld>
  <p:clrMapOvr>
    <a:masterClrMapping/>
  </p:clrMapOvr>
</p:notes>
</file>

<file path=ppt/notesSlides/notesSlide2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P268 2013 Level 6 Paper B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268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6746960"/>
      </p:ext>
    </p:extLst>
  </p:cSld>
  <p:clrMapOvr>
    <a:masterClrMapping/>
  </p:clrMapOvr>
</p:notes>
</file>

<file path=ppt/notesSlides/notesSlide2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P269 2001 Paper 1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269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42489"/>
      </p:ext>
    </p:extLst>
  </p:cSld>
  <p:clrMapOvr>
    <a:masterClrMapping/>
  </p:clrMapOvr>
</p:notes>
</file>

<file path=ppt/notesSlides/notesSlide2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P270 2012 Level 6 Paper A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270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1558602"/>
      </p:ext>
    </p:extLst>
  </p:cSld>
  <p:clrMapOvr>
    <a:masterClrMapping/>
  </p:clrMapOvr>
</p:notes>
</file>

<file path=ppt/notesSlides/notesSlide2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P271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9045855"/>
      </p:ext>
    </p:extLst>
  </p:cSld>
  <p:clrMapOvr>
    <a:masterClrMapping/>
  </p:clrMapOvr>
</p:notes>
</file>

<file path=ppt/notesSlides/notesSlide2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P272 2012 Paper 2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636413"/>
      </p:ext>
    </p:extLst>
  </p:cSld>
  <p:clrMapOvr>
    <a:masterClrMapping/>
  </p:clrMapOvr>
</p:notes>
</file>

<file path=ppt/notesSlides/notesSlide2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P273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273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5828111"/>
      </p:ext>
    </p:extLst>
  </p:cSld>
  <p:clrMapOvr>
    <a:masterClrMapping/>
  </p:clrMapOvr>
</p:notes>
</file>

<file path=ppt/notesSlides/notesSlide2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P274 2001 Paper 1 Q25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1E47F-B594-41DF-912F-0C38C6AF8DE6}" type="slidenum">
              <a:rPr lang="en-GB" smtClean="0"/>
              <a:t>274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1574355"/>
      </p:ext>
    </p:extLst>
  </p:cSld>
  <p:clrMapOvr>
    <a:masterClrMapping/>
  </p:clrMapOvr>
</p:notes>
</file>

<file path=ppt/notesSlides/notesSlide2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P275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275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276162"/>
      </p:ext>
    </p:extLst>
  </p:cSld>
  <p:clrMapOvr>
    <a:masterClrMapping/>
  </p:clrMapOvr>
</p:notes>
</file>

<file path=ppt/notesSlides/notesSlide2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P276 2001 Paper 2 Q10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276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8675215"/>
      </p:ext>
    </p:extLst>
  </p:cSld>
  <p:clrMapOvr>
    <a:masterClrMapping/>
  </p:clrMapOvr>
</p:notes>
</file>

<file path=ppt/notesSlides/notesSlide2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P277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277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1560225"/>
      </p:ext>
    </p:extLst>
  </p:cSld>
  <p:clrMapOvr>
    <a:masterClrMapping/>
  </p:clrMapOvr>
</p:notes>
</file>

<file path=ppt/notesSlides/notesSlide2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P278 2014 Level 6 Paper A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278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112940"/>
      </p:ext>
    </p:extLst>
  </p:cSld>
  <p:clrMapOvr>
    <a:masterClrMapping/>
  </p:clrMapOvr>
</p:notes>
</file>

<file path=ppt/notesSlides/notesSlide2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P279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279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252948"/>
      </p:ext>
    </p:extLst>
  </p:cSld>
  <p:clrMapOvr>
    <a:masterClrMapping/>
  </p:clrMapOvr>
</p:notes>
</file>

<file path=ppt/notesSlides/notesSlide2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P280 2002 Paper 2 Q17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280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107986"/>
      </p:ext>
    </p:extLst>
  </p:cSld>
  <p:clrMapOvr>
    <a:masterClrMapping/>
  </p:clrMapOvr>
</p:notes>
</file>

<file path=ppt/notesSlides/notesSlide2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P281 2002 Paper 2 Q17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281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515083"/>
      </p:ext>
    </p:extLst>
  </p:cSld>
  <p:clrMapOvr>
    <a:masterClrMapping/>
  </p:clrMapOvr>
</p:notes>
</file>

<file path=ppt/notesSlides/notesSlide2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P282 2014 Level 6 Paper B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282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3321141"/>
      </p:ext>
    </p:extLst>
  </p:cSld>
  <p:clrMapOvr>
    <a:masterClrMapping/>
  </p:clrMapOvr>
</p:notes>
</file>

<file path=ppt/notesSlides/notesSlide2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P283 2012 Level 6 Paper A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1E47F-B594-41DF-912F-0C38C6AF8DE6}" type="slidenum">
              <a:rPr lang="en-GB" smtClean="0"/>
              <a:t>283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785796"/>
      </p:ext>
    </p:extLst>
  </p:cSld>
  <p:clrMapOvr>
    <a:masterClrMapping/>
  </p:clrMapOvr>
</p:notes>
</file>

<file path=ppt/notesSlides/notesSlide2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P284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284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112310"/>
      </p:ext>
    </p:extLst>
  </p:cSld>
  <p:clrMapOvr>
    <a:masterClrMapping/>
  </p:clrMapOvr>
</p:notes>
</file>

<file path=ppt/notesSlides/notesSlide2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P285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285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558271"/>
      </p:ext>
    </p:extLst>
  </p:cSld>
  <p:clrMapOvr>
    <a:masterClrMapping/>
  </p:clrMapOvr>
</p:notes>
</file>

<file path=ppt/notesSlides/notesSlide2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P286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286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7722651"/>
      </p:ext>
    </p:extLst>
  </p:cSld>
  <p:clrMapOvr>
    <a:masterClrMapping/>
  </p:clrMapOvr>
</p:notes>
</file>

<file path=ppt/notesSlides/notesSlide2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P287 2003 Paper 2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287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642136"/>
      </p:ext>
    </p:extLst>
  </p:cSld>
  <p:clrMapOvr>
    <a:masterClrMapping/>
  </p:clrMapOvr>
</p:notes>
</file>

<file path=ppt/notesSlides/notesSlide2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P288 2006 Paper 2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1E47F-B594-41DF-912F-0C38C6AF8DE6}" type="slidenum">
              <a:rPr lang="en-GB" smtClean="0"/>
              <a:t>288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6181667"/>
      </p:ext>
    </p:extLst>
  </p:cSld>
  <p:clrMapOvr>
    <a:masterClrMapping/>
  </p:clrMapOvr>
</p:notes>
</file>

<file path=ppt/notesSlides/notesSlide2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P289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289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8551031"/>
      </p:ext>
    </p:extLst>
  </p:cSld>
  <p:clrMapOvr>
    <a:masterClrMapping/>
  </p:clrMapOvr>
</p:notes>
</file>

<file path=ppt/notesSlides/notesSlide2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P290 2011 Paper 1 Q25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1E47F-B594-41DF-912F-0C38C6AF8DE6}" type="slidenum">
              <a:rPr lang="en-GB" smtClean="0"/>
              <a:t>290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6994469"/>
      </p:ext>
    </p:extLst>
  </p:cSld>
  <p:clrMapOvr>
    <a:masterClrMapping/>
  </p:clrMapOvr>
</p:notes>
</file>

<file path=ppt/notesSlides/notesSlide2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P291 2013 Level 6 Paper A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291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235807"/>
      </p:ext>
    </p:extLst>
  </p:cSld>
  <p:clrMapOvr>
    <a:masterClrMapping/>
  </p:clrMapOvr>
</p:notes>
</file>

<file path=ppt/notesSlides/notesSlide2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P292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292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8146323"/>
      </p:ext>
    </p:extLst>
  </p:cSld>
  <p:clrMapOvr>
    <a:masterClrMapping/>
  </p:clrMapOvr>
</p:notes>
</file>

<file path=ppt/notesSlides/notesSlide2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P293 2012 Level 6 Paper B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293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818687"/>
      </p:ext>
    </p:extLst>
  </p:cSld>
  <p:clrMapOvr>
    <a:masterClrMapping/>
  </p:clrMapOvr>
</p:notes>
</file>

<file path=ppt/notesSlides/notesSlide2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P294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294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4247231"/>
      </p:ext>
    </p:extLst>
  </p:cSld>
  <p:clrMapOvr>
    <a:masterClrMapping/>
  </p:clrMapOvr>
</p:notes>
</file>

<file path=ppt/notesSlides/notesSlide2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P295 2006 Year 5 Optional Paper 2 Q27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295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0529824"/>
      </p:ext>
    </p:extLst>
  </p:cSld>
  <p:clrMapOvr>
    <a:masterClrMapping/>
  </p:clrMapOvr>
</p:notes>
</file>

<file path=ppt/notesSlides/notesSlide2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P296 2003 Paper 1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296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679317"/>
      </p:ext>
    </p:extLst>
  </p:cSld>
  <p:clrMapOvr>
    <a:masterClrMapping/>
  </p:clrMapOvr>
</p:notes>
</file>

<file path=ppt/notesSlides/notesSlide2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P297 2011 Level 6 Paper A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297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189872"/>
      </p:ext>
    </p:extLst>
  </p:cSld>
  <p:clrMapOvr>
    <a:masterClrMapping/>
  </p:clrMapOvr>
</p:notes>
</file>

<file path=ppt/notesSlides/notesSlide2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P298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298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439683"/>
      </p:ext>
    </p:extLst>
  </p:cSld>
  <p:clrMapOvr>
    <a:masterClrMapping/>
  </p:clrMapOvr>
</p:notes>
</file>

<file path=ppt/notesSlides/notesSlide2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P299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299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921887"/>
      </p:ext>
    </p:extLst>
  </p:cSld>
  <p:clrMapOvr>
    <a:masterClrMapping/>
  </p:clrMapOvr>
</p:notes>
</file>

<file path=ppt/notesSlides/notesSlide3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P300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300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554919"/>
      </p:ext>
    </p:extLst>
  </p:cSld>
  <p:clrMapOvr>
    <a:masterClrMapping/>
  </p:clrMapOvr>
</p:notes>
</file>

<file path=ppt/notesSlides/notesSlide3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P301 2015 Level 6 Paper A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301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2970663"/>
      </p:ext>
    </p:extLst>
  </p:cSld>
  <p:clrMapOvr>
    <a:masterClrMapping/>
  </p:clrMapOvr>
</p:notes>
</file>

<file path=ppt/notesSlides/notesSlide3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P302 2003 Year 5 Optional Paper 1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302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9540114"/>
      </p:ext>
    </p:extLst>
  </p:cSld>
  <p:clrMapOvr>
    <a:masterClrMapping/>
  </p:clrMapOvr>
</p:notes>
</file>

<file path=ppt/notesSlides/notesSlide3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P303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303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4172480"/>
      </p:ext>
    </p:extLst>
  </p:cSld>
  <p:clrMapOvr>
    <a:masterClrMapping/>
  </p:clrMapOvr>
</p:notes>
</file>

<file path=ppt/notesSlides/notesSlide3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P304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304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35711"/>
      </p:ext>
    </p:extLst>
  </p:cSld>
  <p:clrMapOvr>
    <a:masterClrMapping/>
  </p:clrMapOvr>
</p:notes>
</file>

<file path=ppt/notesSlides/notesSlide3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P305 2007 Paper 2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1E47F-B594-41DF-912F-0C38C6AF8DE6}" type="slidenum">
              <a:rPr lang="en-GB" smtClean="0"/>
              <a:t>305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9050995"/>
      </p:ext>
    </p:extLst>
  </p:cSld>
  <p:clrMapOvr>
    <a:masterClrMapping/>
  </p:clrMapOvr>
</p:notes>
</file>

<file path=ppt/notesSlides/notesSlide3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P306 2003 Year 5 Optional Paper 1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306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663086"/>
      </p:ext>
    </p:extLst>
  </p:cSld>
  <p:clrMapOvr>
    <a:masterClrMapping/>
  </p:clrMapOvr>
</p:notes>
</file>

<file path=ppt/notesSlides/notesSlide3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P307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307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004543"/>
      </p:ext>
    </p:extLst>
  </p:cSld>
  <p:clrMapOvr>
    <a:masterClrMapping/>
  </p:clrMapOvr>
</p:notes>
</file>

<file path=ppt/notesSlides/notesSlide3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P308 2001 Paper 1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308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0627013"/>
      </p:ext>
    </p:extLst>
  </p:cSld>
  <p:clrMapOvr>
    <a:masterClrMapping/>
  </p:clrMapOvr>
</p:notes>
</file>

<file path=ppt/notesSlides/notesSlide3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P309 2014 Level 6 Paper B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309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0815584"/>
      </p:ext>
    </p:extLst>
  </p:cSld>
  <p:clrMapOvr>
    <a:masterClrMapping/>
  </p:clrMapOvr>
</p:notes>
</file>

<file path=ppt/notesSlides/notesSlide3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P310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0006456"/>
      </p:ext>
    </p:extLst>
  </p:cSld>
  <p:clrMapOvr>
    <a:masterClrMapping/>
  </p:clrMapOvr>
</p:notes>
</file>

<file path=ppt/notesSlides/notesSlide3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P311 2015 Paper 1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3667E2-D86D-4E6D-BB4D-77F90099A0B7}" type="slidenum">
              <a:rPr lang="en-GB" smtClean="0"/>
              <a:t>311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3733479"/>
      </p:ext>
    </p:extLst>
  </p:cSld>
  <p:clrMapOvr>
    <a:masterClrMapping/>
  </p:clrMapOvr>
</p:notes>
</file>

<file path=ppt/notesSlides/notesSlide3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P312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509860"/>
      </p:ext>
    </p:extLst>
  </p:cSld>
  <p:clrMapOvr>
    <a:masterClrMapping/>
  </p:clrMapOvr>
</p:notes>
</file>

<file path=ppt/notesSlides/notesSlide3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P313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9881179"/>
      </p:ext>
    </p:extLst>
  </p:cSld>
  <p:clrMapOvr>
    <a:masterClrMapping/>
  </p:clrMapOvr>
</p:notes>
</file>

<file path=ppt/notesSlides/notesSlide3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P314 2015 Paper 1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3667E2-D86D-4E6D-BB4D-77F90099A0B7}" type="slidenum">
              <a:rPr lang="en-GB" smtClean="0"/>
              <a:t>314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833773"/>
      </p:ext>
    </p:extLst>
  </p:cSld>
  <p:clrMapOvr>
    <a:masterClrMapping/>
  </p:clrMapOvr>
</p:notes>
</file>

<file path=ppt/notesSlides/notesSlide3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P315 2001 Paper 2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1E47F-B594-41DF-912F-0C38C6AF8DE6}" type="slidenum">
              <a:rPr lang="en-GB" smtClean="0"/>
              <a:t>315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409637"/>
      </p:ext>
    </p:extLst>
  </p:cSld>
  <p:clrMapOvr>
    <a:masterClrMapping/>
  </p:clrMapOvr>
</p:notes>
</file>

<file path=ppt/notesSlides/notesSlide3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P316 2002 Paper 1 Q24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007429"/>
      </p:ext>
    </p:extLst>
  </p:cSld>
  <p:clrMapOvr>
    <a:masterClrMapping/>
  </p:clrMapOvr>
</p:notes>
</file>

<file path=ppt/notesSlides/notesSlide3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P317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3923591"/>
      </p:ext>
    </p:extLst>
  </p:cSld>
  <p:clrMapOvr>
    <a:masterClrMapping/>
  </p:clrMapOvr>
</p:notes>
</file>

<file path=ppt/notesSlides/notesSlide3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P318 2012 Level 6 Paper B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6413038"/>
      </p:ext>
    </p:extLst>
  </p:cSld>
  <p:clrMapOvr>
    <a:masterClrMapping/>
  </p:clrMapOvr>
</p:notes>
</file>

<file path=ppt/notesSlides/notesSlide3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P319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106967-3258-40BB-9141-82C7F1FC73AF}" type="slidenum">
              <a:rPr lang="en-GB" smtClean="0"/>
              <a:t>319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7368488"/>
      </p:ext>
    </p:extLst>
  </p:cSld>
  <p:clrMapOvr>
    <a:masterClrMapping/>
  </p:clrMapOvr>
</p:notes>
</file>

<file path=ppt/notesSlides/notesSlide3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P320 2004 Paper 2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322617"/>
      </p:ext>
    </p:extLst>
  </p:cSld>
  <p:clrMapOvr>
    <a:masterClrMapping/>
  </p:clrMapOvr>
</p:notes>
</file>

<file path=ppt/notesSlides/notesSlide3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P321 2008 Paper 2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605703"/>
      </p:ext>
    </p:extLst>
  </p:cSld>
  <p:clrMapOvr>
    <a:masterClrMapping/>
  </p:clrMapOvr>
</p:notes>
</file>

<file path=ppt/notesSlides/notesSlide3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P322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616395"/>
      </p:ext>
    </p:extLst>
  </p:cSld>
  <p:clrMapOvr>
    <a:masterClrMapping/>
  </p:clrMapOvr>
</p:notes>
</file>

<file path=ppt/notesSlides/notesSlide3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P323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0116627"/>
      </p:ext>
    </p:extLst>
  </p:cSld>
  <p:clrMapOvr>
    <a:masterClrMapping/>
  </p:clrMapOvr>
</p:notes>
</file>

<file path=ppt/notesSlides/notesSlide3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P324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050032"/>
      </p:ext>
    </p:extLst>
  </p:cSld>
  <p:clrMapOvr>
    <a:masterClrMapping/>
  </p:clrMapOvr>
</p:notes>
</file>

<file path=ppt/notesSlides/notesSlide3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P325 2013 Level 6 Paper A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70080"/>
      </p:ext>
    </p:extLst>
  </p:cSld>
  <p:clrMapOvr>
    <a:masterClrMapping/>
  </p:clrMapOvr>
</p:notes>
</file>

<file path=ppt/notesSlides/notesSlide3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P326 2013 Level 6 Paper A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9327653"/>
      </p:ext>
    </p:extLst>
  </p:cSld>
  <p:clrMapOvr>
    <a:masterClrMapping/>
  </p:clrMapOvr>
</p:notes>
</file>

<file path=ppt/notesSlides/notesSlide3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P327 2001 Paper 2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481769"/>
      </p:ext>
    </p:extLst>
  </p:cSld>
  <p:clrMapOvr>
    <a:masterClrMapping/>
  </p:clrMapOvr>
</p:notes>
</file>

<file path=ppt/notesSlides/notesSlide3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P328 2012 Paper 1 Q12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328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3132798"/>
      </p:ext>
    </p:extLst>
  </p:cSld>
  <p:clrMapOvr>
    <a:masterClrMapping/>
  </p:clrMapOvr>
</p:notes>
</file>

<file path=ppt/notesSlides/notesSlide3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P329 2012 Paper 1 Q12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329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3238108"/>
      </p:ext>
    </p:extLst>
  </p:cSld>
  <p:clrMapOvr>
    <a:masterClrMapping/>
  </p:clrMapOvr>
</p:notes>
</file>

<file path=ppt/notesSlides/notesSlide3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P330 2012 Level 6 Paper A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032340"/>
      </p:ext>
    </p:extLst>
  </p:cSld>
  <p:clrMapOvr>
    <a:masterClrMapping/>
  </p:clrMapOvr>
</p:notes>
</file>

<file path=ppt/notesSlides/notesSlide3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P331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331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537608"/>
      </p:ext>
    </p:extLst>
  </p:cSld>
  <p:clrMapOvr>
    <a:masterClrMapping/>
  </p:clrMapOvr>
</p:notes>
</file>

<file path=ppt/notesSlides/notesSlide3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P332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332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2086573"/>
      </p:ext>
    </p:extLst>
  </p:cSld>
  <p:clrMapOvr>
    <a:masterClrMapping/>
  </p:clrMapOvr>
</p:notes>
</file>

<file path=ppt/notesSlides/notesSlide3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P333 2008 Paper 1 Q20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333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9717357"/>
      </p:ext>
    </p:extLst>
  </p:cSld>
  <p:clrMapOvr>
    <a:masterClrMapping/>
  </p:clrMapOvr>
</p:notes>
</file>

<file path=ppt/notesSlides/notesSlide3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P334 2008 Paper 1 Q20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334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3113968"/>
      </p:ext>
    </p:extLst>
  </p:cSld>
  <p:clrMapOvr>
    <a:masterClrMapping/>
  </p:clrMapOvr>
</p:notes>
</file>

<file path=ppt/notesSlides/notesSlide3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P335 2008 Paper 1 Q20 third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335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730676"/>
      </p:ext>
    </p:extLst>
  </p:cSld>
  <p:clrMapOvr>
    <a:masterClrMapping/>
  </p:clrMapOvr>
</p:notes>
</file>

<file path=ppt/notesSlides/notesSlide3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P336 2008 Paper 1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336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263522"/>
      </p:ext>
    </p:extLst>
  </p:cSld>
  <p:clrMapOvr>
    <a:masterClrMapping/>
  </p:clrMapOvr>
</p:notes>
</file>

<file path=ppt/notesSlides/notesSlide3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P337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337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2550956"/>
      </p:ext>
    </p:extLst>
  </p:cSld>
  <p:clrMapOvr>
    <a:masterClrMapping/>
  </p:clrMapOvr>
</p:notes>
</file>

<file path=ppt/notesSlides/notesSlide3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P338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4226814"/>
      </p:ext>
    </p:extLst>
  </p:cSld>
  <p:clrMapOvr>
    <a:masterClrMapping/>
  </p:clrMapOvr>
</p:notes>
</file>

<file path=ppt/notesSlides/notesSlide3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P339 2003 Paper 2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1728"/>
      </p:ext>
    </p:extLst>
  </p:cSld>
  <p:clrMapOvr>
    <a:masterClrMapping/>
  </p:clrMapOvr>
</p:notes>
</file>

<file path=ppt/notesSlides/notesSlide3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P340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7499879"/>
      </p:ext>
    </p:extLst>
  </p:cSld>
  <p:clrMapOvr>
    <a:masterClrMapping/>
  </p:clrMapOvr>
</p:notes>
</file>

<file path=ppt/notesSlides/notesSlide3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P341 2001 Paper 2 Q26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F6145-74A2-480A-9F77-A7578406CC9E}" type="slidenum">
              <a:rPr lang="en-GB" smtClean="0"/>
              <a:t>341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955072"/>
      </p:ext>
    </p:extLst>
  </p:cSld>
  <p:clrMapOvr>
    <a:masterClrMapping/>
  </p:clrMapOvr>
</p:notes>
</file>

<file path=ppt/notesSlides/notesSlide3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P342 2003 Year 5 Optional Paper 2 Q28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1E47F-B594-41DF-912F-0C38C6AF8DE6}" type="slidenum">
              <a:rPr lang="en-GB" smtClean="0"/>
              <a:t>342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718914"/>
      </p:ext>
    </p:extLst>
  </p:cSld>
  <p:clrMapOvr>
    <a:masterClrMapping/>
  </p:clrMapOvr>
</p:notes>
</file>

<file path=ppt/notesSlides/notesSlide3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P343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343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1744068"/>
      </p:ext>
    </p:extLst>
  </p:cSld>
  <p:clrMapOvr>
    <a:masterClrMapping/>
  </p:clrMapOvr>
</p:notes>
</file>

<file path=ppt/notesSlides/notesSlide3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P344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8066465"/>
      </p:ext>
    </p:extLst>
  </p:cSld>
  <p:clrMapOvr>
    <a:masterClrMapping/>
  </p:clrMapOvr>
</p:notes>
</file>

<file path=ppt/notesSlides/notesSlide3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P345 2004 Paper 2 Q24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9976914"/>
      </p:ext>
    </p:extLst>
  </p:cSld>
  <p:clrMapOvr>
    <a:masterClrMapping/>
  </p:clrMapOvr>
</p:notes>
</file>

<file path=ppt/notesSlides/notesSlide3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P346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106967-3258-40BB-9141-82C7F1FC73AF}" type="slidenum">
              <a:rPr lang="en-GB" smtClean="0"/>
              <a:t>346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6382238"/>
      </p:ext>
    </p:extLst>
  </p:cSld>
  <p:clrMapOvr>
    <a:masterClrMapping/>
  </p:clrMapOvr>
</p:notes>
</file>

<file path=ppt/notesSlides/notesSlide3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P347 2012 Level 6 Paper A Q10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AA782-6813-4FBB-B3E4-8AECAE7C3A7C}" type="slidenum">
              <a:rPr lang="en-GB" smtClean="0"/>
              <a:t>347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0434940"/>
      </p:ext>
    </p:extLst>
  </p:cSld>
  <p:clrMapOvr>
    <a:masterClrMapping/>
  </p:clrMapOvr>
</p:notes>
</file>

<file path=ppt/notesSlides/notesSlide3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P348 2013 Paper 2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1676285"/>
      </p:ext>
    </p:extLst>
  </p:cSld>
  <p:clrMapOvr>
    <a:masterClrMapping/>
  </p:clrMapOvr>
</p:notes>
</file>

<file path=ppt/notesSlides/notesSlide3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P349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615152"/>
      </p:ext>
    </p:extLst>
  </p:cSld>
  <p:clrMapOvr>
    <a:masterClrMapping/>
  </p:clrMapOvr>
</p:notes>
</file>

<file path=ppt/notesSlides/notesSlide3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P350 2012 Level 6 Paper A Q8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234237"/>
      </p:ext>
    </p:extLst>
  </p:cSld>
  <p:clrMapOvr>
    <a:masterClrMapping/>
  </p:clrMapOvr>
</p:notes>
</file>

<file path=ppt/notesSlides/notesSlide3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P351 2012 Level 6 Paper A Q8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8450140"/>
      </p:ext>
    </p:extLst>
  </p:cSld>
  <p:clrMapOvr>
    <a:masterClrMapping/>
  </p:clrMapOvr>
</p:notes>
</file>

<file path=ppt/notesSlides/notesSlide3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P352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352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9446306"/>
      </p:ext>
    </p:extLst>
  </p:cSld>
  <p:clrMapOvr>
    <a:masterClrMapping/>
  </p:clrMapOvr>
</p:notes>
</file>

<file path=ppt/notesSlides/notesSlide3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P353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1D1B9-1AE3-44CD-90B2-41A8C4DE4903}" type="slidenum">
              <a:rPr lang="en-GB" smtClean="0"/>
              <a:t>353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2673847"/>
      </p:ext>
    </p:extLst>
  </p:cSld>
  <p:clrMapOvr>
    <a:masterClrMapping/>
  </p:clrMapOvr>
</p:notes>
</file>

<file path=ppt/notesSlides/notesSlide3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P354 2001 Paper 2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893101"/>
      </p:ext>
    </p:extLst>
  </p:cSld>
  <p:clrMapOvr>
    <a:masterClrMapping/>
  </p:clrMapOvr>
</p:notes>
</file>

<file path=ppt/notesSlides/notesSlide3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P355 2011 Paper 1 Q23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355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3246169"/>
      </p:ext>
    </p:extLst>
  </p:cSld>
  <p:clrMapOvr>
    <a:masterClrMapping/>
  </p:clrMapOvr>
</p:notes>
</file>

<file path=ppt/notesSlides/notesSlide3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P356 2011 Paper 1 Q23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356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3891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0986D-D385-42CF-8D19-0A8073B1FC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0024FD-B399-4CCB-B343-B9377D8DD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2A9FD7-EA37-43E5-B115-453AAFEEA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D1132-AFE6-44F2-9D8F-B43AAC09F281}" type="datetimeFigureOut">
              <a:rPr lang="en-GB" smtClean="0"/>
              <a:t>09/08/2020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87AD9F-6ABC-4D3F-87CB-048806F36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D2DE3D-5660-4DB2-BB15-33090D6DC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2E41-7729-4E80-9497-10A61BD72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767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6609E-8FE6-4225-A5BE-B553F516B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1B62F-CEF2-4897-AA6F-847D889F73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BA8195-8EBE-4EFF-9659-BE421E3AC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D1132-AFE6-44F2-9D8F-B43AAC09F281}" type="datetimeFigureOut">
              <a:rPr lang="en-GB" smtClean="0"/>
              <a:t>09/08/2020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0CDC5-D9B1-4188-8765-DA0A20AAC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8A4D74-A247-4C6D-B936-4B9C2A86C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2E41-7729-4E80-9497-10A61BD72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1680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C40A2-A7AD-46E3-A0E7-B9483374A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A180C-2E9F-4FCF-89AE-CB3CF72A7E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E87A30-DAB1-4197-8035-F282414B9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D1132-AFE6-44F2-9D8F-B43AAC09F281}" type="datetimeFigureOut">
              <a:rPr lang="en-GB" smtClean="0"/>
              <a:t>09/08/2020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38D75-77AC-47FB-813B-A2D997EBF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3B26A7-D11E-4F18-A9B4-C8EB181C8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2E41-7729-4E80-9497-10A61BD72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475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3EAB7-44A4-4969-A67C-24C9BD405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05D750-9CE2-47D9-B735-D9E6265350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232FC5-7DA8-46B6-B6F2-F19A41AF17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CF63AF-ED56-4CE4-8D70-6D2173636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D1132-AFE6-44F2-9D8F-B43AAC09F281}" type="datetimeFigureOut">
              <a:rPr lang="en-GB" smtClean="0"/>
              <a:t>09/08/2020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07A1B7-FB04-46D8-B750-95E38E63B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744739-DC3A-4092-B9D1-6BC594891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2E41-7729-4E80-9497-10A61BD72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0366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99096-45F1-4E80-A013-78A820806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AB5C51-D44B-485D-B87D-CB3FD7731C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B9BBBB-A6B4-4755-BE07-A4A76B0E73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6A02DE-D4EE-4BF0-9E10-7C9A707CB7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FF8AAE-1821-4C2D-97A2-91CF4F9EB0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F1AE45-6600-4085-956A-E72C1E7F6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D1132-AFE6-44F2-9D8F-B43AAC09F281}" type="datetimeFigureOut">
              <a:rPr lang="en-GB" smtClean="0"/>
              <a:t>09/08/2020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112A29-6BD8-4CE9-9273-E7A98777F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F741C9-69E1-43B3-BA5F-5173CDB02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2E41-7729-4E80-9497-10A61BD72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472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7D944-0DD8-47BB-B784-7BC28DD93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990513-8F1A-4BA5-9880-A6C1EEAFA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D1132-AFE6-44F2-9D8F-B43AAC09F281}" type="datetimeFigureOut">
              <a:rPr lang="en-GB" smtClean="0"/>
              <a:t>09/08/2020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D1B5D2-D202-436A-A41D-A6CEA2150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777F6-274F-4A00-BAB6-EF554A4CD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2E41-7729-4E80-9497-10A61BD72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789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3F56A0-D378-41B2-8C9C-7BD306A25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D1132-AFE6-44F2-9D8F-B43AAC09F281}" type="datetimeFigureOut">
              <a:rPr lang="en-GB" smtClean="0"/>
              <a:t>09/08/2020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20C5C8-D9CD-4BBF-B048-DE190B4B6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E53661-61B8-418A-A7AC-2E8851D9F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2E41-7729-4E80-9497-10A61BD72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500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56-DB7D-4DF8-A980-25A9CF51E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4EF308-C7BC-4DD5-BBAC-034BFFD47C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8C9D44-183A-455D-B0AB-5839405DD1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6D0E16-3F82-4B48-B8FD-83A7CE20B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D1132-AFE6-44F2-9D8F-B43AAC09F281}" type="datetimeFigureOut">
              <a:rPr lang="en-GB" smtClean="0"/>
              <a:t>09/08/2020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79C7C3-C46E-460E-8998-801085994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D1AB7-3598-4AFC-8366-4ACED5AB5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2E41-7729-4E80-9497-10A61BD72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0860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2F632-7E3D-42AC-A17A-D7A5EE495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4C3958-6669-48C5-A743-7E6BDC1C12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338537-D6AC-4453-8502-61321F1053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58D99D-3F97-4AF8-BEDE-E2504F0CF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D1132-AFE6-44F2-9D8F-B43AAC09F281}" type="datetimeFigureOut">
              <a:rPr lang="en-GB" smtClean="0"/>
              <a:t>09/08/2020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AC6114-1542-4298-9EA0-1FFD09589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19C3A5-ABCC-4C0E-A5DC-80E2BE158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2E41-7729-4E80-9497-10A61BD72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5708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EA959-627A-4857-9954-74E39BA61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B1510D-3383-44B7-B2AA-45EE9E2FDA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AED6CE-264C-48F7-9C86-A24F8FFB7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D1132-AFE6-44F2-9D8F-B43AAC09F281}" type="datetimeFigureOut">
              <a:rPr lang="en-GB" smtClean="0"/>
              <a:t>09/08/2020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5829E-BA2B-43AF-815B-09AC6FA8D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09DED0-192F-432E-8BB6-06C0F51C3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2E41-7729-4E80-9497-10A61BD72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526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F84C53-0B08-4F24-A86D-B307A7BD23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0B9A6B-649B-449D-9F78-33591B961D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3E9AD-A159-4FC8-83FB-13B652419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D1132-AFE6-44F2-9D8F-B43AAC09F281}" type="datetimeFigureOut">
              <a:rPr lang="en-GB" smtClean="0"/>
              <a:t>09/08/2020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5BC9B-779B-4CF9-9D42-8D0F9D586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51EE42-9799-425F-9084-41A4E5DB7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2E41-7729-4E80-9497-10A61BD72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4907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FA5286-86AE-40D7-B424-CD849E647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D1F6D9-2CFE-4D62-BE90-50FEC7CEF6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480D2A-8DB6-480A-8716-DC48D7615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6D1132-AFE6-44F2-9D8F-B43AAC09F281}" type="datetimeFigureOut">
              <a:rPr lang="en-GB" smtClean="0"/>
              <a:t>09/08/2020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C6ADC9-747A-4944-AAB7-FB042D4C7F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E96D67-8377-4793-8BC7-A1DFA47783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A2E41-7729-4E80-9497-10A61BD72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849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1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4.jpe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7.jpe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0.jpe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4.pn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16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162.xml"/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16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png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64.xml"/><Relationship Id="rId1" Type="http://schemas.openxmlformats.org/officeDocument/2006/relationships/slideLayout" Target="../slideLayouts/slideLayout1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5.xml"/><Relationship Id="rId1" Type="http://schemas.openxmlformats.org/officeDocument/2006/relationships/slideLayout" Target="../slideLayouts/slideLayout1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6.xml"/><Relationship Id="rId1" Type="http://schemas.openxmlformats.org/officeDocument/2006/relationships/slideLayout" Target="../slideLayouts/slideLayout1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7.xml"/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8.xml"/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9.xml"/><Relationship Id="rId1" Type="http://schemas.openxmlformats.org/officeDocument/2006/relationships/slideLayout" Target="../slideLayouts/slideLayout1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70.xml"/><Relationship Id="rId1" Type="http://schemas.openxmlformats.org/officeDocument/2006/relationships/slideLayout" Target="../slideLayouts/slideLayout1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71.xml"/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172.xml"/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173.xml"/><Relationship Id="rId1" Type="http://schemas.openxmlformats.org/officeDocument/2006/relationships/slideLayout" Target="../slideLayouts/slideLayout1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174.xml"/><Relationship Id="rId1" Type="http://schemas.openxmlformats.org/officeDocument/2006/relationships/slideLayout" Target="../slideLayouts/slideLayout1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7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9.jpeg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76.xml"/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7.xml"/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78.xml"/><Relationship Id="rId1" Type="http://schemas.openxmlformats.org/officeDocument/2006/relationships/slideLayout" Target="../slideLayouts/slideLayout1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179.xml"/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18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4.png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181.xml"/><Relationship Id="rId1" Type="http://schemas.openxmlformats.org/officeDocument/2006/relationships/slideLayout" Target="../slideLayouts/slideLayout1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182.xml"/><Relationship Id="rId1" Type="http://schemas.openxmlformats.org/officeDocument/2006/relationships/slideLayout" Target="../slideLayouts/slideLayout1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notesSlide" Target="../notesSlides/notesSlide183.xml"/><Relationship Id="rId1" Type="http://schemas.openxmlformats.org/officeDocument/2006/relationships/slideLayout" Target="../slideLayouts/slideLayout1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notesSlide" Target="../notesSlides/notesSlide184.xml"/><Relationship Id="rId1" Type="http://schemas.openxmlformats.org/officeDocument/2006/relationships/slideLayout" Target="../slideLayouts/slideLayout1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5.xml"/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6.xml"/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7.xml"/><Relationship Id="rId1" Type="http://schemas.openxmlformats.org/officeDocument/2006/relationships/slideLayout" Target="../slideLayouts/slideLayout1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8.xml"/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notesSlide" Target="../notesSlides/notesSlide189.xml"/><Relationship Id="rId1" Type="http://schemas.openxmlformats.org/officeDocument/2006/relationships/slideLayout" Target="../slideLayouts/slideLayout1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19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1.jpeg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notesSlide" Target="../notesSlides/notesSlide191.xml"/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notesSlide" Target="../notesSlides/notesSlide19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4.png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notesSlide" Target="../notesSlides/notesSlide19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6.jpeg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notesSlide" Target="../notesSlides/notesSlide194.xml"/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notesSlide" Target="../notesSlides/notesSlide195.xml"/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notesSlide" Target="../notesSlides/notesSlide19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1.png"/><Relationship Id="rId4" Type="http://schemas.openxmlformats.org/officeDocument/2006/relationships/image" Target="../media/image150.png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notesSlide" Target="../notesSlides/notesSlide197.xml"/><Relationship Id="rId1" Type="http://schemas.openxmlformats.org/officeDocument/2006/relationships/slideLayout" Target="../slideLayouts/slideLayout1.xml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notesSlide" Target="../notesSlides/notesSlide198.xml"/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notesSlide" Target="../notesSlides/notesSlide199.xml"/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notesSlide" Target="../notesSlides/notesSlide20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6.png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notesSlide" Target="../notesSlides/notesSlide201.xml"/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notesSlide" Target="../notesSlides/notesSlide202.xml"/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notesSlide" Target="../notesSlides/notesSlide20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0.jpeg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4.xml"/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5.xml"/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notesSlide" Target="../notesSlides/notesSlide206.xml"/><Relationship Id="rId1" Type="http://schemas.openxmlformats.org/officeDocument/2006/relationships/slideLayout" Target="../slideLayouts/slideLayout1.xml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7.xml"/><Relationship Id="rId1" Type="http://schemas.openxmlformats.org/officeDocument/2006/relationships/slideLayout" Target="../slideLayouts/slideLayout1.xml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2" Type="http://schemas.openxmlformats.org/officeDocument/2006/relationships/notesSlide" Target="../notesSlides/notesSlide208.xml"/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notesSlide" Target="../notesSlides/notesSlide209.xml"/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0.xml"/><Relationship Id="rId1" Type="http://schemas.openxmlformats.org/officeDocument/2006/relationships/slideLayout" Target="../slideLayouts/slideLayout1.xml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2" Type="http://schemas.openxmlformats.org/officeDocument/2006/relationships/notesSlide" Target="../notesSlides/notesSlide211.xml"/><Relationship Id="rId1" Type="http://schemas.openxmlformats.org/officeDocument/2006/relationships/slideLayout" Target="../slideLayouts/slideLayout1.xml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notesSlide" Target="../notesSlides/notesSlide212.xml"/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notesSlide" Target="../notesSlides/notesSlide213.xml"/><Relationship Id="rId1" Type="http://schemas.openxmlformats.org/officeDocument/2006/relationships/slideLayout" Target="../slideLayouts/slideLayout1.xml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notesSlide" Target="../notesSlides/notesSlide214.xml"/><Relationship Id="rId1" Type="http://schemas.openxmlformats.org/officeDocument/2006/relationships/slideLayout" Target="../slideLayouts/slideLayout1.xml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eg"/><Relationship Id="rId2" Type="http://schemas.openxmlformats.org/officeDocument/2006/relationships/notesSlide" Target="../notesSlides/notesSlide2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8.jpeg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eg"/><Relationship Id="rId2" Type="http://schemas.openxmlformats.org/officeDocument/2006/relationships/notesSlide" Target="../notesSlides/notesSlide216.xml"/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notesSlide" Target="../notesSlides/notesSlide2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1.png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notesSlide" Target="../notesSlides/notesSlide218.xml"/><Relationship Id="rId1" Type="http://schemas.openxmlformats.org/officeDocument/2006/relationships/slideLayout" Target="../slideLayouts/slideLayout1.xml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eg"/><Relationship Id="rId2" Type="http://schemas.openxmlformats.org/officeDocument/2006/relationships/notesSlide" Target="../notesSlides/notesSlide2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4.jpeg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notesSlide" Target="../notesSlides/notesSlide2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6.png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notesSlide" Target="../notesSlides/notesSlide221.xml"/><Relationship Id="rId1" Type="http://schemas.openxmlformats.org/officeDocument/2006/relationships/slideLayout" Target="../slideLayouts/slideLayout1.xml"/></Relationships>
</file>

<file path=ppt/slides/_rels/slide2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2.xml"/><Relationship Id="rId1" Type="http://schemas.openxmlformats.org/officeDocument/2006/relationships/slideLayout" Target="../slideLayouts/slideLayout1.xml"/></Relationships>
</file>

<file path=ppt/slides/_rels/slide2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3.xml"/><Relationship Id="rId1" Type="http://schemas.openxmlformats.org/officeDocument/2006/relationships/slideLayout" Target="../slideLayouts/slideLayout1.xml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notesSlide" Target="../notesSlides/notesSlide2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9.png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notesSlide" Target="../notesSlides/notesSlide225.xml"/><Relationship Id="rId1" Type="http://schemas.openxmlformats.org/officeDocument/2006/relationships/slideLayout" Target="../slideLayouts/slideLayout2.xml"/></Relationships>
</file>

<file path=ppt/slides/_rels/slide2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6.xml"/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7.xml"/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notesSlide" Target="../notesSlides/notesSlide228.xml"/><Relationship Id="rId1" Type="http://schemas.openxmlformats.org/officeDocument/2006/relationships/slideLayout" Target="../slideLayouts/slideLayout1.xml"/></Relationships>
</file>

<file path=ppt/slides/_rels/slide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notesSlide" Target="../notesSlides/notesSlide229.xml"/><Relationship Id="rId1" Type="http://schemas.openxmlformats.org/officeDocument/2006/relationships/slideLayout" Target="../slideLayouts/slideLayout1.xml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notesSlide" Target="../notesSlides/notesSlide230.xml"/><Relationship Id="rId1" Type="http://schemas.openxmlformats.org/officeDocument/2006/relationships/slideLayout" Target="../slideLayouts/slideLayout2.xml"/></Relationships>
</file>

<file path=ppt/slides/_rels/slide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eg"/><Relationship Id="rId2" Type="http://schemas.openxmlformats.org/officeDocument/2006/relationships/notesSlide" Target="../notesSlides/notesSlide2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5.jpeg"/></Relationships>
</file>

<file path=ppt/slides/_rels/slide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notesSlide" Target="../notesSlides/notesSlide232.xml"/><Relationship Id="rId1" Type="http://schemas.openxmlformats.org/officeDocument/2006/relationships/slideLayout" Target="../slideLayouts/slideLayout1.xml"/></Relationships>
</file>

<file path=ppt/slides/_rels/slide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2" Type="http://schemas.openxmlformats.org/officeDocument/2006/relationships/notesSlide" Target="../notesSlides/notesSlide233.xml"/><Relationship Id="rId1" Type="http://schemas.openxmlformats.org/officeDocument/2006/relationships/slideLayout" Target="../slideLayouts/slideLayout1.xml"/></Relationships>
</file>

<file path=ppt/slides/_rels/slide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2" Type="http://schemas.openxmlformats.org/officeDocument/2006/relationships/notesSlide" Target="../notesSlides/notesSlide234.xml"/><Relationship Id="rId1" Type="http://schemas.openxmlformats.org/officeDocument/2006/relationships/slideLayout" Target="../slideLayouts/slideLayout1.xml"/></Relationships>
</file>

<file path=ppt/slides/_rels/slide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2" Type="http://schemas.openxmlformats.org/officeDocument/2006/relationships/notesSlide" Target="../notesSlides/notesSlide235.xml"/><Relationship Id="rId1" Type="http://schemas.openxmlformats.org/officeDocument/2006/relationships/slideLayout" Target="../slideLayouts/slideLayout1.xml"/></Relationships>
</file>

<file path=ppt/slides/_rels/slide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2" Type="http://schemas.openxmlformats.org/officeDocument/2006/relationships/notesSlide" Target="../notesSlides/notesSlide236.xml"/><Relationship Id="rId1" Type="http://schemas.openxmlformats.org/officeDocument/2006/relationships/slideLayout" Target="../slideLayouts/slideLayout1.xml"/></Relationships>
</file>

<file path=ppt/slides/_rels/slide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2" Type="http://schemas.openxmlformats.org/officeDocument/2006/relationships/notesSlide" Target="../notesSlides/notesSlide237.xml"/><Relationship Id="rId1" Type="http://schemas.openxmlformats.org/officeDocument/2006/relationships/slideLayout" Target="../slideLayouts/slideLayout1.xml"/></Relationships>
</file>

<file path=ppt/slides/_rels/slide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2" Type="http://schemas.openxmlformats.org/officeDocument/2006/relationships/notesSlide" Target="../notesSlides/notesSlide238.xml"/><Relationship Id="rId1" Type="http://schemas.openxmlformats.org/officeDocument/2006/relationships/slideLayout" Target="../slideLayouts/slideLayout1.xml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2" Type="http://schemas.openxmlformats.org/officeDocument/2006/relationships/notesSlide" Target="../notesSlides/notesSlide239.xml"/><Relationship Id="rId1" Type="http://schemas.openxmlformats.org/officeDocument/2006/relationships/slideLayout" Target="../slideLayouts/slideLayout1.xml"/></Relationships>
</file>

<file path=ppt/slides/_rels/slide2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0.xml"/><Relationship Id="rId1" Type="http://schemas.openxmlformats.org/officeDocument/2006/relationships/slideLayout" Target="../slideLayouts/slideLayout1.xml"/></Relationships>
</file>

<file path=ppt/slides/_rels/slide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notesSlide" Target="../notesSlides/notesSlide241.xml"/><Relationship Id="rId1" Type="http://schemas.openxmlformats.org/officeDocument/2006/relationships/slideLayout" Target="../slideLayouts/slideLayout1.xml"/></Relationships>
</file>

<file path=ppt/slides/_rels/slide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notesSlide" Target="../notesSlides/notesSlide242.xml"/><Relationship Id="rId1" Type="http://schemas.openxmlformats.org/officeDocument/2006/relationships/slideLayout" Target="../slideLayouts/slideLayout1.xml"/></Relationships>
</file>

<file path=ppt/slides/_rels/slide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notesSlide" Target="../notesSlides/notesSlide243.xml"/><Relationship Id="rId1" Type="http://schemas.openxmlformats.org/officeDocument/2006/relationships/slideLayout" Target="../slideLayouts/slideLayout1.xml"/></Relationships>
</file>

<file path=ppt/slides/_rels/slide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notesSlide" Target="../notesSlides/notesSlide244.xml"/><Relationship Id="rId1" Type="http://schemas.openxmlformats.org/officeDocument/2006/relationships/slideLayout" Target="../slideLayouts/slideLayout1.xml"/></Relationships>
</file>

<file path=ppt/slides/_rels/slide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notesSlide" Target="../notesSlides/notesSlide245.xml"/><Relationship Id="rId1" Type="http://schemas.openxmlformats.org/officeDocument/2006/relationships/slideLayout" Target="../slideLayouts/slideLayout1.xml"/></Relationships>
</file>

<file path=ppt/slides/_rels/slide2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6.xml"/><Relationship Id="rId1" Type="http://schemas.openxmlformats.org/officeDocument/2006/relationships/slideLayout" Target="../slideLayouts/slideLayout1.xml"/></Relationships>
</file>

<file path=ppt/slides/_rels/slide2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7.xml"/><Relationship Id="rId1" Type="http://schemas.openxmlformats.org/officeDocument/2006/relationships/slideLayout" Target="../slideLayouts/slideLayout1.xml"/></Relationships>
</file>

<file path=ppt/slides/_rels/slide2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8.xml"/><Relationship Id="rId1" Type="http://schemas.openxmlformats.org/officeDocument/2006/relationships/slideLayout" Target="../slideLayouts/slideLayout2.xml"/></Relationships>
</file>

<file path=ppt/slides/_rels/slide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jpeg"/><Relationship Id="rId2" Type="http://schemas.openxmlformats.org/officeDocument/2006/relationships/notesSlide" Target="../notesSlides/notesSlide2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1.jpeg"/></Relationships>
</file>

<file path=ppt/slides/_rels/slide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notesSlide" Target="../notesSlides/notesSlide250.xml"/><Relationship Id="rId1" Type="http://schemas.openxmlformats.org/officeDocument/2006/relationships/slideLayout" Target="../slideLayouts/slideLayout1.xml"/></Relationships>
</file>

<file path=ppt/slides/_rels/slide2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1.xml"/><Relationship Id="rId1" Type="http://schemas.openxmlformats.org/officeDocument/2006/relationships/slideLayout" Target="../slideLayouts/slideLayout1.xml"/></Relationships>
</file>

<file path=ppt/slides/_rels/slide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52.xml"/><Relationship Id="rId1" Type="http://schemas.openxmlformats.org/officeDocument/2006/relationships/slideLayout" Target="../slideLayouts/slideLayout1.xml"/></Relationships>
</file>

<file path=ppt/slides/_rels/slide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notesSlide" Target="../notesSlides/notesSlide253.xml"/><Relationship Id="rId1" Type="http://schemas.openxmlformats.org/officeDocument/2006/relationships/slideLayout" Target="../slideLayouts/slideLayout1.xml"/></Relationships>
</file>

<file path=ppt/slides/_rels/slide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jpeg"/><Relationship Id="rId2" Type="http://schemas.openxmlformats.org/officeDocument/2006/relationships/notesSlide" Target="../notesSlides/notesSlide254.xml"/><Relationship Id="rId1" Type="http://schemas.openxmlformats.org/officeDocument/2006/relationships/slideLayout" Target="../slideLayouts/slideLayout1.xml"/></Relationships>
</file>

<file path=ppt/slides/_rels/slide2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5.xml"/><Relationship Id="rId1" Type="http://schemas.openxmlformats.org/officeDocument/2006/relationships/slideLayout" Target="../slideLayouts/slideLayout1.xml"/></Relationships>
</file>

<file path=ppt/slides/_rels/slide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eg"/><Relationship Id="rId2" Type="http://schemas.openxmlformats.org/officeDocument/2006/relationships/notesSlide" Target="../notesSlides/notesSlide256.xml"/><Relationship Id="rId1" Type="http://schemas.openxmlformats.org/officeDocument/2006/relationships/slideLayout" Target="../slideLayouts/slideLayout2.xml"/></Relationships>
</file>

<file path=ppt/slides/_rels/slide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notesSlide" Target="../notesSlides/notesSlide257.xml"/><Relationship Id="rId1" Type="http://schemas.openxmlformats.org/officeDocument/2006/relationships/slideLayout" Target="../slideLayouts/slideLayout1.xml"/></Relationships>
</file>

<file path=ppt/slides/_rels/slide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2" Type="http://schemas.openxmlformats.org/officeDocument/2006/relationships/notesSlide" Target="../notesSlides/notesSlide258.xml"/><Relationship Id="rId1" Type="http://schemas.openxmlformats.org/officeDocument/2006/relationships/slideLayout" Target="../slideLayouts/slideLayout1.xml"/></Relationships>
</file>

<file path=ppt/slides/_rels/slide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png"/><Relationship Id="rId2" Type="http://schemas.openxmlformats.org/officeDocument/2006/relationships/notesSlide" Target="../notesSlides/notesSlide259.xml"/><Relationship Id="rId1" Type="http://schemas.openxmlformats.org/officeDocument/2006/relationships/slideLayout" Target="../slideLayouts/slideLayout1.xml"/></Relationships>
</file>

<file path=ppt/slides/_rels/slide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eg"/><Relationship Id="rId2" Type="http://schemas.openxmlformats.org/officeDocument/2006/relationships/notesSlide" Target="../notesSlides/notesSlide260.xml"/><Relationship Id="rId1" Type="http://schemas.openxmlformats.org/officeDocument/2006/relationships/slideLayout" Target="../slideLayouts/slideLayout1.xml"/></Relationships>
</file>

<file path=ppt/slides/_rels/slide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notesSlide" Target="../notesSlides/notesSlide261.xml"/><Relationship Id="rId1" Type="http://schemas.openxmlformats.org/officeDocument/2006/relationships/slideLayout" Target="../slideLayouts/slideLayout1.xml"/></Relationships>
</file>

<file path=ppt/slides/_rels/slide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notesSlide" Target="../notesSlides/notesSlide262.xml"/><Relationship Id="rId1" Type="http://schemas.openxmlformats.org/officeDocument/2006/relationships/slideLayout" Target="../slideLayouts/slideLayout1.xml"/></Relationships>
</file>

<file path=ppt/slides/_rels/slide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eg"/><Relationship Id="rId2" Type="http://schemas.openxmlformats.org/officeDocument/2006/relationships/notesSlide" Target="../notesSlides/notesSlide263.xml"/><Relationship Id="rId1" Type="http://schemas.openxmlformats.org/officeDocument/2006/relationships/slideLayout" Target="../slideLayouts/slideLayout1.xml"/></Relationships>
</file>

<file path=ppt/slides/_rels/slide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2" Type="http://schemas.openxmlformats.org/officeDocument/2006/relationships/notesSlide" Target="../notesSlides/notesSlide264.xml"/><Relationship Id="rId1" Type="http://schemas.openxmlformats.org/officeDocument/2006/relationships/slideLayout" Target="../slideLayouts/slideLayout2.xml"/></Relationships>
</file>

<file path=ppt/slides/_rels/slide2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5.xml"/><Relationship Id="rId1" Type="http://schemas.openxmlformats.org/officeDocument/2006/relationships/slideLayout" Target="../slideLayouts/slideLayout1.xml"/></Relationships>
</file>

<file path=ppt/slides/_rels/slide2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notesSlide" Target="../notesSlides/notesSlide266.xml"/><Relationship Id="rId1" Type="http://schemas.openxmlformats.org/officeDocument/2006/relationships/slideLayout" Target="../slideLayouts/slideLayout1.xml"/></Relationships>
</file>

<file path=ppt/slides/_rels/slide2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jpeg"/><Relationship Id="rId2" Type="http://schemas.openxmlformats.org/officeDocument/2006/relationships/notesSlide" Target="../notesSlides/notesSlide267.xml"/><Relationship Id="rId1" Type="http://schemas.openxmlformats.org/officeDocument/2006/relationships/slideLayout" Target="../slideLayouts/slideLayout1.xml"/></Relationships>
</file>

<file path=ppt/slides/_rels/slide2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8.xml"/><Relationship Id="rId1" Type="http://schemas.openxmlformats.org/officeDocument/2006/relationships/slideLayout" Target="../slideLayouts/slideLayout1.xml"/></Relationships>
</file>

<file path=ppt/slides/_rels/slide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jpeg"/><Relationship Id="rId2" Type="http://schemas.openxmlformats.org/officeDocument/2006/relationships/notesSlide" Target="../notesSlides/notesSlide269.xml"/><Relationship Id="rId1" Type="http://schemas.openxmlformats.org/officeDocument/2006/relationships/slideLayout" Target="../slideLayouts/slideLayout2.xml"/></Relationships>
</file>

<file path=ppt/slides/_rels/slide2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0.xml"/><Relationship Id="rId1" Type="http://schemas.openxmlformats.org/officeDocument/2006/relationships/slideLayout" Target="../slideLayouts/slideLayout1.xml"/></Relationships>
</file>

<file path=ppt/slides/_rels/slide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jpeg"/><Relationship Id="rId2" Type="http://schemas.openxmlformats.org/officeDocument/2006/relationships/notesSlide" Target="../notesSlides/notesSlide271.xml"/><Relationship Id="rId1" Type="http://schemas.openxmlformats.org/officeDocument/2006/relationships/slideLayout" Target="../slideLayouts/slideLayout1.xml"/></Relationships>
</file>

<file path=ppt/slides/_rels/slide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png"/><Relationship Id="rId2" Type="http://schemas.openxmlformats.org/officeDocument/2006/relationships/notesSlide" Target="../notesSlides/notesSlide272.xml"/><Relationship Id="rId1" Type="http://schemas.openxmlformats.org/officeDocument/2006/relationships/slideLayout" Target="../slideLayouts/slideLayout1.xml"/></Relationships>
</file>

<file path=ppt/slides/_rels/slide2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jpeg"/><Relationship Id="rId2" Type="http://schemas.openxmlformats.org/officeDocument/2006/relationships/notesSlide" Target="../notesSlides/notesSlide273.xml"/><Relationship Id="rId1" Type="http://schemas.openxmlformats.org/officeDocument/2006/relationships/slideLayout" Target="../slideLayouts/slideLayout1.xml"/></Relationships>
</file>

<file path=ppt/slides/_rels/slide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notesSlide" Target="../notesSlides/notesSlide274.xml"/><Relationship Id="rId1" Type="http://schemas.openxmlformats.org/officeDocument/2006/relationships/slideLayout" Target="../slideLayouts/slideLayout1.xml"/></Relationships>
</file>

<file path=ppt/slides/_rels/slide2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jpeg"/><Relationship Id="rId2" Type="http://schemas.openxmlformats.org/officeDocument/2006/relationships/notesSlide" Target="../notesSlides/notesSlide275.xml"/><Relationship Id="rId1" Type="http://schemas.openxmlformats.org/officeDocument/2006/relationships/slideLayout" Target="../slideLayouts/slideLayout1.xml"/></Relationships>
</file>

<file path=ppt/slides/_rels/slide2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6.xml"/><Relationship Id="rId1" Type="http://schemas.openxmlformats.org/officeDocument/2006/relationships/slideLayout" Target="../slideLayouts/slideLayout1.xml"/></Relationships>
</file>

<file path=ppt/slides/_rels/slide2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7.xml"/><Relationship Id="rId1" Type="http://schemas.openxmlformats.org/officeDocument/2006/relationships/slideLayout" Target="../slideLayouts/slideLayout1.xml"/></Relationships>
</file>

<file path=ppt/slides/_rels/slide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2" Type="http://schemas.openxmlformats.org/officeDocument/2006/relationships/notesSlide" Target="../notesSlides/notesSlide278.xml"/><Relationship Id="rId1" Type="http://schemas.openxmlformats.org/officeDocument/2006/relationships/slideLayout" Target="../slideLayouts/slideLayout1.xml"/></Relationships>
</file>

<file path=ppt/slides/_rels/slide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png"/><Relationship Id="rId2" Type="http://schemas.openxmlformats.org/officeDocument/2006/relationships/notesSlide" Target="../notesSlides/notesSlide279.xml"/><Relationship Id="rId1" Type="http://schemas.openxmlformats.org/officeDocument/2006/relationships/slideLayout" Target="../slideLayouts/slideLayout1.xml"/></Relationships>
</file>

<file path=ppt/slides/_rels/slide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png"/><Relationship Id="rId2" Type="http://schemas.openxmlformats.org/officeDocument/2006/relationships/notesSlide" Target="../notesSlides/notesSlide280.xml"/><Relationship Id="rId1" Type="http://schemas.openxmlformats.org/officeDocument/2006/relationships/slideLayout" Target="../slideLayouts/slideLayout1.xml"/></Relationships>
</file>

<file path=ppt/slides/_rels/slide2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png"/><Relationship Id="rId2" Type="http://schemas.openxmlformats.org/officeDocument/2006/relationships/notesSlide" Target="../notesSlides/notesSlide281.xml"/><Relationship Id="rId1" Type="http://schemas.openxmlformats.org/officeDocument/2006/relationships/slideLayout" Target="../slideLayouts/slideLayout1.xml"/></Relationships>
</file>

<file path=ppt/slides/_rels/slide2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png"/><Relationship Id="rId2" Type="http://schemas.openxmlformats.org/officeDocument/2006/relationships/notesSlide" Target="../notesSlides/notesSlide282.xml"/><Relationship Id="rId1" Type="http://schemas.openxmlformats.org/officeDocument/2006/relationships/slideLayout" Target="../slideLayouts/slideLayout1.xml"/></Relationships>
</file>

<file path=ppt/slides/_rels/slide2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png"/><Relationship Id="rId2" Type="http://schemas.openxmlformats.org/officeDocument/2006/relationships/notesSlide" Target="../notesSlides/notesSlide283.xml"/><Relationship Id="rId1" Type="http://schemas.openxmlformats.org/officeDocument/2006/relationships/slideLayout" Target="../slideLayouts/slideLayout1.xml"/></Relationships>
</file>

<file path=ppt/slides/_rels/slide2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4.xml"/><Relationship Id="rId1" Type="http://schemas.openxmlformats.org/officeDocument/2006/relationships/slideLayout" Target="../slideLayouts/slideLayout1.xml"/></Relationships>
</file>

<file path=ppt/slides/_rels/slide2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5.xml"/><Relationship Id="rId1" Type="http://schemas.openxmlformats.org/officeDocument/2006/relationships/slideLayout" Target="../slideLayouts/slideLayout1.xml"/></Relationships>
</file>

<file path=ppt/slides/_rels/slide2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jpeg"/><Relationship Id="rId2" Type="http://schemas.openxmlformats.org/officeDocument/2006/relationships/notesSlide" Target="../notesSlides/notesSlide286.xml"/><Relationship Id="rId1" Type="http://schemas.openxmlformats.org/officeDocument/2006/relationships/slideLayout" Target="../slideLayouts/slideLayout1.xml"/></Relationships>
</file>

<file path=ppt/slides/_rels/slide2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png"/><Relationship Id="rId2" Type="http://schemas.openxmlformats.org/officeDocument/2006/relationships/notesSlide" Target="../notesSlides/notesSlide287.xml"/><Relationship Id="rId1" Type="http://schemas.openxmlformats.org/officeDocument/2006/relationships/slideLayout" Target="../slideLayouts/slideLayout1.xml"/></Relationships>
</file>

<file path=ppt/slides/_rels/slide2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2" Type="http://schemas.openxmlformats.org/officeDocument/2006/relationships/notesSlide" Target="../notesSlides/notesSlide288.xml"/><Relationship Id="rId1" Type="http://schemas.openxmlformats.org/officeDocument/2006/relationships/slideLayout" Target="../slideLayouts/slideLayout1.xml"/></Relationships>
</file>

<file path=ppt/slides/_rels/slide2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jpeg"/><Relationship Id="rId2" Type="http://schemas.openxmlformats.org/officeDocument/2006/relationships/notesSlide" Target="../notesSlides/notesSlide289.xml"/><Relationship Id="rId1" Type="http://schemas.openxmlformats.org/officeDocument/2006/relationships/slideLayout" Target="../slideLayouts/slideLayout1.xml"/></Relationships>
</file>

<file path=ppt/slides/_rels/slide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jpeg"/><Relationship Id="rId2" Type="http://schemas.openxmlformats.org/officeDocument/2006/relationships/notesSlide" Target="../notesSlides/notesSlide29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2.jpeg"/></Relationships>
</file>

<file path=ppt/slides/_rels/slide2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jpeg"/><Relationship Id="rId2" Type="http://schemas.openxmlformats.org/officeDocument/2006/relationships/notesSlide" Target="../notesSlides/notesSlide291.xml"/><Relationship Id="rId1" Type="http://schemas.openxmlformats.org/officeDocument/2006/relationships/slideLayout" Target="../slideLayouts/slideLayout2.xml"/></Relationships>
</file>

<file path=ppt/slides/_rels/slide2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jpeg"/><Relationship Id="rId2" Type="http://schemas.openxmlformats.org/officeDocument/2006/relationships/notesSlide" Target="../notesSlides/notesSlide292.xml"/><Relationship Id="rId1" Type="http://schemas.openxmlformats.org/officeDocument/2006/relationships/slideLayout" Target="../slideLayouts/slideLayout1.xml"/></Relationships>
</file>

<file path=ppt/slides/_rels/slide2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png"/><Relationship Id="rId2" Type="http://schemas.openxmlformats.org/officeDocument/2006/relationships/notesSlide" Target="../notesSlides/notesSlide293.xml"/><Relationship Id="rId1" Type="http://schemas.openxmlformats.org/officeDocument/2006/relationships/slideLayout" Target="../slideLayouts/slideLayout1.xml"/></Relationships>
</file>

<file path=ppt/slides/_rels/slide2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jpeg"/><Relationship Id="rId2" Type="http://schemas.openxmlformats.org/officeDocument/2006/relationships/notesSlide" Target="../notesSlides/notesSlide29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2.jpeg"/></Relationships>
</file>

<file path=ppt/slides/_rels/slide2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5.xml"/><Relationship Id="rId1" Type="http://schemas.openxmlformats.org/officeDocument/2006/relationships/slideLayout" Target="../slideLayouts/slideLayout1.xml"/></Relationships>
</file>

<file path=ppt/slides/_rels/slide2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6.xml"/><Relationship Id="rId1" Type="http://schemas.openxmlformats.org/officeDocument/2006/relationships/slideLayout" Target="../slideLayouts/slideLayout1.xml"/></Relationships>
</file>

<file path=ppt/slides/_rels/slide2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7.xml"/><Relationship Id="rId1" Type="http://schemas.openxmlformats.org/officeDocument/2006/relationships/slideLayout" Target="../slideLayouts/slideLayout1.xml"/></Relationships>
</file>

<file path=ppt/slides/_rels/slide2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jpeg"/><Relationship Id="rId2" Type="http://schemas.openxmlformats.org/officeDocument/2006/relationships/notesSlide" Target="../notesSlides/notesSlide298.xml"/><Relationship Id="rId1" Type="http://schemas.openxmlformats.org/officeDocument/2006/relationships/slideLayout" Target="../slideLayouts/slideLayout1.xml"/></Relationships>
</file>

<file path=ppt/slides/_rels/slide2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9.xml"/><Relationship Id="rId1" Type="http://schemas.openxmlformats.org/officeDocument/2006/relationships/slideLayout" Target="../slideLayouts/slideLayout1.xml"/></Relationships>
</file>

<file path=ppt/slides/_rels/slide3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jpeg"/><Relationship Id="rId2" Type="http://schemas.openxmlformats.org/officeDocument/2006/relationships/notesSlide" Target="../notesSlides/notesSlide300.xml"/><Relationship Id="rId1" Type="http://schemas.openxmlformats.org/officeDocument/2006/relationships/slideLayout" Target="../slideLayouts/slideLayout1.xml"/></Relationships>
</file>

<file path=ppt/slides/_rels/slide3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png"/><Relationship Id="rId2" Type="http://schemas.openxmlformats.org/officeDocument/2006/relationships/notesSlide" Target="../notesSlides/notesSlide30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2.png"/><Relationship Id="rId5" Type="http://schemas.openxmlformats.org/officeDocument/2006/relationships/image" Target="../media/image231.png"/><Relationship Id="rId4" Type="http://schemas.openxmlformats.org/officeDocument/2006/relationships/image" Target="../media/image230.png"/></Relationships>
</file>

<file path=ppt/slides/_rels/slide3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png"/><Relationship Id="rId2" Type="http://schemas.openxmlformats.org/officeDocument/2006/relationships/notesSlide" Target="../notesSlides/notesSlide302.xml"/><Relationship Id="rId1" Type="http://schemas.openxmlformats.org/officeDocument/2006/relationships/slideLayout" Target="../slideLayouts/slideLayout1.xml"/></Relationships>
</file>

<file path=ppt/slides/_rels/slide3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notesSlide" Target="../notesSlides/notesSlide303.xml"/><Relationship Id="rId1" Type="http://schemas.openxmlformats.org/officeDocument/2006/relationships/slideLayout" Target="../slideLayouts/slideLayout1.xml"/></Relationships>
</file>

<file path=ppt/slides/_rels/slide3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jpeg"/><Relationship Id="rId2" Type="http://schemas.openxmlformats.org/officeDocument/2006/relationships/notesSlide" Target="../notesSlides/notesSlide304.xml"/><Relationship Id="rId1" Type="http://schemas.openxmlformats.org/officeDocument/2006/relationships/slideLayout" Target="../slideLayouts/slideLayout1.xml"/></Relationships>
</file>

<file path=ppt/slides/_rels/slide3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jpeg"/><Relationship Id="rId2" Type="http://schemas.openxmlformats.org/officeDocument/2006/relationships/notesSlide" Target="../notesSlides/notesSlide30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6.jpeg"/></Relationships>
</file>

<file path=ppt/slides/_rels/slide3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png"/><Relationship Id="rId2" Type="http://schemas.openxmlformats.org/officeDocument/2006/relationships/notesSlide" Target="../notesSlides/notesSlide306.xml"/><Relationship Id="rId1" Type="http://schemas.openxmlformats.org/officeDocument/2006/relationships/slideLayout" Target="../slideLayouts/slideLayout1.xml"/></Relationships>
</file>

<file path=ppt/slides/_rels/slide3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7.xml"/><Relationship Id="rId1" Type="http://schemas.openxmlformats.org/officeDocument/2006/relationships/slideLayout" Target="../slideLayouts/slideLayout1.xml"/></Relationships>
</file>

<file path=ppt/slides/_rels/slide3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png"/><Relationship Id="rId2" Type="http://schemas.openxmlformats.org/officeDocument/2006/relationships/notesSlide" Target="../notesSlides/notesSlide308.xml"/><Relationship Id="rId1" Type="http://schemas.openxmlformats.org/officeDocument/2006/relationships/slideLayout" Target="../slideLayouts/slideLayout1.xml"/></Relationships>
</file>

<file path=ppt/slides/_rels/slide3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png"/><Relationship Id="rId2" Type="http://schemas.openxmlformats.org/officeDocument/2006/relationships/notesSlide" Target="../notesSlides/notesSlide30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1.png"/><Relationship Id="rId4" Type="http://schemas.openxmlformats.org/officeDocument/2006/relationships/image" Target="../media/image240.png"/></Relationships>
</file>

<file path=ppt/slides/_rels/slide3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0.xml"/><Relationship Id="rId1" Type="http://schemas.openxmlformats.org/officeDocument/2006/relationships/slideLayout" Target="../slideLayouts/slideLayout1.xml"/></Relationships>
</file>

<file path=ppt/slides/_rels/slide3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1.xml"/><Relationship Id="rId1" Type="http://schemas.openxmlformats.org/officeDocument/2006/relationships/slideLayout" Target="../slideLayouts/slideLayout1.xml"/></Relationships>
</file>

<file path=ppt/slides/_rels/slide3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2.xml"/><Relationship Id="rId1" Type="http://schemas.openxmlformats.org/officeDocument/2006/relationships/slideLayout" Target="../slideLayouts/slideLayout1.xml"/></Relationships>
</file>

<file path=ppt/slides/_rels/slide3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3.xml"/><Relationship Id="rId1" Type="http://schemas.openxmlformats.org/officeDocument/2006/relationships/slideLayout" Target="../slideLayouts/slideLayout1.xml"/></Relationships>
</file>

<file path=ppt/slides/_rels/slide3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4.xml"/><Relationship Id="rId1" Type="http://schemas.openxmlformats.org/officeDocument/2006/relationships/slideLayout" Target="../slideLayouts/slideLayout1.xml"/></Relationships>
</file>

<file path=ppt/slides/_rels/slide3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png"/><Relationship Id="rId2" Type="http://schemas.openxmlformats.org/officeDocument/2006/relationships/notesSlide" Target="../notesSlides/notesSlide315.xml"/><Relationship Id="rId1" Type="http://schemas.openxmlformats.org/officeDocument/2006/relationships/slideLayout" Target="../slideLayouts/slideLayout2.xml"/></Relationships>
</file>

<file path=ppt/slides/_rels/slide3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6.xml"/><Relationship Id="rId1" Type="http://schemas.openxmlformats.org/officeDocument/2006/relationships/slideLayout" Target="../slideLayouts/slideLayout1.xml"/></Relationships>
</file>

<file path=ppt/slides/_rels/slide3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jpeg"/><Relationship Id="rId2" Type="http://schemas.openxmlformats.org/officeDocument/2006/relationships/notesSlide" Target="../notesSlides/notesSlide317.xml"/><Relationship Id="rId1" Type="http://schemas.openxmlformats.org/officeDocument/2006/relationships/slideLayout" Target="../slideLayouts/slideLayout1.xml"/></Relationships>
</file>

<file path=ppt/slides/_rels/slide3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png"/><Relationship Id="rId2" Type="http://schemas.openxmlformats.org/officeDocument/2006/relationships/notesSlide" Target="../notesSlides/notesSlide318.xml"/><Relationship Id="rId1" Type="http://schemas.openxmlformats.org/officeDocument/2006/relationships/slideLayout" Target="../slideLayouts/slideLayout1.xml"/></Relationships>
</file>

<file path=ppt/slides/_rels/slide3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jpeg"/><Relationship Id="rId2" Type="http://schemas.openxmlformats.org/officeDocument/2006/relationships/notesSlide" Target="../notesSlides/notesSlide3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6.jpeg"/></Relationships>
</file>

<file path=ppt/slides/_rels/slide3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0.xml"/><Relationship Id="rId1" Type="http://schemas.openxmlformats.org/officeDocument/2006/relationships/slideLayout" Target="../slideLayouts/slideLayout1.xml"/></Relationships>
</file>

<file path=ppt/slides/_rels/slide3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1.xml"/><Relationship Id="rId1" Type="http://schemas.openxmlformats.org/officeDocument/2006/relationships/slideLayout" Target="../slideLayouts/slideLayout1.xml"/></Relationships>
</file>

<file path=ppt/slides/_rels/slide3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jpeg"/><Relationship Id="rId2" Type="http://schemas.openxmlformats.org/officeDocument/2006/relationships/notesSlide" Target="../notesSlides/notesSlide322.xml"/><Relationship Id="rId1" Type="http://schemas.openxmlformats.org/officeDocument/2006/relationships/slideLayout" Target="../slideLayouts/slideLayout1.xml"/></Relationships>
</file>

<file path=ppt/slides/_rels/slide3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jpeg"/><Relationship Id="rId2" Type="http://schemas.openxmlformats.org/officeDocument/2006/relationships/notesSlide" Target="../notesSlides/notesSlide323.xml"/><Relationship Id="rId1" Type="http://schemas.openxmlformats.org/officeDocument/2006/relationships/slideLayout" Target="../slideLayouts/slideLayout1.xml"/></Relationships>
</file>

<file path=ppt/slides/_rels/slide3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9.jpeg"/><Relationship Id="rId2" Type="http://schemas.openxmlformats.org/officeDocument/2006/relationships/notesSlide" Target="../notesSlides/notesSlide324.xml"/><Relationship Id="rId1" Type="http://schemas.openxmlformats.org/officeDocument/2006/relationships/slideLayout" Target="../slideLayouts/slideLayout1.xml"/></Relationships>
</file>

<file path=ppt/slides/_rels/slide3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notesSlide" Target="../notesSlides/notesSlide3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4.png"/></Relationships>
</file>

<file path=ppt/slides/_rels/slide3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png"/><Relationship Id="rId2" Type="http://schemas.openxmlformats.org/officeDocument/2006/relationships/notesSlide" Target="../notesSlides/notesSlide326.xml"/><Relationship Id="rId1" Type="http://schemas.openxmlformats.org/officeDocument/2006/relationships/slideLayout" Target="../slideLayouts/slideLayout1.xml"/></Relationships>
</file>

<file path=ppt/slides/_rels/slide3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7.xml"/><Relationship Id="rId1" Type="http://schemas.openxmlformats.org/officeDocument/2006/relationships/slideLayout" Target="../slideLayouts/slideLayout1.xml"/></Relationships>
</file>

<file path=ppt/slides/_rels/slide3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png"/><Relationship Id="rId2" Type="http://schemas.openxmlformats.org/officeDocument/2006/relationships/notesSlide" Target="../notesSlides/notesSlide328.xml"/><Relationship Id="rId1" Type="http://schemas.openxmlformats.org/officeDocument/2006/relationships/slideLayout" Target="../slideLayouts/slideLayout1.xml"/></Relationships>
</file>

<file path=ppt/slides/_rels/slide3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png"/><Relationship Id="rId2" Type="http://schemas.openxmlformats.org/officeDocument/2006/relationships/notesSlide" Target="../notesSlides/notesSlide329.xml"/><Relationship Id="rId1" Type="http://schemas.openxmlformats.org/officeDocument/2006/relationships/slideLayout" Target="../slideLayouts/slideLayout1.xml"/></Relationships>
</file>

<file path=ppt/slides/_rels/slide3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0.xml"/><Relationship Id="rId1" Type="http://schemas.openxmlformats.org/officeDocument/2006/relationships/slideLayout" Target="../slideLayouts/slideLayout1.xml"/></Relationships>
</file>

<file path=ppt/slides/_rels/slide3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3.jpeg"/><Relationship Id="rId2" Type="http://schemas.openxmlformats.org/officeDocument/2006/relationships/notesSlide" Target="../notesSlides/notesSlide331.xml"/><Relationship Id="rId1" Type="http://schemas.openxmlformats.org/officeDocument/2006/relationships/slideLayout" Target="../slideLayouts/slideLayout1.xml"/></Relationships>
</file>

<file path=ppt/slides/_rels/slide3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jpeg"/><Relationship Id="rId2" Type="http://schemas.openxmlformats.org/officeDocument/2006/relationships/notesSlide" Target="../notesSlides/notesSlide332.xml"/><Relationship Id="rId1" Type="http://schemas.openxmlformats.org/officeDocument/2006/relationships/slideLayout" Target="../slideLayouts/slideLayout1.xml"/></Relationships>
</file>

<file path=ppt/slides/_rels/slide3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5.png"/><Relationship Id="rId2" Type="http://schemas.openxmlformats.org/officeDocument/2006/relationships/notesSlide" Target="../notesSlides/notesSlide333.xml"/><Relationship Id="rId1" Type="http://schemas.openxmlformats.org/officeDocument/2006/relationships/slideLayout" Target="../slideLayouts/slideLayout1.xml"/></Relationships>
</file>

<file path=ppt/slides/_rels/slide3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5.png"/><Relationship Id="rId2" Type="http://schemas.openxmlformats.org/officeDocument/2006/relationships/notesSlide" Target="../notesSlides/notesSlide334.xml"/><Relationship Id="rId1" Type="http://schemas.openxmlformats.org/officeDocument/2006/relationships/slideLayout" Target="../slideLayouts/slideLayout1.xml"/></Relationships>
</file>

<file path=ppt/slides/_rels/slide3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5.png"/><Relationship Id="rId2" Type="http://schemas.openxmlformats.org/officeDocument/2006/relationships/notesSlide" Target="../notesSlides/notesSlide335.xml"/><Relationship Id="rId1" Type="http://schemas.openxmlformats.org/officeDocument/2006/relationships/slideLayout" Target="../slideLayouts/slideLayout1.xml"/></Relationships>
</file>

<file path=ppt/slides/_rels/slide3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6.xml"/><Relationship Id="rId1" Type="http://schemas.openxmlformats.org/officeDocument/2006/relationships/slideLayout" Target="../slideLayouts/slideLayout1.xml"/></Relationships>
</file>

<file path=ppt/slides/_rels/slide3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6.png"/><Relationship Id="rId2" Type="http://schemas.openxmlformats.org/officeDocument/2006/relationships/notesSlide" Target="../notesSlides/notesSlide337.xml"/><Relationship Id="rId1" Type="http://schemas.openxmlformats.org/officeDocument/2006/relationships/slideLayout" Target="../slideLayouts/slideLayout1.xml"/></Relationships>
</file>

<file path=ppt/slides/_rels/slide3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8.xml"/><Relationship Id="rId1" Type="http://schemas.openxmlformats.org/officeDocument/2006/relationships/slideLayout" Target="../slideLayouts/slideLayout1.xml"/></Relationships>
</file>

<file path=ppt/slides/_rels/slide3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png"/><Relationship Id="rId2" Type="http://schemas.openxmlformats.org/officeDocument/2006/relationships/notesSlide" Target="../notesSlides/notesSlide33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emf"/><Relationship Id="rId4" Type="http://schemas.openxmlformats.org/officeDocument/2006/relationships/customXml" Target="../ink/ink1.xml"/></Relationships>
</file>

<file path=ppt/slides/_rels/slide3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jpeg"/><Relationship Id="rId2" Type="http://schemas.openxmlformats.org/officeDocument/2006/relationships/notesSlide" Target="../notesSlides/notesSlide340.xml"/><Relationship Id="rId1" Type="http://schemas.openxmlformats.org/officeDocument/2006/relationships/slideLayout" Target="../slideLayouts/slideLayout1.xml"/></Relationships>
</file>

<file path=ppt/slides/_rels/slide3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9.png"/><Relationship Id="rId2" Type="http://schemas.openxmlformats.org/officeDocument/2006/relationships/notesSlide" Target="../notesSlides/notesSlide341.xml"/><Relationship Id="rId1" Type="http://schemas.openxmlformats.org/officeDocument/2006/relationships/slideLayout" Target="../slideLayouts/slideLayout1.xml"/></Relationships>
</file>

<file path=ppt/slides/_rels/slide3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jpeg"/><Relationship Id="rId2" Type="http://schemas.openxmlformats.org/officeDocument/2006/relationships/notesSlide" Target="../notesSlides/notesSlide342.xml"/><Relationship Id="rId1" Type="http://schemas.openxmlformats.org/officeDocument/2006/relationships/slideLayout" Target="../slideLayouts/slideLayout1.xml"/></Relationships>
</file>

<file path=ppt/slides/_rels/slide3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jpeg"/><Relationship Id="rId2" Type="http://schemas.openxmlformats.org/officeDocument/2006/relationships/notesSlide" Target="../notesSlides/notesSlide343.xml"/><Relationship Id="rId1" Type="http://schemas.openxmlformats.org/officeDocument/2006/relationships/slideLayout" Target="../slideLayouts/slideLayout1.xml"/></Relationships>
</file>

<file path=ppt/slides/_rels/slide3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4.xml"/><Relationship Id="rId1" Type="http://schemas.openxmlformats.org/officeDocument/2006/relationships/slideLayout" Target="../slideLayouts/slideLayout1.xml"/></Relationships>
</file>

<file path=ppt/slides/_rels/slide3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5.xml"/><Relationship Id="rId1" Type="http://schemas.openxmlformats.org/officeDocument/2006/relationships/slideLayout" Target="../slideLayouts/slideLayout1.xml"/></Relationships>
</file>

<file path=ppt/slides/_rels/slide3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2.png"/><Relationship Id="rId2" Type="http://schemas.openxmlformats.org/officeDocument/2006/relationships/notesSlide" Target="../notesSlides/notesSlide346.xml"/><Relationship Id="rId1" Type="http://schemas.openxmlformats.org/officeDocument/2006/relationships/slideLayout" Target="../slideLayouts/slideLayout1.xml"/></Relationships>
</file>

<file path=ppt/slides/_rels/slide3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3.jpeg"/><Relationship Id="rId2" Type="http://schemas.openxmlformats.org/officeDocument/2006/relationships/notesSlide" Target="../notesSlides/notesSlide347.xml"/><Relationship Id="rId1" Type="http://schemas.openxmlformats.org/officeDocument/2006/relationships/slideLayout" Target="../slideLayouts/slideLayout2.xml"/></Relationships>
</file>

<file path=ppt/slides/_rels/slide3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8.xml"/><Relationship Id="rId1" Type="http://schemas.openxmlformats.org/officeDocument/2006/relationships/slideLayout" Target="../slideLayouts/slideLayout1.xml"/></Relationships>
</file>

<file path=ppt/slides/_rels/slide3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9.xml"/><Relationship Id="rId1" Type="http://schemas.openxmlformats.org/officeDocument/2006/relationships/slideLayout" Target="../slideLayouts/slideLayout1.xml"/></Relationships>
</file>

<file path=ppt/slides/_rels/slide3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png"/><Relationship Id="rId2" Type="http://schemas.openxmlformats.org/officeDocument/2006/relationships/notesSlide" Target="../notesSlides/notesSlide350.xml"/><Relationship Id="rId1" Type="http://schemas.openxmlformats.org/officeDocument/2006/relationships/slideLayout" Target="../slideLayouts/slideLayout1.xml"/></Relationships>
</file>

<file path=ppt/slides/_rels/slide3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png"/><Relationship Id="rId2" Type="http://schemas.openxmlformats.org/officeDocument/2006/relationships/notesSlide" Target="../notesSlides/notesSlide351.xml"/><Relationship Id="rId1" Type="http://schemas.openxmlformats.org/officeDocument/2006/relationships/slideLayout" Target="../slideLayouts/slideLayout1.xml"/></Relationships>
</file>

<file path=ppt/slides/_rels/slide3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5.png"/><Relationship Id="rId2" Type="http://schemas.openxmlformats.org/officeDocument/2006/relationships/notesSlide" Target="../notesSlides/notesSlide352.xml"/><Relationship Id="rId1" Type="http://schemas.openxmlformats.org/officeDocument/2006/relationships/slideLayout" Target="../slideLayouts/slideLayout2.xml"/></Relationships>
</file>

<file path=ppt/slides/_rels/slide3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5.png"/><Relationship Id="rId2" Type="http://schemas.openxmlformats.org/officeDocument/2006/relationships/notesSlide" Target="../notesSlides/notesSlide353.xml"/><Relationship Id="rId1" Type="http://schemas.openxmlformats.org/officeDocument/2006/relationships/slideLayout" Target="../slideLayouts/slideLayout2.xml"/></Relationships>
</file>

<file path=ppt/slides/_rels/slide3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4.xml"/><Relationship Id="rId1" Type="http://schemas.openxmlformats.org/officeDocument/2006/relationships/slideLayout" Target="../slideLayouts/slideLayout1.xml"/></Relationships>
</file>

<file path=ppt/slides/_rels/slide3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6.jpeg"/><Relationship Id="rId2" Type="http://schemas.openxmlformats.org/officeDocument/2006/relationships/notesSlide" Target="../notesSlides/notesSlide355.xml"/><Relationship Id="rId1" Type="http://schemas.openxmlformats.org/officeDocument/2006/relationships/slideLayout" Target="../slideLayouts/slideLayout2.xml"/></Relationships>
</file>

<file path=ppt/slides/_rels/slide3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6.jpeg"/><Relationship Id="rId2" Type="http://schemas.openxmlformats.org/officeDocument/2006/relationships/notesSlide" Target="../notesSlides/notesSlide35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0A6BA5-ACA3-4E97-B570-699626236A6C}"/>
              </a:ext>
            </a:extLst>
          </p:cNvPr>
          <p:cNvSpPr/>
          <p:nvPr/>
        </p:nvSpPr>
        <p:spPr>
          <a:xfrm>
            <a:off x="56123" y="21153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Draw three more lines on this centimetre grid to complete the parallelogram with an area of 24 cm</a:t>
            </a:r>
            <a:r>
              <a:rPr lang="en-GB" sz="32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https://app.doublestruck.eu/content/K2_REAS/HTML/Q/QGFY654_files/img011.jpg">
            <a:extLst>
              <a:ext uri="{FF2B5EF4-FFF2-40B4-BE49-F238E27FC236}">
                <a16:creationId xmlns:a16="http://schemas.microsoft.com/office/drawing/2014/main" id="{0AC0C3F2-0B19-4D40-81B5-B799D286C93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" y="1361037"/>
            <a:ext cx="7429586" cy="501504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9B7A981-0F37-4711-8D14-17DB597A8BB2}"/>
              </a:ext>
            </a:extLst>
          </p:cNvPr>
          <p:cNvSpPr/>
          <p:nvPr/>
        </p:nvSpPr>
        <p:spPr>
          <a:xfrm>
            <a:off x="8231787" y="885183"/>
            <a:ext cx="39036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Area of a parallelogram: </a:t>
            </a:r>
          </a:p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Base x height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D731CC-661F-470D-A79C-2B4452B3F2A3}"/>
              </a:ext>
            </a:extLst>
          </p:cNvPr>
          <p:cNvSpPr/>
          <p:nvPr/>
        </p:nvSpPr>
        <p:spPr>
          <a:xfrm>
            <a:off x="8231788" y="1903643"/>
            <a:ext cx="42658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6 cm x _____ = 24 cm²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E7A307-8DEB-4E75-80D9-BA2374F79D42}"/>
              </a:ext>
            </a:extLst>
          </p:cNvPr>
          <p:cNvSpPr/>
          <p:nvPr/>
        </p:nvSpPr>
        <p:spPr>
          <a:xfrm>
            <a:off x="9369082" y="1898181"/>
            <a:ext cx="10026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4 cm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0C0BB8-D2B0-4350-A16D-20D429328914}"/>
              </a:ext>
            </a:extLst>
          </p:cNvPr>
          <p:cNvCxnSpPr>
            <a:cxnSpLocks/>
          </p:cNvCxnSpPr>
          <p:nvPr/>
        </p:nvCxnSpPr>
        <p:spPr>
          <a:xfrm flipH="1">
            <a:off x="5956284" y="3213980"/>
            <a:ext cx="607478" cy="243567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0EF42E5-6C69-4B9E-A099-6C37D3729BFD}"/>
              </a:ext>
            </a:extLst>
          </p:cNvPr>
          <p:cNvCxnSpPr>
            <a:cxnSpLocks/>
          </p:cNvCxnSpPr>
          <p:nvPr/>
        </p:nvCxnSpPr>
        <p:spPr>
          <a:xfrm flipH="1">
            <a:off x="2317205" y="3227462"/>
            <a:ext cx="607478" cy="243567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0A9D3C1-A439-41DC-B7DA-02ADBDC73C3D}"/>
              </a:ext>
            </a:extLst>
          </p:cNvPr>
          <p:cNvCxnSpPr>
            <a:cxnSpLocks/>
          </p:cNvCxnSpPr>
          <p:nvPr/>
        </p:nvCxnSpPr>
        <p:spPr>
          <a:xfrm>
            <a:off x="2924683" y="3227462"/>
            <a:ext cx="3639079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241CF97F-7E4E-4FE3-B409-D1F68132EFC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5126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Carol counts the matches in 10 boxes.</a:t>
            </a:r>
          </a:p>
          <a:p>
            <a:pPr>
              <a:spcAft>
                <a:spcPts val="0"/>
              </a:spcAft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She works out that the mean number of matches in a box is 51</a:t>
            </a:r>
          </a:p>
          <a:p>
            <a:pPr>
              <a:spcAft>
                <a:spcPts val="0"/>
              </a:spcAft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are her results for 9 boxes.</a:t>
            </a:r>
          </a:p>
          <a:p>
            <a:pPr>
              <a:spcAft>
                <a:spcPts val="0"/>
              </a:spcAft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how many matches are in the 10th box.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8822CA-09BC-4CF0-B755-DCEBB800DB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36" y="1837847"/>
            <a:ext cx="4910565" cy="27030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075DF31-E4C4-4D2A-85E5-79020C54F1DB}"/>
              </a:ext>
            </a:extLst>
          </p:cNvPr>
          <p:cNvSpPr txBox="1"/>
          <p:nvPr/>
        </p:nvSpPr>
        <p:spPr>
          <a:xfrm rot="5400000">
            <a:off x="308243" y="5241698"/>
            <a:ext cx="20548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3 x 2 = 6 less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4FADF4-9295-4140-ADDA-259CA6FA2E39}"/>
              </a:ext>
            </a:extLst>
          </p:cNvPr>
          <p:cNvSpPr txBox="1"/>
          <p:nvPr/>
        </p:nvSpPr>
        <p:spPr>
          <a:xfrm rot="5400000">
            <a:off x="1036840" y="5241698"/>
            <a:ext cx="20548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 x 1 = 2 less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D29B66-38FB-42DB-A022-CF1CBA259F23}"/>
              </a:ext>
            </a:extLst>
          </p:cNvPr>
          <p:cNvSpPr txBox="1"/>
          <p:nvPr/>
        </p:nvSpPr>
        <p:spPr>
          <a:xfrm rot="5400000">
            <a:off x="2270029" y="5372686"/>
            <a:ext cx="23167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 x 1 = 1 more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9D92FC-3069-47C6-8F39-95CD18898C33}"/>
              </a:ext>
            </a:extLst>
          </p:cNvPr>
          <p:cNvSpPr txBox="1"/>
          <p:nvPr/>
        </p:nvSpPr>
        <p:spPr>
          <a:xfrm rot="5400000">
            <a:off x="3658942" y="5370037"/>
            <a:ext cx="23167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 x 3 = 6 more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38544F-81C4-4F90-9390-F54213B7CAC2}"/>
              </a:ext>
            </a:extLst>
          </p:cNvPr>
          <p:cNvSpPr/>
          <p:nvPr/>
        </p:nvSpPr>
        <p:spPr>
          <a:xfrm>
            <a:off x="3078804" y="3362860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997E27-DE6B-4127-BD91-76249A833A7B}"/>
              </a:ext>
            </a:extLst>
          </p:cNvPr>
          <p:cNvSpPr txBox="1"/>
          <p:nvPr/>
        </p:nvSpPr>
        <p:spPr>
          <a:xfrm rot="5400000">
            <a:off x="2270028" y="5381142"/>
            <a:ext cx="23167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 x 1 = 2 more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5CE612-1C48-44E9-B778-59199F64C39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081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8" grpId="1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C2ACCE8-73D8-498B-980C-6D1726AA12AB}"/>
              </a:ext>
            </a:extLst>
          </p:cNvPr>
          <p:cNvSpPr txBox="1"/>
          <p:nvPr/>
        </p:nvSpPr>
        <p:spPr>
          <a:xfrm>
            <a:off x="9082442" y="281047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385602E-BDB2-4475-97CD-3B9447E49F8D}"/>
              </a:ext>
            </a:extLst>
          </p:cNvPr>
          <p:cNvSpPr txBox="1"/>
          <p:nvPr/>
        </p:nvSpPr>
        <p:spPr>
          <a:xfrm>
            <a:off x="9547849" y="281047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DBCF836-D815-4C41-9032-AF58B1314A80}"/>
              </a:ext>
            </a:extLst>
          </p:cNvPr>
          <p:cNvSpPr txBox="1"/>
          <p:nvPr/>
        </p:nvSpPr>
        <p:spPr>
          <a:xfrm>
            <a:off x="9545825" y="325219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F384C4B-393F-40B4-94AB-A02FBC8161E0}"/>
              </a:ext>
            </a:extLst>
          </p:cNvPr>
          <p:cNvSpPr txBox="1"/>
          <p:nvPr/>
        </p:nvSpPr>
        <p:spPr>
          <a:xfrm>
            <a:off x="9970644" y="324836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21AD826-1727-4A8B-97AB-7DF9B84D32BE}"/>
              </a:ext>
            </a:extLst>
          </p:cNvPr>
          <p:cNvCxnSpPr>
            <a:cxnSpLocks/>
          </p:cNvCxnSpPr>
          <p:nvPr/>
        </p:nvCxnSpPr>
        <p:spPr>
          <a:xfrm>
            <a:off x="6648588" y="2814584"/>
            <a:ext cx="23603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CECDEDF-73AE-4089-8412-DB309B036F34}"/>
              </a:ext>
            </a:extLst>
          </p:cNvPr>
          <p:cNvSpPr txBox="1"/>
          <p:nvPr/>
        </p:nvSpPr>
        <p:spPr>
          <a:xfrm>
            <a:off x="6567563" y="324195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C202AD-D24A-4AF2-B315-AA4FF365193F}"/>
              </a:ext>
            </a:extLst>
          </p:cNvPr>
          <p:cNvSpPr txBox="1"/>
          <p:nvPr/>
        </p:nvSpPr>
        <p:spPr>
          <a:xfrm>
            <a:off x="7011299" y="3249835"/>
            <a:ext cx="501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236733-560B-4289-B703-813B8E4DEDBA}"/>
              </a:ext>
            </a:extLst>
          </p:cNvPr>
          <p:cNvSpPr txBox="1"/>
          <p:nvPr/>
        </p:nvSpPr>
        <p:spPr>
          <a:xfrm>
            <a:off x="6549784" y="2816880"/>
            <a:ext cx="416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shop sells sheets of sticky labels.</a:t>
            </a:r>
          </a:p>
          <a:p>
            <a:r>
              <a:rPr lang="en-US" sz="3200" b="1" dirty="0"/>
              <a:t>On each sheet there are 36 rows and 18 columns of labels.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707670-485D-4B61-9BD9-D4BDE7A8D1BE}"/>
              </a:ext>
            </a:extLst>
          </p:cNvPr>
          <p:cNvSpPr/>
          <p:nvPr/>
        </p:nvSpPr>
        <p:spPr>
          <a:xfrm>
            <a:off x="5718220" y="1127218"/>
            <a:ext cx="61686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labels are there altogether on 45 sheets?</a:t>
            </a: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58476F9F-EBD6-439E-A39F-E583FEF1D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83" y="1060895"/>
            <a:ext cx="4994728" cy="3868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C940041-4EE8-45BD-9476-2B93C3FEC0D8}"/>
              </a:ext>
            </a:extLst>
          </p:cNvPr>
          <p:cNvCxnSpPr>
            <a:cxnSpLocks/>
          </p:cNvCxnSpPr>
          <p:nvPr/>
        </p:nvCxnSpPr>
        <p:spPr>
          <a:xfrm>
            <a:off x="5658209" y="3798130"/>
            <a:ext cx="17786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8533544-28D3-43B9-BE57-BDBD34BAC6D2}"/>
              </a:ext>
            </a:extLst>
          </p:cNvPr>
          <p:cNvSpPr txBox="1"/>
          <p:nvPr/>
        </p:nvSpPr>
        <p:spPr>
          <a:xfrm>
            <a:off x="7022220" y="2810336"/>
            <a:ext cx="475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7BDF00-C387-4C17-A476-2CBB216C29B9}"/>
              </a:ext>
            </a:extLst>
          </p:cNvPr>
          <p:cNvSpPr txBox="1"/>
          <p:nvPr/>
        </p:nvSpPr>
        <p:spPr>
          <a:xfrm>
            <a:off x="5268627" y="3291614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70E37B4-7737-4E68-8F79-267B244A038E}"/>
              </a:ext>
            </a:extLst>
          </p:cNvPr>
          <p:cNvSpPr txBox="1"/>
          <p:nvPr/>
        </p:nvSpPr>
        <p:spPr>
          <a:xfrm>
            <a:off x="6598723" y="2624723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113BAB-A06E-4307-A585-54707E9C691F}"/>
              </a:ext>
            </a:extLst>
          </p:cNvPr>
          <p:cNvSpPr txBox="1"/>
          <p:nvPr/>
        </p:nvSpPr>
        <p:spPr>
          <a:xfrm>
            <a:off x="6991137" y="3745337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4EFC25-CC78-4AD4-95F4-1E0BC4FA8527}"/>
              </a:ext>
            </a:extLst>
          </p:cNvPr>
          <p:cNvSpPr txBox="1"/>
          <p:nvPr/>
        </p:nvSpPr>
        <p:spPr>
          <a:xfrm>
            <a:off x="6091088" y="3745337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9A2815-DBD7-48D3-A365-41ED5DE4CE7E}"/>
              </a:ext>
            </a:extLst>
          </p:cNvPr>
          <p:cNvSpPr txBox="1"/>
          <p:nvPr/>
        </p:nvSpPr>
        <p:spPr>
          <a:xfrm>
            <a:off x="6988724" y="4176688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0284B34-CF0E-4345-8ED2-665527AEE363}"/>
              </a:ext>
            </a:extLst>
          </p:cNvPr>
          <p:cNvSpPr txBox="1"/>
          <p:nvPr/>
        </p:nvSpPr>
        <p:spPr>
          <a:xfrm>
            <a:off x="6547193" y="4176688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6BA2DBD-1554-41F4-9578-76959F79C6E1}"/>
              </a:ext>
            </a:extLst>
          </p:cNvPr>
          <p:cNvSpPr txBox="1"/>
          <p:nvPr/>
        </p:nvSpPr>
        <p:spPr>
          <a:xfrm>
            <a:off x="6062672" y="4176688"/>
            <a:ext cx="5970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EC48D86-2975-4CD8-9AE2-DE1F720F7981}"/>
              </a:ext>
            </a:extLst>
          </p:cNvPr>
          <p:cNvCxnSpPr>
            <a:cxnSpLocks/>
          </p:cNvCxnSpPr>
          <p:nvPr/>
        </p:nvCxnSpPr>
        <p:spPr>
          <a:xfrm>
            <a:off x="5661290" y="4693680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54D49AB-009B-46EE-83FC-9918156CA2E0}"/>
              </a:ext>
            </a:extLst>
          </p:cNvPr>
          <p:cNvSpPr txBox="1"/>
          <p:nvPr/>
        </p:nvSpPr>
        <p:spPr>
          <a:xfrm>
            <a:off x="6988724" y="4614015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4A0D3BE-AA95-4F31-8C0B-93E3F44FD411}"/>
              </a:ext>
            </a:extLst>
          </p:cNvPr>
          <p:cNvSpPr txBox="1"/>
          <p:nvPr/>
        </p:nvSpPr>
        <p:spPr>
          <a:xfrm>
            <a:off x="6103777" y="3521048"/>
            <a:ext cx="442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B8907F7-91E8-444E-99E9-E3100AEE17A8}"/>
              </a:ext>
            </a:extLst>
          </p:cNvPr>
          <p:cNvSpPr txBox="1"/>
          <p:nvPr/>
        </p:nvSpPr>
        <p:spPr>
          <a:xfrm>
            <a:off x="6535826" y="4615457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9707419-EAA5-4F3B-BBB3-BAA28E0E4678}"/>
              </a:ext>
            </a:extLst>
          </p:cNvPr>
          <p:cNvSpPr txBox="1"/>
          <p:nvPr/>
        </p:nvSpPr>
        <p:spPr>
          <a:xfrm>
            <a:off x="6080587" y="4623405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87A2B24-F8BF-4A38-A800-5A6C98584E48}"/>
              </a:ext>
            </a:extLst>
          </p:cNvPr>
          <p:cNvCxnSpPr>
            <a:cxnSpLocks/>
          </p:cNvCxnSpPr>
          <p:nvPr/>
        </p:nvCxnSpPr>
        <p:spPr>
          <a:xfrm>
            <a:off x="8166145" y="3809880"/>
            <a:ext cx="22258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E0934D44-86AE-4032-BDC4-2C0D9951A68D}"/>
              </a:ext>
            </a:extLst>
          </p:cNvPr>
          <p:cNvSpPr txBox="1"/>
          <p:nvPr/>
        </p:nvSpPr>
        <p:spPr>
          <a:xfrm>
            <a:off x="9972209" y="2819459"/>
            <a:ext cx="4937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A8D59C3-2EAF-4CF2-A196-AAC71C3DD406}"/>
              </a:ext>
            </a:extLst>
          </p:cNvPr>
          <p:cNvSpPr txBox="1"/>
          <p:nvPr/>
        </p:nvSpPr>
        <p:spPr>
          <a:xfrm>
            <a:off x="7768277" y="3308388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2734B7A-3F16-4A45-A80D-0EB593A3484B}"/>
              </a:ext>
            </a:extLst>
          </p:cNvPr>
          <p:cNvSpPr txBox="1"/>
          <p:nvPr/>
        </p:nvSpPr>
        <p:spPr>
          <a:xfrm>
            <a:off x="9961846" y="3750096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560A50A-FBF3-46EC-9FD7-288779BADF8A}"/>
              </a:ext>
            </a:extLst>
          </p:cNvPr>
          <p:cNvSpPr txBox="1"/>
          <p:nvPr/>
        </p:nvSpPr>
        <p:spPr>
          <a:xfrm>
            <a:off x="9588453" y="2624778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4536A4C-A11B-4245-88F6-611AA650EDC9}"/>
              </a:ext>
            </a:extLst>
          </p:cNvPr>
          <p:cNvSpPr txBox="1"/>
          <p:nvPr/>
        </p:nvSpPr>
        <p:spPr>
          <a:xfrm>
            <a:off x="9514146" y="3750096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1817340-19B8-40C6-BA56-3F40C002BB14}"/>
              </a:ext>
            </a:extLst>
          </p:cNvPr>
          <p:cNvSpPr txBox="1"/>
          <p:nvPr/>
        </p:nvSpPr>
        <p:spPr>
          <a:xfrm>
            <a:off x="9146504" y="2624778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B26731E-E2D5-4DA0-8E2D-F2D925BEF10B}"/>
              </a:ext>
            </a:extLst>
          </p:cNvPr>
          <p:cNvSpPr txBox="1"/>
          <p:nvPr/>
        </p:nvSpPr>
        <p:spPr>
          <a:xfrm>
            <a:off x="8626043" y="3750096"/>
            <a:ext cx="10294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3 2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1892728-E7F8-48D1-80C0-83AF6BCA8DE7}"/>
              </a:ext>
            </a:extLst>
          </p:cNvPr>
          <p:cNvCxnSpPr>
            <a:cxnSpLocks/>
          </p:cNvCxnSpPr>
          <p:nvPr/>
        </p:nvCxnSpPr>
        <p:spPr>
          <a:xfrm flipH="1">
            <a:off x="9207986" y="2806750"/>
            <a:ext cx="23446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2D0BEC0-C3B9-4E2B-BC15-74CE20AFFCB1}"/>
              </a:ext>
            </a:extLst>
          </p:cNvPr>
          <p:cNvCxnSpPr>
            <a:cxnSpLocks/>
          </p:cNvCxnSpPr>
          <p:nvPr/>
        </p:nvCxnSpPr>
        <p:spPr>
          <a:xfrm flipH="1">
            <a:off x="9649711" y="2812501"/>
            <a:ext cx="23446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830C354A-3809-4371-8539-47163800032E}"/>
              </a:ext>
            </a:extLst>
          </p:cNvPr>
          <p:cNvSpPr txBox="1"/>
          <p:nvPr/>
        </p:nvSpPr>
        <p:spPr>
          <a:xfrm>
            <a:off x="9959603" y="418250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76DB4D8-1332-4969-B15A-9A672B569826}"/>
              </a:ext>
            </a:extLst>
          </p:cNvPr>
          <p:cNvSpPr txBox="1"/>
          <p:nvPr/>
        </p:nvSpPr>
        <p:spPr>
          <a:xfrm>
            <a:off x="9580054" y="2421315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30C56EB-230E-4B66-9F87-FBB35885FC24}"/>
              </a:ext>
            </a:extLst>
          </p:cNvPr>
          <p:cNvSpPr txBox="1"/>
          <p:nvPr/>
        </p:nvSpPr>
        <p:spPr>
          <a:xfrm>
            <a:off x="9514146" y="4186552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97973BB-3362-4177-8D9E-872FE16238D6}"/>
              </a:ext>
            </a:extLst>
          </p:cNvPr>
          <p:cNvSpPr txBox="1"/>
          <p:nvPr/>
        </p:nvSpPr>
        <p:spPr>
          <a:xfrm>
            <a:off x="9143855" y="2417267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FE59537-45C7-4445-A146-4D648D6D61E2}"/>
              </a:ext>
            </a:extLst>
          </p:cNvPr>
          <p:cNvSpPr txBox="1"/>
          <p:nvPr/>
        </p:nvSpPr>
        <p:spPr>
          <a:xfrm>
            <a:off x="9077947" y="418250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221A76E-781C-4014-A524-D0307B3EBCCD}"/>
              </a:ext>
            </a:extLst>
          </p:cNvPr>
          <p:cNvSpPr txBox="1"/>
          <p:nvPr/>
        </p:nvSpPr>
        <p:spPr>
          <a:xfrm>
            <a:off x="8180519" y="4186552"/>
            <a:ext cx="9840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4CE2E7B0-5262-4BD0-92E6-2B703CF8440C}"/>
              </a:ext>
            </a:extLst>
          </p:cNvPr>
          <p:cNvCxnSpPr>
            <a:cxnSpLocks/>
          </p:cNvCxnSpPr>
          <p:nvPr/>
        </p:nvCxnSpPr>
        <p:spPr>
          <a:xfrm>
            <a:off x="8163902" y="4700433"/>
            <a:ext cx="22393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287C9483-04B4-44CE-B2DB-47A04762B4D2}"/>
              </a:ext>
            </a:extLst>
          </p:cNvPr>
          <p:cNvSpPr txBox="1"/>
          <p:nvPr/>
        </p:nvSpPr>
        <p:spPr>
          <a:xfrm>
            <a:off x="9954218" y="4623405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01E2460-116F-4234-B966-1AC2143E3443}"/>
              </a:ext>
            </a:extLst>
          </p:cNvPr>
          <p:cNvSpPr txBox="1"/>
          <p:nvPr/>
        </p:nvSpPr>
        <p:spPr>
          <a:xfrm>
            <a:off x="9508842" y="4619912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BF7AEBD-50C8-4C4D-82A5-F76EE1699ED9}"/>
              </a:ext>
            </a:extLst>
          </p:cNvPr>
          <p:cNvSpPr txBox="1"/>
          <p:nvPr/>
        </p:nvSpPr>
        <p:spPr>
          <a:xfrm>
            <a:off x="8681059" y="3582140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1015857-DE2C-4E4A-A803-FE24C3D208D8}"/>
              </a:ext>
            </a:extLst>
          </p:cNvPr>
          <p:cNvSpPr txBox="1"/>
          <p:nvPr/>
        </p:nvSpPr>
        <p:spPr>
          <a:xfrm>
            <a:off x="9074045" y="4619912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4103EC6-84EB-4A88-A9CF-20558C71B61F}"/>
              </a:ext>
            </a:extLst>
          </p:cNvPr>
          <p:cNvSpPr txBox="1"/>
          <p:nvPr/>
        </p:nvSpPr>
        <p:spPr>
          <a:xfrm>
            <a:off x="8621673" y="462758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E536F80-CE4B-4499-B70E-FAB18A560D06}"/>
              </a:ext>
            </a:extLst>
          </p:cNvPr>
          <p:cNvSpPr txBox="1"/>
          <p:nvPr/>
        </p:nvSpPr>
        <p:spPr>
          <a:xfrm>
            <a:off x="8191548" y="462758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279F6F6-DA86-4A5A-B58B-B59740EFB2AD}"/>
              </a:ext>
            </a:extLst>
          </p:cNvPr>
          <p:cNvSpPr txBox="1"/>
          <p:nvPr/>
        </p:nvSpPr>
        <p:spPr>
          <a:xfrm>
            <a:off x="9978033" y="1625115"/>
            <a:ext cx="18014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29,160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B339EC-45FB-42E8-B90D-A9210551376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`</a:t>
            </a:r>
          </a:p>
        </p:txBody>
      </p:sp>
    </p:spTree>
    <p:extLst>
      <p:ext uri="{BB962C8B-B14F-4D97-AF65-F5344CB8AC3E}">
        <p14:creationId xmlns:p14="http://schemas.microsoft.com/office/powerpoint/2010/main" val="1184576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13" grpId="0"/>
      <p:bldP spid="14" grpId="0"/>
      <p:bldP spid="11" grpId="0"/>
      <p:bldP spid="12" grpId="0"/>
      <p:bldP spid="15" grpId="0"/>
      <p:bldP spid="16" grpId="0"/>
      <p:bldP spid="17" grpId="0"/>
      <p:bldP spid="18" grpId="0"/>
      <p:bldP spid="20" grpId="0"/>
      <p:bldP spid="21" grpId="0"/>
      <p:bldP spid="22" grpId="0"/>
      <p:bldP spid="24" grpId="0"/>
      <p:bldP spid="25" grpId="0"/>
      <p:bldP spid="26" grpId="0"/>
      <p:bldP spid="27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8" grpId="0"/>
      <p:bldP spid="49" grpId="0"/>
      <p:bldP spid="51" grpId="0"/>
      <p:bldP spid="52" grpId="0"/>
      <p:bldP spid="53" grpId="0"/>
      <p:bldP spid="54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D050FE-948F-4CF8-BBB8-BD2DD34FDA3F}"/>
              </a:ext>
            </a:extLst>
          </p:cNvPr>
          <p:cNvSpPr/>
          <p:nvPr/>
        </p:nvSpPr>
        <p:spPr>
          <a:xfrm>
            <a:off x="103032" y="51516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diagram shows a pentagon. 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Each side of the pentagon is the same length.</a:t>
            </a: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https://app.doublestruck.eu/content/K2_REAS/HTML/Q/Q11C08_files/image001.jpg">
            <a:extLst>
              <a:ext uri="{FF2B5EF4-FFF2-40B4-BE49-F238E27FC236}">
                <a16:creationId xmlns:a16="http://schemas.microsoft.com/office/drawing/2014/main" id="{6483BF96-E949-44F5-8972-57F07114D00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987" y="1077218"/>
            <a:ext cx="2774013" cy="408726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C07D035-965F-4A23-BA11-04CD2AAD1B94}"/>
              </a:ext>
            </a:extLst>
          </p:cNvPr>
          <p:cNvSpPr/>
          <p:nvPr/>
        </p:nvSpPr>
        <p:spPr>
          <a:xfrm>
            <a:off x="3321986" y="1326426"/>
            <a:ext cx="887001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the shape a regular pentagon? 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Explain your answer. </a:t>
            </a: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 out the size of angle a.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D12764-8FB4-42CA-B38F-399B47E8083F}"/>
              </a:ext>
            </a:extLst>
          </p:cNvPr>
          <p:cNvSpPr/>
          <p:nvPr/>
        </p:nvSpPr>
        <p:spPr>
          <a:xfrm>
            <a:off x="3574470" y="4805877"/>
            <a:ext cx="6620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in a pentagon add up to 540°.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E53E94-AF2A-45B7-B9F4-0E926D39473B}"/>
              </a:ext>
            </a:extLst>
          </p:cNvPr>
          <p:cNvSpPr/>
          <p:nvPr/>
        </p:nvSpPr>
        <p:spPr>
          <a:xfrm>
            <a:off x="3341628" y="2330638"/>
            <a:ext cx="838228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No, because regular shapes have angles of the same size, not just sides of the same length.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5E1DC3-B6B1-476D-8FB4-C2784B2C83F5}"/>
              </a:ext>
            </a:extLst>
          </p:cNvPr>
          <p:cNvSpPr/>
          <p:nvPr/>
        </p:nvSpPr>
        <p:spPr>
          <a:xfrm>
            <a:off x="3574470" y="4309495"/>
            <a:ext cx="44641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 right angle is 90°.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19697F-B0DB-4FD6-A64D-DC915397D2F2}"/>
              </a:ext>
            </a:extLst>
          </p:cNvPr>
          <p:cNvSpPr/>
          <p:nvPr/>
        </p:nvSpPr>
        <p:spPr>
          <a:xfrm>
            <a:off x="2120856" y="4411514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90°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81BF21-17C5-4F6F-972D-7E62C1AC7A8A}"/>
              </a:ext>
            </a:extLst>
          </p:cNvPr>
          <p:cNvSpPr/>
          <p:nvPr/>
        </p:nvSpPr>
        <p:spPr>
          <a:xfrm>
            <a:off x="488142" y="4411514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90°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5E3C8F0-8CD8-4BBE-91D7-92F53F53674D}"/>
              </a:ext>
            </a:extLst>
          </p:cNvPr>
          <p:cNvSpPr/>
          <p:nvPr/>
        </p:nvSpPr>
        <p:spPr>
          <a:xfrm>
            <a:off x="3799113" y="5329097"/>
            <a:ext cx="69223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a = 540° - 150° - 150° - 90° - 90°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DC7D20-E699-437F-8B89-7B885DD3DB30}"/>
              </a:ext>
            </a:extLst>
          </p:cNvPr>
          <p:cNvSpPr/>
          <p:nvPr/>
        </p:nvSpPr>
        <p:spPr>
          <a:xfrm>
            <a:off x="3799113" y="5864448"/>
            <a:ext cx="45447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a = 540° - 300° - 180° =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DCE32B-5EDD-4FEF-8821-5CBBE74E2932}"/>
              </a:ext>
            </a:extLst>
          </p:cNvPr>
          <p:cNvSpPr/>
          <p:nvPr/>
        </p:nvSpPr>
        <p:spPr>
          <a:xfrm>
            <a:off x="8343900" y="5864448"/>
            <a:ext cx="1061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60°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9FEDDB-084A-4D9E-A140-98E1A1C6F086}"/>
              </a:ext>
            </a:extLst>
          </p:cNvPr>
          <p:cNvSpPr/>
          <p:nvPr/>
        </p:nvSpPr>
        <p:spPr>
          <a:xfrm>
            <a:off x="1301391" y="1598556"/>
            <a:ext cx="1061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60°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EB4C2B3-94A8-4E71-8264-586552F0BEC3}"/>
              </a:ext>
            </a:extLst>
          </p:cNvPr>
          <p:cNvCxnSpPr/>
          <p:nvPr/>
        </p:nvCxnSpPr>
        <p:spPr>
          <a:xfrm flipH="1">
            <a:off x="8874579" y="4300068"/>
            <a:ext cx="833305" cy="56702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E32261BC-6BA9-49F9-A54C-75D9A93C3194}"/>
              </a:ext>
            </a:extLst>
          </p:cNvPr>
          <p:cNvSpPr/>
          <p:nvPr/>
        </p:nvSpPr>
        <p:spPr>
          <a:xfrm>
            <a:off x="9770437" y="3390105"/>
            <a:ext cx="242755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Calibri" panose="020F0502020204030204" pitchFamily="34" charset="0"/>
              </a:rPr>
              <a:t>That’s because you can make 3 triangles from a pentagon</a:t>
            </a:r>
          </a:p>
          <a:p>
            <a:r>
              <a:rPr lang="en-GB" sz="2400" dirty="0">
                <a:solidFill>
                  <a:srgbClr val="FF0000"/>
                </a:solidFill>
                <a:latin typeface="Calibri" panose="020F0502020204030204" pitchFamily="34" charset="0"/>
              </a:rPr>
              <a:t>3 x 180 = 540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7F0D550-E48A-4D81-A42F-00AC93682694}"/>
              </a:ext>
            </a:extLst>
          </p:cNvPr>
          <p:cNvCxnSpPr>
            <a:cxnSpLocks/>
          </p:cNvCxnSpPr>
          <p:nvPr/>
        </p:nvCxnSpPr>
        <p:spPr>
          <a:xfrm>
            <a:off x="456134" y="2987279"/>
            <a:ext cx="2441937" cy="200730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93EEC53-75B3-4211-AC4E-9FEA0F85BE90}"/>
              </a:ext>
            </a:extLst>
          </p:cNvPr>
          <p:cNvCxnSpPr>
            <a:cxnSpLocks/>
          </p:cNvCxnSpPr>
          <p:nvPr/>
        </p:nvCxnSpPr>
        <p:spPr>
          <a:xfrm>
            <a:off x="450139" y="2987279"/>
            <a:ext cx="245988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7D4792DA-B3A4-40AD-8DC8-B89A3EC94D1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9764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9" grpId="1"/>
      <p:bldP spid="10" grpId="0"/>
      <p:bldP spid="10" grpId="1"/>
      <p:bldP spid="11" grpId="0"/>
      <p:bldP spid="12" grpId="0"/>
      <p:bldP spid="13" grpId="0"/>
      <p:bldP spid="14" grpId="0"/>
      <p:bldP spid="14" grpId="1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diagram shows three regular octagons joined together.</a:t>
            </a:r>
          </a:p>
          <a:p>
            <a:r>
              <a:rPr lang="en-US" sz="3200" b="1" dirty="0"/>
              <a:t>There is a dot at the </a:t>
            </a:r>
            <a:r>
              <a:rPr lang="en-US" sz="3200" b="1" dirty="0" err="1"/>
              <a:t>centre</a:t>
            </a:r>
            <a:r>
              <a:rPr lang="en-US" sz="3200" b="1" dirty="0"/>
              <a:t> of each octagon.</a:t>
            </a:r>
          </a:p>
          <a:p>
            <a:r>
              <a:rPr lang="en-US" sz="3200" b="1" dirty="0"/>
              <a:t>What fraction of the diagram is shaded?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894F74-9820-4F26-B7D0-5FDE6894E0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12" y="1619660"/>
            <a:ext cx="6048473" cy="3076143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34F5C698-87D5-4FDC-A165-5A7680ADEC91}"/>
              </a:ext>
            </a:extLst>
          </p:cNvPr>
          <p:cNvGrpSpPr/>
          <p:nvPr/>
        </p:nvGrpSpPr>
        <p:grpSpPr>
          <a:xfrm>
            <a:off x="366712" y="1689169"/>
            <a:ext cx="5968348" cy="2954549"/>
            <a:chOff x="366712" y="1689169"/>
            <a:chExt cx="5968348" cy="2954549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C8E3BFB-098B-43BD-94C6-92000FC0846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86510" y="2451987"/>
              <a:ext cx="0" cy="219173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833A588-A0C3-45DC-B7F1-A2B238F946A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7176" y="2785035"/>
              <a:ext cx="1541930" cy="154193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E5C7416-2997-4837-9540-3A5F2E96BC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7176" y="3550024"/>
              <a:ext cx="769334" cy="7769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65E03C0-358B-461B-A0FE-95B4F1DEBB96}"/>
                </a:ext>
              </a:extLst>
            </p:cNvPr>
            <p:cNvCxnSpPr>
              <a:cxnSpLocks/>
            </p:cNvCxnSpPr>
            <p:nvPr/>
          </p:nvCxnSpPr>
          <p:spPr>
            <a:xfrm>
              <a:off x="366712" y="3550024"/>
              <a:ext cx="111979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A7B14CD-9CFB-44F8-A3C0-1158D3AC10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72087" y="1689169"/>
              <a:ext cx="0" cy="219173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AF1F541-202A-4D0C-9774-CBFDD18A814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593789" y="2020047"/>
              <a:ext cx="778298" cy="7649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A415171-4830-401F-B813-1C5942CBE2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72087" y="2020047"/>
              <a:ext cx="763631" cy="7649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44D375E-47B4-4E09-9CB3-FB675B378E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45710" y="2451987"/>
              <a:ext cx="0" cy="219173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12570D4-F4F6-47A6-BC96-A6D65D9306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76376" y="2785035"/>
              <a:ext cx="1541930" cy="154193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949A07D-61E2-477E-B347-79CA1DEC36F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45710" y="3550024"/>
              <a:ext cx="772596" cy="7769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C6D8A85-1E4D-4D40-AFCB-31322DDF6F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45710" y="3550024"/>
              <a:ext cx="108935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89C94A98-0AFE-42C7-AF08-D97D4F4B8EED}"/>
              </a:ext>
            </a:extLst>
          </p:cNvPr>
          <p:cNvSpPr/>
          <p:nvPr/>
        </p:nvSpPr>
        <p:spPr>
          <a:xfrm>
            <a:off x="6680775" y="1781594"/>
            <a:ext cx="36766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 pieces shaded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 pieces altogether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3365340-E51E-4758-93E4-4486C8CD30FF}"/>
              </a:ext>
            </a:extLst>
          </p:cNvPr>
          <p:cNvCxnSpPr>
            <a:cxnSpLocks/>
          </p:cNvCxnSpPr>
          <p:nvPr/>
        </p:nvCxnSpPr>
        <p:spPr>
          <a:xfrm>
            <a:off x="10472002" y="2280489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2016A4A3-F6A4-46CE-992D-4DF4033A8F3C}"/>
              </a:ext>
            </a:extLst>
          </p:cNvPr>
          <p:cNvSpPr txBox="1"/>
          <p:nvPr/>
        </p:nvSpPr>
        <p:spPr>
          <a:xfrm>
            <a:off x="10637484" y="1751532"/>
            <a:ext cx="8734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681EE9B-7AA4-4511-A6A6-31EFC4F23A3D}"/>
              </a:ext>
            </a:extLst>
          </p:cNvPr>
          <p:cNvSpPr txBox="1"/>
          <p:nvPr/>
        </p:nvSpPr>
        <p:spPr>
          <a:xfrm>
            <a:off x="10436775" y="2227870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2 4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BFB3850-86C8-4DA0-9C7A-6A1506A79983}"/>
              </a:ext>
            </a:extLst>
          </p:cNvPr>
          <p:cNvCxnSpPr>
            <a:cxnSpLocks/>
          </p:cNvCxnSpPr>
          <p:nvPr/>
        </p:nvCxnSpPr>
        <p:spPr>
          <a:xfrm>
            <a:off x="6805532" y="4029165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41ADAFB-B923-4DE7-8A16-1187023A11C4}"/>
              </a:ext>
            </a:extLst>
          </p:cNvPr>
          <p:cNvCxnSpPr>
            <a:cxnSpLocks/>
          </p:cNvCxnSpPr>
          <p:nvPr/>
        </p:nvCxnSpPr>
        <p:spPr>
          <a:xfrm>
            <a:off x="8141466" y="4029165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156AE6AC-D136-4721-A8FF-FFAFACBE35B6}"/>
              </a:ext>
            </a:extLst>
          </p:cNvPr>
          <p:cNvSpPr txBox="1"/>
          <p:nvPr/>
        </p:nvSpPr>
        <p:spPr>
          <a:xfrm>
            <a:off x="6996637" y="3500208"/>
            <a:ext cx="7814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89B648F-22BD-4D96-B95A-85F5B08CFDC0}"/>
              </a:ext>
            </a:extLst>
          </p:cNvPr>
          <p:cNvSpPr txBox="1"/>
          <p:nvPr/>
        </p:nvSpPr>
        <p:spPr>
          <a:xfrm>
            <a:off x="6770305" y="3976546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C4F296B-E4F8-4A77-A88A-A11CEBF845FB}"/>
              </a:ext>
            </a:extLst>
          </p:cNvPr>
          <p:cNvSpPr txBox="1"/>
          <p:nvPr/>
        </p:nvSpPr>
        <p:spPr>
          <a:xfrm>
            <a:off x="8127171" y="3970639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4921BEC-4E33-4AE1-B928-4237EA676CE8}"/>
              </a:ext>
            </a:extLst>
          </p:cNvPr>
          <p:cNvSpPr txBox="1"/>
          <p:nvPr/>
        </p:nvSpPr>
        <p:spPr>
          <a:xfrm>
            <a:off x="7683705" y="371696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1" name="Arc 50">
            <a:extLst>
              <a:ext uri="{FF2B5EF4-FFF2-40B4-BE49-F238E27FC236}">
                <a16:creationId xmlns:a16="http://schemas.microsoft.com/office/drawing/2014/main" id="{C86200DF-860D-4925-A854-D697E85B98B4}"/>
              </a:ext>
            </a:extLst>
          </p:cNvPr>
          <p:cNvSpPr/>
          <p:nvPr/>
        </p:nvSpPr>
        <p:spPr>
          <a:xfrm rot="16200000">
            <a:off x="7420464" y="3002472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2" name="Arc 51">
            <a:extLst>
              <a:ext uri="{FF2B5EF4-FFF2-40B4-BE49-F238E27FC236}">
                <a16:creationId xmlns:a16="http://schemas.microsoft.com/office/drawing/2014/main" id="{03A9F34D-B105-465F-BDC2-179A4CA3AEAF}"/>
              </a:ext>
            </a:extLst>
          </p:cNvPr>
          <p:cNvSpPr/>
          <p:nvPr/>
        </p:nvSpPr>
        <p:spPr>
          <a:xfrm rot="5400000">
            <a:off x="7410177" y="392959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D4F75AA-767C-402F-A460-C4F730435723}"/>
              </a:ext>
            </a:extLst>
          </p:cNvPr>
          <p:cNvSpPr txBox="1"/>
          <p:nvPr/>
        </p:nvSpPr>
        <p:spPr>
          <a:xfrm>
            <a:off x="7540767" y="446497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F51FFC7-9B49-49DA-84C8-ABFC9E74143A}"/>
              </a:ext>
            </a:extLst>
          </p:cNvPr>
          <p:cNvSpPr txBox="1"/>
          <p:nvPr/>
        </p:nvSpPr>
        <p:spPr>
          <a:xfrm>
            <a:off x="7540766" y="317065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61AC1D5-E619-4C02-BE67-0DE98F3548A6}"/>
              </a:ext>
            </a:extLst>
          </p:cNvPr>
          <p:cNvSpPr txBox="1"/>
          <p:nvPr/>
        </p:nvSpPr>
        <p:spPr>
          <a:xfrm>
            <a:off x="8125888" y="3524597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973351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2" grpId="0"/>
      <p:bldP spid="43" grpId="0"/>
      <p:bldP spid="46" grpId="0"/>
      <p:bldP spid="47" grpId="0"/>
      <p:bldP spid="48" grpId="0"/>
      <p:bldP spid="49" grpId="0"/>
      <p:bldP spid="51" grpId="0" animBg="1"/>
      <p:bldP spid="52" grpId="0" animBg="1"/>
      <p:bldP spid="53" grpId="0"/>
      <p:bldP spid="54" grpId="0"/>
      <p:bldP spid="5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0D0015-D847-413F-A0CB-B8571DCBD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13" y="1439269"/>
            <a:ext cx="6864800" cy="491070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BEFAEB-F28E-4582-AD58-1EDA0A054D16}"/>
              </a:ext>
            </a:extLst>
          </p:cNvPr>
          <p:cNvCxnSpPr>
            <a:cxnSpLocks/>
          </p:cNvCxnSpPr>
          <p:nvPr/>
        </p:nvCxnSpPr>
        <p:spPr>
          <a:xfrm>
            <a:off x="1538969" y="4389451"/>
            <a:ext cx="4851941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DFD427-7A2F-4907-94E4-0C8A56B4DEBB}"/>
              </a:ext>
            </a:extLst>
          </p:cNvPr>
          <p:cNvCxnSpPr>
            <a:cxnSpLocks/>
          </p:cNvCxnSpPr>
          <p:nvPr/>
        </p:nvCxnSpPr>
        <p:spPr>
          <a:xfrm>
            <a:off x="6358715" y="2453425"/>
            <a:ext cx="0" cy="193602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7023F03-A5A7-4622-AD17-C570144655D8}"/>
              </a:ext>
            </a:extLst>
          </p:cNvPr>
          <p:cNvCxnSpPr>
            <a:cxnSpLocks/>
          </p:cNvCxnSpPr>
          <p:nvPr/>
        </p:nvCxnSpPr>
        <p:spPr>
          <a:xfrm flipH="1">
            <a:off x="1538969" y="2468549"/>
            <a:ext cx="4819746" cy="192090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FF460321-C835-428A-AA58-DAA963A5F1F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5E313A-ACF1-463E-9A69-D07F4FEA431B}"/>
              </a:ext>
            </a:extLst>
          </p:cNvPr>
          <p:cNvSpPr/>
          <p:nvPr/>
        </p:nvSpPr>
        <p:spPr>
          <a:xfrm>
            <a:off x="140680" y="72471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the centimetre square grid, draw a triangle that has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area of 5 cm</a:t>
            </a:r>
            <a:r>
              <a:rPr lang="en-GB" sz="3200" b="1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GB" sz="3200" b="1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B02492-1262-4A10-911B-55CF77C41ABF}"/>
              </a:ext>
            </a:extLst>
          </p:cNvPr>
          <p:cNvSpPr/>
          <p:nvPr/>
        </p:nvSpPr>
        <p:spPr>
          <a:xfrm>
            <a:off x="7823312" y="877113"/>
            <a:ext cx="3629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Area of a triangle: </a:t>
            </a:r>
          </a:p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Base x height ÷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8DF5F6-AE4C-410B-8D92-BE76AC525A84}"/>
              </a:ext>
            </a:extLst>
          </p:cNvPr>
          <p:cNvSpPr/>
          <p:nvPr/>
        </p:nvSpPr>
        <p:spPr>
          <a:xfrm>
            <a:off x="7350950" y="1954331"/>
            <a:ext cx="3677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5 cm x 2 cm ÷ 2 =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86D1C7-EDAD-4028-A2BC-C2C5ABC2395E}"/>
              </a:ext>
            </a:extLst>
          </p:cNvPr>
          <p:cNvSpPr/>
          <p:nvPr/>
        </p:nvSpPr>
        <p:spPr>
          <a:xfrm>
            <a:off x="10668381" y="1954331"/>
            <a:ext cx="13521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5 cm²</a:t>
            </a:r>
          </a:p>
        </p:txBody>
      </p:sp>
    </p:spTree>
    <p:extLst>
      <p:ext uri="{BB962C8B-B14F-4D97-AF65-F5344CB8AC3E}">
        <p14:creationId xmlns:p14="http://schemas.microsoft.com/office/powerpoint/2010/main" val="2795609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0D0015-D847-413F-A0CB-B8571DCBD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13" y="1439269"/>
            <a:ext cx="6864800" cy="491070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BEFAEB-F28E-4582-AD58-1EDA0A054D16}"/>
              </a:ext>
            </a:extLst>
          </p:cNvPr>
          <p:cNvCxnSpPr>
            <a:cxnSpLocks/>
          </p:cNvCxnSpPr>
          <p:nvPr/>
        </p:nvCxnSpPr>
        <p:spPr>
          <a:xfrm>
            <a:off x="1538969" y="4389451"/>
            <a:ext cx="4851941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DFD427-7A2F-4907-94E4-0C8A56B4DEBB}"/>
              </a:ext>
            </a:extLst>
          </p:cNvPr>
          <p:cNvCxnSpPr>
            <a:cxnSpLocks/>
          </p:cNvCxnSpPr>
          <p:nvPr/>
        </p:nvCxnSpPr>
        <p:spPr>
          <a:xfrm>
            <a:off x="5390147" y="2453425"/>
            <a:ext cx="968568" cy="193602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7023F03-A5A7-4622-AD17-C570144655D8}"/>
              </a:ext>
            </a:extLst>
          </p:cNvPr>
          <p:cNvCxnSpPr>
            <a:cxnSpLocks/>
          </p:cNvCxnSpPr>
          <p:nvPr/>
        </p:nvCxnSpPr>
        <p:spPr>
          <a:xfrm flipH="1">
            <a:off x="1538969" y="2453425"/>
            <a:ext cx="3851178" cy="193602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EA39DD03-C773-49C8-A8E2-63845B283D1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6A1A802-74BD-4C79-A311-6E5CE4E0533A}"/>
              </a:ext>
            </a:extLst>
          </p:cNvPr>
          <p:cNvGrpSpPr/>
          <p:nvPr/>
        </p:nvGrpSpPr>
        <p:grpSpPr>
          <a:xfrm>
            <a:off x="140680" y="72471"/>
            <a:ext cx="12192000" cy="2528191"/>
            <a:chOff x="140680" y="72471"/>
            <a:chExt cx="12192000" cy="252819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62DC6B4-09D8-4930-8DB8-999EE7C8BA39}"/>
                </a:ext>
              </a:extLst>
            </p:cNvPr>
            <p:cNvSpPr/>
            <p:nvPr/>
          </p:nvSpPr>
          <p:spPr>
            <a:xfrm>
              <a:off x="140680" y="72471"/>
              <a:ext cx="12192000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On the centimetre square grid, draw a triangle that has </a:t>
              </a:r>
            </a:p>
            <a:p>
              <a:r>
                <a:rPr lang="en-GB" sz="32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an area of 5 cm</a:t>
              </a:r>
              <a:r>
                <a:rPr lang="en-GB" sz="3200" b="1" baseline="30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</a:t>
              </a:r>
              <a:r>
                <a:rPr lang="en-GB" sz="32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  <a:r>
                <a:rPr lang="en-GB" sz="3200" b="1" baseline="30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592F228-601B-4DD3-96D9-C4146A00A238}"/>
                </a:ext>
              </a:extLst>
            </p:cNvPr>
            <p:cNvSpPr/>
            <p:nvPr/>
          </p:nvSpPr>
          <p:spPr>
            <a:xfrm>
              <a:off x="7823312" y="877113"/>
              <a:ext cx="362960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Area of a triangle: </a:t>
              </a:r>
            </a:p>
            <a:p>
              <a:r>
                <a:rPr lang="en-GB" sz="2800" dirty="0">
                  <a:solidFill>
                    <a:srgbClr val="FF0000"/>
                  </a:solidFill>
                  <a:latin typeface="Calibri" panose="020F0502020204030204" pitchFamily="34" charset="0"/>
                </a:rPr>
                <a:t>Base x height ÷ 2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847B272-8D71-41B3-9E71-5EC54CB4E481}"/>
                </a:ext>
              </a:extLst>
            </p:cNvPr>
            <p:cNvSpPr/>
            <p:nvPr/>
          </p:nvSpPr>
          <p:spPr>
            <a:xfrm>
              <a:off x="7350950" y="1954331"/>
              <a:ext cx="367732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5 cm x 2 cm ÷ 2 =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2E40688-35DE-4B65-9476-504DFACBD85D}"/>
                </a:ext>
              </a:extLst>
            </p:cNvPr>
            <p:cNvSpPr/>
            <p:nvPr/>
          </p:nvSpPr>
          <p:spPr>
            <a:xfrm>
              <a:off x="10668381" y="1954331"/>
              <a:ext cx="135213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5 cm²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5702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0D0015-D847-413F-A0CB-B8571DCBD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13" y="1439269"/>
            <a:ext cx="6864800" cy="491070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BEFAEB-F28E-4582-AD58-1EDA0A054D16}"/>
              </a:ext>
            </a:extLst>
          </p:cNvPr>
          <p:cNvCxnSpPr>
            <a:cxnSpLocks/>
          </p:cNvCxnSpPr>
          <p:nvPr/>
        </p:nvCxnSpPr>
        <p:spPr>
          <a:xfrm>
            <a:off x="1538969" y="4389451"/>
            <a:ext cx="4851941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DFD427-7A2F-4907-94E4-0C8A56B4DEBB}"/>
              </a:ext>
            </a:extLst>
          </p:cNvPr>
          <p:cNvCxnSpPr>
            <a:cxnSpLocks/>
          </p:cNvCxnSpPr>
          <p:nvPr/>
        </p:nvCxnSpPr>
        <p:spPr>
          <a:xfrm>
            <a:off x="4427621" y="2468549"/>
            <a:ext cx="1931094" cy="192090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7023F03-A5A7-4622-AD17-C570144655D8}"/>
              </a:ext>
            </a:extLst>
          </p:cNvPr>
          <p:cNvCxnSpPr>
            <a:cxnSpLocks/>
          </p:cNvCxnSpPr>
          <p:nvPr/>
        </p:nvCxnSpPr>
        <p:spPr>
          <a:xfrm flipH="1">
            <a:off x="1538969" y="2453425"/>
            <a:ext cx="2888652" cy="193602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610AAB97-ACE4-47FB-9B1E-A000001F5B6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DC23B9B-0603-48CD-8273-F76D6BD59706}"/>
              </a:ext>
            </a:extLst>
          </p:cNvPr>
          <p:cNvGrpSpPr/>
          <p:nvPr/>
        </p:nvGrpSpPr>
        <p:grpSpPr>
          <a:xfrm>
            <a:off x="140680" y="72471"/>
            <a:ext cx="12192000" cy="2528191"/>
            <a:chOff x="140680" y="72471"/>
            <a:chExt cx="12192000" cy="252819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52AAE11-D323-474F-9F46-9F579F2514ED}"/>
                </a:ext>
              </a:extLst>
            </p:cNvPr>
            <p:cNvSpPr/>
            <p:nvPr/>
          </p:nvSpPr>
          <p:spPr>
            <a:xfrm>
              <a:off x="140680" y="72471"/>
              <a:ext cx="12192000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On the centimetre square grid, draw a triangle that has </a:t>
              </a:r>
            </a:p>
            <a:p>
              <a:r>
                <a:rPr lang="en-GB" sz="32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an area of 5 cm</a:t>
              </a:r>
              <a:r>
                <a:rPr lang="en-GB" sz="3200" b="1" baseline="30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</a:t>
              </a:r>
              <a:r>
                <a:rPr lang="en-GB" sz="32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  <a:r>
                <a:rPr lang="en-GB" sz="3200" b="1" baseline="30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B4558A3-9E28-4DFE-8F54-0EC1800AFE81}"/>
                </a:ext>
              </a:extLst>
            </p:cNvPr>
            <p:cNvSpPr/>
            <p:nvPr/>
          </p:nvSpPr>
          <p:spPr>
            <a:xfrm>
              <a:off x="7823312" y="877113"/>
              <a:ext cx="362960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Area of a triangle: </a:t>
              </a:r>
            </a:p>
            <a:p>
              <a:r>
                <a:rPr lang="en-GB" sz="2800" dirty="0">
                  <a:solidFill>
                    <a:srgbClr val="FF0000"/>
                  </a:solidFill>
                  <a:latin typeface="Calibri" panose="020F0502020204030204" pitchFamily="34" charset="0"/>
                </a:rPr>
                <a:t>Base x height ÷ 2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B82CA43-BDEB-47D6-8122-007ECDA5ABF0}"/>
                </a:ext>
              </a:extLst>
            </p:cNvPr>
            <p:cNvSpPr/>
            <p:nvPr/>
          </p:nvSpPr>
          <p:spPr>
            <a:xfrm>
              <a:off x="7350950" y="1954331"/>
              <a:ext cx="367732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5 cm x 2 cm ÷ 2 =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3F93A44-3EAE-4F8C-A11D-D15698F0E866}"/>
                </a:ext>
              </a:extLst>
            </p:cNvPr>
            <p:cNvSpPr/>
            <p:nvPr/>
          </p:nvSpPr>
          <p:spPr>
            <a:xfrm>
              <a:off x="10668381" y="1954331"/>
              <a:ext cx="135213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5 cm²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5724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0D0015-D847-413F-A0CB-B8571DCBD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13" y="1439269"/>
            <a:ext cx="6864800" cy="491070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BEFAEB-F28E-4582-AD58-1EDA0A054D16}"/>
              </a:ext>
            </a:extLst>
          </p:cNvPr>
          <p:cNvCxnSpPr>
            <a:cxnSpLocks/>
          </p:cNvCxnSpPr>
          <p:nvPr/>
        </p:nvCxnSpPr>
        <p:spPr>
          <a:xfrm>
            <a:off x="1538969" y="4389451"/>
            <a:ext cx="4851941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DFD427-7A2F-4907-94E4-0C8A56B4DEBB}"/>
              </a:ext>
            </a:extLst>
          </p:cNvPr>
          <p:cNvCxnSpPr>
            <a:cxnSpLocks/>
          </p:cNvCxnSpPr>
          <p:nvPr/>
        </p:nvCxnSpPr>
        <p:spPr>
          <a:xfrm>
            <a:off x="3945147" y="2468549"/>
            <a:ext cx="2413568" cy="192090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7023F03-A5A7-4622-AD17-C570144655D8}"/>
              </a:ext>
            </a:extLst>
          </p:cNvPr>
          <p:cNvCxnSpPr>
            <a:cxnSpLocks/>
          </p:cNvCxnSpPr>
          <p:nvPr/>
        </p:nvCxnSpPr>
        <p:spPr>
          <a:xfrm flipH="1">
            <a:off x="1538970" y="2468549"/>
            <a:ext cx="2457936" cy="192090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A2FAD383-BBC2-40AF-9F69-DE36EA7A031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B5B5952-5BF8-44FD-B057-A474B50A06DC}"/>
              </a:ext>
            </a:extLst>
          </p:cNvPr>
          <p:cNvGrpSpPr/>
          <p:nvPr/>
        </p:nvGrpSpPr>
        <p:grpSpPr>
          <a:xfrm>
            <a:off x="140680" y="72471"/>
            <a:ext cx="12192000" cy="2528191"/>
            <a:chOff x="140680" y="72471"/>
            <a:chExt cx="12192000" cy="252819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6115C2D-F1C2-4900-ADDE-559B056691E1}"/>
                </a:ext>
              </a:extLst>
            </p:cNvPr>
            <p:cNvSpPr/>
            <p:nvPr/>
          </p:nvSpPr>
          <p:spPr>
            <a:xfrm>
              <a:off x="140680" y="72471"/>
              <a:ext cx="12192000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On the centimetre square grid, draw a triangle that has </a:t>
              </a:r>
            </a:p>
            <a:p>
              <a:r>
                <a:rPr lang="en-GB" sz="32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an area of 5 cm</a:t>
              </a:r>
              <a:r>
                <a:rPr lang="en-GB" sz="3200" b="1" baseline="30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</a:t>
              </a:r>
              <a:r>
                <a:rPr lang="en-GB" sz="32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  <a:r>
                <a:rPr lang="en-GB" sz="3200" b="1" baseline="30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285863D-9DC5-4D05-A78F-F4F3DC007654}"/>
                </a:ext>
              </a:extLst>
            </p:cNvPr>
            <p:cNvSpPr/>
            <p:nvPr/>
          </p:nvSpPr>
          <p:spPr>
            <a:xfrm>
              <a:off x="7823312" y="877113"/>
              <a:ext cx="362960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Area of a triangle: </a:t>
              </a:r>
            </a:p>
            <a:p>
              <a:r>
                <a:rPr lang="en-GB" sz="2800" dirty="0">
                  <a:solidFill>
                    <a:srgbClr val="FF0000"/>
                  </a:solidFill>
                  <a:latin typeface="Calibri" panose="020F0502020204030204" pitchFamily="34" charset="0"/>
                </a:rPr>
                <a:t>Base x height ÷ 2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A0D61BA-02FC-490C-833A-9BA63429709D}"/>
                </a:ext>
              </a:extLst>
            </p:cNvPr>
            <p:cNvSpPr/>
            <p:nvPr/>
          </p:nvSpPr>
          <p:spPr>
            <a:xfrm>
              <a:off x="7350950" y="1954331"/>
              <a:ext cx="367732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5 cm x 2 cm ÷ 2 =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16BFD7C-7651-491D-9460-2CA19A264B6D}"/>
                </a:ext>
              </a:extLst>
            </p:cNvPr>
            <p:cNvSpPr/>
            <p:nvPr/>
          </p:nvSpPr>
          <p:spPr>
            <a:xfrm>
              <a:off x="10668381" y="1954331"/>
              <a:ext cx="135213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5 cm²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3021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0D0015-D847-413F-A0CB-B8571DCBD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13" y="1439269"/>
            <a:ext cx="6864800" cy="491070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BEFAEB-F28E-4582-AD58-1EDA0A054D16}"/>
              </a:ext>
            </a:extLst>
          </p:cNvPr>
          <p:cNvCxnSpPr>
            <a:cxnSpLocks/>
          </p:cNvCxnSpPr>
          <p:nvPr/>
        </p:nvCxnSpPr>
        <p:spPr>
          <a:xfrm>
            <a:off x="3481754" y="6317893"/>
            <a:ext cx="1940478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DFD427-7A2F-4907-94E4-0C8A56B4DEBB}"/>
              </a:ext>
            </a:extLst>
          </p:cNvPr>
          <p:cNvCxnSpPr>
            <a:cxnSpLocks/>
          </p:cNvCxnSpPr>
          <p:nvPr/>
        </p:nvCxnSpPr>
        <p:spPr>
          <a:xfrm>
            <a:off x="5422232" y="1471353"/>
            <a:ext cx="0" cy="487862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7023F03-A5A7-4622-AD17-C570144655D8}"/>
              </a:ext>
            </a:extLst>
          </p:cNvPr>
          <p:cNvCxnSpPr>
            <a:cxnSpLocks/>
          </p:cNvCxnSpPr>
          <p:nvPr/>
        </p:nvCxnSpPr>
        <p:spPr>
          <a:xfrm flipH="1">
            <a:off x="3507910" y="1512277"/>
            <a:ext cx="1914322" cy="480561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1948424F-7F31-4239-B759-FC3A9183215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D5E2051-38D7-497B-BD83-103A5C628543}"/>
              </a:ext>
            </a:extLst>
          </p:cNvPr>
          <p:cNvGrpSpPr/>
          <p:nvPr/>
        </p:nvGrpSpPr>
        <p:grpSpPr>
          <a:xfrm>
            <a:off x="140680" y="72471"/>
            <a:ext cx="12192000" cy="2528191"/>
            <a:chOff x="140680" y="72471"/>
            <a:chExt cx="12192000" cy="252819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70C7CF3-EDC4-4C31-B3C0-576B1BAB1E11}"/>
                </a:ext>
              </a:extLst>
            </p:cNvPr>
            <p:cNvSpPr/>
            <p:nvPr/>
          </p:nvSpPr>
          <p:spPr>
            <a:xfrm>
              <a:off x="140680" y="72471"/>
              <a:ext cx="12192000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On the centimetre square grid, draw a triangle that has </a:t>
              </a:r>
            </a:p>
            <a:p>
              <a:r>
                <a:rPr lang="en-GB" sz="32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an area of 5 cm</a:t>
              </a:r>
              <a:r>
                <a:rPr lang="en-GB" sz="3200" b="1" baseline="30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</a:t>
              </a:r>
              <a:r>
                <a:rPr lang="en-GB" sz="32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  <a:r>
                <a:rPr lang="en-GB" sz="3200" b="1" baseline="30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D153FE5-8C7A-4AA6-AD5D-83A2587B2152}"/>
                </a:ext>
              </a:extLst>
            </p:cNvPr>
            <p:cNvSpPr/>
            <p:nvPr/>
          </p:nvSpPr>
          <p:spPr>
            <a:xfrm>
              <a:off x="7823312" y="877113"/>
              <a:ext cx="362960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Area of a triangle: </a:t>
              </a:r>
            </a:p>
            <a:p>
              <a:r>
                <a:rPr lang="en-GB" sz="2800" dirty="0">
                  <a:solidFill>
                    <a:srgbClr val="FF0000"/>
                  </a:solidFill>
                  <a:latin typeface="Calibri" panose="020F0502020204030204" pitchFamily="34" charset="0"/>
                </a:rPr>
                <a:t>Base x height ÷ 2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62B7590-BD01-42DC-9104-A27E7B02C013}"/>
                </a:ext>
              </a:extLst>
            </p:cNvPr>
            <p:cNvSpPr/>
            <p:nvPr/>
          </p:nvSpPr>
          <p:spPr>
            <a:xfrm>
              <a:off x="7350950" y="1954331"/>
              <a:ext cx="367732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2 cm x 5 cm ÷ 2 =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80C813D-6CDC-48E7-AF34-3BEAD1EDACDE}"/>
                </a:ext>
              </a:extLst>
            </p:cNvPr>
            <p:cNvSpPr/>
            <p:nvPr/>
          </p:nvSpPr>
          <p:spPr>
            <a:xfrm>
              <a:off x="10668381" y="1954331"/>
              <a:ext cx="135213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5 cm²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6312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0D0015-D847-413F-A0CB-B8571DCBD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13" y="1439269"/>
            <a:ext cx="6864800" cy="491070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BEFAEB-F28E-4582-AD58-1EDA0A054D16}"/>
              </a:ext>
            </a:extLst>
          </p:cNvPr>
          <p:cNvCxnSpPr>
            <a:cxnSpLocks/>
          </p:cNvCxnSpPr>
          <p:nvPr/>
        </p:nvCxnSpPr>
        <p:spPr>
          <a:xfrm>
            <a:off x="3481754" y="6317893"/>
            <a:ext cx="1940478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DFD427-7A2F-4907-94E4-0C8A56B4DEBB}"/>
              </a:ext>
            </a:extLst>
          </p:cNvPr>
          <p:cNvCxnSpPr>
            <a:cxnSpLocks/>
          </p:cNvCxnSpPr>
          <p:nvPr/>
        </p:nvCxnSpPr>
        <p:spPr>
          <a:xfrm>
            <a:off x="4448908" y="1471353"/>
            <a:ext cx="973324" cy="487862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7023F03-A5A7-4622-AD17-C570144655D8}"/>
              </a:ext>
            </a:extLst>
          </p:cNvPr>
          <p:cNvCxnSpPr>
            <a:cxnSpLocks/>
          </p:cNvCxnSpPr>
          <p:nvPr/>
        </p:nvCxnSpPr>
        <p:spPr>
          <a:xfrm flipH="1">
            <a:off x="3507910" y="1471353"/>
            <a:ext cx="940998" cy="484654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4E4B520B-3A67-4F81-A8F8-213BAF3B050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7CC02A8-58B9-4086-9B04-12EA76F669C4}"/>
              </a:ext>
            </a:extLst>
          </p:cNvPr>
          <p:cNvGrpSpPr/>
          <p:nvPr/>
        </p:nvGrpSpPr>
        <p:grpSpPr>
          <a:xfrm>
            <a:off x="140680" y="72471"/>
            <a:ext cx="12192000" cy="2528191"/>
            <a:chOff x="140680" y="72471"/>
            <a:chExt cx="12192000" cy="252819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D6C117A-8D29-4175-9908-AD86D48E5B65}"/>
                </a:ext>
              </a:extLst>
            </p:cNvPr>
            <p:cNvSpPr/>
            <p:nvPr/>
          </p:nvSpPr>
          <p:spPr>
            <a:xfrm>
              <a:off x="140680" y="72471"/>
              <a:ext cx="12192000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On the centimetre square grid, draw a triangle that has </a:t>
              </a:r>
            </a:p>
            <a:p>
              <a:r>
                <a:rPr lang="en-GB" sz="32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an area of 5 cm</a:t>
              </a:r>
              <a:r>
                <a:rPr lang="en-GB" sz="3200" b="1" baseline="30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</a:t>
              </a:r>
              <a:r>
                <a:rPr lang="en-GB" sz="32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  <a:r>
                <a:rPr lang="en-GB" sz="3200" b="1" baseline="30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CA41D71-D0A6-4B09-8570-A68AAAC1B79E}"/>
                </a:ext>
              </a:extLst>
            </p:cNvPr>
            <p:cNvSpPr/>
            <p:nvPr/>
          </p:nvSpPr>
          <p:spPr>
            <a:xfrm>
              <a:off x="7823312" y="877113"/>
              <a:ext cx="362960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Area of a triangle: </a:t>
              </a:r>
            </a:p>
            <a:p>
              <a:r>
                <a:rPr lang="en-GB" sz="2800" dirty="0">
                  <a:solidFill>
                    <a:srgbClr val="FF0000"/>
                  </a:solidFill>
                  <a:latin typeface="Calibri" panose="020F0502020204030204" pitchFamily="34" charset="0"/>
                </a:rPr>
                <a:t>Base x height ÷ 2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627C88C-9964-4664-AB62-9300F6FF143C}"/>
                </a:ext>
              </a:extLst>
            </p:cNvPr>
            <p:cNvSpPr/>
            <p:nvPr/>
          </p:nvSpPr>
          <p:spPr>
            <a:xfrm>
              <a:off x="7350950" y="1954331"/>
              <a:ext cx="367732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2 cm x 5 cm ÷ 2 =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B299010-6FA7-45AD-A2AA-63B62516AA93}"/>
                </a:ext>
              </a:extLst>
            </p:cNvPr>
            <p:cNvSpPr/>
            <p:nvPr/>
          </p:nvSpPr>
          <p:spPr>
            <a:xfrm>
              <a:off x="10668381" y="1954331"/>
              <a:ext cx="135213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5 cm²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5444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Liam makes a sequence of numbers starting with 300</a:t>
            </a:r>
          </a:p>
          <a:p>
            <a:r>
              <a:rPr lang="en-US" sz="3200" b="1" dirty="0"/>
              <a:t>He subtracts 125 each time. </a:t>
            </a:r>
          </a:p>
          <a:p>
            <a:r>
              <a:rPr lang="en-US" sz="3200" b="1" dirty="0"/>
              <a:t>Write the next two numbers in Liam’s sequence.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F4DDBB-DD9B-47F0-8F73-F4F56A32D5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219" y="1772061"/>
            <a:ext cx="9327881" cy="118262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8FE193B-5306-42B2-A14A-3959BE52517D}"/>
              </a:ext>
            </a:extLst>
          </p:cNvPr>
          <p:cNvGrpSpPr/>
          <p:nvPr/>
        </p:nvGrpSpPr>
        <p:grpSpPr>
          <a:xfrm>
            <a:off x="6484557" y="4393948"/>
            <a:ext cx="522900" cy="492950"/>
            <a:chOff x="3793145" y="928777"/>
            <a:chExt cx="522900" cy="49295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250E5BAE-CA87-4072-A792-8E052473AAB7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9ACD98A-74A6-4968-9D67-EDFE348EE103}"/>
                </a:ext>
              </a:extLst>
            </p:cNvPr>
            <p:cNvSpPr txBox="1"/>
            <p:nvPr/>
          </p:nvSpPr>
          <p:spPr>
            <a:xfrm>
              <a:off x="3793145" y="1021617"/>
              <a:ext cx="5229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50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E936B84-B90A-4DA6-A059-1A199B6B1FF2}"/>
              </a:ext>
            </a:extLst>
          </p:cNvPr>
          <p:cNvGrpSpPr/>
          <p:nvPr/>
        </p:nvGrpSpPr>
        <p:grpSpPr>
          <a:xfrm>
            <a:off x="5671321" y="4389644"/>
            <a:ext cx="197768" cy="494964"/>
            <a:chOff x="7000776" y="926763"/>
            <a:chExt cx="197768" cy="494964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27E9676-A23E-4FE7-84C7-FD479026CF82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DF70BAF-B18B-4C4E-896E-612727DD224C}"/>
                </a:ext>
              </a:extLst>
            </p:cNvPr>
            <p:cNvGrpSpPr/>
            <p:nvPr/>
          </p:nvGrpSpPr>
          <p:grpSpPr>
            <a:xfrm>
              <a:off x="7000776" y="928608"/>
              <a:ext cx="197768" cy="493119"/>
              <a:chOff x="7000776" y="928608"/>
              <a:chExt cx="197768" cy="493119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4E303A8-E7DC-4FB2-9E8C-564F56B91A8E}"/>
                  </a:ext>
                </a:extLst>
              </p:cNvPr>
              <p:cNvSpPr txBox="1"/>
              <p:nvPr/>
            </p:nvSpPr>
            <p:spPr>
              <a:xfrm>
                <a:off x="7000776" y="1021617"/>
                <a:ext cx="19776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30E99C1A-0749-4E09-90B3-6D5422D138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oup 91">
            <a:extLst>
              <a:ext uri="{FF2B5EF4-FFF2-40B4-BE49-F238E27FC236}">
                <a16:creationId xmlns:a16="http://schemas.microsoft.com/office/drawing/2014/main" id="{03223298-8E00-47EF-A8F9-D747ADE12E98}"/>
              </a:ext>
            </a:extLst>
          </p:cNvPr>
          <p:cNvGrpSpPr/>
          <p:nvPr/>
        </p:nvGrpSpPr>
        <p:grpSpPr>
          <a:xfrm flipH="1">
            <a:off x="5837473" y="3896616"/>
            <a:ext cx="904715" cy="479154"/>
            <a:chOff x="7395283" y="5821043"/>
            <a:chExt cx="205894" cy="512761"/>
          </a:xfrm>
        </p:grpSpPr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D5BEE435-D0FF-4DD6-A405-9F5BB6FECE3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D491E42-CE07-4B03-AFE0-4FBB591433F5}"/>
                </a:ext>
              </a:extLst>
            </p:cNvPr>
            <p:cNvSpPr/>
            <p:nvPr/>
          </p:nvSpPr>
          <p:spPr>
            <a:xfrm>
              <a:off x="7424233" y="5821043"/>
              <a:ext cx="136249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-50</a:t>
              </a:r>
            </a:p>
          </p:txBody>
        </p: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F736B6-7485-408F-A171-F705FF3D5412}"/>
              </a:ext>
            </a:extLst>
          </p:cNvPr>
          <p:cNvCxnSpPr>
            <a:cxnSpLocks/>
          </p:cNvCxnSpPr>
          <p:nvPr/>
        </p:nvCxnSpPr>
        <p:spPr>
          <a:xfrm flipV="1">
            <a:off x="3447131" y="4398818"/>
            <a:ext cx="4013084" cy="2724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91">
            <a:extLst>
              <a:ext uri="{FF2B5EF4-FFF2-40B4-BE49-F238E27FC236}">
                <a16:creationId xmlns:a16="http://schemas.microsoft.com/office/drawing/2014/main" id="{C560A58C-B721-4FA8-BC13-CB4379E6FB05}"/>
              </a:ext>
            </a:extLst>
          </p:cNvPr>
          <p:cNvGrpSpPr/>
          <p:nvPr/>
        </p:nvGrpSpPr>
        <p:grpSpPr>
          <a:xfrm flipH="1">
            <a:off x="4947554" y="3893056"/>
            <a:ext cx="880880" cy="479154"/>
            <a:chOff x="7395283" y="5821043"/>
            <a:chExt cx="205894" cy="512761"/>
          </a:xfrm>
        </p:grpSpPr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E462047C-C04F-4523-B1EA-62324FF23BE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121E468-10C7-4C62-8803-09987E3F0649}"/>
                </a:ext>
              </a:extLst>
            </p:cNvPr>
            <p:cNvSpPr/>
            <p:nvPr/>
          </p:nvSpPr>
          <p:spPr>
            <a:xfrm>
              <a:off x="7427269" y="5821043"/>
              <a:ext cx="139936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-75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9C051A2-E057-4337-B411-4146A88F8EBB}"/>
              </a:ext>
            </a:extLst>
          </p:cNvPr>
          <p:cNvGrpSpPr/>
          <p:nvPr/>
        </p:nvGrpSpPr>
        <p:grpSpPr>
          <a:xfrm>
            <a:off x="4681537" y="4386828"/>
            <a:ext cx="522899" cy="494964"/>
            <a:chOff x="6908554" y="926763"/>
            <a:chExt cx="522899" cy="494964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EA5F081-77C3-4121-B8DD-88A3ECF2F52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5895FA8-C278-4787-BD7F-7CFEDA9A3FEA}"/>
                </a:ext>
              </a:extLst>
            </p:cNvPr>
            <p:cNvGrpSpPr/>
            <p:nvPr/>
          </p:nvGrpSpPr>
          <p:grpSpPr>
            <a:xfrm>
              <a:off x="6908554" y="928608"/>
              <a:ext cx="522899" cy="493119"/>
              <a:chOff x="6908554" y="928608"/>
              <a:chExt cx="522899" cy="49311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BD9A2F1-2465-416E-A37A-5B821E935219}"/>
                  </a:ext>
                </a:extLst>
              </p:cNvPr>
              <p:cNvSpPr txBox="1"/>
              <p:nvPr/>
            </p:nvSpPr>
            <p:spPr>
              <a:xfrm>
                <a:off x="6908554" y="1021617"/>
                <a:ext cx="5228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-75</a:t>
                </a: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2A53E6D4-5A7E-4F8D-A3EF-F2D30F6701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57BA6F1A-15C8-490A-9F12-FE1465223845}"/>
              </a:ext>
            </a:extLst>
          </p:cNvPr>
          <p:cNvSpPr/>
          <p:nvPr/>
        </p:nvSpPr>
        <p:spPr>
          <a:xfrm>
            <a:off x="6023570" y="2076932"/>
            <a:ext cx="95541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-75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FE937CF-E1C6-4516-B1BF-AC5BE30042FA}"/>
              </a:ext>
            </a:extLst>
          </p:cNvPr>
          <p:cNvGrpSpPr/>
          <p:nvPr/>
        </p:nvGrpSpPr>
        <p:grpSpPr>
          <a:xfrm>
            <a:off x="7731911" y="3413502"/>
            <a:ext cx="1877879" cy="1414081"/>
            <a:chOff x="1371600" y="1941038"/>
            <a:chExt cx="1877879" cy="141408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600F0ED-3722-4A08-9E50-5FD5F7B9DA47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1 2 5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50F213B-044B-47F0-B7C4-BD5C18373627}"/>
                </a:ext>
              </a:extLst>
            </p:cNvPr>
            <p:cNvSpPr txBox="1"/>
            <p:nvPr/>
          </p:nvSpPr>
          <p:spPr>
            <a:xfrm>
              <a:off x="2271015" y="2373230"/>
              <a:ext cx="97846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5 0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9F10E18-7989-4AA1-8B8F-8E49A18BC43F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ABA54E8-06BA-4CD9-BF57-A8175DD5A8CD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C36906D-0489-4BE5-9764-78F5328DBDF3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E77FF672-7653-4BA1-BA85-A53D232F5F52}"/>
              </a:ext>
            </a:extLst>
          </p:cNvPr>
          <p:cNvSpPr txBox="1"/>
          <p:nvPr/>
        </p:nvSpPr>
        <p:spPr>
          <a:xfrm>
            <a:off x="9059813" y="429897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24A719A-4F15-4EC6-94D7-DEDD902314A5}"/>
              </a:ext>
            </a:extLst>
          </p:cNvPr>
          <p:cNvCxnSpPr>
            <a:cxnSpLocks/>
          </p:cNvCxnSpPr>
          <p:nvPr/>
        </p:nvCxnSpPr>
        <p:spPr>
          <a:xfrm flipV="1">
            <a:off x="8163070" y="349755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4BF8341B-647B-4A82-BADF-D3CE828F0CC7}"/>
              </a:ext>
            </a:extLst>
          </p:cNvPr>
          <p:cNvSpPr txBox="1"/>
          <p:nvPr/>
        </p:nvSpPr>
        <p:spPr>
          <a:xfrm>
            <a:off x="8193145" y="320013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8AC03E0-4869-49E4-9365-962F6E1656B3}"/>
              </a:ext>
            </a:extLst>
          </p:cNvPr>
          <p:cNvSpPr txBox="1"/>
          <p:nvPr/>
        </p:nvSpPr>
        <p:spPr>
          <a:xfrm>
            <a:off x="8484380" y="344612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3E10B0B-C139-44EF-9822-52687588945A}"/>
              </a:ext>
            </a:extLst>
          </p:cNvPr>
          <p:cNvSpPr txBox="1"/>
          <p:nvPr/>
        </p:nvSpPr>
        <p:spPr>
          <a:xfrm>
            <a:off x="8599018" y="430555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40" name="Group 91">
            <a:extLst>
              <a:ext uri="{FF2B5EF4-FFF2-40B4-BE49-F238E27FC236}">
                <a16:creationId xmlns:a16="http://schemas.microsoft.com/office/drawing/2014/main" id="{19E9F691-0582-4922-9286-E06DF959EFC5}"/>
              </a:ext>
            </a:extLst>
          </p:cNvPr>
          <p:cNvGrpSpPr/>
          <p:nvPr/>
        </p:nvGrpSpPr>
        <p:grpSpPr>
          <a:xfrm flipH="1">
            <a:off x="4029920" y="3893056"/>
            <a:ext cx="904715" cy="479154"/>
            <a:chOff x="7395283" y="5821043"/>
            <a:chExt cx="205894" cy="512761"/>
          </a:xfrm>
        </p:grpSpPr>
        <p:sp>
          <p:nvSpPr>
            <p:cNvPr id="41" name="Freeform 11">
              <a:extLst>
                <a:ext uri="{FF2B5EF4-FFF2-40B4-BE49-F238E27FC236}">
                  <a16:creationId xmlns:a16="http://schemas.microsoft.com/office/drawing/2014/main" id="{7BA3E77D-B363-46D8-9BE7-A4A46BD30C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585EA58A-526C-4846-B0F5-9DB98C4AC51A}"/>
                </a:ext>
              </a:extLst>
            </p:cNvPr>
            <p:cNvSpPr/>
            <p:nvPr/>
          </p:nvSpPr>
          <p:spPr>
            <a:xfrm>
              <a:off x="7424233" y="5821043"/>
              <a:ext cx="14565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-125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FF55ACF-1DD5-4A5D-A4EF-C8828356E57D}"/>
              </a:ext>
            </a:extLst>
          </p:cNvPr>
          <p:cNvGrpSpPr/>
          <p:nvPr/>
        </p:nvGrpSpPr>
        <p:grpSpPr>
          <a:xfrm>
            <a:off x="3730211" y="4373547"/>
            <a:ext cx="672562" cy="494964"/>
            <a:chOff x="6832354" y="926763"/>
            <a:chExt cx="672562" cy="494964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22523DE-4AEA-414D-B81C-F90485CF546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90A331DA-809E-499C-8D66-84E62A027A27}"/>
                </a:ext>
              </a:extLst>
            </p:cNvPr>
            <p:cNvGrpSpPr/>
            <p:nvPr/>
          </p:nvGrpSpPr>
          <p:grpSpPr>
            <a:xfrm>
              <a:off x="6832354" y="928608"/>
              <a:ext cx="672562" cy="493119"/>
              <a:chOff x="6832354" y="928608"/>
              <a:chExt cx="672562" cy="493119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1561374-4FA1-4559-B5F3-33C71A4941B3}"/>
                  </a:ext>
                </a:extLst>
              </p:cNvPr>
              <p:cNvSpPr txBox="1"/>
              <p:nvPr/>
            </p:nvSpPr>
            <p:spPr>
              <a:xfrm>
                <a:off x="6832354" y="1021617"/>
                <a:ext cx="67256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-200</a:t>
                </a:r>
              </a:p>
            </p:txBody>
          </p: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97C03A28-3C4E-4795-9929-EE62F46578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6EECD0E-C6CA-4BBD-A2B0-BA19842BC0E6}"/>
              </a:ext>
            </a:extLst>
          </p:cNvPr>
          <p:cNvGrpSpPr/>
          <p:nvPr/>
        </p:nvGrpSpPr>
        <p:grpSpPr>
          <a:xfrm>
            <a:off x="1119560" y="3442530"/>
            <a:ext cx="1856052" cy="1404405"/>
            <a:chOff x="1812181" y="1941038"/>
            <a:chExt cx="1856052" cy="1404405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427E4E1-9400-41E7-BAA2-7B66570C6609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1 2 5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0D614C2-8A13-4A0D-B0DF-7650F841D33E}"/>
                </a:ext>
              </a:extLst>
            </p:cNvPr>
            <p:cNvSpPr txBox="1"/>
            <p:nvPr/>
          </p:nvSpPr>
          <p:spPr>
            <a:xfrm>
              <a:off x="2702879" y="2373230"/>
              <a:ext cx="96535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7 5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91E30C4-0009-41C8-A124-D8E16B8CACC8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8A840CB-419B-4B9B-A5EB-2DC839C910AB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ABB970EF-4013-4B87-81F3-ED7F4F4D6D4D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FEAB8B38-A600-42A0-80C6-15C07F1CAB2E}"/>
              </a:ext>
            </a:extLst>
          </p:cNvPr>
          <p:cNvSpPr txBox="1"/>
          <p:nvPr/>
        </p:nvSpPr>
        <p:spPr>
          <a:xfrm>
            <a:off x="2435118" y="433036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C5430BC-79B4-4E43-8FD4-76047349063F}"/>
              </a:ext>
            </a:extLst>
          </p:cNvPr>
          <p:cNvSpPr txBox="1"/>
          <p:nvPr/>
        </p:nvSpPr>
        <p:spPr>
          <a:xfrm>
            <a:off x="2070435" y="322148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D5C29BD-CA40-4122-9C7A-82588CC5E565}"/>
              </a:ext>
            </a:extLst>
          </p:cNvPr>
          <p:cNvSpPr txBox="1"/>
          <p:nvPr/>
        </p:nvSpPr>
        <p:spPr>
          <a:xfrm>
            <a:off x="1989645" y="4330361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20BF43B-C41A-4320-B448-56016C4DECC6}"/>
              </a:ext>
            </a:extLst>
          </p:cNvPr>
          <p:cNvSpPr txBox="1"/>
          <p:nvPr/>
        </p:nvSpPr>
        <p:spPr>
          <a:xfrm>
            <a:off x="1568070" y="4333992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1C9EF2A-F4E5-4F59-A2BB-4497A51CCD44}"/>
              </a:ext>
            </a:extLst>
          </p:cNvPr>
          <p:cNvSpPr txBox="1"/>
          <p:nvPr/>
        </p:nvSpPr>
        <p:spPr>
          <a:xfrm>
            <a:off x="1626605" y="322886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5F37959-38AF-4D0F-98E3-37AD6C9553B6}"/>
              </a:ext>
            </a:extLst>
          </p:cNvPr>
          <p:cNvSpPr/>
          <p:nvPr/>
        </p:nvSpPr>
        <p:spPr>
          <a:xfrm>
            <a:off x="8418386" y="2086459"/>
            <a:ext cx="126397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-200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FFD242B-8990-41FA-A5ED-CF7FABE02859}"/>
              </a:ext>
            </a:extLst>
          </p:cNvPr>
          <p:cNvSpPr/>
          <p:nvPr/>
        </p:nvSpPr>
        <p:spPr>
          <a:xfrm>
            <a:off x="6666472" y="4216321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457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1.48148E-6 L -0.01992 -0.03796 C -0.02395 -0.0463 -0.03007 -0.0507 -0.03684 -0.0507 C -0.04427 -0.0507 -0.05013 -0.0463 -0.05416 -0.03796 L -0.07382 1.48148E-6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82 1.48148E-6 L -0.09349 -0.03773 C -0.09739 -0.04607 -0.10377 -0.05023 -0.10989 -0.05023 C -0.11731 -0.05023 -0.12291 -0.04607 -0.12695 -0.03773 L -0.14609 1.48148E-6 " pathEditMode="relative" rAng="0" ptsTypes="AAAAA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674 1.48148E-6 L -0.16666 -0.0375 C -0.17083 -0.04583 -0.17695 -0.05023 -0.18359 -0.05023 C -0.19101 -0.05023 -0.19687 -0.04583 -0.20104 -0.0375 L -0.2207 1.48148E-6 " pathEditMode="relative" rAng="0" ptsTypes="AAAAA">
                                      <p:cBhvr>
                                        <p:cTn id="8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4" grpId="0"/>
      <p:bldP spid="36" grpId="0"/>
      <p:bldP spid="37" grpId="0"/>
      <p:bldP spid="38" grpId="0"/>
      <p:bldP spid="55" grpId="0"/>
      <p:bldP spid="56" grpId="0"/>
      <p:bldP spid="57" grpId="0"/>
      <p:bldP spid="58" grpId="0"/>
      <p:bldP spid="59" grpId="0"/>
      <p:bldP spid="60" grpId="0"/>
      <p:bldP spid="25" grpId="0" animBg="1"/>
      <p:bldP spid="25" grpId="1" animBg="1"/>
      <p:bldP spid="25" grpId="2" animBg="1"/>
      <p:bldP spid="25" grpId="3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 miles is approximately equal to 8 km.</a:t>
            </a:r>
          </a:p>
          <a:p>
            <a:r>
              <a:rPr lang="en-US" sz="3200" b="1" dirty="0"/>
              <a:t>Complete the sentences below:</a:t>
            </a:r>
          </a:p>
          <a:p>
            <a:endParaRPr lang="en-US" sz="3200" b="1" dirty="0"/>
          </a:p>
          <a:p>
            <a:r>
              <a:rPr lang="en-US" sz="3200" b="1" dirty="0"/>
              <a:t>1 mile is approximately equal to   </a:t>
            </a:r>
          </a:p>
          <a:p>
            <a:endParaRPr lang="en-US" sz="3200" b="1" dirty="0"/>
          </a:p>
          <a:p>
            <a:r>
              <a:rPr lang="en-US" sz="3200" b="1" dirty="0"/>
              <a:t>1 km is approximately equal to </a:t>
            </a:r>
          </a:p>
        </p:txBody>
      </p:sp>
      <p:pic>
        <p:nvPicPr>
          <p:cNvPr id="102402" name="Picture 2">
            <a:extLst>
              <a:ext uri="{FF2B5EF4-FFF2-40B4-BE49-F238E27FC236}">
                <a16:creationId xmlns:a16="http://schemas.microsoft.com/office/drawing/2014/main" id="{CE2D750F-03F8-428B-9995-5B9870967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539" y="1447197"/>
            <a:ext cx="2277295" cy="78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3" name="Picture 3">
            <a:extLst>
              <a:ext uri="{FF2B5EF4-FFF2-40B4-BE49-F238E27FC236}">
                <a16:creationId xmlns:a16="http://schemas.microsoft.com/office/drawing/2014/main" id="{D2F2D3B5-48FC-432B-93EB-C27520558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5477" y="2442982"/>
            <a:ext cx="2277295" cy="78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6A3011FB-E7B3-4F23-92B6-6AB98D2A42CF}"/>
              </a:ext>
            </a:extLst>
          </p:cNvPr>
          <p:cNvGrpSpPr/>
          <p:nvPr/>
        </p:nvGrpSpPr>
        <p:grpSpPr>
          <a:xfrm>
            <a:off x="7389538" y="252957"/>
            <a:ext cx="509296" cy="1067398"/>
            <a:chOff x="4530934" y="3723882"/>
            <a:chExt cx="509296" cy="106739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8D8E113-B8C1-465E-B3DE-EFF2999EC644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EB4C2C2-75A4-4821-83D3-42971D9AE7CC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C36B038-7CF0-43B1-BF7E-CA3DE6811363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5</a:t>
                </a:r>
              </a:p>
            </p:txBody>
          </p: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D953D715-B0A4-4BD3-B788-80706C99AE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1BC0C9FD-F929-415B-A640-C5A24098AFA3}"/>
              </a:ext>
            </a:extLst>
          </p:cNvPr>
          <p:cNvSpPr/>
          <p:nvPr/>
        </p:nvSpPr>
        <p:spPr>
          <a:xfrm>
            <a:off x="7904653" y="451932"/>
            <a:ext cx="62974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C926D4E-746D-4A77-ADCA-C5E5DA28F834}"/>
              </a:ext>
            </a:extLst>
          </p:cNvPr>
          <p:cNvGrpSpPr/>
          <p:nvPr/>
        </p:nvGrpSpPr>
        <p:grpSpPr>
          <a:xfrm>
            <a:off x="8738981" y="252957"/>
            <a:ext cx="509296" cy="1067398"/>
            <a:chOff x="4530934" y="3723882"/>
            <a:chExt cx="509296" cy="106739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D304AC9-98B4-472B-A8B4-9F5A4A3E3E79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FB32A9C4-B454-429B-A79C-A1F18E77380F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DEE28BC-FF8A-4AD3-BBB1-D9308F13DE5B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5</a:t>
                </a:r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2786367F-CBCB-498B-AD43-62006375D3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91D9F0F8-27DF-487E-B6CF-CB05D9C7308F}"/>
              </a:ext>
            </a:extLst>
          </p:cNvPr>
          <p:cNvSpPr/>
          <p:nvPr/>
        </p:nvSpPr>
        <p:spPr>
          <a:xfrm>
            <a:off x="8358062" y="434999"/>
            <a:ext cx="62974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AAE2E97-8B99-4199-81AD-1BBE45ACC2BD}"/>
              </a:ext>
            </a:extLst>
          </p:cNvPr>
          <p:cNvGrpSpPr/>
          <p:nvPr/>
        </p:nvGrpSpPr>
        <p:grpSpPr>
          <a:xfrm>
            <a:off x="6587137" y="1362754"/>
            <a:ext cx="636432" cy="949956"/>
            <a:chOff x="5441644" y="3294174"/>
            <a:chExt cx="636432" cy="949956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1BF14266-A4B0-47A0-9626-C0C533F19562}"/>
                </a:ext>
              </a:extLst>
            </p:cNvPr>
            <p:cNvGrpSpPr/>
            <p:nvPr/>
          </p:nvGrpSpPr>
          <p:grpSpPr>
            <a:xfrm>
              <a:off x="5441644" y="3659355"/>
              <a:ext cx="518020" cy="584775"/>
              <a:chOff x="8708684" y="2187080"/>
              <a:chExt cx="518020" cy="584775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7C57F4D6-A7D7-49AA-ADBB-A68397A611EC}"/>
                  </a:ext>
                </a:extLst>
              </p:cNvPr>
              <p:cNvSpPr/>
              <p:nvPr/>
            </p:nvSpPr>
            <p:spPr>
              <a:xfrm>
                <a:off x="8708684" y="2187080"/>
                <a:ext cx="51802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5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3C1CBFED-4C61-4613-8A4E-75117349B302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105512F-07F4-438D-B2A8-FA3EA54291AA}"/>
                </a:ext>
              </a:extLst>
            </p:cNvPr>
            <p:cNvSpPr/>
            <p:nvPr/>
          </p:nvSpPr>
          <p:spPr>
            <a:xfrm>
              <a:off x="5447186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3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615A09C8-64BD-4D17-81A9-B55956CE7C3A}"/>
              </a:ext>
            </a:extLst>
          </p:cNvPr>
          <p:cNvSpPr/>
          <p:nvPr/>
        </p:nvSpPr>
        <p:spPr>
          <a:xfrm>
            <a:off x="6268921" y="1545233"/>
            <a:ext cx="6308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637BBC3-C044-4FD9-B2DF-936C84CE8C6C}"/>
              </a:ext>
            </a:extLst>
          </p:cNvPr>
          <p:cNvSpPr/>
          <p:nvPr/>
        </p:nvSpPr>
        <p:spPr>
          <a:xfrm>
            <a:off x="7903511" y="1545232"/>
            <a:ext cx="12238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or 1.6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19E8E1A-E366-49E3-B74F-DED61C9B322A}"/>
              </a:ext>
            </a:extLst>
          </p:cNvPr>
          <p:cNvGrpSpPr/>
          <p:nvPr/>
        </p:nvGrpSpPr>
        <p:grpSpPr>
          <a:xfrm>
            <a:off x="6209715" y="2358428"/>
            <a:ext cx="636432" cy="949956"/>
            <a:chOff x="5441644" y="3294174"/>
            <a:chExt cx="636432" cy="949956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10E0065B-E4B0-4541-A4B5-FB7DDC453DF4}"/>
                </a:ext>
              </a:extLst>
            </p:cNvPr>
            <p:cNvGrpSpPr/>
            <p:nvPr/>
          </p:nvGrpSpPr>
          <p:grpSpPr>
            <a:xfrm>
              <a:off x="5441644" y="3659355"/>
              <a:ext cx="518020" cy="584775"/>
              <a:chOff x="8708684" y="2187080"/>
              <a:chExt cx="518020" cy="584775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794C8DCB-E4F6-4665-9055-3E8F5948D1F6}"/>
                  </a:ext>
                </a:extLst>
              </p:cNvPr>
              <p:cNvSpPr/>
              <p:nvPr/>
            </p:nvSpPr>
            <p:spPr>
              <a:xfrm>
                <a:off x="8708684" y="2187080"/>
                <a:ext cx="51802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8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16C65FF5-0BD5-4224-8945-B51997BEB78C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59ED36E-44E0-4915-A5D8-FDE5F10B2F6B}"/>
                </a:ext>
              </a:extLst>
            </p:cNvPr>
            <p:cNvSpPr/>
            <p:nvPr/>
          </p:nvSpPr>
          <p:spPr>
            <a:xfrm>
              <a:off x="5447186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5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9B59078A-2D96-4AD0-873A-C8A7DC30684C}"/>
              </a:ext>
            </a:extLst>
          </p:cNvPr>
          <p:cNvSpPr/>
          <p:nvPr/>
        </p:nvSpPr>
        <p:spPr>
          <a:xfrm>
            <a:off x="7704915" y="2511252"/>
            <a:ext cx="17100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or 0.625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19284B-59D0-4D6A-B104-871220EE953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23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0" grpId="0"/>
      <p:bldP spid="36" grpId="0"/>
      <p:bldP spid="37" grpId="0"/>
      <p:bldP spid="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25 children in the lunch queue, including Nik.</a:t>
            </a:r>
          </a:p>
          <a:p>
            <a:r>
              <a:rPr lang="en-US" sz="3200" b="1" dirty="0"/>
              <a:t>Nik says, ‘There are twice as many children in front of me as there are behind me’. How many children are in front of Nik?</a:t>
            </a:r>
          </a:p>
          <a:p>
            <a:r>
              <a:rPr lang="en-US" sz="3200" b="1" dirty="0"/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B0B5BD-E7E8-4553-8645-C92CBF0CA64A}"/>
              </a:ext>
            </a:extLst>
          </p:cNvPr>
          <p:cNvSpPr/>
          <p:nvPr/>
        </p:nvSpPr>
        <p:spPr>
          <a:xfrm>
            <a:off x="554183" y="1819715"/>
            <a:ext cx="50702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 children other than Nick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9EDD36-D6E6-4C93-98C6-47E73614F0DD}"/>
              </a:ext>
            </a:extLst>
          </p:cNvPr>
          <p:cNvSpPr/>
          <p:nvPr/>
        </p:nvSpPr>
        <p:spPr>
          <a:xfrm>
            <a:off x="2990679" y="3615099"/>
            <a:ext cx="288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CFD840-57FC-4C8D-84CB-41D67CC2E893}"/>
              </a:ext>
            </a:extLst>
          </p:cNvPr>
          <p:cNvSpPr/>
          <p:nvPr/>
        </p:nvSpPr>
        <p:spPr>
          <a:xfrm>
            <a:off x="5870679" y="3615099"/>
            <a:ext cx="144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C45CCB-B4D7-4280-9ED3-BC9A74009D8E}"/>
              </a:ext>
            </a:extLst>
          </p:cNvPr>
          <p:cNvSpPr/>
          <p:nvPr/>
        </p:nvSpPr>
        <p:spPr>
          <a:xfrm>
            <a:off x="2990679" y="4155099"/>
            <a:ext cx="144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090FA19-E942-4962-878E-BD20369152DD}"/>
              </a:ext>
            </a:extLst>
          </p:cNvPr>
          <p:cNvSpPr/>
          <p:nvPr/>
        </p:nvSpPr>
        <p:spPr>
          <a:xfrm>
            <a:off x="4430679" y="4155099"/>
            <a:ext cx="144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66CE71-C392-4053-89A9-42B0DA00BF30}"/>
              </a:ext>
            </a:extLst>
          </p:cNvPr>
          <p:cNvSpPr/>
          <p:nvPr/>
        </p:nvSpPr>
        <p:spPr>
          <a:xfrm>
            <a:off x="5870679" y="4155099"/>
            <a:ext cx="144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73913AF9-29B3-4777-91C9-F2E9C19634AD}"/>
              </a:ext>
            </a:extLst>
          </p:cNvPr>
          <p:cNvSpPr/>
          <p:nvPr/>
        </p:nvSpPr>
        <p:spPr>
          <a:xfrm rot="16200000">
            <a:off x="4967228" y="1241240"/>
            <a:ext cx="394665" cy="4292241"/>
          </a:xfrm>
          <a:prstGeom prst="rightBrac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DA5817B-6D69-401A-8DB0-A39602FD5C79}"/>
              </a:ext>
            </a:extLst>
          </p:cNvPr>
          <p:cNvSpPr/>
          <p:nvPr/>
        </p:nvSpPr>
        <p:spPr>
          <a:xfrm flipH="1">
            <a:off x="4867170" y="2599737"/>
            <a:ext cx="13366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24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AFFA6B3-EF3E-4139-97B5-49C91CAADB8A}"/>
              </a:ext>
            </a:extLst>
          </p:cNvPr>
          <p:cNvSpPr/>
          <p:nvPr/>
        </p:nvSpPr>
        <p:spPr>
          <a:xfrm>
            <a:off x="3324672" y="4859391"/>
            <a:ext cx="18680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</a:t>
            </a:r>
            <a:r>
              <a:rPr lang="en-GB" sz="3200" b="1" dirty="0">
                <a:solidFill>
                  <a:srgbClr val="FF0000"/>
                </a:solidFill>
              </a:rPr>
              <a:t> ÷ 3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4BB107-0F3F-4686-AD4F-A112755797A5}"/>
              </a:ext>
            </a:extLst>
          </p:cNvPr>
          <p:cNvSpPr/>
          <p:nvPr/>
        </p:nvSpPr>
        <p:spPr>
          <a:xfrm>
            <a:off x="4778700" y="4859390"/>
            <a:ext cx="8456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AA2E6C5-75ED-42DA-A5B6-64FA70439076}"/>
              </a:ext>
            </a:extLst>
          </p:cNvPr>
          <p:cNvSpPr/>
          <p:nvPr/>
        </p:nvSpPr>
        <p:spPr>
          <a:xfrm>
            <a:off x="3536147" y="4157881"/>
            <a:ext cx="8456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ADEF5A-02DB-4F36-8FAD-1EF8573191A7}"/>
              </a:ext>
            </a:extLst>
          </p:cNvPr>
          <p:cNvSpPr/>
          <p:nvPr/>
        </p:nvSpPr>
        <p:spPr>
          <a:xfrm>
            <a:off x="4976147" y="4155098"/>
            <a:ext cx="8456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8762B2-0C41-4B7D-A479-F1A1DD9EB2C3}"/>
              </a:ext>
            </a:extLst>
          </p:cNvPr>
          <p:cNvSpPr/>
          <p:nvPr/>
        </p:nvSpPr>
        <p:spPr>
          <a:xfrm>
            <a:off x="6416147" y="4147359"/>
            <a:ext cx="8456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0BE1A7E-5168-4A3E-BBDA-2CD93EABD042}"/>
              </a:ext>
            </a:extLst>
          </p:cNvPr>
          <p:cNvSpPr/>
          <p:nvPr/>
        </p:nvSpPr>
        <p:spPr>
          <a:xfrm>
            <a:off x="1075170" y="3618965"/>
            <a:ext cx="18680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 + 8 </a:t>
            </a:r>
            <a:r>
              <a:rPr lang="en-GB" sz="3200" b="1" dirty="0">
                <a:solidFill>
                  <a:srgbClr val="FF0000"/>
                </a:solidFill>
              </a:rPr>
              <a:t>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98473A0-B21B-4963-8641-ABAEFCD92E22}"/>
              </a:ext>
            </a:extLst>
          </p:cNvPr>
          <p:cNvSpPr/>
          <p:nvPr/>
        </p:nvSpPr>
        <p:spPr>
          <a:xfrm>
            <a:off x="2248227" y="3618964"/>
            <a:ext cx="8456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985E8C6-E314-45E3-808B-6429D5109400}"/>
              </a:ext>
            </a:extLst>
          </p:cNvPr>
          <p:cNvSpPr/>
          <p:nvPr/>
        </p:nvSpPr>
        <p:spPr>
          <a:xfrm>
            <a:off x="2954272" y="3623589"/>
            <a:ext cx="20225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in front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E0699E5-86E3-407D-86BC-EA2258469134}"/>
              </a:ext>
            </a:extLst>
          </p:cNvPr>
          <p:cNvSpPr/>
          <p:nvPr/>
        </p:nvSpPr>
        <p:spPr>
          <a:xfrm>
            <a:off x="5834273" y="3654336"/>
            <a:ext cx="12671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behind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A4455D8-70E9-49FF-90BB-B495B4C99C89}"/>
              </a:ext>
            </a:extLst>
          </p:cNvPr>
          <p:cNvSpPr/>
          <p:nvPr/>
        </p:nvSpPr>
        <p:spPr>
          <a:xfrm>
            <a:off x="3951396" y="3571630"/>
            <a:ext cx="18680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B4244F8-82A2-4F13-B1BF-D6A6530DAB33}"/>
              </a:ext>
            </a:extLst>
          </p:cNvPr>
          <p:cNvSpPr/>
          <p:nvPr/>
        </p:nvSpPr>
        <p:spPr>
          <a:xfrm>
            <a:off x="6827622" y="3592433"/>
            <a:ext cx="4007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B9FBC48-65E2-4069-A2E5-0474EC0E6FB3}"/>
              </a:ext>
            </a:extLst>
          </p:cNvPr>
          <p:cNvSpPr/>
          <p:nvPr/>
        </p:nvSpPr>
        <p:spPr>
          <a:xfrm>
            <a:off x="9428760" y="1034178"/>
            <a:ext cx="22090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 children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248002-CAD7-4B93-9D19-90ED918F40A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3275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162294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number is exactly halfway between 2     and 3     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5011F12-0F5D-4BE4-8388-E9CE4B672792}"/>
              </a:ext>
            </a:extLst>
          </p:cNvPr>
          <p:cNvGrpSpPr/>
          <p:nvPr/>
        </p:nvGrpSpPr>
        <p:grpSpPr>
          <a:xfrm>
            <a:off x="2033649" y="1097761"/>
            <a:ext cx="1019032" cy="1107280"/>
            <a:chOff x="10576581" y="794932"/>
            <a:chExt cx="1019032" cy="110728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651F38A-E7F7-4855-8611-AFF46FB851A5}"/>
                </a:ext>
              </a:extLst>
            </p:cNvPr>
            <p:cNvCxnSpPr>
              <a:cxnSpLocks/>
            </p:cNvCxnSpPr>
            <p:nvPr/>
          </p:nvCxnSpPr>
          <p:spPr>
            <a:xfrm>
              <a:off x="10613352" y="1323889"/>
              <a:ext cx="88143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BA42CFA-84A7-4FAC-8BB5-BD6EE06CF1DB}"/>
                </a:ext>
              </a:extLst>
            </p:cNvPr>
            <p:cNvSpPr txBox="1"/>
            <p:nvPr/>
          </p:nvSpPr>
          <p:spPr>
            <a:xfrm>
              <a:off x="10576581" y="794932"/>
              <a:ext cx="101903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1 1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2825DB2-216A-4A72-8585-4BAA214E963A}"/>
                </a:ext>
              </a:extLst>
            </p:cNvPr>
            <p:cNvSpPr txBox="1"/>
            <p:nvPr/>
          </p:nvSpPr>
          <p:spPr>
            <a:xfrm>
              <a:off x="10846257" y="1271270"/>
              <a:ext cx="68253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8611086-8A8D-4914-B373-5FF23169C3F9}"/>
              </a:ext>
            </a:extLst>
          </p:cNvPr>
          <p:cNvGrpSpPr/>
          <p:nvPr/>
        </p:nvGrpSpPr>
        <p:grpSpPr>
          <a:xfrm>
            <a:off x="552774" y="1136955"/>
            <a:ext cx="1927541" cy="1067398"/>
            <a:chOff x="6035087" y="2537837"/>
            <a:chExt cx="1927541" cy="106739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8460013-501B-4B84-BD1A-4997DF4567DA}"/>
                </a:ext>
              </a:extLst>
            </p:cNvPr>
            <p:cNvGrpSpPr/>
            <p:nvPr/>
          </p:nvGrpSpPr>
          <p:grpSpPr>
            <a:xfrm>
              <a:off x="6035087" y="2537837"/>
              <a:ext cx="943443" cy="1067398"/>
              <a:chOff x="4080745" y="3723882"/>
              <a:chExt cx="943443" cy="1067398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917C550-F996-43C8-9153-993C357E0D0C}"/>
                  </a:ext>
                </a:extLst>
              </p:cNvPr>
              <p:cNvSpPr txBox="1"/>
              <p:nvPr/>
            </p:nvSpPr>
            <p:spPr>
              <a:xfrm>
                <a:off x="4514892" y="3723882"/>
                <a:ext cx="509296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4B20670-F230-4F52-A92F-71694C31B8EB}"/>
                  </a:ext>
                </a:extLst>
              </p:cNvPr>
              <p:cNvSpPr txBox="1"/>
              <p:nvPr/>
            </p:nvSpPr>
            <p:spPr>
              <a:xfrm>
                <a:off x="4080745" y="3926331"/>
                <a:ext cx="509296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</a:t>
                </a:r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72BA6233-9019-407B-8597-BC13DD979D9C}"/>
                  </a:ext>
                </a:extLst>
              </p:cNvPr>
              <p:cNvGrpSpPr/>
              <p:nvPr/>
            </p:nvGrpSpPr>
            <p:grpSpPr>
              <a:xfrm>
                <a:off x="4531113" y="4160338"/>
                <a:ext cx="475549" cy="630942"/>
                <a:chOff x="1963495" y="476986"/>
                <a:chExt cx="475549" cy="630942"/>
              </a:xfrm>
            </p:grpSpPr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15BE8BC1-2994-4DFF-8989-EC99BA121FC1}"/>
                    </a:ext>
                  </a:extLst>
                </p:cNvPr>
                <p:cNvSpPr txBox="1"/>
                <p:nvPr/>
              </p:nvSpPr>
              <p:spPr>
                <a:xfrm>
                  <a:off x="1963495" y="476986"/>
                  <a:ext cx="475549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4</a:t>
                  </a:r>
                </a:p>
              </p:txBody>
            </p: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DBEE7647-87E2-472F-B507-1023739C64C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1207" y="554976"/>
                  <a:ext cx="444019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2F530CF-6601-48E3-A40A-EBE46D03A1FF}"/>
                </a:ext>
              </a:extLst>
            </p:cNvPr>
            <p:cNvSpPr txBox="1"/>
            <p:nvPr/>
          </p:nvSpPr>
          <p:spPr>
            <a:xfrm>
              <a:off x="6997269" y="2751086"/>
              <a:ext cx="96535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BD5F40B-CC6E-4A95-998E-867C325F118A}"/>
              </a:ext>
            </a:extLst>
          </p:cNvPr>
          <p:cNvGrpSpPr/>
          <p:nvPr/>
        </p:nvGrpSpPr>
        <p:grpSpPr>
          <a:xfrm>
            <a:off x="556676" y="2696575"/>
            <a:ext cx="1927541" cy="1067398"/>
            <a:chOff x="6035087" y="2537837"/>
            <a:chExt cx="1927541" cy="1067398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B32DBFB2-5485-46D1-BE5C-3F8CD1915216}"/>
                </a:ext>
              </a:extLst>
            </p:cNvPr>
            <p:cNvGrpSpPr/>
            <p:nvPr/>
          </p:nvGrpSpPr>
          <p:grpSpPr>
            <a:xfrm>
              <a:off x="6035087" y="2537837"/>
              <a:ext cx="959485" cy="1067398"/>
              <a:chOff x="4080745" y="3723882"/>
              <a:chExt cx="959485" cy="1067398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91679A2-9001-48C6-A58B-60001D91BB71}"/>
                  </a:ext>
                </a:extLst>
              </p:cNvPr>
              <p:cNvSpPr txBox="1"/>
              <p:nvPr/>
            </p:nvSpPr>
            <p:spPr>
              <a:xfrm>
                <a:off x="4530934" y="3723882"/>
                <a:ext cx="509296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AE9432D-FDAA-49CB-9B9C-87D0A0CA11BB}"/>
                  </a:ext>
                </a:extLst>
              </p:cNvPr>
              <p:cNvSpPr txBox="1"/>
              <p:nvPr/>
            </p:nvSpPr>
            <p:spPr>
              <a:xfrm>
                <a:off x="4080745" y="3926331"/>
                <a:ext cx="509296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</a:t>
                </a:r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EE089974-0A10-4B30-A901-2343D6D1900A}"/>
                  </a:ext>
                </a:extLst>
              </p:cNvPr>
              <p:cNvGrpSpPr/>
              <p:nvPr/>
            </p:nvGrpSpPr>
            <p:grpSpPr>
              <a:xfrm>
                <a:off x="4531113" y="4160338"/>
                <a:ext cx="475549" cy="630942"/>
                <a:chOff x="1963495" y="476986"/>
                <a:chExt cx="475549" cy="630942"/>
              </a:xfrm>
            </p:grpSpPr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9A4F1329-8B48-4772-BADD-D8071B1847C0}"/>
                    </a:ext>
                  </a:extLst>
                </p:cNvPr>
                <p:cNvSpPr txBox="1"/>
                <p:nvPr/>
              </p:nvSpPr>
              <p:spPr>
                <a:xfrm>
                  <a:off x="1963495" y="476986"/>
                  <a:ext cx="475549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2</a:t>
                  </a:r>
                </a:p>
              </p:txBody>
            </p: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D0129BF7-00B4-4F66-933A-3380E2EE1D0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1207" y="554976"/>
                  <a:ext cx="444019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16F68A5-8CC1-47A4-9A67-D579A2A11F64}"/>
                </a:ext>
              </a:extLst>
            </p:cNvPr>
            <p:cNvSpPr txBox="1"/>
            <p:nvPr/>
          </p:nvSpPr>
          <p:spPr>
            <a:xfrm>
              <a:off x="6997269" y="2751086"/>
              <a:ext cx="96535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03386AD-97AA-43E7-9FB9-A8545E6E1DFD}"/>
              </a:ext>
            </a:extLst>
          </p:cNvPr>
          <p:cNvGrpSpPr/>
          <p:nvPr/>
        </p:nvGrpSpPr>
        <p:grpSpPr>
          <a:xfrm>
            <a:off x="2070420" y="2691596"/>
            <a:ext cx="509296" cy="1067398"/>
            <a:chOff x="4530934" y="3723882"/>
            <a:chExt cx="509296" cy="106739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C5BC0EA-FF02-4B17-90D9-AEF8644867CA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72D5A14E-850A-4355-BF67-B73DAE2CF1E6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0087189-77ED-41B8-8DB0-45EBCADAE300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</a:t>
                </a:r>
              </a:p>
            </p:txBody>
          </p: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23631505-169C-4B77-A9A7-CB4B15D28D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DA1F3F29-BDB8-4804-8609-725902D407B9}"/>
              </a:ext>
            </a:extLst>
          </p:cNvPr>
          <p:cNvSpPr txBox="1"/>
          <p:nvPr/>
        </p:nvSpPr>
        <p:spPr>
          <a:xfrm>
            <a:off x="2615209" y="2909824"/>
            <a:ext cx="965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E7F941F-12C7-4853-B391-F2C1C6721A30}"/>
              </a:ext>
            </a:extLst>
          </p:cNvPr>
          <p:cNvGrpSpPr/>
          <p:nvPr/>
        </p:nvGrpSpPr>
        <p:grpSpPr>
          <a:xfrm>
            <a:off x="3166856" y="2671655"/>
            <a:ext cx="1019032" cy="1107280"/>
            <a:chOff x="10576581" y="794932"/>
            <a:chExt cx="1019032" cy="1107280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5ABBC07-C7E9-42A1-8E36-83267FC9B7D0}"/>
                </a:ext>
              </a:extLst>
            </p:cNvPr>
            <p:cNvCxnSpPr>
              <a:cxnSpLocks/>
            </p:cNvCxnSpPr>
            <p:nvPr/>
          </p:nvCxnSpPr>
          <p:spPr>
            <a:xfrm>
              <a:off x="10613352" y="1323889"/>
              <a:ext cx="88143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E47315C-8A4F-4D1B-84BD-560E179C7F81}"/>
                </a:ext>
              </a:extLst>
            </p:cNvPr>
            <p:cNvSpPr txBox="1"/>
            <p:nvPr/>
          </p:nvSpPr>
          <p:spPr>
            <a:xfrm>
              <a:off x="10576581" y="794932"/>
              <a:ext cx="101903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1 4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C6EA754-CE78-4F6A-8247-28C0FD7F7542}"/>
                </a:ext>
              </a:extLst>
            </p:cNvPr>
            <p:cNvSpPr txBox="1"/>
            <p:nvPr/>
          </p:nvSpPr>
          <p:spPr>
            <a:xfrm>
              <a:off x="10846257" y="1271270"/>
              <a:ext cx="68253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15F6AF1D-2A4C-4F3D-B01F-7099BF39CA9B}"/>
              </a:ext>
            </a:extLst>
          </p:cNvPr>
          <p:cNvSpPr txBox="1"/>
          <p:nvPr/>
        </p:nvSpPr>
        <p:spPr>
          <a:xfrm>
            <a:off x="3088694" y="1335930"/>
            <a:ext cx="965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18F8C06-4131-458F-A223-9F33CCD6040C}"/>
              </a:ext>
            </a:extLst>
          </p:cNvPr>
          <p:cNvSpPr txBox="1"/>
          <p:nvPr/>
        </p:nvSpPr>
        <p:spPr>
          <a:xfrm>
            <a:off x="4189753" y="2885141"/>
            <a:ext cx="965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44C17F6-7073-4FEC-B04F-442CE98065D1}"/>
              </a:ext>
            </a:extLst>
          </p:cNvPr>
          <p:cNvGrpSpPr/>
          <p:nvPr/>
        </p:nvGrpSpPr>
        <p:grpSpPr>
          <a:xfrm>
            <a:off x="3679551" y="1094662"/>
            <a:ext cx="1019032" cy="1107280"/>
            <a:chOff x="10576581" y="794932"/>
            <a:chExt cx="1019032" cy="1107280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27C6A5E3-B4C5-4766-8147-41682AD01F99}"/>
                </a:ext>
              </a:extLst>
            </p:cNvPr>
            <p:cNvCxnSpPr>
              <a:cxnSpLocks/>
            </p:cNvCxnSpPr>
            <p:nvPr/>
          </p:nvCxnSpPr>
          <p:spPr>
            <a:xfrm>
              <a:off x="10613352" y="1323889"/>
              <a:ext cx="88143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550755C-0D02-45F2-92A3-11F6C5966980}"/>
                </a:ext>
              </a:extLst>
            </p:cNvPr>
            <p:cNvSpPr txBox="1"/>
            <p:nvPr/>
          </p:nvSpPr>
          <p:spPr>
            <a:xfrm>
              <a:off x="10576581" y="794932"/>
              <a:ext cx="101903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2 2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22E3672-6DF5-47B3-99BE-AD72AF08F0E4}"/>
                </a:ext>
              </a:extLst>
            </p:cNvPr>
            <p:cNvSpPr txBox="1"/>
            <p:nvPr/>
          </p:nvSpPr>
          <p:spPr>
            <a:xfrm>
              <a:off x="10846257" y="1271270"/>
              <a:ext cx="68253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406C8A0-49DC-460F-82D8-1F345701EE4E}"/>
              </a:ext>
            </a:extLst>
          </p:cNvPr>
          <p:cNvGrpSpPr/>
          <p:nvPr/>
        </p:nvGrpSpPr>
        <p:grpSpPr>
          <a:xfrm>
            <a:off x="4737535" y="2671655"/>
            <a:ext cx="1019032" cy="1107280"/>
            <a:chOff x="10576581" y="794932"/>
            <a:chExt cx="1019032" cy="1107280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736F3307-EB35-4892-B3D9-E02CA085E15A}"/>
                </a:ext>
              </a:extLst>
            </p:cNvPr>
            <p:cNvCxnSpPr>
              <a:cxnSpLocks/>
            </p:cNvCxnSpPr>
            <p:nvPr/>
          </p:nvCxnSpPr>
          <p:spPr>
            <a:xfrm>
              <a:off x="10613352" y="1323889"/>
              <a:ext cx="88143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2158FBC-4B49-4C68-9C59-819CD622EDFD}"/>
                </a:ext>
              </a:extLst>
            </p:cNvPr>
            <p:cNvSpPr txBox="1"/>
            <p:nvPr/>
          </p:nvSpPr>
          <p:spPr>
            <a:xfrm>
              <a:off x="10576581" y="794932"/>
              <a:ext cx="101903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2 8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13E6A72-E56C-4B22-824C-D7D057D67192}"/>
                </a:ext>
              </a:extLst>
            </p:cNvPr>
            <p:cNvSpPr txBox="1"/>
            <p:nvPr/>
          </p:nvSpPr>
          <p:spPr>
            <a:xfrm>
              <a:off x="10846257" y="1271270"/>
              <a:ext cx="68253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5556982-1B74-4C25-876E-08974C51078E}"/>
              </a:ext>
            </a:extLst>
          </p:cNvPr>
          <p:cNvGrpSpPr/>
          <p:nvPr/>
        </p:nvGrpSpPr>
        <p:grpSpPr>
          <a:xfrm>
            <a:off x="557075" y="4600134"/>
            <a:ext cx="1019032" cy="1107280"/>
            <a:chOff x="10576581" y="794932"/>
            <a:chExt cx="1019032" cy="1107280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A92CE64-828A-4CF7-8042-867564DD050F}"/>
                </a:ext>
              </a:extLst>
            </p:cNvPr>
            <p:cNvCxnSpPr>
              <a:cxnSpLocks/>
            </p:cNvCxnSpPr>
            <p:nvPr/>
          </p:nvCxnSpPr>
          <p:spPr>
            <a:xfrm>
              <a:off x="10613352" y="1323889"/>
              <a:ext cx="88143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76577B4-CC9C-4C4F-A22A-3984AE6F90B5}"/>
                </a:ext>
              </a:extLst>
            </p:cNvPr>
            <p:cNvSpPr txBox="1"/>
            <p:nvPr/>
          </p:nvSpPr>
          <p:spPr>
            <a:xfrm>
              <a:off x="10576581" y="794932"/>
              <a:ext cx="101903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2 5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C26E8F9-3C75-4CEF-AD68-7CB953530330}"/>
                </a:ext>
              </a:extLst>
            </p:cNvPr>
            <p:cNvSpPr txBox="1"/>
            <p:nvPr/>
          </p:nvSpPr>
          <p:spPr>
            <a:xfrm>
              <a:off x="10846257" y="1271270"/>
              <a:ext cx="68253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EBAE92F6-8049-470A-A317-CBB95131EE03}"/>
              </a:ext>
            </a:extLst>
          </p:cNvPr>
          <p:cNvSpPr txBox="1"/>
          <p:nvPr/>
        </p:nvSpPr>
        <p:spPr>
          <a:xfrm>
            <a:off x="1545780" y="4824029"/>
            <a:ext cx="965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83B801E-B89D-44AA-B06B-9F019C061922}"/>
              </a:ext>
            </a:extLst>
          </p:cNvPr>
          <p:cNvGrpSpPr/>
          <p:nvPr/>
        </p:nvGrpSpPr>
        <p:grpSpPr>
          <a:xfrm>
            <a:off x="2043655" y="4605801"/>
            <a:ext cx="943443" cy="1067398"/>
            <a:chOff x="4080745" y="3723882"/>
            <a:chExt cx="943443" cy="1067398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5B81D43-27A1-4FC3-9D45-26C83EC274B6}"/>
                </a:ext>
              </a:extLst>
            </p:cNvPr>
            <p:cNvSpPr txBox="1"/>
            <p:nvPr/>
          </p:nvSpPr>
          <p:spPr>
            <a:xfrm>
              <a:off x="4514892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0AB4489-FE72-4CCB-82FC-44EF1728623B}"/>
                </a:ext>
              </a:extLst>
            </p:cNvPr>
            <p:cNvSpPr txBox="1"/>
            <p:nvPr/>
          </p:nvSpPr>
          <p:spPr>
            <a:xfrm>
              <a:off x="4080745" y="3926331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A0EE9C37-63AD-4FD9-975F-A70565F04AE8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EF0D8D30-27D6-40DC-8B30-A1FAB57E1567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DD5FC263-B90D-4EA9-A1B1-BE4A58A289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BAA1C8D-B91C-431E-A8F7-BBDEA8F173F8}"/>
              </a:ext>
            </a:extLst>
          </p:cNvPr>
          <p:cNvGrpSpPr/>
          <p:nvPr/>
        </p:nvGrpSpPr>
        <p:grpSpPr>
          <a:xfrm>
            <a:off x="9462041" y="69557"/>
            <a:ext cx="943443" cy="1067398"/>
            <a:chOff x="4080745" y="3723882"/>
            <a:chExt cx="943443" cy="1067398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6F6F9B67-27CB-4831-9443-520DE6846EDC}"/>
                </a:ext>
              </a:extLst>
            </p:cNvPr>
            <p:cNvSpPr txBox="1"/>
            <p:nvPr/>
          </p:nvSpPr>
          <p:spPr>
            <a:xfrm>
              <a:off x="4514892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C5B9D99-A368-4F3C-8CD9-249D4A9DD593}"/>
                </a:ext>
              </a:extLst>
            </p:cNvPr>
            <p:cNvSpPr txBox="1"/>
            <p:nvPr/>
          </p:nvSpPr>
          <p:spPr>
            <a:xfrm>
              <a:off x="4080745" y="3926331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E9B3E32E-3C8B-43C1-B6EB-842D1094C575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C2FCD218-574A-45AB-B817-8A810EC74D37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9EE1C5C0-B087-48F0-9547-2587925A3C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2" name="Rectangle 81">
            <a:extLst>
              <a:ext uri="{FF2B5EF4-FFF2-40B4-BE49-F238E27FC236}">
                <a16:creationId xmlns:a16="http://schemas.microsoft.com/office/drawing/2014/main" id="{F3B30A9D-AC1F-433E-9BD8-A66AD4D8E477}"/>
              </a:ext>
            </a:extLst>
          </p:cNvPr>
          <p:cNvSpPr/>
          <p:nvPr/>
        </p:nvSpPr>
        <p:spPr>
          <a:xfrm>
            <a:off x="7434070" y="-419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5DE56864-F2EC-44AA-B4FB-5B67A6323A25}"/>
              </a:ext>
            </a:extLst>
          </p:cNvPr>
          <p:cNvSpPr/>
          <p:nvPr/>
        </p:nvSpPr>
        <p:spPr>
          <a:xfrm>
            <a:off x="7434070" y="35526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</a:t>
            </a:r>
            <a:endParaRPr lang="en-GB" sz="3200" b="1" dirty="0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95EB2357-0257-486A-BE87-23F3F8CE355B}"/>
              </a:ext>
            </a:extLst>
          </p:cNvPr>
          <p:cNvCxnSpPr/>
          <p:nvPr/>
        </p:nvCxnSpPr>
        <p:spPr>
          <a:xfrm>
            <a:off x="7451039" y="47201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 84">
            <a:extLst>
              <a:ext uri="{FF2B5EF4-FFF2-40B4-BE49-F238E27FC236}">
                <a16:creationId xmlns:a16="http://schemas.microsoft.com/office/drawing/2014/main" id="{52FC890C-1C53-4190-8FC4-944DC584786E}"/>
              </a:ext>
            </a:extLst>
          </p:cNvPr>
          <p:cNvSpPr/>
          <p:nvPr/>
        </p:nvSpPr>
        <p:spPr>
          <a:xfrm>
            <a:off x="8861822" y="-419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2BF7FAB8-1FE3-4EF2-BB31-FE073909D33C}"/>
              </a:ext>
            </a:extLst>
          </p:cNvPr>
          <p:cNvSpPr/>
          <p:nvPr/>
        </p:nvSpPr>
        <p:spPr>
          <a:xfrm>
            <a:off x="8861822" y="35526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</a:t>
            </a:r>
            <a:endParaRPr lang="en-GB" sz="3200" b="1" dirty="0"/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23B08945-F64B-460C-A89C-BA73FFF3E814}"/>
              </a:ext>
            </a:extLst>
          </p:cNvPr>
          <p:cNvCxnSpPr/>
          <p:nvPr/>
        </p:nvCxnSpPr>
        <p:spPr>
          <a:xfrm>
            <a:off x="8878791" y="47201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D0D146EC-F070-4695-8782-E4150EB2019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345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6" grpId="0"/>
      <p:bldP spid="47" grpId="0"/>
      <p:bldP spid="6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/>
              <a:t>Mr</a:t>
            </a:r>
            <a:r>
              <a:rPr lang="en-US" sz="3200" b="1" dirty="0"/>
              <a:t> Jones looks at the prices of 5 mansions.</a:t>
            </a:r>
          </a:p>
          <a:p>
            <a:r>
              <a:rPr lang="en-US" sz="3200" b="1" dirty="0"/>
              <a:t>He wants to look at mansions costing between £990,000 and £1,110,000.</a:t>
            </a:r>
          </a:p>
          <a:p>
            <a:r>
              <a:rPr lang="en-US" sz="3200" b="1" dirty="0"/>
              <a:t>Write the letters of the mansions that he looks at.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807D67-774B-46F9-9932-8C3ADA1CF0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180" y="2112103"/>
            <a:ext cx="7918488" cy="44690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72AF44-A726-4061-8AA3-6C736D5BCCA7}"/>
              </a:ext>
            </a:extLst>
          </p:cNvPr>
          <p:cNvSpPr txBox="1"/>
          <p:nvPr/>
        </p:nvSpPr>
        <p:spPr>
          <a:xfrm>
            <a:off x="6096000" y="3469441"/>
            <a:ext cx="40316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less than £990,000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A20F60-2BE4-40AA-87B3-BE4BA41178DD}"/>
              </a:ext>
            </a:extLst>
          </p:cNvPr>
          <p:cNvSpPr txBox="1"/>
          <p:nvPr/>
        </p:nvSpPr>
        <p:spPr>
          <a:xfrm>
            <a:off x="8649724" y="1527328"/>
            <a:ext cx="982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B,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6300F4-D29B-4F2C-9DBF-8BA61C7A709B}"/>
              </a:ext>
            </a:extLst>
          </p:cNvPr>
          <p:cNvSpPr txBox="1"/>
          <p:nvPr/>
        </p:nvSpPr>
        <p:spPr>
          <a:xfrm>
            <a:off x="6335896" y="4674069"/>
            <a:ext cx="40316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more than £1,110,000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AA468A-6373-411C-9A82-2EAF79B933B6}"/>
              </a:ext>
            </a:extLst>
          </p:cNvPr>
          <p:cNvSpPr txBox="1"/>
          <p:nvPr/>
        </p:nvSpPr>
        <p:spPr>
          <a:xfrm>
            <a:off x="9141170" y="1527327"/>
            <a:ext cx="982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D,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280C3F-BBB2-4F8F-B1F6-03064F768F20}"/>
              </a:ext>
            </a:extLst>
          </p:cNvPr>
          <p:cNvSpPr txBox="1"/>
          <p:nvPr/>
        </p:nvSpPr>
        <p:spPr>
          <a:xfrm>
            <a:off x="9632616" y="1527327"/>
            <a:ext cx="982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29B0F2-B05C-4AAC-B9CB-CDFBAE8104F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8094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76EC130-A16F-4144-97AF-F00BC33D30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17781"/>
            <a:ext cx="6096002" cy="3961376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834C9E3-CB2E-45ED-8D57-C585B129DDA1}"/>
              </a:ext>
            </a:extLst>
          </p:cNvPr>
          <p:cNvCxnSpPr>
            <a:cxnSpLocks/>
          </p:cNvCxnSpPr>
          <p:nvPr/>
        </p:nvCxnSpPr>
        <p:spPr>
          <a:xfrm rot="5400000">
            <a:off x="5045262" y="2539297"/>
            <a:ext cx="0" cy="314612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834C9E3-CB2E-45ED-8D57-C585B129DDA1}"/>
              </a:ext>
            </a:extLst>
          </p:cNvPr>
          <p:cNvCxnSpPr>
            <a:cxnSpLocks/>
          </p:cNvCxnSpPr>
          <p:nvPr/>
        </p:nvCxnSpPr>
        <p:spPr>
          <a:xfrm>
            <a:off x="5045188" y="2538907"/>
            <a:ext cx="0" cy="314612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E483F17B-E5D3-444C-8137-FE68A2618F49}"/>
              </a:ext>
            </a:extLst>
          </p:cNvPr>
          <p:cNvSpPr/>
          <p:nvPr/>
        </p:nvSpPr>
        <p:spPr>
          <a:xfrm>
            <a:off x="76585" y="50000"/>
            <a:ext cx="1219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design has one large square and two identical small squares.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design measures 36 centimetres by 28 centimetres.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Calculate the length of a side of the large square.</a:t>
            </a: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6C0841-B01F-4F05-ACC4-72C4EA688923}"/>
              </a:ext>
            </a:extLst>
          </p:cNvPr>
          <p:cNvSpPr txBox="1"/>
          <p:nvPr/>
        </p:nvSpPr>
        <p:spPr>
          <a:xfrm>
            <a:off x="6724968" y="1933006"/>
            <a:ext cx="2757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1l + 1s = 28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6C0841-B01F-4F05-ACC4-72C4EA688923}"/>
              </a:ext>
            </a:extLst>
          </p:cNvPr>
          <p:cNvSpPr txBox="1"/>
          <p:nvPr/>
        </p:nvSpPr>
        <p:spPr>
          <a:xfrm>
            <a:off x="6724967" y="2517781"/>
            <a:ext cx="2757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1l + 2s = 36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6C0841-B01F-4F05-ACC4-72C4EA688923}"/>
              </a:ext>
            </a:extLst>
          </p:cNvPr>
          <p:cNvSpPr txBox="1"/>
          <p:nvPr/>
        </p:nvSpPr>
        <p:spPr>
          <a:xfrm>
            <a:off x="6724965" y="3265582"/>
            <a:ext cx="3769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small = 8 cm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6C0841-B01F-4F05-ACC4-72C4EA688923}"/>
              </a:ext>
            </a:extLst>
          </p:cNvPr>
          <p:cNvSpPr txBox="1"/>
          <p:nvPr/>
        </p:nvSpPr>
        <p:spPr>
          <a:xfrm>
            <a:off x="6724965" y="3865748"/>
            <a:ext cx="39387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large = 20 cm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70CB7F-F573-451D-959F-F78781A5CEB8}"/>
              </a:ext>
            </a:extLst>
          </p:cNvPr>
          <p:cNvSpPr/>
          <p:nvPr/>
        </p:nvSpPr>
        <p:spPr>
          <a:xfrm>
            <a:off x="5353439" y="3850357"/>
            <a:ext cx="6468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28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834C9E3-CB2E-45ED-8D57-C585B129DDA1}"/>
              </a:ext>
            </a:extLst>
          </p:cNvPr>
          <p:cNvCxnSpPr>
            <a:cxnSpLocks/>
          </p:cNvCxnSpPr>
          <p:nvPr/>
        </p:nvCxnSpPr>
        <p:spPr>
          <a:xfrm>
            <a:off x="918079" y="5685027"/>
            <a:ext cx="663295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5E70CB7F-F573-451D-959F-F78781A5CEB8}"/>
              </a:ext>
            </a:extLst>
          </p:cNvPr>
          <p:cNvSpPr/>
          <p:nvPr/>
        </p:nvSpPr>
        <p:spPr>
          <a:xfrm>
            <a:off x="1063842" y="5187591"/>
            <a:ext cx="371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834C9E3-CB2E-45ED-8D57-C585B129DDA1}"/>
              </a:ext>
            </a:extLst>
          </p:cNvPr>
          <p:cNvCxnSpPr>
            <a:cxnSpLocks/>
          </p:cNvCxnSpPr>
          <p:nvPr/>
        </p:nvCxnSpPr>
        <p:spPr>
          <a:xfrm>
            <a:off x="3991150" y="5684641"/>
            <a:ext cx="663295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5E70CB7F-F573-451D-959F-F78781A5CEB8}"/>
              </a:ext>
            </a:extLst>
          </p:cNvPr>
          <p:cNvSpPr/>
          <p:nvPr/>
        </p:nvSpPr>
        <p:spPr>
          <a:xfrm>
            <a:off x="4155293" y="5161807"/>
            <a:ext cx="371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834C9E3-CB2E-45ED-8D57-C585B129DDA1}"/>
              </a:ext>
            </a:extLst>
          </p:cNvPr>
          <p:cNvCxnSpPr>
            <a:cxnSpLocks/>
          </p:cNvCxnSpPr>
          <p:nvPr/>
        </p:nvCxnSpPr>
        <p:spPr>
          <a:xfrm>
            <a:off x="1581374" y="5685027"/>
            <a:ext cx="2409776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5E70CB7F-F573-451D-959F-F78781A5CEB8}"/>
              </a:ext>
            </a:extLst>
          </p:cNvPr>
          <p:cNvSpPr/>
          <p:nvPr/>
        </p:nvSpPr>
        <p:spPr>
          <a:xfrm>
            <a:off x="2564215" y="5187591"/>
            <a:ext cx="6234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834C9E3-CB2E-45ED-8D57-C585B129DDA1}"/>
              </a:ext>
            </a:extLst>
          </p:cNvPr>
          <p:cNvCxnSpPr>
            <a:cxnSpLocks/>
          </p:cNvCxnSpPr>
          <p:nvPr/>
        </p:nvCxnSpPr>
        <p:spPr>
          <a:xfrm>
            <a:off x="3991150" y="5013588"/>
            <a:ext cx="0" cy="670668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5E70CB7F-F573-451D-959F-F78781A5CEB8}"/>
              </a:ext>
            </a:extLst>
          </p:cNvPr>
          <p:cNvSpPr/>
          <p:nvPr/>
        </p:nvSpPr>
        <p:spPr>
          <a:xfrm>
            <a:off x="3578442" y="5087312"/>
            <a:ext cx="371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834C9E3-CB2E-45ED-8D57-C585B129DDA1}"/>
              </a:ext>
            </a:extLst>
          </p:cNvPr>
          <p:cNvCxnSpPr>
            <a:cxnSpLocks/>
          </p:cNvCxnSpPr>
          <p:nvPr/>
        </p:nvCxnSpPr>
        <p:spPr>
          <a:xfrm>
            <a:off x="3991150" y="2538907"/>
            <a:ext cx="0" cy="2469986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5E70CB7F-F573-451D-959F-F78781A5CEB8}"/>
              </a:ext>
            </a:extLst>
          </p:cNvPr>
          <p:cNvSpPr/>
          <p:nvPr/>
        </p:nvSpPr>
        <p:spPr>
          <a:xfrm>
            <a:off x="3385510" y="3584442"/>
            <a:ext cx="6539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7432324-0C10-4DC6-9FF8-CEC5680EE8C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AB80075-E4E6-4D03-A3E1-86FC5095BA22}"/>
              </a:ext>
            </a:extLst>
          </p:cNvPr>
          <p:cNvSpPr txBox="1"/>
          <p:nvPr/>
        </p:nvSpPr>
        <p:spPr>
          <a:xfrm>
            <a:off x="8432153" y="1034885"/>
            <a:ext cx="1591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cm</a:t>
            </a:r>
          </a:p>
        </p:txBody>
      </p:sp>
    </p:spTree>
    <p:extLst>
      <p:ext uri="{BB962C8B-B14F-4D97-AF65-F5344CB8AC3E}">
        <p14:creationId xmlns:p14="http://schemas.microsoft.com/office/powerpoint/2010/main" val="3539395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96296E-6 L -0.05182 -0.0358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1" y="-1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2.96296E-6 L -0.15703 0.2294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52" y="11458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182 -0.03588 L -0.20534 0.19467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82" y="11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10" grpId="0"/>
      <p:bldP spid="10" grpId="1"/>
      <p:bldP spid="10" grpId="2"/>
      <p:bldP spid="10" grpId="3"/>
      <p:bldP spid="20" grpId="0"/>
      <p:bldP spid="23" grpId="0"/>
      <p:bldP spid="25" grpId="0"/>
      <p:bldP spid="29" grpId="0"/>
      <p:bldP spid="33" grpId="0"/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 number line.</a:t>
            </a:r>
          </a:p>
          <a:p>
            <a:r>
              <a:rPr lang="en-US" sz="3200" b="1" dirty="0"/>
              <a:t>Write the number shown by the arrow.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8436ACD-5717-4933-B71D-26B1D1C2A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916" y="1694449"/>
            <a:ext cx="7759611" cy="252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9D9C63-76FB-40A9-9FB4-E7A561D3D741}"/>
              </a:ext>
            </a:extLst>
          </p:cNvPr>
          <p:cNvSpPr txBox="1"/>
          <p:nvPr/>
        </p:nvSpPr>
        <p:spPr>
          <a:xfrm>
            <a:off x="4984687" y="3429000"/>
            <a:ext cx="4258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6 000 000 – 5 900 000 =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D9ACDF-66A2-48B0-904B-07CB6AFB783C}"/>
              </a:ext>
            </a:extLst>
          </p:cNvPr>
          <p:cNvSpPr txBox="1"/>
          <p:nvPr/>
        </p:nvSpPr>
        <p:spPr>
          <a:xfrm>
            <a:off x="9080728" y="3429000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100 000</a:t>
            </a:r>
          </a:p>
        </p:txBody>
      </p:sp>
      <p:sp>
        <p:nvSpPr>
          <p:cNvPr id="8" name="Arrow: Curved Down 7">
            <a:extLst>
              <a:ext uri="{FF2B5EF4-FFF2-40B4-BE49-F238E27FC236}">
                <a16:creationId xmlns:a16="http://schemas.microsoft.com/office/drawing/2014/main" id="{6910F487-C4F6-4C62-A55D-B8CB8D8A067E}"/>
              </a:ext>
            </a:extLst>
          </p:cNvPr>
          <p:cNvSpPr/>
          <p:nvPr/>
        </p:nvSpPr>
        <p:spPr>
          <a:xfrm>
            <a:off x="1433124" y="1528298"/>
            <a:ext cx="1484888" cy="47725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Arrow: Curved Down 8">
            <a:extLst>
              <a:ext uri="{FF2B5EF4-FFF2-40B4-BE49-F238E27FC236}">
                <a16:creationId xmlns:a16="http://schemas.microsoft.com/office/drawing/2014/main" id="{D33A4A1A-F354-4B57-AEA3-0F2AB464BDCB}"/>
              </a:ext>
            </a:extLst>
          </p:cNvPr>
          <p:cNvSpPr/>
          <p:nvPr/>
        </p:nvSpPr>
        <p:spPr>
          <a:xfrm>
            <a:off x="2744776" y="1528298"/>
            <a:ext cx="1484888" cy="47725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Arrow: Curved Down 9">
            <a:extLst>
              <a:ext uri="{FF2B5EF4-FFF2-40B4-BE49-F238E27FC236}">
                <a16:creationId xmlns:a16="http://schemas.microsoft.com/office/drawing/2014/main" id="{A4557B8C-0C7E-4E7F-BD1E-4C32B6B541A0}"/>
              </a:ext>
            </a:extLst>
          </p:cNvPr>
          <p:cNvSpPr/>
          <p:nvPr/>
        </p:nvSpPr>
        <p:spPr>
          <a:xfrm>
            <a:off x="4049704" y="1528298"/>
            <a:ext cx="1484888" cy="47725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Arrow: Curved Down 10">
            <a:extLst>
              <a:ext uri="{FF2B5EF4-FFF2-40B4-BE49-F238E27FC236}">
                <a16:creationId xmlns:a16="http://schemas.microsoft.com/office/drawing/2014/main" id="{F8FF3E1A-5458-423F-A1C0-A83468C03248}"/>
              </a:ext>
            </a:extLst>
          </p:cNvPr>
          <p:cNvSpPr/>
          <p:nvPr/>
        </p:nvSpPr>
        <p:spPr>
          <a:xfrm>
            <a:off x="5354632" y="1528298"/>
            <a:ext cx="1484888" cy="47725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33D394-769D-4B5E-874F-DDC7DDF3A2A5}"/>
              </a:ext>
            </a:extLst>
          </p:cNvPr>
          <p:cNvSpPr txBox="1"/>
          <p:nvPr/>
        </p:nvSpPr>
        <p:spPr>
          <a:xfrm>
            <a:off x="4984687" y="4204438"/>
            <a:ext cx="2947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100 000 ÷ 4 =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495DB5-36E9-486B-A320-22648F22C3AA}"/>
              </a:ext>
            </a:extLst>
          </p:cNvPr>
          <p:cNvSpPr txBox="1"/>
          <p:nvPr/>
        </p:nvSpPr>
        <p:spPr>
          <a:xfrm>
            <a:off x="7365994" y="4204438"/>
            <a:ext cx="1653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25 000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721480-F600-4586-945C-DE646D55AA58}"/>
              </a:ext>
            </a:extLst>
          </p:cNvPr>
          <p:cNvSpPr txBox="1"/>
          <p:nvPr/>
        </p:nvSpPr>
        <p:spPr>
          <a:xfrm>
            <a:off x="1829268" y="3398221"/>
            <a:ext cx="29478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5 925 000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9D74ED-FA6D-454A-9CC4-F96F87EC0A6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529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BAF821-FF3E-409F-9EDD-33A00A08B3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605" y="3252559"/>
            <a:ext cx="10299037" cy="321911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29A6B6D-7D3F-4E96-8CAA-892D98756839}"/>
              </a:ext>
            </a:extLst>
          </p:cNvPr>
          <p:cNvSpPr/>
          <p:nvPr/>
        </p:nvSpPr>
        <p:spPr>
          <a:xfrm>
            <a:off x="103032" y="51516"/>
            <a:ext cx="104190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Here is an isosceles triangle. Calculate the size of angle x. 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293491-6C2D-4F6D-B218-BFD34C5B3032}"/>
              </a:ext>
            </a:extLst>
          </p:cNvPr>
          <p:cNvSpPr/>
          <p:nvPr/>
        </p:nvSpPr>
        <p:spPr>
          <a:xfrm>
            <a:off x="652248" y="848603"/>
            <a:ext cx="6620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in a triangle add up to 180°.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C7C03F-FAE2-4D7F-AA4C-476F25D91364}"/>
              </a:ext>
            </a:extLst>
          </p:cNvPr>
          <p:cNvSpPr/>
          <p:nvPr/>
        </p:nvSpPr>
        <p:spPr>
          <a:xfrm>
            <a:off x="652247" y="1371823"/>
            <a:ext cx="767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Isosceles triangles have two equal angles.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D830F0-4F85-4F61-857F-7416DB7C36F3}"/>
              </a:ext>
            </a:extLst>
          </p:cNvPr>
          <p:cNvSpPr/>
          <p:nvPr/>
        </p:nvSpPr>
        <p:spPr>
          <a:xfrm>
            <a:off x="652246" y="1963861"/>
            <a:ext cx="41374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180° - 110° = 70°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3319BC-CD53-48B8-A16B-6392EBA1BAC2}"/>
              </a:ext>
            </a:extLst>
          </p:cNvPr>
          <p:cNvSpPr/>
          <p:nvPr/>
        </p:nvSpPr>
        <p:spPr>
          <a:xfrm>
            <a:off x="652246" y="2460962"/>
            <a:ext cx="41374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70° ÷ 2 = 35°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4AFAF6-1AC9-4BC3-847D-B9622DE9337A}"/>
              </a:ext>
            </a:extLst>
          </p:cNvPr>
          <p:cNvSpPr/>
          <p:nvPr/>
        </p:nvSpPr>
        <p:spPr>
          <a:xfrm>
            <a:off x="652245" y="3012519"/>
            <a:ext cx="41374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x = 35°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957DB0-FA8A-407E-852E-FE07BB993C00}"/>
              </a:ext>
            </a:extLst>
          </p:cNvPr>
          <p:cNvSpPr/>
          <p:nvPr/>
        </p:nvSpPr>
        <p:spPr>
          <a:xfrm>
            <a:off x="2459721" y="5557192"/>
            <a:ext cx="11253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35°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1A576A-D224-4032-A619-53EE4ABC6FEE}"/>
              </a:ext>
            </a:extLst>
          </p:cNvPr>
          <p:cNvSpPr/>
          <p:nvPr/>
        </p:nvSpPr>
        <p:spPr>
          <a:xfrm>
            <a:off x="8606974" y="5557191"/>
            <a:ext cx="11253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35°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01E0AA-E567-4E04-A317-99DB184110F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34235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is a sequence of shapes made from squares.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0E58F8A-4527-4388-8313-7DB3FFA72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6" y="636291"/>
            <a:ext cx="6585974" cy="3430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9549EB1-3881-43E7-AEA5-D9B6278C2AD8}"/>
              </a:ext>
            </a:extLst>
          </p:cNvPr>
          <p:cNvSpPr/>
          <p:nvPr/>
        </p:nvSpPr>
        <p:spPr>
          <a:xfrm>
            <a:off x="6977305" y="636291"/>
            <a:ext cx="5029177" cy="6387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There is a formula which connects the number of squares (s) used in a shape, with the shape number (n).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Tick the correct formula. </a:t>
            </a:r>
            <a:endParaRPr lang="en-US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 = 3n + 2	 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 = 3n + 1	 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 = 2n + 3	 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 = 5n – 3	 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 = 2n + 5	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93E120-4EC5-48D1-B7FA-4754EEFAF332}"/>
              </a:ext>
            </a:extLst>
          </p:cNvPr>
          <p:cNvSpPr/>
          <p:nvPr/>
        </p:nvSpPr>
        <p:spPr>
          <a:xfrm>
            <a:off x="8559417" y="4626787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0265531-8BAB-4CE4-9EA1-BD2CA30EC2D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68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BF09FA-04EA-4C80-895D-BB9F52679C76}"/>
              </a:ext>
            </a:extLst>
          </p:cNvPr>
          <p:cNvSpPr/>
          <p:nvPr/>
        </p:nvSpPr>
        <p:spPr>
          <a:xfrm>
            <a:off x="103032" y="51516"/>
            <a:ext cx="43864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What is the volume of this standard size box of salt?</a:t>
            </a:r>
          </a:p>
        </p:txBody>
      </p:sp>
      <p:pic>
        <p:nvPicPr>
          <p:cNvPr id="3" name="Picture 2" descr="https://app.doublestruck.eu/content/K2_REAS/HTML/Q/QGK396A212_files/image002.jpg">
            <a:extLst>
              <a:ext uri="{FF2B5EF4-FFF2-40B4-BE49-F238E27FC236}">
                <a16:creationId xmlns:a16="http://schemas.microsoft.com/office/drawing/2014/main" id="{E1B3A2C8-D110-48C8-873A-2CA31ED022D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9" y="1708448"/>
            <a:ext cx="2370670" cy="233155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5F8C3B1-B86F-4074-9BD6-5E7F6713D5BB}"/>
              </a:ext>
            </a:extLst>
          </p:cNvPr>
          <p:cNvSpPr/>
          <p:nvPr/>
        </p:nvSpPr>
        <p:spPr>
          <a:xfrm>
            <a:off x="5295280" y="54783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What is the volume of this special offer box of salt, which is 20% bigger?</a:t>
            </a:r>
          </a:p>
        </p:txBody>
      </p:sp>
      <p:pic>
        <p:nvPicPr>
          <p:cNvPr id="5" name="Picture 4" descr="https://app.doublestruck.eu/content/K2_REAS/HTML/Q/QGK396A212_files/image003.jpg">
            <a:extLst>
              <a:ext uri="{FF2B5EF4-FFF2-40B4-BE49-F238E27FC236}">
                <a16:creationId xmlns:a16="http://schemas.microsoft.com/office/drawing/2014/main" id="{423B1459-2A4C-476C-8D1F-813E76A51C0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543" y="1715882"/>
            <a:ext cx="1780149" cy="209973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ECF41B0-2FE1-42E3-9FCF-D4EC5B0A564A}"/>
              </a:ext>
            </a:extLst>
          </p:cNvPr>
          <p:cNvSpPr/>
          <p:nvPr/>
        </p:nvSpPr>
        <p:spPr>
          <a:xfrm>
            <a:off x="103032" y="4728482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The standard size box contains enough salt to fill up 10 salt pots. How many salt pots may be filled up from the special offer box of salt?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1CC3A4-7334-43AC-AC49-0E025ADE7B6C}"/>
              </a:ext>
            </a:extLst>
          </p:cNvPr>
          <p:cNvSpPr/>
          <p:nvPr/>
        </p:nvSpPr>
        <p:spPr>
          <a:xfrm>
            <a:off x="196955" y="4040004"/>
            <a:ext cx="5207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10cm x 6cm x 5cm =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6D9265-869A-4E3C-A841-9B5663DD16AF}"/>
              </a:ext>
            </a:extLst>
          </p:cNvPr>
          <p:cNvSpPr/>
          <p:nvPr/>
        </p:nvSpPr>
        <p:spPr>
          <a:xfrm>
            <a:off x="3669791" y="4040004"/>
            <a:ext cx="18134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300cm³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C80BA6-C43E-417A-8BA5-EEED24BD6858}"/>
              </a:ext>
            </a:extLst>
          </p:cNvPr>
          <p:cNvSpPr/>
          <p:nvPr/>
        </p:nvSpPr>
        <p:spPr>
          <a:xfrm>
            <a:off x="7382412" y="1621176"/>
            <a:ext cx="23458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20% of 300 =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C500F0-B040-4B93-9ACD-0ECE78F88A5F}"/>
              </a:ext>
            </a:extLst>
          </p:cNvPr>
          <p:cNvSpPr/>
          <p:nvPr/>
        </p:nvSpPr>
        <p:spPr>
          <a:xfrm>
            <a:off x="9683254" y="1621175"/>
            <a:ext cx="8507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86C266A-4FA3-4743-BB56-D1F1C614EC09}"/>
              </a:ext>
            </a:extLst>
          </p:cNvPr>
          <p:cNvSpPr/>
          <p:nvPr/>
        </p:nvSpPr>
        <p:spPr>
          <a:xfrm>
            <a:off x="7382412" y="2147478"/>
            <a:ext cx="23458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300 + 60 =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F9E41AA-0081-47FD-AC52-54DD20CCFC8C}"/>
              </a:ext>
            </a:extLst>
          </p:cNvPr>
          <p:cNvSpPr/>
          <p:nvPr/>
        </p:nvSpPr>
        <p:spPr>
          <a:xfrm>
            <a:off x="9248541" y="2147477"/>
            <a:ext cx="16193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360cm³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3A151F-AA22-457E-AA02-928E2AD971CC}"/>
              </a:ext>
            </a:extLst>
          </p:cNvPr>
          <p:cNvSpPr/>
          <p:nvPr/>
        </p:nvSpPr>
        <p:spPr>
          <a:xfrm>
            <a:off x="430219" y="5805700"/>
            <a:ext cx="23458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20% of 10 =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D0F238-1110-4900-8170-A069BB1F77D3}"/>
              </a:ext>
            </a:extLst>
          </p:cNvPr>
          <p:cNvSpPr/>
          <p:nvPr/>
        </p:nvSpPr>
        <p:spPr>
          <a:xfrm>
            <a:off x="2536191" y="5805699"/>
            <a:ext cx="8507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6A217B-9BB1-4696-AB40-227FFB6657A3}"/>
              </a:ext>
            </a:extLst>
          </p:cNvPr>
          <p:cNvSpPr/>
          <p:nvPr/>
        </p:nvSpPr>
        <p:spPr>
          <a:xfrm>
            <a:off x="3474287" y="5805698"/>
            <a:ext cx="23458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10 + 2 =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78DE681-0D6C-4B14-AA73-F0DF3C282D8C}"/>
              </a:ext>
            </a:extLst>
          </p:cNvPr>
          <p:cNvSpPr/>
          <p:nvPr/>
        </p:nvSpPr>
        <p:spPr>
          <a:xfrm>
            <a:off x="4882002" y="5805698"/>
            <a:ext cx="23458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12 salt pots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B10CD0B-B62E-42D1-B8CE-50B2BBD9116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2511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 number line.</a:t>
            </a:r>
          </a:p>
          <a:p>
            <a:r>
              <a:rPr lang="en-US" sz="3200" b="1" dirty="0"/>
              <a:t>Write the numbers shown by the arrows.</a:t>
            </a:r>
          </a:p>
        </p:txBody>
      </p:sp>
      <p:pic>
        <p:nvPicPr>
          <p:cNvPr id="37890" name="Picture 2">
            <a:extLst>
              <a:ext uri="{FF2B5EF4-FFF2-40B4-BE49-F238E27FC236}">
                <a16:creationId xmlns:a16="http://schemas.microsoft.com/office/drawing/2014/main" id="{EE4973B1-F347-4D71-BBAA-B71A131FC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01" y="1432728"/>
            <a:ext cx="7371713" cy="2831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5F8611-2DA8-43B4-9F31-6209328FCF27}"/>
              </a:ext>
            </a:extLst>
          </p:cNvPr>
          <p:cNvSpPr txBox="1"/>
          <p:nvPr/>
        </p:nvSpPr>
        <p:spPr>
          <a:xfrm>
            <a:off x="3158364" y="3371837"/>
            <a:ext cx="11241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0ABA4C-D264-42F0-84A7-6C4EC74A11A2}"/>
              </a:ext>
            </a:extLst>
          </p:cNvPr>
          <p:cNvSpPr txBox="1"/>
          <p:nvPr/>
        </p:nvSpPr>
        <p:spPr>
          <a:xfrm>
            <a:off x="1573285" y="2098935"/>
            <a:ext cx="1124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D2F215-5563-45A4-BAD9-FC1F6D36A767}"/>
              </a:ext>
            </a:extLst>
          </p:cNvPr>
          <p:cNvSpPr txBox="1"/>
          <p:nvPr/>
        </p:nvSpPr>
        <p:spPr>
          <a:xfrm>
            <a:off x="3231755" y="2360545"/>
            <a:ext cx="1124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0.50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D7030A-D1C3-45BB-8E8F-8343984042D6}"/>
              </a:ext>
            </a:extLst>
          </p:cNvPr>
          <p:cNvSpPr txBox="1"/>
          <p:nvPr/>
        </p:nvSpPr>
        <p:spPr>
          <a:xfrm>
            <a:off x="5808549" y="2098935"/>
            <a:ext cx="1124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294644-FDC4-4A22-A49A-9165BAA0A995}"/>
              </a:ext>
            </a:extLst>
          </p:cNvPr>
          <p:cNvSpPr txBox="1"/>
          <p:nvPr/>
        </p:nvSpPr>
        <p:spPr>
          <a:xfrm>
            <a:off x="2135379" y="2098176"/>
            <a:ext cx="1124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0.45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8F2DA1-0A4A-4764-B40D-961C6BD76F45}"/>
              </a:ext>
            </a:extLst>
          </p:cNvPr>
          <p:cNvSpPr txBox="1"/>
          <p:nvPr/>
        </p:nvSpPr>
        <p:spPr>
          <a:xfrm>
            <a:off x="4269437" y="2098176"/>
            <a:ext cx="1124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0.55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FDD3E7-9B8B-4A87-9BF7-6EFD8568670E}"/>
              </a:ext>
            </a:extLst>
          </p:cNvPr>
          <p:cNvSpPr txBox="1"/>
          <p:nvPr/>
        </p:nvSpPr>
        <p:spPr>
          <a:xfrm>
            <a:off x="6152272" y="3371837"/>
            <a:ext cx="13878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0.65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C99534-ED8E-4ABA-8BBE-E35F2DF63DA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2229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AA80EB-E9E7-412D-BFF9-020E47BFCC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584776"/>
            <a:ext cx="7090892" cy="39077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38F7B05-7112-4FBE-8E82-FE4194C44F7A}"/>
              </a:ext>
            </a:extLst>
          </p:cNvPr>
          <p:cNvSpPr/>
          <p:nvPr/>
        </p:nvSpPr>
        <p:spPr>
          <a:xfrm>
            <a:off x="56123" y="50000"/>
            <a:ext cx="58683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area of the triangle.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C87F9E6-73A6-42E5-9BCF-EF8829205A18}"/>
              </a:ext>
            </a:extLst>
          </p:cNvPr>
          <p:cNvCxnSpPr>
            <a:cxnSpLocks/>
          </p:cNvCxnSpPr>
          <p:nvPr/>
        </p:nvCxnSpPr>
        <p:spPr>
          <a:xfrm>
            <a:off x="5163397" y="877113"/>
            <a:ext cx="0" cy="2551887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0822AEDF-15CB-4CEF-9F4A-E83F06B0A0F3}"/>
              </a:ext>
            </a:extLst>
          </p:cNvPr>
          <p:cNvSpPr/>
          <p:nvPr/>
        </p:nvSpPr>
        <p:spPr>
          <a:xfrm>
            <a:off x="6863950" y="877113"/>
            <a:ext cx="36773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8 cm x 5 cm ÷ 2 =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5CB84D-F418-4EA8-9234-EDAEC645C6A0}"/>
              </a:ext>
            </a:extLst>
          </p:cNvPr>
          <p:cNvSpPr/>
          <p:nvPr/>
        </p:nvSpPr>
        <p:spPr>
          <a:xfrm>
            <a:off x="9867483" y="877113"/>
            <a:ext cx="17992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20 cm²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A58389-8ECF-45A2-8B8C-231D6D525B1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465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11111E-6 L -0.37292 0.0004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46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92661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rule to get each number in a sequence is</a:t>
            </a:r>
          </a:p>
          <a:p>
            <a:r>
              <a:rPr lang="en-US" sz="3200" dirty="0"/>
              <a:t>subtract the previous number from 100, then divide the answer by 2</a:t>
            </a:r>
          </a:p>
          <a:p>
            <a:r>
              <a:rPr lang="en-US" sz="3200" b="1" dirty="0"/>
              <a:t>Here is part of the sequence. Write the two missing numbers.</a:t>
            </a:r>
          </a:p>
          <a:p>
            <a:r>
              <a:rPr lang="en-US" sz="3200" b="1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A5EB26-1C9C-4ED3-A5D9-145837F8A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432" y="1708686"/>
            <a:ext cx="10167582" cy="12303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1002AA3-7400-4078-8799-573A7F493CEE}"/>
              </a:ext>
            </a:extLst>
          </p:cNvPr>
          <p:cNvSpPr txBox="1"/>
          <p:nvPr/>
        </p:nvSpPr>
        <p:spPr>
          <a:xfrm>
            <a:off x="7226882" y="3209269"/>
            <a:ext cx="23379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1 0 0.0 0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2FF169-94F5-4C36-9BBD-3E28CAD4840D}"/>
              </a:ext>
            </a:extLst>
          </p:cNvPr>
          <p:cNvSpPr txBox="1"/>
          <p:nvPr/>
        </p:nvSpPr>
        <p:spPr>
          <a:xfrm>
            <a:off x="6867092" y="3632201"/>
            <a:ext cx="562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41DB58-B1B2-4175-A66A-1591E2F1F47F}"/>
              </a:ext>
            </a:extLst>
          </p:cNvPr>
          <p:cNvSpPr txBox="1"/>
          <p:nvPr/>
        </p:nvSpPr>
        <p:spPr>
          <a:xfrm>
            <a:off x="7667111" y="3658610"/>
            <a:ext cx="19639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3 3.7 5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2E56574-85AB-4717-B918-FA0431C0FDA4}"/>
              </a:ext>
            </a:extLst>
          </p:cNvPr>
          <p:cNvCxnSpPr>
            <a:cxnSpLocks/>
          </p:cNvCxnSpPr>
          <p:nvPr/>
        </p:nvCxnSpPr>
        <p:spPr>
          <a:xfrm>
            <a:off x="6825710" y="4172747"/>
            <a:ext cx="264775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3B70F61-D7AA-4AC9-8E37-45BE5955B3BC}"/>
              </a:ext>
            </a:extLst>
          </p:cNvPr>
          <p:cNvCxnSpPr>
            <a:cxnSpLocks/>
          </p:cNvCxnSpPr>
          <p:nvPr/>
        </p:nvCxnSpPr>
        <p:spPr>
          <a:xfrm>
            <a:off x="6825710" y="4629821"/>
            <a:ext cx="264775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7770410-2EB0-478F-B2DC-C26A4D68946D}"/>
              </a:ext>
            </a:extLst>
          </p:cNvPr>
          <p:cNvSpPr txBox="1"/>
          <p:nvPr/>
        </p:nvSpPr>
        <p:spPr>
          <a:xfrm>
            <a:off x="8400657" y="4115894"/>
            <a:ext cx="357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0F8C348-8FDE-480A-A0B2-C383D039054F}"/>
              </a:ext>
            </a:extLst>
          </p:cNvPr>
          <p:cNvCxnSpPr>
            <a:cxnSpLocks/>
          </p:cNvCxnSpPr>
          <p:nvPr/>
        </p:nvCxnSpPr>
        <p:spPr>
          <a:xfrm flipV="1">
            <a:off x="7220535" y="330023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2EA6490-05D6-4620-9BA1-1B71491C5AFD}"/>
              </a:ext>
            </a:extLst>
          </p:cNvPr>
          <p:cNvSpPr txBox="1"/>
          <p:nvPr/>
        </p:nvSpPr>
        <p:spPr>
          <a:xfrm>
            <a:off x="7257681" y="2984495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9C2C4B-99D2-49F7-B3D0-FA84123F6463}"/>
              </a:ext>
            </a:extLst>
          </p:cNvPr>
          <p:cNvSpPr txBox="1"/>
          <p:nvPr/>
        </p:nvSpPr>
        <p:spPr>
          <a:xfrm>
            <a:off x="7532158" y="3253789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0CD4D8A-B25B-4702-99F6-79069686FA23}"/>
              </a:ext>
            </a:extLst>
          </p:cNvPr>
          <p:cNvCxnSpPr>
            <a:cxnSpLocks/>
          </p:cNvCxnSpPr>
          <p:nvPr/>
        </p:nvCxnSpPr>
        <p:spPr>
          <a:xfrm flipV="1">
            <a:off x="7667111" y="330912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D9D56F6-38BA-4DE8-943E-C38015B6F27B}"/>
              </a:ext>
            </a:extLst>
          </p:cNvPr>
          <p:cNvSpPr txBox="1"/>
          <p:nvPr/>
        </p:nvSpPr>
        <p:spPr>
          <a:xfrm>
            <a:off x="7704257" y="2993387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6E33FCE-7654-4D21-ACA0-75CD5AD81700}"/>
              </a:ext>
            </a:extLst>
          </p:cNvPr>
          <p:cNvSpPr txBox="1"/>
          <p:nvPr/>
        </p:nvSpPr>
        <p:spPr>
          <a:xfrm>
            <a:off x="7978734" y="3262681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0863C9D-57DD-4D5D-9302-157552415E90}"/>
              </a:ext>
            </a:extLst>
          </p:cNvPr>
          <p:cNvCxnSpPr>
            <a:cxnSpLocks/>
          </p:cNvCxnSpPr>
          <p:nvPr/>
        </p:nvCxnSpPr>
        <p:spPr>
          <a:xfrm flipV="1">
            <a:off x="8118415" y="330107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BC95FF9-15B1-45BA-829F-37317ED933A7}"/>
              </a:ext>
            </a:extLst>
          </p:cNvPr>
          <p:cNvSpPr txBox="1"/>
          <p:nvPr/>
        </p:nvSpPr>
        <p:spPr>
          <a:xfrm>
            <a:off x="8155561" y="2985330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F710AF7-508C-4E1E-B513-A6E8380EF3EB}"/>
              </a:ext>
            </a:extLst>
          </p:cNvPr>
          <p:cNvSpPr txBox="1"/>
          <p:nvPr/>
        </p:nvSpPr>
        <p:spPr>
          <a:xfrm>
            <a:off x="8430038" y="3254624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80A722F-292E-4FA9-9D2E-710FFB8A68E6}"/>
              </a:ext>
            </a:extLst>
          </p:cNvPr>
          <p:cNvCxnSpPr>
            <a:cxnSpLocks/>
          </p:cNvCxnSpPr>
          <p:nvPr/>
        </p:nvCxnSpPr>
        <p:spPr>
          <a:xfrm flipV="1">
            <a:off x="8563688" y="330912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9AE584BB-38CF-495D-BB85-CEBA47CABD1F}"/>
              </a:ext>
            </a:extLst>
          </p:cNvPr>
          <p:cNvSpPr txBox="1"/>
          <p:nvPr/>
        </p:nvSpPr>
        <p:spPr>
          <a:xfrm>
            <a:off x="8600834" y="2993387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50856F7-788C-4BAB-A87F-41615745C48F}"/>
              </a:ext>
            </a:extLst>
          </p:cNvPr>
          <p:cNvSpPr txBox="1"/>
          <p:nvPr/>
        </p:nvSpPr>
        <p:spPr>
          <a:xfrm>
            <a:off x="8875311" y="3262681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BC4E335-6A95-482F-B400-455676F11F22}"/>
              </a:ext>
            </a:extLst>
          </p:cNvPr>
          <p:cNvSpPr txBox="1"/>
          <p:nvPr/>
        </p:nvSpPr>
        <p:spPr>
          <a:xfrm>
            <a:off x="9004873" y="4098516"/>
            <a:ext cx="596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3CC85B1-9B1C-4064-AE3F-481D9FAEAB92}"/>
              </a:ext>
            </a:extLst>
          </p:cNvPr>
          <p:cNvSpPr txBox="1"/>
          <p:nvPr/>
        </p:nvSpPr>
        <p:spPr>
          <a:xfrm>
            <a:off x="8577197" y="4101567"/>
            <a:ext cx="596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118F020-9BAC-48CB-A0F6-D5FCB29EFAC3}"/>
              </a:ext>
            </a:extLst>
          </p:cNvPr>
          <p:cNvSpPr txBox="1"/>
          <p:nvPr/>
        </p:nvSpPr>
        <p:spPr>
          <a:xfrm>
            <a:off x="8099460" y="4102385"/>
            <a:ext cx="596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7EC1FF1-A096-4448-8B39-078E17425197}"/>
              </a:ext>
            </a:extLst>
          </p:cNvPr>
          <p:cNvSpPr txBox="1"/>
          <p:nvPr/>
        </p:nvSpPr>
        <p:spPr>
          <a:xfrm>
            <a:off x="7671784" y="4105436"/>
            <a:ext cx="596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6560F92-8EAA-4244-91B1-F830CEF86147}"/>
              </a:ext>
            </a:extLst>
          </p:cNvPr>
          <p:cNvSpPr txBox="1"/>
          <p:nvPr/>
        </p:nvSpPr>
        <p:spPr>
          <a:xfrm>
            <a:off x="7190427" y="5602775"/>
            <a:ext cx="20239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6 6.2 5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6770A36-9324-46DA-B6B2-36C7BA2632FB}"/>
              </a:ext>
            </a:extLst>
          </p:cNvPr>
          <p:cNvSpPr txBox="1"/>
          <p:nvPr/>
        </p:nvSpPr>
        <p:spPr>
          <a:xfrm>
            <a:off x="6733682" y="5609977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53E5CD2-4B64-4F21-A50B-6DB9901FCE41}"/>
              </a:ext>
            </a:extLst>
          </p:cNvPr>
          <p:cNvCxnSpPr>
            <a:cxnSpLocks/>
          </p:cNvCxnSpPr>
          <p:nvPr/>
        </p:nvCxnSpPr>
        <p:spPr>
          <a:xfrm flipV="1">
            <a:off x="7196553" y="5670813"/>
            <a:ext cx="1771413" cy="31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D59D27F-8177-42D7-B94E-E8FAF45B7D1C}"/>
              </a:ext>
            </a:extLst>
          </p:cNvPr>
          <p:cNvCxnSpPr>
            <a:cxnSpLocks/>
          </p:cNvCxnSpPr>
          <p:nvPr/>
        </p:nvCxnSpPr>
        <p:spPr>
          <a:xfrm>
            <a:off x="7215505" y="5655076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5A0B5C3C-D0F3-4A5D-B41F-DBEB0CA352B6}"/>
              </a:ext>
            </a:extLst>
          </p:cNvPr>
          <p:cNvSpPr txBox="1"/>
          <p:nvPr/>
        </p:nvSpPr>
        <p:spPr>
          <a:xfrm>
            <a:off x="7188013" y="515080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809B124-EFD3-4DAA-8B03-9702267E824E}"/>
              </a:ext>
            </a:extLst>
          </p:cNvPr>
          <p:cNvSpPr txBox="1"/>
          <p:nvPr/>
        </p:nvSpPr>
        <p:spPr>
          <a:xfrm>
            <a:off x="7649935" y="515205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B24B648-BEC7-488F-93F0-73F683515F3D}"/>
              </a:ext>
            </a:extLst>
          </p:cNvPr>
          <p:cNvCxnSpPr>
            <a:cxnSpLocks/>
          </p:cNvCxnSpPr>
          <p:nvPr/>
        </p:nvCxnSpPr>
        <p:spPr>
          <a:xfrm>
            <a:off x="8961296" y="5670813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A9BF2377-E308-4049-8712-2B71BF197C77}"/>
              </a:ext>
            </a:extLst>
          </p:cNvPr>
          <p:cNvSpPr txBox="1"/>
          <p:nvPr/>
        </p:nvSpPr>
        <p:spPr>
          <a:xfrm>
            <a:off x="8940232" y="5613115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66FA0E1-B29E-474A-B101-740D55301A4D}"/>
              </a:ext>
            </a:extLst>
          </p:cNvPr>
          <p:cNvSpPr txBox="1"/>
          <p:nvPr/>
        </p:nvSpPr>
        <p:spPr>
          <a:xfrm>
            <a:off x="7930570" y="516493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8D78CA9-143F-4118-B701-1FD92EC5F968}"/>
              </a:ext>
            </a:extLst>
          </p:cNvPr>
          <p:cNvSpPr txBox="1"/>
          <p:nvPr/>
        </p:nvSpPr>
        <p:spPr>
          <a:xfrm>
            <a:off x="8812942" y="565178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08EB8EB-8F4B-4CFA-974A-6CD04DF4CBDE}"/>
              </a:ext>
            </a:extLst>
          </p:cNvPr>
          <p:cNvSpPr txBox="1"/>
          <p:nvPr/>
        </p:nvSpPr>
        <p:spPr>
          <a:xfrm>
            <a:off x="8932300" y="515751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0A4DEC6-F0E0-4799-B6E1-A1E4BF6A739F}"/>
              </a:ext>
            </a:extLst>
          </p:cNvPr>
          <p:cNvSpPr txBox="1"/>
          <p:nvPr/>
        </p:nvSpPr>
        <p:spPr>
          <a:xfrm>
            <a:off x="8064171" y="515798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6A27687-4B72-4441-A28F-5AD573EB780B}"/>
              </a:ext>
            </a:extLst>
          </p:cNvPr>
          <p:cNvSpPr txBox="1"/>
          <p:nvPr/>
        </p:nvSpPr>
        <p:spPr>
          <a:xfrm>
            <a:off x="8500036" y="516377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32E7662-0746-4BF9-AC61-C4D749DB7AA4}"/>
              </a:ext>
            </a:extLst>
          </p:cNvPr>
          <p:cNvSpPr txBox="1"/>
          <p:nvPr/>
        </p:nvSpPr>
        <p:spPr>
          <a:xfrm>
            <a:off x="8505118" y="2017965"/>
            <a:ext cx="20197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33.125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088D79B-9C3D-4132-919B-778E634E21DB}"/>
              </a:ext>
            </a:extLst>
          </p:cNvPr>
          <p:cNvSpPr txBox="1"/>
          <p:nvPr/>
        </p:nvSpPr>
        <p:spPr>
          <a:xfrm>
            <a:off x="409432" y="3034590"/>
            <a:ext cx="45052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0 x 2 =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5AE2579-910B-439B-9CC6-AC51EF75E0A3}"/>
              </a:ext>
            </a:extLst>
          </p:cNvPr>
          <p:cNvSpPr txBox="1"/>
          <p:nvPr/>
        </p:nvSpPr>
        <p:spPr>
          <a:xfrm>
            <a:off x="2647998" y="3036985"/>
            <a:ext cx="1050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0DEB2B1-0FB1-4918-B6B8-4E27838D6EE1}"/>
              </a:ext>
            </a:extLst>
          </p:cNvPr>
          <p:cNvSpPr txBox="1"/>
          <p:nvPr/>
        </p:nvSpPr>
        <p:spPr>
          <a:xfrm>
            <a:off x="409431" y="3720544"/>
            <a:ext cx="32888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 – 8 0 =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0064267-DCF6-430B-A906-D6070FD2A46B}"/>
              </a:ext>
            </a:extLst>
          </p:cNvPr>
          <p:cNvSpPr txBox="1"/>
          <p:nvPr/>
        </p:nvSpPr>
        <p:spPr>
          <a:xfrm>
            <a:off x="3448903" y="3720544"/>
            <a:ext cx="12670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2B3F4E2-E2F2-4A7C-9EBB-EE30F97FD0D9}"/>
              </a:ext>
            </a:extLst>
          </p:cNvPr>
          <p:cNvSpPr txBox="1"/>
          <p:nvPr/>
        </p:nvSpPr>
        <p:spPr>
          <a:xfrm>
            <a:off x="1242151" y="2026052"/>
            <a:ext cx="12670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DD1855-F8CC-4F6C-990E-14EA8C94F08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312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1" grpId="0"/>
      <p:bldP spid="13" grpId="0"/>
      <p:bldP spid="14" grpId="0"/>
      <p:bldP spid="21" grpId="0"/>
      <p:bldP spid="22" grpId="0"/>
      <p:bldP spid="24" grpId="0"/>
      <p:bldP spid="25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7" grpId="0"/>
      <p:bldP spid="38" grpId="0"/>
      <p:bldP spid="40" grpId="0"/>
      <p:bldP spid="41" grpId="0"/>
      <p:bldP spid="42" grpId="0"/>
      <p:bldP spid="43" grpId="0"/>
      <p:bldP spid="47" grpId="0"/>
      <p:bldP spid="48" grpId="0"/>
      <p:bldP spid="49" grpId="0"/>
      <p:bldP spid="51" grpId="0"/>
      <p:bldP spid="52" grpId="0"/>
      <p:bldP spid="53" grpId="0"/>
      <p:bldP spid="54" grpId="0"/>
      <p:bldP spid="5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92661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Class 6, 80% of the children like crisps.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75% of the children who like crisps also like chocolate.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Class 6, what percentage of the children like both crisps and chocolate?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62BDEB1-E644-4DD7-9661-98BDC192F562}"/>
              </a:ext>
            </a:extLst>
          </p:cNvPr>
          <p:cNvGrpSpPr/>
          <p:nvPr/>
        </p:nvGrpSpPr>
        <p:grpSpPr>
          <a:xfrm>
            <a:off x="633064" y="2403768"/>
            <a:ext cx="7200000" cy="540000"/>
            <a:chOff x="2272684" y="2601157"/>
            <a:chExt cx="8129203" cy="58908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F2A7526-FCE8-4D1B-85F9-C4F58F1E1731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F2CC31-7E2E-4217-A697-D778FC1565F5}"/>
                </a:ext>
              </a:extLst>
            </p:cNvPr>
            <p:cNvSpPr/>
            <p:nvPr/>
          </p:nvSpPr>
          <p:spPr>
            <a:xfrm>
              <a:off x="4744183" y="2633666"/>
              <a:ext cx="5437250" cy="5565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80% like crisps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FB1E801-3122-4E07-8773-2EB8E754F460}"/>
              </a:ext>
            </a:extLst>
          </p:cNvPr>
          <p:cNvGrpSpPr/>
          <p:nvPr/>
        </p:nvGrpSpPr>
        <p:grpSpPr>
          <a:xfrm>
            <a:off x="631550" y="2922986"/>
            <a:ext cx="1800000" cy="512694"/>
            <a:chOff x="2272684" y="2601157"/>
            <a:chExt cx="8129203" cy="55929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73F03BE-BCE0-452E-8205-650D9E158608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4D4BBA8-DC5E-4249-9D86-3606FAC7DF38}"/>
                </a:ext>
              </a:extLst>
            </p:cNvPr>
            <p:cNvSpPr/>
            <p:nvPr/>
          </p:nvSpPr>
          <p:spPr>
            <a:xfrm>
              <a:off x="4744183" y="2633666"/>
              <a:ext cx="5437249" cy="369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6D72944-F944-4483-9434-C4739AD39DD0}"/>
              </a:ext>
            </a:extLst>
          </p:cNvPr>
          <p:cNvGrpSpPr/>
          <p:nvPr/>
        </p:nvGrpSpPr>
        <p:grpSpPr>
          <a:xfrm>
            <a:off x="7833064" y="2403768"/>
            <a:ext cx="2388228" cy="553020"/>
            <a:chOff x="2272684" y="2601157"/>
            <a:chExt cx="8129203" cy="60328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3DDD1CE-BE5C-43AE-9E84-A2845EA4ADB0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EB2BD81-C725-4172-A000-78696950B072}"/>
                </a:ext>
              </a:extLst>
            </p:cNvPr>
            <p:cNvSpPr/>
            <p:nvPr/>
          </p:nvSpPr>
          <p:spPr>
            <a:xfrm>
              <a:off x="2937305" y="2633666"/>
              <a:ext cx="7244127" cy="570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20% don’t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D9E72E3-1C54-4101-969B-6F23020AE975}"/>
              </a:ext>
            </a:extLst>
          </p:cNvPr>
          <p:cNvGrpSpPr/>
          <p:nvPr/>
        </p:nvGrpSpPr>
        <p:grpSpPr>
          <a:xfrm>
            <a:off x="2433064" y="2922986"/>
            <a:ext cx="1800000" cy="512694"/>
            <a:chOff x="2272684" y="2601157"/>
            <a:chExt cx="8129203" cy="55929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CDC2064-C6D0-4B08-B513-2AEAAF960D20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EB19F2C-64A2-4F1A-8BBA-4A0DAD5E034A}"/>
                </a:ext>
              </a:extLst>
            </p:cNvPr>
            <p:cNvSpPr/>
            <p:nvPr/>
          </p:nvSpPr>
          <p:spPr>
            <a:xfrm>
              <a:off x="4744183" y="2633666"/>
              <a:ext cx="5437249" cy="369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E9A1016-2F2A-41A9-A1BE-7F00E02FC07B}"/>
              </a:ext>
            </a:extLst>
          </p:cNvPr>
          <p:cNvGrpSpPr/>
          <p:nvPr/>
        </p:nvGrpSpPr>
        <p:grpSpPr>
          <a:xfrm>
            <a:off x="4234227" y="2922986"/>
            <a:ext cx="1800000" cy="512694"/>
            <a:chOff x="2272684" y="2601157"/>
            <a:chExt cx="8129203" cy="559293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72408D8-BC74-45C4-B5F8-08A2BBA4B445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C31DE05-46A6-4E0C-8C5B-1CD6A6EB44B1}"/>
                </a:ext>
              </a:extLst>
            </p:cNvPr>
            <p:cNvSpPr/>
            <p:nvPr/>
          </p:nvSpPr>
          <p:spPr>
            <a:xfrm>
              <a:off x="4744183" y="2633666"/>
              <a:ext cx="5437249" cy="369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2E32CE5-1E6A-4796-97BA-972E7915C982}"/>
              </a:ext>
            </a:extLst>
          </p:cNvPr>
          <p:cNvGrpSpPr/>
          <p:nvPr/>
        </p:nvGrpSpPr>
        <p:grpSpPr>
          <a:xfrm>
            <a:off x="6035741" y="2922986"/>
            <a:ext cx="1800000" cy="512694"/>
            <a:chOff x="2272684" y="2601157"/>
            <a:chExt cx="8129203" cy="559293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202FE2C-07F5-4FFF-9C48-D00A00944E31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B6B7BF6-9263-456C-8623-375E91759F3B}"/>
                </a:ext>
              </a:extLst>
            </p:cNvPr>
            <p:cNvSpPr/>
            <p:nvPr/>
          </p:nvSpPr>
          <p:spPr>
            <a:xfrm>
              <a:off x="4744183" y="2633666"/>
              <a:ext cx="5437249" cy="369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" name="Left Brace 1">
            <a:extLst>
              <a:ext uri="{FF2B5EF4-FFF2-40B4-BE49-F238E27FC236}">
                <a16:creationId xmlns:a16="http://schemas.microsoft.com/office/drawing/2014/main" id="{273CA4D3-3EB6-4E8D-B191-A7BA88EC99FB}"/>
              </a:ext>
            </a:extLst>
          </p:cNvPr>
          <p:cNvSpPr/>
          <p:nvPr/>
        </p:nvSpPr>
        <p:spPr>
          <a:xfrm rot="16200000">
            <a:off x="3077790" y="1019241"/>
            <a:ext cx="510198" cy="5402676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D535A07-5D2C-4D92-9652-C6DAE982C1C0}"/>
              </a:ext>
            </a:extLst>
          </p:cNvPr>
          <p:cNvSpPr/>
          <p:nvPr/>
        </p:nvSpPr>
        <p:spPr>
          <a:xfrm>
            <a:off x="2195780" y="4098319"/>
            <a:ext cx="24241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and chocolate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0EEAED3-A31E-4077-BE99-3C7F28ADB87A}"/>
              </a:ext>
            </a:extLst>
          </p:cNvPr>
          <p:cNvSpPr/>
          <p:nvPr/>
        </p:nvSpPr>
        <p:spPr>
          <a:xfrm flipH="1">
            <a:off x="5417032" y="4168422"/>
            <a:ext cx="22207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80 ÷ 4 = 20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6FD13D1-2B57-44E7-AD36-E96F90A3C92B}"/>
              </a:ext>
            </a:extLst>
          </p:cNvPr>
          <p:cNvSpPr/>
          <p:nvPr/>
        </p:nvSpPr>
        <p:spPr>
          <a:xfrm flipH="1">
            <a:off x="1187060" y="2927360"/>
            <a:ext cx="22207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20%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7711683-A8F2-49F6-8763-C94EDB7D5413}"/>
              </a:ext>
            </a:extLst>
          </p:cNvPr>
          <p:cNvSpPr/>
          <p:nvPr/>
        </p:nvSpPr>
        <p:spPr>
          <a:xfrm flipH="1">
            <a:off x="2995084" y="2924736"/>
            <a:ext cx="9600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20%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494A04D-58A3-4B07-A1AB-B98DD53C1FC7}"/>
              </a:ext>
            </a:extLst>
          </p:cNvPr>
          <p:cNvSpPr/>
          <p:nvPr/>
        </p:nvSpPr>
        <p:spPr>
          <a:xfrm flipH="1">
            <a:off x="4723860" y="2934212"/>
            <a:ext cx="9600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20%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87A0560-727F-4152-B13C-45D1E1FE96F6}"/>
              </a:ext>
            </a:extLst>
          </p:cNvPr>
          <p:cNvSpPr/>
          <p:nvPr/>
        </p:nvSpPr>
        <p:spPr>
          <a:xfrm flipH="1">
            <a:off x="6532012" y="2934212"/>
            <a:ext cx="9600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20%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5BB8408-19D7-4583-89ED-3AB867C8A10C}"/>
              </a:ext>
            </a:extLst>
          </p:cNvPr>
          <p:cNvSpPr/>
          <p:nvPr/>
        </p:nvSpPr>
        <p:spPr>
          <a:xfrm flipH="1">
            <a:off x="1963473" y="1530156"/>
            <a:ext cx="22207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60%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0771EE-C727-44B4-85A6-EA19FA21974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6854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is a sequence of shapes made from squares and circles.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1F86D282-153A-4E17-A190-A174B19D6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6" y="636291"/>
            <a:ext cx="5694428" cy="3881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D8DCCC7-8F25-4921-888F-7E65BE2CD785}"/>
              </a:ext>
            </a:extLst>
          </p:cNvPr>
          <p:cNvSpPr/>
          <p:nvPr/>
        </p:nvSpPr>
        <p:spPr>
          <a:xfrm>
            <a:off x="6096000" y="636291"/>
            <a:ext cx="598646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sequence continues in the same way. The formula for the number of circles (c) in relation to the shape number (n) is</a:t>
            </a:r>
          </a:p>
          <a:p>
            <a:pPr>
              <a:spcAft>
                <a:spcPts val="0"/>
              </a:spcAft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= 3n − 1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 the formula to work out the shape number which has 104 circles.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D366BA-3AAC-4B0F-A190-BFDE387A10BF}"/>
              </a:ext>
            </a:extLst>
          </p:cNvPr>
          <p:cNvSpPr/>
          <p:nvPr/>
        </p:nvSpPr>
        <p:spPr>
          <a:xfrm>
            <a:off x="56123" y="5239289"/>
            <a:ext cx="1187394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the formula for the number of squares (s) in shape number (n).</a:t>
            </a:r>
          </a:p>
          <a:p>
            <a:pPr>
              <a:spcAft>
                <a:spcPts val="0"/>
              </a:spcAft>
            </a:pPr>
            <a:endParaRPr lang="en-US" sz="105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S = _______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C045D3-11BD-44B1-80BC-46519E89BF1B}"/>
              </a:ext>
            </a:extLst>
          </p:cNvPr>
          <p:cNvSpPr txBox="1"/>
          <p:nvPr/>
        </p:nvSpPr>
        <p:spPr>
          <a:xfrm>
            <a:off x="6096000" y="4635873"/>
            <a:ext cx="2281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104 = 3n – 1 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166086-C239-4F74-B18C-395CEF1C8796}"/>
              </a:ext>
            </a:extLst>
          </p:cNvPr>
          <p:cNvSpPr txBox="1"/>
          <p:nvPr/>
        </p:nvSpPr>
        <p:spPr>
          <a:xfrm>
            <a:off x="8409455" y="4637376"/>
            <a:ext cx="1780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105 = 3n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E027CC-3944-4C16-BA3C-BD2380245501}"/>
              </a:ext>
            </a:extLst>
          </p:cNvPr>
          <p:cNvSpPr txBox="1"/>
          <p:nvPr/>
        </p:nvSpPr>
        <p:spPr>
          <a:xfrm>
            <a:off x="10190353" y="4637375"/>
            <a:ext cx="1606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35 = n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6C8D73-1E9B-4927-866A-E34C0CE2FA33}"/>
              </a:ext>
            </a:extLst>
          </p:cNvPr>
          <p:cNvSpPr txBox="1"/>
          <p:nvPr/>
        </p:nvSpPr>
        <p:spPr>
          <a:xfrm>
            <a:off x="7367453" y="4051098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shape number 35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1EA21F-9606-4D71-B046-FF7538A9CEB8}"/>
              </a:ext>
            </a:extLst>
          </p:cNvPr>
          <p:cNvSpPr txBox="1"/>
          <p:nvPr/>
        </p:nvSpPr>
        <p:spPr>
          <a:xfrm>
            <a:off x="1850358" y="3859786"/>
            <a:ext cx="22813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2</a:t>
            </a:r>
            <a:endParaRPr lang="en-GB" sz="2400" b="1" i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2277C5-049A-42B5-9F23-97103721E56B}"/>
              </a:ext>
            </a:extLst>
          </p:cNvPr>
          <p:cNvSpPr txBox="1"/>
          <p:nvPr/>
        </p:nvSpPr>
        <p:spPr>
          <a:xfrm>
            <a:off x="2775058" y="3857729"/>
            <a:ext cx="431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4</a:t>
            </a:r>
            <a:endParaRPr lang="en-GB" sz="2400" b="1" i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8153AC-989E-4886-9DA0-818A7318FE9C}"/>
              </a:ext>
            </a:extLst>
          </p:cNvPr>
          <p:cNvSpPr txBox="1"/>
          <p:nvPr/>
        </p:nvSpPr>
        <p:spPr>
          <a:xfrm>
            <a:off x="3908975" y="3857729"/>
            <a:ext cx="22813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6</a:t>
            </a:r>
            <a:endParaRPr lang="en-GB" sz="2400" b="1" i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072E9C6-010B-49A6-8E92-2EA2F6981B8C}"/>
              </a:ext>
            </a:extLst>
          </p:cNvPr>
          <p:cNvSpPr txBox="1"/>
          <p:nvPr/>
        </p:nvSpPr>
        <p:spPr>
          <a:xfrm>
            <a:off x="5263335" y="3855672"/>
            <a:ext cx="431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8</a:t>
            </a:r>
            <a:endParaRPr lang="en-GB" sz="2400" b="1" i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37DD7A2-B874-46CF-8105-C2B191FA3951}"/>
              </a:ext>
            </a:extLst>
          </p:cNvPr>
          <p:cNvSpPr txBox="1"/>
          <p:nvPr/>
        </p:nvSpPr>
        <p:spPr>
          <a:xfrm>
            <a:off x="1290810" y="5862010"/>
            <a:ext cx="2281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2n + 1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C0FCFCE-194C-4255-959C-79098227975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891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4" grpId="0"/>
      <p:bldP spid="15" grpId="0"/>
      <p:bldP spid="16" grpId="0"/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AB3240-CEF4-4285-BCCA-C74E8B2D2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64" y="1127218"/>
            <a:ext cx="7136810" cy="4514484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Carol went on a 40-kilometre cycle ride. </a:t>
            </a:r>
          </a:p>
          <a:p>
            <a:r>
              <a:rPr lang="en-US" sz="3200" b="1" dirty="0"/>
              <a:t>This is a graph of how far she had gone at different times.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5C7542-45DD-4B0C-BDAB-972DA89628A0}"/>
              </a:ext>
            </a:extLst>
          </p:cNvPr>
          <p:cNvSpPr/>
          <p:nvPr/>
        </p:nvSpPr>
        <p:spPr>
          <a:xfrm>
            <a:off x="7417579" y="1127218"/>
            <a:ext cx="449775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minutes did Carol take to travel the last 10 kilometres of the ride?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A9D7EED-8C49-4A84-B9BF-FD9A319980F6}"/>
              </a:ext>
            </a:extLst>
          </p:cNvPr>
          <p:cNvCxnSpPr>
            <a:cxnSpLocks/>
          </p:cNvCxnSpPr>
          <p:nvPr/>
        </p:nvCxnSpPr>
        <p:spPr>
          <a:xfrm flipH="1">
            <a:off x="1828800" y="1828800"/>
            <a:ext cx="435781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F0D4EA0-F611-4038-B0D3-384D7121763E}"/>
              </a:ext>
            </a:extLst>
          </p:cNvPr>
          <p:cNvCxnSpPr>
            <a:cxnSpLocks/>
          </p:cNvCxnSpPr>
          <p:nvPr/>
        </p:nvCxnSpPr>
        <p:spPr>
          <a:xfrm>
            <a:off x="6186616" y="1828800"/>
            <a:ext cx="0" cy="29116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E34EBC2-805E-40B5-AB4E-B6D510195896}"/>
              </a:ext>
            </a:extLst>
          </p:cNvPr>
          <p:cNvCxnSpPr>
            <a:cxnSpLocks/>
          </p:cNvCxnSpPr>
          <p:nvPr/>
        </p:nvCxnSpPr>
        <p:spPr>
          <a:xfrm flipH="1">
            <a:off x="1828800" y="2558535"/>
            <a:ext cx="28999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E5D819D-B5DC-4A71-8A60-A23AB5B7005C}"/>
              </a:ext>
            </a:extLst>
          </p:cNvPr>
          <p:cNvCxnSpPr>
            <a:cxnSpLocks/>
          </p:cNvCxnSpPr>
          <p:nvPr/>
        </p:nvCxnSpPr>
        <p:spPr>
          <a:xfrm>
            <a:off x="4728754" y="2542903"/>
            <a:ext cx="0" cy="21975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AEE65B8-3CC0-4795-BC92-A96A61EAAAF0}"/>
              </a:ext>
            </a:extLst>
          </p:cNvPr>
          <p:cNvSpPr txBox="1"/>
          <p:nvPr/>
        </p:nvSpPr>
        <p:spPr>
          <a:xfrm>
            <a:off x="7417579" y="3189321"/>
            <a:ext cx="2079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120 – 80 =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BC0B11F-4B30-400F-831F-78C08B5666CB}"/>
              </a:ext>
            </a:extLst>
          </p:cNvPr>
          <p:cNvSpPr txBox="1"/>
          <p:nvPr/>
        </p:nvSpPr>
        <p:spPr>
          <a:xfrm>
            <a:off x="9288845" y="3189321"/>
            <a:ext cx="2079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 minutes</a:t>
            </a:r>
          </a:p>
        </p:txBody>
      </p:sp>
    </p:spTree>
    <p:extLst>
      <p:ext uri="{BB962C8B-B14F-4D97-AF65-F5344CB8AC3E}">
        <p14:creationId xmlns:p14="http://schemas.microsoft.com/office/powerpoint/2010/main" val="246704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AB3240-CEF4-4285-BCCA-C74E8B2D2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64" y="1127218"/>
            <a:ext cx="7136810" cy="4514484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Carol went on a 40-kilometre cycle ride. </a:t>
            </a:r>
          </a:p>
          <a:p>
            <a:r>
              <a:rPr lang="en-US" sz="3200" b="1" dirty="0"/>
              <a:t>This is a graph of how far she had gone at different times.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5C7542-45DD-4B0C-BDAB-972DA89628A0}"/>
              </a:ext>
            </a:extLst>
          </p:cNvPr>
          <p:cNvSpPr/>
          <p:nvPr/>
        </p:nvSpPr>
        <p:spPr>
          <a:xfrm>
            <a:off x="7417579" y="1127218"/>
            <a:ext cx="449775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the graph to estimate the distance travelled in the first 20 minutes of the ride.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D8F4A4-657F-4B84-A4A1-9D6264086739}"/>
              </a:ext>
            </a:extLst>
          </p:cNvPr>
          <p:cNvSpPr txBox="1"/>
          <p:nvPr/>
        </p:nvSpPr>
        <p:spPr>
          <a:xfrm>
            <a:off x="1564964" y="4169543"/>
            <a:ext cx="3068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5AB080-A931-4CF2-ADAF-1771D32213BC}"/>
              </a:ext>
            </a:extLst>
          </p:cNvPr>
          <p:cNvSpPr txBox="1"/>
          <p:nvPr/>
        </p:nvSpPr>
        <p:spPr>
          <a:xfrm>
            <a:off x="1451248" y="3439204"/>
            <a:ext cx="5342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D26334-2DA8-4619-9751-CAFCD895BCD1}"/>
              </a:ext>
            </a:extLst>
          </p:cNvPr>
          <p:cNvSpPr txBox="1"/>
          <p:nvPr/>
        </p:nvSpPr>
        <p:spPr>
          <a:xfrm>
            <a:off x="1451248" y="2702643"/>
            <a:ext cx="5342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3E4542-0B44-44B4-BB39-205DE7723332}"/>
              </a:ext>
            </a:extLst>
          </p:cNvPr>
          <p:cNvSpPr txBox="1"/>
          <p:nvPr/>
        </p:nvSpPr>
        <p:spPr>
          <a:xfrm>
            <a:off x="1451248" y="2002863"/>
            <a:ext cx="5342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35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BA986D9-8227-4E59-93C9-FB7F76E66AF8}"/>
              </a:ext>
            </a:extLst>
          </p:cNvPr>
          <p:cNvCxnSpPr>
            <a:cxnSpLocks/>
          </p:cNvCxnSpPr>
          <p:nvPr/>
        </p:nvCxnSpPr>
        <p:spPr>
          <a:xfrm>
            <a:off x="2555750" y="3877414"/>
            <a:ext cx="0" cy="9450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ABB70A1-A98C-457B-AA4F-43F5FF2FE71F}"/>
              </a:ext>
            </a:extLst>
          </p:cNvPr>
          <p:cNvCxnSpPr>
            <a:cxnSpLocks/>
          </p:cNvCxnSpPr>
          <p:nvPr/>
        </p:nvCxnSpPr>
        <p:spPr>
          <a:xfrm flipH="1">
            <a:off x="1824990" y="3868628"/>
            <a:ext cx="7356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68E1026-1CFF-4672-ACA1-B2B45CE2FB00}"/>
              </a:ext>
            </a:extLst>
          </p:cNvPr>
          <p:cNvSpPr txBox="1"/>
          <p:nvPr/>
        </p:nvSpPr>
        <p:spPr>
          <a:xfrm>
            <a:off x="7417578" y="3189321"/>
            <a:ext cx="26408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 kilometres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99272E-9BAE-42E4-9F6E-33997AFA5867}"/>
              </a:ext>
            </a:extLst>
          </p:cNvPr>
          <p:cNvSpPr txBox="1"/>
          <p:nvPr/>
        </p:nvSpPr>
        <p:spPr>
          <a:xfrm>
            <a:off x="7417578" y="3825515"/>
            <a:ext cx="38439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You also get the mark for an estimate of 13 kilometres. </a:t>
            </a:r>
          </a:p>
        </p:txBody>
      </p:sp>
    </p:spTree>
    <p:extLst>
      <p:ext uri="{BB962C8B-B14F-4D97-AF65-F5344CB8AC3E}">
        <p14:creationId xmlns:p14="http://schemas.microsoft.com/office/powerpoint/2010/main" val="12761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5" grpId="0"/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AB3240-CEF4-4285-BCCA-C74E8B2D2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64" y="1127218"/>
            <a:ext cx="7136810" cy="4514484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Carol went on a 40-kilometre cycle ride. </a:t>
            </a:r>
          </a:p>
          <a:p>
            <a:r>
              <a:rPr lang="en-US" sz="3200" b="1" dirty="0"/>
              <a:t>This is a graph of how far she had gone at different times.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5C7542-45DD-4B0C-BDAB-972DA89628A0}"/>
              </a:ext>
            </a:extLst>
          </p:cNvPr>
          <p:cNvSpPr/>
          <p:nvPr/>
        </p:nvSpPr>
        <p:spPr>
          <a:xfrm>
            <a:off x="7417579" y="1127218"/>
            <a:ext cx="449775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Carol says, ‘I travelled further in the first hour than in the second hour.’ Explain how the graph shows this.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2FE43DC-253C-46CF-9B4B-24121ABAEE78}"/>
              </a:ext>
            </a:extLst>
          </p:cNvPr>
          <p:cNvCxnSpPr>
            <a:cxnSpLocks/>
          </p:cNvCxnSpPr>
          <p:nvPr/>
        </p:nvCxnSpPr>
        <p:spPr>
          <a:xfrm flipH="1">
            <a:off x="1844842" y="3144057"/>
            <a:ext cx="216201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B41A1A0-F225-4761-811E-E26C73D90927}"/>
              </a:ext>
            </a:extLst>
          </p:cNvPr>
          <p:cNvCxnSpPr>
            <a:cxnSpLocks/>
          </p:cNvCxnSpPr>
          <p:nvPr/>
        </p:nvCxnSpPr>
        <p:spPr>
          <a:xfrm>
            <a:off x="4006859" y="3144057"/>
            <a:ext cx="0" cy="163647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10B6C94-12F8-48AA-852C-27F88C0CBD44}"/>
              </a:ext>
            </a:extLst>
          </p:cNvPr>
          <p:cNvSpPr txBox="1"/>
          <p:nvPr/>
        </p:nvSpPr>
        <p:spPr>
          <a:xfrm>
            <a:off x="7417579" y="3669906"/>
            <a:ext cx="44977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It shows 22 km travelled in the first 60 minutes.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63783E-4CF5-4669-B854-7B76657DF6B1}"/>
              </a:ext>
            </a:extLst>
          </p:cNvPr>
          <p:cNvSpPr txBox="1"/>
          <p:nvPr/>
        </p:nvSpPr>
        <p:spPr>
          <a:xfrm>
            <a:off x="7417579" y="4685648"/>
            <a:ext cx="44977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This means that 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40 – 22 = 18 km travelled in the second hour.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80F5FD-2272-4AD1-B6EE-195EBB7006EC}"/>
              </a:ext>
            </a:extLst>
          </p:cNvPr>
          <p:cNvSpPr txBox="1"/>
          <p:nvPr/>
        </p:nvSpPr>
        <p:spPr>
          <a:xfrm>
            <a:off x="6894058" y="6175100"/>
            <a:ext cx="50212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22 km is further than 18 km. </a:t>
            </a:r>
          </a:p>
        </p:txBody>
      </p:sp>
    </p:spTree>
    <p:extLst>
      <p:ext uri="{BB962C8B-B14F-4D97-AF65-F5344CB8AC3E}">
        <p14:creationId xmlns:p14="http://schemas.microsoft.com/office/powerpoint/2010/main" val="1859247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Children were asked to choose between a safari park and a zoo for the school trip.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They had a vote.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result was a ratio of 10:3 in </a:t>
            </a:r>
            <a:r>
              <a:rPr lang="en-US" sz="32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favour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going to a safari park.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130 children voted in </a:t>
            </a:r>
            <a:r>
              <a:rPr lang="en-US" sz="32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favour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going to a safari park.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many children voted in </a:t>
            </a:r>
            <a:r>
              <a:rPr lang="en-US" sz="32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favour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going to the zoo?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DB4511-B517-4522-8003-E662FAFAF69B}"/>
              </a:ext>
            </a:extLst>
          </p:cNvPr>
          <p:cNvSpPr txBox="1"/>
          <p:nvPr/>
        </p:nvSpPr>
        <p:spPr>
          <a:xfrm>
            <a:off x="1566696" y="3220972"/>
            <a:ext cx="1485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: 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DF2E32-C01E-41EE-9DB6-D2753F12779D}"/>
              </a:ext>
            </a:extLst>
          </p:cNvPr>
          <p:cNvSpPr txBox="1"/>
          <p:nvPr/>
        </p:nvSpPr>
        <p:spPr>
          <a:xfrm>
            <a:off x="1331195" y="4177085"/>
            <a:ext cx="127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130 :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66A6D0F-B03B-4EFA-AB69-150F42224BA4}"/>
              </a:ext>
            </a:extLst>
          </p:cNvPr>
          <p:cNvCxnSpPr/>
          <p:nvPr/>
        </p:nvCxnSpPr>
        <p:spPr>
          <a:xfrm>
            <a:off x="1913656" y="3836056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15B09D38-E2D0-42B5-83CE-61953403A8EC}"/>
              </a:ext>
            </a:extLst>
          </p:cNvPr>
          <p:cNvSpPr/>
          <p:nvPr/>
        </p:nvSpPr>
        <p:spPr>
          <a:xfrm>
            <a:off x="1997530" y="3742929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x13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E440FB-250F-48CB-819B-48D75F236B95}"/>
              </a:ext>
            </a:extLst>
          </p:cNvPr>
          <p:cNvSpPr txBox="1"/>
          <p:nvPr/>
        </p:nvSpPr>
        <p:spPr>
          <a:xfrm>
            <a:off x="2231951" y="4180900"/>
            <a:ext cx="11049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39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BD01E4-B068-4A61-80BA-5B5136E71D17}"/>
              </a:ext>
            </a:extLst>
          </p:cNvPr>
          <p:cNvSpPr txBox="1"/>
          <p:nvPr/>
        </p:nvSpPr>
        <p:spPr>
          <a:xfrm>
            <a:off x="9488535" y="2508112"/>
            <a:ext cx="22579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39 children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2F4FE7B-FA60-4569-849C-C0AEA261E34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3249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s://app.doublestruck.eu/content/K2_REAS/HTML/Q/Q02C14_files/image001.jpg">
            <a:extLst>
              <a:ext uri="{FF2B5EF4-FFF2-40B4-BE49-F238E27FC236}">
                <a16:creationId xmlns:a16="http://schemas.microsoft.com/office/drawing/2014/main" id="{4D583E8C-C4EA-462F-8CA1-D91413D404A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84" y="1218931"/>
            <a:ext cx="10345796" cy="470149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B942CA6-4D1B-45C7-856A-A51FC897082A}"/>
              </a:ext>
            </a:extLst>
          </p:cNvPr>
          <p:cNvSpPr/>
          <p:nvPr/>
        </p:nvSpPr>
        <p:spPr>
          <a:xfrm>
            <a:off x="56123" y="50000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diagram shows a right-angled triangle and three parallel lines. Calculate the size of angle </a:t>
            </a:r>
            <a:r>
              <a:rPr lang="en-US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and angle </a:t>
            </a:r>
            <a:r>
              <a:rPr lang="en-US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AAB9C1-4D0E-48F1-9344-DA7C240E892E}"/>
              </a:ext>
            </a:extLst>
          </p:cNvPr>
          <p:cNvSpPr/>
          <p:nvPr/>
        </p:nvSpPr>
        <p:spPr>
          <a:xfrm>
            <a:off x="8398412" y="4135902"/>
            <a:ext cx="2293034" cy="6330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604A4F7-DB82-4A6C-B113-4B4AA64BAAED}"/>
              </a:ext>
            </a:extLst>
          </p:cNvPr>
          <p:cNvCxnSpPr>
            <a:cxnSpLocks/>
          </p:cNvCxnSpPr>
          <p:nvPr/>
        </p:nvCxnSpPr>
        <p:spPr>
          <a:xfrm flipH="1">
            <a:off x="4953000" y="3165231"/>
            <a:ext cx="3270739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EBCF654A-0D13-4534-8776-599549B3CD5B}"/>
              </a:ext>
            </a:extLst>
          </p:cNvPr>
          <p:cNvSpPr/>
          <p:nvPr/>
        </p:nvSpPr>
        <p:spPr>
          <a:xfrm>
            <a:off x="5016007" y="2642011"/>
            <a:ext cx="969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35°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EB6E0E-6154-481A-BE97-6494B79DCAF2}"/>
              </a:ext>
            </a:extLst>
          </p:cNvPr>
          <p:cNvSpPr/>
          <p:nvPr/>
        </p:nvSpPr>
        <p:spPr>
          <a:xfrm>
            <a:off x="3093423" y="1821730"/>
            <a:ext cx="969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90°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C81CC27-89AB-4037-AB35-9D2E63C938F4}"/>
              </a:ext>
            </a:extLst>
          </p:cNvPr>
          <p:cNvGrpSpPr/>
          <p:nvPr/>
        </p:nvGrpSpPr>
        <p:grpSpPr>
          <a:xfrm>
            <a:off x="2356338" y="1424353"/>
            <a:ext cx="4295039" cy="1740878"/>
            <a:chOff x="2356338" y="1424353"/>
            <a:chExt cx="4295039" cy="1740878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5DA1518-0981-42E5-8CB0-ABA45B94B8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56338" y="3165231"/>
              <a:ext cx="4295039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856F136-81EC-49D7-A679-04F1D5E7E79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217985" y="1424354"/>
              <a:ext cx="3375953" cy="1740877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03EEB89-FA14-48CE-8A62-A05976195E9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56338" y="1424353"/>
              <a:ext cx="861647" cy="174087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58B04282-6EA2-486E-A817-6CEFF09017BE}"/>
              </a:ext>
            </a:extLst>
          </p:cNvPr>
          <p:cNvSpPr/>
          <p:nvPr/>
        </p:nvSpPr>
        <p:spPr>
          <a:xfrm>
            <a:off x="2607633" y="2571155"/>
            <a:ext cx="969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55°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F4E2CF5-44CD-4E19-ADB9-ABF270D49336}"/>
              </a:ext>
            </a:extLst>
          </p:cNvPr>
          <p:cNvGrpSpPr/>
          <p:nvPr/>
        </p:nvGrpSpPr>
        <p:grpSpPr>
          <a:xfrm>
            <a:off x="1530986" y="1424353"/>
            <a:ext cx="2731182" cy="1740878"/>
            <a:chOff x="6571080" y="4135902"/>
            <a:chExt cx="2731182" cy="1740878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81EB5E5-86A4-42EA-BFA4-39A5CEFAFD1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97410" y="5876780"/>
              <a:ext cx="1904852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42EA25D-DD46-40DE-B882-99266D1825D4}"/>
                </a:ext>
              </a:extLst>
            </p:cNvPr>
            <p:cNvCxnSpPr>
              <a:cxnSpLocks/>
            </p:cNvCxnSpPr>
            <p:nvPr/>
          </p:nvCxnSpPr>
          <p:spPr>
            <a:xfrm>
              <a:off x="6571080" y="4135903"/>
              <a:ext cx="1687977" cy="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17A386C-B76B-4352-869E-6FC2B0D00F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97409" y="4135902"/>
              <a:ext cx="861647" cy="174087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BA5B6B3F-B17C-4388-910B-CFF0EAFCA80A}"/>
              </a:ext>
            </a:extLst>
          </p:cNvPr>
          <p:cNvSpPr/>
          <p:nvPr/>
        </p:nvSpPr>
        <p:spPr>
          <a:xfrm>
            <a:off x="1755572" y="1524715"/>
            <a:ext cx="969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55°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6EF4187-4319-4266-B220-AE0A4BC3F1FF}"/>
              </a:ext>
            </a:extLst>
          </p:cNvPr>
          <p:cNvGrpSpPr/>
          <p:nvPr/>
        </p:nvGrpSpPr>
        <p:grpSpPr>
          <a:xfrm>
            <a:off x="1067778" y="4466492"/>
            <a:ext cx="1411654" cy="1256783"/>
            <a:chOff x="9490807" y="3588298"/>
            <a:chExt cx="1904853" cy="1740878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2D2DB24-8A12-4837-9123-6B987CA62C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490808" y="5329176"/>
              <a:ext cx="1904852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71E80BA-2ED2-431D-81E2-B79DDF35C62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90807" y="3588298"/>
              <a:ext cx="861647" cy="174087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3DB47F6-62B9-42E9-B02B-4E14717CB66D}"/>
              </a:ext>
            </a:extLst>
          </p:cNvPr>
          <p:cNvGrpSpPr/>
          <p:nvPr/>
        </p:nvGrpSpPr>
        <p:grpSpPr>
          <a:xfrm>
            <a:off x="2330157" y="1908448"/>
            <a:ext cx="1411654" cy="1256783"/>
            <a:chOff x="9490807" y="3588298"/>
            <a:chExt cx="1904853" cy="1740878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3EF1A36-E38C-430A-8558-76217EF6C4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490808" y="5329176"/>
              <a:ext cx="1904852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E3652D3-E6E2-4555-8BFE-EED7CC7C08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90807" y="3588298"/>
              <a:ext cx="861647" cy="174087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D0F5E614-C26B-40AB-A0C7-26E366C1B134}"/>
              </a:ext>
            </a:extLst>
          </p:cNvPr>
          <p:cNvSpPr/>
          <p:nvPr/>
        </p:nvSpPr>
        <p:spPr>
          <a:xfrm>
            <a:off x="2479432" y="5135594"/>
            <a:ext cx="10268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20°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AC5A6E5-3960-40C9-AA3B-A326A370F867}"/>
              </a:ext>
            </a:extLst>
          </p:cNvPr>
          <p:cNvCxnSpPr>
            <a:cxnSpLocks/>
          </p:cNvCxnSpPr>
          <p:nvPr/>
        </p:nvCxnSpPr>
        <p:spPr>
          <a:xfrm flipH="1">
            <a:off x="902676" y="3159370"/>
            <a:ext cx="3270739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D6B83DE3-CC42-4EC8-9525-02AA974DD762}"/>
              </a:ext>
            </a:extLst>
          </p:cNvPr>
          <p:cNvSpPr/>
          <p:nvPr/>
        </p:nvSpPr>
        <p:spPr>
          <a:xfrm>
            <a:off x="1492766" y="2577550"/>
            <a:ext cx="10833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125°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86C8C2F-9590-4216-932F-9C9F023670DC}"/>
              </a:ext>
            </a:extLst>
          </p:cNvPr>
          <p:cNvGrpSpPr/>
          <p:nvPr/>
        </p:nvGrpSpPr>
        <p:grpSpPr>
          <a:xfrm>
            <a:off x="1627546" y="2490147"/>
            <a:ext cx="1387606" cy="1363496"/>
            <a:chOff x="1627546" y="2490147"/>
            <a:chExt cx="1387606" cy="1363496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6BD907D3-A073-4F58-97F0-18CDFBB1F6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27546" y="3156353"/>
              <a:ext cx="1387606" cy="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1A1673A-BF9E-453D-8B95-1A19C0D1EC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94081" y="2490147"/>
              <a:ext cx="693011" cy="136349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5D8B5467-19B7-4685-BB0F-191406DE2B9D}"/>
              </a:ext>
            </a:extLst>
          </p:cNvPr>
          <p:cNvSpPr/>
          <p:nvPr/>
        </p:nvSpPr>
        <p:spPr>
          <a:xfrm>
            <a:off x="2245479" y="3209463"/>
            <a:ext cx="10833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125°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6416F70-5D67-4DC4-ACA7-5B2C75B1FEF4}"/>
              </a:ext>
            </a:extLst>
          </p:cNvPr>
          <p:cNvSpPr/>
          <p:nvPr/>
        </p:nvSpPr>
        <p:spPr>
          <a:xfrm>
            <a:off x="1405177" y="3201228"/>
            <a:ext cx="969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55°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51E8EF3-B5DB-4E6D-94CA-A90D1D39846C}"/>
              </a:ext>
            </a:extLst>
          </p:cNvPr>
          <p:cNvGrpSpPr/>
          <p:nvPr/>
        </p:nvGrpSpPr>
        <p:grpSpPr>
          <a:xfrm>
            <a:off x="1004293" y="1434905"/>
            <a:ext cx="2315681" cy="4260436"/>
            <a:chOff x="1257514" y="1434905"/>
            <a:chExt cx="2315681" cy="4260436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CE163CC3-40AE-4EAA-86D2-D13839C747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41921" y="5695341"/>
              <a:ext cx="2231274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63D430A6-FB98-4BCF-8507-5D46EE64D18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41919" y="1434905"/>
              <a:ext cx="2132801" cy="426043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0EB01F83-D109-4075-B34E-99EECD24C1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57514" y="1434905"/>
              <a:ext cx="2231274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A776534-E58B-4708-84BD-F668BA6670D4}"/>
              </a:ext>
            </a:extLst>
          </p:cNvPr>
          <p:cNvGrpSpPr/>
          <p:nvPr/>
        </p:nvGrpSpPr>
        <p:grpSpPr>
          <a:xfrm>
            <a:off x="1088698" y="3165231"/>
            <a:ext cx="5551253" cy="2530110"/>
            <a:chOff x="1088698" y="3165231"/>
            <a:chExt cx="5551253" cy="2530110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4E62BCF-8E4D-44E3-8F8C-EEE784950A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88700" y="3165231"/>
              <a:ext cx="5551251" cy="253011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4CCA3B6-DAB2-41F9-A1D5-8CE6B50BFB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8698" y="3165231"/>
              <a:ext cx="1246539" cy="253011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97A9261-4ED0-4012-A566-932E458E2F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35237" y="3165231"/>
              <a:ext cx="4304714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48F977B3-D52F-4F3A-9B3F-7DC015B7B837}"/>
              </a:ext>
            </a:extLst>
          </p:cNvPr>
          <p:cNvSpPr/>
          <p:nvPr/>
        </p:nvSpPr>
        <p:spPr>
          <a:xfrm>
            <a:off x="4993293" y="3206829"/>
            <a:ext cx="10833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20°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A5195AF-E310-40C1-8363-7AF250857629}"/>
              </a:ext>
            </a:extLst>
          </p:cNvPr>
          <p:cNvGrpSpPr/>
          <p:nvPr/>
        </p:nvGrpSpPr>
        <p:grpSpPr>
          <a:xfrm>
            <a:off x="1075686" y="3177222"/>
            <a:ext cx="5551253" cy="2530110"/>
            <a:chOff x="1088698" y="3165231"/>
            <a:chExt cx="5551253" cy="2530110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6BDCBAE1-06B3-40BE-9B98-19583C5DDD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88700" y="3165231"/>
              <a:ext cx="5551251" cy="253011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E95D038F-CC70-47C8-BBC9-AAA3BB2770AE}"/>
                </a:ext>
              </a:extLst>
            </p:cNvPr>
            <p:cNvCxnSpPr>
              <a:cxnSpLocks/>
            </p:cNvCxnSpPr>
            <p:nvPr/>
          </p:nvCxnSpPr>
          <p:spPr>
            <a:xfrm>
              <a:off x="1088698" y="5695341"/>
              <a:ext cx="4453973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C261CA2F-8F96-4750-A477-F8EE97B7F6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35237" y="3165231"/>
              <a:ext cx="4304714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59D0F7D-A8EA-4C35-8932-E0A817036BC0}"/>
              </a:ext>
            </a:extLst>
          </p:cNvPr>
          <p:cNvGrpSpPr/>
          <p:nvPr/>
        </p:nvGrpSpPr>
        <p:grpSpPr>
          <a:xfrm>
            <a:off x="1088698" y="1434905"/>
            <a:ext cx="5551253" cy="4260436"/>
            <a:chOff x="1088698" y="1434905"/>
            <a:chExt cx="5551253" cy="4260436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6DDEFA4A-BA63-4889-B7D1-7FE2822B17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88700" y="3165231"/>
              <a:ext cx="5551251" cy="253011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F175467C-A7C2-4061-8C10-2ED9E0BFD0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8698" y="1434905"/>
              <a:ext cx="2132804" cy="426043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6DDD0431-9DCD-4194-A28B-E756674A5CF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221502" y="1434905"/>
              <a:ext cx="3418449" cy="173032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03AAABD4-DFCB-4AAA-8E3C-52CA1200FC92}"/>
              </a:ext>
            </a:extLst>
          </p:cNvPr>
          <p:cNvSpPr/>
          <p:nvPr/>
        </p:nvSpPr>
        <p:spPr>
          <a:xfrm>
            <a:off x="6493221" y="3263836"/>
            <a:ext cx="10833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160°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BEA76C98-4703-47D2-88EA-776EF0EFCD19}"/>
              </a:ext>
            </a:extLst>
          </p:cNvPr>
          <p:cNvCxnSpPr>
            <a:cxnSpLocks/>
          </p:cNvCxnSpPr>
          <p:nvPr/>
        </p:nvCxnSpPr>
        <p:spPr>
          <a:xfrm flipH="1">
            <a:off x="1596686" y="1434904"/>
            <a:ext cx="339031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>
            <a:extLst>
              <a:ext uri="{FF2B5EF4-FFF2-40B4-BE49-F238E27FC236}">
                <a16:creationId xmlns:a16="http://schemas.microsoft.com/office/drawing/2014/main" id="{672A4200-E497-4280-A76E-DE2E43C0F036}"/>
              </a:ext>
            </a:extLst>
          </p:cNvPr>
          <p:cNvSpPr/>
          <p:nvPr/>
        </p:nvSpPr>
        <p:spPr>
          <a:xfrm>
            <a:off x="4235191" y="1498371"/>
            <a:ext cx="969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35°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FD071E4B-F570-44C6-A706-6228EBC30A1D}"/>
              </a:ext>
            </a:extLst>
          </p:cNvPr>
          <p:cNvCxnSpPr>
            <a:cxnSpLocks/>
          </p:cNvCxnSpPr>
          <p:nvPr/>
        </p:nvCxnSpPr>
        <p:spPr>
          <a:xfrm flipH="1">
            <a:off x="276644" y="5707332"/>
            <a:ext cx="339031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2F0DA23C-44BF-46D9-8AB0-A8813644F261}"/>
              </a:ext>
            </a:extLst>
          </p:cNvPr>
          <p:cNvSpPr/>
          <p:nvPr/>
        </p:nvSpPr>
        <p:spPr>
          <a:xfrm>
            <a:off x="184338" y="5175137"/>
            <a:ext cx="10817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125°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9C0F9FD-4640-4358-B8A5-98A1C8A63ADB}"/>
              </a:ext>
            </a:extLst>
          </p:cNvPr>
          <p:cNvGrpSpPr/>
          <p:nvPr/>
        </p:nvGrpSpPr>
        <p:grpSpPr>
          <a:xfrm>
            <a:off x="160213" y="3151163"/>
            <a:ext cx="4167601" cy="2544178"/>
            <a:chOff x="160213" y="3151163"/>
            <a:chExt cx="4167601" cy="2544178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88E13540-55D4-4867-A1F4-321E7EEE1D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0213" y="5695341"/>
              <a:ext cx="937067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B111E1B1-8D17-4BD4-A360-8271758B42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50808" y="3151163"/>
              <a:ext cx="1322343" cy="254417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E73A2506-F9F8-4CF6-90B2-6735E19558B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51147" y="3166748"/>
              <a:ext cx="1976667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C3268D1A-D072-46DA-B017-37BB914B0BB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1154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6" grpId="0"/>
      <p:bldP spid="24" grpId="0"/>
      <p:bldP spid="34" grpId="0"/>
      <p:bldP spid="37" grpId="0"/>
      <p:bldP spid="51" grpId="0"/>
      <p:bldP spid="52" grpId="0"/>
      <p:bldP spid="61" grpId="0"/>
      <p:bldP spid="70" grpId="0"/>
      <p:bldP spid="73" grpId="0"/>
      <p:bldP spid="7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016B01C6-ACEC-4242-B31F-BE9E06CF16FF}"/>
              </a:ext>
            </a:extLst>
          </p:cNvPr>
          <p:cNvSpPr txBox="1"/>
          <p:nvPr/>
        </p:nvSpPr>
        <p:spPr>
          <a:xfrm>
            <a:off x="4362492" y="3571482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5221A08-D68C-4D24-8844-9FF42B3C7AD9}"/>
              </a:ext>
            </a:extLst>
          </p:cNvPr>
          <p:cNvSpPr txBox="1"/>
          <p:nvPr/>
        </p:nvSpPr>
        <p:spPr>
          <a:xfrm>
            <a:off x="3928345" y="3773931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numbers in this sequence increase by equal amounts each time. </a:t>
            </a:r>
          </a:p>
          <a:p>
            <a:r>
              <a:rPr lang="en-US" sz="3200" b="1" dirty="0"/>
              <a:t>Write in the missing numbers.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64276A-9417-4A7C-BA04-FC4C259D3A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756" y="1127218"/>
            <a:ext cx="8906411" cy="1077218"/>
          </a:xfrm>
          <a:prstGeom prst="rect">
            <a:avLst/>
          </a:prstGeom>
        </p:spPr>
      </p:pic>
      <p:sp>
        <p:nvSpPr>
          <p:cNvPr id="4" name="Arrow: Curved Up 3">
            <a:extLst>
              <a:ext uri="{FF2B5EF4-FFF2-40B4-BE49-F238E27FC236}">
                <a16:creationId xmlns:a16="http://schemas.microsoft.com/office/drawing/2014/main" id="{EAB36DCA-4445-4F3A-800C-1278E70EB4B0}"/>
              </a:ext>
            </a:extLst>
          </p:cNvPr>
          <p:cNvSpPr/>
          <p:nvPr/>
        </p:nvSpPr>
        <p:spPr>
          <a:xfrm>
            <a:off x="1484026" y="2204436"/>
            <a:ext cx="1708879" cy="58373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Arrow: Curved Up 5">
            <a:extLst>
              <a:ext uri="{FF2B5EF4-FFF2-40B4-BE49-F238E27FC236}">
                <a16:creationId xmlns:a16="http://schemas.microsoft.com/office/drawing/2014/main" id="{4BDC7BCB-8BAF-43CA-B8A9-8246A91DAA9D}"/>
              </a:ext>
            </a:extLst>
          </p:cNvPr>
          <p:cNvSpPr/>
          <p:nvPr/>
        </p:nvSpPr>
        <p:spPr>
          <a:xfrm>
            <a:off x="3063893" y="2204436"/>
            <a:ext cx="1708879" cy="58373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954B89-7BCA-45EF-905E-EA265D5D31EA}"/>
              </a:ext>
            </a:extLst>
          </p:cNvPr>
          <p:cNvSpPr/>
          <p:nvPr/>
        </p:nvSpPr>
        <p:spPr>
          <a:xfrm>
            <a:off x="647397" y="2987748"/>
            <a:ext cx="49835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 jumps = a difference of 11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CF37EA-54D2-4116-BA6D-8F951C18FFC9}"/>
              </a:ext>
            </a:extLst>
          </p:cNvPr>
          <p:cNvSpPr/>
          <p:nvPr/>
        </p:nvSpPr>
        <p:spPr>
          <a:xfrm>
            <a:off x="812287" y="3765504"/>
            <a:ext cx="21407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jump =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C6DC4D9-2B93-4273-9739-A9E7616D65FF}"/>
              </a:ext>
            </a:extLst>
          </p:cNvPr>
          <p:cNvGrpSpPr/>
          <p:nvPr/>
        </p:nvGrpSpPr>
        <p:grpSpPr>
          <a:xfrm>
            <a:off x="2443544" y="3574155"/>
            <a:ext cx="1019032" cy="1107280"/>
            <a:chOff x="10576581" y="794932"/>
            <a:chExt cx="1019032" cy="110728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0732BD1-5BCF-4AA6-8258-AF510B37914A}"/>
                </a:ext>
              </a:extLst>
            </p:cNvPr>
            <p:cNvCxnSpPr>
              <a:cxnSpLocks/>
            </p:cNvCxnSpPr>
            <p:nvPr/>
          </p:nvCxnSpPr>
          <p:spPr>
            <a:xfrm>
              <a:off x="10613352" y="1323889"/>
              <a:ext cx="88143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68C6927-FCD8-494C-BBE4-13DF0CEAF63D}"/>
                </a:ext>
              </a:extLst>
            </p:cNvPr>
            <p:cNvSpPr txBox="1"/>
            <p:nvPr/>
          </p:nvSpPr>
          <p:spPr>
            <a:xfrm>
              <a:off x="10576581" y="794932"/>
              <a:ext cx="101903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A020366-4398-4CCD-9C26-23565EC8DA22}"/>
                </a:ext>
              </a:extLst>
            </p:cNvPr>
            <p:cNvSpPr txBox="1"/>
            <p:nvPr/>
          </p:nvSpPr>
          <p:spPr>
            <a:xfrm>
              <a:off x="10846257" y="1271270"/>
              <a:ext cx="68253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F59D8EC-9E4D-43C5-B666-C8225AA47334}"/>
              </a:ext>
            </a:extLst>
          </p:cNvPr>
          <p:cNvGrpSpPr/>
          <p:nvPr/>
        </p:nvGrpSpPr>
        <p:grpSpPr>
          <a:xfrm>
            <a:off x="4378713" y="4007938"/>
            <a:ext cx="475549" cy="630942"/>
            <a:chOff x="1963495" y="476986"/>
            <a:chExt cx="475549" cy="63094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91912B2-33DA-42EA-BA28-4AB000A1C686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11B2752-1500-4EAE-AF22-BE72939DE819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F26CBCA8-0C0B-4081-B3FC-50BB42F80877}"/>
              </a:ext>
            </a:extLst>
          </p:cNvPr>
          <p:cNvSpPr txBox="1"/>
          <p:nvPr/>
        </p:nvSpPr>
        <p:spPr>
          <a:xfrm>
            <a:off x="3435400" y="3801709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63EBDF7-2894-46AF-B739-C5DC398BEF4E}"/>
              </a:ext>
            </a:extLst>
          </p:cNvPr>
          <p:cNvGrpSpPr/>
          <p:nvPr/>
        </p:nvGrpSpPr>
        <p:grpSpPr>
          <a:xfrm>
            <a:off x="6035087" y="2537837"/>
            <a:ext cx="3403415" cy="1067398"/>
            <a:chOff x="6035087" y="2537837"/>
            <a:chExt cx="3403415" cy="106739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946288-1729-4A91-9DD9-F0AF3482F927}"/>
                </a:ext>
              </a:extLst>
            </p:cNvPr>
            <p:cNvGrpSpPr/>
            <p:nvPr/>
          </p:nvGrpSpPr>
          <p:grpSpPr>
            <a:xfrm>
              <a:off x="6035087" y="2537837"/>
              <a:ext cx="943443" cy="1067398"/>
              <a:chOff x="4080745" y="3723882"/>
              <a:chExt cx="943443" cy="1067398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301C9E3-89D0-442B-B341-B4041526EC34}"/>
                  </a:ext>
                </a:extLst>
              </p:cNvPr>
              <p:cNvSpPr txBox="1"/>
              <p:nvPr/>
            </p:nvSpPr>
            <p:spPr>
              <a:xfrm>
                <a:off x="4514892" y="3723882"/>
                <a:ext cx="509296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19AE367-2FF7-4F1D-8796-BC29CA70B451}"/>
                  </a:ext>
                </a:extLst>
              </p:cNvPr>
              <p:cNvSpPr txBox="1"/>
              <p:nvPr/>
            </p:nvSpPr>
            <p:spPr>
              <a:xfrm>
                <a:off x="4080745" y="3926331"/>
                <a:ext cx="509296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</a:t>
                </a: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DF470044-88CF-4E2D-9008-B3D5CBD1DACD}"/>
                  </a:ext>
                </a:extLst>
              </p:cNvPr>
              <p:cNvGrpSpPr/>
              <p:nvPr/>
            </p:nvGrpSpPr>
            <p:grpSpPr>
              <a:xfrm>
                <a:off x="4531113" y="4160338"/>
                <a:ext cx="475549" cy="630942"/>
                <a:chOff x="1963495" y="476986"/>
                <a:chExt cx="475549" cy="630942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AAFBDFCB-EC1B-46BE-A8D9-461AE27B32AA}"/>
                    </a:ext>
                  </a:extLst>
                </p:cNvPr>
                <p:cNvSpPr txBox="1"/>
                <p:nvPr/>
              </p:nvSpPr>
              <p:spPr>
                <a:xfrm>
                  <a:off x="1963495" y="476986"/>
                  <a:ext cx="475549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2</a:t>
                  </a:r>
                </a:p>
              </p:txBody>
            </p: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8E527159-62CC-4A72-BBEA-742386F636C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1207" y="554976"/>
                  <a:ext cx="444019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46E93613-F372-44AB-A64F-3FB0485ECA56}"/>
                </a:ext>
              </a:extLst>
            </p:cNvPr>
            <p:cNvGrpSpPr/>
            <p:nvPr/>
          </p:nvGrpSpPr>
          <p:grpSpPr>
            <a:xfrm>
              <a:off x="7011206" y="2537837"/>
              <a:ext cx="1393610" cy="1067398"/>
              <a:chOff x="3630578" y="3723882"/>
              <a:chExt cx="1393610" cy="1067398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BF688CE-531A-48E4-BD06-5E42A9A6C4CF}"/>
                  </a:ext>
                </a:extLst>
              </p:cNvPr>
              <p:cNvSpPr txBox="1"/>
              <p:nvPr/>
            </p:nvSpPr>
            <p:spPr>
              <a:xfrm>
                <a:off x="4514892" y="3723882"/>
                <a:ext cx="509296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F5A38D5-97C5-4CE8-9A49-D11797D83FD7}"/>
                  </a:ext>
                </a:extLst>
              </p:cNvPr>
              <p:cNvSpPr txBox="1"/>
              <p:nvPr/>
            </p:nvSpPr>
            <p:spPr>
              <a:xfrm>
                <a:off x="3630578" y="3926331"/>
                <a:ext cx="96535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+ 5</a:t>
                </a:r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785DBB36-94A2-4503-919D-4F5A0FB82D81}"/>
                  </a:ext>
                </a:extLst>
              </p:cNvPr>
              <p:cNvGrpSpPr/>
              <p:nvPr/>
            </p:nvGrpSpPr>
            <p:grpSpPr>
              <a:xfrm>
                <a:off x="4531113" y="4160338"/>
                <a:ext cx="475549" cy="630942"/>
                <a:chOff x="1963495" y="476986"/>
                <a:chExt cx="475549" cy="630942"/>
              </a:xfrm>
            </p:grpSpPr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5A2C3E7E-3277-4A42-84CC-BA46205DBF30}"/>
                    </a:ext>
                  </a:extLst>
                </p:cNvPr>
                <p:cNvSpPr txBox="1"/>
                <p:nvPr/>
              </p:nvSpPr>
              <p:spPr>
                <a:xfrm>
                  <a:off x="1963495" y="476986"/>
                  <a:ext cx="475549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2</a:t>
                  </a:r>
                </a:p>
              </p:txBody>
            </p: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FD081227-9E96-4334-A18E-8AC31F9424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1207" y="554976"/>
                  <a:ext cx="444019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28A3FED-23A9-4D96-A7FF-BAAA898512F5}"/>
                </a:ext>
              </a:extLst>
            </p:cNvPr>
            <p:cNvSpPr txBox="1"/>
            <p:nvPr/>
          </p:nvSpPr>
          <p:spPr>
            <a:xfrm>
              <a:off x="8473143" y="2751086"/>
              <a:ext cx="96535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84AB53BB-0EC4-4903-B751-4013D60B1E60}"/>
              </a:ext>
            </a:extLst>
          </p:cNvPr>
          <p:cNvSpPr txBox="1"/>
          <p:nvPr/>
        </p:nvSpPr>
        <p:spPr>
          <a:xfrm>
            <a:off x="8893555" y="2751086"/>
            <a:ext cx="965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068EA10-602E-46C4-901B-182C78F4D061}"/>
              </a:ext>
            </a:extLst>
          </p:cNvPr>
          <p:cNvSpPr txBox="1"/>
          <p:nvPr/>
        </p:nvSpPr>
        <p:spPr>
          <a:xfrm>
            <a:off x="2850938" y="1355665"/>
            <a:ext cx="965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399F597-00FA-4652-8281-CC3B4F87A510}"/>
              </a:ext>
            </a:extLst>
          </p:cNvPr>
          <p:cNvGrpSpPr/>
          <p:nvPr/>
        </p:nvGrpSpPr>
        <p:grpSpPr>
          <a:xfrm>
            <a:off x="5987620" y="3741360"/>
            <a:ext cx="3715735" cy="1067398"/>
            <a:chOff x="5722767" y="2537837"/>
            <a:chExt cx="3715735" cy="1067398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AABFC73C-2399-4347-AB47-745601745921}"/>
                </a:ext>
              </a:extLst>
            </p:cNvPr>
            <p:cNvGrpSpPr/>
            <p:nvPr/>
          </p:nvGrpSpPr>
          <p:grpSpPr>
            <a:xfrm>
              <a:off x="5722767" y="2537837"/>
              <a:ext cx="1255763" cy="1067398"/>
              <a:chOff x="3768425" y="3723882"/>
              <a:chExt cx="1255763" cy="1067398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45DA299-0CEA-4F19-A2A9-C63A8038809F}"/>
                  </a:ext>
                </a:extLst>
              </p:cNvPr>
              <p:cNvSpPr txBox="1"/>
              <p:nvPr/>
            </p:nvSpPr>
            <p:spPr>
              <a:xfrm>
                <a:off x="4514892" y="3723882"/>
                <a:ext cx="509296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7FED396-B13A-49A9-8044-36C012456FD7}"/>
                  </a:ext>
                </a:extLst>
              </p:cNvPr>
              <p:cNvSpPr txBox="1"/>
              <p:nvPr/>
            </p:nvSpPr>
            <p:spPr>
              <a:xfrm>
                <a:off x="3768425" y="3926331"/>
                <a:ext cx="821616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13</a:t>
                </a:r>
              </a:p>
            </p:txBody>
          </p: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ACAA13C1-47A4-441D-AFED-B64695416FD9}"/>
                  </a:ext>
                </a:extLst>
              </p:cNvPr>
              <p:cNvGrpSpPr/>
              <p:nvPr/>
            </p:nvGrpSpPr>
            <p:grpSpPr>
              <a:xfrm>
                <a:off x="4531113" y="4160338"/>
                <a:ext cx="475549" cy="630942"/>
                <a:chOff x="1963495" y="476986"/>
                <a:chExt cx="475549" cy="630942"/>
              </a:xfrm>
            </p:grpSpPr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D7A1EE18-A626-4013-AC1B-76C4CB23B17B}"/>
                    </a:ext>
                  </a:extLst>
                </p:cNvPr>
                <p:cNvSpPr txBox="1"/>
                <p:nvPr/>
              </p:nvSpPr>
              <p:spPr>
                <a:xfrm>
                  <a:off x="1963495" y="476986"/>
                  <a:ext cx="475549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2</a:t>
                  </a:r>
                </a:p>
              </p:txBody>
            </p: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9087B660-A904-44ED-A3D2-606E5F757C8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1207" y="554976"/>
                  <a:ext cx="444019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A0DAE750-B1D0-433E-BACA-9472A7D1B06D}"/>
                </a:ext>
              </a:extLst>
            </p:cNvPr>
            <p:cNvGrpSpPr/>
            <p:nvPr/>
          </p:nvGrpSpPr>
          <p:grpSpPr>
            <a:xfrm>
              <a:off x="7011206" y="2537837"/>
              <a:ext cx="1393610" cy="1067398"/>
              <a:chOff x="3630578" y="3723882"/>
              <a:chExt cx="1393610" cy="1067398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B81B599-F63A-44C8-BB70-A281DA71A268}"/>
                  </a:ext>
                </a:extLst>
              </p:cNvPr>
              <p:cNvSpPr txBox="1"/>
              <p:nvPr/>
            </p:nvSpPr>
            <p:spPr>
              <a:xfrm>
                <a:off x="4514892" y="3723882"/>
                <a:ext cx="509296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7AAE320-DF00-4479-B0EF-1064F2A2A82E}"/>
                  </a:ext>
                </a:extLst>
              </p:cNvPr>
              <p:cNvSpPr txBox="1"/>
              <p:nvPr/>
            </p:nvSpPr>
            <p:spPr>
              <a:xfrm>
                <a:off x="3630578" y="3926331"/>
                <a:ext cx="96535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+ 5</a:t>
                </a:r>
              </a:p>
            </p:txBody>
          </p: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2897788B-1B71-4E22-BCBD-A926FA89F19E}"/>
                  </a:ext>
                </a:extLst>
              </p:cNvPr>
              <p:cNvGrpSpPr/>
              <p:nvPr/>
            </p:nvGrpSpPr>
            <p:grpSpPr>
              <a:xfrm>
                <a:off x="4531113" y="4160338"/>
                <a:ext cx="475549" cy="630942"/>
                <a:chOff x="1963495" y="476986"/>
                <a:chExt cx="475549" cy="630942"/>
              </a:xfrm>
            </p:grpSpPr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AB752E9E-1705-4CA3-90DF-C856570431E6}"/>
                    </a:ext>
                  </a:extLst>
                </p:cNvPr>
                <p:cNvSpPr txBox="1"/>
                <p:nvPr/>
              </p:nvSpPr>
              <p:spPr>
                <a:xfrm>
                  <a:off x="1963495" y="476986"/>
                  <a:ext cx="475549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2</a:t>
                  </a:r>
                </a:p>
              </p:txBody>
            </p:sp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000FA719-3442-49E7-83CB-8D21E272149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1207" y="554976"/>
                  <a:ext cx="444019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1AE8443-E486-4082-8246-F3881F20FC97}"/>
                </a:ext>
              </a:extLst>
            </p:cNvPr>
            <p:cNvSpPr txBox="1"/>
            <p:nvPr/>
          </p:nvSpPr>
          <p:spPr>
            <a:xfrm>
              <a:off x="8473143" y="2751086"/>
              <a:ext cx="96535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27C63484-4FDE-4F72-9F34-DCE72DA5F1FD}"/>
              </a:ext>
            </a:extLst>
          </p:cNvPr>
          <p:cNvSpPr txBox="1"/>
          <p:nvPr/>
        </p:nvSpPr>
        <p:spPr>
          <a:xfrm>
            <a:off x="9158408" y="3954609"/>
            <a:ext cx="965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19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E49E8B8-3BCE-4CD5-9279-E9A3EEB65193}"/>
              </a:ext>
            </a:extLst>
          </p:cNvPr>
          <p:cNvSpPr txBox="1"/>
          <p:nvPr/>
        </p:nvSpPr>
        <p:spPr>
          <a:xfrm>
            <a:off x="5779438" y="1365962"/>
            <a:ext cx="965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19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54EFA2B-66A9-438E-BEDE-CC8891C64F72}"/>
              </a:ext>
            </a:extLst>
          </p:cNvPr>
          <p:cNvGrpSpPr/>
          <p:nvPr/>
        </p:nvGrpSpPr>
        <p:grpSpPr>
          <a:xfrm>
            <a:off x="5987620" y="4933242"/>
            <a:ext cx="3715735" cy="1067398"/>
            <a:chOff x="5722767" y="2537837"/>
            <a:chExt cx="3715735" cy="1067398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1F0992C6-CCF0-4AFC-A768-9980951F0CCC}"/>
                </a:ext>
              </a:extLst>
            </p:cNvPr>
            <p:cNvGrpSpPr/>
            <p:nvPr/>
          </p:nvGrpSpPr>
          <p:grpSpPr>
            <a:xfrm>
              <a:off x="5722767" y="2537837"/>
              <a:ext cx="1255763" cy="1067398"/>
              <a:chOff x="3768425" y="3723882"/>
              <a:chExt cx="1255763" cy="1067398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CDDEA855-F839-4A60-B803-DF82387CA32B}"/>
                  </a:ext>
                </a:extLst>
              </p:cNvPr>
              <p:cNvSpPr txBox="1"/>
              <p:nvPr/>
            </p:nvSpPr>
            <p:spPr>
              <a:xfrm>
                <a:off x="4514892" y="3723882"/>
                <a:ext cx="509296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E190992E-D79E-4E27-A023-F79907A06548}"/>
                  </a:ext>
                </a:extLst>
              </p:cNvPr>
              <p:cNvSpPr txBox="1"/>
              <p:nvPr/>
            </p:nvSpPr>
            <p:spPr>
              <a:xfrm>
                <a:off x="3768425" y="3926331"/>
                <a:ext cx="821616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24</a:t>
                </a:r>
              </a:p>
            </p:txBody>
          </p: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751E62C6-638A-477B-BFFA-1E8AAC5ABBEB}"/>
                  </a:ext>
                </a:extLst>
              </p:cNvPr>
              <p:cNvGrpSpPr/>
              <p:nvPr/>
            </p:nvGrpSpPr>
            <p:grpSpPr>
              <a:xfrm>
                <a:off x="4531113" y="4160338"/>
                <a:ext cx="475549" cy="630942"/>
                <a:chOff x="1963495" y="476986"/>
                <a:chExt cx="475549" cy="630942"/>
              </a:xfrm>
            </p:grpSpPr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89FC3F4A-0E1B-41A8-B494-8D7F37C6AECB}"/>
                    </a:ext>
                  </a:extLst>
                </p:cNvPr>
                <p:cNvSpPr txBox="1"/>
                <p:nvPr/>
              </p:nvSpPr>
              <p:spPr>
                <a:xfrm>
                  <a:off x="1963495" y="476986"/>
                  <a:ext cx="475549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2</a:t>
                  </a:r>
                </a:p>
              </p:txBody>
            </p:sp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73576EA8-2A76-4F7E-9F62-6AC812E851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1207" y="554976"/>
                  <a:ext cx="444019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E54B8A6E-B2BC-4F55-AA67-B7F103F02998}"/>
                </a:ext>
              </a:extLst>
            </p:cNvPr>
            <p:cNvGrpSpPr/>
            <p:nvPr/>
          </p:nvGrpSpPr>
          <p:grpSpPr>
            <a:xfrm>
              <a:off x="7011206" y="2537837"/>
              <a:ext cx="1393610" cy="1067398"/>
              <a:chOff x="3630578" y="3723882"/>
              <a:chExt cx="1393610" cy="1067398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EFF3AD59-E0DE-4480-B318-7970C6DA7E00}"/>
                  </a:ext>
                </a:extLst>
              </p:cNvPr>
              <p:cNvSpPr txBox="1"/>
              <p:nvPr/>
            </p:nvSpPr>
            <p:spPr>
              <a:xfrm>
                <a:off x="4514892" y="3723882"/>
                <a:ext cx="509296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0309ADA-E42F-4C03-A4C3-CBF834605A14}"/>
                  </a:ext>
                </a:extLst>
              </p:cNvPr>
              <p:cNvSpPr txBox="1"/>
              <p:nvPr/>
            </p:nvSpPr>
            <p:spPr>
              <a:xfrm>
                <a:off x="3630578" y="3926331"/>
                <a:ext cx="96535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+ 5</a:t>
                </a:r>
              </a:p>
            </p:txBody>
          </p: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4D6989D1-F21F-4462-8B2C-FBB821DD5D34}"/>
                  </a:ext>
                </a:extLst>
              </p:cNvPr>
              <p:cNvGrpSpPr/>
              <p:nvPr/>
            </p:nvGrpSpPr>
            <p:grpSpPr>
              <a:xfrm>
                <a:off x="4531113" y="4160338"/>
                <a:ext cx="475549" cy="630942"/>
                <a:chOff x="1963495" y="476986"/>
                <a:chExt cx="475549" cy="630942"/>
              </a:xfrm>
            </p:grpSpPr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1EB32B08-590E-42EF-99A4-FD0076D89D27}"/>
                    </a:ext>
                  </a:extLst>
                </p:cNvPr>
                <p:cNvSpPr txBox="1"/>
                <p:nvPr/>
              </p:nvSpPr>
              <p:spPr>
                <a:xfrm>
                  <a:off x="1963495" y="476986"/>
                  <a:ext cx="475549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2</a:t>
                  </a:r>
                </a:p>
              </p:txBody>
            </p: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ACEE2CC0-F308-4D52-9576-4AAF2539C7B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1207" y="554976"/>
                  <a:ext cx="444019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002596A-3171-4120-B1B3-8897AEEE9807}"/>
                </a:ext>
              </a:extLst>
            </p:cNvPr>
            <p:cNvSpPr txBox="1"/>
            <p:nvPr/>
          </p:nvSpPr>
          <p:spPr>
            <a:xfrm>
              <a:off x="8473143" y="2751086"/>
              <a:ext cx="96535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956B6807-A0FB-4869-89A8-4299502BFE8B}"/>
              </a:ext>
            </a:extLst>
          </p:cNvPr>
          <p:cNvSpPr txBox="1"/>
          <p:nvPr/>
        </p:nvSpPr>
        <p:spPr>
          <a:xfrm>
            <a:off x="9158408" y="5146491"/>
            <a:ext cx="965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30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1FD3417-E8E6-4CB0-824B-14E55C27B5A5}"/>
              </a:ext>
            </a:extLst>
          </p:cNvPr>
          <p:cNvSpPr txBox="1"/>
          <p:nvPr/>
        </p:nvSpPr>
        <p:spPr>
          <a:xfrm>
            <a:off x="8889705" y="1358397"/>
            <a:ext cx="965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239780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4" grpId="0" animBg="1"/>
      <p:bldP spid="6" grpId="0" animBg="1"/>
      <p:bldP spid="7" grpId="0"/>
      <p:bldP spid="8" grpId="0"/>
      <p:bldP spid="20" grpId="0"/>
      <p:bldP spid="35" grpId="0"/>
      <p:bldP spid="36" grpId="0"/>
      <p:bldP spid="52" grpId="0"/>
      <p:bldP spid="53" grpId="0"/>
      <p:bldP spid="68" grpId="0"/>
      <p:bldP spid="6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26613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2x + y = 20</a:t>
            </a:r>
          </a:p>
          <a:p>
            <a:endParaRPr lang="en-US" sz="3200" b="1" dirty="0"/>
          </a:p>
          <a:p>
            <a:r>
              <a:rPr lang="en-US" sz="3200" b="1" dirty="0"/>
              <a:t>when x = 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6FEA8F-C631-4B72-AE46-E7362DBC76AC}"/>
              </a:ext>
            </a:extLst>
          </p:cNvPr>
          <p:cNvSpPr/>
          <p:nvPr/>
        </p:nvSpPr>
        <p:spPr>
          <a:xfrm>
            <a:off x="56123" y="1988130"/>
            <a:ext cx="26613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when y = 2</a:t>
            </a:r>
          </a:p>
        </p:txBody>
      </p:sp>
      <p:pic>
        <p:nvPicPr>
          <p:cNvPr id="28674" name="Picture 2">
            <a:extLst>
              <a:ext uri="{FF2B5EF4-FFF2-40B4-BE49-F238E27FC236}">
                <a16:creationId xmlns:a16="http://schemas.microsoft.com/office/drawing/2014/main" id="{029D8084-EEE7-409D-829B-136417676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121" y="873467"/>
            <a:ext cx="2554137" cy="878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3">
            <a:extLst>
              <a:ext uri="{FF2B5EF4-FFF2-40B4-BE49-F238E27FC236}">
                <a16:creationId xmlns:a16="http://schemas.microsoft.com/office/drawing/2014/main" id="{E30FFD8E-6532-42C8-99EC-625E7DCEE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121" y="1853963"/>
            <a:ext cx="2554137" cy="878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C8697D8-FD16-4EDE-AEF6-BC5DA007BC5A}"/>
              </a:ext>
            </a:extLst>
          </p:cNvPr>
          <p:cNvSpPr/>
          <p:nvPr/>
        </p:nvSpPr>
        <p:spPr>
          <a:xfrm>
            <a:off x="4852607" y="1052193"/>
            <a:ext cx="31542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(2 x 6) + ___ = 20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697754-BA3A-4667-BA65-9F2E02EC12A8}"/>
              </a:ext>
            </a:extLst>
          </p:cNvPr>
          <p:cNvSpPr/>
          <p:nvPr/>
        </p:nvSpPr>
        <p:spPr>
          <a:xfrm>
            <a:off x="6490913" y="1039088"/>
            <a:ext cx="7059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62F3B8B-F13C-4724-AE8B-305DDADD1CD1}"/>
              </a:ext>
            </a:extLst>
          </p:cNvPr>
          <p:cNvSpPr/>
          <p:nvPr/>
        </p:nvSpPr>
        <p:spPr>
          <a:xfrm>
            <a:off x="3361359" y="1034885"/>
            <a:ext cx="70598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1FA9B1-8FB6-41DC-B2BC-EA868A4622C1}"/>
              </a:ext>
            </a:extLst>
          </p:cNvPr>
          <p:cNvSpPr/>
          <p:nvPr/>
        </p:nvSpPr>
        <p:spPr>
          <a:xfrm>
            <a:off x="4852606" y="1994574"/>
            <a:ext cx="40186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(2 x ___) + 2 = 20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2110C3-59AF-41C8-9816-A57CF7ABBA45}"/>
              </a:ext>
            </a:extLst>
          </p:cNvPr>
          <p:cNvSpPr/>
          <p:nvPr/>
        </p:nvSpPr>
        <p:spPr>
          <a:xfrm>
            <a:off x="5785062" y="1981469"/>
            <a:ext cx="7059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FC7801-3003-4AEE-BFEA-981D100C86AB}"/>
              </a:ext>
            </a:extLst>
          </p:cNvPr>
          <p:cNvSpPr/>
          <p:nvPr/>
        </p:nvSpPr>
        <p:spPr>
          <a:xfrm>
            <a:off x="3361359" y="1999439"/>
            <a:ext cx="70598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0BE181-AC13-4559-95E1-ECF094BCBC8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462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96 pupils and teachers go by minibus to the sports tournament.</a:t>
            </a:r>
          </a:p>
          <a:p>
            <a:r>
              <a:rPr lang="en-US" sz="3200" b="1" dirty="0"/>
              <a:t>How many 15-seater minibuses will be required?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9E776A-417F-47AA-8615-FF414F6BBC2F}"/>
              </a:ext>
            </a:extLst>
          </p:cNvPr>
          <p:cNvSpPr txBox="1"/>
          <p:nvPr/>
        </p:nvSpPr>
        <p:spPr>
          <a:xfrm>
            <a:off x="957118" y="1162777"/>
            <a:ext cx="10600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E8C52B-03FD-4426-BB49-9C99EFA3A2C0}"/>
              </a:ext>
            </a:extLst>
          </p:cNvPr>
          <p:cNvSpPr txBox="1"/>
          <p:nvPr/>
        </p:nvSpPr>
        <p:spPr>
          <a:xfrm>
            <a:off x="1889499" y="1210284"/>
            <a:ext cx="694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008DB0-08A1-4C72-850D-DA1F592FDDC9}"/>
              </a:ext>
            </a:extLst>
          </p:cNvPr>
          <p:cNvSpPr txBox="1"/>
          <p:nvPr/>
        </p:nvSpPr>
        <p:spPr>
          <a:xfrm>
            <a:off x="948886" y="1610394"/>
            <a:ext cx="10600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A1DD40-3743-4E19-8A78-C28C2842411A}"/>
              </a:ext>
            </a:extLst>
          </p:cNvPr>
          <p:cNvSpPr txBox="1"/>
          <p:nvPr/>
        </p:nvSpPr>
        <p:spPr>
          <a:xfrm>
            <a:off x="1881267" y="1657901"/>
            <a:ext cx="694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2x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FD185F-4BA1-4E65-9717-4C8D0434B898}"/>
              </a:ext>
            </a:extLst>
          </p:cNvPr>
          <p:cNvSpPr txBox="1"/>
          <p:nvPr/>
        </p:nvSpPr>
        <p:spPr>
          <a:xfrm>
            <a:off x="950881" y="2082019"/>
            <a:ext cx="10600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469465-370B-4D45-8EC8-B2EB73CE3CC3}"/>
              </a:ext>
            </a:extLst>
          </p:cNvPr>
          <p:cNvSpPr txBox="1"/>
          <p:nvPr/>
        </p:nvSpPr>
        <p:spPr>
          <a:xfrm>
            <a:off x="1883262" y="2129526"/>
            <a:ext cx="694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3x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A0F93C-CBBC-4F12-9853-3D5C41F5E4A5}"/>
              </a:ext>
            </a:extLst>
          </p:cNvPr>
          <p:cNvSpPr txBox="1"/>
          <p:nvPr/>
        </p:nvSpPr>
        <p:spPr>
          <a:xfrm>
            <a:off x="942649" y="2529636"/>
            <a:ext cx="10600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A241A8-A782-4361-9243-E59F77C2C109}"/>
              </a:ext>
            </a:extLst>
          </p:cNvPr>
          <p:cNvSpPr txBox="1"/>
          <p:nvPr/>
        </p:nvSpPr>
        <p:spPr>
          <a:xfrm>
            <a:off x="1875030" y="2577143"/>
            <a:ext cx="694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4x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A8284A-B14A-4FA7-A269-8C4C05B14023}"/>
              </a:ext>
            </a:extLst>
          </p:cNvPr>
          <p:cNvSpPr txBox="1"/>
          <p:nvPr/>
        </p:nvSpPr>
        <p:spPr>
          <a:xfrm>
            <a:off x="952781" y="2981383"/>
            <a:ext cx="10600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960C39-56A5-4949-B05B-9402C65E96AD}"/>
              </a:ext>
            </a:extLst>
          </p:cNvPr>
          <p:cNvSpPr txBox="1"/>
          <p:nvPr/>
        </p:nvSpPr>
        <p:spPr>
          <a:xfrm>
            <a:off x="1885162" y="3028890"/>
            <a:ext cx="694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5x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9F142E-35DF-4E2A-BCD7-3014F8EB88F7}"/>
              </a:ext>
            </a:extLst>
          </p:cNvPr>
          <p:cNvSpPr txBox="1"/>
          <p:nvPr/>
        </p:nvSpPr>
        <p:spPr>
          <a:xfrm>
            <a:off x="944549" y="3429000"/>
            <a:ext cx="10600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1B9DC0-595A-426C-91C4-CCCF1E93215B}"/>
              </a:ext>
            </a:extLst>
          </p:cNvPr>
          <p:cNvSpPr txBox="1"/>
          <p:nvPr/>
        </p:nvSpPr>
        <p:spPr>
          <a:xfrm>
            <a:off x="1876930" y="3476507"/>
            <a:ext cx="694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6x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69AC2F4-726B-47B5-956B-E436E8C10D7B}"/>
              </a:ext>
            </a:extLst>
          </p:cNvPr>
          <p:cNvSpPr txBox="1"/>
          <p:nvPr/>
        </p:nvSpPr>
        <p:spPr>
          <a:xfrm>
            <a:off x="479324" y="3884986"/>
            <a:ext cx="1624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E88B54-381B-479E-AF3F-974328DC9A21}"/>
              </a:ext>
            </a:extLst>
          </p:cNvPr>
          <p:cNvSpPr txBox="1"/>
          <p:nvPr/>
        </p:nvSpPr>
        <p:spPr>
          <a:xfrm>
            <a:off x="1875030" y="3932493"/>
            <a:ext cx="694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7x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D10423-1BAA-4A15-BCA2-02C24BF592B7}"/>
              </a:ext>
            </a:extLst>
          </p:cNvPr>
          <p:cNvSpPr txBox="1"/>
          <p:nvPr/>
        </p:nvSpPr>
        <p:spPr>
          <a:xfrm>
            <a:off x="8392135" y="567043"/>
            <a:ext cx="2417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 minibuses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A5D0AF-2534-4D91-9406-B00FB1A43D4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310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a class the ratio of boys to girls is 7:4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There are 9 more boys than girls.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many children are in the class?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4AF969-B233-4757-94B9-209C428960B3}"/>
              </a:ext>
            </a:extLst>
          </p:cNvPr>
          <p:cNvSpPr/>
          <p:nvPr/>
        </p:nvSpPr>
        <p:spPr>
          <a:xfrm>
            <a:off x="599577" y="1964284"/>
            <a:ext cx="929101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CA570E-0559-40CE-8E6C-181A51A95485}"/>
              </a:ext>
            </a:extLst>
          </p:cNvPr>
          <p:cNvSpPr/>
          <p:nvPr/>
        </p:nvSpPr>
        <p:spPr>
          <a:xfrm>
            <a:off x="595315" y="2007521"/>
            <a:ext cx="4256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B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D0568E-4EE3-4046-A97B-1844A4E17DFD}"/>
              </a:ext>
            </a:extLst>
          </p:cNvPr>
          <p:cNvSpPr/>
          <p:nvPr/>
        </p:nvSpPr>
        <p:spPr>
          <a:xfrm>
            <a:off x="1532940" y="1964284"/>
            <a:ext cx="929101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F3C41C-6F9B-4759-9B91-CAA44751AE21}"/>
              </a:ext>
            </a:extLst>
          </p:cNvPr>
          <p:cNvSpPr/>
          <p:nvPr/>
        </p:nvSpPr>
        <p:spPr>
          <a:xfrm>
            <a:off x="1528678" y="2007521"/>
            <a:ext cx="4256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B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A0595B-9937-4A0B-97A0-AC3DFA9B567C}"/>
              </a:ext>
            </a:extLst>
          </p:cNvPr>
          <p:cNvSpPr/>
          <p:nvPr/>
        </p:nvSpPr>
        <p:spPr>
          <a:xfrm>
            <a:off x="2466303" y="1964284"/>
            <a:ext cx="929101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94FDAD-8A35-48C7-9A5C-B28B7C70FDA9}"/>
              </a:ext>
            </a:extLst>
          </p:cNvPr>
          <p:cNvSpPr/>
          <p:nvPr/>
        </p:nvSpPr>
        <p:spPr>
          <a:xfrm>
            <a:off x="2462041" y="2007521"/>
            <a:ext cx="4256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B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CFDE64-1C45-421F-93BD-151D3141F9C3}"/>
              </a:ext>
            </a:extLst>
          </p:cNvPr>
          <p:cNvSpPr/>
          <p:nvPr/>
        </p:nvSpPr>
        <p:spPr>
          <a:xfrm>
            <a:off x="3399666" y="1964284"/>
            <a:ext cx="929101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3314E8-7BCC-4DD1-B34E-45D350858993}"/>
              </a:ext>
            </a:extLst>
          </p:cNvPr>
          <p:cNvSpPr/>
          <p:nvPr/>
        </p:nvSpPr>
        <p:spPr>
          <a:xfrm>
            <a:off x="3395404" y="2007521"/>
            <a:ext cx="4256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B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C66DFCA-E33C-46ED-BD6D-471E48A3D4AF}"/>
              </a:ext>
            </a:extLst>
          </p:cNvPr>
          <p:cNvSpPr/>
          <p:nvPr/>
        </p:nvSpPr>
        <p:spPr>
          <a:xfrm>
            <a:off x="4328767" y="1964284"/>
            <a:ext cx="929101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313AF4E-98EE-4D2B-B8FB-10D7C7F6F942}"/>
              </a:ext>
            </a:extLst>
          </p:cNvPr>
          <p:cNvSpPr/>
          <p:nvPr/>
        </p:nvSpPr>
        <p:spPr>
          <a:xfrm>
            <a:off x="4324505" y="2007521"/>
            <a:ext cx="4256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B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A8E4BF6-EB7F-4C48-A35B-47A53ECB82C9}"/>
              </a:ext>
            </a:extLst>
          </p:cNvPr>
          <p:cNvSpPr/>
          <p:nvPr/>
        </p:nvSpPr>
        <p:spPr>
          <a:xfrm>
            <a:off x="5262130" y="1964284"/>
            <a:ext cx="929101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5D64AAB-2C2D-4EEC-BBB3-0539D6843F55}"/>
              </a:ext>
            </a:extLst>
          </p:cNvPr>
          <p:cNvSpPr/>
          <p:nvPr/>
        </p:nvSpPr>
        <p:spPr>
          <a:xfrm>
            <a:off x="5257868" y="2007521"/>
            <a:ext cx="4256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B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47FB3B2-1D1A-4CD1-9097-57F66842B572}"/>
              </a:ext>
            </a:extLst>
          </p:cNvPr>
          <p:cNvSpPr/>
          <p:nvPr/>
        </p:nvSpPr>
        <p:spPr>
          <a:xfrm>
            <a:off x="6195493" y="1964284"/>
            <a:ext cx="929101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A69C9E3-F10D-481B-AB05-44D1CA0EE454}"/>
              </a:ext>
            </a:extLst>
          </p:cNvPr>
          <p:cNvSpPr/>
          <p:nvPr/>
        </p:nvSpPr>
        <p:spPr>
          <a:xfrm>
            <a:off x="6191231" y="2007521"/>
            <a:ext cx="4256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B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C12393-DDF9-4D0B-A46F-DDCC49F9C270}"/>
              </a:ext>
            </a:extLst>
          </p:cNvPr>
          <p:cNvSpPr/>
          <p:nvPr/>
        </p:nvSpPr>
        <p:spPr>
          <a:xfrm>
            <a:off x="7128856" y="1964284"/>
            <a:ext cx="929101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AA71A58-A3E4-417E-B6C5-1F7F74BC2196}"/>
              </a:ext>
            </a:extLst>
          </p:cNvPr>
          <p:cNvSpPr/>
          <p:nvPr/>
        </p:nvSpPr>
        <p:spPr>
          <a:xfrm>
            <a:off x="7124594" y="2007521"/>
            <a:ext cx="4256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G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4A626D0-C36E-41B1-A867-8588C00C6BDA}"/>
              </a:ext>
            </a:extLst>
          </p:cNvPr>
          <p:cNvSpPr/>
          <p:nvPr/>
        </p:nvSpPr>
        <p:spPr>
          <a:xfrm>
            <a:off x="8057957" y="1964284"/>
            <a:ext cx="929101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59A59CE-3892-4BED-88B5-D157BF81791A}"/>
              </a:ext>
            </a:extLst>
          </p:cNvPr>
          <p:cNvSpPr/>
          <p:nvPr/>
        </p:nvSpPr>
        <p:spPr>
          <a:xfrm>
            <a:off x="8053695" y="2007521"/>
            <a:ext cx="4256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G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44B63D6-3765-4BDF-8200-600FBA945B1D}"/>
              </a:ext>
            </a:extLst>
          </p:cNvPr>
          <p:cNvSpPr/>
          <p:nvPr/>
        </p:nvSpPr>
        <p:spPr>
          <a:xfrm>
            <a:off x="8991320" y="1964284"/>
            <a:ext cx="929101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646421B-2EBC-470A-89AD-F115094570F9}"/>
              </a:ext>
            </a:extLst>
          </p:cNvPr>
          <p:cNvSpPr/>
          <p:nvPr/>
        </p:nvSpPr>
        <p:spPr>
          <a:xfrm>
            <a:off x="8987058" y="2007521"/>
            <a:ext cx="4256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G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552908C-2E0D-462E-832F-78057767F321}"/>
              </a:ext>
            </a:extLst>
          </p:cNvPr>
          <p:cNvSpPr/>
          <p:nvPr/>
        </p:nvSpPr>
        <p:spPr>
          <a:xfrm>
            <a:off x="9924683" y="1964284"/>
            <a:ext cx="929101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8567DA9-3957-453E-A511-9440E5B29B07}"/>
              </a:ext>
            </a:extLst>
          </p:cNvPr>
          <p:cNvSpPr/>
          <p:nvPr/>
        </p:nvSpPr>
        <p:spPr>
          <a:xfrm>
            <a:off x="9920421" y="2007521"/>
            <a:ext cx="4256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G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8" name="Left Brace 27">
            <a:extLst>
              <a:ext uri="{FF2B5EF4-FFF2-40B4-BE49-F238E27FC236}">
                <a16:creationId xmlns:a16="http://schemas.microsoft.com/office/drawing/2014/main" id="{79F4FBC1-8BBF-40C1-BB70-3AB9F9E0758E}"/>
              </a:ext>
            </a:extLst>
          </p:cNvPr>
          <p:cNvSpPr/>
          <p:nvPr/>
        </p:nvSpPr>
        <p:spPr>
          <a:xfrm rot="16200000">
            <a:off x="5576489" y="1292292"/>
            <a:ext cx="304607" cy="2770649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E5FA8AE-80A9-4132-A845-22B0A2AD80E4}"/>
              </a:ext>
            </a:extLst>
          </p:cNvPr>
          <p:cNvSpPr txBox="1"/>
          <p:nvPr/>
        </p:nvSpPr>
        <p:spPr>
          <a:xfrm>
            <a:off x="5561703" y="2895462"/>
            <a:ext cx="1640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2F07595-DD9E-4E55-B8B6-FB8B9F922AEB}"/>
              </a:ext>
            </a:extLst>
          </p:cNvPr>
          <p:cNvSpPr txBox="1"/>
          <p:nvPr/>
        </p:nvSpPr>
        <p:spPr>
          <a:xfrm>
            <a:off x="593099" y="3638704"/>
            <a:ext cx="2306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bars = 9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E184A64-D150-4006-BF3D-0C03102EC354}"/>
              </a:ext>
            </a:extLst>
          </p:cNvPr>
          <p:cNvSpPr txBox="1"/>
          <p:nvPr/>
        </p:nvSpPr>
        <p:spPr>
          <a:xfrm>
            <a:off x="564318" y="4168422"/>
            <a:ext cx="2306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bar =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0338CBA-2E06-4D75-9C30-914512176EB0}"/>
              </a:ext>
            </a:extLst>
          </p:cNvPr>
          <p:cNvSpPr txBox="1"/>
          <p:nvPr/>
        </p:nvSpPr>
        <p:spPr>
          <a:xfrm>
            <a:off x="1923286" y="4168422"/>
            <a:ext cx="2306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 ÷ 3 =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75A9385-E7E2-4E3A-8E48-3A07AFF44A03}"/>
              </a:ext>
            </a:extLst>
          </p:cNvPr>
          <p:cNvSpPr txBox="1"/>
          <p:nvPr/>
        </p:nvSpPr>
        <p:spPr>
          <a:xfrm>
            <a:off x="3193707" y="4168422"/>
            <a:ext cx="2306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8C31F00-F2F5-41C4-B3B0-058B01F24433}"/>
              </a:ext>
            </a:extLst>
          </p:cNvPr>
          <p:cNvSpPr txBox="1"/>
          <p:nvPr/>
        </p:nvSpPr>
        <p:spPr>
          <a:xfrm>
            <a:off x="564094" y="4721518"/>
            <a:ext cx="3256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Total (11 bars) =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B4B954B-472C-4560-A601-9E9F93872B7F}"/>
              </a:ext>
            </a:extLst>
          </p:cNvPr>
          <p:cNvSpPr txBox="1"/>
          <p:nvPr/>
        </p:nvSpPr>
        <p:spPr>
          <a:xfrm>
            <a:off x="3349531" y="4721518"/>
            <a:ext cx="28150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x 11 =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8D6420C-BAF8-4D9C-9B94-E58EB5DF5DF2}"/>
              </a:ext>
            </a:extLst>
          </p:cNvPr>
          <p:cNvSpPr txBox="1"/>
          <p:nvPr/>
        </p:nvSpPr>
        <p:spPr>
          <a:xfrm>
            <a:off x="4750110" y="4721518"/>
            <a:ext cx="26246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CF233E3-A919-4B44-A56D-DAE8A7525C96}"/>
              </a:ext>
            </a:extLst>
          </p:cNvPr>
          <p:cNvSpPr txBox="1"/>
          <p:nvPr/>
        </p:nvSpPr>
        <p:spPr>
          <a:xfrm>
            <a:off x="6198410" y="1031652"/>
            <a:ext cx="26246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33 children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53E35B0-80D4-4EB1-BF73-37C9D121F864}"/>
              </a:ext>
            </a:extLst>
          </p:cNvPr>
          <p:cNvSpPr txBox="1"/>
          <p:nvPr/>
        </p:nvSpPr>
        <p:spPr>
          <a:xfrm>
            <a:off x="1042774" y="1934718"/>
            <a:ext cx="9811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3        3         3        3       3        3       3        3       3         3       3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098D86-4851-4B9F-BD14-ECC7651E018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00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 animBg="1"/>
      <p:bldP spid="20" grpId="0"/>
      <p:bldP spid="22" grpId="0" animBg="1"/>
      <p:bldP spid="23" grpId="0"/>
      <p:bldP spid="24" grpId="0" animBg="1"/>
      <p:bldP spid="25" grpId="0"/>
      <p:bldP spid="26" grpId="0" animBg="1"/>
      <p:bldP spid="27" grpId="0"/>
      <p:bldP spid="28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CD86EA6-582D-4619-AB85-5F29DAA978DF}"/>
              </a:ext>
            </a:extLst>
          </p:cNvPr>
          <p:cNvSpPr/>
          <p:nvPr/>
        </p:nvSpPr>
        <p:spPr>
          <a:xfrm>
            <a:off x="56123" y="50000"/>
            <a:ext cx="119341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figures the number three million.</a:t>
            </a:r>
            <a:endParaRPr lang="en-US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20AD79-6FA4-4169-8C0D-D6A27F419217}"/>
              </a:ext>
            </a:extLst>
          </p:cNvPr>
          <p:cNvSpPr txBox="1"/>
          <p:nvPr/>
        </p:nvSpPr>
        <p:spPr>
          <a:xfrm>
            <a:off x="7231174" y="49999"/>
            <a:ext cx="2022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3 000 000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8B3B72-4184-4709-800C-FCFE0500C0C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813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a </a:t>
            </a:r>
            <a:r>
              <a:rPr lang="en-US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fraction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which is greater than 0.7 and less than 0.71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84BE2A-E59A-4E82-884E-EC4CACE60100}"/>
              </a:ext>
            </a:extLst>
          </p:cNvPr>
          <p:cNvSpPr txBox="1"/>
          <p:nvPr/>
        </p:nvSpPr>
        <p:spPr>
          <a:xfrm>
            <a:off x="6096000" y="556839"/>
            <a:ext cx="1675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0.700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B1FB46-EF5D-4263-B70E-FD8BF9043467}"/>
              </a:ext>
            </a:extLst>
          </p:cNvPr>
          <p:cNvSpPr txBox="1"/>
          <p:nvPr/>
        </p:nvSpPr>
        <p:spPr>
          <a:xfrm>
            <a:off x="9115938" y="556839"/>
            <a:ext cx="1675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0.710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5CBBC7C-9092-4BDA-ADFB-4778C853DB2E}"/>
              </a:ext>
            </a:extLst>
          </p:cNvPr>
          <p:cNvGrpSpPr/>
          <p:nvPr/>
        </p:nvGrpSpPr>
        <p:grpSpPr>
          <a:xfrm>
            <a:off x="1400341" y="1210482"/>
            <a:ext cx="2069755" cy="1606007"/>
            <a:chOff x="4543068" y="3723882"/>
            <a:chExt cx="505132" cy="160600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67D1079-0426-497A-B17F-8E6FF9A98568}"/>
                </a:ext>
              </a:extLst>
            </p:cNvPr>
            <p:cNvSpPr txBox="1"/>
            <p:nvPr/>
          </p:nvSpPr>
          <p:spPr>
            <a:xfrm>
              <a:off x="4604181" y="3723882"/>
              <a:ext cx="4440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7 0 1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3BCE105-3476-47F9-B6A4-46D538EB44C2}"/>
                </a:ext>
              </a:extLst>
            </p:cNvPr>
            <p:cNvGrpSpPr/>
            <p:nvPr/>
          </p:nvGrpSpPr>
          <p:grpSpPr>
            <a:xfrm>
              <a:off x="4543068" y="4160338"/>
              <a:ext cx="475549" cy="1169551"/>
              <a:chOff x="1975450" y="476986"/>
              <a:chExt cx="475549" cy="1169551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108DDA9-B801-40BA-ABA4-56C0878BD4D0}"/>
                  </a:ext>
                </a:extLst>
              </p:cNvPr>
              <p:cNvSpPr txBox="1"/>
              <p:nvPr/>
            </p:nvSpPr>
            <p:spPr>
              <a:xfrm>
                <a:off x="1975450" y="476986"/>
                <a:ext cx="475549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1 0 0 0</a:t>
                </a: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6143C44F-1A9D-4750-88DE-274395A537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B9DCA56-C688-4C49-B9D3-3B5576B908E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FC5FD4-257B-4F1A-A2FC-6B31B505480C}"/>
              </a:ext>
            </a:extLst>
          </p:cNvPr>
          <p:cNvSpPr txBox="1"/>
          <p:nvPr/>
        </p:nvSpPr>
        <p:spPr>
          <a:xfrm>
            <a:off x="7046185" y="1256649"/>
            <a:ext cx="1675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0.701</a:t>
            </a:r>
          </a:p>
        </p:txBody>
      </p:sp>
    </p:spTree>
    <p:extLst>
      <p:ext uri="{BB962C8B-B14F-4D97-AF65-F5344CB8AC3E}">
        <p14:creationId xmlns:p14="http://schemas.microsoft.com/office/powerpoint/2010/main" val="25254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81CC11E-2975-487E-8DB0-CAB518F487C5}"/>
              </a:ext>
            </a:extLst>
          </p:cNvPr>
          <p:cNvSpPr/>
          <p:nvPr/>
        </p:nvSpPr>
        <p:spPr>
          <a:xfrm>
            <a:off x="119192" y="55908"/>
            <a:ext cx="106035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plan of a garden is made of rectangles and triangles. The perimeter of the garden is 34 metres. 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length of the longest side of each triangle?</a:t>
            </a:r>
          </a:p>
        </p:txBody>
      </p:sp>
      <p:pic>
        <p:nvPicPr>
          <p:cNvPr id="3" name="Picture 2" descr="https://app.doublestruck.eu/content/K2_REAS/HTML/Q/Q97A17_files/image003.jpg">
            <a:extLst>
              <a:ext uri="{FF2B5EF4-FFF2-40B4-BE49-F238E27FC236}">
                <a16:creationId xmlns:a16="http://schemas.microsoft.com/office/drawing/2014/main" id="{9D5C783E-DF1B-4925-8A2E-7B96173E523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29" y="2034799"/>
            <a:ext cx="5572539" cy="456509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836E189-0B48-45D5-9C6F-62D759AB390E}"/>
              </a:ext>
            </a:extLst>
          </p:cNvPr>
          <p:cNvSpPr/>
          <p:nvPr/>
        </p:nvSpPr>
        <p:spPr>
          <a:xfrm>
            <a:off x="5592970" y="1907799"/>
            <a:ext cx="50706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4 + 4 + 3 + 3 + 4s = 34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36E189-0B48-45D5-9C6F-62D759AB390E}"/>
              </a:ext>
            </a:extLst>
          </p:cNvPr>
          <p:cNvSpPr/>
          <p:nvPr/>
        </p:nvSpPr>
        <p:spPr>
          <a:xfrm>
            <a:off x="6215270" y="2615685"/>
            <a:ext cx="28921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14 + 4s = 34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36E189-0B48-45D5-9C6F-62D759AB390E}"/>
              </a:ext>
            </a:extLst>
          </p:cNvPr>
          <p:cNvSpPr/>
          <p:nvPr/>
        </p:nvSpPr>
        <p:spPr>
          <a:xfrm>
            <a:off x="6215268" y="3282364"/>
            <a:ext cx="18004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4s = 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36E189-0B48-45D5-9C6F-62D759AB390E}"/>
              </a:ext>
            </a:extLst>
          </p:cNvPr>
          <p:cNvSpPr/>
          <p:nvPr/>
        </p:nvSpPr>
        <p:spPr>
          <a:xfrm>
            <a:off x="6215268" y="3949043"/>
            <a:ext cx="16626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s = 5m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36E189-0B48-45D5-9C6F-62D759AB390E}"/>
              </a:ext>
            </a:extLst>
          </p:cNvPr>
          <p:cNvSpPr/>
          <p:nvPr/>
        </p:nvSpPr>
        <p:spPr>
          <a:xfrm>
            <a:off x="2931746" y="1448287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836E189-0B48-45D5-9C6F-62D759AB390E}"/>
              </a:ext>
            </a:extLst>
          </p:cNvPr>
          <p:cNvSpPr/>
          <p:nvPr/>
        </p:nvSpPr>
        <p:spPr>
          <a:xfrm>
            <a:off x="221677" y="3823187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36E189-0B48-45D5-9C6F-62D759AB390E}"/>
              </a:ext>
            </a:extLst>
          </p:cNvPr>
          <p:cNvSpPr/>
          <p:nvPr/>
        </p:nvSpPr>
        <p:spPr>
          <a:xfrm>
            <a:off x="1104860" y="2219673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36E189-0B48-45D5-9C6F-62D759AB390E}"/>
              </a:ext>
            </a:extLst>
          </p:cNvPr>
          <p:cNvSpPr/>
          <p:nvPr/>
        </p:nvSpPr>
        <p:spPr>
          <a:xfrm>
            <a:off x="4847091" y="2227889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36E189-0B48-45D5-9C6F-62D759AB390E}"/>
              </a:ext>
            </a:extLst>
          </p:cNvPr>
          <p:cNvSpPr/>
          <p:nvPr/>
        </p:nvSpPr>
        <p:spPr>
          <a:xfrm>
            <a:off x="1104860" y="5343873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836E189-0B48-45D5-9C6F-62D759AB390E}"/>
              </a:ext>
            </a:extLst>
          </p:cNvPr>
          <p:cNvSpPr/>
          <p:nvPr/>
        </p:nvSpPr>
        <p:spPr>
          <a:xfrm>
            <a:off x="4908839" y="5390189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BC0311E-B298-4270-93E4-EEEE6B58BC1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A501D9-87CE-4121-84F0-0C4BBF0E43F3}"/>
              </a:ext>
            </a:extLst>
          </p:cNvPr>
          <p:cNvSpPr/>
          <p:nvPr/>
        </p:nvSpPr>
        <p:spPr>
          <a:xfrm>
            <a:off x="9422202" y="1042157"/>
            <a:ext cx="18768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 metres</a:t>
            </a:r>
          </a:p>
        </p:txBody>
      </p:sp>
    </p:spTree>
    <p:extLst>
      <p:ext uri="{BB962C8B-B14F-4D97-AF65-F5344CB8AC3E}">
        <p14:creationId xmlns:p14="http://schemas.microsoft.com/office/powerpoint/2010/main" val="3586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C5AD08-38D9-4555-8B89-893CB7D2481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884" y="3429000"/>
            <a:ext cx="3908043" cy="29436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CE32BC7-2878-4E73-BDE0-792444409D79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32" y="1220454"/>
            <a:ext cx="3908043" cy="28837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008FD8-C750-466D-8F70-A510DAB81564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927" y="1726561"/>
            <a:ext cx="3144936" cy="409531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F01BC5-CC9C-476B-B02A-B59D319E597E}"/>
              </a:ext>
            </a:extLst>
          </p:cNvPr>
          <p:cNvSpPr/>
          <p:nvPr/>
        </p:nvSpPr>
        <p:spPr>
          <a:xfrm>
            <a:off x="103032" y="46655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Here are three nets of a cube. On each net draw one more dot so that each cube will have dots on opposite faces.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4F44165-5A47-44A5-BACA-BBEEF5473538}"/>
              </a:ext>
            </a:extLst>
          </p:cNvPr>
          <p:cNvSpPr/>
          <p:nvPr/>
        </p:nvSpPr>
        <p:spPr>
          <a:xfrm>
            <a:off x="3576291" y="2481319"/>
            <a:ext cx="390485" cy="3620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92DB5A6-AE48-42DC-B9D8-E64D1C7F4C79}"/>
              </a:ext>
            </a:extLst>
          </p:cNvPr>
          <p:cNvSpPr/>
          <p:nvPr/>
        </p:nvSpPr>
        <p:spPr>
          <a:xfrm>
            <a:off x="5196612" y="3760050"/>
            <a:ext cx="390485" cy="3620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710CA2C-8F8E-4F68-99CD-2CD84D7ADF9E}"/>
              </a:ext>
            </a:extLst>
          </p:cNvPr>
          <p:cNvSpPr/>
          <p:nvPr/>
        </p:nvSpPr>
        <p:spPr>
          <a:xfrm>
            <a:off x="8229968" y="2119307"/>
            <a:ext cx="390485" cy="3620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1DD7ABBF-3E41-4880-B78C-2139E8EE9154}"/>
              </a:ext>
            </a:extLst>
          </p:cNvPr>
          <p:cNvCxnSpPr>
            <a:cxnSpLocks/>
          </p:cNvCxnSpPr>
          <p:nvPr/>
        </p:nvCxnSpPr>
        <p:spPr>
          <a:xfrm>
            <a:off x="9897035" y="4262719"/>
            <a:ext cx="497541" cy="490816"/>
          </a:xfrm>
          <a:prstGeom prst="curvedConnector3">
            <a:avLst>
              <a:gd name="adj1" fmla="val 97297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76C6F774-B378-4F70-8C24-9CE305D0948D}"/>
              </a:ext>
            </a:extLst>
          </p:cNvPr>
          <p:cNvCxnSpPr>
            <a:cxnSpLocks/>
          </p:cNvCxnSpPr>
          <p:nvPr/>
        </p:nvCxnSpPr>
        <p:spPr>
          <a:xfrm rot="10800000" flipV="1">
            <a:off x="10883227" y="5206863"/>
            <a:ext cx="230658" cy="3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D9229EA-5743-4D61-A859-49A13F5B5A27}"/>
              </a:ext>
            </a:extLst>
          </p:cNvPr>
          <p:cNvSpPr/>
          <p:nvPr/>
        </p:nvSpPr>
        <p:spPr>
          <a:xfrm>
            <a:off x="9892937" y="3309257"/>
            <a:ext cx="1314994" cy="1898469"/>
          </a:xfrm>
          <a:custGeom>
            <a:avLst/>
            <a:gdLst>
              <a:gd name="connsiteX0" fmla="*/ 1166949 w 1314994"/>
              <a:gd name="connsiteY0" fmla="*/ 1708704 h 1708704"/>
              <a:gd name="connsiteX1" fmla="*/ 1280160 w 1314994"/>
              <a:gd name="connsiteY1" fmla="*/ 1699995 h 1708704"/>
              <a:gd name="connsiteX2" fmla="*/ 1306286 w 1314994"/>
              <a:gd name="connsiteY2" fmla="*/ 1691287 h 1708704"/>
              <a:gd name="connsiteX3" fmla="*/ 1314994 w 1314994"/>
              <a:gd name="connsiteY3" fmla="*/ 1656452 h 1708704"/>
              <a:gd name="connsiteX4" fmla="*/ 1306286 w 1314994"/>
              <a:gd name="connsiteY4" fmla="*/ 1499698 h 1708704"/>
              <a:gd name="connsiteX5" fmla="*/ 1297577 w 1314994"/>
              <a:gd name="connsiteY5" fmla="*/ 1473572 h 1708704"/>
              <a:gd name="connsiteX6" fmla="*/ 1245326 w 1314994"/>
              <a:gd name="connsiteY6" fmla="*/ 1334235 h 1708704"/>
              <a:gd name="connsiteX7" fmla="*/ 1219200 w 1314994"/>
              <a:gd name="connsiteY7" fmla="*/ 1255858 h 1708704"/>
              <a:gd name="connsiteX8" fmla="*/ 1140823 w 1314994"/>
              <a:gd name="connsiteY8" fmla="*/ 1090395 h 1708704"/>
              <a:gd name="connsiteX9" fmla="*/ 1123406 w 1314994"/>
              <a:gd name="connsiteY9" fmla="*/ 1029435 h 1708704"/>
              <a:gd name="connsiteX10" fmla="*/ 1097280 w 1314994"/>
              <a:gd name="connsiteY10" fmla="*/ 968475 h 1708704"/>
              <a:gd name="connsiteX11" fmla="*/ 1088572 w 1314994"/>
              <a:gd name="connsiteY11" fmla="*/ 924932 h 1708704"/>
              <a:gd name="connsiteX12" fmla="*/ 1027612 w 1314994"/>
              <a:gd name="connsiteY12" fmla="*/ 820429 h 1708704"/>
              <a:gd name="connsiteX13" fmla="*/ 1010194 w 1314994"/>
              <a:gd name="connsiteY13" fmla="*/ 759469 h 1708704"/>
              <a:gd name="connsiteX14" fmla="*/ 949234 w 1314994"/>
              <a:gd name="connsiteY14" fmla="*/ 681092 h 1708704"/>
              <a:gd name="connsiteX15" fmla="*/ 896983 w 1314994"/>
              <a:gd name="connsiteY15" fmla="*/ 611424 h 1708704"/>
              <a:gd name="connsiteX16" fmla="*/ 801189 w 1314994"/>
              <a:gd name="connsiteY16" fmla="*/ 533047 h 1708704"/>
              <a:gd name="connsiteX17" fmla="*/ 757646 w 1314994"/>
              <a:gd name="connsiteY17" fmla="*/ 489504 h 1708704"/>
              <a:gd name="connsiteX18" fmla="*/ 731520 w 1314994"/>
              <a:gd name="connsiteY18" fmla="*/ 454669 h 1708704"/>
              <a:gd name="connsiteX19" fmla="*/ 670560 w 1314994"/>
              <a:gd name="connsiteY19" fmla="*/ 411127 h 1708704"/>
              <a:gd name="connsiteX20" fmla="*/ 653143 w 1314994"/>
              <a:gd name="connsiteY20" fmla="*/ 385001 h 1708704"/>
              <a:gd name="connsiteX21" fmla="*/ 627017 w 1314994"/>
              <a:gd name="connsiteY21" fmla="*/ 324041 h 1708704"/>
              <a:gd name="connsiteX22" fmla="*/ 383177 w 1314994"/>
              <a:gd name="connsiteY22" fmla="*/ 158578 h 1708704"/>
              <a:gd name="connsiteX23" fmla="*/ 330926 w 1314994"/>
              <a:gd name="connsiteY23" fmla="*/ 132452 h 1708704"/>
              <a:gd name="connsiteX24" fmla="*/ 304800 w 1314994"/>
              <a:gd name="connsiteY24" fmla="*/ 106327 h 1708704"/>
              <a:gd name="connsiteX25" fmla="*/ 278674 w 1314994"/>
              <a:gd name="connsiteY25" fmla="*/ 97618 h 1708704"/>
              <a:gd name="connsiteX26" fmla="*/ 226423 w 1314994"/>
              <a:gd name="connsiteY26" fmla="*/ 62784 h 1708704"/>
              <a:gd name="connsiteX27" fmla="*/ 121920 w 1314994"/>
              <a:gd name="connsiteY27" fmla="*/ 19241 h 1708704"/>
              <a:gd name="connsiteX28" fmla="*/ 87086 w 1314994"/>
              <a:gd name="connsiteY28" fmla="*/ 1824 h 1708704"/>
              <a:gd name="connsiteX29" fmla="*/ 0 w 1314994"/>
              <a:gd name="connsiteY29" fmla="*/ 1824 h 1708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314994" h="1708704">
                <a:moveTo>
                  <a:pt x="1166949" y="1708704"/>
                </a:moveTo>
                <a:cubicBezTo>
                  <a:pt x="1204686" y="1705801"/>
                  <a:pt x="1242604" y="1704689"/>
                  <a:pt x="1280160" y="1699995"/>
                </a:cubicBezTo>
                <a:cubicBezTo>
                  <a:pt x="1289269" y="1698856"/>
                  <a:pt x="1300552" y="1698455"/>
                  <a:pt x="1306286" y="1691287"/>
                </a:cubicBezTo>
                <a:cubicBezTo>
                  <a:pt x="1313763" y="1681941"/>
                  <a:pt x="1312091" y="1668064"/>
                  <a:pt x="1314994" y="1656452"/>
                </a:cubicBezTo>
                <a:cubicBezTo>
                  <a:pt x="1312091" y="1604201"/>
                  <a:pt x="1311247" y="1551794"/>
                  <a:pt x="1306286" y="1499698"/>
                </a:cubicBezTo>
                <a:cubicBezTo>
                  <a:pt x="1305416" y="1490560"/>
                  <a:pt x="1300215" y="1482365"/>
                  <a:pt x="1297577" y="1473572"/>
                </a:cubicBezTo>
                <a:cubicBezTo>
                  <a:pt x="1253237" y="1325773"/>
                  <a:pt x="1314540" y="1512214"/>
                  <a:pt x="1245326" y="1334235"/>
                </a:cubicBezTo>
                <a:cubicBezTo>
                  <a:pt x="1235345" y="1308569"/>
                  <a:pt x="1230048" y="1281170"/>
                  <a:pt x="1219200" y="1255858"/>
                </a:cubicBezTo>
                <a:cubicBezTo>
                  <a:pt x="1173328" y="1148826"/>
                  <a:pt x="1191897" y="1294681"/>
                  <a:pt x="1140823" y="1090395"/>
                </a:cubicBezTo>
                <a:cubicBezTo>
                  <a:pt x="1135320" y="1068384"/>
                  <a:pt x="1131732" y="1050250"/>
                  <a:pt x="1123406" y="1029435"/>
                </a:cubicBezTo>
                <a:cubicBezTo>
                  <a:pt x="1115196" y="1008909"/>
                  <a:pt x="1105989" y="988795"/>
                  <a:pt x="1097280" y="968475"/>
                </a:cubicBezTo>
                <a:cubicBezTo>
                  <a:pt x="1094377" y="953961"/>
                  <a:pt x="1093630" y="938843"/>
                  <a:pt x="1088572" y="924932"/>
                </a:cubicBezTo>
                <a:cubicBezTo>
                  <a:pt x="1074379" y="885900"/>
                  <a:pt x="1050357" y="854546"/>
                  <a:pt x="1027612" y="820429"/>
                </a:cubicBezTo>
                <a:cubicBezTo>
                  <a:pt x="1025562" y="812229"/>
                  <a:pt x="1015873" y="769691"/>
                  <a:pt x="1010194" y="759469"/>
                </a:cubicBezTo>
                <a:cubicBezTo>
                  <a:pt x="966175" y="680235"/>
                  <a:pt x="991546" y="731866"/>
                  <a:pt x="949234" y="681092"/>
                </a:cubicBezTo>
                <a:cubicBezTo>
                  <a:pt x="917979" y="643586"/>
                  <a:pt x="944620" y="655885"/>
                  <a:pt x="896983" y="611424"/>
                </a:cubicBezTo>
                <a:cubicBezTo>
                  <a:pt x="866822" y="583273"/>
                  <a:pt x="830362" y="562220"/>
                  <a:pt x="801189" y="533047"/>
                </a:cubicBezTo>
                <a:cubicBezTo>
                  <a:pt x="786675" y="518533"/>
                  <a:pt x="771283" y="504846"/>
                  <a:pt x="757646" y="489504"/>
                </a:cubicBezTo>
                <a:cubicBezTo>
                  <a:pt x="748003" y="478656"/>
                  <a:pt x="741783" y="464932"/>
                  <a:pt x="731520" y="454669"/>
                </a:cubicBezTo>
                <a:cubicBezTo>
                  <a:pt x="720719" y="443868"/>
                  <a:pt x="685394" y="421016"/>
                  <a:pt x="670560" y="411127"/>
                </a:cubicBezTo>
                <a:cubicBezTo>
                  <a:pt x="664754" y="402418"/>
                  <a:pt x="657824" y="394362"/>
                  <a:pt x="653143" y="385001"/>
                </a:cubicBezTo>
                <a:cubicBezTo>
                  <a:pt x="643256" y="365227"/>
                  <a:pt x="643956" y="338248"/>
                  <a:pt x="627017" y="324041"/>
                </a:cubicBezTo>
                <a:cubicBezTo>
                  <a:pt x="551757" y="260919"/>
                  <a:pt x="464457" y="213732"/>
                  <a:pt x="383177" y="158578"/>
                </a:cubicBezTo>
                <a:cubicBezTo>
                  <a:pt x="367064" y="147644"/>
                  <a:pt x="347128" y="143254"/>
                  <a:pt x="330926" y="132452"/>
                </a:cubicBezTo>
                <a:cubicBezTo>
                  <a:pt x="320679" y="125621"/>
                  <a:pt x="315047" y="113158"/>
                  <a:pt x="304800" y="106327"/>
                </a:cubicBezTo>
                <a:cubicBezTo>
                  <a:pt x="297162" y="101235"/>
                  <a:pt x="286699" y="102076"/>
                  <a:pt x="278674" y="97618"/>
                </a:cubicBezTo>
                <a:cubicBezTo>
                  <a:pt x="260376" y="87452"/>
                  <a:pt x="245745" y="70835"/>
                  <a:pt x="226423" y="62784"/>
                </a:cubicBezTo>
                <a:cubicBezTo>
                  <a:pt x="191589" y="48270"/>
                  <a:pt x="155673" y="36118"/>
                  <a:pt x="121920" y="19241"/>
                </a:cubicBezTo>
                <a:cubicBezTo>
                  <a:pt x="110309" y="13435"/>
                  <a:pt x="99937" y="3660"/>
                  <a:pt x="87086" y="1824"/>
                </a:cubicBezTo>
                <a:cubicBezTo>
                  <a:pt x="58349" y="-2281"/>
                  <a:pt x="29029" y="1824"/>
                  <a:pt x="0" y="1824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0A1345BA-8849-428E-A425-7B27B1DD8BD6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0256242" y="5849246"/>
            <a:ext cx="210261" cy="12700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4524BD5-9E05-4802-995B-CDC433587992}"/>
              </a:ext>
            </a:extLst>
          </p:cNvPr>
          <p:cNvSpPr/>
          <p:nvPr/>
        </p:nvSpPr>
        <p:spPr>
          <a:xfrm>
            <a:off x="9873049" y="2150076"/>
            <a:ext cx="1977285" cy="4053016"/>
          </a:xfrm>
          <a:custGeom>
            <a:avLst/>
            <a:gdLst>
              <a:gd name="connsiteX0" fmla="*/ 494270 w 1977285"/>
              <a:gd name="connsiteY0" fmla="*/ 3719383 h 4053016"/>
              <a:gd name="connsiteX1" fmla="*/ 457200 w 1977285"/>
              <a:gd name="connsiteY1" fmla="*/ 3781167 h 4053016"/>
              <a:gd name="connsiteX2" fmla="*/ 469556 w 1977285"/>
              <a:gd name="connsiteY2" fmla="*/ 3954162 h 4053016"/>
              <a:gd name="connsiteX3" fmla="*/ 543697 w 1977285"/>
              <a:gd name="connsiteY3" fmla="*/ 4003589 h 4053016"/>
              <a:gd name="connsiteX4" fmla="*/ 593124 w 1977285"/>
              <a:gd name="connsiteY4" fmla="*/ 4028302 h 4053016"/>
              <a:gd name="connsiteX5" fmla="*/ 642551 w 1977285"/>
              <a:gd name="connsiteY5" fmla="*/ 4040659 h 4053016"/>
              <a:gd name="connsiteX6" fmla="*/ 679621 w 1977285"/>
              <a:gd name="connsiteY6" fmla="*/ 4053016 h 4053016"/>
              <a:gd name="connsiteX7" fmla="*/ 1087394 w 1977285"/>
              <a:gd name="connsiteY7" fmla="*/ 4040659 h 4053016"/>
              <a:gd name="connsiteX8" fmla="*/ 1136821 w 1977285"/>
              <a:gd name="connsiteY8" fmla="*/ 4028302 h 4053016"/>
              <a:gd name="connsiteX9" fmla="*/ 1210962 w 1977285"/>
              <a:gd name="connsiteY9" fmla="*/ 3978875 h 4053016"/>
              <a:gd name="connsiteX10" fmla="*/ 1470454 w 1977285"/>
              <a:gd name="connsiteY10" fmla="*/ 3620529 h 4053016"/>
              <a:gd name="connsiteX11" fmla="*/ 1495167 w 1977285"/>
              <a:gd name="connsiteY11" fmla="*/ 3571102 h 4053016"/>
              <a:gd name="connsiteX12" fmla="*/ 1618735 w 1977285"/>
              <a:gd name="connsiteY12" fmla="*/ 3410465 h 4053016"/>
              <a:gd name="connsiteX13" fmla="*/ 1940010 w 1977285"/>
              <a:gd name="connsiteY13" fmla="*/ 2570205 h 4053016"/>
              <a:gd name="connsiteX14" fmla="*/ 1977081 w 1977285"/>
              <a:gd name="connsiteY14" fmla="*/ 1668162 h 4053016"/>
              <a:gd name="connsiteX15" fmla="*/ 1767016 w 1977285"/>
              <a:gd name="connsiteY15" fmla="*/ 914400 h 4053016"/>
              <a:gd name="connsiteX16" fmla="*/ 1594021 w 1977285"/>
              <a:gd name="connsiteY16" fmla="*/ 481913 h 4053016"/>
              <a:gd name="connsiteX17" fmla="*/ 1556951 w 1977285"/>
              <a:gd name="connsiteY17" fmla="*/ 432486 h 4053016"/>
              <a:gd name="connsiteX18" fmla="*/ 1112108 w 1977285"/>
              <a:gd name="connsiteY18" fmla="*/ 222421 h 4053016"/>
              <a:gd name="connsiteX19" fmla="*/ 827902 w 1977285"/>
              <a:gd name="connsiteY19" fmla="*/ 86497 h 4053016"/>
              <a:gd name="connsiteX20" fmla="*/ 630194 w 1977285"/>
              <a:gd name="connsiteY20" fmla="*/ 49427 h 4053016"/>
              <a:gd name="connsiteX21" fmla="*/ 556054 w 1977285"/>
              <a:gd name="connsiteY21" fmla="*/ 24713 h 4053016"/>
              <a:gd name="connsiteX22" fmla="*/ 481913 w 1977285"/>
              <a:gd name="connsiteY22" fmla="*/ 12356 h 4053016"/>
              <a:gd name="connsiteX23" fmla="*/ 432486 w 1977285"/>
              <a:gd name="connsiteY23" fmla="*/ 0 h 4053016"/>
              <a:gd name="connsiteX24" fmla="*/ 222421 w 1977285"/>
              <a:gd name="connsiteY24" fmla="*/ 12356 h 4053016"/>
              <a:gd name="connsiteX25" fmla="*/ 111210 w 1977285"/>
              <a:gd name="connsiteY25" fmla="*/ 24713 h 4053016"/>
              <a:gd name="connsiteX26" fmla="*/ 0 w 1977285"/>
              <a:gd name="connsiteY26" fmla="*/ 37070 h 4053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977285" h="4053016">
                <a:moveTo>
                  <a:pt x="494270" y="3719383"/>
                </a:moveTo>
                <a:cubicBezTo>
                  <a:pt x="481913" y="3739978"/>
                  <a:pt x="459714" y="3757282"/>
                  <a:pt x="457200" y="3781167"/>
                </a:cubicBezTo>
                <a:cubicBezTo>
                  <a:pt x="451148" y="3838661"/>
                  <a:pt x="448602" y="3900281"/>
                  <a:pt x="469556" y="3954162"/>
                </a:cubicBezTo>
                <a:cubicBezTo>
                  <a:pt x="480321" y="3981844"/>
                  <a:pt x="517131" y="3990306"/>
                  <a:pt x="543697" y="4003589"/>
                </a:cubicBezTo>
                <a:cubicBezTo>
                  <a:pt x="560173" y="4011827"/>
                  <a:pt x="575877" y="4021834"/>
                  <a:pt x="593124" y="4028302"/>
                </a:cubicBezTo>
                <a:cubicBezTo>
                  <a:pt x="609025" y="4034265"/>
                  <a:pt x="626222" y="4035993"/>
                  <a:pt x="642551" y="4040659"/>
                </a:cubicBezTo>
                <a:cubicBezTo>
                  <a:pt x="655075" y="4044237"/>
                  <a:pt x="667264" y="4048897"/>
                  <a:pt x="679621" y="4053016"/>
                </a:cubicBezTo>
                <a:cubicBezTo>
                  <a:pt x="815545" y="4048897"/>
                  <a:pt x="951606" y="4047999"/>
                  <a:pt x="1087394" y="4040659"/>
                </a:cubicBezTo>
                <a:cubicBezTo>
                  <a:pt x="1104352" y="4039742"/>
                  <a:pt x="1121631" y="4035897"/>
                  <a:pt x="1136821" y="4028302"/>
                </a:cubicBezTo>
                <a:cubicBezTo>
                  <a:pt x="1163387" y="4015019"/>
                  <a:pt x="1186248" y="3995351"/>
                  <a:pt x="1210962" y="3978875"/>
                </a:cubicBezTo>
                <a:cubicBezTo>
                  <a:pt x="1553712" y="3464749"/>
                  <a:pt x="1112359" y="4116354"/>
                  <a:pt x="1470454" y="3620529"/>
                </a:cubicBezTo>
                <a:cubicBezTo>
                  <a:pt x="1481239" y="3605596"/>
                  <a:pt x="1484544" y="3586151"/>
                  <a:pt x="1495167" y="3571102"/>
                </a:cubicBezTo>
                <a:cubicBezTo>
                  <a:pt x="1534125" y="3515912"/>
                  <a:pt x="1585927" y="3469519"/>
                  <a:pt x="1618735" y="3410465"/>
                </a:cubicBezTo>
                <a:cubicBezTo>
                  <a:pt x="1813046" y="3060706"/>
                  <a:pt x="1822099" y="2956097"/>
                  <a:pt x="1940010" y="2570205"/>
                </a:cubicBezTo>
                <a:cubicBezTo>
                  <a:pt x="1952367" y="2269524"/>
                  <a:pt x="1970084" y="1969015"/>
                  <a:pt x="1977081" y="1668162"/>
                </a:cubicBezTo>
                <a:cubicBezTo>
                  <a:pt x="1983266" y="1402218"/>
                  <a:pt x="1847727" y="1160781"/>
                  <a:pt x="1767016" y="914400"/>
                </a:cubicBezTo>
                <a:cubicBezTo>
                  <a:pt x="1718293" y="765667"/>
                  <a:pt x="1693181" y="614127"/>
                  <a:pt x="1594021" y="481913"/>
                </a:cubicBezTo>
                <a:cubicBezTo>
                  <a:pt x="1581664" y="465437"/>
                  <a:pt x="1573776" y="444363"/>
                  <a:pt x="1556951" y="432486"/>
                </a:cubicBezTo>
                <a:cubicBezTo>
                  <a:pt x="1396079" y="318930"/>
                  <a:pt x="1302246" y="308847"/>
                  <a:pt x="1112108" y="222421"/>
                </a:cubicBezTo>
                <a:cubicBezTo>
                  <a:pt x="1028958" y="184626"/>
                  <a:pt x="920297" y="103821"/>
                  <a:pt x="827902" y="86497"/>
                </a:cubicBezTo>
                <a:cubicBezTo>
                  <a:pt x="761999" y="74140"/>
                  <a:pt x="693804" y="70631"/>
                  <a:pt x="630194" y="49427"/>
                </a:cubicBezTo>
                <a:cubicBezTo>
                  <a:pt x="605481" y="41189"/>
                  <a:pt x="581326" y="31031"/>
                  <a:pt x="556054" y="24713"/>
                </a:cubicBezTo>
                <a:cubicBezTo>
                  <a:pt x="531748" y="18636"/>
                  <a:pt x="506481" y="17269"/>
                  <a:pt x="481913" y="12356"/>
                </a:cubicBezTo>
                <a:cubicBezTo>
                  <a:pt x="465260" y="9026"/>
                  <a:pt x="448962" y="4119"/>
                  <a:pt x="432486" y="0"/>
                </a:cubicBezTo>
                <a:lnTo>
                  <a:pt x="222421" y="12356"/>
                </a:lnTo>
                <a:cubicBezTo>
                  <a:pt x="185232" y="15217"/>
                  <a:pt x="148220" y="20087"/>
                  <a:pt x="111210" y="24713"/>
                </a:cubicBezTo>
                <a:cubicBezTo>
                  <a:pt x="3036" y="38235"/>
                  <a:pt x="57663" y="37070"/>
                  <a:pt x="0" y="3707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476A9E-B378-4757-844A-3201BF034AD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404658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7" grpId="0" animBg="1"/>
      <p:bldP spid="2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07931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     bag of 6 green apples for 75p          bag of 10 red apples for 90p</a:t>
            </a:r>
          </a:p>
          <a:p>
            <a:r>
              <a:rPr lang="en-US" sz="3200" b="1" dirty="0"/>
              <a:t>Jason bought some bags of green apples and some bags of red apples. He spent £4.20</a:t>
            </a:r>
          </a:p>
          <a:p>
            <a:r>
              <a:rPr lang="en-US" sz="3200" b="1" dirty="0"/>
              <a:t>How many bags of each type of apple did he buy?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00B119-DD95-450F-81C7-1F533ADEA5CF}"/>
              </a:ext>
            </a:extLst>
          </p:cNvPr>
          <p:cNvSpPr/>
          <p:nvPr/>
        </p:nvSpPr>
        <p:spPr>
          <a:xfrm>
            <a:off x="56122" y="3950919"/>
            <a:ext cx="120793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Nika and Hassan bought some bags of apples.</a:t>
            </a:r>
          </a:p>
          <a:p>
            <a:r>
              <a:rPr lang="en-US" sz="3200" b="1" dirty="0"/>
              <a:t>Nika says, ‘I bought more apples than Hassan, but I spent less money.’</a:t>
            </a:r>
          </a:p>
          <a:p>
            <a:r>
              <a:rPr lang="en-US" sz="3200" b="1" dirty="0"/>
              <a:t>Explain how this is possible.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79FC15-F753-4B1B-AB74-E3355923440F}"/>
              </a:ext>
            </a:extLst>
          </p:cNvPr>
          <p:cNvSpPr/>
          <p:nvPr/>
        </p:nvSpPr>
        <p:spPr>
          <a:xfrm>
            <a:off x="387430" y="2096178"/>
            <a:ext cx="22595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green 75p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11C8DA-C080-4D15-AE8A-AEED466D1C49}"/>
              </a:ext>
            </a:extLst>
          </p:cNvPr>
          <p:cNvSpPr/>
          <p:nvPr/>
        </p:nvSpPr>
        <p:spPr>
          <a:xfrm>
            <a:off x="3163512" y="2096178"/>
            <a:ext cx="22595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red 90p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424D69-602A-4FDE-8F2A-4C5A87587C74}"/>
              </a:ext>
            </a:extLst>
          </p:cNvPr>
          <p:cNvSpPr/>
          <p:nvPr/>
        </p:nvSpPr>
        <p:spPr>
          <a:xfrm>
            <a:off x="387430" y="2713319"/>
            <a:ext cx="25996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 green £1.50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AFDFA6-C82A-4A43-AF6A-56C27DDD5602}"/>
              </a:ext>
            </a:extLst>
          </p:cNvPr>
          <p:cNvSpPr/>
          <p:nvPr/>
        </p:nvSpPr>
        <p:spPr>
          <a:xfrm>
            <a:off x="3163512" y="2713319"/>
            <a:ext cx="22595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 red £1.80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C91D09-E350-4241-B1DA-158FFFA5C0B1}"/>
              </a:ext>
            </a:extLst>
          </p:cNvPr>
          <p:cNvSpPr/>
          <p:nvPr/>
        </p:nvSpPr>
        <p:spPr>
          <a:xfrm>
            <a:off x="387430" y="3334059"/>
            <a:ext cx="25996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green £2.25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3D1138-5032-41E6-8DCD-549EBB9889B6}"/>
              </a:ext>
            </a:extLst>
          </p:cNvPr>
          <p:cNvSpPr/>
          <p:nvPr/>
        </p:nvSpPr>
        <p:spPr>
          <a:xfrm>
            <a:off x="3163512" y="3334059"/>
            <a:ext cx="22595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red £2.70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C97EDEC-842F-4031-83B4-672DF6FA5418}"/>
              </a:ext>
            </a:extLst>
          </p:cNvPr>
          <p:cNvSpPr/>
          <p:nvPr/>
        </p:nvSpPr>
        <p:spPr>
          <a:xfrm>
            <a:off x="1748287" y="2713319"/>
            <a:ext cx="1086928" cy="62074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1B5AB70-A3F5-4D0C-81F4-6180B776061C}"/>
              </a:ext>
            </a:extLst>
          </p:cNvPr>
          <p:cNvSpPr/>
          <p:nvPr/>
        </p:nvSpPr>
        <p:spPr>
          <a:xfrm>
            <a:off x="4152183" y="3339566"/>
            <a:ext cx="1086928" cy="62074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CB6171A-3FB2-40DF-9380-73A2E3D2B5DA}"/>
              </a:ext>
            </a:extLst>
          </p:cNvPr>
          <p:cNvSpPr/>
          <p:nvPr/>
        </p:nvSpPr>
        <p:spPr>
          <a:xfrm>
            <a:off x="5977248" y="3005706"/>
            <a:ext cx="43479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£2.70 + £1.50 = £4.20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8CB05A-9922-4BC6-9575-19AE7ED31141}"/>
              </a:ext>
            </a:extLst>
          </p:cNvPr>
          <p:cNvSpPr/>
          <p:nvPr/>
        </p:nvSpPr>
        <p:spPr>
          <a:xfrm>
            <a:off x="7456638" y="2020810"/>
            <a:ext cx="43479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 green bags, 3 red bags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BE58B1D-7D8C-4068-8264-5A596941D02D}"/>
              </a:ext>
            </a:extLst>
          </p:cNvPr>
          <p:cNvSpPr/>
          <p:nvPr/>
        </p:nvSpPr>
        <p:spPr>
          <a:xfrm>
            <a:off x="563891" y="5465262"/>
            <a:ext cx="7343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green bags is £2.25 for 18 apples (3 x 6)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E4EE485-54E9-40B1-B36C-49311FBD2CD0}"/>
              </a:ext>
            </a:extLst>
          </p:cNvPr>
          <p:cNvSpPr/>
          <p:nvPr/>
        </p:nvSpPr>
        <p:spPr>
          <a:xfrm>
            <a:off x="563891" y="5970517"/>
            <a:ext cx="7343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 red bags is £1.80 for 20 apples (2 x 10)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5E5DCAD-10BA-4DC4-8A8C-C3870A163A2C}"/>
              </a:ext>
            </a:extLst>
          </p:cNvPr>
          <p:cNvSpPr/>
          <p:nvPr/>
        </p:nvSpPr>
        <p:spPr>
          <a:xfrm>
            <a:off x="7868908" y="4935097"/>
            <a:ext cx="426653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Nika might have bought 3 bags of green apples and Hassan might have bought 2 bags of red apples.</a:t>
            </a:r>
          </a:p>
        </p:txBody>
      </p:sp>
    </p:spTree>
    <p:extLst>
      <p:ext uri="{BB962C8B-B14F-4D97-AF65-F5344CB8AC3E}">
        <p14:creationId xmlns:p14="http://schemas.microsoft.com/office/powerpoint/2010/main" val="2884107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3" grpId="0" animBg="1"/>
      <p:bldP spid="14" grpId="0" animBg="1"/>
      <p:bldP spid="15" grpId="0"/>
      <p:bldP spid="16" grpId="0"/>
      <p:bldP spid="18" grpId="0"/>
      <p:bldP spid="19" grpId="0"/>
      <p:bldP spid="2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52E1260-A6CD-457E-B9EE-66C53BC71F6D}"/>
              </a:ext>
            </a:extLst>
          </p:cNvPr>
          <p:cNvSpPr/>
          <p:nvPr/>
        </p:nvSpPr>
        <p:spPr>
          <a:xfrm>
            <a:off x="56123" y="50000"/>
            <a:ext cx="99765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graph shows how the temperature changed in Liam’s room one afternoon.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E5439B-3717-417C-BA1C-52B21B21971E}"/>
              </a:ext>
            </a:extLst>
          </p:cNvPr>
          <p:cNvSpPr/>
          <p:nvPr/>
        </p:nvSpPr>
        <p:spPr>
          <a:xfrm>
            <a:off x="7587756" y="1101552"/>
            <a:ext cx="431714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Estimate the temperature at 3:15pm.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CC7087-F441-44F3-A468-4B96A869DB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37" y="1103070"/>
            <a:ext cx="7417419" cy="4924243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5A6BA7F-C35A-45AF-9A1D-AFAF9E74A6A5}"/>
              </a:ext>
            </a:extLst>
          </p:cNvPr>
          <p:cNvCxnSpPr>
            <a:cxnSpLocks/>
          </p:cNvCxnSpPr>
          <p:nvPr/>
        </p:nvCxnSpPr>
        <p:spPr>
          <a:xfrm>
            <a:off x="6597538" y="2053389"/>
            <a:ext cx="0" cy="31602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3BBF6E6-4B1A-417E-A724-7461BBFA14F9}"/>
              </a:ext>
            </a:extLst>
          </p:cNvPr>
          <p:cNvCxnSpPr>
            <a:cxnSpLocks/>
          </p:cNvCxnSpPr>
          <p:nvPr/>
        </p:nvCxnSpPr>
        <p:spPr>
          <a:xfrm flipH="1">
            <a:off x="2014603" y="2054597"/>
            <a:ext cx="458293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A191DEB6-5708-452D-BA1D-E4EEA3683570}"/>
              </a:ext>
            </a:extLst>
          </p:cNvPr>
          <p:cNvSpPr/>
          <p:nvPr/>
        </p:nvSpPr>
        <p:spPr>
          <a:xfrm>
            <a:off x="7910220" y="2174327"/>
            <a:ext cx="1647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22.5°C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95B26B-7AC0-4F5E-966E-4E3A6FC3C557}"/>
              </a:ext>
            </a:extLst>
          </p:cNvPr>
          <p:cNvSpPr/>
          <p:nvPr/>
        </p:nvSpPr>
        <p:spPr>
          <a:xfrm>
            <a:off x="7910220" y="2841668"/>
            <a:ext cx="33556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You get the mark for an estimate of between 22.2 and 22.8</a:t>
            </a:r>
          </a:p>
        </p:txBody>
      </p:sp>
    </p:spTree>
    <p:extLst>
      <p:ext uri="{BB962C8B-B14F-4D97-AF65-F5344CB8AC3E}">
        <p14:creationId xmlns:p14="http://schemas.microsoft.com/office/powerpoint/2010/main" val="1138323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52E1260-A6CD-457E-B9EE-66C53BC71F6D}"/>
              </a:ext>
            </a:extLst>
          </p:cNvPr>
          <p:cNvSpPr/>
          <p:nvPr/>
        </p:nvSpPr>
        <p:spPr>
          <a:xfrm>
            <a:off x="56123" y="50000"/>
            <a:ext cx="99765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graph shows how the temperature changed in Liam’s room one afternoon.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E5439B-3717-417C-BA1C-52B21B21971E}"/>
              </a:ext>
            </a:extLst>
          </p:cNvPr>
          <p:cNvSpPr/>
          <p:nvPr/>
        </p:nvSpPr>
        <p:spPr>
          <a:xfrm>
            <a:off x="7587756" y="1101552"/>
            <a:ext cx="431714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Estimate the time when the temperature was highest.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CC7087-F441-44F3-A468-4B96A869DB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37" y="1103070"/>
            <a:ext cx="7417419" cy="4924243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AE93A80-14D2-4F95-94A8-03696571FEB8}"/>
              </a:ext>
            </a:extLst>
          </p:cNvPr>
          <p:cNvCxnSpPr>
            <a:cxnSpLocks/>
          </p:cNvCxnSpPr>
          <p:nvPr/>
        </p:nvCxnSpPr>
        <p:spPr>
          <a:xfrm flipV="1">
            <a:off x="5763986" y="1551214"/>
            <a:ext cx="0" cy="369025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B555C36-85E4-4115-86C0-E17FD270C3EB}"/>
              </a:ext>
            </a:extLst>
          </p:cNvPr>
          <p:cNvCxnSpPr>
            <a:cxnSpLocks/>
          </p:cNvCxnSpPr>
          <p:nvPr/>
        </p:nvCxnSpPr>
        <p:spPr>
          <a:xfrm flipV="1">
            <a:off x="5595454" y="5208220"/>
            <a:ext cx="0" cy="51093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27F42C6D-9F89-4F52-9872-27E70D747009}"/>
              </a:ext>
            </a:extLst>
          </p:cNvPr>
          <p:cNvSpPr/>
          <p:nvPr/>
        </p:nvSpPr>
        <p:spPr>
          <a:xfrm>
            <a:off x="5044382" y="5665467"/>
            <a:ext cx="17381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2:45pm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9E1286-7D9D-430A-B53F-D26E7C422DBD}"/>
              </a:ext>
            </a:extLst>
          </p:cNvPr>
          <p:cNvSpPr/>
          <p:nvPr/>
        </p:nvSpPr>
        <p:spPr>
          <a:xfrm>
            <a:off x="9038007" y="2086437"/>
            <a:ext cx="1647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2:50pm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0028FF-19CC-4CE3-AE09-1300DA4EE618}"/>
              </a:ext>
            </a:extLst>
          </p:cNvPr>
          <p:cNvSpPr/>
          <p:nvPr/>
        </p:nvSpPr>
        <p:spPr>
          <a:xfrm>
            <a:off x="7701535" y="2844225"/>
            <a:ext cx="33556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You get the mark for an estimate of between 2:48pm and 2:52pm</a:t>
            </a:r>
          </a:p>
        </p:txBody>
      </p:sp>
    </p:spTree>
    <p:extLst>
      <p:ext uri="{BB962C8B-B14F-4D97-AF65-F5344CB8AC3E}">
        <p14:creationId xmlns:p14="http://schemas.microsoft.com/office/powerpoint/2010/main" val="211832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52E1260-A6CD-457E-B9EE-66C53BC71F6D}"/>
              </a:ext>
            </a:extLst>
          </p:cNvPr>
          <p:cNvSpPr/>
          <p:nvPr/>
        </p:nvSpPr>
        <p:spPr>
          <a:xfrm>
            <a:off x="56123" y="50000"/>
            <a:ext cx="99765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graph shows how the temperature changed in Liam’s room one afternoon.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E5439B-3717-417C-BA1C-52B21B21971E}"/>
              </a:ext>
            </a:extLst>
          </p:cNvPr>
          <p:cNvSpPr/>
          <p:nvPr/>
        </p:nvSpPr>
        <p:spPr>
          <a:xfrm>
            <a:off x="7587756" y="1101552"/>
            <a:ext cx="431714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much did the temperature change from 2pm to 2:30pm? Give your answer to the nearest degree.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CC7087-F441-44F3-A468-4B96A869DB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37" y="1103070"/>
            <a:ext cx="7417419" cy="4924243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EA5FEEF-3DC2-4DD0-B618-A0471755B439}"/>
              </a:ext>
            </a:extLst>
          </p:cNvPr>
          <p:cNvCxnSpPr>
            <a:cxnSpLocks/>
          </p:cNvCxnSpPr>
          <p:nvPr/>
        </p:nvCxnSpPr>
        <p:spPr>
          <a:xfrm>
            <a:off x="4088946" y="3518949"/>
            <a:ext cx="0" cy="17172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650865B-5B26-457B-B1F9-3702360D9C84}"/>
              </a:ext>
            </a:extLst>
          </p:cNvPr>
          <p:cNvCxnSpPr>
            <a:cxnSpLocks/>
          </p:cNvCxnSpPr>
          <p:nvPr/>
        </p:nvCxnSpPr>
        <p:spPr>
          <a:xfrm flipH="1">
            <a:off x="2027150" y="3518949"/>
            <a:ext cx="20617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607ECD8-1493-4BE5-8D75-BADCE1DC28F1}"/>
              </a:ext>
            </a:extLst>
          </p:cNvPr>
          <p:cNvCxnSpPr>
            <a:cxnSpLocks/>
          </p:cNvCxnSpPr>
          <p:nvPr/>
        </p:nvCxnSpPr>
        <p:spPr>
          <a:xfrm>
            <a:off x="5097854" y="2236253"/>
            <a:ext cx="0" cy="299999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EB9915C-BC0E-4B55-9FA7-195AE2C78BF1}"/>
              </a:ext>
            </a:extLst>
          </p:cNvPr>
          <p:cNvCxnSpPr>
            <a:cxnSpLocks/>
          </p:cNvCxnSpPr>
          <p:nvPr/>
        </p:nvCxnSpPr>
        <p:spPr>
          <a:xfrm flipH="1">
            <a:off x="2027150" y="2236253"/>
            <a:ext cx="30707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CF6821E3-62D3-4622-89C1-84158B38FF63}"/>
              </a:ext>
            </a:extLst>
          </p:cNvPr>
          <p:cNvSpPr/>
          <p:nvPr/>
        </p:nvSpPr>
        <p:spPr>
          <a:xfrm>
            <a:off x="214000" y="3371702"/>
            <a:ext cx="19643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just under 17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EF1A1F4-8A30-424B-A4AA-8B4F08DFF6E8}"/>
              </a:ext>
            </a:extLst>
          </p:cNvPr>
          <p:cNvSpPr/>
          <p:nvPr/>
        </p:nvSpPr>
        <p:spPr>
          <a:xfrm>
            <a:off x="214000" y="2111481"/>
            <a:ext cx="19643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just under 22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42EA0D4-5AA8-4EA1-921A-408559DF5CD6}"/>
              </a:ext>
            </a:extLst>
          </p:cNvPr>
          <p:cNvSpPr/>
          <p:nvPr/>
        </p:nvSpPr>
        <p:spPr>
          <a:xfrm>
            <a:off x="7701533" y="3664074"/>
            <a:ext cx="20080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22 – 17 =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C451E17-057C-4D52-8ADA-9E07CAB85C1C}"/>
              </a:ext>
            </a:extLst>
          </p:cNvPr>
          <p:cNvSpPr/>
          <p:nvPr/>
        </p:nvSpPr>
        <p:spPr>
          <a:xfrm>
            <a:off x="9357662" y="3664073"/>
            <a:ext cx="20080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 degrees</a:t>
            </a:r>
          </a:p>
        </p:txBody>
      </p:sp>
    </p:spTree>
    <p:extLst>
      <p:ext uri="{BB962C8B-B14F-4D97-AF65-F5344CB8AC3E}">
        <p14:creationId xmlns:p14="http://schemas.microsoft.com/office/powerpoint/2010/main" val="4165701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>
            <a:extLst>
              <a:ext uri="{FF2B5EF4-FFF2-40B4-BE49-F238E27FC236}">
                <a16:creationId xmlns:a16="http://schemas.microsoft.com/office/drawing/2014/main" id="{5B274760-A3C0-49D9-838C-0710063AB156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DA5DA158-096B-4F3F-8BCB-984925B583EE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7CE8C03A-9F1E-44C5-91BC-6DD6FF349F71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2BF10D9F-35F8-4F2D-A99E-E70F4EFC0826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CDA7C08-0F2F-42D9-92C6-263DD5DCE6C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8200CD79-1833-4DE8-904C-B4C0C486CC84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E3962AEA-1499-47A1-9C6A-53BE53D0EFD2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D62FBC30-9899-4193-B847-D191951217DB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0B2C3456-C656-4FF6-A6D7-0ACCE62B8652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2F5C958B-D825-4B82-8804-CC3459E77582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F80EE117-DD38-412C-9A40-8E08425A2BDB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C0A7125D-908B-4EB0-B0CD-61A7E9AA5CD9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B2C5A74A-AA4D-4751-A10F-3760D6F5EA82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E87D8F19-8A26-41CF-B5BC-72A06B100F9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020377FF-FDF7-4FB9-ACF0-6B315B69C6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D91D7349-2769-4819-8935-6DE9AAA1A7B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3E01743F-98F5-47C0-AAA0-AD630616F63C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066A55B9-57F4-441C-BEBB-298D3C531075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D2F4DAA-5CA0-48CC-BB94-4779E8AB30E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B5D47F22-97A1-4C3E-8F5C-53B3B9CF4F2A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99BF1612-6381-49CC-91F7-AD590EDFF606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F3831020-42F9-49BB-9F30-2E55E85118FC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E615B21A-A404-4B4B-A62F-5D8437A26C1B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B4A06DCB-BFE8-41B9-BE32-C37ED9DECDAB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89101C96-AC75-4266-AAF8-FBCBB4F2BD4B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50445BCC-6F2A-4A53-8459-5F97AB44752C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6EAB0BBA-3722-49F3-A1E6-C2B67388F101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4BF02607-B448-4527-8B75-E9A5ECDB9B12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257CF5A6-0F5C-4288-9762-4C857B9AD0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94B87CE9-EC01-4566-B195-F6CFB69260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FB01CCC7-F87C-4A83-90D8-517F976106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C1B6FD66-5474-4374-B19D-927980D873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3F9F9989-1A93-4350-A083-37ABB14F0A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E168F2D9-3AEA-43FA-8FC7-4427238B59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1D0598F2-BFF7-49C8-90D8-17F0175931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920A110F-D6CC-489C-AB02-D19523CC01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A78A57EC-4E11-4D79-95B1-D91D642A71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2757DDDC-4F40-4890-A050-85125F3464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7C2597C1-5688-4454-BB26-7FF91FBEA8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F5A6811D-3C7C-4666-8A2E-4160A356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956709CC-1FB5-4B6E-A427-30D6EC79C0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10A91C50-E9C8-4396-AE38-886B9C86AF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A205A8A2-DC7A-4734-9C17-1E65DCFB49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5C718625-8C03-4580-8A09-6B5AD7C922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E3BCEADF-3B26-41C0-AC3B-C01F05A8319D}"/>
              </a:ext>
            </a:extLst>
          </p:cNvPr>
          <p:cNvSpPr/>
          <p:nvPr/>
        </p:nvSpPr>
        <p:spPr>
          <a:xfrm>
            <a:off x="56122" y="50000"/>
            <a:ext cx="12079317" cy="255454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Liam did a survey of 55 people to see how many were left-handed.</a:t>
            </a:r>
          </a:p>
          <a:p>
            <a:r>
              <a:rPr lang="en-US" sz="3200" b="1" dirty="0"/>
              <a:t>Liam says, ‘The results show that exactly 10% of the people in the survey are left-handed.’</a:t>
            </a:r>
          </a:p>
          <a:p>
            <a:r>
              <a:rPr lang="en-US" sz="3200" b="1" dirty="0"/>
              <a:t>Explain why Liam cannot be correct.</a:t>
            </a:r>
          </a:p>
          <a:p>
            <a:endParaRPr lang="en-US" sz="3200" b="1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D68226C-D528-469A-A1B4-51DA4DE1621D}"/>
              </a:ext>
            </a:extLst>
          </p:cNvPr>
          <p:cNvGrpSpPr/>
          <p:nvPr/>
        </p:nvGrpSpPr>
        <p:grpSpPr>
          <a:xfrm>
            <a:off x="865816" y="2654521"/>
            <a:ext cx="1413840" cy="1089246"/>
            <a:chOff x="1785467" y="1941685"/>
            <a:chExt cx="1413840" cy="1089246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2D3ED10-641E-46FB-B406-FC6E9D863101}"/>
                </a:ext>
              </a:extLst>
            </p:cNvPr>
            <p:cNvCxnSpPr>
              <a:cxnSpLocks/>
            </p:cNvCxnSpPr>
            <p:nvPr/>
          </p:nvCxnSpPr>
          <p:spPr>
            <a:xfrm>
              <a:off x="1821180" y="2460949"/>
              <a:ext cx="133836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92A1CFB-9BE8-4A25-8891-60872A0BEAD6}"/>
                </a:ext>
              </a:extLst>
            </p:cNvPr>
            <p:cNvSpPr txBox="1"/>
            <p:nvPr/>
          </p:nvSpPr>
          <p:spPr>
            <a:xfrm>
              <a:off x="1785467" y="2399989"/>
              <a:ext cx="141383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4860DA0-BBD3-4D45-8B28-6308733EB041}"/>
                </a:ext>
              </a:extLst>
            </p:cNvPr>
            <p:cNvSpPr txBox="1"/>
            <p:nvPr/>
          </p:nvSpPr>
          <p:spPr>
            <a:xfrm>
              <a:off x="2048591" y="1941685"/>
              <a:ext cx="115071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3BF8CDA-4F19-43F3-8759-313043B1E263}"/>
              </a:ext>
            </a:extLst>
          </p:cNvPr>
          <p:cNvSpPr txBox="1"/>
          <p:nvPr/>
        </p:nvSpPr>
        <p:spPr>
          <a:xfrm>
            <a:off x="4464232" y="2638479"/>
            <a:ext cx="31952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5 5 </a:t>
            </a:r>
            <a:r>
              <a:rPr lang="en-GB" sz="32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1 0 0 =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1E927F-8D5E-4755-897E-C7128818FC88}"/>
              </a:ext>
            </a:extLst>
          </p:cNvPr>
          <p:cNvSpPr txBox="1"/>
          <p:nvPr/>
        </p:nvSpPr>
        <p:spPr>
          <a:xfrm>
            <a:off x="7589137" y="2638479"/>
            <a:ext cx="15223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0.5 5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802406B-EE32-4455-A1FF-78480CDD3DA8}"/>
              </a:ext>
            </a:extLst>
          </p:cNvPr>
          <p:cNvSpPr txBox="1"/>
          <p:nvPr/>
        </p:nvSpPr>
        <p:spPr>
          <a:xfrm>
            <a:off x="5207159" y="2669824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C6AA51B-B052-4CE1-B97C-2D5B2D4464CE}"/>
              </a:ext>
            </a:extLst>
          </p:cNvPr>
          <p:cNvSpPr txBox="1"/>
          <p:nvPr/>
        </p:nvSpPr>
        <p:spPr>
          <a:xfrm>
            <a:off x="5206290" y="3108489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D0244DB-E1A2-4384-A2F2-151C9F075F60}"/>
              </a:ext>
            </a:extLst>
          </p:cNvPr>
          <p:cNvSpPr txBox="1"/>
          <p:nvPr/>
        </p:nvSpPr>
        <p:spPr>
          <a:xfrm>
            <a:off x="4897517" y="3107382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5FCBF97-EA52-4B3B-BD77-3EC5CD38B764}"/>
              </a:ext>
            </a:extLst>
          </p:cNvPr>
          <p:cNvSpPr txBox="1"/>
          <p:nvPr/>
        </p:nvSpPr>
        <p:spPr>
          <a:xfrm>
            <a:off x="5358973" y="3106373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49ED101-67EE-42DC-993D-C39C4EE7F33F}"/>
              </a:ext>
            </a:extLst>
          </p:cNvPr>
          <p:cNvSpPr txBox="1"/>
          <p:nvPr/>
        </p:nvSpPr>
        <p:spPr>
          <a:xfrm>
            <a:off x="5790010" y="3106373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A2FFB23-D01B-4E06-AF2F-40F38118D093}"/>
              </a:ext>
            </a:extLst>
          </p:cNvPr>
          <p:cNvSpPr txBox="1"/>
          <p:nvPr/>
        </p:nvSpPr>
        <p:spPr>
          <a:xfrm>
            <a:off x="6289535" y="3106373"/>
            <a:ext cx="21982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 1 0 =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AB9B95B-08F9-4D49-8E04-712726C6F47D}"/>
              </a:ext>
            </a:extLst>
          </p:cNvPr>
          <p:cNvSpPr txBox="1"/>
          <p:nvPr/>
        </p:nvSpPr>
        <p:spPr>
          <a:xfrm>
            <a:off x="8029538" y="3102513"/>
            <a:ext cx="15223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5.5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877AF62-8529-477A-8C6F-6957600C6C66}"/>
              </a:ext>
            </a:extLst>
          </p:cNvPr>
          <p:cNvSpPr txBox="1"/>
          <p:nvPr/>
        </p:nvSpPr>
        <p:spPr>
          <a:xfrm>
            <a:off x="5200029" y="3550516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61CBA07-5ACB-495E-8F26-F4D981A81478}"/>
              </a:ext>
            </a:extLst>
          </p:cNvPr>
          <p:cNvSpPr txBox="1"/>
          <p:nvPr/>
        </p:nvSpPr>
        <p:spPr>
          <a:xfrm>
            <a:off x="4903956" y="3550516"/>
            <a:ext cx="15223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3050F3D-1416-475F-B700-F12E349E12AA}"/>
              </a:ext>
            </a:extLst>
          </p:cNvPr>
          <p:cNvSpPr txBox="1"/>
          <p:nvPr/>
        </p:nvSpPr>
        <p:spPr>
          <a:xfrm>
            <a:off x="6504947" y="1202100"/>
            <a:ext cx="527987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10% of 55 is 5.5</a:t>
            </a:r>
          </a:p>
          <a:p>
            <a:r>
              <a:rPr lang="en-GB" sz="3500" b="1" dirty="0">
                <a:solidFill>
                  <a:srgbClr val="FF0000"/>
                </a:solidFill>
              </a:rPr>
              <a:t>You can’t have 5.5 people.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8561D4C-A62A-49B4-89A9-586843BAA4AE}"/>
              </a:ext>
            </a:extLst>
          </p:cNvPr>
          <p:cNvSpPr txBox="1"/>
          <p:nvPr/>
        </p:nvSpPr>
        <p:spPr>
          <a:xfrm>
            <a:off x="2477636" y="2862898"/>
            <a:ext cx="17683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of 5 5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C308654-A675-46F4-A421-7650C128C6D4}"/>
              </a:ext>
            </a:extLst>
          </p:cNvPr>
          <p:cNvCxnSpPr>
            <a:cxnSpLocks/>
          </p:cNvCxnSpPr>
          <p:nvPr/>
        </p:nvCxnSpPr>
        <p:spPr>
          <a:xfrm>
            <a:off x="916606" y="5389371"/>
            <a:ext cx="133632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6E37AFF-07D1-4230-B6F2-7CF33D9791C2}"/>
              </a:ext>
            </a:extLst>
          </p:cNvPr>
          <p:cNvCxnSpPr>
            <a:cxnSpLocks/>
          </p:cNvCxnSpPr>
          <p:nvPr/>
        </p:nvCxnSpPr>
        <p:spPr>
          <a:xfrm>
            <a:off x="2694959" y="5389691"/>
            <a:ext cx="88783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BD17862F-C51F-4BE1-8959-F2F890126B69}"/>
              </a:ext>
            </a:extLst>
          </p:cNvPr>
          <p:cNvSpPr txBox="1"/>
          <p:nvPr/>
        </p:nvSpPr>
        <p:spPr>
          <a:xfrm>
            <a:off x="1125612" y="4881514"/>
            <a:ext cx="9610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377C3A8-2FDF-4652-B335-A42BB9A30749}"/>
              </a:ext>
            </a:extLst>
          </p:cNvPr>
          <p:cNvSpPr txBox="1"/>
          <p:nvPr/>
        </p:nvSpPr>
        <p:spPr>
          <a:xfrm>
            <a:off x="905322" y="5337680"/>
            <a:ext cx="14190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BDAB363-A4EB-4340-93EF-8BC344AD2A98}"/>
              </a:ext>
            </a:extLst>
          </p:cNvPr>
          <p:cNvSpPr txBox="1"/>
          <p:nvPr/>
        </p:nvSpPr>
        <p:spPr>
          <a:xfrm>
            <a:off x="2683469" y="5331165"/>
            <a:ext cx="10445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FB3681C-6CD2-40FB-B782-124674382AF9}"/>
              </a:ext>
            </a:extLst>
          </p:cNvPr>
          <p:cNvSpPr txBox="1"/>
          <p:nvPr/>
        </p:nvSpPr>
        <p:spPr>
          <a:xfrm>
            <a:off x="2240003" y="5098266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4" name="Arc 43">
            <a:extLst>
              <a:ext uri="{FF2B5EF4-FFF2-40B4-BE49-F238E27FC236}">
                <a16:creationId xmlns:a16="http://schemas.microsoft.com/office/drawing/2014/main" id="{E0D89C9B-CD2F-4A6C-AA56-A6CDCAFFEF74}"/>
              </a:ext>
            </a:extLst>
          </p:cNvPr>
          <p:cNvSpPr/>
          <p:nvPr/>
        </p:nvSpPr>
        <p:spPr>
          <a:xfrm rot="16200000">
            <a:off x="1991286" y="4135455"/>
            <a:ext cx="810037" cy="1622908"/>
          </a:xfrm>
          <a:prstGeom prst="arc">
            <a:avLst>
              <a:gd name="adj1" fmla="val 16200000"/>
              <a:gd name="adj2" fmla="val 5416605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5" name="Arc 44">
            <a:extLst>
              <a:ext uri="{FF2B5EF4-FFF2-40B4-BE49-F238E27FC236}">
                <a16:creationId xmlns:a16="http://schemas.microsoft.com/office/drawing/2014/main" id="{87192C8C-4DC3-4231-A4B8-214C3FCC826D}"/>
              </a:ext>
            </a:extLst>
          </p:cNvPr>
          <p:cNvSpPr/>
          <p:nvPr/>
        </p:nvSpPr>
        <p:spPr>
          <a:xfrm rot="5400000">
            <a:off x="1991284" y="5062580"/>
            <a:ext cx="810037" cy="1622907"/>
          </a:xfrm>
          <a:prstGeom prst="arc">
            <a:avLst>
              <a:gd name="adj1" fmla="val 16087248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93F2558-55DF-4FA1-BA8B-1583FBF46818}"/>
              </a:ext>
            </a:extLst>
          </p:cNvPr>
          <p:cNvSpPr txBox="1"/>
          <p:nvPr/>
        </p:nvSpPr>
        <p:spPr>
          <a:xfrm>
            <a:off x="1865976" y="584627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A165DCF-D751-4189-86ED-EDC9017D0BF4}"/>
              </a:ext>
            </a:extLst>
          </p:cNvPr>
          <p:cNvSpPr txBox="1"/>
          <p:nvPr/>
        </p:nvSpPr>
        <p:spPr>
          <a:xfrm>
            <a:off x="1865975" y="455196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3CEA4E4-C96B-4851-A666-815FAEF0C96C}"/>
              </a:ext>
            </a:extLst>
          </p:cNvPr>
          <p:cNvSpPr txBox="1"/>
          <p:nvPr/>
        </p:nvSpPr>
        <p:spPr>
          <a:xfrm>
            <a:off x="2913921" y="4882634"/>
            <a:ext cx="5086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927455E-75D8-4368-B2E3-CCF093FF934E}"/>
              </a:ext>
            </a:extLst>
          </p:cNvPr>
          <p:cNvSpPr txBox="1"/>
          <p:nvPr/>
        </p:nvSpPr>
        <p:spPr>
          <a:xfrm>
            <a:off x="3798307" y="5071256"/>
            <a:ext cx="17683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of 5 5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BC8604E-2D74-42E3-954D-7178759FA994}"/>
              </a:ext>
            </a:extLst>
          </p:cNvPr>
          <p:cNvSpPr txBox="1"/>
          <p:nvPr/>
        </p:nvSpPr>
        <p:spPr>
          <a:xfrm>
            <a:off x="5817600" y="4880008"/>
            <a:ext cx="31952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5 5 </a:t>
            </a:r>
            <a:r>
              <a:rPr lang="en-GB" sz="32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1 0 =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9EB2CA8-4C92-4177-A754-309538C15753}"/>
              </a:ext>
            </a:extLst>
          </p:cNvPr>
          <p:cNvSpPr txBox="1"/>
          <p:nvPr/>
        </p:nvSpPr>
        <p:spPr>
          <a:xfrm>
            <a:off x="8487825" y="4880008"/>
            <a:ext cx="19769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5.5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38AB3AA-F157-45EB-A73C-9F43BDD467A2}"/>
              </a:ext>
            </a:extLst>
          </p:cNvPr>
          <p:cNvSpPr txBox="1"/>
          <p:nvPr/>
        </p:nvSpPr>
        <p:spPr>
          <a:xfrm>
            <a:off x="6560527" y="4874033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C5D2687-C459-489F-95F7-8E46E4D43B48}"/>
              </a:ext>
            </a:extLst>
          </p:cNvPr>
          <p:cNvSpPr txBox="1"/>
          <p:nvPr/>
        </p:nvSpPr>
        <p:spPr>
          <a:xfrm>
            <a:off x="6559658" y="5321570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3A37C8A-2E7F-4BCD-B63A-564AC2DF70FE}"/>
              </a:ext>
            </a:extLst>
          </p:cNvPr>
          <p:cNvSpPr txBox="1"/>
          <p:nvPr/>
        </p:nvSpPr>
        <p:spPr>
          <a:xfrm>
            <a:off x="6250885" y="5327171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12DBC07-E4CA-402C-AA6D-BBD3A1A66583}"/>
              </a:ext>
            </a:extLst>
          </p:cNvPr>
          <p:cNvSpPr txBox="1"/>
          <p:nvPr/>
        </p:nvSpPr>
        <p:spPr>
          <a:xfrm>
            <a:off x="6712341" y="5326162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025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4" grpId="0"/>
      <p:bldP spid="25" grpId="0"/>
      <p:bldP spid="26" grpId="0"/>
      <p:bldP spid="27" grpId="0"/>
      <p:bldP spid="28" grpId="0"/>
      <p:bldP spid="32" grpId="0"/>
      <p:bldP spid="33" grpId="0"/>
      <p:bldP spid="34" grpId="0"/>
      <p:bldP spid="35" grpId="0"/>
      <p:bldP spid="36" grpId="0"/>
      <p:bldP spid="37" grpId="0"/>
      <p:bldP spid="40" grpId="0"/>
      <p:bldP spid="41" grpId="0"/>
      <p:bldP spid="42" grpId="0"/>
      <p:bldP spid="43" grpId="0"/>
      <p:bldP spid="44" grpId="0" animBg="1"/>
      <p:bldP spid="45" grpId="0" animBg="1"/>
      <p:bldP spid="46" grpId="0"/>
      <p:bldP spid="47" grpId="0"/>
      <p:bldP spid="48" grpId="0"/>
      <p:bldP spid="51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01C14_files/image001.jpg">
            <a:extLst>
              <a:ext uri="{FF2B5EF4-FFF2-40B4-BE49-F238E27FC236}">
                <a16:creationId xmlns:a16="http://schemas.microsoft.com/office/drawing/2014/main" id="{39451099-166B-4A74-9E16-6A877536A13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675" y="81867"/>
            <a:ext cx="6766560" cy="67207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923008D-6E16-4868-A439-0D2032E28A4B}"/>
              </a:ext>
            </a:extLst>
          </p:cNvPr>
          <p:cNvSpPr/>
          <p:nvPr/>
        </p:nvSpPr>
        <p:spPr>
          <a:xfrm>
            <a:off x="103032" y="51516"/>
            <a:ext cx="66036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diagram shows 6 shaded squares.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0EF4BA-DDCB-4E25-89CB-7D9FA034B0E5}"/>
              </a:ext>
            </a:extLst>
          </p:cNvPr>
          <p:cNvSpPr/>
          <p:nvPr/>
        </p:nvSpPr>
        <p:spPr>
          <a:xfrm>
            <a:off x="103031" y="636291"/>
            <a:ext cx="758024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 is the point (20, 10).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coordinates of L and M?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D7E3A19-966F-451A-A58F-4CC19F463467}"/>
              </a:ext>
            </a:extLst>
          </p:cNvPr>
          <p:cNvCxnSpPr>
            <a:cxnSpLocks/>
          </p:cNvCxnSpPr>
          <p:nvPr/>
        </p:nvCxnSpPr>
        <p:spPr>
          <a:xfrm flipH="1">
            <a:off x="8082825" y="3516835"/>
            <a:ext cx="874563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1ED3DE2E-AAE0-41FA-B564-50DE169AC8CB}"/>
              </a:ext>
            </a:extLst>
          </p:cNvPr>
          <p:cNvSpPr/>
          <p:nvPr/>
        </p:nvSpPr>
        <p:spPr>
          <a:xfrm>
            <a:off x="8254481" y="3184650"/>
            <a:ext cx="646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411F446-BF79-4E18-BD71-72B639480782}"/>
              </a:ext>
            </a:extLst>
          </p:cNvPr>
          <p:cNvCxnSpPr>
            <a:cxnSpLocks/>
          </p:cNvCxnSpPr>
          <p:nvPr/>
        </p:nvCxnSpPr>
        <p:spPr>
          <a:xfrm flipH="1">
            <a:off x="8957388" y="3516835"/>
            <a:ext cx="874563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BC3B507D-2C35-4862-A760-49E897D079BD}"/>
              </a:ext>
            </a:extLst>
          </p:cNvPr>
          <p:cNvSpPr/>
          <p:nvPr/>
        </p:nvSpPr>
        <p:spPr>
          <a:xfrm>
            <a:off x="9185042" y="3184650"/>
            <a:ext cx="646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B0096D2-B656-481D-8910-BE2951ED2C00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9792597" y="2674652"/>
            <a:ext cx="0" cy="8591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59FF5B16-402B-409A-B382-4C087F9EB883}"/>
              </a:ext>
            </a:extLst>
          </p:cNvPr>
          <p:cNvSpPr/>
          <p:nvPr/>
        </p:nvSpPr>
        <p:spPr>
          <a:xfrm>
            <a:off x="9469590" y="3533768"/>
            <a:ext cx="6460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383C6F4-5F0B-4516-94F3-282CFA99E250}"/>
              </a:ext>
            </a:extLst>
          </p:cNvPr>
          <p:cNvCxnSpPr>
            <a:cxnSpLocks/>
          </p:cNvCxnSpPr>
          <p:nvPr/>
        </p:nvCxnSpPr>
        <p:spPr>
          <a:xfrm flipH="1">
            <a:off x="9767575" y="3516835"/>
            <a:ext cx="874563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0AB3CD0B-8275-409A-969C-E14B357E9CA5}"/>
              </a:ext>
            </a:extLst>
          </p:cNvPr>
          <p:cNvSpPr/>
          <p:nvPr/>
        </p:nvSpPr>
        <p:spPr>
          <a:xfrm>
            <a:off x="9939231" y="3184650"/>
            <a:ext cx="646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6B21F8-8945-48DD-8F8A-55F14FA145D7}"/>
              </a:ext>
            </a:extLst>
          </p:cNvPr>
          <p:cNvSpPr/>
          <p:nvPr/>
        </p:nvSpPr>
        <p:spPr>
          <a:xfrm>
            <a:off x="10262685" y="3533768"/>
            <a:ext cx="6460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36D5906-6EE1-49D6-B98A-31A1A63437B2}"/>
              </a:ext>
            </a:extLst>
          </p:cNvPr>
          <p:cNvCxnSpPr>
            <a:cxnSpLocks/>
          </p:cNvCxnSpPr>
          <p:nvPr/>
        </p:nvCxnSpPr>
        <p:spPr>
          <a:xfrm flipH="1">
            <a:off x="7248548" y="3533768"/>
            <a:ext cx="874563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D6933F4D-E6F1-45A8-9C2C-5C58AF73F21D}"/>
              </a:ext>
            </a:extLst>
          </p:cNvPr>
          <p:cNvSpPr/>
          <p:nvPr/>
        </p:nvSpPr>
        <p:spPr>
          <a:xfrm>
            <a:off x="7420204" y="3201583"/>
            <a:ext cx="646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A8C2E38-46CF-4B80-A3B8-7A72AD93792B}"/>
              </a:ext>
            </a:extLst>
          </p:cNvPr>
          <p:cNvSpPr/>
          <p:nvPr/>
        </p:nvSpPr>
        <p:spPr>
          <a:xfrm>
            <a:off x="6753826" y="3735322"/>
            <a:ext cx="8745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-10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1DBD36-2E89-40C7-9366-43960A674999}"/>
              </a:ext>
            </a:extLst>
          </p:cNvPr>
          <p:cNvSpPr/>
          <p:nvPr/>
        </p:nvSpPr>
        <p:spPr>
          <a:xfrm>
            <a:off x="659506" y="1937859"/>
            <a:ext cx="26359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M: (-10,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246E29-1E7E-43B7-BD78-26F3AB72DABF}"/>
              </a:ext>
            </a:extLst>
          </p:cNvPr>
          <p:cNvSpPr/>
          <p:nvPr/>
        </p:nvSpPr>
        <p:spPr>
          <a:xfrm>
            <a:off x="2109880" y="1937859"/>
            <a:ext cx="13668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0)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C4ACE48-B4EA-4D9F-AF1C-2D10257D7E87}"/>
              </a:ext>
            </a:extLst>
          </p:cNvPr>
          <p:cNvCxnSpPr>
            <a:cxnSpLocks/>
          </p:cNvCxnSpPr>
          <p:nvPr/>
        </p:nvCxnSpPr>
        <p:spPr>
          <a:xfrm rot="5400000" flipH="1">
            <a:off x="7670117" y="3934985"/>
            <a:ext cx="874563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7857BCBB-36E0-4C89-969E-54F57CEAF812}"/>
              </a:ext>
            </a:extLst>
          </p:cNvPr>
          <p:cNvSpPr/>
          <p:nvPr/>
        </p:nvSpPr>
        <p:spPr>
          <a:xfrm>
            <a:off x="7641905" y="3770995"/>
            <a:ext cx="646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254D5CF-B5D9-4A3F-9B31-03E811EA70DB}"/>
              </a:ext>
            </a:extLst>
          </p:cNvPr>
          <p:cNvCxnSpPr>
            <a:cxnSpLocks/>
          </p:cNvCxnSpPr>
          <p:nvPr/>
        </p:nvCxnSpPr>
        <p:spPr>
          <a:xfrm flipH="1">
            <a:off x="8123111" y="2674652"/>
            <a:ext cx="1669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A691E4D-D693-4CB3-8DD4-366C5125DA30}"/>
              </a:ext>
            </a:extLst>
          </p:cNvPr>
          <p:cNvSpPr/>
          <p:nvPr/>
        </p:nvSpPr>
        <p:spPr>
          <a:xfrm>
            <a:off x="8031864" y="2443456"/>
            <a:ext cx="6469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FCEBBE9-CA3F-45FC-96BC-CF0AA0B832F2}"/>
              </a:ext>
            </a:extLst>
          </p:cNvPr>
          <p:cNvCxnSpPr>
            <a:cxnSpLocks/>
          </p:cNvCxnSpPr>
          <p:nvPr/>
        </p:nvCxnSpPr>
        <p:spPr>
          <a:xfrm flipV="1">
            <a:off x="8104140" y="4357340"/>
            <a:ext cx="0" cy="857109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41C892B2-4005-4119-8E24-2B9E0C72D9EE}"/>
              </a:ext>
            </a:extLst>
          </p:cNvPr>
          <p:cNvSpPr/>
          <p:nvPr/>
        </p:nvSpPr>
        <p:spPr>
          <a:xfrm>
            <a:off x="7646364" y="4638395"/>
            <a:ext cx="646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35D4277-39AB-45EB-B61F-80083B5EE87A}"/>
              </a:ext>
            </a:extLst>
          </p:cNvPr>
          <p:cNvCxnSpPr>
            <a:cxnSpLocks/>
          </p:cNvCxnSpPr>
          <p:nvPr/>
        </p:nvCxnSpPr>
        <p:spPr>
          <a:xfrm flipH="1">
            <a:off x="8089958" y="5199229"/>
            <a:ext cx="25521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1C00F1F0-CB58-4917-8174-0868ACD74E48}"/>
              </a:ext>
            </a:extLst>
          </p:cNvPr>
          <p:cNvSpPr/>
          <p:nvPr/>
        </p:nvSpPr>
        <p:spPr>
          <a:xfrm>
            <a:off x="8031864" y="4922426"/>
            <a:ext cx="8745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-20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00A3847-291C-4CDF-8E28-16388B72F08A}"/>
              </a:ext>
            </a:extLst>
          </p:cNvPr>
          <p:cNvCxnSpPr>
            <a:cxnSpLocks/>
          </p:cNvCxnSpPr>
          <p:nvPr/>
        </p:nvCxnSpPr>
        <p:spPr>
          <a:xfrm>
            <a:off x="10641914" y="3516835"/>
            <a:ext cx="224" cy="1667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3E3D3F4D-D366-4E12-B592-C189718C6D2D}"/>
              </a:ext>
            </a:extLst>
          </p:cNvPr>
          <p:cNvSpPr/>
          <p:nvPr/>
        </p:nvSpPr>
        <p:spPr>
          <a:xfrm>
            <a:off x="659506" y="2789817"/>
            <a:ext cx="26359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L: (30, 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85D5541-EA94-4E77-BAEA-982D18B0F6E4}"/>
              </a:ext>
            </a:extLst>
          </p:cNvPr>
          <p:cNvSpPr/>
          <p:nvPr/>
        </p:nvSpPr>
        <p:spPr>
          <a:xfrm>
            <a:off x="1791650" y="2789817"/>
            <a:ext cx="13668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-20)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707EEF6-AA02-42C5-B961-1878E1FA941E}"/>
              </a:ext>
            </a:extLst>
          </p:cNvPr>
          <p:cNvCxnSpPr>
            <a:cxnSpLocks/>
          </p:cNvCxnSpPr>
          <p:nvPr/>
        </p:nvCxnSpPr>
        <p:spPr>
          <a:xfrm rot="5400000" flipH="1">
            <a:off x="7661927" y="3099534"/>
            <a:ext cx="874563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59C96271-03C5-4B23-97A7-CBE79FC06374}"/>
              </a:ext>
            </a:extLst>
          </p:cNvPr>
          <p:cNvSpPr/>
          <p:nvPr/>
        </p:nvSpPr>
        <p:spPr>
          <a:xfrm>
            <a:off x="7633715" y="2935544"/>
            <a:ext cx="646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A2EDAF-D93F-401B-A8E9-7BB8FC9DF11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945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9" grpId="0"/>
      <p:bldP spid="9" grpId="1"/>
      <p:bldP spid="11" grpId="0"/>
      <p:bldP spid="14" grpId="0"/>
      <p:bldP spid="14" grpId="1"/>
      <p:bldP spid="15" grpId="0"/>
      <p:bldP spid="17" grpId="0"/>
      <p:bldP spid="17" grpId="1"/>
      <p:bldP spid="18" grpId="0"/>
      <p:bldP spid="19" grpId="0"/>
      <p:bldP spid="20" grpId="0"/>
      <p:bldP spid="22" grpId="0"/>
      <p:bldP spid="28" grpId="0"/>
      <p:bldP spid="30" grpId="0"/>
      <p:bldP spid="34" grpId="0"/>
      <p:bldP spid="38" grpId="0"/>
      <p:bldP spid="39" grpId="0"/>
      <p:bldP spid="41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You can make only four different cuboids with 16 cubes.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E72EB5-86E2-4079-9859-4CC6EF4B8A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687" y="668186"/>
            <a:ext cx="4786602" cy="346070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ED263A1-84AC-4AF5-9FD0-9051BE836FCA}"/>
              </a:ext>
            </a:extLst>
          </p:cNvPr>
          <p:cNvSpPr/>
          <p:nvPr/>
        </p:nvSpPr>
        <p:spPr>
          <a:xfrm>
            <a:off x="5979885" y="668186"/>
            <a:ext cx="581033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Which cuboid has the largest volume?</a:t>
            </a:r>
          </a:p>
          <a:p>
            <a:r>
              <a:rPr lang="en-US" sz="3200" b="1" dirty="0"/>
              <a:t>Tick the correct answer below. </a:t>
            </a:r>
          </a:p>
          <a:p>
            <a:r>
              <a:rPr lang="en-US" sz="3200" dirty="0"/>
              <a:t>Cuboid A	 </a:t>
            </a:r>
          </a:p>
          <a:p>
            <a:r>
              <a:rPr lang="en-US" sz="3200" dirty="0"/>
              <a:t>Cuboid B	 </a:t>
            </a:r>
          </a:p>
          <a:p>
            <a:r>
              <a:rPr lang="en-US" sz="3200" dirty="0"/>
              <a:t>Cuboid C	 </a:t>
            </a:r>
          </a:p>
          <a:p>
            <a:r>
              <a:rPr lang="en-US" sz="3200" dirty="0"/>
              <a:t>Cuboid D	 </a:t>
            </a:r>
          </a:p>
          <a:p>
            <a:r>
              <a:rPr lang="en-US" sz="3200" dirty="0"/>
              <a:t>All the same	 </a:t>
            </a:r>
          </a:p>
          <a:p>
            <a:r>
              <a:rPr lang="en-US" sz="3200" b="1" dirty="0"/>
              <a:t>Explain how you know.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A2D9B3-7EE2-48D9-B95F-9D42A71FB07D}"/>
              </a:ext>
            </a:extLst>
          </p:cNvPr>
          <p:cNvSpPr/>
          <p:nvPr/>
        </p:nvSpPr>
        <p:spPr>
          <a:xfrm>
            <a:off x="7996558" y="3979548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AD6EE5-5518-4320-B2D2-A14CC9CD7AB1}"/>
              </a:ext>
            </a:extLst>
          </p:cNvPr>
          <p:cNvSpPr/>
          <p:nvPr/>
        </p:nvSpPr>
        <p:spPr>
          <a:xfrm>
            <a:off x="3544521" y="5192501"/>
            <a:ext cx="84297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They all have a volume of 16 cubes. 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Volume is how much space a 3D shape takes up.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4B4BC8-D51E-4F5E-B6E0-0CC58EA2213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155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You can make only four different cuboids with 16 cubes.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E72EB5-86E2-4079-9859-4CC6EF4B8A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687" y="668186"/>
            <a:ext cx="4786602" cy="346070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ED263A1-84AC-4AF5-9FD0-9051BE836FCA}"/>
              </a:ext>
            </a:extLst>
          </p:cNvPr>
          <p:cNvSpPr/>
          <p:nvPr/>
        </p:nvSpPr>
        <p:spPr>
          <a:xfrm>
            <a:off x="5433417" y="668186"/>
            <a:ext cx="6356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of cuboid D make a cube of dimensions 4 × 4 × 4?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589E96-6DDB-44BB-A9B8-F5979F265066}"/>
              </a:ext>
            </a:extLst>
          </p:cNvPr>
          <p:cNvSpPr/>
          <p:nvPr/>
        </p:nvSpPr>
        <p:spPr>
          <a:xfrm>
            <a:off x="9608457" y="1160629"/>
            <a:ext cx="5370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0771A0-A6CB-4254-8EDC-3CDF581C903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9793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Alfie and his brother walked from home to their school.</a:t>
            </a:r>
          </a:p>
          <a:p>
            <a:r>
              <a:rPr lang="en-US" sz="3200" b="1" dirty="0"/>
              <a:t>Their school is 2 kilometres from home.</a:t>
            </a:r>
          </a:p>
          <a:p>
            <a:r>
              <a:rPr lang="en-US" sz="3200" b="1" dirty="0"/>
              <a:t>The graph shows information about Alfie’s journey.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A24066-64F7-4BA0-9778-79C9692CF9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84" y="1619660"/>
            <a:ext cx="6098003" cy="386622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1459609-108C-47FD-801A-24CFD1E68BB2}"/>
              </a:ext>
            </a:extLst>
          </p:cNvPr>
          <p:cNvSpPr/>
          <p:nvPr/>
        </p:nvSpPr>
        <p:spPr>
          <a:xfrm>
            <a:off x="6498129" y="1619660"/>
            <a:ext cx="540800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How does the graph show that Alfie walked at a constant speed for all of his journey?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D283A4-7B92-4E27-9EC5-399ECDAFB16F}"/>
              </a:ext>
            </a:extLst>
          </p:cNvPr>
          <p:cNvSpPr/>
          <p:nvPr/>
        </p:nvSpPr>
        <p:spPr>
          <a:xfrm>
            <a:off x="6498128" y="3535902"/>
            <a:ext cx="540800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Alfie’s brother left home 10 minutes before Alfie. He arrived at school 20 minutes after Alfie. He walked at a constant speed for all of his journey. At what time did Alfie overtake his brother?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77261C-5DDB-4FB6-9795-36D3BA7111E0}"/>
              </a:ext>
            </a:extLst>
          </p:cNvPr>
          <p:cNvSpPr/>
          <p:nvPr/>
        </p:nvSpPr>
        <p:spPr>
          <a:xfrm>
            <a:off x="6498128" y="2950368"/>
            <a:ext cx="32987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It’s a straight line.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BB8B019-0BAC-409F-84AB-1D04E436FB6F}"/>
              </a:ext>
            </a:extLst>
          </p:cNvPr>
          <p:cNvSpPr/>
          <p:nvPr/>
        </p:nvSpPr>
        <p:spPr>
          <a:xfrm>
            <a:off x="1471767" y="4808312"/>
            <a:ext cx="81635" cy="8138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7DD768A-8157-4129-80D9-9204DC5635E0}"/>
              </a:ext>
            </a:extLst>
          </p:cNvPr>
          <p:cNvSpPr/>
          <p:nvPr/>
        </p:nvSpPr>
        <p:spPr>
          <a:xfrm>
            <a:off x="5876706" y="1904509"/>
            <a:ext cx="81635" cy="8138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FB8F33E-A8A5-47DC-8C3A-A232761828D4}"/>
              </a:ext>
            </a:extLst>
          </p:cNvPr>
          <p:cNvCxnSpPr>
            <a:cxnSpLocks/>
          </p:cNvCxnSpPr>
          <p:nvPr/>
        </p:nvCxnSpPr>
        <p:spPr>
          <a:xfrm flipV="1">
            <a:off x="1515222" y="1934771"/>
            <a:ext cx="4402302" cy="291181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C8B16D1-EBC7-4C18-AB0B-96BD090AA089}"/>
              </a:ext>
            </a:extLst>
          </p:cNvPr>
          <p:cNvCxnSpPr>
            <a:cxnSpLocks/>
          </p:cNvCxnSpPr>
          <p:nvPr/>
        </p:nvCxnSpPr>
        <p:spPr>
          <a:xfrm flipV="1">
            <a:off x="2989316" y="3867987"/>
            <a:ext cx="0" cy="9785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B9B9DD07-E52B-4152-81E4-EAAF14A6A297}"/>
              </a:ext>
            </a:extLst>
          </p:cNvPr>
          <p:cNvSpPr/>
          <p:nvPr/>
        </p:nvSpPr>
        <p:spPr>
          <a:xfrm>
            <a:off x="10552688" y="5633139"/>
            <a:ext cx="11320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08:10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19B40F-79C5-47A7-AE8D-972DDB6E7A0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4205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correct sign  &lt;   =   or  &gt;  in each box to make these sentences correct.</a:t>
            </a:r>
          </a:p>
        </p:txBody>
      </p:sp>
      <p:pic>
        <p:nvPicPr>
          <p:cNvPr id="67586" name="Picture 2">
            <a:extLst>
              <a:ext uri="{FF2B5EF4-FFF2-40B4-BE49-F238E27FC236}">
                <a16:creationId xmlns:a16="http://schemas.microsoft.com/office/drawing/2014/main" id="{B14F1F06-A488-4E7D-9B29-033E1A0E2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044" y="1425079"/>
            <a:ext cx="2880105" cy="3456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B8ED10-069B-43AF-AB4F-53663EEA5BD0}"/>
              </a:ext>
            </a:extLst>
          </p:cNvPr>
          <p:cNvSpPr txBox="1"/>
          <p:nvPr/>
        </p:nvSpPr>
        <p:spPr>
          <a:xfrm>
            <a:off x="2507068" y="1559063"/>
            <a:ext cx="5939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&lt;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9B71B7E-F6AE-4E07-8416-A772B81CFD18}"/>
              </a:ext>
            </a:extLst>
          </p:cNvPr>
          <p:cNvGrpSpPr/>
          <p:nvPr/>
        </p:nvGrpSpPr>
        <p:grpSpPr>
          <a:xfrm>
            <a:off x="335110" y="2681022"/>
            <a:ext cx="743384" cy="944239"/>
            <a:chOff x="1385523" y="1940976"/>
            <a:chExt cx="743384" cy="94423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9ACBCA1-8218-4560-A54C-F52F1C109BAA}"/>
                </a:ext>
              </a:extLst>
            </p:cNvPr>
            <p:cNvGrpSpPr/>
            <p:nvPr/>
          </p:nvGrpSpPr>
          <p:grpSpPr>
            <a:xfrm>
              <a:off x="1703903" y="1940976"/>
              <a:ext cx="425004" cy="944239"/>
              <a:chOff x="6375294" y="-4198"/>
              <a:chExt cx="425004" cy="944239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185392F-A533-4428-9B58-4D6C6C1EEE3A}"/>
                  </a:ext>
                </a:extLst>
              </p:cNvPr>
              <p:cNvSpPr/>
              <p:nvPr/>
            </p:nvSpPr>
            <p:spPr>
              <a:xfrm>
                <a:off x="6375294" y="-4198"/>
                <a:ext cx="42500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1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7FAFD75-2F90-4B2D-8F57-EFE701FD8AE4}"/>
                  </a:ext>
                </a:extLst>
              </p:cNvPr>
              <p:cNvSpPr/>
              <p:nvPr/>
            </p:nvSpPr>
            <p:spPr>
              <a:xfrm>
                <a:off x="6375294" y="355266"/>
                <a:ext cx="42500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5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97262EBC-02D8-4669-8C41-201E51C9518F}"/>
                  </a:ext>
                </a:extLst>
              </p:cNvPr>
              <p:cNvCxnSpPr/>
              <p:nvPr/>
            </p:nvCxnSpPr>
            <p:spPr>
              <a:xfrm>
                <a:off x="6392263" y="472016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A4B715-8867-41A2-B77A-398FC12B4B1D}"/>
                </a:ext>
              </a:extLst>
            </p:cNvPr>
            <p:cNvSpPr/>
            <p:nvPr/>
          </p:nvSpPr>
          <p:spPr>
            <a:xfrm>
              <a:off x="1385523" y="2120708"/>
              <a:ext cx="4250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4351CAB-43C7-4D98-937C-FC6D6800D5F1}"/>
              </a:ext>
            </a:extLst>
          </p:cNvPr>
          <p:cNvGrpSpPr/>
          <p:nvPr/>
        </p:nvGrpSpPr>
        <p:grpSpPr>
          <a:xfrm>
            <a:off x="4337786" y="2681021"/>
            <a:ext cx="743384" cy="944239"/>
            <a:chOff x="1385523" y="1940976"/>
            <a:chExt cx="743384" cy="94423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3263527-34C3-48A5-BB1B-C2288958DA95}"/>
                </a:ext>
              </a:extLst>
            </p:cNvPr>
            <p:cNvGrpSpPr/>
            <p:nvPr/>
          </p:nvGrpSpPr>
          <p:grpSpPr>
            <a:xfrm>
              <a:off x="1703903" y="1940976"/>
              <a:ext cx="425004" cy="944239"/>
              <a:chOff x="6375294" y="-4198"/>
              <a:chExt cx="425004" cy="944239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D90E272-B5F3-4123-9841-13D9E76CE421}"/>
                  </a:ext>
                </a:extLst>
              </p:cNvPr>
              <p:cNvSpPr/>
              <p:nvPr/>
            </p:nvSpPr>
            <p:spPr>
              <a:xfrm>
                <a:off x="6375294" y="-4198"/>
                <a:ext cx="42500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1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2EFB3766-6BB7-46E6-AB80-2AD0D93C6F84}"/>
                  </a:ext>
                </a:extLst>
              </p:cNvPr>
              <p:cNvSpPr/>
              <p:nvPr/>
            </p:nvSpPr>
            <p:spPr>
              <a:xfrm>
                <a:off x="6375294" y="355266"/>
                <a:ext cx="42500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7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222458A8-587A-406A-B9DB-48CAA486A7DF}"/>
                  </a:ext>
                </a:extLst>
              </p:cNvPr>
              <p:cNvCxnSpPr/>
              <p:nvPr/>
            </p:nvCxnSpPr>
            <p:spPr>
              <a:xfrm>
                <a:off x="6392263" y="472016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8E7B7C6-5336-4E7B-B969-1FECC16FAE1D}"/>
                </a:ext>
              </a:extLst>
            </p:cNvPr>
            <p:cNvSpPr/>
            <p:nvPr/>
          </p:nvSpPr>
          <p:spPr>
            <a:xfrm>
              <a:off x="1385523" y="2120708"/>
              <a:ext cx="4250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F273BF3D-AF26-490C-9691-D38209DB5E10}"/>
              </a:ext>
            </a:extLst>
          </p:cNvPr>
          <p:cNvSpPr txBox="1"/>
          <p:nvPr/>
        </p:nvSpPr>
        <p:spPr>
          <a:xfrm>
            <a:off x="2579385" y="2864907"/>
            <a:ext cx="5939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&gt;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616CF38-D4F9-4E6A-9193-5BB748FED83B}"/>
              </a:ext>
            </a:extLst>
          </p:cNvPr>
          <p:cNvGrpSpPr/>
          <p:nvPr/>
        </p:nvGrpSpPr>
        <p:grpSpPr>
          <a:xfrm>
            <a:off x="329703" y="3972561"/>
            <a:ext cx="1056155" cy="944239"/>
            <a:chOff x="1413375" y="1940976"/>
            <a:chExt cx="860548" cy="944239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50F0DC6-D8FE-4F5B-9E5B-0A27974B95A0}"/>
                </a:ext>
              </a:extLst>
            </p:cNvPr>
            <p:cNvGrpSpPr/>
            <p:nvPr/>
          </p:nvGrpSpPr>
          <p:grpSpPr>
            <a:xfrm>
              <a:off x="1653258" y="1940976"/>
              <a:ext cx="620665" cy="944239"/>
              <a:chOff x="6324649" y="-4198"/>
              <a:chExt cx="620665" cy="944239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CFEED96-E0F4-4005-8B19-4F75B7DDEE43}"/>
                  </a:ext>
                </a:extLst>
              </p:cNvPr>
              <p:cNvSpPr/>
              <p:nvPr/>
            </p:nvSpPr>
            <p:spPr>
              <a:xfrm>
                <a:off x="6336995" y="-4198"/>
                <a:ext cx="608319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12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E20D5FA-33FD-4BFB-9EAB-0464C1DA7989}"/>
                  </a:ext>
                </a:extLst>
              </p:cNvPr>
              <p:cNvSpPr/>
              <p:nvPr/>
            </p:nvSpPr>
            <p:spPr>
              <a:xfrm>
                <a:off x="6324649" y="355266"/>
                <a:ext cx="604146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27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88694418-E96C-454D-BD74-23250E389EA7}"/>
                  </a:ext>
                </a:extLst>
              </p:cNvPr>
              <p:cNvCxnSpPr/>
              <p:nvPr/>
            </p:nvCxnSpPr>
            <p:spPr>
              <a:xfrm>
                <a:off x="6392263" y="472016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F0F32C6-BD0A-4A91-AAA2-9EBD28517C65}"/>
                </a:ext>
              </a:extLst>
            </p:cNvPr>
            <p:cNvSpPr/>
            <p:nvPr/>
          </p:nvSpPr>
          <p:spPr>
            <a:xfrm>
              <a:off x="1413375" y="2120708"/>
              <a:ext cx="4250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B9AF8C8-B998-4769-8274-FE3C57E34672}"/>
              </a:ext>
            </a:extLst>
          </p:cNvPr>
          <p:cNvGrpSpPr/>
          <p:nvPr/>
        </p:nvGrpSpPr>
        <p:grpSpPr>
          <a:xfrm>
            <a:off x="4296158" y="3972560"/>
            <a:ext cx="1073247" cy="944239"/>
            <a:chOff x="1413375" y="1940976"/>
            <a:chExt cx="874474" cy="944239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1709DAB6-BFDF-4F7B-A9D1-584E26246422}"/>
                </a:ext>
              </a:extLst>
            </p:cNvPr>
            <p:cNvGrpSpPr/>
            <p:nvPr/>
          </p:nvGrpSpPr>
          <p:grpSpPr>
            <a:xfrm>
              <a:off x="1653258" y="1940976"/>
              <a:ext cx="634591" cy="944239"/>
              <a:chOff x="6324649" y="-4198"/>
              <a:chExt cx="634591" cy="944239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AF241D02-0574-428E-9050-4FAA52DB7E18}"/>
                  </a:ext>
                </a:extLst>
              </p:cNvPr>
              <p:cNvSpPr/>
              <p:nvPr/>
            </p:nvSpPr>
            <p:spPr>
              <a:xfrm>
                <a:off x="6405850" y="-4198"/>
                <a:ext cx="55339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8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3CABB86B-BC40-4617-AA8F-89E7FB8AD6F2}"/>
                  </a:ext>
                </a:extLst>
              </p:cNvPr>
              <p:cNvSpPr/>
              <p:nvPr/>
            </p:nvSpPr>
            <p:spPr>
              <a:xfrm>
                <a:off x="6324649" y="355266"/>
                <a:ext cx="604146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18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D42C716D-1993-43C0-A1C4-0562E1B8C094}"/>
                  </a:ext>
                </a:extLst>
              </p:cNvPr>
              <p:cNvCxnSpPr/>
              <p:nvPr/>
            </p:nvCxnSpPr>
            <p:spPr>
              <a:xfrm>
                <a:off x="6392263" y="472016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E84D3C2-0EAB-4B11-97F6-D17CC941B4FC}"/>
                </a:ext>
              </a:extLst>
            </p:cNvPr>
            <p:cNvSpPr/>
            <p:nvPr/>
          </p:nvSpPr>
          <p:spPr>
            <a:xfrm>
              <a:off x="1413375" y="2120708"/>
              <a:ext cx="4250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C36A8FD-9279-4CBB-94D9-F2DE8344AD27}"/>
              </a:ext>
            </a:extLst>
          </p:cNvPr>
          <p:cNvCxnSpPr>
            <a:cxnSpLocks/>
          </p:cNvCxnSpPr>
          <p:nvPr/>
        </p:nvCxnSpPr>
        <p:spPr>
          <a:xfrm>
            <a:off x="5908426" y="4019329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D94334E-82C9-4C9D-9F79-79D1BAC539DD}"/>
              </a:ext>
            </a:extLst>
          </p:cNvPr>
          <p:cNvCxnSpPr>
            <a:cxnSpLocks/>
          </p:cNvCxnSpPr>
          <p:nvPr/>
        </p:nvCxnSpPr>
        <p:spPr>
          <a:xfrm>
            <a:off x="7244360" y="4019329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2BB43F18-47B0-4A95-98DF-77EBE2E9278B}"/>
              </a:ext>
            </a:extLst>
          </p:cNvPr>
          <p:cNvSpPr txBox="1"/>
          <p:nvPr/>
        </p:nvSpPr>
        <p:spPr>
          <a:xfrm>
            <a:off x="5879388" y="3490372"/>
            <a:ext cx="9670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AC06087-5E72-4BE9-8D40-D40CF76304BD}"/>
              </a:ext>
            </a:extLst>
          </p:cNvPr>
          <p:cNvSpPr txBox="1"/>
          <p:nvPr/>
        </p:nvSpPr>
        <p:spPr>
          <a:xfrm>
            <a:off x="5873199" y="3966710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2 7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5218541-CD3C-447C-8606-11FBCB28A09E}"/>
              </a:ext>
            </a:extLst>
          </p:cNvPr>
          <p:cNvSpPr txBox="1"/>
          <p:nvPr/>
        </p:nvSpPr>
        <p:spPr>
          <a:xfrm>
            <a:off x="7230065" y="3960803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A59E1CA-A2CC-4904-B377-40F0A1FE38D5}"/>
              </a:ext>
            </a:extLst>
          </p:cNvPr>
          <p:cNvSpPr txBox="1"/>
          <p:nvPr/>
        </p:nvSpPr>
        <p:spPr>
          <a:xfrm>
            <a:off x="6786599" y="370712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9976BE49-1200-44F7-A1EE-BB23E5647CBD}"/>
              </a:ext>
            </a:extLst>
          </p:cNvPr>
          <p:cNvSpPr/>
          <p:nvPr/>
        </p:nvSpPr>
        <p:spPr>
          <a:xfrm rot="16200000">
            <a:off x="6523358" y="2992636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A4A5350A-FECD-4D99-A4F9-35F00C8A6B1E}"/>
              </a:ext>
            </a:extLst>
          </p:cNvPr>
          <p:cNvSpPr/>
          <p:nvPr/>
        </p:nvSpPr>
        <p:spPr>
          <a:xfrm rot="5400000">
            <a:off x="6513071" y="391975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55A1952-3F36-4D14-BF27-50F7BC516D40}"/>
              </a:ext>
            </a:extLst>
          </p:cNvPr>
          <p:cNvSpPr txBox="1"/>
          <p:nvPr/>
        </p:nvSpPr>
        <p:spPr>
          <a:xfrm>
            <a:off x="6643661" y="445513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21CEA32-CE13-41CC-9539-A5B6D1DCF248}"/>
              </a:ext>
            </a:extLst>
          </p:cNvPr>
          <p:cNvSpPr txBox="1"/>
          <p:nvPr/>
        </p:nvSpPr>
        <p:spPr>
          <a:xfrm>
            <a:off x="6643660" y="316082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93CE356-1752-4970-A295-23143C604667}"/>
              </a:ext>
            </a:extLst>
          </p:cNvPr>
          <p:cNvSpPr txBox="1"/>
          <p:nvPr/>
        </p:nvSpPr>
        <p:spPr>
          <a:xfrm>
            <a:off x="7228782" y="3514761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0EB2EA5-B61A-4903-9786-C7CA59816D6F}"/>
              </a:ext>
            </a:extLst>
          </p:cNvPr>
          <p:cNvCxnSpPr>
            <a:cxnSpLocks/>
          </p:cNvCxnSpPr>
          <p:nvPr/>
        </p:nvCxnSpPr>
        <p:spPr>
          <a:xfrm>
            <a:off x="8445101" y="4019329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EE0A5E0E-F05F-4773-A112-0BA76975F297}"/>
              </a:ext>
            </a:extLst>
          </p:cNvPr>
          <p:cNvCxnSpPr>
            <a:cxnSpLocks/>
          </p:cNvCxnSpPr>
          <p:nvPr/>
        </p:nvCxnSpPr>
        <p:spPr>
          <a:xfrm>
            <a:off x="9781035" y="4019329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F7BF61D6-006E-4D58-A5CA-5FD7520E03FA}"/>
              </a:ext>
            </a:extLst>
          </p:cNvPr>
          <p:cNvSpPr txBox="1"/>
          <p:nvPr/>
        </p:nvSpPr>
        <p:spPr>
          <a:xfrm>
            <a:off x="8637950" y="349037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21DC209-CFF2-4DFB-8799-A8939A08A4C6}"/>
              </a:ext>
            </a:extLst>
          </p:cNvPr>
          <p:cNvSpPr txBox="1"/>
          <p:nvPr/>
        </p:nvSpPr>
        <p:spPr>
          <a:xfrm>
            <a:off x="8409874" y="3966710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84FFBAF-A4E8-4303-AEA3-73928E5238A3}"/>
              </a:ext>
            </a:extLst>
          </p:cNvPr>
          <p:cNvSpPr txBox="1"/>
          <p:nvPr/>
        </p:nvSpPr>
        <p:spPr>
          <a:xfrm>
            <a:off x="9766740" y="3960803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D4FA175-0DE4-473B-84C1-2DC790686A28}"/>
              </a:ext>
            </a:extLst>
          </p:cNvPr>
          <p:cNvSpPr txBox="1"/>
          <p:nvPr/>
        </p:nvSpPr>
        <p:spPr>
          <a:xfrm>
            <a:off x="9323274" y="370712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8" name="Arc 47">
            <a:extLst>
              <a:ext uri="{FF2B5EF4-FFF2-40B4-BE49-F238E27FC236}">
                <a16:creationId xmlns:a16="http://schemas.microsoft.com/office/drawing/2014/main" id="{ECDCB6E3-157F-4E0D-8337-C0357705EF4C}"/>
              </a:ext>
            </a:extLst>
          </p:cNvPr>
          <p:cNvSpPr/>
          <p:nvPr/>
        </p:nvSpPr>
        <p:spPr>
          <a:xfrm rot="16200000">
            <a:off x="9060033" y="2992636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9" name="Arc 48">
            <a:extLst>
              <a:ext uri="{FF2B5EF4-FFF2-40B4-BE49-F238E27FC236}">
                <a16:creationId xmlns:a16="http://schemas.microsoft.com/office/drawing/2014/main" id="{5E0C06FC-BAA7-43C2-86F5-7B4099F62BDE}"/>
              </a:ext>
            </a:extLst>
          </p:cNvPr>
          <p:cNvSpPr/>
          <p:nvPr/>
        </p:nvSpPr>
        <p:spPr>
          <a:xfrm rot="5400000">
            <a:off x="9049746" y="391975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1429B25-AE46-4F1D-AF5A-9E0C2198FE3C}"/>
              </a:ext>
            </a:extLst>
          </p:cNvPr>
          <p:cNvSpPr txBox="1"/>
          <p:nvPr/>
        </p:nvSpPr>
        <p:spPr>
          <a:xfrm>
            <a:off x="9180336" y="445513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273F3F3-D15F-4BAF-9D01-ED38E288964A}"/>
              </a:ext>
            </a:extLst>
          </p:cNvPr>
          <p:cNvSpPr txBox="1"/>
          <p:nvPr/>
        </p:nvSpPr>
        <p:spPr>
          <a:xfrm>
            <a:off x="9180335" y="316082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E7C4B98-2409-4355-A7E0-A65805522B47}"/>
              </a:ext>
            </a:extLst>
          </p:cNvPr>
          <p:cNvSpPr txBox="1"/>
          <p:nvPr/>
        </p:nvSpPr>
        <p:spPr>
          <a:xfrm>
            <a:off x="9765457" y="3514761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6FD3CFE-DEBE-4D9F-9E92-1AC95723B7F5}"/>
              </a:ext>
            </a:extLst>
          </p:cNvPr>
          <p:cNvSpPr txBox="1"/>
          <p:nvPr/>
        </p:nvSpPr>
        <p:spPr>
          <a:xfrm>
            <a:off x="2543111" y="4162531"/>
            <a:ext cx="5939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F3BA1D-1C03-4D9F-B1C5-32C610C4BAF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0624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  <p:bldP spid="33" grpId="0"/>
      <p:bldP spid="34" grpId="0"/>
      <p:bldP spid="35" grpId="0"/>
      <p:bldP spid="36" grpId="0"/>
      <p:bldP spid="37" grpId="0" animBg="1"/>
      <p:bldP spid="38" grpId="0" animBg="1"/>
      <p:bldP spid="39" grpId="0"/>
      <p:bldP spid="40" grpId="0"/>
      <p:bldP spid="41" grpId="0"/>
      <p:bldP spid="44" grpId="0"/>
      <p:bldP spid="45" grpId="0"/>
      <p:bldP spid="46" grpId="0"/>
      <p:bldP spid="47" grpId="0"/>
      <p:bldP spid="48" grpId="0" animBg="1"/>
      <p:bldP spid="49" grpId="0" animBg="1"/>
      <p:bldP spid="51" grpId="0"/>
      <p:bldP spid="52" grpId="0"/>
      <p:bldP spid="53" grpId="0"/>
      <p:bldP spid="5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app.doublestruck.eu/content/K2_REAS/HTML/Q/QGK3047220_files/image001.jpg">
            <a:extLst>
              <a:ext uri="{FF2B5EF4-FFF2-40B4-BE49-F238E27FC236}">
                <a16:creationId xmlns:a16="http://schemas.microsoft.com/office/drawing/2014/main" id="{A5BA74F4-E7DF-473F-A2AA-8AD8AC145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80" y="270457"/>
            <a:ext cx="5316772" cy="4691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99E7EFC-2651-4517-B919-F8986C9E2B2D}"/>
              </a:ext>
            </a:extLst>
          </p:cNvPr>
          <p:cNvSpPr/>
          <p:nvPr/>
        </p:nvSpPr>
        <p:spPr>
          <a:xfrm>
            <a:off x="5625436" y="103032"/>
            <a:ext cx="609581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The diagram shows a cuboid.</a:t>
            </a:r>
            <a:r>
              <a:rPr lang="en-GB" sz="32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volume of this cuboid?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B58892-5DDE-4DF0-913E-224043782199}"/>
              </a:ext>
            </a:extLst>
          </p:cNvPr>
          <p:cNvSpPr/>
          <p:nvPr/>
        </p:nvSpPr>
        <p:spPr>
          <a:xfrm>
            <a:off x="5541622" y="2347341"/>
            <a:ext cx="651546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en-US" sz="32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volume of a different cuboid is half the volume of the cuboid in part a. What could the dimensions of this different cuboid be?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D185F1-A6CF-4159-BB19-FFCCEE8D2393}"/>
              </a:ext>
            </a:extLst>
          </p:cNvPr>
          <p:cNvSpPr/>
          <p:nvPr/>
        </p:nvSpPr>
        <p:spPr>
          <a:xfrm>
            <a:off x="5958058" y="1386547"/>
            <a:ext cx="53167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10 cm x 10 cm x 6 cm =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41CC00-50F8-4199-B807-55541A26DF65}"/>
              </a:ext>
            </a:extLst>
          </p:cNvPr>
          <p:cNvSpPr/>
          <p:nvPr/>
        </p:nvSpPr>
        <p:spPr>
          <a:xfrm>
            <a:off x="9988735" y="1386548"/>
            <a:ext cx="16613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600 cm³</a:t>
            </a:r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AFE17D-5309-471C-9FAD-2315D212758F}"/>
              </a:ext>
            </a:extLst>
          </p:cNvPr>
          <p:cNvSpPr/>
          <p:nvPr/>
        </p:nvSpPr>
        <p:spPr>
          <a:xfrm>
            <a:off x="5973048" y="4500335"/>
            <a:ext cx="57482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_____ x _____ x _____ = 300cm³</a:t>
            </a:r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3DC37D-AC65-479C-88DB-3AEA67F367C0}"/>
              </a:ext>
            </a:extLst>
          </p:cNvPr>
          <p:cNvSpPr/>
          <p:nvPr/>
        </p:nvSpPr>
        <p:spPr>
          <a:xfrm>
            <a:off x="5958058" y="4467069"/>
            <a:ext cx="11186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10cm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4301AD-06C9-454C-8C2E-EEB928470489}"/>
              </a:ext>
            </a:extLst>
          </p:cNvPr>
          <p:cNvSpPr/>
          <p:nvPr/>
        </p:nvSpPr>
        <p:spPr>
          <a:xfrm>
            <a:off x="7338236" y="4467068"/>
            <a:ext cx="11186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10cm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20F076-EC14-4D83-AFA6-228EC04883BC}"/>
              </a:ext>
            </a:extLst>
          </p:cNvPr>
          <p:cNvSpPr/>
          <p:nvPr/>
        </p:nvSpPr>
        <p:spPr>
          <a:xfrm>
            <a:off x="8884394" y="4467067"/>
            <a:ext cx="11186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3cm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066443-E1F3-4897-B0E1-5236827BC8A7}"/>
              </a:ext>
            </a:extLst>
          </p:cNvPr>
          <p:cNvSpPr/>
          <p:nvPr/>
        </p:nvSpPr>
        <p:spPr>
          <a:xfrm>
            <a:off x="5953063" y="5146664"/>
            <a:ext cx="57482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10cm x 6cm x 5cm = 300cm³</a:t>
            </a:r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112E4C-4969-41F4-A9F8-C8BB769FC8B6}"/>
              </a:ext>
            </a:extLst>
          </p:cNvPr>
          <p:cNvSpPr/>
          <p:nvPr/>
        </p:nvSpPr>
        <p:spPr>
          <a:xfrm>
            <a:off x="4330772" y="5790821"/>
            <a:ext cx="74257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If one length is halved, volume is halved. </a:t>
            </a:r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FD1A52-C68C-49E1-9EBA-B02F040695F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199604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>
            <a:extLst>
              <a:ext uri="{FF2B5EF4-FFF2-40B4-BE49-F238E27FC236}">
                <a16:creationId xmlns:a16="http://schemas.microsoft.com/office/drawing/2014/main" id="{B75E1357-A3DE-4657-9D1E-D9B01C57EBE4}"/>
              </a:ext>
            </a:extLst>
          </p:cNvPr>
          <p:cNvSpPr/>
          <p:nvPr/>
        </p:nvSpPr>
        <p:spPr>
          <a:xfrm>
            <a:off x="1172175" y="4402313"/>
            <a:ext cx="9003033" cy="85000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699ADA70-8691-464A-B539-4CCE163A11CB}"/>
              </a:ext>
            </a:extLst>
          </p:cNvPr>
          <p:cNvSpPr/>
          <p:nvPr/>
        </p:nvSpPr>
        <p:spPr>
          <a:xfrm>
            <a:off x="1175127" y="4402319"/>
            <a:ext cx="895042" cy="85000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A99F7DF9-1E51-47BD-B839-59BCEC81ECAC}"/>
              </a:ext>
            </a:extLst>
          </p:cNvPr>
          <p:cNvSpPr/>
          <p:nvPr/>
        </p:nvSpPr>
        <p:spPr>
          <a:xfrm>
            <a:off x="1170170" y="2699064"/>
            <a:ext cx="9005038" cy="85000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C71BA23E-C8D1-4ADA-9FF7-240B93BCD88D}"/>
              </a:ext>
            </a:extLst>
          </p:cNvPr>
          <p:cNvSpPr/>
          <p:nvPr/>
        </p:nvSpPr>
        <p:spPr>
          <a:xfrm>
            <a:off x="1175207" y="2705755"/>
            <a:ext cx="82360" cy="85000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D1108562-58F8-4145-9AB5-BB9F25ECAD3A}"/>
              </a:ext>
            </a:extLst>
          </p:cNvPr>
          <p:cNvSpPr/>
          <p:nvPr/>
        </p:nvSpPr>
        <p:spPr>
          <a:xfrm>
            <a:off x="1177894" y="2700134"/>
            <a:ext cx="3589673" cy="85000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If you know 40% of a number, explain how you could work out the original number. </a:t>
            </a: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4D7A2E-3407-410F-91B8-BE864D81F828}"/>
              </a:ext>
            </a:extLst>
          </p:cNvPr>
          <p:cNvSpPr txBox="1"/>
          <p:nvPr/>
        </p:nvSpPr>
        <p:spPr>
          <a:xfrm>
            <a:off x="395306" y="1127218"/>
            <a:ext cx="110346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Divide by 40 to get 1%, then multiply by 100 to get 100%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D1E10D-BE11-4E6F-817A-8C91024E51CD}"/>
              </a:ext>
            </a:extLst>
          </p:cNvPr>
          <p:cNvSpPr txBox="1"/>
          <p:nvPr/>
        </p:nvSpPr>
        <p:spPr>
          <a:xfrm>
            <a:off x="395306" y="3696069"/>
            <a:ext cx="106955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Divide by 4 to get 10%, then multiply by 10 to get 100%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1DC2E-5920-4808-917B-D31E83893CE2}"/>
              </a:ext>
            </a:extLst>
          </p:cNvPr>
          <p:cNvGrpSpPr/>
          <p:nvPr/>
        </p:nvGrpSpPr>
        <p:grpSpPr>
          <a:xfrm>
            <a:off x="1170170" y="1847540"/>
            <a:ext cx="9000000" cy="850006"/>
            <a:chOff x="690110" y="610656"/>
            <a:chExt cx="9000000" cy="85000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EF159C6-B4DB-411D-A432-0D287CE1D52D}"/>
                </a:ext>
              </a:extLst>
            </p:cNvPr>
            <p:cNvSpPr/>
            <p:nvPr/>
          </p:nvSpPr>
          <p:spPr>
            <a:xfrm>
              <a:off x="690110" y="610656"/>
              <a:ext cx="90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00FD4D1-ECDF-4C8E-AC9F-87E8E05BEA54}"/>
                </a:ext>
              </a:extLst>
            </p:cNvPr>
            <p:cNvSpPr txBox="1"/>
            <p:nvPr/>
          </p:nvSpPr>
          <p:spPr>
            <a:xfrm>
              <a:off x="4638516" y="743271"/>
              <a:ext cx="110318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100%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43ACE17-57CC-4F12-8B4A-DDFCB83BBFA8}"/>
              </a:ext>
            </a:extLst>
          </p:cNvPr>
          <p:cNvGrpSpPr/>
          <p:nvPr/>
        </p:nvGrpSpPr>
        <p:grpSpPr>
          <a:xfrm>
            <a:off x="1170169" y="2699064"/>
            <a:ext cx="9000000" cy="850006"/>
            <a:chOff x="1308296" y="1550812"/>
            <a:chExt cx="9000000" cy="85000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5212D85-3744-4EE3-BAB1-54C22E6E1ED5}"/>
                </a:ext>
              </a:extLst>
            </p:cNvPr>
            <p:cNvSpPr/>
            <p:nvPr/>
          </p:nvSpPr>
          <p:spPr>
            <a:xfrm>
              <a:off x="13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47C786F-360A-4B14-827E-F60FBDFC736D}"/>
                </a:ext>
              </a:extLst>
            </p:cNvPr>
            <p:cNvSpPr/>
            <p:nvPr/>
          </p:nvSpPr>
          <p:spPr>
            <a:xfrm>
              <a:off x="13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F4B0181-1EFA-4B3E-B452-0C4F2D4BD8BD}"/>
                </a:ext>
              </a:extLst>
            </p:cNvPr>
            <p:cNvSpPr/>
            <p:nvPr/>
          </p:nvSpPr>
          <p:spPr>
            <a:xfrm>
              <a:off x="14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F49EE01-63C1-473E-BE20-E6A9932FA621}"/>
                </a:ext>
              </a:extLst>
            </p:cNvPr>
            <p:cNvSpPr/>
            <p:nvPr/>
          </p:nvSpPr>
          <p:spPr>
            <a:xfrm>
              <a:off x="15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25B64C0-4298-4553-981E-979EFBE92EB4}"/>
                </a:ext>
              </a:extLst>
            </p:cNvPr>
            <p:cNvSpPr/>
            <p:nvPr/>
          </p:nvSpPr>
          <p:spPr>
            <a:xfrm>
              <a:off x="16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CB10A22-1E89-49AE-9DAD-4E90952D0C75}"/>
                </a:ext>
              </a:extLst>
            </p:cNvPr>
            <p:cNvSpPr/>
            <p:nvPr/>
          </p:nvSpPr>
          <p:spPr>
            <a:xfrm>
              <a:off x="17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3B71D4A-9A4E-4783-AFC5-D69C4851DBBE}"/>
                </a:ext>
              </a:extLst>
            </p:cNvPr>
            <p:cNvSpPr/>
            <p:nvPr/>
          </p:nvSpPr>
          <p:spPr>
            <a:xfrm>
              <a:off x="18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8301054-DCF2-4F61-B99C-AF461C7C17E4}"/>
                </a:ext>
              </a:extLst>
            </p:cNvPr>
            <p:cNvSpPr/>
            <p:nvPr/>
          </p:nvSpPr>
          <p:spPr>
            <a:xfrm>
              <a:off x="19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DA7C3C8-9DF9-4CF2-A092-704C3814A300}"/>
                </a:ext>
              </a:extLst>
            </p:cNvPr>
            <p:cNvSpPr/>
            <p:nvPr/>
          </p:nvSpPr>
          <p:spPr>
            <a:xfrm>
              <a:off x="20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6A3AAEC-CF32-49E1-ADF8-15BC95C703B4}"/>
                </a:ext>
              </a:extLst>
            </p:cNvPr>
            <p:cNvSpPr/>
            <p:nvPr/>
          </p:nvSpPr>
          <p:spPr>
            <a:xfrm>
              <a:off x="21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D3A4D34-84DA-44A4-8AD8-C9C8C78C1A24}"/>
                </a:ext>
              </a:extLst>
            </p:cNvPr>
            <p:cNvSpPr/>
            <p:nvPr/>
          </p:nvSpPr>
          <p:spPr>
            <a:xfrm>
              <a:off x="22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3B4F048-0C0E-43BB-868F-C31A090DEC72}"/>
                </a:ext>
              </a:extLst>
            </p:cNvPr>
            <p:cNvSpPr/>
            <p:nvPr/>
          </p:nvSpPr>
          <p:spPr>
            <a:xfrm>
              <a:off x="22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58BF116-011B-4978-BE11-886EDABF1FA0}"/>
                </a:ext>
              </a:extLst>
            </p:cNvPr>
            <p:cNvSpPr/>
            <p:nvPr/>
          </p:nvSpPr>
          <p:spPr>
            <a:xfrm>
              <a:off x="23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1DEF10A-877B-4066-A642-C3C8144C8EA2}"/>
                </a:ext>
              </a:extLst>
            </p:cNvPr>
            <p:cNvSpPr/>
            <p:nvPr/>
          </p:nvSpPr>
          <p:spPr>
            <a:xfrm>
              <a:off x="24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0C8080B-3EBE-4B84-94AA-306ECD01AFDC}"/>
                </a:ext>
              </a:extLst>
            </p:cNvPr>
            <p:cNvSpPr/>
            <p:nvPr/>
          </p:nvSpPr>
          <p:spPr>
            <a:xfrm>
              <a:off x="25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80F3394-BB1A-43F1-BF6E-464C054EA0F6}"/>
                </a:ext>
              </a:extLst>
            </p:cNvPr>
            <p:cNvSpPr/>
            <p:nvPr/>
          </p:nvSpPr>
          <p:spPr>
            <a:xfrm>
              <a:off x="26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96CF70F-B245-45F0-A08D-DB4E3D52C990}"/>
                </a:ext>
              </a:extLst>
            </p:cNvPr>
            <p:cNvSpPr/>
            <p:nvPr/>
          </p:nvSpPr>
          <p:spPr>
            <a:xfrm>
              <a:off x="27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CF744BC-C10E-431C-A3DB-DC2A6A312567}"/>
                </a:ext>
              </a:extLst>
            </p:cNvPr>
            <p:cNvSpPr/>
            <p:nvPr/>
          </p:nvSpPr>
          <p:spPr>
            <a:xfrm>
              <a:off x="28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8C0C51C-35C1-408E-819E-97E7DD65CF70}"/>
                </a:ext>
              </a:extLst>
            </p:cNvPr>
            <p:cNvSpPr/>
            <p:nvPr/>
          </p:nvSpPr>
          <p:spPr>
            <a:xfrm>
              <a:off x="29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65D037E-1963-45DE-B464-244465C8C3EB}"/>
                </a:ext>
              </a:extLst>
            </p:cNvPr>
            <p:cNvSpPr/>
            <p:nvPr/>
          </p:nvSpPr>
          <p:spPr>
            <a:xfrm>
              <a:off x="30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F027C15-2A5A-49F9-BEF5-81955B85F3B1}"/>
                </a:ext>
              </a:extLst>
            </p:cNvPr>
            <p:cNvSpPr/>
            <p:nvPr/>
          </p:nvSpPr>
          <p:spPr>
            <a:xfrm>
              <a:off x="31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F1DC2C3-D9BC-4681-B4B0-82C8145CA5C3}"/>
                </a:ext>
              </a:extLst>
            </p:cNvPr>
            <p:cNvSpPr/>
            <p:nvPr/>
          </p:nvSpPr>
          <p:spPr>
            <a:xfrm>
              <a:off x="31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F13CF20-03CE-4452-BE3E-DF2F34CAF36D}"/>
                </a:ext>
              </a:extLst>
            </p:cNvPr>
            <p:cNvSpPr/>
            <p:nvPr/>
          </p:nvSpPr>
          <p:spPr>
            <a:xfrm>
              <a:off x="32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0B1D447-764F-495E-9F01-934102ED9A26}"/>
                </a:ext>
              </a:extLst>
            </p:cNvPr>
            <p:cNvSpPr/>
            <p:nvPr/>
          </p:nvSpPr>
          <p:spPr>
            <a:xfrm>
              <a:off x="33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E0659D7-E4A3-4985-BB37-B42553DE9947}"/>
                </a:ext>
              </a:extLst>
            </p:cNvPr>
            <p:cNvSpPr/>
            <p:nvPr/>
          </p:nvSpPr>
          <p:spPr>
            <a:xfrm>
              <a:off x="34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3050688-8F8D-4D3A-9EF0-5594B168673F}"/>
                </a:ext>
              </a:extLst>
            </p:cNvPr>
            <p:cNvSpPr/>
            <p:nvPr/>
          </p:nvSpPr>
          <p:spPr>
            <a:xfrm>
              <a:off x="35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DA9DC7B-7686-4896-9DF4-B850663AE5B8}"/>
                </a:ext>
              </a:extLst>
            </p:cNvPr>
            <p:cNvSpPr/>
            <p:nvPr/>
          </p:nvSpPr>
          <p:spPr>
            <a:xfrm>
              <a:off x="36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1A22F50-4634-432C-BD16-C03423D4C974}"/>
                </a:ext>
              </a:extLst>
            </p:cNvPr>
            <p:cNvSpPr/>
            <p:nvPr/>
          </p:nvSpPr>
          <p:spPr>
            <a:xfrm>
              <a:off x="37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22B39871-0E98-42D4-B444-9EC136E4DCF5}"/>
                </a:ext>
              </a:extLst>
            </p:cNvPr>
            <p:cNvSpPr/>
            <p:nvPr/>
          </p:nvSpPr>
          <p:spPr>
            <a:xfrm>
              <a:off x="38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B6D3181D-4189-4E8A-8A41-751A7578286C}"/>
                </a:ext>
              </a:extLst>
            </p:cNvPr>
            <p:cNvSpPr/>
            <p:nvPr/>
          </p:nvSpPr>
          <p:spPr>
            <a:xfrm>
              <a:off x="39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FACFF60-CC88-4F14-9F82-0795E0046B08}"/>
                </a:ext>
              </a:extLst>
            </p:cNvPr>
            <p:cNvSpPr/>
            <p:nvPr/>
          </p:nvSpPr>
          <p:spPr>
            <a:xfrm>
              <a:off x="40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E6BC671-9F46-4CEE-9261-74A1F514F531}"/>
                </a:ext>
              </a:extLst>
            </p:cNvPr>
            <p:cNvSpPr/>
            <p:nvPr/>
          </p:nvSpPr>
          <p:spPr>
            <a:xfrm>
              <a:off x="40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C323BC6-FC12-4366-9094-C1F822AEA6D6}"/>
                </a:ext>
              </a:extLst>
            </p:cNvPr>
            <p:cNvSpPr/>
            <p:nvPr/>
          </p:nvSpPr>
          <p:spPr>
            <a:xfrm>
              <a:off x="41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9DBBF78-3F66-44E3-A4D8-0F923451F68F}"/>
                </a:ext>
              </a:extLst>
            </p:cNvPr>
            <p:cNvSpPr/>
            <p:nvPr/>
          </p:nvSpPr>
          <p:spPr>
            <a:xfrm>
              <a:off x="42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8A161A6-5567-4467-87DE-D6A4EF1D2984}"/>
                </a:ext>
              </a:extLst>
            </p:cNvPr>
            <p:cNvSpPr/>
            <p:nvPr/>
          </p:nvSpPr>
          <p:spPr>
            <a:xfrm>
              <a:off x="43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231D3E6-C3A4-4583-9C93-04A4B386E20F}"/>
                </a:ext>
              </a:extLst>
            </p:cNvPr>
            <p:cNvSpPr/>
            <p:nvPr/>
          </p:nvSpPr>
          <p:spPr>
            <a:xfrm>
              <a:off x="44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699BAB59-E3D3-427F-9B74-6D8F627C2CCC}"/>
                </a:ext>
              </a:extLst>
            </p:cNvPr>
            <p:cNvSpPr/>
            <p:nvPr/>
          </p:nvSpPr>
          <p:spPr>
            <a:xfrm>
              <a:off x="45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EC75A8C3-0A1E-4D51-A728-8A5CEEA32546}"/>
                </a:ext>
              </a:extLst>
            </p:cNvPr>
            <p:cNvSpPr/>
            <p:nvPr/>
          </p:nvSpPr>
          <p:spPr>
            <a:xfrm>
              <a:off x="46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54A0924-FB78-466C-A560-DEF60D84D62D}"/>
                </a:ext>
              </a:extLst>
            </p:cNvPr>
            <p:cNvSpPr/>
            <p:nvPr/>
          </p:nvSpPr>
          <p:spPr>
            <a:xfrm>
              <a:off x="47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18A954D-E12D-4D63-9145-06022FA87187}"/>
                </a:ext>
              </a:extLst>
            </p:cNvPr>
            <p:cNvSpPr/>
            <p:nvPr/>
          </p:nvSpPr>
          <p:spPr>
            <a:xfrm>
              <a:off x="48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B249100C-17A6-434F-9F88-15A12A85F155}"/>
                </a:ext>
              </a:extLst>
            </p:cNvPr>
            <p:cNvSpPr/>
            <p:nvPr/>
          </p:nvSpPr>
          <p:spPr>
            <a:xfrm>
              <a:off x="49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267C3D42-2394-4D19-A87E-C8E884F95523}"/>
                </a:ext>
              </a:extLst>
            </p:cNvPr>
            <p:cNvSpPr/>
            <p:nvPr/>
          </p:nvSpPr>
          <p:spPr>
            <a:xfrm>
              <a:off x="49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898A49E-34A4-44A0-9819-FC64C3D7DD15}"/>
                </a:ext>
              </a:extLst>
            </p:cNvPr>
            <p:cNvSpPr/>
            <p:nvPr/>
          </p:nvSpPr>
          <p:spPr>
            <a:xfrm>
              <a:off x="50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7FF145E8-8496-4877-A623-1BAF1947C5FC}"/>
                </a:ext>
              </a:extLst>
            </p:cNvPr>
            <p:cNvSpPr/>
            <p:nvPr/>
          </p:nvSpPr>
          <p:spPr>
            <a:xfrm>
              <a:off x="51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2A1B3B3D-4290-4F95-B268-3E560A71B985}"/>
                </a:ext>
              </a:extLst>
            </p:cNvPr>
            <p:cNvSpPr/>
            <p:nvPr/>
          </p:nvSpPr>
          <p:spPr>
            <a:xfrm>
              <a:off x="52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DAF08F21-667B-480B-881B-4CA47234A719}"/>
                </a:ext>
              </a:extLst>
            </p:cNvPr>
            <p:cNvSpPr/>
            <p:nvPr/>
          </p:nvSpPr>
          <p:spPr>
            <a:xfrm>
              <a:off x="53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4808948-8AC7-4BAB-859F-1674945574EC}"/>
                </a:ext>
              </a:extLst>
            </p:cNvPr>
            <p:cNvSpPr/>
            <p:nvPr/>
          </p:nvSpPr>
          <p:spPr>
            <a:xfrm>
              <a:off x="54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C8665B86-177C-492D-8433-CE10E7ED8570}"/>
                </a:ext>
              </a:extLst>
            </p:cNvPr>
            <p:cNvSpPr/>
            <p:nvPr/>
          </p:nvSpPr>
          <p:spPr>
            <a:xfrm>
              <a:off x="55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E32B0458-EA39-429C-9A24-516D0D26B493}"/>
                </a:ext>
              </a:extLst>
            </p:cNvPr>
            <p:cNvSpPr/>
            <p:nvPr/>
          </p:nvSpPr>
          <p:spPr>
            <a:xfrm>
              <a:off x="56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4883C09A-0FEE-416A-83C5-A0CF115F0549}"/>
                </a:ext>
              </a:extLst>
            </p:cNvPr>
            <p:cNvSpPr/>
            <p:nvPr/>
          </p:nvSpPr>
          <p:spPr>
            <a:xfrm>
              <a:off x="57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7F95A762-5850-46D0-8B96-AFA1D083ECB4}"/>
                </a:ext>
              </a:extLst>
            </p:cNvPr>
            <p:cNvSpPr/>
            <p:nvPr/>
          </p:nvSpPr>
          <p:spPr>
            <a:xfrm>
              <a:off x="58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A26B27E0-39FD-4131-B112-012B7D6BED5A}"/>
                </a:ext>
              </a:extLst>
            </p:cNvPr>
            <p:cNvSpPr/>
            <p:nvPr/>
          </p:nvSpPr>
          <p:spPr>
            <a:xfrm>
              <a:off x="58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EA3E11A3-428D-47AF-9BC6-0594ADBA6C0D}"/>
                </a:ext>
              </a:extLst>
            </p:cNvPr>
            <p:cNvSpPr/>
            <p:nvPr/>
          </p:nvSpPr>
          <p:spPr>
            <a:xfrm>
              <a:off x="59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FA4EA7C0-FF26-4A3F-BE91-D5047C60D208}"/>
                </a:ext>
              </a:extLst>
            </p:cNvPr>
            <p:cNvSpPr/>
            <p:nvPr/>
          </p:nvSpPr>
          <p:spPr>
            <a:xfrm>
              <a:off x="60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B165870-1106-466C-864D-2F7C415BCDBD}"/>
                </a:ext>
              </a:extLst>
            </p:cNvPr>
            <p:cNvSpPr/>
            <p:nvPr/>
          </p:nvSpPr>
          <p:spPr>
            <a:xfrm>
              <a:off x="61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851B65B0-7BE7-49A2-AEEE-413FA1A6B567}"/>
                </a:ext>
              </a:extLst>
            </p:cNvPr>
            <p:cNvSpPr/>
            <p:nvPr/>
          </p:nvSpPr>
          <p:spPr>
            <a:xfrm>
              <a:off x="62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9509C94A-3F75-4175-8FF0-CFE3EE4AEFAA}"/>
                </a:ext>
              </a:extLst>
            </p:cNvPr>
            <p:cNvSpPr/>
            <p:nvPr/>
          </p:nvSpPr>
          <p:spPr>
            <a:xfrm>
              <a:off x="63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7B50E003-168F-42A9-A1F1-71D8874F0452}"/>
                </a:ext>
              </a:extLst>
            </p:cNvPr>
            <p:cNvSpPr/>
            <p:nvPr/>
          </p:nvSpPr>
          <p:spPr>
            <a:xfrm>
              <a:off x="64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78E0CE2E-9D3A-4C8B-962B-3552B135C3F2}"/>
                </a:ext>
              </a:extLst>
            </p:cNvPr>
            <p:cNvSpPr/>
            <p:nvPr/>
          </p:nvSpPr>
          <p:spPr>
            <a:xfrm>
              <a:off x="65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89E287B2-BCC8-4321-8E7D-B580F9D76929}"/>
                </a:ext>
              </a:extLst>
            </p:cNvPr>
            <p:cNvSpPr/>
            <p:nvPr/>
          </p:nvSpPr>
          <p:spPr>
            <a:xfrm>
              <a:off x="66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28FE73BC-8FEA-4C72-9F9F-91A46CFF7576}"/>
                </a:ext>
              </a:extLst>
            </p:cNvPr>
            <p:cNvSpPr/>
            <p:nvPr/>
          </p:nvSpPr>
          <p:spPr>
            <a:xfrm>
              <a:off x="67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12D155C4-31F6-4B42-8829-126B3DE13BE3}"/>
                </a:ext>
              </a:extLst>
            </p:cNvPr>
            <p:cNvSpPr/>
            <p:nvPr/>
          </p:nvSpPr>
          <p:spPr>
            <a:xfrm>
              <a:off x="67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C1EA6430-D1BE-4DEA-A7A8-D7CB0B44E717}"/>
                </a:ext>
              </a:extLst>
            </p:cNvPr>
            <p:cNvSpPr/>
            <p:nvPr/>
          </p:nvSpPr>
          <p:spPr>
            <a:xfrm>
              <a:off x="68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BF7C8CD9-AD27-4352-ABC3-60F43B754D1A}"/>
                </a:ext>
              </a:extLst>
            </p:cNvPr>
            <p:cNvSpPr/>
            <p:nvPr/>
          </p:nvSpPr>
          <p:spPr>
            <a:xfrm>
              <a:off x="69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88E0BD3C-7EBD-4A87-8407-7F0C44EC56E6}"/>
                </a:ext>
              </a:extLst>
            </p:cNvPr>
            <p:cNvSpPr/>
            <p:nvPr/>
          </p:nvSpPr>
          <p:spPr>
            <a:xfrm>
              <a:off x="70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EE2CFEF5-48E4-47DB-80DB-A8039F03D7B0}"/>
                </a:ext>
              </a:extLst>
            </p:cNvPr>
            <p:cNvSpPr/>
            <p:nvPr/>
          </p:nvSpPr>
          <p:spPr>
            <a:xfrm>
              <a:off x="71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A89C65EB-6E6F-4784-9D63-3A400B12A1DC}"/>
                </a:ext>
              </a:extLst>
            </p:cNvPr>
            <p:cNvSpPr/>
            <p:nvPr/>
          </p:nvSpPr>
          <p:spPr>
            <a:xfrm>
              <a:off x="72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171B1647-9A9A-4061-A11A-FD086745FDBB}"/>
                </a:ext>
              </a:extLst>
            </p:cNvPr>
            <p:cNvSpPr/>
            <p:nvPr/>
          </p:nvSpPr>
          <p:spPr>
            <a:xfrm>
              <a:off x="73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5A3ADC80-E2CE-4EBC-8D5D-99163739B8DB}"/>
                </a:ext>
              </a:extLst>
            </p:cNvPr>
            <p:cNvSpPr/>
            <p:nvPr/>
          </p:nvSpPr>
          <p:spPr>
            <a:xfrm>
              <a:off x="74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6F34058A-AEB4-400D-B11A-5FA8E84AAE0B}"/>
                </a:ext>
              </a:extLst>
            </p:cNvPr>
            <p:cNvSpPr/>
            <p:nvPr/>
          </p:nvSpPr>
          <p:spPr>
            <a:xfrm>
              <a:off x="75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F012779E-193F-4E55-BD2E-90AFD13190EB}"/>
                </a:ext>
              </a:extLst>
            </p:cNvPr>
            <p:cNvSpPr/>
            <p:nvPr/>
          </p:nvSpPr>
          <p:spPr>
            <a:xfrm>
              <a:off x="76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A7882F01-F787-4028-A0A1-681B6A898F58}"/>
                </a:ext>
              </a:extLst>
            </p:cNvPr>
            <p:cNvSpPr/>
            <p:nvPr/>
          </p:nvSpPr>
          <p:spPr>
            <a:xfrm>
              <a:off x="76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E5A643F6-E528-4744-9B17-4E5EB1C283B8}"/>
                </a:ext>
              </a:extLst>
            </p:cNvPr>
            <p:cNvSpPr/>
            <p:nvPr/>
          </p:nvSpPr>
          <p:spPr>
            <a:xfrm>
              <a:off x="77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2552FB2D-71A7-497A-BF00-77D381C9011B}"/>
                </a:ext>
              </a:extLst>
            </p:cNvPr>
            <p:cNvSpPr/>
            <p:nvPr/>
          </p:nvSpPr>
          <p:spPr>
            <a:xfrm>
              <a:off x="78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CD03E29B-BB0C-4DF1-A127-EB5F8964DAA2}"/>
                </a:ext>
              </a:extLst>
            </p:cNvPr>
            <p:cNvSpPr/>
            <p:nvPr/>
          </p:nvSpPr>
          <p:spPr>
            <a:xfrm>
              <a:off x="79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47ABC718-607A-45C1-9866-C2C3FCA726C8}"/>
                </a:ext>
              </a:extLst>
            </p:cNvPr>
            <p:cNvSpPr/>
            <p:nvPr/>
          </p:nvSpPr>
          <p:spPr>
            <a:xfrm>
              <a:off x="80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CC35C13C-F4EC-49B9-88A1-C124AC3E617F}"/>
                </a:ext>
              </a:extLst>
            </p:cNvPr>
            <p:cNvSpPr/>
            <p:nvPr/>
          </p:nvSpPr>
          <p:spPr>
            <a:xfrm>
              <a:off x="81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2121462C-9426-4E63-AF25-D5D86E3C2386}"/>
                </a:ext>
              </a:extLst>
            </p:cNvPr>
            <p:cNvSpPr/>
            <p:nvPr/>
          </p:nvSpPr>
          <p:spPr>
            <a:xfrm>
              <a:off x="82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8A1338D7-3E6B-453B-8CFD-603DF899C5CE}"/>
                </a:ext>
              </a:extLst>
            </p:cNvPr>
            <p:cNvSpPr/>
            <p:nvPr/>
          </p:nvSpPr>
          <p:spPr>
            <a:xfrm>
              <a:off x="83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55CC0B9B-9A5E-4322-8423-F0C9A5412BEF}"/>
                </a:ext>
              </a:extLst>
            </p:cNvPr>
            <p:cNvSpPr/>
            <p:nvPr/>
          </p:nvSpPr>
          <p:spPr>
            <a:xfrm>
              <a:off x="84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9B6C1891-0681-406D-960F-22BB4AE2553E}"/>
                </a:ext>
              </a:extLst>
            </p:cNvPr>
            <p:cNvSpPr/>
            <p:nvPr/>
          </p:nvSpPr>
          <p:spPr>
            <a:xfrm>
              <a:off x="85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ED224E31-E570-4283-A53F-B5D6677F7FB1}"/>
                </a:ext>
              </a:extLst>
            </p:cNvPr>
            <p:cNvSpPr/>
            <p:nvPr/>
          </p:nvSpPr>
          <p:spPr>
            <a:xfrm>
              <a:off x="85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ACAEF6EE-EB98-47BC-97A7-046DD1809C70}"/>
                </a:ext>
              </a:extLst>
            </p:cNvPr>
            <p:cNvSpPr/>
            <p:nvPr/>
          </p:nvSpPr>
          <p:spPr>
            <a:xfrm>
              <a:off x="86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1998C11B-A523-47B2-84CD-5A29EFA4C5FC}"/>
                </a:ext>
              </a:extLst>
            </p:cNvPr>
            <p:cNvSpPr/>
            <p:nvPr/>
          </p:nvSpPr>
          <p:spPr>
            <a:xfrm>
              <a:off x="87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9F898961-6EE5-4F3E-8D18-CB8EE226A27A}"/>
                </a:ext>
              </a:extLst>
            </p:cNvPr>
            <p:cNvSpPr/>
            <p:nvPr/>
          </p:nvSpPr>
          <p:spPr>
            <a:xfrm>
              <a:off x="88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14210266-9A89-44A4-AFD6-8958BBCF0ED7}"/>
                </a:ext>
              </a:extLst>
            </p:cNvPr>
            <p:cNvSpPr/>
            <p:nvPr/>
          </p:nvSpPr>
          <p:spPr>
            <a:xfrm>
              <a:off x="89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2726A326-8DD9-4200-B300-C57C65D71CB4}"/>
                </a:ext>
              </a:extLst>
            </p:cNvPr>
            <p:cNvSpPr/>
            <p:nvPr/>
          </p:nvSpPr>
          <p:spPr>
            <a:xfrm>
              <a:off x="90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32836751-D8A4-4702-90A5-A63C283CC786}"/>
                </a:ext>
              </a:extLst>
            </p:cNvPr>
            <p:cNvSpPr/>
            <p:nvPr/>
          </p:nvSpPr>
          <p:spPr>
            <a:xfrm>
              <a:off x="91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AE7D2747-3C20-4196-8F15-C4FD5A3B51CE}"/>
                </a:ext>
              </a:extLst>
            </p:cNvPr>
            <p:cNvSpPr/>
            <p:nvPr/>
          </p:nvSpPr>
          <p:spPr>
            <a:xfrm>
              <a:off x="92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32C275AD-2086-4E5D-9927-9CBFEE6363B3}"/>
                </a:ext>
              </a:extLst>
            </p:cNvPr>
            <p:cNvSpPr/>
            <p:nvPr/>
          </p:nvSpPr>
          <p:spPr>
            <a:xfrm>
              <a:off x="93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8856B2D9-189B-447E-A5EB-81F98411AE83}"/>
                </a:ext>
              </a:extLst>
            </p:cNvPr>
            <p:cNvSpPr/>
            <p:nvPr/>
          </p:nvSpPr>
          <p:spPr>
            <a:xfrm>
              <a:off x="94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DC6CE9F4-91D3-4634-B7D9-BA26D303B357}"/>
                </a:ext>
              </a:extLst>
            </p:cNvPr>
            <p:cNvSpPr/>
            <p:nvPr/>
          </p:nvSpPr>
          <p:spPr>
            <a:xfrm>
              <a:off x="94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B8E3279B-A3D0-4689-BFC7-0EEEDEB5EDEE}"/>
                </a:ext>
              </a:extLst>
            </p:cNvPr>
            <p:cNvSpPr/>
            <p:nvPr/>
          </p:nvSpPr>
          <p:spPr>
            <a:xfrm>
              <a:off x="95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A21B9066-568A-4E8B-9F40-45F5369F0CFC}"/>
                </a:ext>
              </a:extLst>
            </p:cNvPr>
            <p:cNvSpPr/>
            <p:nvPr/>
          </p:nvSpPr>
          <p:spPr>
            <a:xfrm>
              <a:off x="96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B478CA52-588D-4122-89A6-D0A7D1FFDCE5}"/>
                </a:ext>
              </a:extLst>
            </p:cNvPr>
            <p:cNvSpPr/>
            <p:nvPr/>
          </p:nvSpPr>
          <p:spPr>
            <a:xfrm>
              <a:off x="97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6331FB44-5BA1-4B08-99E3-51F1A02D4710}"/>
                </a:ext>
              </a:extLst>
            </p:cNvPr>
            <p:cNvSpPr/>
            <p:nvPr/>
          </p:nvSpPr>
          <p:spPr>
            <a:xfrm>
              <a:off x="98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5F1FDDE6-F218-4958-B382-93FE273B3115}"/>
                </a:ext>
              </a:extLst>
            </p:cNvPr>
            <p:cNvSpPr/>
            <p:nvPr/>
          </p:nvSpPr>
          <p:spPr>
            <a:xfrm>
              <a:off x="99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57223078-D1A5-4FA7-8DCC-829F39D603C0}"/>
                </a:ext>
              </a:extLst>
            </p:cNvPr>
            <p:cNvSpPr/>
            <p:nvPr/>
          </p:nvSpPr>
          <p:spPr>
            <a:xfrm>
              <a:off x="100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8C4BEF18-5B98-4D38-8DD4-C716063C37F4}"/>
                </a:ext>
              </a:extLst>
            </p:cNvPr>
            <p:cNvSpPr/>
            <p:nvPr/>
          </p:nvSpPr>
          <p:spPr>
            <a:xfrm>
              <a:off x="101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855AE4B9-59DA-481B-937F-13AA1CDC95F6}"/>
                </a:ext>
              </a:extLst>
            </p:cNvPr>
            <p:cNvSpPr/>
            <p:nvPr/>
          </p:nvSpPr>
          <p:spPr>
            <a:xfrm>
              <a:off x="102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1" name="Rectangle 110">
            <a:extLst>
              <a:ext uri="{FF2B5EF4-FFF2-40B4-BE49-F238E27FC236}">
                <a16:creationId xmlns:a16="http://schemas.microsoft.com/office/drawing/2014/main" id="{78A0EF59-64EB-4987-B669-125F8F734EC1}"/>
              </a:ext>
            </a:extLst>
          </p:cNvPr>
          <p:cNvSpPr/>
          <p:nvPr/>
        </p:nvSpPr>
        <p:spPr>
          <a:xfrm>
            <a:off x="1176034" y="4402319"/>
            <a:ext cx="3589673" cy="85000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C69880E8-FA2F-4AE8-AFCC-5D4FCE39E4E6}"/>
              </a:ext>
            </a:extLst>
          </p:cNvPr>
          <p:cNvGrpSpPr/>
          <p:nvPr/>
        </p:nvGrpSpPr>
        <p:grpSpPr>
          <a:xfrm>
            <a:off x="1170169" y="4402319"/>
            <a:ext cx="9000000" cy="850006"/>
            <a:chOff x="690110" y="2310665"/>
            <a:chExt cx="9000000" cy="850006"/>
          </a:xfrm>
        </p:grpSpPr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D4E30E8D-6FE0-4215-A4B3-380771570683}"/>
                </a:ext>
              </a:extLst>
            </p:cNvPr>
            <p:cNvSpPr/>
            <p:nvPr/>
          </p:nvSpPr>
          <p:spPr>
            <a:xfrm>
              <a:off x="6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732DE1B8-6F78-4797-AF3E-494DB5B07BE7}"/>
                </a:ext>
              </a:extLst>
            </p:cNvPr>
            <p:cNvSpPr/>
            <p:nvPr/>
          </p:nvSpPr>
          <p:spPr>
            <a:xfrm>
              <a:off x="15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C15B9B47-DA77-4F23-AA87-738E40C711BC}"/>
                </a:ext>
              </a:extLst>
            </p:cNvPr>
            <p:cNvSpPr/>
            <p:nvPr/>
          </p:nvSpPr>
          <p:spPr>
            <a:xfrm>
              <a:off x="24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6B259042-9BA9-42AD-8202-2313D1307892}"/>
                </a:ext>
              </a:extLst>
            </p:cNvPr>
            <p:cNvSpPr/>
            <p:nvPr/>
          </p:nvSpPr>
          <p:spPr>
            <a:xfrm>
              <a:off x="33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5F1C1005-F25F-47F9-8E85-8F4CF54B1371}"/>
                </a:ext>
              </a:extLst>
            </p:cNvPr>
            <p:cNvSpPr/>
            <p:nvPr/>
          </p:nvSpPr>
          <p:spPr>
            <a:xfrm>
              <a:off x="42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D9F15C58-D66F-45BE-9308-80E3740F2AC7}"/>
                </a:ext>
              </a:extLst>
            </p:cNvPr>
            <p:cNvSpPr/>
            <p:nvPr/>
          </p:nvSpPr>
          <p:spPr>
            <a:xfrm>
              <a:off x="51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B822BD2A-C44A-4545-9369-EF67701ACC82}"/>
                </a:ext>
              </a:extLst>
            </p:cNvPr>
            <p:cNvSpPr/>
            <p:nvPr/>
          </p:nvSpPr>
          <p:spPr>
            <a:xfrm>
              <a:off x="60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4CEF3242-F5C0-4E50-8E9F-672318BCCC20}"/>
                </a:ext>
              </a:extLst>
            </p:cNvPr>
            <p:cNvSpPr/>
            <p:nvPr/>
          </p:nvSpPr>
          <p:spPr>
            <a:xfrm>
              <a:off x="69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8961DA18-43D6-4737-9992-554BFB505449}"/>
                </a:ext>
              </a:extLst>
            </p:cNvPr>
            <p:cNvSpPr/>
            <p:nvPr/>
          </p:nvSpPr>
          <p:spPr>
            <a:xfrm>
              <a:off x="78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86595CA8-498F-41F7-83E9-155F1BDA6BE5}"/>
                </a:ext>
              </a:extLst>
            </p:cNvPr>
            <p:cNvSpPr/>
            <p:nvPr/>
          </p:nvSpPr>
          <p:spPr>
            <a:xfrm>
              <a:off x="87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0755713F-3378-413C-87C8-9CAFEFF4D8D5}"/>
                </a:ext>
              </a:extLst>
            </p:cNvPr>
            <p:cNvSpPr txBox="1"/>
            <p:nvPr/>
          </p:nvSpPr>
          <p:spPr>
            <a:xfrm>
              <a:off x="695313" y="2443280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D8E7F964-0577-42EB-B476-B07D0B27AB86}"/>
                </a:ext>
              </a:extLst>
            </p:cNvPr>
            <p:cNvSpPr txBox="1"/>
            <p:nvPr/>
          </p:nvSpPr>
          <p:spPr>
            <a:xfrm>
              <a:off x="1590110" y="2443279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38657113-0AE9-4600-A1B0-2457D9D250A4}"/>
                </a:ext>
              </a:extLst>
            </p:cNvPr>
            <p:cNvSpPr txBox="1"/>
            <p:nvPr/>
          </p:nvSpPr>
          <p:spPr>
            <a:xfrm>
              <a:off x="2497914" y="2443279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D7C375F0-1F79-46E7-8B92-2CF24FD9D63E}"/>
                </a:ext>
              </a:extLst>
            </p:cNvPr>
            <p:cNvSpPr txBox="1"/>
            <p:nvPr/>
          </p:nvSpPr>
          <p:spPr>
            <a:xfrm>
              <a:off x="3392711" y="2443278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B0248ADE-CEBD-4DE9-BEB3-F9D76502F196}"/>
                </a:ext>
              </a:extLst>
            </p:cNvPr>
            <p:cNvSpPr txBox="1"/>
            <p:nvPr/>
          </p:nvSpPr>
          <p:spPr>
            <a:xfrm>
              <a:off x="4307094" y="2443278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319D1EB4-98DE-4567-A544-0879BF1C06A9}"/>
                </a:ext>
              </a:extLst>
            </p:cNvPr>
            <p:cNvSpPr txBox="1"/>
            <p:nvPr/>
          </p:nvSpPr>
          <p:spPr>
            <a:xfrm>
              <a:off x="5201891" y="2443277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362CDD39-DA29-47D9-961B-BACF6CD4A97A}"/>
                </a:ext>
              </a:extLst>
            </p:cNvPr>
            <p:cNvSpPr txBox="1"/>
            <p:nvPr/>
          </p:nvSpPr>
          <p:spPr>
            <a:xfrm>
              <a:off x="6109695" y="2443277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E209895D-A8C9-4366-80E2-DA31EEF00CFD}"/>
                </a:ext>
              </a:extLst>
            </p:cNvPr>
            <p:cNvSpPr txBox="1"/>
            <p:nvPr/>
          </p:nvSpPr>
          <p:spPr>
            <a:xfrm>
              <a:off x="7004492" y="2443276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395EFD52-9A53-4F9B-BB20-3F69AB626C0D}"/>
                </a:ext>
              </a:extLst>
            </p:cNvPr>
            <p:cNvSpPr txBox="1"/>
            <p:nvPr/>
          </p:nvSpPr>
          <p:spPr>
            <a:xfrm>
              <a:off x="7897914" y="2443276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E9564906-0419-41DA-B107-38AB4F28E82B}"/>
                </a:ext>
              </a:extLst>
            </p:cNvPr>
            <p:cNvSpPr txBox="1"/>
            <p:nvPr/>
          </p:nvSpPr>
          <p:spPr>
            <a:xfrm>
              <a:off x="8792711" y="2443275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706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6" grpId="0" animBg="1"/>
      <p:bldP spid="136" grpId="1" animBg="1"/>
      <p:bldP spid="135" grpId="0" animBg="1"/>
      <p:bldP spid="134" grpId="0" animBg="1"/>
      <p:bldP spid="134" grpId="1" animBg="1"/>
      <p:bldP spid="133" grpId="0" animBg="1"/>
      <p:bldP spid="133" grpId="1" animBg="1"/>
      <p:bldP spid="4" grpId="0"/>
      <p:bldP spid="5" grpId="0"/>
      <p:bldP spid="111" grpId="0" animBg="1"/>
      <p:bldP spid="111" grpId="1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48D86E3-E00E-434C-AE10-17488AE04FB6}"/>
              </a:ext>
            </a:extLst>
          </p:cNvPr>
          <p:cNvSpPr/>
          <p:nvPr/>
        </p:nvSpPr>
        <p:spPr>
          <a:xfrm>
            <a:off x="56123" y="55553"/>
            <a:ext cx="1219200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diagram shows a square of side length 12 cm. 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Inside the square are 8 congruent trapeziums and a shaded square. 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 side length of the shaded square is 6 cm. 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area of one of the trapeziums?</a:t>
            </a:r>
          </a:p>
          <a:p>
            <a:pPr>
              <a:spcAft>
                <a:spcPts val="0"/>
              </a:spcAft>
            </a:pP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48FD4C-29F8-45FE-A8FF-809FC2F4F3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991" y="2420232"/>
            <a:ext cx="4487103" cy="3766447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935EB99-6D20-4E55-A2EC-183E0F410A8B}"/>
              </a:ext>
            </a:extLst>
          </p:cNvPr>
          <p:cNvGrpSpPr/>
          <p:nvPr/>
        </p:nvGrpSpPr>
        <p:grpSpPr>
          <a:xfrm>
            <a:off x="740531" y="2475579"/>
            <a:ext cx="3574610" cy="3601311"/>
            <a:chOff x="2237591" y="2829261"/>
            <a:chExt cx="3444240" cy="87791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7BCD2E0-F33F-43C2-A6B5-BC13C9E86B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37591" y="2840017"/>
              <a:ext cx="3444240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B7E9D22-EAED-4164-9891-F76E311812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37591" y="3696414"/>
              <a:ext cx="3444240" cy="5379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085C7B1-6569-4858-930E-4A8E22EA728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37591" y="2840018"/>
              <a:ext cx="0" cy="867153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CB1CCB5-6645-4B96-AF23-FD71017ACC8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81831" y="2829261"/>
              <a:ext cx="0" cy="87791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45042016-534B-429D-A961-7F7E62AF94DB}"/>
              </a:ext>
            </a:extLst>
          </p:cNvPr>
          <p:cNvSpPr/>
          <p:nvPr/>
        </p:nvSpPr>
        <p:spPr>
          <a:xfrm>
            <a:off x="2112611" y="2110328"/>
            <a:ext cx="16472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12 cm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77BBB7-22C1-4B63-96B9-0B9EF14D61D8}"/>
              </a:ext>
            </a:extLst>
          </p:cNvPr>
          <p:cNvSpPr/>
          <p:nvPr/>
        </p:nvSpPr>
        <p:spPr>
          <a:xfrm>
            <a:off x="5403467" y="2226262"/>
            <a:ext cx="43430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12 cm x 12 cm = 144 cm² 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9841DAE-ADA4-407E-99A4-D301ED6499A2}"/>
              </a:ext>
            </a:extLst>
          </p:cNvPr>
          <p:cNvGrpSpPr/>
          <p:nvPr/>
        </p:nvGrpSpPr>
        <p:grpSpPr>
          <a:xfrm>
            <a:off x="1631704" y="3374750"/>
            <a:ext cx="1749827" cy="1790535"/>
            <a:chOff x="2237591" y="2829261"/>
            <a:chExt cx="3444240" cy="877910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86D6B5D-7274-4360-8955-433A62A60A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37591" y="2840017"/>
              <a:ext cx="3444240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C2B9DB6-3B82-4A60-80F4-86E179ADE3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37591" y="3696414"/>
              <a:ext cx="3444240" cy="5379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5A252D6-4D34-4DB1-A54E-A31C167AC3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37591" y="2840018"/>
              <a:ext cx="0" cy="867153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2D2FE32-0394-47F0-B574-89F4279EEF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81831" y="2829261"/>
              <a:ext cx="0" cy="87791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5EE3C599-FFB2-4758-982E-2F1AC052C711}"/>
              </a:ext>
            </a:extLst>
          </p:cNvPr>
          <p:cNvSpPr/>
          <p:nvPr/>
        </p:nvSpPr>
        <p:spPr>
          <a:xfrm>
            <a:off x="2215427" y="2999648"/>
            <a:ext cx="15167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Calibri" panose="020F0502020204030204" pitchFamily="34" charset="0"/>
              </a:rPr>
              <a:t>6 cm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A0D175-ED9F-427E-8C86-843F417411F2}"/>
              </a:ext>
            </a:extLst>
          </p:cNvPr>
          <p:cNvSpPr/>
          <p:nvPr/>
        </p:nvSpPr>
        <p:spPr>
          <a:xfrm>
            <a:off x="3333029" y="3944116"/>
            <a:ext cx="15167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Calibri" panose="020F0502020204030204" pitchFamily="34" charset="0"/>
              </a:rPr>
              <a:t>6 cm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877A15D-1993-44CC-8B9A-DADF922371F1}"/>
              </a:ext>
            </a:extLst>
          </p:cNvPr>
          <p:cNvSpPr/>
          <p:nvPr/>
        </p:nvSpPr>
        <p:spPr>
          <a:xfrm>
            <a:off x="5405537" y="2719352"/>
            <a:ext cx="43430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0070C0"/>
                </a:solidFill>
                <a:latin typeface="Calibri" panose="020F0502020204030204" pitchFamily="34" charset="0"/>
              </a:rPr>
              <a:t>6 cm x 6 cm = 36 cm²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712FE59-EA68-4DE1-9F4D-C963C8EDD836}"/>
              </a:ext>
            </a:extLst>
          </p:cNvPr>
          <p:cNvSpPr/>
          <p:nvPr/>
        </p:nvSpPr>
        <p:spPr>
          <a:xfrm>
            <a:off x="5403467" y="3230480"/>
            <a:ext cx="61205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8 trapeziums = 144 cm² </a:t>
            </a:r>
            <a:r>
              <a:rPr lang="en-GB" sz="3200" b="1" dirty="0">
                <a:solidFill>
                  <a:srgbClr val="0070C0"/>
                </a:solidFill>
                <a:latin typeface="Calibri" panose="020F0502020204030204" pitchFamily="34" charset="0"/>
              </a:rPr>
              <a:t>– 36 cm² 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6CDD8F5-8B70-4AAF-98F9-E15A1DFC3E91}"/>
              </a:ext>
            </a:extLst>
          </p:cNvPr>
          <p:cNvSpPr/>
          <p:nvPr/>
        </p:nvSpPr>
        <p:spPr>
          <a:xfrm>
            <a:off x="7669995" y="3738676"/>
            <a:ext cx="19509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= 108 cm² 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CAC2CE4-57A8-4130-9C27-D049997E7D45}"/>
              </a:ext>
            </a:extLst>
          </p:cNvPr>
          <p:cNvSpPr txBox="1"/>
          <p:nvPr/>
        </p:nvSpPr>
        <p:spPr>
          <a:xfrm>
            <a:off x="8297585" y="4869221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1 0 8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BA41136-F6F1-4FE1-843C-4919A54AE59E}"/>
              </a:ext>
            </a:extLst>
          </p:cNvPr>
          <p:cNvSpPr txBox="1"/>
          <p:nvPr/>
        </p:nvSpPr>
        <p:spPr>
          <a:xfrm>
            <a:off x="7823540" y="4871330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A7A9820-4D16-40EB-B9E6-57DC2EE09654}"/>
              </a:ext>
            </a:extLst>
          </p:cNvPr>
          <p:cNvCxnSpPr>
            <a:cxnSpLocks/>
          </p:cNvCxnSpPr>
          <p:nvPr/>
        </p:nvCxnSpPr>
        <p:spPr>
          <a:xfrm>
            <a:off x="8298157" y="4920887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7F0FCC4-9A62-45B1-93D2-E87BC77F4CAB}"/>
              </a:ext>
            </a:extLst>
          </p:cNvPr>
          <p:cNvCxnSpPr>
            <a:cxnSpLocks/>
          </p:cNvCxnSpPr>
          <p:nvPr/>
        </p:nvCxnSpPr>
        <p:spPr>
          <a:xfrm>
            <a:off x="8317109" y="4920887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663CA08D-249B-4E88-89BC-55DD1AAEE032}"/>
              </a:ext>
            </a:extLst>
          </p:cNvPr>
          <p:cNvSpPr txBox="1"/>
          <p:nvPr/>
        </p:nvSpPr>
        <p:spPr>
          <a:xfrm>
            <a:off x="8740116" y="442057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D318560-1E41-4E8F-992C-74DE6D2BDEA8}"/>
              </a:ext>
            </a:extLst>
          </p:cNvPr>
          <p:cNvSpPr txBox="1"/>
          <p:nvPr/>
        </p:nvSpPr>
        <p:spPr>
          <a:xfrm>
            <a:off x="9163122" y="442057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8DCCF9D-85A2-4F38-8242-F781EC2A26A0}"/>
              </a:ext>
            </a:extLst>
          </p:cNvPr>
          <p:cNvSpPr txBox="1"/>
          <p:nvPr/>
        </p:nvSpPr>
        <p:spPr>
          <a:xfrm>
            <a:off x="9040552" y="4904411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02F3EAA-CCED-495B-90B6-0DDBF0EBB46D}"/>
              </a:ext>
            </a:extLst>
          </p:cNvPr>
          <p:cNvSpPr/>
          <p:nvPr/>
        </p:nvSpPr>
        <p:spPr>
          <a:xfrm>
            <a:off x="5455530" y="4420577"/>
            <a:ext cx="28176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 trapezium =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4476B9D-FCB4-45F9-B2CB-5C49324AD3B4}"/>
              </a:ext>
            </a:extLst>
          </p:cNvPr>
          <p:cNvSpPr txBox="1"/>
          <p:nvPr/>
        </p:nvSpPr>
        <p:spPr>
          <a:xfrm>
            <a:off x="10006192" y="4425005"/>
            <a:ext cx="11978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cm²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6505190-468A-4DBA-9C51-E10E53C450E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3AA191D-C02A-4A32-9311-4D34B0D16854}"/>
              </a:ext>
            </a:extLst>
          </p:cNvPr>
          <p:cNvSpPr txBox="1"/>
          <p:nvPr/>
        </p:nvSpPr>
        <p:spPr>
          <a:xfrm>
            <a:off x="9515254" y="4876149"/>
            <a:ext cx="889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C8BFEB8-DE9D-403A-9B9E-5C0869D22088}"/>
              </a:ext>
            </a:extLst>
          </p:cNvPr>
          <p:cNvCxnSpPr>
            <a:cxnSpLocks/>
          </p:cNvCxnSpPr>
          <p:nvPr/>
        </p:nvCxnSpPr>
        <p:spPr>
          <a:xfrm>
            <a:off x="9620975" y="4920887"/>
            <a:ext cx="4992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1FC7266A-A555-4AE8-BE1A-74BA9FFA714D}"/>
              </a:ext>
            </a:extLst>
          </p:cNvPr>
          <p:cNvSpPr txBox="1"/>
          <p:nvPr/>
        </p:nvSpPr>
        <p:spPr>
          <a:xfrm>
            <a:off x="9625090" y="441337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B9429D6-3908-44E0-BD7E-E034E5EE9D8E}"/>
              </a:ext>
            </a:extLst>
          </p:cNvPr>
          <p:cNvSpPr txBox="1"/>
          <p:nvPr/>
        </p:nvSpPr>
        <p:spPr>
          <a:xfrm>
            <a:off x="9502520" y="4897205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C43571D-1742-466A-AF19-30B31E936667}"/>
              </a:ext>
            </a:extLst>
          </p:cNvPr>
          <p:cNvSpPr txBox="1"/>
          <p:nvPr/>
        </p:nvSpPr>
        <p:spPr>
          <a:xfrm>
            <a:off x="9487794" y="441648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175881B-736D-4721-96D2-E2188908DAD7}"/>
              </a:ext>
            </a:extLst>
          </p:cNvPr>
          <p:cNvSpPr/>
          <p:nvPr/>
        </p:nvSpPr>
        <p:spPr>
          <a:xfrm>
            <a:off x="7341619" y="1491352"/>
            <a:ext cx="19509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13.5 cm²  </a:t>
            </a:r>
          </a:p>
        </p:txBody>
      </p:sp>
    </p:spTree>
    <p:extLst>
      <p:ext uri="{BB962C8B-B14F-4D97-AF65-F5344CB8AC3E}">
        <p14:creationId xmlns:p14="http://schemas.microsoft.com/office/powerpoint/2010/main" val="296811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8" grpId="0"/>
      <p:bldP spid="19" grpId="0"/>
      <p:bldP spid="20" grpId="0"/>
      <p:bldP spid="21" grpId="0"/>
      <p:bldP spid="22" grpId="0"/>
      <p:bldP spid="25" grpId="0"/>
      <p:bldP spid="26" grpId="0"/>
      <p:bldP spid="29" grpId="0"/>
      <p:bldP spid="30" grpId="0"/>
      <p:bldP spid="31" grpId="0"/>
      <p:bldP spid="32" grpId="0"/>
      <p:bldP spid="33" grpId="0"/>
      <p:bldP spid="34" grpId="0"/>
      <p:bldP spid="36" grpId="0"/>
      <p:bldP spid="37" grpId="0"/>
      <p:bldP spid="38" grpId="0"/>
      <p:bldP spid="39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sum of two numbers is 5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difference between the numbers is 0.5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are the numbers?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E5342A-6F2F-4DCC-9DF6-D4AFB5242D31}"/>
              </a:ext>
            </a:extLst>
          </p:cNvPr>
          <p:cNvSpPr txBox="1"/>
          <p:nvPr/>
        </p:nvSpPr>
        <p:spPr>
          <a:xfrm>
            <a:off x="417836" y="1772058"/>
            <a:ext cx="24925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Half of 5 =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881AA5-29B1-432C-A61D-2D6F0DECDB9C}"/>
              </a:ext>
            </a:extLst>
          </p:cNvPr>
          <p:cNvSpPr txBox="1"/>
          <p:nvPr/>
        </p:nvSpPr>
        <p:spPr>
          <a:xfrm>
            <a:off x="2415365" y="1772058"/>
            <a:ext cx="24925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2.5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41DA8A-9F0D-4EC4-B2EF-8D439E1C94F7}"/>
              </a:ext>
            </a:extLst>
          </p:cNvPr>
          <p:cNvSpPr txBox="1"/>
          <p:nvPr/>
        </p:nvSpPr>
        <p:spPr>
          <a:xfrm>
            <a:off x="417836" y="2403000"/>
            <a:ext cx="24925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Half of 0.5 =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6D2745-D887-4A80-9C9D-3C5306612843}"/>
              </a:ext>
            </a:extLst>
          </p:cNvPr>
          <p:cNvSpPr txBox="1"/>
          <p:nvPr/>
        </p:nvSpPr>
        <p:spPr>
          <a:xfrm flipH="1">
            <a:off x="2761811" y="2403000"/>
            <a:ext cx="21460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0.25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F7C431-6FB2-4D23-A7CD-F65018B6EE7F}"/>
              </a:ext>
            </a:extLst>
          </p:cNvPr>
          <p:cNvSpPr txBox="1"/>
          <p:nvPr/>
        </p:nvSpPr>
        <p:spPr>
          <a:xfrm flipH="1">
            <a:off x="417836" y="3033942"/>
            <a:ext cx="24925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2.5 + 0.25 =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528F72-F2C1-4410-9B0B-D07B5CD3662C}"/>
              </a:ext>
            </a:extLst>
          </p:cNvPr>
          <p:cNvSpPr txBox="1"/>
          <p:nvPr/>
        </p:nvSpPr>
        <p:spPr>
          <a:xfrm flipH="1">
            <a:off x="2761811" y="3033942"/>
            <a:ext cx="24925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2.75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F6DDB9-5179-4EE0-81A4-F00BEB9EB0B1}"/>
              </a:ext>
            </a:extLst>
          </p:cNvPr>
          <p:cNvSpPr txBox="1"/>
          <p:nvPr/>
        </p:nvSpPr>
        <p:spPr>
          <a:xfrm flipH="1">
            <a:off x="417836" y="3659087"/>
            <a:ext cx="24925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2.5 – 0.25 =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B9D0EF-8891-44C6-A81E-C572FAF31386}"/>
              </a:ext>
            </a:extLst>
          </p:cNvPr>
          <p:cNvSpPr txBox="1"/>
          <p:nvPr/>
        </p:nvSpPr>
        <p:spPr>
          <a:xfrm flipH="1">
            <a:off x="2712824" y="3659087"/>
            <a:ext cx="24925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2.25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CFCC40E-AB2A-4DB2-AD28-B969F8C3D09B}"/>
              </a:ext>
            </a:extLst>
          </p:cNvPr>
          <p:cNvSpPr txBox="1"/>
          <p:nvPr/>
        </p:nvSpPr>
        <p:spPr>
          <a:xfrm flipH="1">
            <a:off x="4187837" y="985782"/>
            <a:ext cx="27191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2.25 and 2.75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2DA384-F47B-4E1F-AA96-99DDFA78542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647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60g of rice in one portion.</a:t>
            </a:r>
          </a:p>
          <a:p>
            <a:r>
              <a:rPr lang="en-US" sz="3200" b="1" dirty="0"/>
              <a:t>How many portions are there in a 3 kg bag of rice?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D270D9-ECAB-4ADB-BC9A-12E8563BE81B}"/>
              </a:ext>
            </a:extLst>
          </p:cNvPr>
          <p:cNvSpPr txBox="1"/>
          <p:nvPr/>
        </p:nvSpPr>
        <p:spPr>
          <a:xfrm>
            <a:off x="1473600" y="2484935"/>
            <a:ext cx="34827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60g = 1 portion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489E5E-8382-4F3B-B050-060267DA2A97}"/>
              </a:ext>
            </a:extLst>
          </p:cNvPr>
          <p:cNvSpPr txBox="1"/>
          <p:nvPr/>
        </p:nvSpPr>
        <p:spPr>
          <a:xfrm>
            <a:off x="1102004" y="3505216"/>
            <a:ext cx="22197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6000g = 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DE6463E-A7C0-4123-9B0C-EB9A0A69863A}"/>
              </a:ext>
            </a:extLst>
          </p:cNvPr>
          <p:cNvCxnSpPr/>
          <p:nvPr/>
        </p:nvCxnSpPr>
        <p:spPr>
          <a:xfrm>
            <a:off x="2379060" y="3161319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060B92AF-3F3C-473A-8D3D-F89324674436}"/>
              </a:ext>
            </a:extLst>
          </p:cNvPr>
          <p:cNvSpPr/>
          <p:nvPr/>
        </p:nvSpPr>
        <p:spPr>
          <a:xfrm>
            <a:off x="2462934" y="3068192"/>
            <a:ext cx="8980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x100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82BB93-6853-4513-9308-A80C2F76EC5B}"/>
              </a:ext>
            </a:extLst>
          </p:cNvPr>
          <p:cNvSpPr txBox="1"/>
          <p:nvPr/>
        </p:nvSpPr>
        <p:spPr>
          <a:xfrm>
            <a:off x="2473842" y="3505678"/>
            <a:ext cx="24180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 portions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7DED6D-571F-4A58-A050-D5DA22C25C9A}"/>
              </a:ext>
            </a:extLst>
          </p:cNvPr>
          <p:cNvSpPr txBox="1"/>
          <p:nvPr/>
        </p:nvSpPr>
        <p:spPr>
          <a:xfrm>
            <a:off x="2521969" y="4525497"/>
            <a:ext cx="2670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 portions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EE63595-0D0F-4F38-873A-66D85646B5EA}"/>
              </a:ext>
            </a:extLst>
          </p:cNvPr>
          <p:cNvCxnSpPr/>
          <p:nvPr/>
        </p:nvCxnSpPr>
        <p:spPr>
          <a:xfrm>
            <a:off x="2379060" y="4184468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ED971559-0B05-49B3-8109-CAC36F9AF88D}"/>
              </a:ext>
            </a:extLst>
          </p:cNvPr>
          <p:cNvSpPr/>
          <p:nvPr/>
        </p:nvSpPr>
        <p:spPr>
          <a:xfrm>
            <a:off x="2462934" y="4091341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4E957C-7934-450B-AA42-1E9AEFF955DB}"/>
              </a:ext>
            </a:extLst>
          </p:cNvPr>
          <p:cNvSpPr txBox="1"/>
          <p:nvPr/>
        </p:nvSpPr>
        <p:spPr>
          <a:xfrm>
            <a:off x="1083818" y="4527882"/>
            <a:ext cx="2641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3000g =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7A6990-3F44-4897-ADB1-0BA78693E190}"/>
              </a:ext>
            </a:extLst>
          </p:cNvPr>
          <p:cNvSpPr txBox="1"/>
          <p:nvPr/>
        </p:nvSpPr>
        <p:spPr>
          <a:xfrm>
            <a:off x="5675524" y="889613"/>
            <a:ext cx="2670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3000g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A78AAF-7813-426F-86ED-550D43A34019}"/>
              </a:ext>
            </a:extLst>
          </p:cNvPr>
          <p:cNvSpPr txBox="1"/>
          <p:nvPr/>
        </p:nvSpPr>
        <p:spPr>
          <a:xfrm>
            <a:off x="6157094" y="2774937"/>
            <a:ext cx="34827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60g = 1 portion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FB0CD8-B9E2-43B9-9543-9CFFD19A0D5C}"/>
              </a:ext>
            </a:extLst>
          </p:cNvPr>
          <p:cNvSpPr txBox="1"/>
          <p:nvPr/>
        </p:nvSpPr>
        <p:spPr>
          <a:xfrm>
            <a:off x="5965975" y="3795218"/>
            <a:ext cx="22197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600g = 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ABC907F-062C-4A7A-8CE6-E73755AC43C5}"/>
              </a:ext>
            </a:extLst>
          </p:cNvPr>
          <p:cNvCxnSpPr/>
          <p:nvPr/>
        </p:nvCxnSpPr>
        <p:spPr>
          <a:xfrm>
            <a:off x="7062554" y="3451321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A482A912-10CE-4D7A-AA73-F2C0BB82AC37}"/>
              </a:ext>
            </a:extLst>
          </p:cNvPr>
          <p:cNvSpPr/>
          <p:nvPr/>
        </p:nvSpPr>
        <p:spPr>
          <a:xfrm>
            <a:off x="7146428" y="3358194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x10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018E0BA-6FB5-4AAC-B769-DAE7C7F0360A}"/>
              </a:ext>
            </a:extLst>
          </p:cNvPr>
          <p:cNvSpPr txBox="1"/>
          <p:nvPr/>
        </p:nvSpPr>
        <p:spPr>
          <a:xfrm>
            <a:off x="7157336" y="3795680"/>
            <a:ext cx="24180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portions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7DD1F41-960F-454D-8D67-5234CAF3FA32}"/>
              </a:ext>
            </a:extLst>
          </p:cNvPr>
          <p:cNvSpPr txBox="1"/>
          <p:nvPr/>
        </p:nvSpPr>
        <p:spPr>
          <a:xfrm>
            <a:off x="7205463" y="4815499"/>
            <a:ext cx="2670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 portions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A3F4678-9F1F-4F98-955F-7314E1ED2A62}"/>
              </a:ext>
            </a:extLst>
          </p:cNvPr>
          <p:cNvCxnSpPr/>
          <p:nvPr/>
        </p:nvCxnSpPr>
        <p:spPr>
          <a:xfrm>
            <a:off x="7062554" y="4474470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B95CD972-2F04-41E2-A9A0-1BEF22552BA4}"/>
              </a:ext>
            </a:extLst>
          </p:cNvPr>
          <p:cNvSpPr/>
          <p:nvPr/>
        </p:nvSpPr>
        <p:spPr>
          <a:xfrm>
            <a:off x="7146428" y="4381343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x5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3C66136-7CDA-4875-97E9-EE25D97EE8FC}"/>
              </a:ext>
            </a:extLst>
          </p:cNvPr>
          <p:cNvSpPr txBox="1"/>
          <p:nvPr/>
        </p:nvSpPr>
        <p:spPr>
          <a:xfrm>
            <a:off x="5767312" y="4817884"/>
            <a:ext cx="2641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3000g =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7BA0645-80BD-412D-AC21-3EBA2D3C011D}"/>
              </a:ext>
            </a:extLst>
          </p:cNvPr>
          <p:cNvSpPr txBox="1"/>
          <p:nvPr/>
        </p:nvSpPr>
        <p:spPr>
          <a:xfrm>
            <a:off x="8674631" y="529612"/>
            <a:ext cx="2670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 portions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C3555C-ABDD-4045-AB71-49BD16BEC03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6A726DA-1B19-4BDA-BC23-1C3D27556191}"/>
              </a:ext>
            </a:extLst>
          </p:cNvPr>
          <p:cNvSpPr txBox="1"/>
          <p:nvPr/>
        </p:nvSpPr>
        <p:spPr>
          <a:xfrm>
            <a:off x="5239320" y="1619891"/>
            <a:ext cx="2670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3000 ÷ 60 =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FEC7E48-8C52-4322-841A-8D9A20F14B4D}"/>
              </a:ext>
            </a:extLst>
          </p:cNvPr>
          <p:cNvCxnSpPr/>
          <p:nvPr/>
        </p:nvCxnSpPr>
        <p:spPr>
          <a:xfrm flipH="1">
            <a:off x="5965975" y="1710475"/>
            <a:ext cx="191119" cy="4051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9DB9399-7DB5-4E98-9F11-7274497B312D}"/>
              </a:ext>
            </a:extLst>
          </p:cNvPr>
          <p:cNvCxnSpPr/>
          <p:nvPr/>
        </p:nvCxnSpPr>
        <p:spPr>
          <a:xfrm flipH="1">
            <a:off x="6746775" y="1710475"/>
            <a:ext cx="191119" cy="4051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592EEFE8-5CFC-4CD7-99AB-92492AE15920}"/>
              </a:ext>
            </a:extLst>
          </p:cNvPr>
          <p:cNvSpPr txBox="1"/>
          <p:nvPr/>
        </p:nvSpPr>
        <p:spPr>
          <a:xfrm>
            <a:off x="7232330" y="1617506"/>
            <a:ext cx="669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1482211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7" grpId="0"/>
      <p:bldP spid="18" grpId="0"/>
      <p:bldP spid="19" grpId="0"/>
      <p:bldP spid="21" grpId="0"/>
      <p:bldP spid="22" grpId="0"/>
      <p:bldP spid="24" grpId="0"/>
      <p:bldP spid="25" grpId="0"/>
      <p:bldP spid="2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is a sequence of patterns made from octagons and squares.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A46C9155-DBD9-4D16-B783-09E95D406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14" y="671514"/>
            <a:ext cx="4881825" cy="3709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106DF78-150D-4FFA-8CC6-AA4BFCC99E7D}"/>
              </a:ext>
            </a:extLst>
          </p:cNvPr>
          <p:cNvSpPr/>
          <p:nvPr/>
        </p:nvSpPr>
        <p:spPr>
          <a:xfrm>
            <a:off x="5337773" y="636291"/>
            <a:ext cx="66471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sequence continues.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many squares will there be in the pattern that has 40 octagons?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F23FF4-0785-4C55-9636-C7C2841F9D54}"/>
              </a:ext>
            </a:extLst>
          </p:cNvPr>
          <p:cNvSpPr/>
          <p:nvPr/>
        </p:nvSpPr>
        <p:spPr>
          <a:xfrm>
            <a:off x="5337772" y="2790724"/>
            <a:ext cx="66471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 represents the number of squares.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 represents the number of octagons.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rule connecting q and n?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690F78-2B19-48A8-819E-2EB8495FD33B}"/>
              </a:ext>
            </a:extLst>
          </p:cNvPr>
          <p:cNvSpPr txBox="1"/>
          <p:nvPr/>
        </p:nvSpPr>
        <p:spPr>
          <a:xfrm>
            <a:off x="4415668" y="1461387"/>
            <a:ext cx="564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581546-311D-4CBC-8CE2-207796D56BCB}"/>
              </a:ext>
            </a:extLst>
          </p:cNvPr>
          <p:cNvSpPr txBox="1"/>
          <p:nvPr/>
        </p:nvSpPr>
        <p:spPr>
          <a:xfrm>
            <a:off x="4415668" y="2205949"/>
            <a:ext cx="564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FCCB91-B9E7-44D3-A786-699A5787D156}"/>
              </a:ext>
            </a:extLst>
          </p:cNvPr>
          <p:cNvSpPr txBox="1"/>
          <p:nvPr/>
        </p:nvSpPr>
        <p:spPr>
          <a:xfrm>
            <a:off x="4415668" y="2963135"/>
            <a:ext cx="564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77AF72-6DB1-49C6-A0CC-243ED0A6B38E}"/>
              </a:ext>
            </a:extLst>
          </p:cNvPr>
          <p:cNvSpPr txBox="1"/>
          <p:nvPr/>
        </p:nvSpPr>
        <p:spPr>
          <a:xfrm>
            <a:off x="4415668" y="3707697"/>
            <a:ext cx="771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2762B6-7CD2-4DC7-B60B-E8E2F687D5BE}"/>
              </a:ext>
            </a:extLst>
          </p:cNvPr>
          <p:cNvSpPr txBox="1"/>
          <p:nvPr/>
        </p:nvSpPr>
        <p:spPr>
          <a:xfrm>
            <a:off x="5337772" y="2233835"/>
            <a:ext cx="2330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 x 3 + 1 = 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27E5E1-E37C-407F-8716-38F042E6C9EE}"/>
              </a:ext>
            </a:extLst>
          </p:cNvPr>
          <p:cNvSpPr txBox="1"/>
          <p:nvPr/>
        </p:nvSpPr>
        <p:spPr>
          <a:xfrm>
            <a:off x="7351057" y="2237056"/>
            <a:ext cx="2330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121 squares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063E06-1ADB-4133-B205-07C97213E2C1}"/>
              </a:ext>
            </a:extLst>
          </p:cNvPr>
          <p:cNvSpPr txBox="1"/>
          <p:nvPr/>
        </p:nvSpPr>
        <p:spPr>
          <a:xfrm>
            <a:off x="5337772" y="4387814"/>
            <a:ext cx="2330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q = 3n + 1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77B8FEC-F806-42BC-BA09-DE5A4B53039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56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8FB8F3-F4F1-49CB-8899-958134B024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2" y="1127218"/>
            <a:ext cx="6153224" cy="5277870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01148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500 children started a 20 kilometre sponsored cycle ride. This graph shows how far they cycled.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7B8473-5C92-4D60-AFA9-156C95B54FA4}"/>
              </a:ext>
            </a:extLst>
          </p:cNvPr>
          <p:cNvSpPr/>
          <p:nvPr/>
        </p:nvSpPr>
        <p:spPr>
          <a:xfrm>
            <a:off x="6025660" y="1127218"/>
            <a:ext cx="603944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At what distance were exactly half of the children still cycling?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52081F-F57C-49F4-8D30-ACD444C8CC8E}"/>
              </a:ext>
            </a:extLst>
          </p:cNvPr>
          <p:cNvSpPr txBox="1"/>
          <p:nvPr/>
        </p:nvSpPr>
        <p:spPr>
          <a:xfrm>
            <a:off x="6683963" y="2594363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5 0 0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96AC05-1026-4C1A-A6CB-0E535E293EB5}"/>
              </a:ext>
            </a:extLst>
          </p:cNvPr>
          <p:cNvSpPr txBox="1"/>
          <p:nvPr/>
        </p:nvSpPr>
        <p:spPr>
          <a:xfrm>
            <a:off x="6209346" y="259436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73C14E9-76B9-4D5B-B4D7-6177A88CE6F9}"/>
              </a:ext>
            </a:extLst>
          </p:cNvPr>
          <p:cNvCxnSpPr>
            <a:cxnSpLocks/>
          </p:cNvCxnSpPr>
          <p:nvPr/>
        </p:nvCxnSpPr>
        <p:spPr>
          <a:xfrm>
            <a:off x="6683963" y="2643920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94D0F99-DFD3-44E2-8373-3F7572235074}"/>
              </a:ext>
            </a:extLst>
          </p:cNvPr>
          <p:cNvCxnSpPr>
            <a:cxnSpLocks/>
          </p:cNvCxnSpPr>
          <p:nvPr/>
        </p:nvCxnSpPr>
        <p:spPr>
          <a:xfrm flipH="1">
            <a:off x="6699117" y="2643920"/>
            <a:ext cx="3798" cy="4474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CF076EC-C91A-40EC-AA8D-B8578A475788}"/>
              </a:ext>
            </a:extLst>
          </p:cNvPr>
          <p:cNvSpPr txBox="1"/>
          <p:nvPr/>
        </p:nvSpPr>
        <p:spPr>
          <a:xfrm>
            <a:off x="7125922" y="214361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C1F8B7-95B9-40CB-AE57-D4DDD45FA0B2}"/>
              </a:ext>
            </a:extLst>
          </p:cNvPr>
          <p:cNvSpPr txBox="1"/>
          <p:nvPr/>
        </p:nvSpPr>
        <p:spPr>
          <a:xfrm>
            <a:off x="7548928" y="2143610"/>
            <a:ext cx="5326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AB9ED31-9B40-4076-9BBD-5DABCBE72FD0}"/>
              </a:ext>
            </a:extLst>
          </p:cNvPr>
          <p:cNvSpPr txBox="1"/>
          <p:nvPr/>
        </p:nvSpPr>
        <p:spPr>
          <a:xfrm>
            <a:off x="6983171" y="2621257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031802C-FE4C-47E2-B628-818DC21BB83A}"/>
              </a:ext>
            </a:extLst>
          </p:cNvPr>
          <p:cNvSpPr txBox="1"/>
          <p:nvPr/>
        </p:nvSpPr>
        <p:spPr>
          <a:xfrm>
            <a:off x="6685430" y="214361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3381D14-BA74-4F81-92C6-BFA42C85ADD1}"/>
              </a:ext>
            </a:extLst>
          </p:cNvPr>
          <p:cNvCxnSpPr>
            <a:cxnSpLocks/>
          </p:cNvCxnSpPr>
          <p:nvPr/>
        </p:nvCxnSpPr>
        <p:spPr>
          <a:xfrm flipH="1" flipV="1">
            <a:off x="1708879" y="3537679"/>
            <a:ext cx="3267856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C2442FF-8FE7-4B13-8FAF-33D6C2CAEBA7}"/>
              </a:ext>
            </a:extLst>
          </p:cNvPr>
          <p:cNvCxnSpPr>
            <a:cxnSpLocks/>
          </p:cNvCxnSpPr>
          <p:nvPr/>
        </p:nvCxnSpPr>
        <p:spPr>
          <a:xfrm>
            <a:off x="4969361" y="3537679"/>
            <a:ext cx="0" cy="205196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4CAF6A32-C07B-4EC9-A27E-F73AB00767B0}"/>
              </a:ext>
            </a:extLst>
          </p:cNvPr>
          <p:cNvSpPr txBox="1"/>
          <p:nvPr/>
        </p:nvSpPr>
        <p:spPr>
          <a:xfrm>
            <a:off x="1108263" y="3304487"/>
            <a:ext cx="686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250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C35AC8D-104A-40BA-97AC-1605A6375B02}"/>
              </a:ext>
            </a:extLst>
          </p:cNvPr>
          <p:cNvSpPr txBox="1"/>
          <p:nvPr/>
        </p:nvSpPr>
        <p:spPr>
          <a:xfrm>
            <a:off x="1943537" y="5617775"/>
            <a:ext cx="429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5F0989C-68A3-4D86-A403-DC7828721F23}"/>
              </a:ext>
            </a:extLst>
          </p:cNvPr>
          <p:cNvSpPr txBox="1"/>
          <p:nvPr/>
        </p:nvSpPr>
        <p:spPr>
          <a:xfrm>
            <a:off x="2355140" y="5619204"/>
            <a:ext cx="429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EB18A4B-437B-458D-B03A-8BFEF4B83867}"/>
              </a:ext>
            </a:extLst>
          </p:cNvPr>
          <p:cNvSpPr txBox="1"/>
          <p:nvPr/>
        </p:nvSpPr>
        <p:spPr>
          <a:xfrm>
            <a:off x="2766741" y="5617775"/>
            <a:ext cx="429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F4D1840-A685-47FA-8DEC-39047F91C526}"/>
              </a:ext>
            </a:extLst>
          </p:cNvPr>
          <p:cNvSpPr txBox="1"/>
          <p:nvPr/>
        </p:nvSpPr>
        <p:spPr>
          <a:xfrm>
            <a:off x="3178344" y="5619204"/>
            <a:ext cx="429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7AB7A13-5661-487A-B23F-0D8B667AC832}"/>
              </a:ext>
            </a:extLst>
          </p:cNvPr>
          <p:cNvSpPr txBox="1"/>
          <p:nvPr/>
        </p:nvSpPr>
        <p:spPr>
          <a:xfrm>
            <a:off x="3925724" y="5617775"/>
            <a:ext cx="4864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F57EF12-F289-4605-A43F-491D8FA6EEEF}"/>
              </a:ext>
            </a:extLst>
          </p:cNvPr>
          <p:cNvSpPr txBox="1"/>
          <p:nvPr/>
        </p:nvSpPr>
        <p:spPr>
          <a:xfrm>
            <a:off x="4337327" y="5619204"/>
            <a:ext cx="4864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92FBD91-0393-48C7-B54E-02D4649A5507}"/>
              </a:ext>
            </a:extLst>
          </p:cNvPr>
          <p:cNvSpPr txBox="1"/>
          <p:nvPr/>
        </p:nvSpPr>
        <p:spPr>
          <a:xfrm>
            <a:off x="4748928" y="5617775"/>
            <a:ext cx="4864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872A30B-D212-4CED-B8F9-4249FBEBC613}"/>
              </a:ext>
            </a:extLst>
          </p:cNvPr>
          <p:cNvSpPr txBox="1"/>
          <p:nvPr/>
        </p:nvSpPr>
        <p:spPr>
          <a:xfrm>
            <a:off x="5160531" y="5619204"/>
            <a:ext cx="4864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B02E296-7A21-442A-B94C-145C03ED43AA}"/>
              </a:ext>
            </a:extLst>
          </p:cNvPr>
          <p:cNvSpPr txBox="1"/>
          <p:nvPr/>
        </p:nvSpPr>
        <p:spPr>
          <a:xfrm>
            <a:off x="6833590" y="3389701"/>
            <a:ext cx="45331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16 kilometres</a:t>
            </a:r>
          </a:p>
        </p:txBody>
      </p:sp>
    </p:spTree>
    <p:extLst>
      <p:ext uri="{BB962C8B-B14F-4D97-AF65-F5344CB8AC3E}">
        <p14:creationId xmlns:p14="http://schemas.microsoft.com/office/powerpoint/2010/main" val="1105726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3" grpId="0"/>
      <p:bldP spid="14" grpId="0"/>
      <p:bldP spid="15" grpId="0"/>
      <p:bldP spid="23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8FB8F3-F4F1-49CB-8899-958134B024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2" y="1127218"/>
            <a:ext cx="6153224" cy="5277870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01148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500 children started a 20 kilometre sponsored cycle ride. This graph shows how far they cycled.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7B8473-5C92-4D60-AFA9-156C95B54FA4}"/>
              </a:ext>
            </a:extLst>
          </p:cNvPr>
          <p:cNvSpPr/>
          <p:nvPr/>
        </p:nvSpPr>
        <p:spPr>
          <a:xfrm>
            <a:off x="6025660" y="1127218"/>
            <a:ext cx="603944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Estimate how many children completed the 20 kilometre cycle ride.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855D634-E737-48F6-8528-07A259B9145B}"/>
              </a:ext>
            </a:extLst>
          </p:cNvPr>
          <p:cNvCxnSpPr>
            <a:cxnSpLocks/>
          </p:cNvCxnSpPr>
          <p:nvPr/>
        </p:nvCxnSpPr>
        <p:spPr>
          <a:xfrm flipH="1" flipV="1">
            <a:off x="1702191" y="4080345"/>
            <a:ext cx="4090470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FC43445-9887-47BB-A1BA-A2A4204CC8CC}"/>
              </a:ext>
            </a:extLst>
          </p:cNvPr>
          <p:cNvSpPr txBox="1"/>
          <p:nvPr/>
        </p:nvSpPr>
        <p:spPr>
          <a:xfrm>
            <a:off x="1108263" y="3304487"/>
            <a:ext cx="686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250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ED3EBE-DD08-41C2-A3A6-CAEC4159E218}"/>
              </a:ext>
            </a:extLst>
          </p:cNvPr>
          <p:cNvSpPr txBox="1"/>
          <p:nvPr/>
        </p:nvSpPr>
        <p:spPr>
          <a:xfrm>
            <a:off x="1108263" y="4134303"/>
            <a:ext cx="667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150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A52EBC-CCA2-4981-AA55-BC9CACE63B54}"/>
              </a:ext>
            </a:extLst>
          </p:cNvPr>
          <p:cNvSpPr txBox="1"/>
          <p:nvPr/>
        </p:nvSpPr>
        <p:spPr>
          <a:xfrm>
            <a:off x="7062004" y="2305616"/>
            <a:ext cx="3562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185 children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68BBB6-BD93-4F55-8C75-8324555DCD18}"/>
              </a:ext>
            </a:extLst>
          </p:cNvPr>
          <p:cNvSpPr txBox="1"/>
          <p:nvPr/>
        </p:nvSpPr>
        <p:spPr>
          <a:xfrm>
            <a:off x="6209346" y="3012099"/>
            <a:ext cx="5527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You get the mark for an estimate of between 180 and 190. </a:t>
            </a:r>
          </a:p>
        </p:txBody>
      </p:sp>
    </p:spTree>
    <p:extLst>
      <p:ext uri="{BB962C8B-B14F-4D97-AF65-F5344CB8AC3E}">
        <p14:creationId xmlns:p14="http://schemas.microsoft.com/office/powerpoint/2010/main" val="1850343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120292" y="50000"/>
            <a:ext cx="52698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/>
              <a:t>x</a:t>
            </a:r>
            <a:r>
              <a:rPr lang="en-US" sz="3200" b="1" dirty="0"/>
              <a:t> is a whole number.</a:t>
            </a:r>
          </a:p>
          <a:p>
            <a:r>
              <a:rPr lang="en-US" sz="3200" b="1" dirty="0"/>
              <a:t>40 &lt;  </a:t>
            </a:r>
            <a:r>
              <a:rPr lang="en-US" sz="3200" b="1" i="1" dirty="0"/>
              <a:t>x</a:t>
            </a:r>
            <a:r>
              <a:rPr lang="en-US" sz="3200" b="1" dirty="0"/>
              <a:t>  &lt; 45</a:t>
            </a:r>
          </a:p>
          <a:p>
            <a:r>
              <a:rPr lang="en-US" sz="3200" b="1" i="1" dirty="0"/>
              <a:t>x</a:t>
            </a:r>
            <a:r>
              <a:rPr lang="en-US" sz="3200" b="1" dirty="0"/>
              <a:t> could be 41, 42, 43 or 44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51DB65-1981-4163-B560-60196E1121F2}"/>
              </a:ext>
            </a:extLst>
          </p:cNvPr>
          <p:cNvSpPr/>
          <p:nvPr/>
        </p:nvSpPr>
        <p:spPr>
          <a:xfrm>
            <a:off x="120291" y="2031198"/>
            <a:ext cx="70407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/>
              <a:t>k</a:t>
            </a:r>
            <a:r>
              <a:rPr lang="en-US" sz="3200" b="1" dirty="0"/>
              <a:t> is a whole number.</a:t>
            </a:r>
          </a:p>
          <a:p>
            <a:r>
              <a:rPr lang="en-US" sz="3200" b="1" dirty="0"/>
              <a:t>29 &lt;  2</a:t>
            </a:r>
            <a:r>
              <a:rPr lang="en-US" sz="3200" b="1" i="1" dirty="0"/>
              <a:t>k</a:t>
            </a:r>
            <a:r>
              <a:rPr lang="en-US" sz="3200" b="1" dirty="0"/>
              <a:t>  &lt; 35</a:t>
            </a:r>
          </a:p>
          <a:p>
            <a:r>
              <a:rPr lang="en-US" sz="3200" b="1" i="1" dirty="0"/>
              <a:t>k</a:t>
            </a:r>
            <a:r>
              <a:rPr lang="en-US" sz="3200" b="1" dirty="0"/>
              <a:t> could be ____________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7B80F9-6641-47C2-9B85-F36F378B58C7}"/>
              </a:ext>
            </a:extLst>
          </p:cNvPr>
          <p:cNvSpPr/>
          <p:nvPr/>
        </p:nvSpPr>
        <p:spPr>
          <a:xfrm>
            <a:off x="120291" y="4219195"/>
            <a:ext cx="67950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/>
              <a:t>w</a:t>
            </a:r>
            <a:r>
              <a:rPr lang="en-US" sz="3200" b="1" dirty="0"/>
              <a:t> is a whole number. </a:t>
            </a:r>
          </a:p>
          <a:p>
            <a:r>
              <a:rPr lang="en-US" sz="3200" b="1" dirty="0"/>
              <a:t>18 &lt;  3</a:t>
            </a:r>
            <a:r>
              <a:rPr lang="en-US" sz="3200" b="1" i="1" dirty="0"/>
              <a:t>w</a:t>
            </a:r>
            <a:r>
              <a:rPr lang="en-US" sz="3200" b="1" dirty="0"/>
              <a:t> + 1  &lt; 24</a:t>
            </a:r>
          </a:p>
          <a:p>
            <a:r>
              <a:rPr lang="en-US" sz="3200" b="1" i="1" dirty="0"/>
              <a:t>w</a:t>
            </a:r>
            <a:r>
              <a:rPr lang="en-US" sz="3200" b="1" dirty="0"/>
              <a:t> could be ___________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33D8D96-3484-4674-866E-8426C8E31BE3}"/>
              </a:ext>
            </a:extLst>
          </p:cNvPr>
          <p:cNvSpPr/>
          <p:nvPr/>
        </p:nvSpPr>
        <p:spPr>
          <a:xfrm>
            <a:off x="5421143" y="2125438"/>
            <a:ext cx="15931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2k =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2648AE-F73B-407F-B62C-6B0BCB343170}"/>
              </a:ext>
            </a:extLst>
          </p:cNvPr>
          <p:cNvSpPr/>
          <p:nvPr/>
        </p:nvSpPr>
        <p:spPr>
          <a:xfrm>
            <a:off x="6217715" y="2125437"/>
            <a:ext cx="33501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30, 31, 32, 33, 34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D701A0-D74A-4597-B116-D0DDCDC9D624}"/>
              </a:ext>
            </a:extLst>
          </p:cNvPr>
          <p:cNvSpPr/>
          <p:nvPr/>
        </p:nvSpPr>
        <p:spPr>
          <a:xfrm>
            <a:off x="5619027" y="2738410"/>
            <a:ext cx="13952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k =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D96183-CA3A-47DA-BDD6-1D6CF4ABD8A2}"/>
              </a:ext>
            </a:extLst>
          </p:cNvPr>
          <p:cNvSpPr/>
          <p:nvPr/>
        </p:nvSpPr>
        <p:spPr>
          <a:xfrm>
            <a:off x="6217715" y="2738409"/>
            <a:ext cx="13952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C830AA-04A2-4F86-85F2-A93EF3CB999D}"/>
              </a:ext>
            </a:extLst>
          </p:cNvPr>
          <p:cNvSpPr/>
          <p:nvPr/>
        </p:nvSpPr>
        <p:spPr>
          <a:xfrm>
            <a:off x="7413841" y="2738409"/>
            <a:ext cx="13952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F17ABA-DE1B-4558-8239-BDF7C9F1EFA5}"/>
              </a:ext>
            </a:extLst>
          </p:cNvPr>
          <p:cNvSpPr/>
          <p:nvPr/>
        </p:nvSpPr>
        <p:spPr>
          <a:xfrm>
            <a:off x="8656119" y="2738409"/>
            <a:ext cx="13952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17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4A5F43-C983-4E09-A687-C4EE618C61F5}"/>
              </a:ext>
            </a:extLst>
          </p:cNvPr>
          <p:cNvSpPr/>
          <p:nvPr/>
        </p:nvSpPr>
        <p:spPr>
          <a:xfrm>
            <a:off x="2091478" y="3007274"/>
            <a:ext cx="24239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15, 16 or 17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DC2C19E-B666-4D72-9D79-CC522127FE0A}"/>
              </a:ext>
            </a:extLst>
          </p:cNvPr>
          <p:cNvSpPr/>
          <p:nvPr/>
        </p:nvSpPr>
        <p:spPr>
          <a:xfrm>
            <a:off x="5385933" y="4249615"/>
            <a:ext cx="15931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3w + 1 =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34FCA8-CCFE-40CE-BA68-06FACF4CFEA6}"/>
              </a:ext>
            </a:extLst>
          </p:cNvPr>
          <p:cNvSpPr/>
          <p:nvPr/>
        </p:nvSpPr>
        <p:spPr>
          <a:xfrm>
            <a:off x="6939617" y="4249615"/>
            <a:ext cx="33501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19, 20, 21, 22, 23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3AF18C7-72AC-47E4-BA3F-E25567020EF9}"/>
              </a:ext>
            </a:extLst>
          </p:cNvPr>
          <p:cNvSpPr/>
          <p:nvPr/>
        </p:nvSpPr>
        <p:spPr>
          <a:xfrm>
            <a:off x="5988836" y="4864811"/>
            <a:ext cx="16241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3w =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26175D5-DF16-405B-8212-2CFA3FCA0AE9}"/>
              </a:ext>
            </a:extLst>
          </p:cNvPr>
          <p:cNvSpPr/>
          <p:nvPr/>
        </p:nvSpPr>
        <p:spPr>
          <a:xfrm>
            <a:off x="6939617" y="4882089"/>
            <a:ext cx="33501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18, 19, 20, 21, 22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B178AAC-9ADC-4746-9158-C4957AC6F6F2}"/>
              </a:ext>
            </a:extLst>
          </p:cNvPr>
          <p:cNvSpPr/>
          <p:nvPr/>
        </p:nvSpPr>
        <p:spPr>
          <a:xfrm>
            <a:off x="6202217" y="5449586"/>
            <a:ext cx="16241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w =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7EBBE6C-3118-4C40-B803-70C5A8FDF478}"/>
              </a:ext>
            </a:extLst>
          </p:cNvPr>
          <p:cNvSpPr/>
          <p:nvPr/>
        </p:nvSpPr>
        <p:spPr>
          <a:xfrm>
            <a:off x="7014286" y="5452861"/>
            <a:ext cx="33501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7B9AAD9-A4B5-4699-A5A9-401C60686863}"/>
              </a:ext>
            </a:extLst>
          </p:cNvPr>
          <p:cNvSpPr/>
          <p:nvPr/>
        </p:nvSpPr>
        <p:spPr>
          <a:xfrm>
            <a:off x="8900541" y="5458225"/>
            <a:ext cx="15976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6007FD9-430C-4A92-B9FB-3A13FFD7EB65}"/>
              </a:ext>
            </a:extLst>
          </p:cNvPr>
          <p:cNvSpPr/>
          <p:nvPr/>
        </p:nvSpPr>
        <p:spPr>
          <a:xfrm>
            <a:off x="2646222" y="5190759"/>
            <a:ext cx="33501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 or 7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2B3357C-AEFE-49F5-83C9-B6ACB3B60B1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72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20" grpId="0"/>
      <p:bldP spid="21" grpId="0"/>
      <p:bldP spid="22" grpId="0"/>
      <p:bldP spid="23" grpId="0"/>
      <p:bldP spid="2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s://app.doublestruck.eu/content/K2_REAS/HTML/Q/Q00A22_files/image001.jpg">
            <a:extLst>
              <a:ext uri="{FF2B5EF4-FFF2-40B4-BE49-F238E27FC236}">
                <a16:creationId xmlns:a16="http://schemas.microsoft.com/office/drawing/2014/main" id="{F5072A82-6A01-48AE-97BF-89C0C000BB2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104" y="1043010"/>
            <a:ext cx="7788792" cy="529362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9151358-C4FE-4DB9-B222-3490447F45F3}"/>
              </a:ext>
            </a:extLst>
          </p:cNvPr>
          <p:cNvSpPr/>
          <p:nvPr/>
        </p:nvSpPr>
        <p:spPr>
          <a:xfrm>
            <a:off x="103032" y="51516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shaded triangle is a reflection of the white triangle in the mirror line. Write the co-ordinates of point A and point B.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457E094-409C-48DB-BC8B-F8C1AB3B93BC}"/>
              </a:ext>
            </a:extLst>
          </p:cNvPr>
          <p:cNvCxnSpPr>
            <a:cxnSpLocks/>
          </p:cNvCxnSpPr>
          <p:nvPr/>
        </p:nvCxnSpPr>
        <p:spPr>
          <a:xfrm flipH="1">
            <a:off x="5552221" y="1960788"/>
            <a:ext cx="1" cy="4105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BD1FC4DC-A378-44D2-B118-67878DC01A79}"/>
              </a:ext>
            </a:extLst>
          </p:cNvPr>
          <p:cNvSpPr/>
          <p:nvPr/>
        </p:nvSpPr>
        <p:spPr>
          <a:xfrm>
            <a:off x="5218981" y="6065860"/>
            <a:ext cx="7646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A5E908-F402-4B54-8CE4-74055820EF5C}"/>
              </a:ext>
            </a:extLst>
          </p:cNvPr>
          <p:cNvCxnSpPr>
            <a:cxnSpLocks/>
          </p:cNvCxnSpPr>
          <p:nvPr/>
        </p:nvCxnSpPr>
        <p:spPr>
          <a:xfrm flipH="1">
            <a:off x="834189" y="1960788"/>
            <a:ext cx="471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C81C7053-5572-4C82-98BC-5485D5BFAFB2}"/>
              </a:ext>
            </a:extLst>
          </p:cNvPr>
          <p:cNvSpPr/>
          <p:nvPr/>
        </p:nvSpPr>
        <p:spPr>
          <a:xfrm>
            <a:off x="435611" y="1668400"/>
            <a:ext cx="5160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BA1C92-71EB-432C-95B2-A308EA56D06A}"/>
              </a:ext>
            </a:extLst>
          </p:cNvPr>
          <p:cNvSpPr/>
          <p:nvPr/>
        </p:nvSpPr>
        <p:spPr>
          <a:xfrm>
            <a:off x="8802933" y="1240511"/>
            <a:ext cx="22559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A: (11,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21A30F-3DA9-42AD-9DB3-643404205BA0}"/>
              </a:ext>
            </a:extLst>
          </p:cNvPr>
          <p:cNvSpPr/>
          <p:nvPr/>
        </p:nvSpPr>
        <p:spPr>
          <a:xfrm>
            <a:off x="10011046" y="1240511"/>
            <a:ext cx="9071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9)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559FBB-F7D3-4A0C-9879-92235CBAABBF}"/>
              </a:ext>
            </a:extLst>
          </p:cNvPr>
          <p:cNvCxnSpPr>
            <a:cxnSpLocks/>
          </p:cNvCxnSpPr>
          <p:nvPr/>
        </p:nvCxnSpPr>
        <p:spPr>
          <a:xfrm flipH="1">
            <a:off x="1169993" y="4687673"/>
            <a:ext cx="1" cy="13473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79591BF8-6D50-49B1-9B0A-CDF01FEFFF13}"/>
              </a:ext>
            </a:extLst>
          </p:cNvPr>
          <p:cNvSpPr/>
          <p:nvPr/>
        </p:nvSpPr>
        <p:spPr>
          <a:xfrm>
            <a:off x="951683" y="6044245"/>
            <a:ext cx="7646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D7338B1-1A55-42C4-9DF9-010B3461C75B}"/>
              </a:ext>
            </a:extLst>
          </p:cNvPr>
          <p:cNvCxnSpPr>
            <a:cxnSpLocks/>
          </p:cNvCxnSpPr>
          <p:nvPr/>
        </p:nvCxnSpPr>
        <p:spPr>
          <a:xfrm flipH="1">
            <a:off x="2918711" y="4719379"/>
            <a:ext cx="1" cy="13473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E7074001-926B-4EB6-A914-3888500C303E}"/>
              </a:ext>
            </a:extLst>
          </p:cNvPr>
          <p:cNvSpPr/>
          <p:nvPr/>
        </p:nvSpPr>
        <p:spPr>
          <a:xfrm>
            <a:off x="2700401" y="6075951"/>
            <a:ext cx="7646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834C9E3-CB2E-45ED-8D57-C585B129DDA1}"/>
              </a:ext>
            </a:extLst>
          </p:cNvPr>
          <p:cNvCxnSpPr>
            <a:cxnSpLocks/>
          </p:cNvCxnSpPr>
          <p:nvPr/>
        </p:nvCxnSpPr>
        <p:spPr>
          <a:xfrm>
            <a:off x="1164828" y="6044245"/>
            <a:ext cx="1782598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5E70CB7F-F573-451D-959F-F78781A5CEB8}"/>
              </a:ext>
            </a:extLst>
          </p:cNvPr>
          <p:cNvSpPr/>
          <p:nvPr/>
        </p:nvSpPr>
        <p:spPr>
          <a:xfrm>
            <a:off x="1902061" y="5579288"/>
            <a:ext cx="4036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42B81BE-FE32-4B8F-A818-C4B6560A78C4}"/>
              </a:ext>
            </a:extLst>
          </p:cNvPr>
          <p:cNvCxnSpPr>
            <a:cxnSpLocks/>
          </p:cNvCxnSpPr>
          <p:nvPr/>
        </p:nvCxnSpPr>
        <p:spPr>
          <a:xfrm>
            <a:off x="5547055" y="6047286"/>
            <a:ext cx="1782598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70F13BCB-D045-4D59-AB56-BBD2731E01C2}"/>
              </a:ext>
            </a:extLst>
          </p:cNvPr>
          <p:cNvSpPr/>
          <p:nvPr/>
        </p:nvSpPr>
        <p:spPr>
          <a:xfrm>
            <a:off x="6284288" y="5582329"/>
            <a:ext cx="4036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7E1F5F0-B183-48F2-A3E7-37F9CB2FE149}"/>
              </a:ext>
            </a:extLst>
          </p:cNvPr>
          <p:cNvCxnSpPr>
            <a:cxnSpLocks/>
          </p:cNvCxnSpPr>
          <p:nvPr/>
        </p:nvCxnSpPr>
        <p:spPr>
          <a:xfrm flipH="1">
            <a:off x="7293884" y="4696878"/>
            <a:ext cx="1" cy="13473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42D68A69-6710-4D10-84C1-1897A3383C4C}"/>
              </a:ext>
            </a:extLst>
          </p:cNvPr>
          <p:cNvSpPr/>
          <p:nvPr/>
        </p:nvSpPr>
        <p:spPr>
          <a:xfrm>
            <a:off x="6947304" y="6078581"/>
            <a:ext cx="7646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0F916C2-2C51-4D01-9E64-70032356844E}"/>
              </a:ext>
            </a:extLst>
          </p:cNvPr>
          <p:cNvSpPr/>
          <p:nvPr/>
        </p:nvSpPr>
        <p:spPr>
          <a:xfrm>
            <a:off x="8802933" y="1960788"/>
            <a:ext cx="22559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B: (15,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035C99C-4C9B-4B56-9082-C92B0B11D384}"/>
              </a:ext>
            </a:extLst>
          </p:cNvPr>
          <p:cNvSpPr/>
          <p:nvPr/>
        </p:nvSpPr>
        <p:spPr>
          <a:xfrm>
            <a:off x="10011046" y="1960788"/>
            <a:ext cx="9071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3)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4F3A823-DD6C-465A-B4F7-F310A5CE6FCB}"/>
              </a:ext>
            </a:extLst>
          </p:cNvPr>
          <p:cNvCxnSpPr>
            <a:cxnSpLocks/>
          </p:cNvCxnSpPr>
          <p:nvPr/>
        </p:nvCxnSpPr>
        <p:spPr>
          <a:xfrm flipH="1">
            <a:off x="829023" y="4733293"/>
            <a:ext cx="64648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AD4C3B82-710D-4CAD-9706-ABC30F976076}"/>
              </a:ext>
            </a:extLst>
          </p:cNvPr>
          <p:cNvSpPr/>
          <p:nvPr/>
        </p:nvSpPr>
        <p:spPr>
          <a:xfrm>
            <a:off x="433028" y="4395285"/>
            <a:ext cx="5160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7B76EFF-2439-4603-BF60-F08FBDF9994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884398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 L -0.00052 -0.19375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9699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96296E-6 L -4.79167E-6 -0.19352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0.19375 L 2.08333E-7 3.7037E-7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9907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0.19352 L 4.16667E-6 7.56773E-17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9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12" grpId="0"/>
      <p:bldP spid="17" grpId="0"/>
      <p:bldP spid="19" grpId="0"/>
      <p:bldP spid="21" grpId="0"/>
      <p:bldP spid="24" grpId="0"/>
      <p:bldP spid="32" grpId="0"/>
      <p:bldP spid="37" grpId="0"/>
      <p:bldP spid="38" grpId="0"/>
      <p:bldP spid="41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Alfie has some photographs printed.</a:t>
            </a:r>
          </a:p>
          <a:p>
            <a:r>
              <a:rPr lang="en-US" sz="3200" b="1" dirty="0"/>
              <a:t>The cost is £2.50 for postage and 12 pence for each print.</a:t>
            </a:r>
          </a:p>
          <a:p>
            <a:r>
              <a:rPr lang="en-US" sz="3200" b="1" dirty="0"/>
              <a:t>Alfie uses this formula for the total cost (C) in pence.</a:t>
            </a:r>
          </a:p>
          <a:p>
            <a:r>
              <a:rPr lang="en-US" sz="3200" dirty="0"/>
              <a:t>C = 250 + 12</a:t>
            </a:r>
            <a:r>
              <a:rPr lang="en-US" sz="3200" i="1" dirty="0"/>
              <a:t>n</a:t>
            </a:r>
          </a:p>
          <a:p>
            <a:r>
              <a:rPr lang="en-US" sz="3200" b="1" i="1" dirty="0"/>
              <a:t>n</a:t>
            </a:r>
            <a:r>
              <a:rPr lang="en-US" sz="3200" b="1" dirty="0"/>
              <a:t> stands for the number of photographs.</a:t>
            </a:r>
          </a:p>
          <a:p>
            <a:r>
              <a:rPr lang="en-US" sz="3200" b="1" dirty="0"/>
              <a:t>The total cost for Alfie is £6.70</a:t>
            </a:r>
          </a:p>
          <a:p>
            <a:r>
              <a:rPr lang="en-US" sz="3200" b="1" dirty="0"/>
              <a:t>How many photographs does he have printed?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AD1A7B-897F-47BD-97B6-04FCEDAA5D5C}"/>
              </a:ext>
            </a:extLst>
          </p:cNvPr>
          <p:cNvSpPr txBox="1"/>
          <p:nvPr/>
        </p:nvSpPr>
        <p:spPr>
          <a:xfrm>
            <a:off x="1489253" y="3589430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670 = 250 + 12</a:t>
            </a:r>
            <a:r>
              <a:rPr lang="en-GB" sz="3200" b="1" i="1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BE2B13-D488-456C-91D5-327C6A37B2B3}"/>
              </a:ext>
            </a:extLst>
          </p:cNvPr>
          <p:cNvSpPr txBox="1"/>
          <p:nvPr/>
        </p:nvSpPr>
        <p:spPr>
          <a:xfrm>
            <a:off x="1489253" y="4174205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670 – 250 = 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49530-CD89-4A91-8B7B-9278B2DD669A}"/>
              </a:ext>
            </a:extLst>
          </p:cNvPr>
          <p:cNvSpPr txBox="1"/>
          <p:nvPr/>
        </p:nvSpPr>
        <p:spPr>
          <a:xfrm>
            <a:off x="3538692" y="4174204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420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D685BD-9512-46F2-8360-947B0E82F24B}"/>
              </a:ext>
            </a:extLst>
          </p:cNvPr>
          <p:cNvSpPr txBox="1"/>
          <p:nvPr/>
        </p:nvSpPr>
        <p:spPr>
          <a:xfrm>
            <a:off x="1489253" y="4758979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</a:t>
            </a:r>
            <a:r>
              <a:rPr lang="en-GB" sz="3200" b="1" i="1" dirty="0">
                <a:solidFill>
                  <a:srgbClr val="FF0000"/>
                </a:solidFill>
              </a:rPr>
              <a:t>n </a:t>
            </a:r>
            <a:r>
              <a:rPr lang="en-GB" sz="3200" b="1" dirty="0">
                <a:solidFill>
                  <a:srgbClr val="FF0000"/>
                </a:solidFill>
              </a:rPr>
              <a:t>= 420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397C3B-7D4D-4B9F-B41E-25FF76D73ADC}"/>
              </a:ext>
            </a:extLst>
          </p:cNvPr>
          <p:cNvSpPr/>
          <p:nvPr/>
        </p:nvSpPr>
        <p:spPr>
          <a:xfrm>
            <a:off x="1489253" y="5343753"/>
            <a:ext cx="3223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i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n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= 420 </a:t>
            </a:r>
            <a:r>
              <a:rPr lang="en-GB" sz="3200" b="1" dirty="0">
                <a:solidFill>
                  <a:srgbClr val="FF0000"/>
                </a:solidFill>
              </a:rPr>
              <a:t>÷ 12 =</a:t>
            </a:r>
            <a:endParaRPr lang="en-GB" sz="3200" b="1" i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F84A0A-15B1-4A15-A076-1DB01BA4DA07}"/>
              </a:ext>
            </a:extLst>
          </p:cNvPr>
          <p:cNvSpPr txBox="1"/>
          <p:nvPr/>
        </p:nvSpPr>
        <p:spPr>
          <a:xfrm>
            <a:off x="3946409" y="5343753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35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651D76-CA9C-4990-BC2D-191228FCF39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387F14-C997-4796-AB31-7AA071AB7D16}"/>
              </a:ext>
            </a:extLst>
          </p:cNvPr>
          <p:cNvSpPr txBox="1"/>
          <p:nvPr/>
        </p:nvSpPr>
        <p:spPr>
          <a:xfrm>
            <a:off x="8057765" y="2956529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35 photographs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65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0" grpId="0"/>
      <p:bldP spid="11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square is divided into three parts.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FFA511A1-7836-4686-A734-418E3A36B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96" y="636291"/>
            <a:ext cx="2382008" cy="2382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E587879-9899-4661-8447-DAE547E2A1B9}"/>
              </a:ext>
            </a:extLst>
          </p:cNvPr>
          <p:cNvSpPr/>
          <p:nvPr/>
        </p:nvSpPr>
        <p:spPr>
          <a:xfrm>
            <a:off x="2993241" y="723375"/>
            <a:ext cx="9089223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 A is      of the area of the square.</a:t>
            </a:r>
          </a:p>
          <a:p>
            <a:pPr>
              <a:spcAft>
                <a:spcPts val="0"/>
              </a:spcAft>
            </a:pPr>
            <a:endParaRPr lang="en-US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 B is      of the area of the square.</a:t>
            </a:r>
          </a:p>
          <a:p>
            <a:pPr>
              <a:spcAft>
                <a:spcPts val="0"/>
              </a:spcAft>
            </a:pPr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fraction of the area of the square is part C?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77EDE6-F1B8-4E4D-8FBF-48B5643DA3A2}"/>
              </a:ext>
            </a:extLst>
          </p:cNvPr>
          <p:cNvSpPr/>
          <p:nvPr/>
        </p:nvSpPr>
        <p:spPr>
          <a:xfrm>
            <a:off x="4566052" y="563336"/>
            <a:ext cx="6393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BACE70-C9CB-489B-9D5E-E2D97E2F2478}"/>
              </a:ext>
            </a:extLst>
          </p:cNvPr>
          <p:cNvSpPr/>
          <p:nvPr/>
        </p:nvSpPr>
        <p:spPr>
          <a:xfrm>
            <a:off x="4558679" y="922800"/>
            <a:ext cx="6393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BCC6C8D-B026-420D-8E1F-6167D80C6F80}"/>
              </a:ext>
            </a:extLst>
          </p:cNvPr>
          <p:cNvCxnSpPr/>
          <p:nvPr/>
        </p:nvCxnSpPr>
        <p:spPr>
          <a:xfrm>
            <a:off x="4578378" y="1039550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A6643DB-4BA6-461C-9BB3-B9F6FF3D7290}"/>
              </a:ext>
            </a:extLst>
          </p:cNvPr>
          <p:cNvSpPr/>
          <p:nvPr/>
        </p:nvSpPr>
        <p:spPr>
          <a:xfrm>
            <a:off x="4551304" y="1459590"/>
            <a:ext cx="6393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</a:t>
            </a:r>
            <a:endParaRPr lang="en-GB" sz="32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4EAE03-3534-436F-9B70-8B7BAC070D55}"/>
              </a:ext>
            </a:extLst>
          </p:cNvPr>
          <p:cNvSpPr/>
          <p:nvPr/>
        </p:nvSpPr>
        <p:spPr>
          <a:xfrm>
            <a:off x="4543931" y="1819054"/>
            <a:ext cx="6393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28BC4BE-E4AD-4783-A315-C2B2B9852A97}"/>
              </a:ext>
            </a:extLst>
          </p:cNvPr>
          <p:cNvCxnSpPr/>
          <p:nvPr/>
        </p:nvCxnSpPr>
        <p:spPr>
          <a:xfrm>
            <a:off x="4563630" y="1935804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70569BC-2104-48B4-90AA-17894201C059}"/>
              </a:ext>
            </a:extLst>
          </p:cNvPr>
          <p:cNvGrpSpPr/>
          <p:nvPr/>
        </p:nvGrpSpPr>
        <p:grpSpPr>
          <a:xfrm>
            <a:off x="1175468" y="3286673"/>
            <a:ext cx="1345561" cy="1076984"/>
            <a:chOff x="1332825" y="3098933"/>
            <a:chExt cx="1345561" cy="107698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75E55DB-A890-473E-9BF9-E933C193A886}"/>
                </a:ext>
              </a:extLst>
            </p:cNvPr>
            <p:cNvSpPr txBox="1"/>
            <p:nvPr/>
          </p:nvSpPr>
          <p:spPr>
            <a:xfrm>
              <a:off x="1332825" y="3302642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091F338-AF88-4B7B-BB60-CB977DF4C86B}"/>
                </a:ext>
              </a:extLst>
            </p:cNvPr>
            <p:cNvGrpSpPr/>
            <p:nvPr/>
          </p:nvGrpSpPr>
          <p:grpSpPr>
            <a:xfrm>
              <a:off x="1792357" y="3098933"/>
              <a:ext cx="539707" cy="1076984"/>
              <a:chOff x="3580378" y="2366435"/>
              <a:chExt cx="539707" cy="1076984"/>
            </a:xfrm>
          </p:grpSpPr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A976AE7C-893C-4870-B085-D181B36572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9669" y="2874269"/>
                <a:ext cx="446374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43EBAE6-C9D9-44FD-914E-24BB4543CB68}"/>
                  </a:ext>
                </a:extLst>
              </p:cNvPr>
              <p:cNvSpPr txBox="1"/>
              <p:nvPr/>
            </p:nvSpPr>
            <p:spPr>
              <a:xfrm>
                <a:off x="3580744" y="2812477"/>
                <a:ext cx="49098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5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CB43320-F465-4149-B22D-6210FBFDB592}"/>
                  </a:ext>
                </a:extLst>
              </p:cNvPr>
              <p:cNvSpPr txBox="1"/>
              <p:nvPr/>
            </p:nvSpPr>
            <p:spPr>
              <a:xfrm>
                <a:off x="3580378" y="2366435"/>
                <a:ext cx="53970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</a:t>
                </a: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4B156A8-9CE1-4A14-9185-9EE20BF79AD0}"/>
                </a:ext>
              </a:extLst>
            </p:cNvPr>
            <p:cNvSpPr txBox="1"/>
            <p:nvPr/>
          </p:nvSpPr>
          <p:spPr>
            <a:xfrm>
              <a:off x="2244648" y="3303757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4234F57-D717-46B9-A429-5D1D0DD072A6}"/>
              </a:ext>
            </a:extLst>
          </p:cNvPr>
          <p:cNvGrpSpPr/>
          <p:nvPr/>
        </p:nvGrpSpPr>
        <p:grpSpPr>
          <a:xfrm>
            <a:off x="739017" y="3287803"/>
            <a:ext cx="539707" cy="1076984"/>
            <a:chOff x="3580378" y="2366435"/>
            <a:chExt cx="539707" cy="1076984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5F1BFA3-4C1D-4C30-934D-37A01B21A6CB}"/>
                </a:ext>
              </a:extLst>
            </p:cNvPr>
            <p:cNvCxnSpPr>
              <a:cxnSpLocks/>
            </p:cNvCxnSpPr>
            <p:nvPr/>
          </p:nvCxnSpPr>
          <p:spPr>
            <a:xfrm>
              <a:off x="3589669" y="2874269"/>
              <a:ext cx="44637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B022DCF-ABD6-431A-85EB-CCEAF9AED561}"/>
                </a:ext>
              </a:extLst>
            </p:cNvPr>
            <p:cNvSpPr txBox="1"/>
            <p:nvPr/>
          </p:nvSpPr>
          <p:spPr>
            <a:xfrm>
              <a:off x="3580744" y="2812477"/>
              <a:ext cx="4909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7A40908-7E07-4DB6-A6AE-E29EEFE00AB8}"/>
                </a:ext>
              </a:extLst>
            </p:cNvPr>
            <p:cNvSpPr txBox="1"/>
            <p:nvPr/>
          </p:nvSpPr>
          <p:spPr>
            <a:xfrm>
              <a:off x="3580378" y="2366435"/>
              <a:ext cx="53970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FE33323-C904-4BD2-AAB9-022A69D23DD8}"/>
              </a:ext>
            </a:extLst>
          </p:cNvPr>
          <p:cNvCxnSpPr>
            <a:cxnSpLocks/>
          </p:cNvCxnSpPr>
          <p:nvPr/>
        </p:nvCxnSpPr>
        <p:spPr>
          <a:xfrm>
            <a:off x="739018" y="4921274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C35EAA21-1B68-49A7-B473-EE6A24AA1D51}"/>
              </a:ext>
            </a:extLst>
          </p:cNvPr>
          <p:cNvSpPr txBox="1"/>
          <p:nvPr/>
        </p:nvSpPr>
        <p:spPr>
          <a:xfrm>
            <a:off x="739017" y="485948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7B21B31-B958-4F2C-B474-5F3B210D9415}"/>
              </a:ext>
            </a:extLst>
          </p:cNvPr>
          <p:cNvSpPr txBox="1"/>
          <p:nvPr/>
        </p:nvSpPr>
        <p:spPr>
          <a:xfrm>
            <a:off x="969385" y="4413440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81AFEAE-0960-4528-899E-0974FB6E5FD0}"/>
              </a:ext>
            </a:extLst>
          </p:cNvPr>
          <p:cNvSpPr txBox="1"/>
          <p:nvPr/>
        </p:nvSpPr>
        <p:spPr>
          <a:xfrm>
            <a:off x="1610644" y="4636461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BF94464-137F-4B13-B2F9-BB380067D897}"/>
              </a:ext>
            </a:extLst>
          </p:cNvPr>
          <p:cNvCxnSpPr>
            <a:cxnSpLocks/>
          </p:cNvCxnSpPr>
          <p:nvPr/>
        </p:nvCxnSpPr>
        <p:spPr>
          <a:xfrm>
            <a:off x="2072024" y="4918665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A6AB18FA-3020-4269-A9A0-195131E51F70}"/>
              </a:ext>
            </a:extLst>
          </p:cNvPr>
          <p:cNvSpPr txBox="1"/>
          <p:nvPr/>
        </p:nvSpPr>
        <p:spPr>
          <a:xfrm>
            <a:off x="2072023" y="485687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C017096-E919-4643-B484-DAC4A1071365}"/>
              </a:ext>
            </a:extLst>
          </p:cNvPr>
          <p:cNvSpPr txBox="1"/>
          <p:nvPr/>
        </p:nvSpPr>
        <p:spPr>
          <a:xfrm>
            <a:off x="2302391" y="4410831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A921E43-5FA8-417F-A5ED-AF92D9546F9C}"/>
              </a:ext>
            </a:extLst>
          </p:cNvPr>
          <p:cNvSpPr txBox="1"/>
          <p:nvPr/>
        </p:nvSpPr>
        <p:spPr>
          <a:xfrm>
            <a:off x="2957543" y="4636461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E601A1B-B21C-44DC-9346-8466F3C90E44}"/>
              </a:ext>
            </a:extLst>
          </p:cNvPr>
          <p:cNvCxnSpPr>
            <a:cxnSpLocks/>
          </p:cNvCxnSpPr>
          <p:nvPr/>
        </p:nvCxnSpPr>
        <p:spPr>
          <a:xfrm>
            <a:off x="3418923" y="4918665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32CDC404-46F2-4E01-86F6-F7EA3C2DDF51}"/>
              </a:ext>
            </a:extLst>
          </p:cNvPr>
          <p:cNvSpPr txBox="1"/>
          <p:nvPr/>
        </p:nvSpPr>
        <p:spPr>
          <a:xfrm>
            <a:off x="3418922" y="485687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8FA28B1-E30D-4322-99EE-1C2E6E9EA0E7}"/>
              </a:ext>
            </a:extLst>
          </p:cNvPr>
          <p:cNvSpPr txBox="1"/>
          <p:nvPr/>
        </p:nvSpPr>
        <p:spPr>
          <a:xfrm>
            <a:off x="3415553" y="4410831"/>
            <a:ext cx="9576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872F5B8-DBBD-4C7C-BF07-1A8C33EBA904}"/>
              </a:ext>
            </a:extLst>
          </p:cNvPr>
          <p:cNvSpPr txBox="1"/>
          <p:nvPr/>
        </p:nvSpPr>
        <p:spPr>
          <a:xfrm>
            <a:off x="5344008" y="4635156"/>
            <a:ext cx="23630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–        =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E840956-7516-45A7-8CA2-EF2C4E96A423}"/>
              </a:ext>
            </a:extLst>
          </p:cNvPr>
          <p:cNvGrpSpPr/>
          <p:nvPr/>
        </p:nvGrpSpPr>
        <p:grpSpPr>
          <a:xfrm>
            <a:off x="6297808" y="4459739"/>
            <a:ext cx="957677" cy="1076984"/>
            <a:chOff x="3567953" y="4563231"/>
            <a:chExt cx="957677" cy="1076984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4537C7B-8A7B-4FE3-BD89-010EB6E76757}"/>
                </a:ext>
              </a:extLst>
            </p:cNvPr>
            <p:cNvCxnSpPr>
              <a:cxnSpLocks/>
            </p:cNvCxnSpPr>
            <p:nvPr/>
          </p:nvCxnSpPr>
          <p:spPr>
            <a:xfrm>
              <a:off x="3571323" y="5071065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0C7DAC4-C8F2-4361-B79B-F25395BC4BFD}"/>
                </a:ext>
              </a:extLst>
            </p:cNvPr>
            <p:cNvSpPr txBox="1"/>
            <p:nvPr/>
          </p:nvSpPr>
          <p:spPr>
            <a:xfrm>
              <a:off x="3571322" y="5009273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01F2FE5-5B72-4DAF-9CE1-93A6C3853044}"/>
                </a:ext>
              </a:extLst>
            </p:cNvPr>
            <p:cNvSpPr txBox="1"/>
            <p:nvPr/>
          </p:nvSpPr>
          <p:spPr>
            <a:xfrm>
              <a:off x="3567953" y="4563231"/>
              <a:ext cx="95767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1 1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8FF9A8B-7197-4B83-895F-E71313CED356}"/>
              </a:ext>
            </a:extLst>
          </p:cNvPr>
          <p:cNvGrpSpPr/>
          <p:nvPr/>
        </p:nvGrpSpPr>
        <p:grpSpPr>
          <a:xfrm>
            <a:off x="7737184" y="4875123"/>
            <a:ext cx="946491" cy="630942"/>
            <a:chOff x="7737184" y="4875123"/>
            <a:chExt cx="946491" cy="630942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E77E88BE-CDE2-4FC0-8482-4C21FEC24A8A}"/>
                </a:ext>
              </a:extLst>
            </p:cNvPr>
            <p:cNvCxnSpPr>
              <a:cxnSpLocks/>
            </p:cNvCxnSpPr>
            <p:nvPr/>
          </p:nvCxnSpPr>
          <p:spPr>
            <a:xfrm>
              <a:off x="7737185" y="4936915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25FB6BB-E477-4ED4-9DB1-A430335AE432}"/>
                </a:ext>
              </a:extLst>
            </p:cNvPr>
            <p:cNvSpPr txBox="1"/>
            <p:nvPr/>
          </p:nvSpPr>
          <p:spPr>
            <a:xfrm>
              <a:off x="7737184" y="4875123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</a:t>
              </a: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0ED648D6-368D-4B51-82A2-18FFAE55DD7A}"/>
              </a:ext>
            </a:extLst>
          </p:cNvPr>
          <p:cNvSpPr txBox="1"/>
          <p:nvPr/>
        </p:nvSpPr>
        <p:spPr>
          <a:xfrm>
            <a:off x="7975317" y="4429081"/>
            <a:ext cx="6726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95C9A5B-8DEB-4D70-8B52-BEB64013B103}"/>
              </a:ext>
            </a:extLst>
          </p:cNvPr>
          <p:cNvGrpSpPr/>
          <p:nvPr/>
        </p:nvGrpSpPr>
        <p:grpSpPr>
          <a:xfrm>
            <a:off x="10910916" y="3325713"/>
            <a:ext cx="946491" cy="630942"/>
            <a:chOff x="7737184" y="4875123"/>
            <a:chExt cx="946491" cy="630942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D3549830-BB87-48C5-9D11-CA0EAA57394B}"/>
                </a:ext>
              </a:extLst>
            </p:cNvPr>
            <p:cNvCxnSpPr>
              <a:cxnSpLocks/>
            </p:cNvCxnSpPr>
            <p:nvPr/>
          </p:nvCxnSpPr>
          <p:spPr>
            <a:xfrm>
              <a:off x="7737185" y="4936915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600A1DA-4C13-45B8-81A1-495F549A7AE1}"/>
                </a:ext>
              </a:extLst>
            </p:cNvPr>
            <p:cNvSpPr txBox="1"/>
            <p:nvPr/>
          </p:nvSpPr>
          <p:spPr>
            <a:xfrm>
              <a:off x="7737184" y="4875123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</a:t>
              </a: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CA2EF0DD-7BAD-4ADD-A928-2920976333B7}"/>
              </a:ext>
            </a:extLst>
          </p:cNvPr>
          <p:cNvSpPr txBox="1"/>
          <p:nvPr/>
        </p:nvSpPr>
        <p:spPr>
          <a:xfrm>
            <a:off x="11149049" y="2879671"/>
            <a:ext cx="6726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7D64EFB-4858-4286-B5E8-C830AE31E00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3630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4" grpId="0"/>
      <p:bldP spid="45" grpId="0"/>
      <p:bldP spid="46" grpId="0"/>
      <p:bldP spid="48" grpId="0"/>
      <p:bldP spid="49" grpId="0"/>
      <p:bldP spid="50" grpId="0"/>
      <p:bldP spid="57" grpId="0"/>
      <p:bldP spid="62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272 children and 26 adults from Hill School go on a coach trip. </a:t>
            </a:r>
          </a:p>
          <a:p>
            <a:r>
              <a:rPr lang="en-US" sz="3200" b="1" dirty="0"/>
              <a:t>How many 42-seat coaches does the school need to hire? 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0A8B88-6A7E-4C15-8EAC-B8AB8397CFFB}"/>
              </a:ext>
            </a:extLst>
          </p:cNvPr>
          <p:cNvSpPr txBox="1"/>
          <p:nvPr/>
        </p:nvSpPr>
        <p:spPr>
          <a:xfrm>
            <a:off x="709544" y="1127218"/>
            <a:ext cx="258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272 + 26 =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0A6D55-7B59-4DCF-969B-FD0812F1B110}"/>
              </a:ext>
            </a:extLst>
          </p:cNvPr>
          <p:cNvSpPr txBox="1"/>
          <p:nvPr/>
        </p:nvSpPr>
        <p:spPr>
          <a:xfrm>
            <a:off x="2530323" y="1127217"/>
            <a:ext cx="1014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298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324816-B5AC-4BA9-AF7F-4222EC4D2EBD}"/>
              </a:ext>
            </a:extLst>
          </p:cNvPr>
          <p:cNvSpPr txBox="1"/>
          <p:nvPr/>
        </p:nvSpPr>
        <p:spPr>
          <a:xfrm>
            <a:off x="1583447" y="1950622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4 2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2C6967D-1A5C-48B0-9B85-EEE1B1D2A76C}"/>
              </a:ext>
            </a:extLst>
          </p:cNvPr>
          <p:cNvGrpSpPr/>
          <p:nvPr/>
        </p:nvGrpSpPr>
        <p:grpSpPr>
          <a:xfrm>
            <a:off x="1133998" y="2383392"/>
            <a:ext cx="1556355" cy="630942"/>
            <a:chOff x="8037098" y="1058369"/>
            <a:chExt cx="1556355" cy="63094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999049A-0D8A-4AEC-B539-1E8713A76C83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+ 4 2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B2DAAFB-4C25-4ACD-85EF-3D6026CD0AD7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59DAC9D1-EF07-435C-B979-136CEB5ACB60}"/>
              </a:ext>
            </a:extLst>
          </p:cNvPr>
          <p:cNvSpPr txBox="1"/>
          <p:nvPr/>
        </p:nvSpPr>
        <p:spPr>
          <a:xfrm>
            <a:off x="2523170" y="2039000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9F556A-2EB7-4D87-95D6-6A6270244C1D}"/>
              </a:ext>
            </a:extLst>
          </p:cNvPr>
          <p:cNvSpPr txBox="1"/>
          <p:nvPr/>
        </p:nvSpPr>
        <p:spPr>
          <a:xfrm>
            <a:off x="2032068" y="283347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004FB6-16B4-4A00-B3C3-D0E85C897FDC}"/>
              </a:ext>
            </a:extLst>
          </p:cNvPr>
          <p:cNvSpPr txBox="1"/>
          <p:nvPr/>
        </p:nvSpPr>
        <p:spPr>
          <a:xfrm>
            <a:off x="1580411" y="283347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A193EA-40CC-4832-BF48-27102F4BF16C}"/>
              </a:ext>
            </a:extLst>
          </p:cNvPr>
          <p:cNvSpPr txBox="1"/>
          <p:nvPr/>
        </p:nvSpPr>
        <p:spPr>
          <a:xfrm>
            <a:off x="2523169" y="2923412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2x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4317600-408B-41D2-A3AE-3B7B8A66B4EB}"/>
              </a:ext>
            </a:extLst>
          </p:cNvPr>
          <p:cNvGrpSpPr/>
          <p:nvPr/>
        </p:nvGrpSpPr>
        <p:grpSpPr>
          <a:xfrm>
            <a:off x="1150931" y="3266242"/>
            <a:ext cx="1556355" cy="630942"/>
            <a:chOff x="8037098" y="1058369"/>
            <a:chExt cx="1556355" cy="63094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FE06C21-3016-447D-AF30-0C04FEC93B91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+ 4 2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A3417BE-B14C-48CC-9E2A-252EEEC7E1DC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64CCF9DE-DADB-4CDC-9FBB-D37D5F6F7B29}"/>
              </a:ext>
            </a:extLst>
          </p:cNvPr>
          <p:cNvSpPr txBox="1"/>
          <p:nvPr/>
        </p:nvSpPr>
        <p:spPr>
          <a:xfrm>
            <a:off x="2029467" y="3719200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6E109E-CA8A-493F-8B50-82DE8DBBC7EC}"/>
              </a:ext>
            </a:extLst>
          </p:cNvPr>
          <p:cNvSpPr txBox="1"/>
          <p:nvPr/>
        </p:nvSpPr>
        <p:spPr>
          <a:xfrm>
            <a:off x="1130538" y="3724395"/>
            <a:ext cx="9752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982931-11ED-4676-9CD9-C7E6182A8399}"/>
              </a:ext>
            </a:extLst>
          </p:cNvPr>
          <p:cNvSpPr txBox="1"/>
          <p:nvPr/>
        </p:nvSpPr>
        <p:spPr>
          <a:xfrm>
            <a:off x="2516847" y="3820126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3x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FDA4439-742A-401F-A710-1B2547949076}"/>
              </a:ext>
            </a:extLst>
          </p:cNvPr>
          <p:cNvGrpSpPr/>
          <p:nvPr/>
        </p:nvGrpSpPr>
        <p:grpSpPr>
          <a:xfrm>
            <a:off x="698034" y="4169280"/>
            <a:ext cx="2018739" cy="630942"/>
            <a:chOff x="8037098" y="1058369"/>
            <a:chExt cx="1556355" cy="63094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E07C1DD-A37A-41F5-A7F3-2C3E3FD34C5B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+ 1 2 6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9D7A486-C724-4822-8319-19D43AD112CD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42F4965-892C-47CE-AC08-B39BF7E74401}"/>
              </a:ext>
            </a:extLst>
          </p:cNvPr>
          <p:cNvSpPr txBox="1"/>
          <p:nvPr/>
        </p:nvSpPr>
        <p:spPr>
          <a:xfrm>
            <a:off x="2019078" y="461346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B4F8931-8B22-4D80-A81D-837D8E039BAE}"/>
              </a:ext>
            </a:extLst>
          </p:cNvPr>
          <p:cNvSpPr txBox="1"/>
          <p:nvPr/>
        </p:nvSpPr>
        <p:spPr>
          <a:xfrm>
            <a:off x="1577254" y="461611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0B48D5F-A7AF-42A7-A61B-1A98B37D51F7}"/>
              </a:ext>
            </a:extLst>
          </p:cNvPr>
          <p:cNvSpPr txBox="1"/>
          <p:nvPr/>
        </p:nvSpPr>
        <p:spPr>
          <a:xfrm>
            <a:off x="1141451" y="460724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600918B-3719-4CFF-AA3B-CEE63E055FAB}"/>
              </a:ext>
            </a:extLst>
          </p:cNvPr>
          <p:cNvSpPr txBox="1"/>
          <p:nvPr/>
        </p:nvSpPr>
        <p:spPr>
          <a:xfrm>
            <a:off x="2516847" y="4716840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6x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53CB22D-3DDE-43AB-BBB0-7CA5AF3EC4BF}"/>
              </a:ext>
            </a:extLst>
          </p:cNvPr>
          <p:cNvSpPr txBox="1"/>
          <p:nvPr/>
        </p:nvSpPr>
        <p:spPr>
          <a:xfrm>
            <a:off x="1657539" y="3575995"/>
            <a:ext cx="652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D2235C5-C3D2-4F24-9AD7-DFB5BDA4D553}"/>
              </a:ext>
            </a:extLst>
          </p:cNvPr>
          <p:cNvSpPr txBox="1"/>
          <p:nvPr/>
        </p:nvSpPr>
        <p:spPr>
          <a:xfrm>
            <a:off x="2516847" y="4255532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3x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A334597-2AE0-4B4B-BD51-65D22A845001}"/>
              </a:ext>
            </a:extLst>
          </p:cNvPr>
          <p:cNvGrpSpPr/>
          <p:nvPr/>
        </p:nvGrpSpPr>
        <p:grpSpPr>
          <a:xfrm>
            <a:off x="698034" y="5059711"/>
            <a:ext cx="1984705" cy="630942"/>
            <a:chOff x="8037098" y="1058369"/>
            <a:chExt cx="1556355" cy="630942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D868AA2-35EC-4B47-ADEB-AB4F410FB357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   4 2</a:t>
              </a: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185876C-51A2-4CD5-B7A6-B254B3B91268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D5CBCFE8-0CFC-448E-A957-E9A7F46E0A37}"/>
              </a:ext>
            </a:extLst>
          </p:cNvPr>
          <p:cNvSpPr txBox="1"/>
          <p:nvPr/>
        </p:nvSpPr>
        <p:spPr>
          <a:xfrm>
            <a:off x="2016578" y="5499360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1F4734B-4310-4B0D-B368-67A4E6BF2D53}"/>
              </a:ext>
            </a:extLst>
          </p:cNvPr>
          <p:cNvSpPr txBox="1"/>
          <p:nvPr/>
        </p:nvSpPr>
        <p:spPr>
          <a:xfrm>
            <a:off x="1574754" y="550200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CFAFE5E-A184-4484-81CA-2AA75954417D}"/>
              </a:ext>
            </a:extLst>
          </p:cNvPr>
          <p:cNvSpPr txBox="1"/>
          <p:nvPr/>
        </p:nvSpPr>
        <p:spPr>
          <a:xfrm>
            <a:off x="1138951" y="5493136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0220817-7A8B-44A5-9DD1-C49F81A343C5}"/>
              </a:ext>
            </a:extLst>
          </p:cNvPr>
          <p:cNvSpPr txBox="1"/>
          <p:nvPr/>
        </p:nvSpPr>
        <p:spPr>
          <a:xfrm>
            <a:off x="2516846" y="5608552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7x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B7AF207-667B-4A6E-8203-2E094F5E2B91}"/>
              </a:ext>
            </a:extLst>
          </p:cNvPr>
          <p:cNvSpPr txBox="1"/>
          <p:nvPr/>
        </p:nvSpPr>
        <p:spPr>
          <a:xfrm>
            <a:off x="3257640" y="5550638"/>
            <a:ext cx="66424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plus another coach for 4 more people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F1105BE-6EE8-49E3-B1C9-560C76CE2E71}"/>
              </a:ext>
            </a:extLst>
          </p:cNvPr>
          <p:cNvSpPr txBox="1"/>
          <p:nvPr/>
        </p:nvSpPr>
        <p:spPr>
          <a:xfrm>
            <a:off x="9900138" y="542442"/>
            <a:ext cx="19648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 coaches</a:t>
            </a:r>
          </a:p>
        </p:txBody>
      </p:sp>
    </p:spTree>
    <p:extLst>
      <p:ext uri="{BB962C8B-B14F-4D97-AF65-F5344CB8AC3E}">
        <p14:creationId xmlns:p14="http://schemas.microsoft.com/office/powerpoint/2010/main" val="130550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0" grpId="0"/>
      <p:bldP spid="11" grpId="0"/>
      <p:bldP spid="12" grpId="0"/>
      <p:bldP spid="13" grpId="0"/>
      <p:bldP spid="17" grpId="0"/>
      <p:bldP spid="18" grpId="0"/>
      <p:bldP spid="19" grpId="0"/>
      <p:bldP spid="24" grpId="0"/>
      <p:bldP spid="25" grpId="0"/>
      <p:bldP spid="26" grpId="0"/>
      <p:bldP spid="27" grpId="0"/>
      <p:bldP spid="45" grpId="0"/>
      <p:bldP spid="46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five number cards.</a:t>
            </a:r>
          </a:p>
          <a:p>
            <a:r>
              <a:rPr lang="en-US" sz="3200" b="1" dirty="0"/>
              <a:t>Write the missing number so that the mean is 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5B5C92-5226-4147-85D1-8E7715432E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940" y="1140126"/>
            <a:ext cx="5742660" cy="107918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19A5981-B7CB-47E4-AD4C-F02925A97254}"/>
              </a:ext>
            </a:extLst>
          </p:cNvPr>
          <p:cNvSpPr/>
          <p:nvPr/>
        </p:nvSpPr>
        <p:spPr>
          <a:xfrm>
            <a:off x="734292" y="2569030"/>
            <a:ext cx="609600" cy="5472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FD706E-92B8-4162-A0D3-98129F49B0A9}"/>
              </a:ext>
            </a:extLst>
          </p:cNvPr>
          <p:cNvSpPr/>
          <p:nvPr/>
        </p:nvSpPr>
        <p:spPr>
          <a:xfrm>
            <a:off x="1343892" y="2531136"/>
            <a:ext cx="27317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÷ 5 = 2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1B4857-F531-4AEF-B9F5-BCEA5FFF8D31}"/>
              </a:ext>
            </a:extLst>
          </p:cNvPr>
          <p:cNvSpPr/>
          <p:nvPr/>
        </p:nvSpPr>
        <p:spPr>
          <a:xfrm>
            <a:off x="734292" y="2550269"/>
            <a:ext cx="609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8BFB9CE-EB99-4094-9350-D2AF99FB7089}"/>
              </a:ext>
            </a:extLst>
          </p:cNvPr>
          <p:cNvSpPr/>
          <p:nvPr/>
        </p:nvSpPr>
        <p:spPr>
          <a:xfrm>
            <a:off x="734292" y="3429000"/>
            <a:ext cx="40316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 + 4 + 1 + 1 +        = 10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6E2ACC-EC69-48CF-880C-53443A230E28}"/>
              </a:ext>
            </a:extLst>
          </p:cNvPr>
          <p:cNvSpPr/>
          <p:nvPr/>
        </p:nvSpPr>
        <p:spPr>
          <a:xfrm>
            <a:off x="3172692" y="3410489"/>
            <a:ext cx="609600" cy="5472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DE8914-EC53-4F1D-831B-F9F11C11195D}"/>
              </a:ext>
            </a:extLst>
          </p:cNvPr>
          <p:cNvSpPr/>
          <p:nvPr/>
        </p:nvSpPr>
        <p:spPr>
          <a:xfrm>
            <a:off x="3311242" y="3391728"/>
            <a:ext cx="609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CAA49E-DE5C-469A-B789-DE1F62111590}"/>
              </a:ext>
            </a:extLst>
          </p:cNvPr>
          <p:cNvSpPr/>
          <p:nvPr/>
        </p:nvSpPr>
        <p:spPr>
          <a:xfrm>
            <a:off x="5126535" y="1362066"/>
            <a:ext cx="60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6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4A947A-E6FC-487C-A307-086B954EDAF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6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8" grpId="0"/>
      <p:bldP spid="9" grpId="0" animBg="1"/>
      <p:bldP spid="10" grpId="0"/>
      <p:bldP spid="11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3005135-B335-4601-9459-18FDCB322D28}"/>
              </a:ext>
            </a:extLst>
          </p:cNvPr>
          <p:cNvSpPr/>
          <p:nvPr/>
        </p:nvSpPr>
        <p:spPr>
          <a:xfrm>
            <a:off x="56123" y="57481"/>
            <a:ext cx="101580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diagram shows a shaded square inside a larger square.</a:t>
            </a:r>
          </a:p>
        </p:txBody>
      </p:sp>
      <p:pic>
        <p:nvPicPr>
          <p:cNvPr id="3" name="Picture 2" descr="https://app.doublestruck.eu/content/K2_REAS/HTML/Q/Q99C12_files/image001.jpg">
            <a:extLst>
              <a:ext uri="{FF2B5EF4-FFF2-40B4-BE49-F238E27FC236}">
                <a16:creationId xmlns:a16="http://schemas.microsoft.com/office/drawing/2014/main" id="{1DE3B6F5-DDAC-432A-84B4-13C2034A54E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31" y="791400"/>
            <a:ext cx="4272294" cy="397521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4EDDD6C-1587-4A11-A3C6-209A88A68854}"/>
              </a:ext>
            </a:extLst>
          </p:cNvPr>
          <p:cNvSpPr/>
          <p:nvPr/>
        </p:nvSpPr>
        <p:spPr>
          <a:xfrm>
            <a:off x="4761306" y="655115"/>
            <a:ext cx="407789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area of: </a:t>
            </a:r>
          </a:p>
          <a:p>
            <a:pPr marL="514350" indent="-514350">
              <a:spcAft>
                <a:spcPts val="0"/>
              </a:spcAft>
              <a:buAutoNum type="alphaLcParenR"/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 larger square</a:t>
            </a:r>
          </a:p>
          <a:p>
            <a:pPr marL="514350" indent="-514350">
              <a:spcAft>
                <a:spcPts val="0"/>
              </a:spcAft>
              <a:buAutoNum type="alphaLcParenR"/>
            </a:pP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spcAft>
                <a:spcPts val="0"/>
              </a:spcAft>
              <a:buAutoNum type="alphaLcParenR"/>
            </a:pP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spcAft>
                <a:spcPts val="0"/>
              </a:spcAft>
              <a:buAutoNum type="alphaLcParenR"/>
            </a:pP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spcAft>
                <a:spcPts val="0"/>
              </a:spcAft>
              <a:buAutoNum type="alphaLcParenR"/>
            </a:pP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spcAft>
                <a:spcPts val="0"/>
              </a:spcAft>
              <a:buAutoNum type="alphaLcParenR"/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shaded square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409F360-037F-4464-9C55-F2EB3D28EBAD}"/>
              </a:ext>
            </a:extLst>
          </p:cNvPr>
          <p:cNvCxnSpPr>
            <a:cxnSpLocks/>
          </p:cNvCxnSpPr>
          <p:nvPr/>
        </p:nvCxnSpPr>
        <p:spPr>
          <a:xfrm>
            <a:off x="7877524" y="2182306"/>
            <a:ext cx="17786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2747DC7-9369-4E25-8CDA-89F21959B7F9}"/>
              </a:ext>
            </a:extLst>
          </p:cNvPr>
          <p:cNvSpPr txBox="1"/>
          <p:nvPr/>
        </p:nvSpPr>
        <p:spPr>
          <a:xfrm>
            <a:off x="8769099" y="1201056"/>
            <a:ext cx="416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638416-D4B9-44B9-9B93-C52214B0D30D}"/>
              </a:ext>
            </a:extLst>
          </p:cNvPr>
          <p:cNvSpPr txBox="1"/>
          <p:nvPr/>
        </p:nvSpPr>
        <p:spPr>
          <a:xfrm>
            <a:off x="9241535" y="1194512"/>
            <a:ext cx="475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FE974D-F20D-486F-9383-83CD92CA89E3}"/>
              </a:ext>
            </a:extLst>
          </p:cNvPr>
          <p:cNvSpPr txBox="1"/>
          <p:nvPr/>
        </p:nvSpPr>
        <p:spPr>
          <a:xfrm>
            <a:off x="8779338" y="161595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72B3AC-0B59-481E-A4B8-B5057A242F2A}"/>
              </a:ext>
            </a:extLst>
          </p:cNvPr>
          <p:cNvSpPr txBox="1"/>
          <p:nvPr/>
        </p:nvSpPr>
        <p:spPr>
          <a:xfrm>
            <a:off x="9223074" y="1623834"/>
            <a:ext cx="501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0BBE350-B7DD-4DD4-991D-6492A38BC312}"/>
              </a:ext>
            </a:extLst>
          </p:cNvPr>
          <p:cNvSpPr txBox="1"/>
          <p:nvPr/>
        </p:nvSpPr>
        <p:spPr>
          <a:xfrm>
            <a:off x="7487942" y="1675790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D825A5E-322C-477D-AFC6-D8279953D786}"/>
              </a:ext>
            </a:extLst>
          </p:cNvPr>
          <p:cNvSpPr txBox="1"/>
          <p:nvPr/>
        </p:nvSpPr>
        <p:spPr>
          <a:xfrm>
            <a:off x="8818038" y="1008899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D2422A-8AC9-4CD9-837A-E7B73FBD6B02}"/>
              </a:ext>
            </a:extLst>
          </p:cNvPr>
          <p:cNvSpPr txBox="1"/>
          <p:nvPr/>
        </p:nvSpPr>
        <p:spPr>
          <a:xfrm>
            <a:off x="9210452" y="2129513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D11232E-AB2B-4E7D-950E-90044A41FB4E}"/>
              </a:ext>
            </a:extLst>
          </p:cNvPr>
          <p:cNvSpPr txBox="1"/>
          <p:nvPr/>
        </p:nvSpPr>
        <p:spPr>
          <a:xfrm>
            <a:off x="8310403" y="2129513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4A5C9FD-9D3A-477E-8630-FF4FBC5D97B1}"/>
              </a:ext>
            </a:extLst>
          </p:cNvPr>
          <p:cNvCxnSpPr>
            <a:cxnSpLocks/>
          </p:cNvCxnSpPr>
          <p:nvPr/>
        </p:nvCxnSpPr>
        <p:spPr>
          <a:xfrm>
            <a:off x="8867903" y="1198760"/>
            <a:ext cx="23603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60200CE-907F-46AE-8DEB-0F46C7AE312C}"/>
              </a:ext>
            </a:extLst>
          </p:cNvPr>
          <p:cNvSpPr txBox="1"/>
          <p:nvPr/>
        </p:nvSpPr>
        <p:spPr>
          <a:xfrm>
            <a:off x="9208039" y="2560864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12E2F7F-FEB1-472E-9A7C-52620B0B66EC}"/>
              </a:ext>
            </a:extLst>
          </p:cNvPr>
          <p:cNvSpPr txBox="1"/>
          <p:nvPr/>
        </p:nvSpPr>
        <p:spPr>
          <a:xfrm>
            <a:off x="8766508" y="2560864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D9C6B6-9361-49CD-8873-2D588321FFE3}"/>
              </a:ext>
            </a:extLst>
          </p:cNvPr>
          <p:cNvSpPr txBox="1"/>
          <p:nvPr/>
        </p:nvSpPr>
        <p:spPr>
          <a:xfrm>
            <a:off x="8308698" y="2560864"/>
            <a:ext cx="5541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70999AC-AB6F-4B00-B5F8-3AF3976715C8}"/>
              </a:ext>
            </a:extLst>
          </p:cNvPr>
          <p:cNvCxnSpPr>
            <a:cxnSpLocks/>
          </p:cNvCxnSpPr>
          <p:nvPr/>
        </p:nvCxnSpPr>
        <p:spPr>
          <a:xfrm>
            <a:off x="7880605" y="3077856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4B99EFD-BE39-4C25-8585-B9DE460F0D6B}"/>
              </a:ext>
            </a:extLst>
          </p:cNvPr>
          <p:cNvSpPr txBox="1"/>
          <p:nvPr/>
        </p:nvSpPr>
        <p:spPr>
          <a:xfrm>
            <a:off x="9208039" y="2998191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504C3F8-D5A4-4ECC-A28D-A15167962CC6}"/>
              </a:ext>
            </a:extLst>
          </p:cNvPr>
          <p:cNvSpPr txBox="1"/>
          <p:nvPr/>
        </p:nvSpPr>
        <p:spPr>
          <a:xfrm>
            <a:off x="8752642" y="3007581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8B0D6C8-24B1-49F4-BD16-D32D7A9719B9}"/>
              </a:ext>
            </a:extLst>
          </p:cNvPr>
          <p:cNvSpPr txBox="1"/>
          <p:nvPr/>
        </p:nvSpPr>
        <p:spPr>
          <a:xfrm>
            <a:off x="8308698" y="2999633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2176D58-1756-42F3-844C-3DEB1D956B0B}"/>
              </a:ext>
            </a:extLst>
          </p:cNvPr>
          <p:cNvSpPr txBox="1"/>
          <p:nvPr/>
        </p:nvSpPr>
        <p:spPr>
          <a:xfrm>
            <a:off x="8814647" y="782134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E3BA2C6-DD8C-4870-A8E0-61480D3C1AA9}"/>
              </a:ext>
            </a:extLst>
          </p:cNvPr>
          <p:cNvSpPr txBox="1"/>
          <p:nvPr/>
        </p:nvSpPr>
        <p:spPr>
          <a:xfrm>
            <a:off x="9600866" y="2990622"/>
            <a:ext cx="12790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cm²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666D4F2-3AA5-4053-8F80-5DCEEB2706EA}"/>
              </a:ext>
            </a:extLst>
          </p:cNvPr>
          <p:cNvSpPr txBox="1"/>
          <p:nvPr/>
        </p:nvSpPr>
        <p:spPr>
          <a:xfrm>
            <a:off x="5214065" y="4098679"/>
            <a:ext cx="35086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14 x 3 ÷ 2 =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36F5D71-3ED6-42A9-AC0A-5E02F482DCC9}"/>
              </a:ext>
            </a:extLst>
          </p:cNvPr>
          <p:cNvSpPr txBox="1"/>
          <p:nvPr/>
        </p:nvSpPr>
        <p:spPr>
          <a:xfrm>
            <a:off x="8188925" y="4098679"/>
            <a:ext cx="20444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21 cm²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77F08D0-02DF-4AE9-81BF-D316A036EF7E}"/>
              </a:ext>
            </a:extLst>
          </p:cNvPr>
          <p:cNvSpPr txBox="1"/>
          <p:nvPr/>
        </p:nvSpPr>
        <p:spPr>
          <a:xfrm>
            <a:off x="5219697" y="4682252"/>
            <a:ext cx="33246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x 21 cm² =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EEA288E-E383-4E91-BE41-D39D12B97782}"/>
              </a:ext>
            </a:extLst>
          </p:cNvPr>
          <p:cNvSpPr txBox="1"/>
          <p:nvPr/>
        </p:nvSpPr>
        <p:spPr>
          <a:xfrm>
            <a:off x="8367246" y="4681549"/>
            <a:ext cx="20444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84 cm²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52BDAC9-830B-495A-8AC9-57FA76262A54}"/>
              </a:ext>
            </a:extLst>
          </p:cNvPr>
          <p:cNvSpPr txBox="1"/>
          <p:nvPr/>
        </p:nvSpPr>
        <p:spPr>
          <a:xfrm>
            <a:off x="4761306" y="5284399"/>
            <a:ext cx="71404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289 cm² – 84 cm² = 205 cm²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E66D32-C075-49FD-A215-520564CCAEF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669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21" grpId="0"/>
      <p:bldP spid="22" grpId="0"/>
      <p:bldP spid="24" grpId="0"/>
      <p:bldP spid="25" grpId="0"/>
      <p:bldP spid="26" grpId="0"/>
      <p:bldP spid="28" grpId="0"/>
      <p:bldP spid="29" grpId="0"/>
      <p:bldP spid="31" grpId="0"/>
      <p:bldP spid="32" grpId="0"/>
      <p:bldP spid="33" grpId="0"/>
      <p:bldP spid="34" grpId="0"/>
      <p:bldP spid="35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3" y="51516"/>
            <a:ext cx="120793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is a graph of a firework rocket, showing its height at different times.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D1F304D-258E-4CAA-81D6-1E49E55A8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44" y="1128734"/>
            <a:ext cx="6629637" cy="49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387A462-995E-442B-BA46-FF24D9A399B8}"/>
              </a:ext>
            </a:extLst>
          </p:cNvPr>
          <p:cNvSpPr/>
          <p:nvPr/>
        </p:nvSpPr>
        <p:spPr>
          <a:xfrm>
            <a:off x="6747681" y="845361"/>
            <a:ext cx="546395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Estimate from the graph for how many seconds the rocket is more than 20 </a:t>
            </a:r>
            <a:r>
              <a:rPr lang="en-US" sz="32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metres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above the ground.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CC74F2-0E07-4240-9E3E-7B9009755223}"/>
              </a:ext>
            </a:extLst>
          </p:cNvPr>
          <p:cNvSpPr/>
          <p:nvPr/>
        </p:nvSpPr>
        <p:spPr>
          <a:xfrm>
            <a:off x="6747681" y="3368175"/>
            <a:ext cx="54639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Estimate from the graph how many </a:t>
            </a:r>
            <a:r>
              <a:rPr lang="en-US" sz="32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metres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the rocket falls in the last second of its flight.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BE39942-961F-4F84-AF29-32372619889F}"/>
              </a:ext>
            </a:extLst>
          </p:cNvPr>
          <p:cNvCxnSpPr>
            <a:cxnSpLocks/>
          </p:cNvCxnSpPr>
          <p:nvPr/>
        </p:nvCxnSpPr>
        <p:spPr>
          <a:xfrm flipH="1">
            <a:off x="1233054" y="3307137"/>
            <a:ext cx="5306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AA64025-256B-4D07-89EF-0F4A69042528}"/>
              </a:ext>
            </a:extLst>
          </p:cNvPr>
          <p:cNvCxnSpPr>
            <a:cxnSpLocks/>
          </p:cNvCxnSpPr>
          <p:nvPr/>
        </p:nvCxnSpPr>
        <p:spPr>
          <a:xfrm flipV="1">
            <a:off x="1945686" y="3307137"/>
            <a:ext cx="1" cy="25978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636EAC1-9FC7-473B-9760-CD6980DF9D9E}"/>
              </a:ext>
            </a:extLst>
          </p:cNvPr>
          <p:cNvCxnSpPr>
            <a:cxnSpLocks/>
          </p:cNvCxnSpPr>
          <p:nvPr/>
        </p:nvCxnSpPr>
        <p:spPr>
          <a:xfrm flipV="1">
            <a:off x="5418832" y="3307137"/>
            <a:ext cx="1" cy="25978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06B3DB95-AC08-4D1E-90A1-A93A61FD2EC7}"/>
              </a:ext>
            </a:extLst>
          </p:cNvPr>
          <p:cNvSpPr/>
          <p:nvPr/>
        </p:nvSpPr>
        <p:spPr>
          <a:xfrm>
            <a:off x="1624581" y="5850282"/>
            <a:ext cx="9410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1.2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289E41-5CDE-492C-A4EA-88ED09433213}"/>
              </a:ext>
            </a:extLst>
          </p:cNvPr>
          <p:cNvSpPr/>
          <p:nvPr/>
        </p:nvSpPr>
        <p:spPr>
          <a:xfrm>
            <a:off x="5154773" y="5850282"/>
            <a:ext cx="9410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7.2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FD2A7A9-A12B-4913-9A2A-D03B51FA632E}"/>
              </a:ext>
            </a:extLst>
          </p:cNvPr>
          <p:cNvSpPr/>
          <p:nvPr/>
        </p:nvSpPr>
        <p:spPr>
          <a:xfrm>
            <a:off x="6747681" y="2816944"/>
            <a:ext cx="25796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7.2 – 1.2 =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B73153-90E8-4E93-930C-842E5040C5EA}"/>
              </a:ext>
            </a:extLst>
          </p:cNvPr>
          <p:cNvSpPr/>
          <p:nvPr/>
        </p:nvSpPr>
        <p:spPr>
          <a:xfrm>
            <a:off x="8596906" y="2816943"/>
            <a:ext cx="25796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 seconds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EB08F33-FD98-45B8-BD8B-FE73E1DC7720}"/>
              </a:ext>
            </a:extLst>
          </p:cNvPr>
          <p:cNvCxnSpPr>
            <a:cxnSpLocks/>
          </p:cNvCxnSpPr>
          <p:nvPr/>
        </p:nvCxnSpPr>
        <p:spPr>
          <a:xfrm flipV="1">
            <a:off x="5539042" y="3621697"/>
            <a:ext cx="0" cy="19830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CF6B30A-0F3D-4E1F-8A92-51CDBD353130}"/>
              </a:ext>
            </a:extLst>
          </p:cNvPr>
          <p:cNvCxnSpPr>
            <a:cxnSpLocks/>
          </p:cNvCxnSpPr>
          <p:nvPr/>
        </p:nvCxnSpPr>
        <p:spPr>
          <a:xfrm>
            <a:off x="1233054" y="3590511"/>
            <a:ext cx="4305988" cy="96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4CE7D2C7-C516-44CD-B5EB-4BF15655450A}"/>
              </a:ext>
            </a:extLst>
          </p:cNvPr>
          <p:cNvSpPr/>
          <p:nvPr/>
        </p:nvSpPr>
        <p:spPr>
          <a:xfrm>
            <a:off x="6749622" y="4834346"/>
            <a:ext cx="25796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17.5 metres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BA09C88-380A-48C8-8A69-72066223BE1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4936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5" grpId="1"/>
      <p:bldP spid="16" grpId="0"/>
      <p:bldP spid="17" grpId="0"/>
      <p:bldP spid="24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number 7.5 is halfway between 5 and 10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B877CC-C2B9-45E1-9427-9C47B2297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183" y="525084"/>
            <a:ext cx="6419823" cy="159736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42F2791-0BC6-458F-B5FA-94E1B0C8AEA5}"/>
              </a:ext>
            </a:extLst>
          </p:cNvPr>
          <p:cNvSpPr/>
          <p:nvPr/>
        </p:nvSpPr>
        <p:spPr>
          <a:xfrm>
            <a:off x="56122" y="2320472"/>
            <a:ext cx="56076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numbers.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999433-FC15-4C41-A008-4D578D24C0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183" y="2983312"/>
            <a:ext cx="6383381" cy="350448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0C2FF71-01C3-4DB7-A20C-E1CAD4DE0FD3}"/>
              </a:ext>
            </a:extLst>
          </p:cNvPr>
          <p:cNvSpPr/>
          <p:nvPr/>
        </p:nvSpPr>
        <p:spPr>
          <a:xfrm>
            <a:off x="7471630" y="1132362"/>
            <a:ext cx="38855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Add, then divide by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0F44F7-C74A-49F3-A48C-50FA9F3B6AF4}"/>
              </a:ext>
            </a:extLst>
          </p:cNvPr>
          <p:cNvSpPr/>
          <p:nvPr/>
        </p:nvSpPr>
        <p:spPr>
          <a:xfrm>
            <a:off x="7863181" y="1819334"/>
            <a:ext cx="26781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 + 3.8 = 9.8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DB142F-FDA6-4A84-896D-678341834E13}"/>
              </a:ext>
            </a:extLst>
          </p:cNvPr>
          <p:cNvSpPr/>
          <p:nvPr/>
        </p:nvSpPr>
        <p:spPr>
          <a:xfrm>
            <a:off x="7863181" y="2404109"/>
            <a:ext cx="3223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9.8 </a:t>
            </a:r>
            <a:r>
              <a:rPr lang="en-GB" sz="3200" b="1" dirty="0">
                <a:solidFill>
                  <a:srgbClr val="FF0000"/>
                </a:solidFill>
              </a:rPr>
              <a:t>÷ 2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5A8AD3-1BC2-41E7-B5B3-3A8A8ECBD8C8}"/>
              </a:ext>
            </a:extLst>
          </p:cNvPr>
          <p:cNvSpPr txBox="1"/>
          <p:nvPr/>
        </p:nvSpPr>
        <p:spPr>
          <a:xfrm>
            <a:off x="8007515" y="3697695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7C08ED-F467-4301-91EF-571B35F25E5F}"/>
              </a:ext>
            </a:extLst>
          </p:cNvPr>
          <p:cNvCxnSpPr>
            <a:cxnSpLocks/>
          </p:cNvCxnSpPr>
          <p:nvPr/>
        </p:nvCxnSpPr>
        <p:spPr>
          <a:xfrm flipV="1">
            <a:off x="8470386" y="3758839"/>
            <a:ext cx="892586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5A19DB0-FAE7-4151-A91C-53D9CF3A95A5}"/>
              </a:ext>
            </a:extLst>
          </p:cNvPr>
          <p:cNvCxnSpPr>
            <a:cxnSpLocks/>
          </p:cNvCxnSpPr>
          <p:nvPr/>
        </p:nvCxnSpPr>
        <p:spPr>
          <a:xfrm>
            <a:off x="8489338" y="3742794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66FD807-C9ED-4CB5-BFD3-8D0390CA602A}"/>
              </a:ext>
            </a:extLst>
          </p:cNvPr>
          <p:cNvSpPr txBox="1"/>
          <p:nvPr/>
        </p:nvSpPr>
        <p:spPr>
          <a:xfrm>
            <a:off x="8461779" y="323272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287B63-8C5F-412D-BD29-7024081CC425}"/>
              </a:ext>
            </a:extLst>
          </p:cNvPr>
          <p:cNvSpPr txBox="1"/>
          <p:nvPr/>
        </p:nvSpPr>
        <p:spPr>
          <a:xfrm>
            <a:off x="8910545" y="324242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2006870-7DC8-44D8-8205-BF16F92D5A56}"/>
              </a:ext>
            </a:extLst>
          </p:cNvPr>
          <p:cNvSpPr txBox="1"/>
          <p:nvPr/>
        </p:nvSpPr>
        <p:spPr>
          <a:xfrm>
            <a:off x="8765722" y="3732341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5C58FD5-635C-437A-9C8B-C47B9B28FDC7}"/>
              </a:ext>
            </a:extLst>
          </p:cNvPr>
          <p:cNvSpPr txBox="1"/>
          <p:nvPr/>
        </p:nvSpPr>
        <p:spPr>
          <a:xfrm>
            <a:off x="8759588" y="3242426"/>
            <a:ext cx="3320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BB571CE-667F-475C-8737-51FDB4664DA0}"/>
              </a:ext>
            </a:extLst>
          </p:cNvPr>
          <p:cNvSpPr txBox="1"/>
          <p:nvPr/>
        </p:nvSpPr>
        <p:spPr>
          <a:xfrm>
            <a:off x="8446955" y="3686079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9.8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D4D5839-A4BC-467F-A7BA-C41AEC273E2B}"/>
              </a:ext>
            </a:extLst>
          </p:cNvPr>
          <p:cNvSpPr/>
          <p:nvPr/>
        </p:nvSpPr>
        <p:spPr>
          <a:xfrm>
            <a:off x="9410125" y="2398537"/>
            <a:ext cx="1320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4.9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F17CB99-23B6-4945-B414-12FD23E480FF}"/>
              </a:ext>
            </a:extLst>
          </p:cNvPr>
          <p:cNvSpPr txBox="1"/>
          <p:nvPr/>
        </p:nvSpPr>
        <p:spPr>
          <a:xfrm>
            <a:off x="3316691" y="3834282"/>
            <a:ext cx="10370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4.9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3037455-7F2A-4C8B-B729-B5CDDF77A62B}"/>
              </a:ext>
            </a:extLst>
          </p:cNvPr>
          <p:cNvSpPr/>
          <p:nvPr/>
        </p:nvSpPr>
        <p:spPr>
          <a:xfrm>
            <a:off x="7862885" y="4721828"/>
            <a:ext cx="26781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-2 + 1 = -1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C16F0F3-ABF4-41F0-8400-E79C753F27CD}"/>
              </a:ext>
            </a:extLst>
          </p:cNvPr>
          <p:cNvSpPr/>
          <p:nvPr/>
        </p:nvSpPr>
        <p:spPr>
          <a:xfrm>
            <a:off x="7863181" y="5301031"/>
            <a:ext cx="3223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-1 </a:t>
            </a:r>
            <a:r>
              <a:rPr lang="en-GB" sz="3200" b="1" dirty="0">
                <a:solidFill>
                  <a:srgbClr val="FF0000"/>
                </a:solidFill>
              </a:rPr>
              <a:t>÷ 2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A276DFF-6567-47A2-906D-5CF852E30188}"/>
              </a:ext>
            </a:extLst>
          </p:cNvPr>
          <p:cNvSpPr/>
          <p:nvPr/>
        </p:nvSpPr>
        <p:spPr>
          <a:xfrm>
            <a:off x="9180915" y="5295459"/>
            <a:ext cx="1320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-0.5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CC25B22-667F-4525-A336-77836745DBC0}"/>
              </a:ext>
            </a:extLst>
          </p:cNvPr>
          <p:cNvSpPr txBox="1"/>
          <p:nvPr/>
        </p:nvSpPr>
        <p:spPr>
          <a:xfrm>
            <a:off x="3213470" y="5779362"/>
            <a:ext cx="11082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-0.5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18378D-B7D9-437D-BEEE-1B61238135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735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3" grpId="0"/>
      <p:bldP spid="14" grpId="0"/>
      <p:bldP spid="15" grpId="0"/>
      <p:bldP spid="17" grpId="0"/>
      <p:bldP spid="18" grpId="0"/>
      <p:bldP spid="22" grpId="0"/>
      <p:bldP spid="23" grpId="0"/>
      <p:bldP spid="25" grpId="0"/>
      <p:bldP spid="26" grpId="0"/>
      <p:bldP spid="27" grpId="0"/>
      <p:bldP spid="28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F792B90-3B61-4C4F-8145-A2F03C8D6DFD}"/>
              </a:ext>
            </a:extLst>
          </p:cNvPr>
          <p:cNvSpPr/>
          <p:nvPr/>
        </p:nvSpPr>
        <p:spPr>
          <a:xfrm>
            <a:off x="122209" y="51522"/>
            <a:ext cx="1120351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are an equilateral triangle and a regular pentagon.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Each side of the triangle is 10 cm.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Each side of the pentagon is d cm. 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perimeter of the pentagon is 4 centimetres more than the perimeter of the triangle.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number does d represent?</a:t>
            </a:r>
          </a:p>
        </p:txBody>
      </p:sp>
      <p:pic>
        <p:nvPicPr>
          <p:cNvPr id="3" name="Picture 2" descr="https://app.doublestruck.eu/content/K2_REAS/HTML/Q/Q14C02_files/image001.jpg">
            <a:extLst>
              <a:ext uri="{FF2B5EF4-FFF2-40B4-BE49-F238E27FC236}">
                <a16:creationId xmlns:a16="http://schemas.microsoft.com/office/drawing/2014/main" id="{FA4BB1AB-5A34-4182-A38E-83DA6BA8DB4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76289"/>
            <a:ext cx="7784237" cy="285466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B73875-9DF3-4EDD-B3C1-7C208844C978}"/>
              </a:ext>
            </a:extLst>
          </p:cNvPr>
          <p:cNvSpPr txBox="1"/>
          <p:nvPr/>
        </p:nvSpPr>
        <p:spPr>
          <a:xfrm>
            <a:off x="5818190" y="516797"/>
            <a:ext cx="1646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30cm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B73875-9DF3-4EDD-B3C1-7C208844C978}"/>
              </a:ext>
            </a:extLst>
          </p:cNvPr>
          <p:cNvSpPr txBox="1"/>
          <p:nvPr/>
        </p:nvSpPr>
        <p:spPr>
          <a:xfrm>
            <a:off x="4482264" y="2002892"/>
            <a:ext cx="1646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34cm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B17BF8-6699-4EB2-847D-D6801F243745}"/>
              </a:ext>
            </a:extLst>
          </p:cNvPr>
          <p:cNvSpPr txBox="1"/>
          <p:nvPr/>
        </p:nvSpPr>
        <p:spPr>
          <a:xfrm>
            <a:off x="746127" y="3352438"/>
            <a:ext cx="775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30BD968-DD98-4357-9017-47BE94A01501}"/>
              </a:ext>
            </a:extLst>
          </p:cNvPr>
          <p:cNvSpPr txBox="1"/>
          <p:nvPr/>
        </p:nvSpPr>
        <p:spPr>
          <a:xfrm>
            <a:off x="652344" y="4851951"/>
            <a:ext cx="775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3D8E72-9A71-4FE0-A44D-876236A5AC1D}"/>
              </a:ext>
            </a:extLst>
          </p:cNvPr>
          <p:cNvSpPr txBox="1"/>
          <p:nvPr/>
        </p:nvSpPr>
        <p:spPr>
          <a:xfrm>
            <a:off x="8116448" y="3283438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282F602-5E45-4D65-BFFA-0620DDA9C134}"/>
              </a:ext>
            </a:extLst>
          </p:cNvPr>
          <p:cNvSpPr txBox="1"/>
          <p:nvPr/>
        </p:nvSpPr>
        <p:spPr>
          <a:xfrm>
            <a:off x="7658259" y="3285470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03DC15A-7C43-42BF-8650-B631DBF4D6A7}"/>
              </a:ext>
            </a:extLst>
          </p:cNvPr>
          <p:cNvCxnSpPr>
            <a:cxnSpLocks/>
          </p:cNvCxnSpPr>
          <p:nvPr/>
        </p:nvCxnSpPr>
        <p:spPr>
          <a:xfrm flipV="1">
            <a:off x="8121130" y="3346614"/>
            <a:ext cx="892586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72B4811-BDAE-42BE-B30C-EC2A35F9F8C8}"/>
              </a:ext>
            </a:extLst>
          </p:cNvPr>
          <p:cNvCxnSpPr>
            <a:cxnSpLocks/>
          </p:cNvCxnSpPr>
          <p:nvPr/>
        </p:nvCxnSpPr>
        <p:spPr>
          <a:xfrm>
            <a:off x="8140082" y="3330569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D192718-75FD-4BC8-B199-513C37F78866}"/>
              </a:ext>
            </a:extLst>
          </p:cNvPr>
          <p:cNvSpPr txBox="1"/>
          <p:nvPr/>
        </p:nvSpPr>
        <p:spPr>
          <a:xfrm>
            <a:off x="8556910" y="283273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2D9EBF5-F77D-446A-B996-703282558561}"/>
              </a:ext>
            </a:extLst>
          </p:cNvPr>
          <p:cNvSpPr txBox="1"/>
          <p:nvPr/>
        </p:nvSpPr>
        <p:spPr>
          <a:xfrm>
            <a:off x="9025272" y="284043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6D73452-F301-4C5C-BC34-14A6B4DC6B4A}"/>
              </a:ext>
            </a:extLst>
          </p:cNvPr>
          <p:cNvSpPr txBox="1"/>
          <p:nvPr/>
        </p:nvSpPr>
        <p:spPr>
          <a:xfrm>
            <a:off x="8861349" y="3297703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C41C211-52A0-44D6-9B6F-8B73505A4B61}"/>
              </a:ext>
            </a:extLst>
          </p:cNvPr>
          <p:cNvCxnSpPr>
            <a:cxnSpLocks/>
          </p:cNvCxnSpPr>
          <p:nvPr/>
        </p:nvCxnSpPr>
        <p:spPr>
          <a:xfrm>
            <a:off x="9008030" y="3346306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D50C7980-78BC-4E5B-A6C7-79A91794D22B}"/>
              </a:ext>
            </a:extLst>
          </p:cNvPr>
          <p:cNvSpPr txBox="1"/>
          <p:nvPr/>
        </p:nvSpPr>
        <p:spPr>
          <a:xfrm>
            <a:off x="8879555" y="3283438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DF8B3D4-DB84-4D0D-B4D8-6C71CCAF6FA2}"/>
              </a:ext>
            </a:extLst>
          </p:cNvPr>
          <p:cNvSpPr txBox="1"/>
          <p:nvPr/>
        </p:nvSpPr>
        <p:spPr>
          <a:xfrm>
            <a:off x="8855100" y="284043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514C889-75C6-4563-87AA-3913DFF6D4AC}"/>
              </a:ext>
            </a:extLst>
          </p:cNvPr>
          <p:cNvSpPr txBox="1"/>
          <p:nvPr/>
        </p:nvSpPr>
        <p:spPr>
          <a:xfrm>
            <a:off x="9437750" y="2832739"/>
            <a:ext cx="12161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cm</a:t>
            </a: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C09CFF9E-5B31-404C-9036-5EB8E9B5020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75A9D42-271F-40C4-AA7E-021DD20EB726}"/>
              </a:ext>
            </a:extLst>
          </p:cNvPr>
          <p:cNvSpPr txBox="1"/>
          <p:nvPr/>
        </p:nvSpPr>
        <p:spPr>
          <a:xfrm>
            <a:off x="5691797" y="2509580"/>
            <a:ext cx="1646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6.8</a:t>
            </a:r>
          </a:p>
        </p:txBody>
      </p:sp>
    </p:spTree>
    <p:extLst>
      <p:ext uri="{BB962C8B-B14F-4D97-AF65-F5344CB8AC3E}">
        <p14:creationId xmlns:p14="http://schemas.microsoft.com/office/powerpoint/2010/main" val="1401879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6" grpId="0"/>
      <p:bldP spid="17" grpId="0"/>
      <p:bldP spid="20" grpId="0"/>
      <p:bldP spid="21" grpId="0"/>
      <p:bldP spid="24" grpId="0"/>
      <p:bldP spid="25" grpId="0"/>
      <p:bldP spid="26" grpId="0"/>
      <p:bldP spid="28" grpId="0"/>
      <p:bldP spid="29" grpId="0"/>
      <p:bldP spid="30" grpId="0"/>
      <p:bldP spid="31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749108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Two families go to the cinema.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Smith family buy tickets for one adult and four children and pay £19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Jones family buy tickets for two adults and two children and pay £17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cost of one child's ticket?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C39D30-D340-4727-A338-A083F7AEC24C}"/>
              </a:ext>
            </a:extLst>
          </p:cNvPr>
          <p:cNvSpPr/>
          <p:nvPr/>
        </p:nvSpPr>
        <p:spPr>
          <a:xfrm>
            <a:off x="784087" y="3467109"/>
            <a:ext cx="23365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A + 4C = 19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7D496A-2D88-4136-BAF9-3EEEE5C010E8}"/>
              </a:ext>
            </a:extLst>
          </p:cNvPr>
          <p:cNvSpPr/>
          <p:nvPr/>
        </p:nvSpPr>
        <p:spPr>
          <a:xfrm>
            <a:off x="784087" y="4062643"/>
            <a:ext cx="23365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2A + 2C = 17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1BF479-C584-4BB0-ACAF-3A0CBD89EC70}"/>
              </a:ext>
            </a:extLst>
          </p:cNvPr>
          <p:cNvSpPr/>
          <p:nvPr/>
        </p:nvSpPr>
        <p:spPr>
          <a:xfrm>
            <a:off x="3120598" y="3478721"/>
            <a:ext cx="23365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2A + 8C = 38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A2D8EE-F69D-4C83-84C1-AAF323DF1F1D}"/>
              </a:ext>
            </a:extLst>
          </p:cNvPr>
          <p:cNvSpPr/>
          <p:nvPr/>
        </p:nvSpPr>
        <p:spPr>
          <a:xfrm>
            <a:off x="4002338" y="4644224"/>
            <a:ext cx="23365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6C = 21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291E36-1237-4753-84E1-313470B457F8}"/>
              </a:ext>
            </a:extLst>
          </p:cNvPr>
          <p:cNvSpPr/>
          <p:nvPr/>
        </p:nvSpPr>
        <p:spPr>
          <a:xfrm>
            <a:off x="4002340" y="5228146"/>
            <a:ext cx="23365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£21 ÷ 6 =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D996516-E7A6-416C-BB94-4E624846CFB3}"/>
              </a:ext>
            </a:extLst>
          </p:cNvPr>
          <p:cNvSpPr/>
          <p:nvPr/>
        </p:nvSpPr>
        <p:spPr>
          <a:xfrm>
            <a:off x="5689626" y="5228146"/>
            <a:ext cx="23365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£3.50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5C8717-028A-4D26-A547-24BA5ED99FF1}"/>
              </a:ext>
            </a:extLst>
          </p:cNvPr>
          <p:cNvSpPr/>
          <p:nvPr/>
        </p:nvSpPr>
        <p:spPr>
          <a:xfrm>
            <a:off x="6476929" y="2513729"/>
            <a:ext cx="23365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£3.50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8A4F713-B597-4637-A871-6DC3E26172E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403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7037E-6 L 0.19166 -0.0004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5" grpId="1"/>
      <p:bldP spid="7" grpId="0"/>
      <p:bldP spid="8" grpId="0"/>
      <p:bldP spid="10" grpId="0"/>
      <p:bldP spid="11" grpId="0"/>
      <p:bldP spid="12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a survey, the ratio of the number of people who preferred milk chocolate to those who preferred plain chocolate was 5 : 3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46 more people preferred milk chocolate, to plain chocolate.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many people were in the survey?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E323271C-7255-42B0-B50F-F99786E26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1189" y="5272799"/>
            <a:ext cx="3698875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B506163-AA22-4CF2-A966-2A2D1AEACAE1}"/>
              </a:ext>
            </a:extLst>
          </p:cNvPr>
          <p:cNvSpPr/>
          <p:nvPr/>
        </p:nvSpPr>
        <p:spPr>
          <a:xfrm>
            <a:off x="568580" y="2367240"/>
            <a:ext cx="929101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0CB7A9-4D26-4D88-96DC-34A8ED8A4208}"/>
              </a:ext>
            </a:extLst>
          </p:cNvPr>
          <p:cNvSpPr/>
          <p:nvPr/>
        </p:nvSpPr>
        <p:spPr>
          <a:xfrm>
            <a:off x="564318" y="2410477"/>
            <a:ext cx="4256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M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BB50E7-B3A7-4B06-81E5-D60A68D58901}"/>
              </a:ext>
            </a:extLst>
          </p:cNvPr>
          <p:cNvSpPr/>
          <p:nvPr/>
        </p:nvSpPr>
        <p:spPr>
          <a:xfrm>
            <a:off x="1501943" y="2367240"/>
            <a:ext cx="929101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2C42EB-DDCE-41D1-B0FF-0EB1B333CEB9}"/>
              </a:ext>
            </a:extLst>
          </p:cNvPr>
          <p:cNvSpPr/>
          <p:nvPr/>
        </p:nvSpPr>
        <p:spPr>
          <a:xfrm>
            <a:off x="1497681" y="2410477"/>
            <a:ext cx="4256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M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157DEF-785F-489E-BF9B-277FEDE30615}"/>
              </a:ext>
            </a:extLst>
          </p:cNvPr>
          <p:cNvSpPr/>
          <p:nvPr/>
        </p:nvSpPr>
        <p:spPr>
          <a:xfrm>
            <a:off x="2435306" y="2367240"/>
            <a:ext cx="929101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A28782-B5EA-4E99-A1A0-9D2196400A12}"/>
              </a:ext>
            </a:extLst>
          </p:cNvPr>
          <p:cNvSpPr/>
          <p:nvPr/>
        </p:nvSpPr>
        <p:spPr>
          <a:xfrm>
            <a:off x="2431044" y="2410477"/>
            <a:ext cx="4256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M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67CC3B-4145-46F1-B152-36247A1C7D70}"/>
              </a:ext>
            </a:extLst>
          </p:cNvPr>
          <p:cNvSpPr/>
          <p:nvPr/>
        </p:nvSpPr>
        <p:spPr>
          <a:xfrm>
            <a:off x="3368669" y="2367240"/>
            <a:ext cx="929101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13F944-8402-46E1-8D0A-6B68A3AA8373}"/>
              </a:ext>
            </a:extLst>
          </p:cNvPr>
          <p:cNvSpPr/>
          <p:nvPr/>
        </p:nvSpPr>
        <p:spPr>
          <a:xfrm>
            <a:off x="3364407" y="2410477"/>
            <a:ext cx="4256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M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2F30CE3-B4A5-4810-BBDD-3BF964E8C4AD}"/>
              </a:ext>
            </a:extLst>
          </p:cNvPr>
          <p:cNvSpPr/>
          <p:nvPr/>
        </p:nvSpPr>
        <p:spPr>
          <a:xfrm>
            <a:off x="4297770" y="2367240"/>
            <a:ext cx="929101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0A338B8-0C4C-4489-8130-66AC00306D9C}"/>
              </a:ext>
            </a:extLst>
          </p:cNvPr>
          <p:cNvSpPr/>
          <p:nvPr/>
        </p:nvSpPr>
        <p:spPr>
          <a:xfrm>
            <a:off x="4293508" y="2410477"/>
            <a:ext cx="4256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M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3593099-9C7B-4D29-BA80-E8517558C2CD}"/>
              </a:ext>
            </a:extLst>
          </p:cNvPr>
          <p:cNvSpPr/>
          <p:nvPr/>
        </p:nvSpPr>
        <p:spPr>
          <a:xfrm>
            <a:off x="5231133" y="2367240"/>
            <a:ext cx="929101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83707DA-8B91-44B6-BF11-A3713D180686}"/>
              </a:ext>
            </a:extLst>
          </p:cNvPr>
          <p:cNvSpPr/>
          <p:nvPr/>
        </p:nvSpPr>
        <p:spPr>
          <a:xfrm>
            <a:off x="5226871" y="2410477"/>
            <a:ext cx="4256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P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8BD2A6D-BC30-4CCC-B76C-0777A152F1A8}"/>
              </a:ext>
            </a:extLst>
          </p:cNvPr>
          <p:cNvSpPr/>
          <p:nvPr/>
        </p:nvSpPr>
        <p:spPr>
          <a:xfrm>
            <a:off x="6164496" y="2367240"/>
            <a:ext cx="929101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C2232F-3AAD-4F9B-81BE-FFF6DA17E9E4}"/>
              </a:ext>
            </a:extLst>
          </p:cNvPr>
          <p:cNvSpPr/>
          <p:nvPr/>
        </p:nvSpPr>
        <p:spPr>
          <a:xfrm>
            <a:off x="6160234" y="2410477"/>
            <a:ext cx="4256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P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94912F3-A41D-431F-9DAC-C50398ACCA68}"/>
              </a:ext>
            </a:extLst>
          </p:cNvPr>
          <p:cNvSpPr/>
          <p:nvPr/>
        </p:nvSpPr>
        <p:spPr>
          <a:xfrm>
            <a:off x="7097859" y="2367240"/>
            <a:ext cx="929101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5A65405-ECE3-4D3E-8D40-86915417C02E}"/>
              </a:ext>
            </a:extLst>
          </p:cNvPr>
          <p:cNvSpPr/>
          <p:nvPr/>
        </p:nvSpPr>
        <p:spPr>
          <a:xfrm>
            <a:off x="7093597" y="2410477"/>
            <a:ext cx="4256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P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" name="Left Brace 1">
            <a:extLst>
              <a:ext uri="{FF2B5EF4-FFF2-40B4-BE49-F238E27FC236}">
                <a16:creationId xmlns:a16="http://schemas.microsoft.com/office/drawing/2014/main" id="{B274CD9E-61E1-4ADC-B7FE-8ABD071B2A4F}"/>
              </a:ext>
            </a:extLst>
          </p:cNvPr>
          <p:cNvSpPr/>
          <p:nvPr/>
        </p:nvSpPr>
        <p:spPr>
          <a:xfrm rot="16200000">
            <a:off x="4150685" y="2143800"/>
            <a:ext cx="304607" cy="1847763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1E3344C-4B1F-4259-B77A-78B200729686}"/>
              </a:ext>
            </a:extLst>
          </p:cNvPr>
          <p:cNvSpPr txBox="1"/>
          <p:nvPr/>
        </p:nvSpPr>
        <p:spPr>
          <a:xfrm>
            <a:off x="4038600" y="3285525"/>
            <a:ext cx="1466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46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594FFC8-F6E5-4780-B2A2-B1E2F1E6BA15}"/>
              </a:ext>
            </a:extLst>
          </p:cNvPr>
          <p:cNvSpPr txBox="1"/>
          <p:nvPr/>
        </p:nvSpPr>
        <p:spPr>
          <a:xfrm>
            <a:off x="593099" y="3638704"/>
            <a:ext cx="2306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bars = 46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89D2D0-279F-47F5-82C1-BD32DEE6A60E}"/>
              </a:ext>
            </a:extLst>
          </p:cNvPr>
          <p:cNvSpPr txBox="1"/>
          <p:nvPr/>
        </p:nvSpPr>
        <p:spPr>
          <a:xfrm>
            <a:off x="564318" y="4168422"/>
            <a:ext cx="2306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bar =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306E1C5-4837-40B6-B912-19B3CF1F6D70}"/>
              </a:ext>
            </a:extLst>
          </p:cNvPr>
          <p:cNvSpPr txBox="1"/>
          <p:nvPr/>
        </p:nvSpPr>
        <p:spPr>
          <a:xfrm>
            <a:off x="1923286" y="4168422"/>
            <a:ext cx="2306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46 ÷ 2 =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CCD9FC6-1953-42F6-BB62-440D77DE011E}"/>
              </a:ext>
            </a:extLst>
          </p:cNvPr>
          <p:cNvSpPr txBox="1"/>
          <p:nvPr/>
        </p:nvSpPr>
        <p:spPr>
          <a:xfrm>
            <a:off x="3320319" y="4168422"/>
            <a:ext cx="2306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2F73140-ADAD-4086-B060-32E58E6759BC}"/>
              </a:ext>
            </a:extLst>
          </p:cNvPr>
          <p:cNvSpPr txBox="1"/>
          <p:nvPr/>
        </p:nvSpPr>
        <p:spPr>
          <a:xfrm>
            <a:off x="948738" y="2375480"/>
            <a:ext cx="7078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23        23       23       23      23       23       23       23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D89477D-EEC5-4584-AB75-A45B83C5582D}"/>
              </a:ext>
            </a:extLst>
          </p:cNvPr>
          <p:cNvSpPr txBox="1"/>
          <p:nvPr/>
        </p:nvSpPr>
        <p:spPr>
          <a:xfrm>
            <a:off x="564094" y="4721518"/>
            <a:ext cx="28150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Total (8 bars) =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B83FF7D-3A86-43D2-852C-EF60038E85DA}"/>
              </a:ext>
            </a:extLst>
          </p:cNvPr>
          <p:cNvSpPr txBox="1"/>
          <p:nvPr/>
        </p:nvSpPr>
        <p:spPr>
          <a:xfrm>
            <a:off x="3178081" y="4721518"/>
            <a:ext cx="28150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23 x 8 =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547EC2B-108C-4558-B648-522641858021}"/>
              </a:ext>
            </a:extLst>
          </p:cNvPr>
          <p:cNvSpPr txBox="1"/>
          <p:nvPr/>
        </p:nvSpPr>
        <p:spPr>
          <a:xfrm>
            <a:off x="4559728" y="4721518"/>
            <a:ext cx="28150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4022D08-67C3-4407-8013-2EB70F58ABB3}"/>
              </a:ext>
            </a:extLst>
          </p:cNvPr>
          <p:cNvSpPr txBox="1"/>
          <p:nvPr/>
        </p:nvSpPr>
        <p:spPr>
          <a:xfrm>
            <a:off x="6629046" y="1485352"/>
            <a:ext cx="28150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184 people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A0A3C0-1A93-4F7E-8E43-2BB04029439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9057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fractions.</a:t>
            </a:r>
          </a:p>
        </p:txBody>
      </p:sp>
      <p:pic>
        <p:nvPicPr>
          <p:cNvPr id="63490" name="Picture 2">
            <a:extLst>
              <a:ext uri="{FF2B5EF4-FFF2-40B4-BE49-F238E27FC236}">
                <a16:creationId xmlns:a16="http://schemas.microsoft.com/office/drawing/2014/main" id="{B1E90946-A791-4F5A-AD41-07C656714F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68" y="801665"/>
            <a:ext cx="7652731" cy="130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1" name="Picture 3">
            <a:extLst>
              <a:ext uri="{FF2B5EF4-FFF2-40B4-BE49-F238E27FC236}">
                <a16:creationId xmlns:a16="http://schemas.microsoft.com/office/drawing/2014/main" id="{5AEBF9EA-68DD-4CD1-8FB0-4B6BB19F9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68" y="3169183"/>
            <a:ext cx="7191148" cy="130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7D5C73C-1552-4864-BF7C-41739273180F}"/>
              </a:ext>
            </a:extLst>
          </p:cNvPr>
          <p:cNvGrpSpPr/>
          <p:nvPr/>
        </p:nvGrpSpPr>
        <p:grpSpPr>
          <a:xfrm>
            <a:off x="459225" y="2225084"/>
            <a:ext cx="520410" cy="584775"/>
            <a:chOff x="8718734" y="2187080"/>
            <a:chExt cx="520410" cy="58477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BAB2FBB-17D6-4DD2-8C65-4B2ED5603597}"/>
                </a:ext>
              </a:extLst>
            </p:cNvPr>
            <p:cNvSpPr/>
            <p:nvPr/>
          </p:nvSpPr>
          <p:spPr>
            <a:xfrm>
              <a:off x="8732325" y="2187080"/>
              <a:ext cx="50681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5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4ECB7C0-C350-4D9F-971B-5787F442B9A7}"/>
                </a:ext>
              </a:extLst>
            </p:cNvPr>
            <p:cNvCxnSpPr/>
            <p:nvPr/>
          </p:nvCxnSpPr>
          <p:spPr>
            <a:xfrm>
              <a:off x="8718734" y="2303830"/>
              <a:ext cx="36806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E201E688-A868-403F-AD54-2CCBF543D616}"/>
              </a:ext>
            </a:extLst>
          </p:cNvPr>
          <p:cNvSpPr/>
          <p:nvPr/>
        </p:nvSpPr>
        <p:spPr>
          <a:xfrm>
            <a:off x="472817" y="1866211"/>
            <a:ext cx="6308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3C85C98-B0C6-4D07-9183-E75661FAC9E0}"/>
              </a:ext>
            </a:extLst>
          </p:cNvPr>
          <p:cNvGrpSpPr/>
          <p:nvPr/>
        </p:nvGrpSpPr>
        <p:grpSpPr>
          <a:xfrm>
            <a:off x="896736" y="2225084"/>
            <a:ext cx="620840" cy="584775"/>
            <a:chOff x="8605864" y="2187080"/>
            <a:chExt cx="620840" cy="58477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153CEB7-3F3B-410E-8A99-2539F343FCBB}"/>
                </a:ext>
              </a:extLst>
            </p:cNvPr>
            <p:cNvSpPr/>
            <p:nvPr/>
          </p:nvSpPr>
          <p:spPr>
            <a:xfrm>
              <a:off x="8605864" y="2187080"/>
              <a:ext cx="6208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10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0E09BCB-0A3F-469B-B5BD-F17B1E63EEEB}"/>
                </a:ext>
              </a:extLst>
            </p:cNvPr>
            <p:cNvCxnSpPr/>
            <p:nvPr/>
          </p:nvCxnSpPr>
          <p:spPr>
            <a:xfrm>
              <a:off x="8718734" y="2303830"/>
              <a:ext cx="36806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B5E1FA01-61AB-4647-845C-FDACA1B83118}"/>
              </a:ext>
            </a:extLst>
          </p:cNvPr>
          <p:cNvSpPr/>
          <p:nvPr/>
        </p:nvSpPr>
        <p:spPr>
          <a:xfrm>
            <a:off x="896736" y="1866211"/>
            <a:ext cx="6308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FD0A1AF-51FD-494C-801D-0FADB5F9B7EB}"/>
              </a:ext>
            </a:extLst>
          </p:cNvPr>
          <p:cNvGrpSpPr/>
          <p:nvPr/>
        </p:nvGrpSpPr>
        <p:grpSpPr>
          <a:xfrm>
            <a:off x="761883" y="908013"/>
            <a:ext cx="630890" cy="943648"/>
            <a:chOff x="1049136" y="1822666"/>
            <a:chExt cx="630890" cy="943648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ADAE18B-7CDA-49DB-89CA-1AB89AD5CFBA}"/>
                </a:ext>
              </a:extLst>
            </p:cNvPr>
            <p:cNvGrpSpPr/>
            <p:nvPr/>
          </p:nvGrpSpPr>
          <p:grpSpPr>
            <a:xfrm>
              <a:off x="1049136" y="2181539"/>
              <a:ext cx="620840" cy="584775"/>
              <a:chOff x="8605864" y="2187080"/>
              <a:chExt cx="620840" cy="584775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6D82ECA-99F2-46A5-8448-C1291C86B8E6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10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39F058FC-5217-4824-9630-086F4817AAA6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D44FA26-C3F4-4B29-8FB4-1AF656DE3093}"/>
                </a:ext>
              </a:extLst>
            </p:cNvPr>
            <p:cNvSpPr/>
            <p:nvPr/>
          </p:nvSpPr>
          <p:spPr>
            <a:xfrm>
              <a:off x="1049136" y="1822666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16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4437251-872E-4F0F-B1C1-91796A24113B}"/>
              </a:ext>
            </a:extLst>
          </p:cNvPr>
          <p:cNvGrpSpPr/>
          <p:nvPr/>
        </p:nvGrpSpPr>
        <p:grpSpPr>
          <a:xfrm>
            <a:off x="8050278" y="1268373"/>
            <a:ext cx="620840" cy="584775"/>
            <a:chOff x="8605864" y="2187080"/>
            <a:chExt cx="620840" cy="58477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7D17459-D4FF-41E9-A7F4-0E9715DA2D62}"/>
                </a:ext>
              </a:extLst>
            </p:cNvPr>
            <p:cNvSpPr/>
            <p:nvPr/>
          </p:nvSpPr>
          <p:spPr>
            <a:xfrm>
              <a:off x="8605864" y="2187080"/>
              <a:ext cx="6208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10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8E38518-6AE6-4C3F-BF20-4012C11B649D}"/>
                </a:ext>
              </a:extLst>
            </p:cNvPr>
            <p:cNvCxnSpPr/>
            <p:nvPr/>
          </p:nvCxnSpPr>
          <p:spPr>
            <a:xfrm>
              <a:off x="8718734" y="2303830"/>
              <a:ext cx="36806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1E1A5CE7-D726-475A-B68F-7FB08E6FFF2B}"/>
              </a:ext>
            </a:extLst>
          </p:cNvPr>
          <p:cNvSpPr/>
          <p:nvPr/>
        </p:nvSpPr>
        <p:spPr>
          <a:xfrm>
            <a:off x="8050278" y="909500"/>
            <a:ext cx="6308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27</a:t>
            </a:r>
            <a:endParaRPr lang="en-GB" sz="3200" b="1" dirty="0">
              <a:solidFill>
                <a:srgbClr val="FF0000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6BA913E-ED62-45B3-BD6F-8F5281575A71}"/>
              </a:ext>
            </a:extLst>
          </p:cNvPr>
          <p:cNvGrpSpPr/>
          <p:nvPr/>
        </p:nvGrpSpPr>
        <p:grpSpPr>
          <a:xfrm>
            <a:off x="5028404" y="1329077"/>
            <a:ext cx="620840" cy="584775"/>
            <a:chOff x="8605864" y="2187080"/>
            <a:chExt cx="620840" cy="584775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C3C6995-718A-471B-B394-25126CB8D317}"/>
                </a:ext>
              </a:extLst>
            </p:cNvPr>
            <p:cNvSpPr/>
            <p:nvPr/>
          </p:nvSpPr>
          <p:spPr>
            <a:xfrm>
              <a:off x="8605864" y="2187080"/>
              <a:ext cx="6208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10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2768D41-C780-4158-B0B8-9324CECFBDD5}"/>
                </a:ext>
              </a:extLst>
            </p:cNvPr>
            <p:cNvCxnSpPr/>
            <p:nvPr/>
          </p:nvCxnSpPr>
          <p:spPr>
            <a:xfrm>
              <a:off x="8718734" y="2303830"/>
              <a:ext cx="36806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4733CF49-7389-4C5A-9334-47032E5ADA0E}"/>
              </a:ext>
            </a:extLst>
          </p:cNvPr>
          <p:cNvSpPr/>
          <p:nvPr/>
        </p:nvSpPr>
        <p:spPr>
          <a:xfrm>
            <a:off x="5167510" y="970204"/>
            <a:ext cx="4917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8C20E2B-F6BB-4D58-A758-9E6ABBBEDA16}"/>
              </a:ext>
            </a:extLst>
          </p:cNvPr>
          <p:cNvGrpSpPr/>
          <p:nvPr/>
        </p:nvGrpSpPr>
        <p:grpSpPr>
          <a:xfrm>
            <a:off x="389775" y="4792548"/>
            <a:ext cx="520410" cy="584775"/>
            <a:chOff x="8718734" y="2187080"/>
            <a:chExt cx="520410" cy="584775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3C3CB25-6B8B-436E-96C0-C259B5F1ED02}"/>
                </a:ext>
              </a:extLst>
            </p:cNvPr>
            <p:cNvSpPr/>
            <p:nvPr/>
          </p:nvSpPr>
          <p:spPr>
            <a:xfrm>
              <a:off x="8732325" y="2187080"/>
              <a:ext cx="50681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4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672480D-D4F8-4438-9E6E-ADCAB0D8DEBC}"/>
                </a:ext>
              </a:extLst>
            </p:cNvPr>
            <p:cNvCxnSpPr/>
            <p:nvPr/>
          </p:nvCxnSpPr>
          <p:spPr>
            <a:xfrm>
              <a:off x="8718734" y="2303830"/>
              <a:ext cx="36806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60B4C404-118D-4067-A112-A5D787474B68}"/>
              </a:ext>
            </a:extLst>
          </p:cNvPr>
          <p:cNvSpPr/>
          <p:nvPr/>
        </p:nvSpPr>
        <p:spPr>
          <a:xfrm>
            <a:off x="276620" y="4433675"/>
            <a:ext cx="6308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11</a:t>
            </a:r>
            <a:endParaRPr lang="en-GB" sz="3200" b="1" dirty="0">
              <a:solidFill>
                <a:srgbClr val="FF0000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7E6DC6E-C0C9-4DDF-9338-EFE62112732B}"/>
              </a:ext>
            </a:extLst>
          </p:cNvPr>
          <p:cNvGrpSpPr/>
          <p:nvPr/>
        </p:nvGrpSpPr>
        <p:grpSpPr>
          <a:xfrm>
            <a:off x="827286" y="4792548"/>
            <a:ext cx="620840" cy="584775"/>
            <a:chOff x="8605864" y="2187080"/>
            <a:chExt cx="620840" cy="584775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3502EAA-C5BB-4AAE-B1B0-CAEB662F37F1}"/>
                </a:ext>
              </a:extLst>
            </p:cNvPr>
            <p:cNvSpPr/>
            <p:nvPr/>
          </p:nvSpPr>
          <p:spPr>
            <a:xfrm>
              <a:off x="8605864" y="2187080"/>
              <a:ext cx="6208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20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CB149C4-BB7A-422A-9C2D-1484ED22C589}"/>
                </a:ext>
              </a:extLst>
            </p:cNvPr>
            <p:cNvCxnSpPr/>
            <p:nvPr/>
          </p:nvCxnSpPr>
          <p:spPr>
            <a:xfrm>
              <a:off x="8718734" y="2303830"/>
              <a:ext cx="36806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86D72177-87EF-4736-9599-713D5B3EF0BA}"/>
              </a:ext>
            </a:extLst>
          </p:cNvPr>
          <p:cNvSpPr/>
          <p:nvPr/>
        </p:nvSpPr>
        <p:spPr>
          <a:xfrm>
            <a:off x="827286" y="4433675"/>
            <a:ext cx="6308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55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47F7F60-11F0-4689-8F11-3DD35139B136}"/>
              </a:ext>
            </a:extLst>
          </p:cNvPr>
          <p:cNvGrpSpPr/>
          <p:nvPr/>
        </p:nvGrpSpPr>
        <p:grpSpPr>
          <a:xfrm>
            <a:off x="5338824" y="3659355"/>
            <a:ext cx="620840" cy="584775"/>
            <a:chOff x="8605864" y="2187080"/>
            <a:chExt cx="620840" cy="584775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6C6DE444-31FE-4CE3-A251-58F09A8099AD}"/>
                </a:ext>
              </a:extLst>
            </p:cNvPr>
            <p:cNvSpPr/>
            <p:nvPr/>
          </p:nvSpPr>
          <p:spPr>
            <a:xfrm>
              <a:off x="8605864" y="2187080"/>
              <a:ext cx="6208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20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14DEF83-876A-4B72-8AC1-E6AA8B6B8F20}"/>
                </a:ext>
              </a:extLst>
            </p:cNvPr>
            <p:cNvCxnSpPr/>
            <p:nvPr/>
          </p:nvCxnSpPr>
          <p:spPr>
            <a:xfrm>
              <a:off x="8718734" y="2303830"/>
              <a:ext cx="36806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BFF5458-9A56-4536-9142-FCEA7D170F86}"/>
              </a:ext>
            </a:extLst>
          </p:cNvPr>
          <p:cNvGrpSpPr/>
          <p:nvPr/>
        </p:nvGrpSpPr>
        <p:grpSpPr>
          <a:xfrm>
            <a:off x="6939779" y="3653637"/>
            <a:ext cx="620840" cy="584775"/>
            <a:chOff x="8605864" y="2187080"/>
            <a:chExt cx="620840" cy="584775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E75C6FF-0992-4A02-A13A-AC11F0532E50}"/>
                </a:ext>
              </a:extLst>
            </p:cNvPr>
            <p:cNvSpPr/>
            <p:nvPr/>
          </p:nvSpPr>
          <p:spPr>
            <a:xfrm>
              <a:off x="8605864" y="2187080"/>
              <a:ext cx="6208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20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692DA27-80AA-4779-908B-E9851E4B667D}"/>
                </a:ext>
              </a:extLst>
            </p:cNvPr>
            <p:cNvCxnSpPr/>
            <p:nvPr/>
          </p:nvCxnSpPr>
          <p:spPr>
            <a:xfrm>
              <a:off x="8718734" y="2303830"/>
              <a:ext cx="36806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9941674F-6237-4BEC-A493-3EF2EF74E71B}"/>
              </a:ext>
            </a:extLst>
          </p:cNvPr>
          <p:cNvSpPr/>
          <p:nvPr/>
        </p:nvSpPr>
        <p:spPr>
          <a:xfrm>
            <a:off x="5441644" y="3294174"/>
            <a:ext cx="6308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4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A93D293-4C5C-48FA-B855-BC5EAE1DAA82}"/>
              </a:ext>
            </a:extLst>
          </p:cNvPr>
          <p:cNvSpPr/>
          <p:nvPr/>
        </p:nvSpPr>
        <p:spPr>
          <a:xfrm>
            <a:off x="6939340" y="3285501"/>
            <a:ext cx="6308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60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097A243-AE9D-4BC8-B086-87FD053BF6B2}"/>
              </a:ext>
            </a:extLst>
          </p:cNvPr>
          <p:cNvGrpSpPr/>
          <p:nvPr/>
        </p:nvGrpSpPr>
        <p:grpSpPr>
          <a:xfrm>
            <a:off x="822261" y="3407125"/>
            <a:ext cx="630890" cy="943648"/>
            <a:chOff x="1049136" y="1822666"/>
            <a:chExt cx="630890" cy="943648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6F608693-D363-4BA8-8AC8-0CC8DBE6824C}"/>
                </a:ext>
              </a:extLst>
            </p:cNvPr>
            <p:cNvGrpSpPr/>
            <p:nvPr/>
          </p:nvGrpSpPr>
          <p:grpSpPr>
            <a:xfrm>
              <a:off x="1049136" y="2181539"/>
              <a:ext cx="620840" cy="584775"/>
              <a:chOff x="8605864" y="2187080"/>
              <a:chExt cx="620840" cy="584775"/>
            </a:xfrm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F0594D73-4C85-4D81-9F87-AEDE0704E989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20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B9AB28A1-377E-4082-B339-E0523CF52CB6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7AC3E6FC-8571-4FFF-B476-6D52067B86B6}"/>
                </a:ext>
              </a:extLst>
            </p:cNvPr>
            <p:cNvSpPr/>
            <p:nvPr/>
          </p:nvSpPr>
          <p:spPr>
            <a:xfrm>
              <a:off x="1049136" y="1822666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55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1C62615-C39E-4190-AA58-8BB6DDC14EF3}"/>
              </a:ext>
            </a:extLst>
          </p:cNvPr>
          <p:cNvGrpSpPr/>
          <p:nvPr/>
        </p:nvGrpSpPr>
        <p:grpSpPr>
          <a:xfrm>
            <a:off x="2477479" y="3756985"/>
            <a:ext cx="620840" cy="584775"/>
            <a:chOff x="8605864" y="2187080"/>
            <a:chExt cx="620840" cy="584775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0B77DD98-80E1-470C-91D8-9F0631EB96F0}"/>
                </a:ext>
              </a:extLst>
            </p:cNvPr>
            <p:cNvSpPr/>
            <p:nvPr/>
          </p:nvSpPr>
          <p:spPr>
            <a:xfrm>
              <a:off x="8605864" y="2187080"/>
              <a:ext cx="6208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20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4A55723-7FFB-4588-844A-630DBA7AAF08}"/>
                </a:ext>
              </a:extLst>
            </p:cNvPr>
            <p:cNvCxnSpPr/>
            <p:nvPr/>
          </p:nvCxnSpPr>
          <p:spPr>
            <a:xfrm>
              <a:off x="8718734" y="2303830"/>
              <a:ext cx="36806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id="{C7CEB278-3AA9-4BBE-9D75-35732A82404F}"/>
              </a:ext>
            </a:extLst>
          </p:cNvPr>
          <p:cNvSpPr/>
          <p:nvPr/>
        </p:nvSpPr>
        <p:spPr>
          <a:xfrm>
            <a:off x="2590349" y="3361249"/>
            <a:ext cx="4917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9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CB2E60-1086-479D-82B2-42CE5FEAD83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190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22" grpId="0"/>
      <p:bldP spid="26" grpId="0"/>
      <p:bldP spid="30" grpId="0"/>
      <p:bldP spid="34" grpId="0"/>
      <p:bldP spid="41" grpId="0"/>
      <p:bldP spid="42" grpId="0"/>
      <p:bldP spid="52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numbers.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5FA13E-7825-4BF8-B8E8-CCD3D27C41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440" y="715057"/>
            <a:ext cx="5272088" cy="218373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7C6764B-A053-4173-B487-96395955C6DD}"/>
              </a:ext>
            </a:extLst>
          </p:cNvPr>
          <p:cNvCxnSpPr>
            <a:cxnSpLocks/>
          </p:cNvCxnSpPr>
          <p:nvPr/>
        </p:nvCxnSpPr>
        <p:spPr>
          <a:xfrm>
            <a:off x="5824016" y="1385497"/>
            <a:ext cx="133632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577B649-2F90-4095-BF9E-25E37C722087}"/>
              </a:ext>
            </a:extLst>
          </p:cNvPr>
          <p:cNvCxnSpPr>
            <a:cxnSpLocks/>
          </p:cNvCxnSpPr>
          <p:nvPr/>
        </p:nvCxnSpPr>
        <p:spPr>
          <a:xfrm>
            <a:off x="7605174" y="1385817"/>
            <a:ext cx="87929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1828360-A038-4016-B5CA-697B35E4DEAD}"/>
              </a:ext>
            </a:extLst>
          </p:cNvPr>
          <p:cNvSpPr txBox="1"/>
          <p:nvPr/>
        </p:nvSpPr>
        <p:spPr>
          <a:xfrm>
            <a:off x="6033022" y="877640"/>
            <a:ext cx="9610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2A9180-6035-4A21-8455-CF985D3DC723}"/>
              </a:ext>
            </a:extLst>
          </p:cNvPr>
          <p:cNvSpPr txBox="1"/>
          <p:nvPr/>
        </p:nvSpPr>
        <p:spPr>
          <a:xfrm>
            <a:off x="5812732" y="1333806"/>
            <a:ext cx="14190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37D275-55A0-4A8A-B84D-FE46FD99DE88}"/>
              </a:ext>
            </a:extLst>
          </p:cNvPr>
          <p:cNvSpPr txBox="1"/>
          <p:nvPr/>
        </p:nvSpPr>
        <p:spPr>
          <a:xfrm>
            <a:off x="7590879" y="1327291"/>
            <a:ext cx="11301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6F66EA-6463-41D1-82AF-CA3AE095D11D}"/>
              </a:ext>
            </a:extLst>
          </p:cNvPr>
          <p:cNvSpPr txBox="1"/>
          <p:nvPr/>
        </p:nvSpPr>
        <p:spPr>
          <a:xfrm>
            <a:off x="7147413" y="1094392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CEA9F49E-7CEF-450C-8592-C3BB41B027A4}"/>
              </a:ext>
            </a:extLst>
          </p:cNvPr>
          <p:cNvSpPr/>
          <p:nvPr/>
        </p:nvSpPr>
        <p:spPr>
          <a:xfrm rot="16200000">
            <a:off x="6863672" y="166605"/>
            <a:ext cx="810037" cy="1552860"/>
          </a:xfrm>
          <a:prstGeom prst="arc">
            <a:avLst>
              <a:gd name="adj1" fmla="val 16200000"/>
              <a:gd name="adj2" fmla="val 5396224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B6DCEFCD-37F4-46BF-93A1-8EDA77B6C644}"/>
              </a:ext>
            </a:extLst>
          </p:cNvPr>
          <p:cNvSpPr/>
          <p:nvPr/>
        </p:nvSpPr>
        <p:spPr>
          <a:xfrm rot="5400000">
            <a:off x="6863671" y="1093731"/>
            <a:ext cx="810037" cy="1552858"/>
          </a:xfrm>
          <a:prstGeom prst="arc">
            <a:avLst>
              <a:gd name="adj1" fmla="val 16076188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70EF18-B2D6-4F19-B5F0-F7183E8B9295}"/>
              </a:ext>
            </a:extLst>
          </p:cNvPr>
          <p:cNvSpPr txBox="1"/>
          <p:nvPr/>
        </p:nvSpPr>
        <p:spPr>
          <a:xfrm>
            <a:off x="6910242" y="1842402"/>
            <a:ext cx="761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BC8B46-66B3-4304-8208-B6A73B276CBB}"/>
              </a:ext>
            </a:extLst>
          </p:cNvPr>
          <p:cNvSpPr txBox="1"/>
          <p:nvPr/>
        </p:nvSpPr>
        <p:spPr>
          <a:xfrm>
            <a:off x="6910242" y="548089"/>
            <a:ext cx="76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71288B7-75C8-40F3-8549-A39F7CEC1360}"/>
              </a:ext>
            </a:extLst>
          </p:cNvPr>
          <p:cNvSpPr txBox="1"/>
          <p:nvPr/>
        </p:nvSpPr>
        <p:spPr>
          <a:xfrm>
            <a:off x="7840823" y="87876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762106B-59B4-4343-A32D-4FB06B5ADF38}"/>
              </a:ext>
            </a:extLst>
          </p:cNvPr>
          <p:cNvGrpSpPr/>
          <p:nvPr/>
        </p:nvGrpSpPr>
        <p:grpSpPr>
          <a:xfrm>
            <a:off x="5828594" y="2674567"/>
            <a:ext cx="2894899" cy="1067398"/>
            <a:chOff x="1758586" y="4952042"/>
            <a:chExt cx="2894899" cy="1067398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FD866E87-2B9E-497C-9295-4434F48642C3}"/>
                </a:ext>
              </a:extLst>
            </p:cNvPr>
            <p:cNvGrpSpPr/>
            <p:nvPr/>
          </p:nvGrpSpPr>
          <p:grpSpPr>
            <a:xfrm>
              <a:off x="1758586" y="4952042"/>
              <a:ext cx="940812" cy="1067398"/>
              <a:chOff x="1858295" y="1538931"/>
              <a:chExt cx="940812" cy="1067398"/>
            </a:xfrm>
          </p:grpSpPr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6B3B26B5-3AAC-4180-8124-16EAE582F416}"/>
                  </a:ext>
                </a:extLst>
              </p:cNvPr>
              <p:cNvGrpSpPr/>
              <p:nvPr/>
            </p:nvGrpSpPr>
            <p:grpSpPr>
              <a:xfrm>
                <a:off x="1858295" y="1975387"/>
                <a:ext cx="939912" cy="630942"/>
                <a:chOff x="1515758" y="476986"/>
                <a:chExt cx="939912" cy="630942"/>
              </a:xfrm>
            </p:grpSpPr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49142CCA-93AF-4D62-B6B8-44F991076FEF}"/>
                    </a:ext>
                  </a:extLst>
                </p:cNvPr>
                <p:cNvSpPr txBox="1"/>
                <p:nvPr/>
              </p:nvSpPr>
              <p:spPr>
                <a:xfrm>
                  <a:off x="1519319" y="476986"/>
                  <a:ext cx="936351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1 0</a:t>
                  </a:r>
                </a:p>
              </p:txBody>
            </p:sp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321E49F4-D1D5-4135-A612-D928108427B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515758" y="554976"/>
                  <a:ext cx="896768" cy="189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C9C7C3E2-089E-476B-AED3-3E261AC16DA6}"/>
                  </a:ext>
                </a:extLst>
              </p:cNvPr>
              <p:cNvSpPr txBox="1"/>
              <p:nvPr/>
            </p:nvSpPr>
            <p:spPr>
              <a:xfrm>
                <a:off x="2066451" y="1538931"/>
                <a:ext cx="732656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</a:t>
                </a:r>
              </a:p>
            </p:txBody>
          </p:sp>
        </p:grp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08A0E05-9415-4B9F-BEF8-64EF744E15DE}"/>
                </a:ext>
              </a:extLst>
            </p:cNvPr>
            <p:cNvSpPr txBox="1"/>
            <p:nvPr/>
          </p:nvSpPr>
          <p:spPr>
            <a:xfrm>
              <a:off x="2715105" y="5151017"/>
              <a:ext cx="193838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of 60 = </a:t>
              </a:r>
            </a:p>
          </p:txBody>
        </p: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120DBABB-2D1D-45E3-B6F5-821567C07B69}"/>
              </a:ext>
            </a:extLst>
          </p:cNvPr>
          <p:cNvSpPr txBox="1"/>
          <p:nvPr/>
        </p:nvSpPr>
        <p:spPr>
          <a:xfrm>
            <a:off x="6766388" y="3713892"/>
            <a:ext cx="35719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6 0 </a:t>
            </a:r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÷ 1 0 = 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47F3D2E-F080-44FE-8DD9-993162830616}"/>
              </a:ext>
            </a:extLst>
          </p:cNvPr>
          <p:cNvSpPr txBox="1"/>
          <p:nvPr/>
        </p:nvSpPr>
        <p:spPr>
          <a:xfrm>
            <a:off x="6768101" y="4155202"/>
            <a:ext cx="27418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x 3 = 1 8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BF2E110-A347-40E9-9F44-2D7A5450095F}"/>
              </a:ext>
            </a:extLst>
          </p:cNvPr>
          <p:cNvSpPr txBox="1"/>
          <p:nvPr/>
        </p:nvSpPr>
        <p:spPr>
          <a:xfrm>
            <a:off x="8599505" y="2873542"/>
            <a:ext cx="15665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1 8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6E64E97-7FFA-4420-B3B9-769DF96BAE94}"/>
              </a:ext>
            </a:extLst>
          </p:cNvPr>
          <p:cNvSpPr txBox="1"/>
          <p:nvPr/>
        </p:nvSpPr>
        <p:spPr>
          <a:xfrm>
            <a:off x="3856353" y="927959"/>
            <a:ext cx="15665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1 8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00CA4CB-CC9B-4941-A9CC-6734D7DB9BEE}"/>
              </a:ext>
            </a:extLst>
          </p:cNvPr>
          <p:cNvSpPr/>
          <p:nvPr/>
        </p:nvSpPr>
        <p:spPr>
          <a:xfrm>
            <a:off x="1806214" y="5393747"/>
            <a:ext cx="886585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C72DDFE2-4A94-4D4E-8F35-E5B985F760CD}"/>
              </a:ext>
            </a:extLst>
          </p:cNvPr>
          <p:cNvSpPr/>
          <p:nvPr/>
        </p:nvSpPr>
        <p:spPr>
          <a:xfrm>
            <a:off x="568044" y="3469495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3FF690C-1DB9-4787-96AE-3C20AEBEBE7A}"/>
              </a:ext>
            </a:extLst>
          </p:cNvPr>
          <p:cNvSpPr/>
          <p:nvPr/>
        </p:nvSpPr>
        <p:spPr>
          <a:xfrm>
            <a:off x="1814010" y="4947578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32B35EAA-CBE8-4E49-85AB-A3EF7BE10763}"/>
              </a:ext>
            </a:extLst>
          </p:cNvPr>
          <p:cNvSpPr/>
          <p:nvPr/>
        </p:nvSpPr>
        <p:spPr>
          <a:xfrm>
            <a:off x="3084842" y="3689407"/>
            <a:ext cx="55580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5EF38EA-5A11-4A31-8154-D74CF3344634}"/>
              </a:ext>
            </a:extLst>
          </p:cNvPr>
          <p:cNvSpPr/>
          <p:nvPr/>
        </p:nvSpPr>
        <p:spPr>
          <a:xfrm>
            <a:off x="474436" y="4948960"/>
            <a:ext cx="891995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37B5FE21-FE7F-45BF-97C1-8B3AA7E3DF18}"/>
              </a:ext>
            </a:extLst>
          </p:cNvPr>
          <p:cNvSpPr/>
          <p:nvPr/>
        </p:nvSpPr>
        <p:spPr>
          <a:xfrm>
            <a:off x="566707" y="3919241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43718899-3308-4DDD-A842-1959A2FE3A14}"/>
              </a:ext>
            </a:extLst>
          </p:cNvPr>
          <p:cNvSpPr/>
          <p:nvPr/>
        </p:nvSpPr>
        <p:spPr>
          <a:xfrm>
            <a:off x="1695447" y="3280860"/>
            <a:ext cx="1062146" cy="11447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AA3F7B1-3B89-4CC9-A574-A5AA435EFD8D}"/>
              </a:ext>
            </a:extLst>
          </p:cNvPr>
          <p:cNvGrpSpPr/>
          <p:nvPr/>
        </p:nvGrpSpPr>
        <p:grpSpPr>
          <a:xfrm>
            <a:off x="437083" y="3392713"/>
            <a:ext cx="675433" cy="1032867"/>
            <a:chOff x="2582934" y="5471319"/>
            <a:chExt cx="675433" cy="1032867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220E4D4-0651-4D44-84D4-D33229BB07BD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42B8DC6A-FB7A-4903-B2DD-43E86596C46F}"/>
                </a:ext>
              </a:extLst>
            </p:cNvPr>
            <p:cNvSpPr txBox="1"/>
            <p:nvPr/>
          </p:nvSpPr>
          <p:spPr>
            <a:xfrm>
              <a:off x="2582934" y="5857855"/>
              <a:ext cx="6754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78144966-70A7-4332-8871-2E9DB32DA3A8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ED92362B-0420-47C5-BBAA-1FD122A9BBA9}"/>
              </a:ext>
            </a:extLst>
          </p:cNvPr>
          <p:cNvSpPr txBox="1"/>
          <p:nvPr/>
        </p:nvSpPr>
        <p:spPr>
          <a:xfrm>
            <a:off x="1092205" y="3585983"/>
            <a:ext cx="2621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ea typeface="Cambria Math" panose="02040503050406030204" pitchFamily="18" charset="0"/>
              </a:rPr>
              <a:t>of            = 60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1C470EE-0429-4D16-9496-0BDF38AF74E3}"/>
              </a:ext>
            </a:extLst>
          </p:cNvPr>
          <p:cNvSpPr txBox="1"/>
          <p:nvPr/>
        </p:nvSpPr>
        <p:spPr>
          <a:xfrm>
            <a:off x="1686108" y="3592805"/>
            <a:ext cx="10991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200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3B412C5E-91EA-488F-84C2-0DF7465439BF}"/>
              </a:ext>
            </a:extLst>
          </p:cNvPr>
          <p:cNvSpPr txBox="1"/>
          <p:nvPr/>
        </p:nvSpPr>
        <p:spPr>
          <a:xfrm>
            <a:off x="444813" y="4889798"/>
            <a:ext cx="34827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6 0 </a:t>
            </a:r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3 = 2 0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59C976E2-A2A6-4BD0-BCDB-8CC4D458468D}"/>
              </a:ext>
            </a:extLst>
          </p:cNvPr>
          <p:cNvSpPr txBox="1"/>
          <p:nvPr/>
        </p:nvSpPr>
        <p:spPr>
          <a:xfrm>
            <a:off x="448372" y="5335327"/>
            <a:ext cx="48576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 x 1 0 = 2 0 0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111F15BF-413A-45E6-A3C5-329EA0A2164E}"/>
              </a:ext>
            </a:extLst>
          </p:cNvPr>
          <p:cNvSpPr txBox="1"/>
          <p:nvPr/>
        </p:nvSpPr>
        <p:spPr>
          <a:xfrm>
            <a:off x="2463419" y="2081060"/>
            <a:ext cx="14807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2 0 0</a:t>
            </a:r>
          </a:p>
        </p:txBody>
      </p:sp>
    </p:spTree>
    <p:extLst>
      <p:ext uri="{BB962C8B-B14F-4D97-AF65-F5344CB8AC3E}">
        <p14:creationId xmlns:p14="http://schemas.microsoft.com/office/powerpoint/2010/main" val="3528990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  <p:bldP spid="13" grpId="0"/>
      <p:bldP spid="14" grpId="0"/>
      <p:bldP spid="15" grpId="0"/>
      <p:bldP spid="68" grpId="0"/>
      <p:bldP spid="69" grpId="0"/>
      <p:bldP spid="70" grpId="0"/>
      <p:bldP spid="72" grpId="0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84" grpId="0"/>
      <p:bldP spid="85" grpId="0"/>
      <p:bldP spid="86" grpId="0"/>
      <p:bldP spid="87" grpId="0"/>
      <p:bldP spid="88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number four million, forty-four thousand, and forty-four</a:t>
            </a:r>
          </a:p>
          <a:p>
            <a:r>
              <a:rPr lang="en-US" sz="3200" b="1" dirty="0"/>
              <a:t>in figures.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623FAE-5D69-46D0-B1C6-9CBC9179D50D}"/>
              </a:ext>
            </a:extLst>
          </p:cNvPr>
          <p:cNvSpPr txBox="1"/>
          <p:nvPr/>
        </p:nvSpPr>
        <p:spPr>
          <a:xfrm>
            <a:off x="1908547" y="542443"/>
            <a:ext cx="2022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4,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0F3156-3AC9-4F74-A979-F074FC471D23}"/>
              </a:ext>
            </a:extLst>
          </p:cNvPr>
          <p:cNvSpPr txBox="1"/>
          <p:nvPr/>
        </p:nvSpPr>
        <p:spPr>
          <a:xfrm>
            <a:off x="2224720" y="542442"/>
            <a:ext cx="2022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044,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3074DE-CB34-47A2-9B07-1F1EE30744B0}"/>
              </a:ext>
            </a:extLst>
          </p:cNvPr>
          <p:cNvSpPr txBox="1"/>
          <p:nvPr/>
        </p:nvSpPr>
        <p:spPr>
          <a:xfrm>
            <a:off x="2947314" y="542441"/>
            <a:ext cx="2022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044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3DB87B-E453-4BA0-B4FC-BE7DA315767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94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D99F8D98-623B-4545-93AC-A63855031347}"/>
              </a:ext>
            </a:extLst>
          </p:cNvPr>
          <p:cNvSpPr txBox="1"/>
          <p:nvPr/>
        </p:nvSpPr>
        <p:spPr>
          <a:xfrm>
            <a:off x="1223486" y="2065417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5.0 0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John had £5</a:t>
            </a:r>
          </a:p>
          <a:p>
            <a:r>
              <a:rPr lang="en-US" sz="3200" b="1" dirty="0"/>
              <a:t>He gave 25% of it to charity.</a:t>
            </a:r>
          </a:p>
          <a:p>
            <a:r>
              <a:rPr lang="en-US" sz="3200" b="1" dirty="0"/>
              <a:t>How much did he give?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077D8C-4AF8-4C5D-A471-C336E56FDC6F}"/>
              </a:ext>
            </a:extLst>
          </p:cNvPr>
          <p:cNvSpPr txBox="1"/>
          <p:nvPr/>
        </p:nvSpPr>
        <p:spPr>
          <a:xfrm>
            <a:off x="749216" y="207724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A0B73A0-61B1-4B7C-B14C-E183C6EA3924}"/>
              </a:ext>
            </a:extLst>
          </p:cNvPr>
          <p:cNvCxnSpPr>
            <a:cxnSpLocks/>
          </p:cNvCxnSpPr>
          <p:nvPr/>
        </p:nvCxnSpPr>
        <p:spPr>
          <a:xfrm>
            <a:off x="1223833" y="2126805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B6C99E1-5A9F-4303-9A9D-9B6DCDB107A5}"/>
              </a:ext>
            </a:extLst>
          </p:cNvPr>
          <p:cNvCxnSpPr>
            <a:cxnSpLocks/>
          </p:cNvCxnSpPr>
          <p:nvPr/>
        </p:nvCxnSpPr>
        <p:spPr>
          <a:xfrm>
            <a:off x="1242785" y="2126805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1FE2494-C7EB-4276-B4C5-3951AE4A3B7C}"/>
              </a:ext>
            </a:extLst>
          </p:cNvPr>
          <p:cNvSpPr txBox="1"/>
          <p:nvPr/>
        </p:nvSpPr>
        <p:spPr>
          <a:xfrm>
            <a:off x="1665792" y="16264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13542E-B4CB-418E-A8D3-A8A01000733F}"/>
              </a:ext>
            </a:extLst>
          </p:cNvPr>
          <p:cNvSpPr txBox="1"/>
          <p:nvPr/>
        </p:nvSpPr>
        <p:spPr>
          <a:xfrm>
            <a:off x="2088798" y="16264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672C17-50D4-46F6-B8C5-EB7A5838217B}"/>
              </a:ext>
            </a:extLst>
          </p:cNvPr>
          <p:cNvSpPr txBox="1"/>
          <p:nvPr/>
        </p:nvSpPr>
        <p:spPr>
          <a:xfrm>
            <a:off x="1975042" y="2104142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E55EBF-CF93-4C13-95C4-21FD6BE79417}"/>
              </a:ext>
            </a:extLst>
          </p:cNvPr>
          <p:cNvSpPr txBox="1"/>
          <p:nvPr/>
        </p:nvSpPr>
        <p:spPr>
          <a:xfrm>
            <a:off x="1504490" y="161966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13248F-CD94-4143-84F9-7D674A72D23B}"/>
              </a:ext>
            </a:extLst>
          </p:cNvPr>
          <p:cNvSpPr txBox="1"/>
          <p:nvPr/>
        </p:nvSpPr>
        <p:spPr>
          <a:xfrm>
            <a:off x="1205940" y="16264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BFA0EE-2D53-4DCE-B315-33FCCD6001D6}"/>
              </a:ext>
            </a:extLst>
          </p:cNvPr>
          <p:cNvSpPr txBox="1"/>
          <p:nvPr/>
        </p:nvSpPr>
        <p:spPr>
          <a:xfrm>
            <a:off x="1515190" y="2104142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E76658-B027-4360-989F-C50C44681D1F}"/>
              </a:ext>
            </a:extLst>
          </p:cNvPr>
          <p:cNvSpPr txBox="1"/>
          <p:nvPr/>
        </p:nvSpPr>
        <p:spPr>
          <a:xfrm>
            <a:off x="4096536" y="1012486"/>
            <a:ext cx="43062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£1.25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F2D573D-A6DE-4DEF-ADEB-BD44D2E2DE39}"/>
              </a:ext>
            </a:extLst>
          </p:cNvPr>
          <p:cNvGrpSpPr/>
          <p:nvPr/>
        </p:nvGrpSpPr>
        <p:grpSpPr>
          <a:xfrm>
            <a:off x="749216" y="3407981"/>
            <a:ext cx="9000000" cy="850006"/>
            <a:chOff x="690110" y="610656"/>
            <a:chExt cx="9000000" cy="85000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BC2F747-E5E0-4FC1-BF74-E08AD12FA6E6}"/>
                </a:ext>
              </a:extLst>
            </p:cNvPr>
            <p:cNvSpPr/>
            <p:nvPr/>
          </p:nvSpPr>
          <p:spPr>
            <a:xfrm>
              <a:off x="690110" y="610656"/>
              <a:ext cx="90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4323B45-AB91-4E3D-BFFE-B3D2D63309D3}"/>
                </a:ext>
              </a:extLst>
            </p:cNvPr>
            <p:cNvSpPr txBox="1"/>
            <p:nvPr/>
          </p:nvSpPr>
          <p:spPr>
            <a:xfrm>
              <a:off x="4638516" y="743271"/>
              <a:ext cx="110318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100%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A80F617-0C96-4792-8CB7-9620F2F8E375}"/>
              </a:ext>
            </a:extLst>
          </p:cNvPr>
          <p:cNvGrpSpPr/>
          <p:nvPr/>
        </p:nvGrpSpPr>
        <p:grpSpPr>
          <a:xfrm>
            <a:off x="749216" y="4257986"/>
            <a:ext cx="9000000" cy="850006"/>
            <a:chOff x="690110" y="1460661"/>
            <a:chExt cx="9000000" cy="85000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13D1277-E63A-4B01-8FC3-693E63523ECA}"/>
                </a:ext>
              </a:extLst>
            </p:cNvPr>
            <p:cNvSpPr/>
            <p:nvPr/>
          </p:nvSpPr>
          <p:spPr>
            <a:xfrm>
              <a:off x="690110" y="1460661"/>
              <a:ext cx="45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C3224C0-B134-4619-A442-BF5D794F0FFB}"/>
                </a:ext>
              </a:extLst>
            </p:cNvPr>
            <p:cNvSpPr/>
            <p:nvPr/>
          </p:nvSpPr>
          <p:spPr>
            <a:xfrm>
              <a:off x="5190110" y="1460661"/>
              <a:ext cx="45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C58266B-2F1D-4EE7-B9B6-F642008DAF5D}"/>
                </a:ext>
              </a:extLst>
            </p:cNvPr>
            <p:cNvSpPr txBox="1"/>
            <p:nvPr/>
          </p:nvSpPr>
          <p:spPr>
            <a:xfrm>
              <a:off x="2492711" y="1593276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50%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533D531-91D9-42FA-8C26-EA732D5F2A37}"/>
                </a:ext>
              </a:extLst>
            </p:cNvPr>
            <p:cNvSpPr txBox="1"/>
            <p:nvPr/>
          </p:nvSpPr>
          <p:spPr>
            <a:xfrm>
              <a:off x="6992711" y="1593276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50%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40E3E40F-F602-4684-ABEA-636FFDD2EEEB}"/>
              </a:ext>
            </a:extLst>
          </p:cNvPr>
          <p:cNvSpPr txBox="1"/>
          <p:nvPr/>
        </p:nvSpPr>
        <p:spPr>
          <a:xfrm>
            <a:off x="9800169" y="4257986"/>
            <a:ext cx="16520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To find 50%</a:t>
            </a:r>
          </a:p>
          <a:p>
            <a:r>
              <a:rPr lang="en-GB" sz="2400" dirty="0"/>
              <a:t>÷ 2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3DA17AF-1AFD-43E3-9276-6FA89E2FF3EF}"/>
              </a:ext>
            </a:extLst>
          </p:cNvPr>
          <p:cNvGrpSpPr/>
          <p:nvPr/>
        </p:nvGrpSpPr>
        <p:grpSpPr>
          <a:xfrm>
            <a:off x="749216" y="5107990"/>
            <a:ext cx="8999996" cy="850006"/>
            <a:chOff x="690110" y="2310665"/>
            <a:chExt cx="8999996" cy="850006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C25D035-B140-47A6-964F-18AF05413FC4}"/>
                </a:ext>
              </a:extLst>
            </p:cNvPr>
            <p:cNvSpPr/>
            <p:nvPr/>
          </p:nvSpPr>
          <p:spPr>
            <a:xfrm>
              <a:off x="690110" y="2310665"/>
              <a:ext cx="22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9409274-5500-4554-A638-CF222DA56CA1}"/>
                </a:ext>
              </a:extLst>
            </p:cNvPr>
            <p:cNvSpPr txBox="1"/>
            <p:nvPr/>
          </p:nvSpPr>
          <p:spPr>
            <a:xfrm>
              <a:off x="1367711" y="2443280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25%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4E4291E-E634-485F-A7BB-526338A3B879}"/>
                </a:ext>
              </a:extLst>
            </p:cNvPr>
            <p:cNvSpPr/>
            <p:nvPr/>
          </p:nvSpPr>
          <p:spPr>
            <a:xfrm>
              <a:off x="2940109" y="2310665"/>
              <a:ext cx="22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C56EE06-D215-4242-8C06-7F9ECEACFAD4}"/>
                </a:ext>
              </a:extLst>
            </p:cNvPr>
            <p:cNvSpPr txBox="1"/>
            <p:nvPr/>
          </p:nvSpPr>
          <p:spPr>
            <a:xfrm>
              <a:off x="3617710" y="2443280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25%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03A32EC-B777-4864-964B-E5F394AE68F3}"/>
                </a:ext>
              </a:extLst>
            </p:cNvPr>
            <p:cNvSpPr/>
            <p:nvPr/>
          </p:nvSpPr>
          <p:spPr>
            <a:xfrm>
              <a:off x="5190107" y="2310665"/>
              <a:ext cx="22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6C363A5-CCFA-458B-8863-AFD9AAA51B4C}"/>
                </a:ext>
              </a:extLst>
            </p:cNvPr>
            <p:cNvSpPr txBox="1"/>
            <p:nvPr/>
          </p:nvSpPr>
          <p:spPr>
            <a:xfrm>
              <a:off x="5867708" y="2443280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25%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DBA312E-C5DD-4134-BDFF-453F42A5AC3C}"/>
                </a:ext>
              </a:extLst>
            </p:cNvPr>
            <p:cNvSpPr/>
            <p:nvPr/>
          </p:nvSpPr>
          <p:spPr>
            <a:xfrm>
              <a:off x="7440106" y="2310665"/>
              <a:ext cx="22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D1CB3C2-A4BC-4CB2-9D1A-7AE3EB151BF2}"/>
                </a:ext>
              </a:extLst>
            </p:cNvPr>
            <p:cNvSpPr txBox="1"/>
            <p:nvPr/>
          </p:nvSpPr>
          <p:spPr>
            <a:xfrm>
              <a:off x="8117707" y="2443280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25%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DDA56237-2D3A-4E4D-9009-2D66677C2F3C}"/>
              </a:ext>
            </a:extLst>
          </p:cNvPr>
          <p:cNvSpPr txBox="1"/>
          <p:nvPr/>
        </p:nvSpPr>
        <p:spPr>
          <a:xfrm>
            <a:off x="9799990" y="5108817"/>
            <a:ext cx="16520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To find 25%</a:t>
            </a:r>
          </a:p>
          <a:p>
            <a:r>
              <a:rPr lang="en-GB" sz="2400" dirty="0"/>
              <a:t>÷ 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4E05E3-061A-46F3-8776-9446FCA06A4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04B5826-8175-4EDE-8EC2-BF39AB718516}"/>
              </a:ext>
            </a:extLst>
          </p:cNvPr>
          <p:cNvCxnSpPr>
            <a:cxnSpLocks/>
          </p:cNvCxnSpPr>
          <p:nvPr/>
        </p:nvCxnSpPr>
        <p:spPr>
          <a:xfrm>
            <a:off x="6658682" y="1219842"/>
            <a:ext cx="133632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FE2B71A-280D-4062-A132-EDD3AA5C4032}"/>
              </a:ext>
            </a:extLst>
          </p:cNvPr>
          <p:cNvCxnSpPr>
            <a:cxnSpLocks/>
          </p:cNvCxnSpPr>
          <p:nvPr/>
        </p:nvCxnSpPr>
        <p:spPr>
          <a:xfrm>
            <a:off x="8488251" y="1220162"/>
            <a:ext cx="6317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47B3BEBF-CAB9-4133-950B-0AB0F3AECC99}"/>
              </a:ext>
            </a:extLst>
          </p:cNvPr>
          <p:cNvSpPr txBox="1"/>
          <p:nvPr/>
        </p:nvSpPr>
        <p:spPr>
          <a:xfrm>
            <a:off x="6867688" y="711985"/>
            <a:ext cx="9610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32333EA-0290-4EF2-B6D3-452D4E026A9F}"/>
              </a:ext>
            </a:extLst>
          </p:cNvPr>
          <p:cNvSpPr txBox="1"/>
          <p:nvPr/>
        </p:nvSpPr>
        <p:spPr>
          <a:xfrm>
            <a:off x="6647398" y="1168151"/>
            <a:ext cx="14190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C5F2EC6-7552-4802-AB05-A1856C71F50D}"/>
              </a:ext>
            </a:extLst>
          </p:cNvPr>
          <p:cNvSpPr txBox="1"/>
          <p:nvPr/>
        </p:nvSpPr>
        <p:spPr>
          <a:xfrm>
            <a:off x="8534688" y="1161636"/>
            <a:ext cx="8811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EE4643C-4F4C-45C4-82AD-DD72C9F151B1}"/>
              </a:ext>
            </a:extLst>
          </p:cNvPr>
          <p:cNvSpPr txBox="1"/>
          <p:nvPr/>
        </p:nvSpPr>
        <p:spPr>
          <a:xfrm>
            <a:off x="7982079" y="92873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DC3153AE-9FCD-4970-8A24-BD463F6887FB}"/>
              </a:ext>
            </a:extLst>
          </p:cNvPr>
          <p:cNvSpPr/>
          <p:nvPr/>
        </p:nvSpPr>
        <p:spPr>
          <a:xfrm rot="16200000">
            <a:off x="7634119" y="65168"/>
            <a:ext cx="810037" cy="1424422"/>
          </a:xfrm>
          <a:prstGeom prst="arc">
            <a:avLst>
              <a:gd name="adj1" fmla="val 16200000"/>
              <a:gd name="adj2" fmla="val 5396224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C0DF90D5-0DFD-48BC-9A76-F952B24A11C8}"/>
              </a:ext>
            </a:extLst>
          </p:cNvPr>
          <p:cNvSpPr/>
          <p:nvPr/>
        </p:nvSpPr>
        <p:spPr>
          <a:xfrm rot="5400000">
            <a:off x="7634118" y="992296"/>
            <a:ext cx="810037" cy="1424419"/>
          </a:xfrm>
          <a:prstGeom prst="arc">
            <a:avLst>
              <a:gd name="adj1" fmla="val 16076188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0DCD43D-CCFC-4F04-8B5C-F4A8CB61B7DC}"/>
              </a:ext>
            </a:extLst>
          </p:cNvPr>
          <p:cNvSpPr txBox="1"/>
          <p:nvPr/>
        </p:nvSpPr>
        <p:spPr>
          <a:xfrm>
            <a:off x="7664223" y="1676747"/>
            <a:ext cx="761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237154C-EBBF-42A0-B2E5-AEB1EECC8A86}"/>
              </a:ext>
            </a:extLst>
          </p:cNvPr>
          <p:cNvSpPr txBox="1"/>
          <p:nvPr/>
        </p:nvSpPr>
        <p:spPr>
          <a:xfrm>
            <a:off x="7664223" y="382434"/>
            <a:ext cx="76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DAD83BD-5D31-46DF-8C70-0C5B9C9AF1B7}"/>
              </a:ext>
            </a:extLst>
          </p:cNvPr>
          <p:cNvSpPr txBox="1"/>
          <p:nvPr/>
        </p:nvSpPr>
        <p:spPr>
          <a:xfrm>
            <a:off x="8535638" y="71310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395177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4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23" grpId="0"/>
      <p:bldP spid="33" grpId="0"/>
      <p:bldP spid="36" grpId="0"/>
      <p:bldP spid="37" grpId="0"/>
      <p:bldP spid="38" grpId="0"/>
      <p:bldP spid="39" grpId="0"/>
      <p:bldP spid="40" grpId="0" animBg="1"/>
      <p:bldP spid="41" grpId="0" animBg="1"/>
      <p:bldP spid="42" grpId="0"/>
      <p:bldP spid="43" grpId="0"/>
      <p:bldP spid="44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4330568" y="50000"/>
            <a:ext cx="730724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recipe for fruit smoothies.</a:t>
            </a:r>
          </a:p>
          <a:p>
            <a:r>
              <a:rPr lang="en-US" sz="3200" b="1" dirty="0"/>
              <a:t>Stefan uses the recipe to make smoothies. He uses 1 </a:t>
            </a:r>
            <a:r>
              <a:rPr lang="en-US" sz="3200" b="1" dirty="0" err="1"/>
              <a:t>litre</a:t>
            </a:r>
            <a:r>
              <a:rPr lang="en-US" sz="3200" b="1" dirty="0"/>
              <a:t> of yogurt.</a:t>
            </a:r>
          </a:p>
          <a:p>
            <a:r>
              <a:rPr lang="en-US" sz="3200" b="1" dirty="0"/>
              <a:t>How many strawberries does he use?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254762-2F89-4DF1-9FDC-2E7B80714B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201" y="211474"/>
            <a:ext cx="4008725" cy="40782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F984F7A-DEA1-4091-9E5E-D223E3CAF9E7}"/>
              </a:ext>
            </a:extLst>
          </p:cNvPr>
          <p:cNvSpPr/>
          <p:nvPr/>
        </p:nvSpPr>
        <p:spPr>
          <a:xfrm>
            <a:off x="4330569" y="2250574"/>
            <a:ext cx="15477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250 ml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A2819D-8AA0-4902-9009-1151E65A161D}"/>
              </a:ext>
            </a:extLst>
          </p:cNvPr>
          <p:cNvSpPr/>
          <p:nvPr/>
        </p:nvSpPr>
        <p:spPr>
          <a:xfrm>
            <a:off x="4330569" y="3221266"/>
            <a:ext cx="15477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litre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56A1D62-146F-4EDC-82AA-D800389F48C3}"/>
              </a:ext>
            </a:extLst>
          </p:cNvPr>
          <p:cNvCxnSpPr/>
          <p:nvPr/>
        </p:nvCxnSpPr>
        <p:spPr>
          <a:xfrm>
            <a:off x="4717143" y="2859825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3018A92C-8BA7-472B-B205-C7110824F171}"/>
              </a:ext>
            </a:extLst>
          </p:cNvPr>
          <p:cNvSpPr/>
          <p:nvPr/>
        </p:nvSpPr>
        <p:spPr>
          <a:xfrm>
            <a:off x="4801017" y="2766698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x4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1B35F2D-1095-43E1-AADE-A2F16B99B307}"/>
              </a:ext>
            </a:extLst>
          </p:cNvPr>
          <p:cNvSpPr/>
          <p:nvPr/>
        </p:nvSpPr>
        <p:spPr>
          <a:xfrm>
            <a:off x="6051378" y="2250573"/>
            <a:ext cx="32087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 strawberries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4464D6A-194C-4277-9A3F-98A8D2E7F5FF}"/>
              </a:ext>
            </a:extLst>
          </p:cNvPr>
          <p:cNvCxnSpPr/>
          <p:nvPr/>
        </p:nvCxnSpPr>
        <p:spPr>
          <a:xfrm>
            <a:off x="7213428" y="2862257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12EF4D5A-57F2-4CA6-931D-17E223D05542}"/>
              </a:ext>
            </a:extLst>
          </p:cNvPr>
          <p:cNvSpPr/>
          <p:nvPr/>
        </p:nvSpPr>
        <p:spPr>
          <a:xfrm>
            <a:off x="7297302" y="2769130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x4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7D8132-DACB-4B53-8690-99CDAD065D3F}"/>
              </a:ext>
            </a:extLst>
          </p:cNvPr>
          <p:cNvSpPr/>
          <p:nvPr/>
        </p:nvSpPr>
        <p:spPr>
          <a:xfrm>
            <a:off x="6051377" y="3221266"/>
            <a:ext cx="29764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40 strawberries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AD06D-CD3E-4903-A193-EAFD8BA77C79}"/>
              </a:ext>
            </a:extLst>
          </p:cNvPr>
          <p:cNvSpPr/>
          <p:nvPr/>
        </p:nvSpPr>
        <p:spPr>
          <a:xfrm>
            <a:off x="10711542" y="1508855"/>
            <a:ext cx="7184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1D119F3-2175-437C-8011-D5131387529C}"/>
              </a:ext>
            </a:extLst>
          </p:cNvPr>
          <p:cNvSpPr/>
          <p:nvPr/>
        </p:nvSpPr>
        <p:spPr>
          <a:xfrm>
            <a:off x="4197926" y="3633431"/>
            <a:ext cx="15477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1000 ml</a:t>
            </a:r>
          </a:p>
        </p:txBody>
      </p:sp>
    </p:spTree>
    <p:extLst>
      <p:ext uri="{BB962C8B-B14F-4D97-AF65-F5344CB8AC3E}">
        <p14:creationId xmlns:p14="http://schemas.microsoft.com/office/powerpoint/2010/main" val="560957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1" grpId="0"/>
      <p:bldP spid="12" grpId="0"/>
      <p:bldP spid="13" grpId="0"/>
      <p:bldP spid="14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4330568" y="50000"/>
            <a:ext cx="730724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recipe for fruit smoothies.</a:t>
            </a:r>
          </a:p>
          <a:p>
            <a:r>
              <a:rPr lang="en-US" sz="3200" b="1" dirty="0"/>
              <a:t>Amir wants to make 5 smoothies. </a:t>
            </a:r>
          </a:p>
          <a:p>
            <a:r>
              <a:rPr lang="en-US" sz="3200" b="1" dirty="0"/>
              <a:t>He has 1 </a:t>
            </a:r>
            <a:r>
              <a:rPr lang="en-US" sz="3200" b="1" dirty="0" err="1"/>
              <a:t>litre</a:t>
            </a:r>
            <a:r>
              <a:rPr lang="en-US" sz="3200" b="1" dirty="0"/>
              <a:t> of orange juice.</a:t>
            </a:r>
          </a:p>
          <a:p>
            <a:r>
              <a:rPr lang="en-US" sz="3200" b="1" dirty="0"/>
              <a:t>How many more </a:t>
            </a:r>
            <a:r>
              <a:rPr lang="en-US" sz="3200" b="1" dirty="0" err="1"/>
              <a:t>millilitres</a:t>
            </a:r>
            <a:r>
              <a:rPr lang="en-US" sz="3200" b="1" dirty="0"/>
              <a:t> of orange juice does he need?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254762-2F89-4DF1-9FDC-2E7B80714B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201" y="211474"/>
            <a:ext cx="4008725" cy="407820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F0571C5A-FED3-4556-B946-C0795F005AA8}"/>
              </a:ext>
            </a:extLst>
          </p:cNvPr>
          <p:cNvSpPr/>
          <p:nvPr/>
        </p:nvSpPr>
        <p:spPr>
          <a:xfrm>
            <a:off x="1536700" y="3505200"/>
            <a:ext cx="660400" cy="53861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5B1EE9-EC3A-43D2-A891-668D0B99C2B4}"/>
              </a:ext>
            </a:extLst>
          </p:cNvPr>
          <p:cNvSpPr/>
          <p:nvPr/>
        </p:nvSpPr>
        <p:spPr>
          <a:xfrm>
            <a:off x="4330568" y="2909347"/>
            <a:ext cx="2984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½ litre = 500 ml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A23210-D313-4C4F-9DE0-AF3819D55E0D}"/>
              </a:ext>
            </a:extLst>
          </p:cNvPr>
          <p:cNvSpPr/>
          <p:nvPr/>
        </p:nvSpPr>
        <p:spPr>
          <a:xfrm>
            <a:off x="7061134" y="2909346"/>
            <a:ext cx="2984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for 2 smoothies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7927BC-0E4D-46E7-ADDF-05DFD427CA2B}"/>
              </a:ext>
            </a:extLst>
          </p:cNvPr>
          <p:cNvSpPr/>
          <p:nvPr/>
        </p:nvSpPr>
        <p:spPr>
          <a:xfrm>
            <a:off x="7061134" y="3919010"/>
            <a:ext cx="2984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for 1 smoothie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4B77CF0-7432-4309-BF61-EA959E04D9E4}"/>
              </a:ext>
            </a:extLst>
          </p:cNvPr>
          <p:cNvCxnSpPr/>
          <p:nvPr/>
        </p:nvCxnSpPr>
        <p:spPr>
          <a:xfrm>
            <a:off x="7910202" y="3538083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7E0D06BA-D896-4C3F-AD20-9A2A81393F22}"/>
              </a:ext>
            </a:extLst>
          </p:cNvPr>
          <p:cNvSpPr/>
          <p:nvPr/>
        </p:nvSpPr>
        <p:spPr>
          <a:xfrm>
            <a:off x="7994076" y="3444956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D9065A-7712-4AB3-BD58-59D5CCF46024}"/>
              </a:ext>
            </a:extLst>
          </p:cNvPr>
          <p:cNvSpPr/>
          <p:nvPr/>
        </p:nvSpPr>
        <p:spPr>
          <a:xfrm>
            <a:off x="5781319" y="3919010"/>
            <a:ext cx="15338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250 ml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F19D6B-9479-48B8-86BF-24AB6282B0A9}"/>
              </a:ext>
            </a:extLst>
          </p:cNvPr>
          <p:cNvSpPr/>
          <p:nvPr/>
        </p:nvSpPr>
        <p:spPr>
          <a:xfrm>
            <a:off x="7061134" y="4975001"/>
            <a:ext cx="2984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for 5 smoothies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03F16DD-49C0-41C8-8DC4-A87D9CC0D6A8}"/>
              </a:ext>
            </a:extLst>
          </p:cNvPr>
          <p:cNvCxnSpPr/>
          <p:nvPr/>
        </p:nvCxnSpPr>
        <p:spPr>
          <a:xfrm>
            <a:off x="7910202" y="4594074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4D692DB9-3339-49EF-B1E9-8F96061CA19D}"/>
              </a:ext>
            </a:extLst>
          </p:cNvPr>
          <p:cNvSpPr/>
          <p:nvPr/>
        </p:nvSpPr>
        <p:spPr>
          <a:xfrm>
            <a:off x="7994076" y="4500947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x5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14244A-7830-4111-8A0D-68A521A58C79}"/>
              </a:ext>
            </a:extLst>
          </p:cNvPr>
          <p:cNvSpPr/>
          <p:nvPr/>
        </p:nvSpPr>
        <p:spPr>
          <a:xfrm>
            <a:off x="5555673" y="4975001"/>
            <a:ext cx="17595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1250 ml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95E7AD-8137-4737-B0F4-E743B6ECE8DE}"/>
              </a:ext>
            </a:extLst>
          </p:cNvPr>
          <p:cNvSpPr/>
          <p:nvPr/>
        </p:nvSpPr>
        <p:spPr>
          <a:xfrm>
            <a:off x="5555673" y="5961056"/>
            <a:ext cx="2743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1250 – 1000 =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1B8FE0-B55E-4E8D-A029-BA404BF982C8}"/>
              </a:ext>
            </a:extLst>
          </p:cNvPr>
          <p:cNvSpPr/>
          <p:nvPr/>
        </p:nvSpPr>
        <p:spPr>
          <a:xfrm>
            <a:off x="7994076" y="5961056"/>
            <a:ext cx="15517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250 ml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25CD40C-6F29-4541-B397-74D5EC0C1E33}"/>
              </a:ext>
            </a:extLst>
          </p:cNvPr>
          <p:cNvSpPr/>
          <p:nvPr/>
        </p:nvSpPr>
        <p:spPr>
          <a:xfrm>
            <a:off x="6927273" y="2024895"/>
            <a:ext cx="42049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He needs 250 ml more.</a:t>
            </a:r>
          </a:p>
        </p:txBody>
      </p:sp>
    </p:spTree>
    <p:extLst>
      <p:ext uri="{BB962C8B-B14F-4D97-AF65-F5344CB8AC3E}">
        <p14:creationId xmlns:p14="http://schemas.microsoft.com/office/powerpoint/2010/main" val="759496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10" grpId="0"/>
      <p:bldP spid="11" grpId="0"/>
      <p:bldP spid="12" grpId="0"/>
      <p:bldP spid="14" grpId="0"/>
      <p:bldP spid="15" grpId="0"/>
      <p:bldP spid="16" grpId="0"/>
      <p:bldP spid="17" grpId="0"/>
      <p:bldP spid="18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graph shows the height of a candle as it burns.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862A76-FF77-4C06-85BF-C07454E95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728662"/>
            <a:ext cx="5762625" cy="54006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B52F79D-DB1E-4697-9B8E-AEA4C213CFEE}"/>
              </a:ext>
            </a:extLst>
          </p:cNvPr>
          <p:cNvSpPr/>
          <p:nvPr/>
        </p:nvSpPr>
        <p:spPr>
          <a:xfrm>
            <a:off x="6096000" y="634775"/>
            <a:ext cx="56942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is the height of the candle after 2 hours?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BA78C5F-B927-4639-92C4-6043ADFD369B}"/>
              </a:ext>
            </a:extLst>
          </p:cNvPr>
          <p:cNvCxnSpPr>
            <a:cxnSpLocks/>
          </p:cNvCxnSpPr>
          <p:nvPr/>
        </p:nvCxnSpPr>
        <p:spPr>
          <a:xfrm>
            <a:off x="3562350" y="3634921"/>
            <a:ext cx="0" cy="177074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EFFA96C-8894-418F-B631-F8CF54B8353B}"/>
              </a:ext>
            </a:extLst>
          </p:cNvPr>
          <p:cNvCxnSpPr>
            <a:cxnSpLocks/>
          </p:cNvCxnSpPr>
          <p:nvPr/>
        </p:nvCxnSpPr>
        <p:spPr>
          <a:xfrm flipH="1">
            <a:off x="1568450" y="3641271"/>
            <a:ext cx="19939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B7D99C64-5FD1-4EA2-91C0-CFDB6E6E5F59}"/>
              </a:ext>
            </a:extLst>
          </p:cNvPr>
          <p:cNvSpPr/>
          <p:nvPr/>
        </p:nvSpPr>
        <p:spPr>
          <a:xfrm>
            <a:off x="6412053" y="1711993"/>
            <a:ext cx="168737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7.5 cm</a:t>
            </a:r>
          </a:p>
        </p:txBody>
      </p:sp>
    </p:spTree>
    <p:extLst>
      <p:ext uri="{BB962C8B-B14F-4D97-AF65-F5344CB8AC3E}">
        <p14:creationId xmlns:p14="http://schemas.microsoft.com/office/powerpoint/2010/main" val="4268360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graph shows the height of a candle as it burns.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862A76-FF77-4C06-85BF-C07454E95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728662"/>
            <a:ext cx="5762625" cy="54006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B52F79D-DB1E-4697-9B8E-AEA4C213CFEE}"/>
              </a:ext>
            </a:extLst>
          </p:cNvPr>
          <p:cNvSpPr/>
          <p:nvPr/>
        </p:nvSpPr>
        <p:spPr>
          <a:xfrm>
            <a:off x="6096000" y="634775"/>
            <a:ext cx="581863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long does the candle take to burn down from 16cm to 4cm?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C115C3-B1E7-4BBB-BDC6-1E593C13F62E}"/>
              </a:ext>
            </a:extLst>
          </p:cNvPr>
          <p:cNvCxnSpPr>
            <a:cxnSpLocks/>
          </p:cNvCxnSpPr>
          <p:nvPr/>
        </p:nvCxnSpPr>
        <p:spPr>
          <a:xfrm flipH="1">
            <a:off x="1571688" y="4470473"/>
            <a:ext cx="36241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30DCD8F-11F8-4328-9533-921B21E592F1}"/>
              </a:ext>
            </a:extLst>
          </p:cNvPr>
          <p:cNvCxnSpPr>
            <a:cxnSpLocks/>
          </p:cNvCxnSpPr>
          <p:nvPr/>
        </p:nvCxnSpPr>
        <p:spPr>
          <a:xfrm flipH="1">
            <a:off x="5204388" y="4461927"/>
            <a:ext cx="1" cy="11882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A31198B4-C06C-4E8E-B41B-433D3E933EE9}"/>
              </a:ext>
            </a:extLst>
          </p:cNvPr>
          <p:cNvSpPr/>
          <p:nvPr/>
        </p:nvSpPr>
        <p:spPr>
          <a:xfrm>
            <a:off x="6602699" y="1881826"/>
            <a:ext cx="235094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3¾ hours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FA29B96-2B13-4C22-B199-E08C473E9DEF}"/>
              </a:ext>
            </a:extLst>
          </p:cNvPr>
          <p:cNvSpPr/>
          <p:nvPr/>
        </p:nvSpPr>
        <p:spPr>
          <a:xfrm>
            <a:off x="6602699" y="2625027"/>
            <a:ext cx="440820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hours 45 minutes</a:t>
            </a:r>
          </a:p>
        </p:txBody>
      </p:sp>
    </p:spTree>
    <p:extLst>
      <p:ext uri="{BB962C8B-B14F-4D97-AF65-F5344CB8AC3E}">
        <p14:creationId xmlns:p14="http://schemas.microsoft.com/office/powerpoint/2010/main" val="1633075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8583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numbers in the boxes to make this fraction calculation correct.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A34487-04FF-48D8-A5E9-F02185A93A25}"/>
              </a:ext>
            </a:extLst>
          </p:cNvPr>
          <p:cNvSpPr/>
          <p:nvPr/>
        </p:nvSpPr>
        <p:spPr>
          <a:xfrm>
            <a:off x="56122" y="3491512"/>
            <a:ext cx="118583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Now write two different numbers to make the calculation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6F01A0-A005-4B66-B1B8-371128A571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71" y="702710"/>
            <a:ext cx="6465576" cy="18494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98CA67-18DF-4DAB-A2AE-EC100BD5B8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71" y="4026363"/>
            <a:ext cx="6465576" cy="184942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C1F3CF03-FF24-43EF-9D88-18AC42D273CA}"/>
              </a:ext>
            </a:extLst>
          </p:cNvPr>
          <p:cNvGrpSpPr/>
          <p:nvPr/>
        </p:nvGrpSpPr>
        <p:grpSpPr>
          <a:xfrm>
            <a:off x="4202999" y="1141232"/>
            <a:ext cx="632386" cy="944239"/>
            <a:chOff x="2064710" y="3015349"/>
            <a:chExt cx="632386" cy="94423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C49563F-C0F6-43C2-A70D-843F4D837924}"/>
                </a:ext>
              </a:extLst>
            </p:cNvPr>
            <p:cNvSpPr/>
            <p:nvPr/>
          </p:nvSpPr>
          <p:spPr>
            <a:xfrm>
              <a:off x="2195338" y="3015349"/>
              <a:ext cx="4250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6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54CAF61-6369-423B-B88A-04CE96925552}"/>
                </a:ext>
              </a:extLst>
            </p:cNvPr>
            <p:cNvSpPr/>
            <p:nvPr/>
          </p:nvSpPr>
          <p:spPr>
            <a:xfrm>
              <a:off x="2064710" y="3374813"/>
              <a:ext cx="63238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10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275261B-ADFB-41CE-ACD5-7D9B32322482}"/>
                </a:ext>
              </a:extLst>
            </p:cNvPr>
            <p:cNvCxnSpPr/>
            <p:nvPr/>
          </p:nvCxnSpPr>
          <p:spPr>
            <a:xfrm>
              <a:off x="2196939" y="3491563"/>
              <a:ext cx="36806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DEF5C7A6-7E7B-43F8-B5AB-0B319632FAA2}"/>
              </a:ext>
            </a:extLst>
          </p:cNvPr>
          <p:cNvSpPr txBox="1"/>
          <p:nvPr/>
        </p:nvSpPr>
        <p:spPr>
          <a:xfrm>
            <a:off x="3511629" y="825002"/>
            <a:ext cx="965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B45FA3-67FC-409A-9074-6199C7CEDD41}"/>
              </a:ext>
            </a:extLst>
          </p:cNvPr>
          <p:cNvSpPr txBox="1"/>
          <p:nvPr/>
        </p:nvSpPr>
        <p:spPr>
          <a:xfrm>
            <a:off x="639475" y="1807151"/>
            <a:ext cx="965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4B03ABB-9A53-402A-9B82-D80CBF785549}"/>
              </a:ext>
            </a:extLst>
          </p:cNvPr>
          <p:cNvGrpSpPr/>
          <p:nvPr/>
        </p:nvGrpSpPr>
        <p:grpSpPr>
          <a:xfrm>
            <a:off x="4229936" y="4464629"/>
            <a:ext cx="632386" cy="944239"/>
            <a:chOff x="2064710" y="3015349"/>
            <a:chExt cx="632386" cy="94423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76F3DCD-7F98-420D-9E71-F619B24DF763}"/>
                </a:ext>
              </a:extLst>
            </p:cNvPr>
            <p:cNvSpPr/>
            <p:nvPr/>
          </p:nvSpPr>
          <p:spPr>
            <a:xfrm>
              <a:off x="2195338" y="3015349"/>
              <a:ext cx="4250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4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9F40882-9D36-46EF-A00C-09933AAB81C8}"/>
                </a:ext>
              </a:extLst>
            </p:cNvPr>
            <p:cNvSpPr/>
            <p:nvPr/>
          </p:nvSpPr>
          <p:spPr>
            <a:xfrm>
              <a:off x="2064710" y="3374813"/>
              <a:ext cx="63238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10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E8B3312-6349-4A7C-ABE4-20FC9C00871C}"/>
                </a:ext>
              </a:extLst>
            </p:cNvPr>
            <p:cNvCxnSpPr/>
            <p:nvPr/>
          </p:nvCxnSpPr>
          <p:spPr>
            <a:xfrm>
              <a:off x="2196939" y="3491563"/>
              <a:ext cx="36806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B4E36BC8-2E75-44A3-83EE-4CA27264A100}"/>
              </a:ext>
            </a:extLst>
          </p:cNvPr>
          <p:cNvSpPr txBox="1"/>
          <p:nvPr/>
        </p:nvSpPr>
        <p:spPr>
          <a:xfrm>
            <a:off x="3511629" y="4145511"/>
            <a:ext cx="965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8E52940-42D1-41B3-B507-EC0FCC08E8B3}"/>
              </a:ext>
            </a:extLst>
          </p:cNvPr>
          <p:cNvGrpSpPr/>
          <p:nvPr/>
        </p:nvGrpSpPr>
        <p:grpSpPr>
          <a:xfrm>
            <a:off x="4241688" y="4458618"/>
            <a:ext cx="632386" cy="944239"/>
            <a:chOff x="2064710" y="3015349"/>
            <a:chExt cx="632386" cy="94423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B1EDCE6-30F5-4E30-A370-9095EF856276}"/>
                </a:ext>
              </a:extLst>
            </p:cNvPr>
            <p:cNvSpPr/>
            <p:nvPr/>
          </p:nvSpPr>
          <p:spPr>
            <a:xfrm>
              <a:off x="2195338" y="3015349"/>
              <a:ext cx="4250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2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6252D79-8B11-4028-8445-5F431CFF9D72}"/>
                </a:ext>
              </a:extLst>
            </p:cNvPr>
            <p:cNvSpPr/>
            <p:nvPr/>
          </p:nvSpPr>
          <p:spPr>
            <a:xfrm>
              <a:off x="2064710" y="3374813"/>
              <a:ext cx="63238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10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704280B-0E1A-4B3A-AD29-9A533193B1D1}"/>
                </a:ext>
              </a:extLst>
            </p:cNvPr>
            <p:cNvCxnSpPr/>
            <p:nvPr/>
          </p:nvCxnSpPr>
          <p:spPr>
            <a:xfrm>
              <a:off x="2196939" y="3491563"/>
              <a:ext cx="36806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7D0AFE06-3394-4490-948B-5A002837F83C}"/>
              </a:ext>
            </a:extLst>
          </p:cNvPr>
          <p:cNvSpPr txBox="1"/>
          <p:nvPr/>
        </p:nvSpPr>
        <p:spPr>
          <a:xfrm>
            <a:off x="3511628" y="4115361"/>
            <a:ext cx="965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94C38CE-05FA-4679-86F2-92F54F525FAA}"/>
              </a:ext>
            </a:extLst>
          </p:cNvPr>
          <p:cNvGrpSpPr/>
          <p:nvPr/>
        </p:nvGrpSpPr>
        <p:grpSpPr>
          <a:xfrm>
            <a:off x="1516625" y="4460982"/>
            <a:ext cx="632386" cy="944239"/>
            <a:chOff x="2064710" y="3015349"/>
            <a:chExt cx="632386" cy="944239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709C70B-8424-41F0-9427-EB5B5565FB42}"/>
                </a:ext>
              </a:extLst>
            </p:cNvPr>
            <p:cNvSpPr/>
            <p:nvPr/>
          </p:nvSpPr>
          <p:spPr>
            <a:xfrm>
              <a:off x="2195338" y="3015349"/>
              <a:ext cx="4250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5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8D6C3EB-1048-44C2-ABB0-E11B9916E62A}"/>
                </a:ext>
              </a:extLst>
            </p:cNvPr>
            <p:cNvSpPr/>
            <p:nvPr/>
          </p:nvSpPr>
          <p:spPr>
            <a:xfrm>
              <a:off x="2064710" y="3374813"/>
              <a:ext cx="63238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10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12F1BDE-23DB-4554-A0C3-BA167532FCB6}"/>
                </a:ext>
              </a:extLst>
            </p:cNvPr>
            <p:cNvCxnSpPr/>
            <p:nvPr/>
          </p:nvCxnSpPr>
          <p:spPr>
            <a:xfrm>
              <a:off x="2196939" y="3491563"/>
              <a:ext cx="36806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59441709-97D2-4F6E-9929-DC54707B4A18}"/>
              </a:ext>
            </a:extLst>
          </p:cNvPr>
          <p:cNvSpPr txBox="1"/>
          <p:nvPr/>
        </p:nvSpPr>
        <p:spPr>
          <a:xfrm>
            <a:off x="807207" y="5143691"/>
            <a:ext cx="965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D91470-F825-4AAA-BC4A-B94557C9BE0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5921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7" grpId="0"/>
      <p:bldP spid="17" grpId="1"/>
      <p:bldP spid="22" grpId="0"/>
      <p:bldP spid="27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E6F076-DC21-4C51-A6B6-89F76A29E3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12" y="717452"/>
            <a:ext cx="8115544" cy="478301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C7D8B53-4D11-4C77-911A-F15C68757871}"/>
              </a:ext>
            </a:extLst>
          </p:cNvPr>
          <p:cNvSpPr/>
          <p:nvPr/>
        </p:nvSpPr>
        <p:spPr>
          <a:xfrm>
            <a:off x="103032" y="51516"/>
            <a:ext cx="100544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Here is a rectangle. Calculate the size of angles a and b. 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A3A8736-5543-4730-A987-6819ACDE81C9}"/>
              </a:ext>
            </a:extLst>
          </p:cNvPr>
          <p:cNvSpPr/>
          <p:nvPr/>
        </p:nvSpPr>
        <p:spPr>
          <a:xfrm>
            <a:off x="103032" y="5509151"/>
            <a:ext cx="75606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on a right angle add up to 90°.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370589-4220-4A0D-8277-CFD7F06AE2FA}"/>
              </a:ext>
            </a:extLst>
          </p:cNvPr>
          <p:cNvSpPr/>
          <p:nvPr/>
        </p:nvSpPr>
        <p:spPr>
          <a:xfrm>
            <a:off x="5746206" y="5518153"/>
            <a:ext cx="33162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a = 90° - 34° =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CCEDEE-F12A-4939-B60E-31EB49FD99BB}"/>
              </a:ext>
            </a:extLst>
          </p:cNvPr>
          <p:cNvSpPr/>
          <p:nvPr/>
        </p:nvSpPr>
        <p:spPr>
          <a:xfrm>
            <a:off x="8593167" y="5509151"/>
            <a:ext cx="1179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56°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3445B6-02A6-42CB-9CA8-0B60DF5F2A1D}"/>
              </a:ext>
            </a:extLst>
          </p:cNvPr>
          <p:cNvSpPr/>
          <p:nvPr/>
        </p:nvSpPr>
        <p:spPr>
          <a:xfrm>
            <a:off x="327733" y="1221055"/>
            <a:ext cx="873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56°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0735105-CB86-41F8-8926-D1C846A0414E}"/>
              </a:ext>
            </a:extLst>
          </p:cNvPr>
          <p:cNvGrpSpPr/>
          <p:nvPr/>
        </p:nvGrpSpPr>
        <p:grpSpPr>
          <a:xfrm>
            <a:off x="259222" y="799216"/>
            <a:ext cx="7917369" cy="4621800"/>
            <a:chOff x="259222" y="799216"/>
            <a:chExt cx="7917369" cy="46218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8E90B93-62D0-421D-9F6F-0145832F1E5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27733" y="836018"/>
              <a:ext cx="7848858" cy="458499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4050367-A90E-479E-999B-3D98D8569654}"/>
                </a:ext>
              </a:extLst>
            </p:cNvPr>
            <p:cNvCxnSpPr>
              <a:cxnSpLocks/>
            </p:cNvCxnSpPr>
            <p:nvPr/>
          </p:nvCxnSpPr>
          <p:spPr>
            <a:xfrm>
              <a:off x="259222" y="799216"/>
              <a:ext cx="7917369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1A34C7F-8D0D-4E92-880D-5E9D535F3A73}"/>
                </a:ext>
              </a:extLst>
            </p:cNvPr>
            <p:cNvCxnSpPr>
              <a:cxnSpLocks/>
            </p:cNvCxnSpPr>
            <p:nvPr/>
          </p:nvCxnSpPr>
          <p:spPr>
            <a:xfrm>
              <a:off x="259222" y="5421016"/>
              <a:ext cx="7917369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E1A764CC-89E7-42B8-BFC0-53DB96EAD414}"/>
              </a:ext>
            </a:extLst>
          </p:cNvPr>
          <p:cNvSpPr/>
          <p:nvPr/>
        </p:nvSpPr>
        <p:spPr>
          <a:xfrm>
            <a:off x="6377350" y="4831458"/>
            <a:ext cx="873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34°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BCF968-96A3-4FBC-A459-CB72FA247666}"/>
              </a:ext>
            </a:extLst>
          </p:cNvPr>
          <p:cNvSpPr/>
          <p:nvPr/>
        </p:nvSpPr>
        <p:spPr>
          <a:xfrm>
            <a:off x="103032" y="6007390"/>
            <a:ext cx="11436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Z (or backwards-Z) angles (on parallel lines) are the same size.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497255-C8F2-4FA7-BCEF-97772851164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4253064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7" grpId="0"/>
      <p:bldP spid="18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dragon lived in a cave.</a:t>
            </a:r>
          </a:p>
          <a:p>
            <a:r>
              <a:rPr lang="en-US" sz="3200" b="1" dirty="0"/>
              <a:t>The dragon doubled in size every day.</a:t>
            </a:r>
          </a:p>
          <a:p>
            <a:r>
              <a:rPr lang="en-US" sz="3200" b="1" dirty="0"/>
              <a:t>After 20 days the dragon filled the cave.</a:t>
            </a:r>
          </a:p>
          <a:p>
            <a:r>
              <a:rPr lang="en-US" sz="3200" b="1" dirty="0"/>
              <a:t>After how many days did the dragon half-fill the cave?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308623-5AA6-436F-ACB3-F73F0078BC80}"/>
              </a:ext>
            </a:extLst>
          </p:cNvPr>
          <p:cNvSpPr/>
          <p:nvPr/>
        </p:nvSpPr>
        <p:spPr>
          <a:xfrm>
            <a:off x="9288378" y="1527328"/>
            <a:ext cx="15667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19 days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9C682F-6357-4ED8-9668-1351820C009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0095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98B384FB-28D3-427A-8864-8E3E12FA7E4D}"/>
              </a:ext>
            </a:extLst>
          </p:cNvPr>
          <p:cNvSpPr txBox="1"/>
          <p:nvPr/>
        </p:nvSpPr>
        <p:spPr>
          <a:xfrm>
            <a:off x="4246471" y="5322444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12F554B-C5F6-4288-B632-450DE592D394}"/>
              </a:ext>
            </a:extLst>
          </p:cNvPr>
          <p:cNvSpPr/>
          <p:nvPr/>
        </p:nvSpPr>
        <p:spPr>
          <a:xfrm>
            <a:off x="56122" y="50000"/>
            <a:ext cx="121358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numbers in this sequence increase by equal amounts each time.</a:t>
            </a:r>
          </a:p>
          <a:p>
            <a:r>
              <a:rPr lang="en-US" sz="3200" b="1" dirty="0"/>
              <a:t>Write in the three missing numbers.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05601B-E753-46CC-BC6F-3A1DD1DAD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047" y="1127218"/>
            <a:ext cx="11761905" cy="1447619"/>
          </a:xfrm>
          <a:prstGeom prst="rect">
            <a:avLst/>
          </a:prstGeom>
        </p:spPr>
      </p:pic>
      <p:sp>
        <p:nvSpPr>
          <p:cNvPr id="4" name="Arrow: Curved Right 3">
            <a:extLst>
              <a:ext uri="{FF2B5EF4-FFF2-40B4-BE49-F238E27FC236}">
                <a16:creationId xmlns:a16="http://schemas.microsoft.com/office/drawing/2014/main" id="{51CF3A58-7CC4-417A-9AD8-EF4AF9AF0A92}"/>
              </a:ext>
            </a:extLst>
          </p:cNvPr>
          <p:cNvSpPr/>
          <p:nvPr/>
        </p:nvSpPr>
        <p:spPr>
          <a:xfrm rot="16200000">
            <a:off x="2075372" y="1548600"/>
            <a:ext cx="838703" cy="274319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Arrow: Curved Right 8">
            <a:extLst>
              <a:ext uri="{FF2B5EF4-FFF2-40B4-BE49-F238E27FC236}">
                <a16:creationId xmlns:a16="http://schemas.microsoft.com/office/drawing/2014/main" id="{EDD68851-A9CB-4121-AB2A-648B28EDCDE3}"/>
              </a:ext>
            </a:extLst>
          </p:cNvPr>
          <p:cNvSpPr/>
          <p:nvPr/>
        </p:nvSpPr>
        <p:spPr>
          <a:xfrm rot="16200000">
            <a:off x="4613164" y="1548600"/>
            <a:ext cx="838703" cy="274319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Arrow: Curved Right 9">
            <a:extLst>
              <a:ext uri="{FF2B5EF4-FFF2-40B4-BE49-F238E27FC236}">
                <a16:creationId xmlns:a16="http://schemas.microsoft.com/office/drawing/2014/main" id="{7E8E2EE9-846D-4F94-A798-D7656FD36C41}"/>
              </a:ext>
            </a:extLst>
          </p:cNvPr>
          <p:cNvSpPr/>
          <p:nvPr/>
        </p:nvSpPr>
        <p:spPr>
          <a:xfrm rot="16200000">
            <a:off x="7048245" y="1548600"/>
            <a:ext cx="838703" cy="274319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Arrow: Curved Right 10">
            <a:extLst>
              <a:ext uri="{FF2B5EF4-FFF2-40B4-BE49-F238E27FC236}">
                <a16:creationId xmlns:a16="http://schemas.microsoft.com/office/drawing/2014/main" id="{FC784833-38BF-40B5-8EED-BB027B5FD58D}"/>
              </a:ext>
            </a:extLst>
          </p:cNvPr>
          <p:cNvSpPr/>
          <p:nvPr/>
        </p:nvSpPr>
        <p:spPr>
          <a:xfrm rot="16200000">
            <a:off x="9466768" y="1548600"/>
            <a:ext cx="838703" cy="274319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726FF5-87E6-424C-86D0-8FEE4628E463}"/>
              </a:ext>
            </a:extLst>
          </p:cNvPr>
          <p:cNvSpPr/>
          <p:nvPr/>
        </p:nvSpPr>
        <p:spPr>
          <a:xfrm>
            <a:off x="1608798" y="3724286"/>
            <a:ext cx="20521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 jumps =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409A01-526D-4B48-93FA-26E0641B03A8}"/>
              </a:ext>
            </a:extLst>
          </p:cNvPr>
          <p:cNvSpPr/>
          <p:nvPr/>
        </p:nvSpPr>
        <p:spPr>
          <a:xfrm>
            <a:off x="3378983" y="3724285"/>
            <a:ext cx="15418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 more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7CFD01-A12A-48B8-9259-4336392A0962}"/>
              </a:ext>
            </a:extLst>
          </p:cNvPr>
          <p:cNvSpPr/>
          <p:nvPr/>
        </p:nvSpPr>
        <p:spPr>
          <a:xfrm>
            <a:off x="1772643" y="4309060"/>
            <a:ext cx="20521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jump =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5B1A176-057E-4D0F-B086-C137DAAB1652}"/>
              </a:ext>
            </a:extLst>
          </p:cNvPr>
          <p:cNvSpPr/>
          <p:nvPr/>
        </p:nvSpPr>
        <p:spPr>
          <a:xfrm>
            <a:off x="3378982" y="4309060"/>
            <a:ext cx="14015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  <a:r>
              <a:rPr lang="en-GB" sz="3200" b="1" dirty="0">
                <a:solidFill>
                  <a:srgbClr val="FF0000"/>
                </a:solidFill>
              </a:rPr>
              <a:t> ÷ 4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4985E4-D950-4AA6-BE76-7A8335CDCE85}"/>
              </a:ext>
            </a:extLst>
          </p:cNvPr>
          <p:cNvSpPr txBox="1"/>
          <p:nvPr/>
        </p:nvSpPr>
        <p:spPr>
          <a:xfrm>
            <a:off x="3937822" y="5330688"/>
            <a:ext cx="4414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3584BBE-8FEE-4994-A15A-D7355EE6FD53}"/>
              </a:ext>
            </a:extLst>
          </p:cNvPr>
          <p:cNvSpPr txBox="1"/>
          <p:nvPr/>
        </p:nvSpPr>
        <p:spPr>
          <a:xfrm>
            <a:off x="3468371" y="5310612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BD6D037-4510-4233-A267-A7F90CBC6CB6}"/>
              </a:ext>
            </a:extLst>
          </p:cNvPr>
          <p:cNvCxnSpPr>
            <a:cxnSpLocks/>
          </p:cNvCxnSpPr>
          <p:nvPr/>
        </p:nvCxnSpPr>
        <p:spPr>
          <a:xfrm flipV="1">
            <a:off x="3952691" y="5371758"/>
            <a:ext cx="437620" cy="87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B38BCDF-BBD5-4582-91EE-2C2C4248B857}"/>
              </a:ext>
            </a:extLst>
          </p:cNvPr>
          <p:cNvCxnSpPr>
            <a:cxnSpLocks/>
          </p:cNvCxnSpPr>
          <p:nvPr/>
        </p:nvCxnSpPr>
        <p:spPr>
          <a:xfrm>
            <a:off x="3946551" y="535571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EA884B1-242F-4FF6-A1BB-356A5A5B57BA}"/>
              </a:ext>
            </a:extLst>
          </p:cNvPr>
          <p:cNvSpPr txBox="1"/>
          <p:nvPr/>
        </p:nvSpPr>
        <p:spPr>
          <a:xfrm>
            <a:off x="3933505" y="485788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6F76823-B47D-4D71-821D-C52E06456DCB}"/>
              </a:ext>
            </a:extLst>
          </p:cNvPr>
          <p:cNvSpPr txBox="1"/>
          <p:nvPr/>
        </p:nvSpPr>
        <p:spPr>
          <a:xfrm>
            <a:off x="4401867" y="486557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8E8F477-67C2-4D78-A9F6-3F1BD511A00E}"/>
              </a:ext>
            </a:extLst>
          </p:cNvPr>
          <p:cNvSpPr txBox="1"/>
          <p:nvPr/>
        </p:nvSpPr>
        <p:spPr>
          <a:xfrm>
            <a:off x="4239144" y="5347313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8EB2ABE-4EA0-424D-9D96-3CA151463C43}"/>
              </a:ext>
            </a:extLst>
          </p:cNvPr>
          <p:cNvCxnSpPr>
            <a:cxnSpLocks/>
          </p:cNvCxnSpPr>
          <p:nvPr/>
        </p:nvCxnSpPr>
        <p:spPr>
          <a:xfrm>
            <a:off x="4384625" y="5375065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D6E3C7AB-7A30-46DE-856F-99A4F173D482}"/>
              </a:ext>
            </a:extLst>
          </p:cNvPr>
          <p:cNvSpPr txBox="1"/>
          <p:nvPr/>
        </p:nvSpPr>
        <p:spPr>
          <a:xfrm>
            <a:off x="4231695" y="486557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8BD98B-A6ED-4AF2-B8DD-6B890F1509C3}"/>
              </a:ext>
            </a:extLst>
          </p:cNvPr>
          <p:cNvSpPr/>
          <p:nvPr/>
        </p:nvSpPr>
        <p:spPr>
          <a:xfrm>
            <a:off x="1934074" y="2654755"/>
            <a:ext cx="14015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+1.5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219CA2C-88C4-4CDC-8B21-1C314D8E51B6}"/>
              </a:ext>
            </a:extLst>
          </p:cNvPr>
          <p:cNvSpPr/>
          <p:nvPr/>
        </p:nvSpPr>
        <p:spPr>
          <a:xfrm>
            <a:off x="4516333" y="2654754"/>
            <a:ext cx="14015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+1.5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1FD91E3-B4A9-4946-B9E0-2C26ECF2FEF2}"/>
              </a:ext>
            </a:extLst>
          </p:cNvPr>
          <p:cNvSpPr/>
          <p:nvPr/>
        </p:nvSpPr>
        <p:spPr>
          <a:xfrm>
            <a:off x="6875344" y="2654754"/>
            <a:ext cx="14015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+1.5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02BB107-94CB-4676-83FB-0C7492E025BF}"/>
              </a:ext>
            </a:extLst>
          </p:cNvPr>
          <p:cNvSpPr/>
          <p:nvPr/>
        </p:nvSpPr>
        <p:spPr>
          <a:xfrm>
            <a:off x="9457603" y="2654753"/>
            <a:ext cx="14015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+1.5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769CD4-BC75-477D-ADEB-754FE32E2D9C}"/>
              </a:ext>
            </a:extLst>
          </p:cNvPr>
          <p:cNvSpPr txBox="1"/>
          <p:nvPr/>
        </p:nvSpPr>
        <p:spPr>
          <a:xfrm>
            <a:off x="3166401" y="1535556"/>
            <a:ext cx="13998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BD01B53-FF23-46F7-A1C2-7DB452EB42BD}"/>
              </a:ext>
            </a:extLst>
          </p:cNvPr>
          <p:cNvSpPr txBox="1"/>
          <p:nvPr/>
        </p:nvSpPr>
        <p:spPr>
          <a:xfrm>
            <a:off x="5881845" y="1531336"/>
            <a:ext cx="11729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F39E1C6-282B-4656-AC0F-96CD0927E686}"/>
              </a:ext>
            </a:extLst>
          </p:cNvPr>
          <p:cNvSpPr txBox="1"/>
          <p:nvPr/>
        </p:nvSpPr>
        <p:spPr>
          <a:xfrm>
            <a:off x="8116024" y="1531336"/>
            <a:ext cx="13998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5.5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B34C325-BD3A-4D17-90BB-97EA7194D81A}"/>
              </a:ext>
            </a:extLst>
          </p:cNvPr>
          <p:cNvSpPr/>
          <p:nvPr/>
        </p:nvSpPr>
        <p:spPr>
          <a:xfrm>
            <a:off x="4615020" y="4308034"/>
            <a:ext cx="19357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1.5 more</a:t>
            </a:r>
          </a:p>
        </p:txBody>
      </p:sp>
    </p:spTree>
    <p:extLst>
      <p:ext uri="{BB962C8B-B14F-4D97-AF65-F5344CB8AC3E}">
        <p14:creationId xmlns:p14="http://schemas.microsoft.com/office/powerpoint/2010/main" val="608350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4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20" grpId="0"/>
      <p:bldP spid="21" grpId="0"/>
      <p:bldP spid="22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/>
              <a:t>m</a:t>
            </a:r>
            <a:r>
              <a:rPr lang="en-US" sz="3200" b="1" dirty="0"/>
              <a:t> stands for a whole number greater than 10 and less than 20</a:t>
            </a:r>
          </a:p>
          <a:p>
            <a:r>
              <a:rPr lang="en-US" sz="3200" b="1" i="1" dirty="0"/>
              <a:t>n</a:t>
            </a:r>
            <a:r>
              <a:rPr lang="en-US" sz="3200" b="1" dirty="0"/>
              <a:t> stands for a whole number greater than 2 and less than 10</a:t>
            </a:r>
          </a:p>
          <a:p>
            <a:r>
              <a:rPr lang="en-US" sz="3200" b="1" dirty="0"/>
              <a:t>What is the smallest number that </a:t>
            </a:r>
            <a:r>
              <a:rPr lang="en-US" sz="3200" b="1" i="1" dirty="0"/>
              <a:t>m</a:t>
            </a:r>
            <a:r>
              <a:rPr lang="en-US" sz="3200" b="1" dirty="0"/>
              <a:t> × </a:t>
            </a:r>
            <a:r>
              <a:rPr lang="en-US" sz="3200" b="1" i="1" dirty="0"/>
              <a:t>n</a:t>
            </a:r>
            <a:r>
              <a:rPr lang="en-US" sz="3200" b="1" dirty="0"/>
              <a:t> could be?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7C7000E-5BA2-4376-9FD6-C1276A0AF82B}"/>
              </a:ext>
            </a:extLst>
          </p:cNvPr>
          <p:cNvSpPr/>
          <p:nvPr/>
        </p:nvSpPr>
        <p:spPr>
          <a:xfrm>
            <a:off x="56122" y="2324024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is the largest number that </a:t>
            </a:r>
            <a:r>
              <a:rPr lang="en-US" sz="3200" b="1" i="1" dirty="0"/>
              <a:t>m</a:t>
            </a:r>
            <a:r>
              <a:rPr lang="en-US" sz="3200" b="1" dirty="0"/>
              <a:t> – </a:t>
            </a:r>
            <a:r>
              <a:rPr lang="en-US" sz="3200" b="1" i="1" dirty="0"/>
              <a:t>n</a:t>
            </a:r>
            <a:r>
              <a:rPr lang="en-US" sz="3200" b="1" dirty="0"/>
              <a:t> could be?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7AFE2C-33DA-4AA8-9603-935122C72A21}"/>
              </a:ext>
            </a:extLst>
          </p:cNvPr>
          <p:cNvSpPr/>
          <p:nvPr/>
        </p:nvSpPr>
        <p:spPr>
          <a:xfrm>
            <a:off x="554183" y="1619660"/>
            <a:ext cx="15380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i="1" dirty="0">
                <a:solidFill>
                  <a:srgbClr val="FF0000"/>
                </a:solidFill>
              </a:rPr>
              <a:t>m</a:t>
            </a:r>
            <a:r>
              <a:rPr lang="en-GB" sz="3200" b="1" dirty="0">
                <a:solidFill>
                  <a:srgbClr val="FF0000"/>
                </a:solidFill>
              </a:rPr>
              <a:t> = 11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B3B39C-8266-4BD5-9D6F-11A0FF1AD523}"/>
              </a:ext>
            </a:extLst>
          </p:cNvPr>
          <p:cNvSpPr/>
          <p:nvPr/>
        </p:nvSpPr>
        <p:spPr>
          <a:xfrm>
            <a:off x="2225417" y="1619659"/>
            <a:ext cx="15380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i="1" dirty="0">
                <a:solidFill>
                  <a:srgbClr val="FF0000"/>
                </a:solidFill>
              </a:rPr>
              <a:t>n</a:t>
            </a:r>
            <a:r>
              <a:rPr lang="en-GB" sz="3200" b="1" dirty="0">
                <a:solidFill>
                  <a:srgbClr val="FF0000"/>
                </a:solidFill>
              </a:rPr>
              <a:t> = 3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B225EF-0001-453D-AAA0-2EF10766E200}"/>
              </a:ext>
            </a:extLst>
          </p:cNvPr>
          <p:cNvSpPr/>
          <p:nvPr/>
        </p:nvSpPr>
        <p:spPr>
          <a:xfrm>
            <a:off x="3763505" y="1619658"/>
            <a:ext cx="15380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 x 3 =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D2BA55-6C22-4FF0-A0CB-7F6B732F242C}"/>
              </a:ext>
            </a:extLst>
          </p:cNvPr>
          <p:cNvSpPr/>
          <p:nvPr/>
        </p:nvSpPr>
        <p:spPr>
          <a:xfrm>
            <a:off x="5163319" y="1619657"/>
            <a:ext cx="7690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33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740F6C-29AD-4042-98EB-17C17CB521AE}"/>
              </a:ext>
            </a:extLst>
          </p:cNvPr>
          <p:cNvSpPr/>
          <p:nvPr/>
        </p:nvSpPr>
        <p:spPr>
          <a:xfrm>
            <a:off x="554183" y="2908799"/>
            <a:ext cx="15380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i="1" dirty="0">
                <a:solidFill>
                  <a:srgbClr val="FF0000"/>
                </a:solidFill>
              </a:rPr>
              <a:t>m</a:t>
            </a:r>
            <a:r>
              <a:rPr lang="en-GB" sz="3200" b="1" dirty="0">
                <a:solidFill>
                  <a:srgbClr val="FF0000"/>
                </a:solidFill>
              </a:rPr>
              <a:t> = 19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F3B4AE-F8E1-427F-A195-CBDD15607FF8}"/>
              </a:ext>
            </a:extLst>
          </p:cNvPr>
          <p:cNvSpPr/>
          <p:nvPr/>
        </p:nvSpPr>
        <p:spPr>
          <a:xfrm>
            <a:off x="2225417" y="2908799"/>
            <a:ext cx="15380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i="1" dirty="0">
                <a:solidFill>
                  <a:srgbClr val="FF0000"/>
                </a:solidFill>
              </a:rPr>
              <a:t>n</a:t>
            </a:r>
            <a:r>
              <a:rPr lang="en-GB" sz="3200" b="1" dirty="0">
                <a:solidFill>
                  <a:srgbClr val="FF0000"/>
                </a:solidFill>
              </a:rPr>
              <a:t> = 3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DEAB58-4883-4EC3-84DE-9228E5DFB469}"/>
              </a:ext>
            </a:extLst>
          </p:cNvPr>
          <p:cNvSpPr/>
          <p:nvPr/>
        </p:nvSpPr>
        <p:spPr>
          <a:xfrm>
            <a:off x="3763505" y="2908798"/>
            <a:ext cx="15380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19 – 3 =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BE5F4C-285C-4619-B129-AD10D38E870A}"/>
              </a:ext>
            </a:extLst>
          </p:cNvPr>
          <p:cNvSpPr/>
          <p:nvPr/>
        </p:nvSpPr>
        <p:spPr>
          <a:xfrm>
            <a:off x="5194315" y="2908797"/>
            <a:ext cx="7690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56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0E9A8E-89DC-4376-B2F3-2FC141C81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676" y="1077218"/>
            <a:ext cx="9664505" cy="446361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0DDDA1F-8B9F-4D40-B62B-0DAAA5A4B735}"/>
              </a:ext>
            </a:extLst>
          </p:cNvPr>
          <p:cNvSpPr/>
          <p:nvPr/>
        </p:nvSpPr>
        <p:spPr>
          <a:xfrm>
            <a:off x="103032" y="51516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Anna has four different triangles. Complete the table to show the size of the angles in each triangle.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7450F1-2CCC-4C62-B979-E1C49E783523}"/>
              </a:ext>
            </a:extLst>
          </p:cNvPr>
          <p:cNvSpPr/>
          <p:nvPr/>
        </p:nvSpPr>
        <p:spPr>
          <a:xfrm>
            <a:off x="245846" y="5519172"/>
            <a:ext cx="66055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in a triangle add up to 180°.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9076CA-0015-494B-8CF0-37CE33E9B638}"/>
              </a:ext>
            </a:extLst>
          </p:cNvPr>
          <p:cNvSpPr/>
          <p:nvPr/>
        </p:nvSpPr>
        <p:spPr>
          <a:xfrm>
            <a:off x="245846" y="6042392"/>
            <a:ext cx="767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Isosceles triangles have two equal angles.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7F5F2C-E533-4D9E-8936-2F44F388A46C}"/>
              </a:ext>
            </a:extLst>
          </p:cNvPr>
          <p:cNvSpPr/>
          <p:nvPr/>
        </p:nvSpPr>
        <p:spPr>
          <a:xfrm>
            <a:off x="6009692" y="1926822"/>
            <a:ext cx="10727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45°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2EF4AE-4D2A-473B-9293-B755A43018DA}"/>
              </a:ext>
            </a:extLst>
          </p:cNvPr>
          <p:cNvSpPr/>
          <p:nvPr/>
        </p:nvSpPr>
        <p:spPr>
          <a:xfrm>
            <a:off x="8141018" y="1926822"/>
            <a:ext cx="10727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45°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42E42C-CD66-450F-83D6-FF410188AC8D}"/>
              </a:ext>
            </a:extLst>
          </p:cNvPr>
          <p:cNvSpPr/>
          <p:nvPr/>
        </p:nvSpPr>
        <p:spPr>
          <a:xfrm>
            <a:off x="6009691" y="2836913"/>
            <a:ext cx="10727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90°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76E815-1117-4C91-844D-A774D6F33745}"/>
              </a:ext>
            </a:extLst>
          </p:cNvPr>
          <p:cNvSpPr/>
          <p:nvPr/>
        </p:nvSpPr>
        <p:spPr>
          <a:xfrm>
            <a:off x="8141017" y="2836913"/>
            <a:ext cx="10727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10°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D29280-80B1-4159-86D9-2976CA6404F3}"/>
              </a:ext>
            </a:extLst>
          </p:cNvPr>
          <p:cNvSpPr/>
          <p:nvPr/>
        </p:nvSpPr>
        <p:spPr>
          <a:xfrm>
            <a:off x="6009690" y="3747004"/>
            <a:ext cx="10727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70°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C81DA7-AFB2-4C98-963F-7F305652FF0D}"/>
              </a:ext>
            </a:extLst>
          </p:cNvPr>
          <p:cNvSpPr/>
          <p:nvPr/>
        </p:nvSpPr>
        <p:spPr>
          <a:xfrm>
            <a:off x="8141017" y="3747004"/>
            <a:ext cx="10727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40°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D7FA61E-71B2-4CE6-9B22-CEBA1F81F4B8}"/>
              </a:ext>
            </a:extLst>
          </p:cNvPr>
          <p:cNvSpPr/>
          <p:nvPr/>
        </p:nvSpPr>
        <p:spPr>
          <a:xfrm>
            <a:off x="8141017" y="5602274"/>
            <a:ext cx="39896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180° - 70° = 110°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FFA5500-4DFB-4AD6-8397-32255ABB7482}"/>
              </a:ext>
            </a:extLst>
          </p:cNvPr>
          <p:cNvSpPr/>
          <p:nvPr/>
        </p:nvSpPr>
        <p:spPr>
          <a:xfrm>
            <a:off x="8141017" y="6094834"/>
            <a:ext cx="33450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110° ÷ 2 = 55°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51D02E-4B36-44D8-AD7A-4931A24EB680}"/>
              </a:ext>
            </a:extLst>
          </p:cNvPr>
          <p:cNvSpPr/>
          <p:nvPr/>
        </p:nvSpPr>
        <p:spPr>
          <a:xfrm>
            <a:off x="6009689" y="4688695"/>
            <a:ext cx="10727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55°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06C9E34-8BA4-42EF-BD81-D259364EFF26}"/>
              </a:ext>
            </a:extLst>
          </p:cNvPr>
          <p:cNvSpPr/>
          <p:nvPr/>
        </p:nvSpPr>
        <p:spPr>
          <a:xfrm>
            <a:off x="8141016" y="4688695"/>
            <a:ext cx="10727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55°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55E7925-D46D-4219-8D31-D1262D1A9E3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67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Ellie had a piece of ribbon that was ¾m long.</a:t>
            </a:r>
          </a:p>
          <a:p>
            <a:r>
              <a:rPr lang="en-US" sz="3200" b="1" dirty="0"/>
              <a:t>She cut it and gave half to Grace.</a:t>
            </a:r>
          </a:p>
          <a:p>
            <a:r>
              <a:rPr lang="en-US" sz="3200" b="1" dirty="0"/>
              <a:t>What fraction of a </a:t>
            </a:r>
            <a:r>
              <a:rPr lang="en-US" sz="3200" b="1" dirty="0" err="1"/>
              <a:t>metre</a:t>
            </a:r>
            <a:r>
              <a:rPr lang="en-US" sz="3200" b="1" dirty="0"/>
              <a:t> did she give to Grace?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69BD82B-FF65-48FB-AC98-31C48F8CFB31}"/>
              </a:ext>
            </a:extLst>
          </p:cNvPr>
          <p:cNvGrpSpPr/>
          <p:nvPr/>
        </p:nvGrpSpPr>
        <p:grpSpPr>
          <a:xfrm>
            <a:off x="422101" y="1619660"/>
            <a:ext cx="509296" cy="1067398"/>
            <a:chOff x="4530934" y="3723882"/>
            <a:chExt cx="509296" cy="1067398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E0916FD-9D09-4399-8DA8-AB0FB50E6626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2149E33-5A14-4DC6-9E6D-E4EF043AB3DD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C63743E-879C-4BA0-B960-6921980F29C7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4</a:t>
                </a:r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2F6204A1-515B-49B4-8A17-8C6D7030F5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E0992ACB-F86C-46B9-965B-3CEFE54C3CBA}"/>
              </a:ext>
            </a:extLst>
          </p:cNvPr>
          <p:cNvSpPr/>
          <p:nvPr/>
        </p:nvSpPr>
        <p:spPr>
          <a:xfrm>
            <a:off x="949109" y="1818635"/>
            <a:ext cx="186803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÷ 2 =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9DE60FB-6FC1-40B3-AFC4-644BFCA1D504}"/>
              </a:ext>
            </a:extLst>
          </p:cNvPr>
          <p:cNvGrpSpPr/>
          <p:nvPr/>
        </p:nvGrpSpPr>
        <p:grpSpPr>
          <a:xfrm>
            <a:off x="2382853" y="1619660"/>
            <a:ext cx="509296" cy="1067398"/>
            <a:chOff x="4530934" y="3723882"/>
            <a:chExt cx="509296" cy="106739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0E393FF-4BCC-4FBE-AE3E-5D8AF61B2299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FB04D62-3EC3-4FC5-9EB3-23F8EA31A277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C7051CA-4CF8-4A4D-9EAF-71EACB62EE57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F43B458C-7723-4ABC-8B54-76647B6AC6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76E101F-1943-4728-A9A5-9B3F7AED769D}"/>
              </a:ext>
            </a:extLst>
          </p:cNvPr>
          <p:cNvGrpSpPr/>
          <p:nvPr/>
        </p:nvGrpSpPr>
        <p:grpSpPr>
          <a:xfrm>
            <a:off x="8207919" y="804356"/>
            <a:ext cx="509296" cy="1067398"/>
            <a:chOff x="4530934" y="3723882"/>
            <a:chExt cx="509296" cy="106739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FF25952-B8E5-4EF7-AB05-1447CA9A3759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C0A8003-2A58-45D6-A326-903BCB32A0CF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CDCF03E-8919-4120-A3A5-693E213E37B4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254E32BD-3096-4E19-9288-4FE9178A7A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B3451053-F953-41AC-BAC1-859A0840BA97}"/>
              </a:ext>
            </a:extLst>
          </p:cNvPr>
          <p:cNvSpPr txBox="1"/>
          <p:nvPr/>
        </p:nvSpPr>
        <p:spPr>
          <a:xfrm>
            <a:off x="8684426" y="988718"/>
            <a:ext cx="4755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03BD67-DB5C-480E-8FD1-FD867DA24B8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047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0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app.doublestruck.eu/content/K2_REAS/HTML/Q/Q12C10_files/image002.jpg">
            <a:extLst>
              <a:ext uri="{FF2B5EF4-FFF2-40B4-BE49-F238E27FC236}">
                <a16:creationId xmlns:a16="http://schemas.microsoft.com/office/drawing/2014/main" id="{8A0E940C-D58D-4FF3-BC04-7B08DDD83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2546" y="0"/>
            <a:ext cx="2359454" cy="1986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9280E1D-B4D0-401B-9A30-267955B637E7}"/>
              </a:ext>
            </a:extLst>
          </p:cNvPr>
          <p:cNvSpPr/>
          <p:nvPr/>
        </p:nvSpPr>
        <p:spPr>
          <a:xfrm>
            <a:off x="101669" y="51637"/>
            <a:ext cx="98325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Jon has 20 </a:t>
            </a:r>
            <a:r>
              <a:rPr lang="en-US" sz="32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centimetre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cubes. He wants to make a cube with edges that are 3 cm long.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many more </a:t>
            </a:r>
            <a:r>
              <a:rPr lang="en-US" sz="32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centimetre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cubes does he need?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B18928-7E90-4147-927A-9B9B75FD877A}"/>
              </a:ext>
            </a:extLst>
          </p:cNvPr>
          <p:cNvSpPr/>
          <p:nvPr/>
        </p:nvSpPr>
        <p:spPr>
          <a:xfrm>
            <a:off x="605104" y="1675721"/>
            <a:ext cx="5207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3cm x 3cm x 3cm =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BB48F3-8849-4B3A-8C39-3F6A483B666D}"/>
              </a:ext>
            </a:extLst>
          </p:cNvPr>
          <p:cNvSpPr/>
          <p:nvPr/>
        </p:nvSpPr>
        <p:spPr>
          <a:xfrm>
            <a:off x="3931532" y="1675721"/>
            <a:ext cx="31219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27cm³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B35FB5-8EF6-4E40-9097-2C46A68DB03D}"/>
              </a:ext>
            </a:extLst>
          </p:cNvPr>
          <p:cNvSpPr/>
          <p:nvPr/>
        </p:nvSpPr>
        <p:spPr>
          <a:xfrm>
            <a:off x="605104" y="2446126"/>
            <a:ext cx="63182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He needs 7 more cubes.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AA7B5A2-4216-4342-A47B-A47E432EE6B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6553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F7D37E-7147-44AF-8AFD-3D6C9216E4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50490"/>
            <a:ext cx="5885015" cy="630270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CD95967-19C2-4CB9-BC21-350A6881EAA1}"/>
              </a:ext>
            </a:extLst>
          </p:cNvPr>
          <p:cNvSpPr/>
          <p:nvPr/>
        </p:nvSpPr>
        <p:spPr>
          <a:xfrm>
            <a:off x="140680" y="70340"/>
            <a:ext cx="59055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Twelve rectangles, all the same size, are arranged to make a square, as shown in the diagram. Calculate the area of one of the rectangles.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2D2FA5-0F6C-40AA-BEF1-B1442DF88FE7}"/>
              </a:ext>
            </a:extLst>
          </p:cNvPr>
          <p:cNvSpPr/>
          <p:nvPr/>
        </p:nvSpPr>
        <p:spPr>
          <a:xfrm>
            <a:off x="210985" y="1886222"/>
            <a:ext cx="43430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50 cm x 50 cm = 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4A807C6-676E-430E-A68B-CD67F991A4BB}"/>
              </a:ext>
            </a:extLst>
          </p:cNvPr>
          <p:cNvGrpSpPr/>
          <p:nvPr/>
        </p:nvGrpSpPr>
        <p:grpSpPr>
          <a:xfrm>
            <a:off x="6171850" y="693345"/>
            <a:ext cx="5721830" cy="5783748"/>
            <a:chOff x="2237591" y="2829261"/>
            <a:chExt cx="3463326" cy="866508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20AA00F-B6F3-4515-BAF7-7DEDBC7B7B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37591" y="2833717"/>
              <a:ext cx="3444240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25E730E-2382-4244-9BE5-1876FF98D3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37591" y="3695769"/>
              <a:ext cx="3444240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469FCC8-EB99-4846-AA06-36BDAA3599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37591" y="2840018"/>
              <a:ext cx="0" cy="85575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7991D21-AC69-48D0-96A4-B5CB1F90D2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00917" y="2829261"/>
              <a:ext cx="0" cy="86650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8A20C2E2-F66D-426A-891F-8DB4A8F1A21A}"/>
              </a:ext>
            </a:extLst>
          </p:cNvPr>
          <p:cNvSpPr/>
          <p:nvPr/>
        </p:nvSpPr>
        <p:spPr>
          <a:xfrm>
            <a:off x="3093430" y="1886221"/>
            <a:ext cx="18767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2500 cm²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E8763AD-0EFF-490E-B705-1FF8A92E7A63}"/>
              </a:ext>
            </a:extLst>
          </p:cNvPr>
          <p:cNvGrpSpPr/>
          <p:nvPr/>
        </p:nvGrpSpPr>
        <p:grpSpPr>
          <a:xfrm>
            <a:off x="6727765" y="1239798"/>
            <a:ext cx="4608685" cy="4711049"/>
            <a:chOff x="2237591" y="2829261"/>
            <a:chExt cx="3477696" cy="877910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BAB845B-72E1-4D9F-A3A8-4BBE5EAC173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37592" y="2840017"/>
              <a:ext cx="3477695" cy="1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80E3224-E82E-4E69-8E87-BBA2E6AD5A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37592" y="3701793"/>
              <a:ext cx="3477695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033F53D-587B-4A21-AD34-48E9B0B046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37591" y="2840018"/>
              <a:ext cx="0" cy="867153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9E4CC70-3776-4378-A90C-4F3326786F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15287" y="2829261"/>
              <a:ext cx="0" cy="87791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A873F0C5-DACB-46A3-8941-AF5A59340801}"/>
              </a:ext>
            </a:extLst>
          </p:cNvPr>
          <p:cNvSpPr/>
          <p:nvPr/>
        </p:nvSpPr>
        <p:spPr>
          <a:xfrm>
            <a:off x="210985" y="2338649"/>
            <a:ext cx="43430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0070C0"/>
                </a:solidFill>
                <a:latin typeface="Calibri" panose="020F0502020204030204" pitchFamily="34" charset="0"/>
              </a:rPr>
              <a:t>40 cm x 40 cm = 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37D488E-6E52-4E3A-A4D6-DCF9613197C4}"/>
              </a:ext>
            </a:extLst>
          </p:cNvPr>
          <p:cNvSpPr/>
          <p:nvPr/>
        </p:nvSpPr>
        <p:spPr>
          <a:xfrm>
            <a:off x="3093430" y="2338648"/>
            <a:ext cx="18767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0070C0"/>
                </a:solidFill>
                <a:latin typeface="Calibri" panose="020F0502020204030204" pitchFamily="34" charset="0"/>
              </a:rPr>
              <a:t>1600 cm²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7AC0CDA-3D50-4FE1-A49E-5749899ABE80}"/>
              </a:ext>
            </a:extLst>
          </p:cNvPr>
          <p:cNvSpPr/>
          <p:nvPr/>
        </p:nvSpPr>
        <p:spPr>
          <a:xfrm>
            <a:off x="344597" y="2791074"/>
            <a:ext cx="28211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12 rectangles = 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1EE0D0F-5B45-4E53-ADB8-8B5938DA5F61}"/>
              </a:ext>
            </a:extLst>
          </p:cNvPr>
          <p:cNvSpPr/>
          <p:nvPr/>
        </p:nvSpPr>
        <p:spPr>
          <a:xfrm>
            <a:off x="3277289" y="2775354"/>
            <a:ext cx="18767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900 cm²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12A13EB-1A7E-48F0-91A3-54058AD1CDD3}"/>
              </a:ext>
            </a:extLst>
          </p:cNvPr>
          <p:cNvSpPr/>
          <p:nvPr/>
        </p:nvSpPr>
        <p:spPr>
          <a:xfrm>
            <a:off x="344633" y="3243429"/>
            <a:ext cx="28211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 rectangle = 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AD226C9-0265-40E6-A781-71BB2F8E47A7}"/>
              </a:ext>
            </a:extLst>
          </p:cNvPr>
          <p:cNvSpPr txBox="1"/>
          <p:nvPr/>
        </p:nvSpPr>
        <p:spPr>
          <a:xfrm>
            <a:off x="3221528" y="3812498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9 0 0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E69C69B-9412-425E-B03D-43DA3DF8528B}"/>
              </a:ext>
            </a:extLst>
          </p:cNvPr>
          <p:cNvSpPr txBox="1"/>
          <p:nvPr/>
        </p:nvSpPr>
        <p:spPr>
          <a:xfrm>
            <a:off x="2292591" y="3809898"/>
            <a:ext cx="9582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ED5E2BF-F565-4316-8C45-1E187D7E60F9}"/>
              </a:ext>
            </a:extLst>
          </p:cNvPr>
          <p:cNvCxnSpPr>
            <a:cxnSpLocks/>
          </p:cNvCxnSpPr>
          <p:nvPr/>
        </p:nvCxnSpPr>
        <p:spPr>
          <a:xfrm>
            <a:off x="3234721" y="3859455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F8E0DA9-9204-42BF-8B5D-C52AA7EE6B09}"/>
              </a:ext>
            </a:extLst>
          </p:cNvPr>
          <p:cNvCxnSpPr>
            <a:cxnSpLocks/>
          </p:cNvCxnSpPr>
          <p:nvPr/>
        </p:nvCxnSpPr>
        <p:spPr>
          <a:xfrm flipH="1">
            <a:off x="3249875" y="3859455"/>
            <a:ext cx="3798" cy="4474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7B29A83A-518E-46C7-B13F-89C43A205F95}"/>
              </a:ext>
            </a:extLst>
          </p:cNvPr>
          <p:cNvSpPr txBox="1"/>
          <p:nvPr/>
        </p:nvSpPr>
        <p:spPr>
          <a:xfrm>
            <a:off x="3676680" y="335914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51E7D27-B934-4064-9BEF-38008CFC0791}"/>
              </a:ext>
            </a:extLst>
          </p:cNvPr>
          <p:cNvSpPr txBox="1"/>
          <p:nvPr/>
        </p:nvSpPr>
        <p:spPr>
          <a:xfrm>
            <a:off x="4099686" y="335914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0907202-271B-45E6-9C88-6D8187FD43EA}"/>
              </a:ext>
            </a:extLst>
          </p:cNvPr>
          <p:cNvSpPr txBox="1"/>
          <p:nvPr/>
        </p:nvSpPr>
        <p:spPr>
          <a:xfrm>
            <a:off x="3953656" y="3836792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3DA3D64-A7CF-4D37-976E-612A2705B67C}"/>
              </a:ext>
            </a:extLst>
          </p:cNvPr>
          <p:cNvSpPr/>
          <p:nvPr/>
        </p:nvSpPr>
        <p:spPr>
          <a:xfrm>
            <a:off x="4501046" y="3347386"/>
            <a:ext cx="117183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cm²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45CDDB-3898-4023-B71F-D5E5B94D740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2913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8" grpId="0"/>
      <p:bldP spid="24" grpId="0"/>
      <p:bldP spid="25" grpId="0"/>
      <p:bldP spid="26" grpId="0"/>
      <p:bldP spid="27" grpId="0"/>
      <p:bldP spid="28" grpId="0"/>
      <p:bldP spid="31" grpId="0"/>
      <p:bldP spid="32" grpId="0"/>
      <p:bldP spid="35" grpId="0"/>
      <p:bldP spid="36" grpId="0"/>
      <p:bldP spid="37" grpId="0"/>
      <p:bldP spid="38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F7D37E-7147-44AF-8AFD-3D6C9216E4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50490"/>
            <a:ext cx="5885015" cy="63027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CE1C4C5-1677-4F23-87FB-A2B77604CD3D}"/>
              </a:ext>
            </a:extLst>
          </p:cNvPr>
          <p:cNvSpPr/>
          <p:nvPr/>
        </p:nvSpPr>
        <p:spPr>
          <a:xfrm>
            <a:off x="140680" y="70340"/>
            <a:ext cx="59055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Twelve rectangles, all the same size, are arranged to make a square, as shown in the diagram. Calculate the area of one of the rectangles.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5BA39F1-79DE-4401-B679-7204FAC3C51B}"/>
              </a:ext>
            </a:extLst>
          </p:cNvPr>
          <p:cNvCxnSpPr>
            <a:cxnSpLocks/>
          </p:cNvCxnSpPr>
          <p:nvPr/>
        </p:nvCxnSpPr>
        <p:spPr>
          <a:xfrm>
            <a:off x="6162502" y="5916584"/>
            <a:ext cx="570115" cy="0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5EA869F-A04C-4560-BF57-08C4651C7C5D}"/>
              </a:ext>
            </a:extLst>
          </p:cNvPr>
          <p:cNvCxnSpPr>
            <a:cxnSpLocks/>
          </p:cNvCxnSpPr>
          <p:nvPr/>
        </p:nvCxnSpPr>
        <p:spPr>
          <a:xfrm>
            <a:off x="11339720" y="1277272"/>
            <a:ext cx="570115" cy="0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6D71AD1D-6D4B-4FC2-8A3C-5664D6C6E51C}"/>
              </a:ext>
            </a:extLst>
          </p:cNvPr>
          <p:cNvSpPr/>
          <p:nvPr/>
        </p:nvSpPr>
        <p:spPr>
          <a:xfrm>
            <a:off x="164038" y="1879991"/>
            <a:ext cx="54533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2 widths = 50cm – 40cm = 10cm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FA78C68-FDBD-4D8B-8C18-33D3C3F76C06}"/>
              </a:ext>
            </a:extLst>
          </p:cNvPr>
          <p:cNvSpPr/>
          <p:nvPr/>
        </p:nvSpPr>
        <p:spPr>
          <a:xfrm>
            <a:off x="140680" y="2403211"/>
            <a:ext cx="54268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Width of a rectangle = 5 cm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4C7F41C-1293-4E53-AA00-DF0440060895}"/>
              </a:ext>
            </a:extLst>
          </p:cNvPr>
          <p:cNvSpPr/>
          <p:nvPr/>
        </p:nvSpPr>
        <p:spPr>
          <a:xfrm>
            <a:off x="140680" y="2929797"/>
            <a:ext cx="54268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5 cm + 3 lengths = 50 cm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D5ABBA9-4FFE-4DDA-AA95-A6EF3F42ADA0}"/>
              </a:ext>
            </a:extLst>
          </p:cNvPr>
          <p:cNvSpPr/>
          <p:nvPr/>
        </p:nvSpPr>
        <p:spPr>
          <a:xfrm>
            <a:off x="140680" y="3449651"/>
            <a:ext cx="54268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3 lengths = 45 cm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26E4ED9-B218-4569-B6E0-3EA30937303A}"/>
              </a:ext>
            </a:extLst>
          </p:cNvPr>
          <p:cNvSpPr/>
          <p:nvPr/>
        </p:nvSpPr>
        <p:spPr>
          <a:xfrm>
            <a:off x="140679" y="4001913"/>
            <a:ext cx="58850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Length of a rectangle = 15 cm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C2C9FC8-C8F7-47CB-B21D-2D7E5C74593D}"/>
              </a:ext>
            </a:extLst>
          </p:cNvPr>
          <p:cNvSpPr/>
          <p:nvPr/>
        </p:nvSpPr>
        <p:spPr>
          <a:xfrm>
            <a:off x="140678" y="2442404"/>
            <a:ext cx="58850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_______________________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665CA1F-C776-4422-A06D-BC1048F7F1EC}"/>
              </a:ext>
            </a:extLst>
          </p:cNvPr>
          <p:cNvSpPr/>
          <p:nvPr/>
        </p:nvSpPr>
        <p:spPr>
          <a:xfrm>
            <a:off x="161165" y="4044472"/>
            <a:ext cx="58850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________________________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D2849A6-222E-4EBA-BC8F-16938BE5E20B}"/>
              </a:ext>
            </a:extLst>
          </p:cNvPr>
          <p:cNvSpPr/>
          <p:nvPr/>
        </p:nvSpPr>
        <p:spPr>
          <a:xfrm>
            <a:off x="140678" y="4613834"/>
            <a:ext cx="30697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15 cm x 5 cm = 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57B4ACE-83BB-456C-9802-E3BE851D7D38}"/>
              </a:ext>
            </a:extLst>
          </p:cNvPr>
          <p:cNvSpPr/>
          <p:nvPr/>
        </p:nvSpPr>
        <p:spPr>
          <a:xfrm>
            <a:off x="3764515" y="5703639"/>
            <a:ext cx="151311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cm²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82B7123-DD0C-47F9-BC4C-544D6CA5C9B9}"/>
              </a:ext>
            </a:extLst>
          </p:cNvPr>
          <p:cNvSpPr txBox="1"/>
          <p:nvPr/>
        </p:nvSpPr>
        <p:spPr>
          <a:xfrm>
            <a:off x="4331393" y="3418504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3FCE73D-F75A-49FF-A9FA-B82FD8071B19}"/>
              </a:ext>
            </a:extLst>
          </p:cNvPr>
          <p:cNvSpPr txBox="1"/>
          <p:nvPr/>
        </p:nvSpPr>
        <p:spPr>
          <a:xfrm>
            <a:off x="3856776" y="3431567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AF1F3CA-30A9-42F3-914B-F8390B1ACB2E}"/>
              </a:ext>
            </a:extLst>
          </p:cNvPr>
          <p:cNvCxnSpPr>
            <a:cxnSpLocks/>
          </p:cNvCxnSpPr>
          <p:nvPr/>
        </p:nvCxnSpPr>
        <p:spPr>
          <a:xfrm>
            <a:off x="4331393" y="3481124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A24D911-DAEC-478C-A1AD-29DCD796B433}"/>
              </a:ext>
            </a:extLst>
          </p:cNvPr>
          <p:cNvCxnSpPr>
            <a:cxnSpLocks/>
          </p:cNvCxnSpPr>
          <p:nvPr/>
        </p:nvCxnSpPr>
        <p:spPr>
          <a:xfrm>
            <a:off x="4350345" y="3481124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C4823F85-3704-420D-8093-71F69081C102}"/>
              </a:ext>
            </a:extLst>
          </p:cNvPr>
          <p:cNvSpPr txBox="1"/>
          <p:nvPr/>
        </p:nvSpPr>
        <p:spPr>
          <a:xfrm>
            <a:off x="4331764" y="298081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E44CCA6-F469-4B3F-BED9-6DD70FCA81AA}"/>
              </a:ext>
            </a:extLst>
          </p:cNvPr>
          <p:cNvSpPr txBox="1"/>
          <p:nvPr/>
        </p:nvSpPr>
        <p:spPr>
          <a:xfrm>
            <a:off x="4754770" y="298081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1EAE4B2-2EE9-4009-9D1D-3EDFD5B358A4}"/>
              </a:ext>
            </a:extLst>
          </p:cNvPr>
          <p:cNvSpPr txBox="1"/>
          <p:nvPr/>
        </p:nvSpPr>
        <p:spPr>
          <a:xfrm>
            <a:off x="4642015" y="3465079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5A7CFC8-C162-4849-B082-8ADE4CB26B41}"/>
              </a:ext>
            </a:extLst>
          </p:cNvPr>
          <p:cNvGrpSpPr/>
          <p:nvPr/>
        </p:nvGrpSpPr>
        <p:grpSpPr>
          <a:xfrm>
            <a:off x="2499582" y="4820940"/>
            <a:ext cx="1854081" cy="1405123"/>
            <a:chOff x="2256385" y="1937292"/>
            <a:chExt cx="1854081" cy="140512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FB728EB-429E-4353-9181-E9688C727957}"/>
                </a:ext>
              </a:extLst>
            </p:cNvPr>
            <p:cNvSpPr txBox="1"/>
            <p:nvPr/>
          </p:nvSpPr>
          <p:spPr>
            <a:xfrm>
              <a:off x="2681200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63E273A-83DD-4857-992B-A973C0D1AC0E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1D88FA7-ED87-41BD-B4B6-ED695F67225E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1DF8574A-4A3E-48CE-84FE-43644845AF9D}"/>
                </a:ext>
              </a:extLst>
            </p:cNvPr>
            <p:cNvCxnSpPr>
              <a:cxnSpLocks/>
            </p:cNvCxnSpPr>
            <p:nvPr/>
          </p:nvCxnSpPr>
          <p:spPr>
            <a:xfrm>
              <a:off x="2256385" y="2888679"/>
              <a:ext cx="13440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9F7C7D5E-8ED3-44B9-AD94-3AFB079BC38F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BC0E849C-20D2-463F-8B1A-5EE7C1BD9332}"/>
              </a:ext>
            </a:extLst>
          </p:cNvPr>
          <p:cNvSpPr txBox="1"/>
          <p:nvPr/>
        </p:nvSpPr>
        <p:spPr>
          <a:xfrm>
            <a:off x="3011891" y="456681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778F386-AF53-42BB-AAE4-7E6739771235}"/>
              </a:ext>
            </a:extLst>
          </p:cNvPr>
          <p:cNvSpPr txBox="1"/>
          <p:nvPr/>
        </p:nvSpPr>
        <p:spPr>
          <a:xfrm>
            <a:off x="3372940" y="5703639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0B3737F-682F-43AB-BC89-B82A80C7E822}"/>
              </a:ext>
            </a:extLst>
          </p:cNvPr>
          <p:cNvSpPr txBox="1"/>
          <p:nvPr/>
        </p:nvSpPr>
        <p:spPr>
          <a:xfrm>
            <a:off x="2939112" y="5703639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82C9CA8-B08A-46F8-B1E2-98A282D535C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7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1.48148E-6 L 0.00104 -0.3712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1856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59259E-6 L 0.00052 0.3046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15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-0.37129 L -0.00026 -0.75555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19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9" grpId="0"/>
      <p:bldP spid="30" grpId="0"/>
      <p:bldP spid="31" grpId="0"/>
      <p:bldP spid="32" grpId="0"/>
      <p:bldP spid="33" grpId="0"/>
      <p:bldP spid="34" grpId="0"/>
      <p:bldP spid="25" grpId="0"/>
      <p:bldP spid="27" grpId="0"/>
      <p:bldP spid="28" grpId="0"/>
      <p:bldP spid="48" grpId="0"/>
      <p:bldP spid="49" grpId="0"/>
      <p:bldP spid="50" grpId="0"/>
      <p:bldP spid="57" grpId="0"/>
      <p:bldP spid="58" grpId="0"/>
      <p:bldP spid="59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C90D614-56CD-4447-AD3C-31912C50C6A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459895" y="2541065"/>
            <a:ext cx="4931117" cy="37380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FDD013-40D2-4ED0-988D-1D9C773FAD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033" y="103032"/>
            <a:ext cx="2567394" cy="254106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8D084E5-C346-46A3-88B7-7BDA87ADB717}"/>
              </a:ext>
            </a:extLst>
          </p:cNvPr>
          <p:cNvSpPr/>
          <p:nvPr/>
        </p:nvSpPr>
        <p:spPr>
          <a:xfrm>
            <a:off x="103032" y="2541065"/>
            <a:ext cx="478403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Here is a cube. The cube is shaded all the way round so that the top half is grey and the bottom half is white. 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Here is the net of the cube. Complete the shading.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Connector: Curved 5">
            <a:extLst>
              <a:ext uri="{FF2B5EF4-FFF2-40B4-BE49-F238E27FC236}">
                <a16:creationId xmlns:a16="http://schemas.microsoft.com/office/drawing/2014/main" id="{A8731B0E-2F7B-4984-9DF4-8BEC8678286F}"/>
              </a:ext>
            </a:extLst>
          </p:cNvPr>
          <p:cNvCxnSpPr>
            <a:cxnSpLocks/>
          </p:cNvCxnSpPr>
          <p:nvPr/>
        </p:nvCxnSpPr>
        <p:spPr>
          <a:xfrm flipV="1">
            <a:off x="7925453" y="5022700"/>
            <a:ext cx="607502" cy="602377"/>
          </a:xfrm>
          <a:prstGeom prst="curvedConnector3">
            <a:avLst>
              <a:gd name="adj1" fmla="val 101362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0989A377-E196-4DE2-BCB2-61CE0E33C0B9}"/>
              </a:ext>
            </a:extLst>
          </p:cNvPr>
          <p:cNvSpPr/>
          <p:nvPr/>
        </p:nvSpPr>
        <p:spPr>
          <a:xfrm rot="16200000">
            <a:off x="7017634" y="5323888"/>
            <a:ext cx="1175161" cy="6023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9E52A8-9604-48C3-BB91-CB19B5E3FA07}"/>
              </a:ext>
            </a:extLst>
          </p:cNvPr>
          <p:cNvSpPr/>
          <p:nvPr/>
        </p:nvSpPr>
        <p:spPr>
          <a:xfrm rot="16200000">
            <a:off x="7017634" y="4120674"/>
            <a:ext cx="1175161" cy="6023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91E29F-45BF-4F8A-AC5D-EEE925D2D65F}"/>
              </a:ext>
            </a:extLst>
          </p:cNvPr>
          <p:cNvSpPr/>
          <p:nvPr/>
        </p:nvSpPr>
        <p:spPr>
          <a:xfrm rot="16200000">
            <a:off x="8802524" y="4122249"/>
            <a:ext cx="1175161" cy="6023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Connector: Curved 11">
            <a:extLst>
              <a:ext uri="{FF2B5EF4-FFF2-40B4-BE49-F238E27FC236}">
                <a16:creationId xmlns:a16="http://schemas.microsoft.com/office/drawing/2014/main" id="{37C51152-E793-400C-8E04-BDF090624182}"/>
              </a:ext>
            </a:extLst>
          </p:cNvPr>
          <p:cNvCxnSpPr>
            <a:cxnSpLocks/>
          </p:cNvCxnSpPr>
          <p:nvPr/>
        </p:nvCxnSpPr>
        <p:spPr>
          <a:xfrm rot="5400000">
            <a:off x="8457814" y="3199477"/>
            <a:ext cx="639237" cy="600781"/>
          </a:xfrm>
          <a:prstGeom prst="curvedConnector3">
            <a:avLst>
              <a:gd name="adj1" fmla="val 127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6BC479DB-D54C-43D2-9292-15FC39F3E5C0}"/>
              </a:ext>
            </a:extLst>
          </p:cNvPr>
          <p:cNvSpPr/>
          <p:nvPr/>
        </p:nvSpPr>
        <p:spPr>
          <a:xfrm rot="16200000">
            <a:off x="8802525" y="2930717"/>
            <a:ext cx="1175161" cy="6023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8682D4B-E37F-4793-B2F4-0CCC83EE3FA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391618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5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Join pairs of equivalent fractions.</a:t>
            </a:r>
          </a:p>
          <a:p>
            <a:r>
              <a:rPr lang="en-US" sz="3200" b="1" dirty="0"/>
              <a:t>One is done for you.</a:t>
            </a:r>
          </a:p>
        </p:txBody>
      </p:sp>
      <p:pic>
        <p:nvPicPr>
          <p:cNvPr id="68610" name="Picture 2">
            <a:extLst>
              <a:ext uri="{FF2B5EF4-FFF2-40B4-BE49-F238E27FC236}">
                <a16:creationId xmlns:a16="http://schemas.microsoft.com/office/drawing/2014/main" id="{5A3C0416-D26B-46D8-856C-CE2F3BF8B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850" y="1410750"/>
            <a:ext cx="3852862" cy="4646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56D2D27-28EF-438B-99FD-53D6B8A28B6E}"/>
              </a:ext>
            </a:extLst>
          </p:cNvPr>
          <p:cNvCxnSpPr/>
          <p:nvPr/>
        </p:nvCxnSpPr>
        <p:spPr>
          <a:xfrm>
            <a:off x="4561112" y="3257550"/>
            <a:ext cx="589169" cy="18478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D04B3C5-28FC-4677-9357-9B59CF2EA9E7}"/>
              </a:ext>
            </a:extLst>
          </p:cNvPr>
          <p:cNvCxnSpPr>
            <a:cxnSpLocks/>
          </p:cNvCxnSpPr>
          <p:nvPr/>
        </p:nvCxnSpPr>
        <p:spPr>
          <a:xfrm>
            <a:off x="3837212" y="3733799"/>
            <a:ext cx="2686050" cy="13335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A12487D-78B8-4E72-B9F4-C037732F45A5}"/>
              </a:ext>
            </a:extLst>
          </p:cNvPr>
          <p:cNvCxnSpPr>
            <a:cxnSpLocks/>
          </p:cNvCxnSpPr>
          <p:nvPr/>
        </p:nvCxnSpPr>
        <p:spPr>
          <a:xfrm flipV="1">
            <a:off x="4561112" y="3257550"/>
            <a:ext cx="1238250" cy="10858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2DCD74B-DC78-4CD3-9AEE-701A764AC1D3}"/>
              </a:ext>
            </a:extLst>
          </p:cNvPr>
          <p:cNvCxnSpPr>
            <a:cxnSpLocks/>
          </p:cNvCxnSpPr>
          <p:nvPr/>
        </p:nvCxnSpPr>
        <p:spPr>
          <a:xfrm>
            <a:off x="6852656" y="1782202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A586AF2-BA9C-4339-BABC-5FACFD868B75}"/>
              </a:ext>
            </a:extLst>
          </p:cNvPr>
          <p:cNvCxnSpPr>
            <a:cxnSpLocks/>
          </p:cNvCxnSpPr>
          <p:nvPr/>
        </p:nvCxnSpPr>
        <p:spPr>
          <a:xfrm>
            <a:off x="8188590" y="1782202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EB4581C-AD70-4914-9329-1A69B858C5AC}"/>
              </a:ext>
            </a:extLst>
          </p:cNvPr>
          <p:cNvSpPr txBox="1"/>
          <p:nvPr/>
        </p:nvSpPr>
        <p:spPr>
          <a:xfrm>
            <a:off x="7045505" y="125324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F3B1333-7441-482E-80C6-D9FA5F699598}"/>
              </a:ext>
            </a:extLst>
          </p:cNvPr>
          <p:cNvSpPr txBox="1"/>
          <p:nvPr/>
        </p:nvSpPr>
        <p:spPr>
          <a:xfrm>
            <a:off x="6817429" y="1729583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357619A-DD74-4ADC-8FFC-01C674FD989D}"/>
              </a:ext>
            </a:extLst>
          </p:cNvPr>
          <p:cNvSpPr txBox="1"/>
          <p:nvPr/>
        </p:nvSpPr>
        <p:spPr>
          <a:xfrm>
            <a:off x="8174295" y="1723676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381521-F15B-49B2-8597-55C9C6ADE9FE}"/>
              </a:ext>
            </a:extLst>
          </p:cNvPr>
          <p:cNvSpPr txBox="1"/>
          <p:nvPr/>
        </p:nvSpPr>
        <p:spPr>
          <a:xfrm>
            <a:off x="7730829" y="146999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2DA08513-FDCE-4D3E-B4E5-92E924932D4D}"/>
              </a:ext>
            </a:extLst>
          </p:cNvPr>
          <p:cNvSpPr/>
          <p:nvPr/>
        </p:nvSpPr>
        <p:spPr>
          <a:xfrm rot="16200000">
            <a:off x="7467588" y="755509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561B8048-4F53-43D2-B84F-60733F7AA391}"/>
              </a:ext>
            </a:extLst>
          </p:cNvPr>
          <p:cNvSpPr/>
          <p:nvPr/>
        </p:nvSpPr>
        <p:spPr>
          <a:xfrm rot="5400000">
            <a:off x="7457301" y="168262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A83FCA-FD74-44F0-822F-B00C20D2C48A}"/>
              </a:ext>
            </a:extLst>
          </p:cNvPr>
          <p:cNvSpPr txBox="1"/>
          <p:nvPr/>
        </p:nvSpPr>
        <p:spPr>
          <a:xfrm>
            <a:off x="7587891" y="221800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14CFB57-3FEB-4D61-8EE9-527DC0CD3CD7}"/>
              </a:ext>
            </a:extLst>
          </p:cNvPr>
          <p:cNvSpPr txBox="1"/>
          <p:nvPr/>
        </p:nvSpPr>
        <p:spPr>
          <a:xfrm>
            <a:off x="7587890" y="92369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5BA4DBA-2599-499C-98AF-DD380928754A}"/>
              </a:ext>
            </a:extLst>
          </p:cNvPr>
          <p:cNvSpPr txBox="1"/>
          <p:nvPr/>
        </p:nvSpPr>
        <p:spPr>
          <a:xfrm>
            <a:off x="8173012" y="1277634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9DB8360-0541-4F73-AC9D-1A0750A02916}"/>
              </a:ext>
            </a:extLst>
          </p:cNvPr>
          <p:cNvCxnSpPr>
            <a:cxnSpLocks/>
          </p:cNvCxnSpPr>
          <p:nvPr/>
        </p:nvCxnSpPr>
        <p:spPr>
          <a:xfrm>
            <a:off x="8228342" y="3194173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0F27D6F-66EC-4FA6-850D-5B441F5A548E}"/>
              </a:ext>
            </a:extLst>
          </p:cNvPr>
          <p:cNvCxnSpPr>
            <a:cxnSpLocks/>
          </p:cNvCxnSpPr>
          <p:nvPr/>
        </p:nvCxnSpPr>
        <p:spPr>
          <a:xfrm>
            <a:off x="9564276" y="3194173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79D7D1F3-0663-410B-9757-49C624BBC7F7}"/>
              </a:ext>
            </a:extLst>
          </p:cNvPr>
          <p:cNvSpPr txBox="1"/>
          <p:nvPr/>
        </p:nvSpPr>
        <p:spPr>
          <a:xfrm>
            <a:off x="8158355" y="2665216"/>
            <a:ext cx="9875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5513B9-C3CE-423D-B39D-D8F8548D1CA8}"/>
              </a:ext>
            </a:extLst>
          </p:cNvPr>
          <p:cNvSpPr txBox="1"/>
          <p:nvPr/>
        </p:nvSpPr>
        <p:spPr>
          <a:xfrm>
            <a:off x="8193115" y="3141554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211C695-8B52-4AD9-A389-30375F379A30}"/>
              </a:ext>
            </a:extLst>
          </p:cNvPr>
          <p:cNvSpPr txBox="1"/>
          <p:nvPr/>
        </p:nvSpPr>
        <p:spPr>
          <a:xfrm>
            <a:off x="9549981" y="3135647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8D8A59B-2CFF-4EC5-B763-392CE2C04226}"/>
              </a:ext>
            </a:extLst>
          </p:cNvPr>
          <p:cNvSpPr txBox="1"/>
          <p:nvPr/>
        </p:nvSpPr>
        <p:spPr>
          <a:xfrm>
            <a:off x="9106515" y="288196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0" name="Arc 29">
            <a:extLst>
              <a:ext uri="{FF2B5EF4-FFF2-40B4-BE49-F238E27FC236}">
                <a16:creationId xmlns:a16="http://schemas.microsoft.com/office/drawing/2014/main" id="{29D2D5C3-FA6A-41F0-AAE5-3CE4E1DE4787}"/>
              </a:ext>
            </a:extLst>
          </p:cNvPr>
          <p:cNvSpPr/>
          <p:nvPr/>
        </p:nvSpPr>
        <p:spPr>
          <a:xfrm rot="16200000">
            <a:off x="8843274" y="2167480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1" name="Arc 30">
            <a:extLst>
              <a:ext uri="{FF2B5EF4-FFF2-40B4-BE49-F238E27FC236}">
                <a16:creationId xmlns:a16="http://schemas.microsoft.com/office/drawing/2014/main" id="{25D45A2F-BF63-4EFD-A2F2-1799E24BC206}"/>
              </a:ext>
            </a:extLst>
          </p:cNvPr>
          <p:cNvSpPr/>
          <p:nvPr/>
        </p:nvSpPr>
        <p:spPr>
          <a:xfrm rot="5400000">
            <a:off x="8832987" y="309460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2E650CB-ED00-439D-A115-2455E8A801D5}"/>
              </a:ext>
            </a:extLst>
          </p:cNvPr>
          <p:cNvSpPr txBox="1"/>
          <p:nvPr/>
        </p:nvSpPr>
        <p:spPr>
          <a:xfrm>
            <a:off x="8963577" y="362997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3AA515C-2374-47B4-AA57-AF4838E29047}"/>
              </a:ext>
            </a:extLst>
          </p:cNvPr>
          <p:cNvSpPr txBox="1"/>
          <p:nvPr/>
        </p:nvSpPr>
        <p:spPr>
          <a:xfrm>
            <a:off x="8963576" y="233566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0D432EF-24B8-4E99-8A68-BDFCD8963ADE}"/>
              </a:ext>
            </a:extLst>
          </p:cNvPr>
          <p:cNvSpPr txBox="1"/>
          <p:nvPr/>
        </p:nvSpPr>
        <p:spPr>
          <a:xfrm>
            <a:off x="9548698" y="2689605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921CD41-1D1E-4B36-BB76-8382CE88A591}"/>
              </a:ext>
            </a:extLst>
          </p:cNvPr>
          <p:cNvCxnSpPr>
            <a:cxnSpLocks/>
          </p:cNvCxnSpPr>
          <p:nvPr/>
        </p:nvCxnSpPr>
        <p:spPr>
          <a:xfrm>
            <a:off x="7301888" y="5120780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CF7BCA3-1987-4398-81D5-F22732664BE2}"/>
              </a:ext>
            </a:extLst>
          </p:cNvPr>
          <p:cNvCxnSpPr>
            <a:cxnSpLocks/>
          </p:cNvCxnSpPr>
          <p:nvPr/>
        </p:nvCxnSpPr>
        <p:spPr>
          <a:xfrm>
            <a:off x="8637822" y="5120780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57307781-FB1C-4C18-95CF-0E600F5486D6}"/>
              </a:ext>
            </a:extLst>
          </p:cNvPr>
          <p:cNvSpPr txBox="1"/>
          <p:nvPr/>
        </p:nvSpPr>
        <p:spPr>
          <a:xfrm>
            <a:off x="7231901" y="4591823"/>
            <a:ext cx="9875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84370ED-8DAC-449A-91F7-D795DCAEBFEB}"/>
              </a:ext>
            </a:extLst>
          </p:cNvPr>
          <p:cNvSpPr txBox="1"/>
          <p:nvPr/>
        </p:nvSpPr>
        <p:spPr>
          <a:xfrm>
            <a:off x="7266661" y="5068161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FA5FBA9-F5E2-40F3-80E0-7314823DF4C9}"/>
              </a:ext>
            </a:extLst>
          </p:cNvPr>
          <p:cNvSpPr txBox="1"/>
          <p:nvPr/>
        </p:nvSpPr>
        <p:spPr>
          <a:xfrm>
            <a:off x="8623527" y="5062254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AF8A727-8996-4FD6-B786-5646929FF810}"/>
              </a:ext>
            </a:extLst>
          </p:cNvPr>
          <p:cNvSpPr txBox="1"/>
          <p:nvPr/>
        </p:nvSpPr>
        <p:spPr>
          <a:xfrm>
            <a:off x="8180061" y="480857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9EF7331E-141F-431E-9B32-6DD424E7AC18}"/>
              </a:ext>
            </a:extLst>
          </p:cNvPr>
          <p:cNvSpPr/>
          <p:nvPr/>
        </p:nvSpPr>
        <p:spPr>
          <a:xfrm rot="16200000">
            <a:off x="7916820" y="4094087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2" name="Arc 41">
            <a:extLst>
              <a:ext uri="{FF2B5EF4-FFF2-40B4-BE49-F238E27FC236}">
                <a16:creationId xmlns:a16="http://schemas.microsoft.com/office/drawing/2014/main" id="{76C16951-C34F-452F-A159-2BBE9A1AE543}"/>
              </a:ext>
            </a:extLst>
          </p:cNvPr>
          <p:cNvSpPr/>
          <p:nvPr/>
        </p:nvSpPr>
        <p:spPr>
          <a:xfrm rot="5400000">
            <a:off x="7906533" y="502120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FBE77D1-1870-48DE-90A9-A17CD6F3AC2E}"/>
              </a:ext>
            </a:extLst>
          </p:cNvPr>
          <p:cNvSpPr txBox="1"/>
          <p:nvPr/>
        </p:nvSpPr>
        <p:spPr>
          <a:xfrm>
            <a:off x="8037123" y="555658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0FAC7E4-FE52-419D-A98E-444DA82AF412}"/>
              </a:ext>
            </a:extLst>
          </p:cNvPr>
          <p:cNvSpPr txBox="1"/>
          <p:nvPr/>
        </p:nvSpPr>
        <p:spPr>
          <a:xfrm>
            <a:off x="8037122" y="426227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90EDD83-5B22-40F2-882C-9D2565932104}"/>
              </a:ext>
            </a:extLst>
          </p:cNvPr>
          <p:cNvSpPr txBox="1"/>
          <p:nvPr/>
        </p:nvSpPr>
        <p:spPr>
          <a:xfrm>
            <a:off x="8622244" y="4616212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D6504FA-B96A-4701-9557-9204C1B080B8}"/>
              </a:ext>
            </a:extLst>
          </p:cNvPr>
          <p:cNvCxnSpPr>
            <a:cxnSpLocks/>
          </p:cNvCxnSpPr>
          <p:nvPr/>
        </p:nvCxnSpPr>
        <p:spPr>
          <a:xfrm>
            <a:off x="1315481" y="4743517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17554CA-490A-4480-907F-708A0740386C}"/>
              </a:ext>
            </a:extLst>
          </p:cNvPr>
          <p:cNvCxnSpPr>
            <a:cxnSpLocks/>
          </p:cNvCxnSpPr>
          <p:nvPr/>
        </p:nvCxnSpPr>
        <p:spPr>
          <a:xfrm>
            <a:off x="2651415" y="4743517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E88BD55B-EF8E-48F4-9E71-079F57936873}"/>
              </a:ext>
            </a:extLst>
          </p:cNvPr>
          <p:cNvSpPr txBox="1"/>
          <p:nvPr/>
        </p:nvSpPr>
        <p:spPr>
          <a:xfrm>
            <a:off x="1535012" y="4214560"/>
            <a:ext cx="6979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EDC43A2-1306-4EC7-B40C-813ECA49C4F1}"/>
              </a:ext>
            </a:extLst>
          </p:cNvPr>
          <p:cNvSpPr txBox="1"/>
          <p:nvPr/>
        </p:nvSpPr>
        <p:spPr>
          <a:xfrm>
            <a:off x="1280254" y="4690898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2271520-F791-417E-B39A-7DB3969968CA}"/>
              </a:ext>
            </a:extLst>
          </p:cNvPr>
          <p:cNvSpPr txBox="1"/>
          <p:nvPr/>
        </p:nvSpPr>
        <p:spPr>
          <a:xfrm>
            <a:off x="2637120" y="4684991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8F48AE5-1A10-43F5-AEC4-33B1B9BB1438}"/>
              </a:ext>
            </a:extLst>
          </p:cNvPr>
          <p:cNvSpPr txBox="1"/>
          <p:nvPr/>
        </p:nvSpPr>
        <p:spPr>
          <a:xfrm>
            <a:off x="2193654" y="4431312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3" name="Arc 52">
            <a:extLst>
              <a:ext uri="{FF2B5EF4-FFF2-40B4-BE49-F238E27FC236}">
                <a16:creationId xmlns:a16="http://schemas.microsoft.com/office/drawing/2014/main" id="{E6F75798-BA3A-48F8-B20A-9FD0F4EF0D2F}"/>
              </a:ext>
            </a:extLst>
          </p:cNvPr>
          <p:cNvSpPr/>
          <p:nvPr/>
        </p:nvSpPr>
        <p:spPr>
          <a:xfrm rot="16200000">
            <a:off x="1930413" y="3716824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4" name="Arc 53">
            <a:extLst>
              <a:ext uri="{FF2B5EF4-FFF2-40B4-BE49-F238E27FC236}">
                <a16:creationId xmlns:a16="http://schemas.microsoft.com/office/drawing/2014/main" id="{B3E23827-A8B0-49B3-AA6D-0D268C036C0C}"/>
              </a:ext>
            </a:extLst>
          </p:cNvPr>
          <p:cNvSpPr/>
          <p:nvPr/>
        </p:nvSpPr>
        <p:spPr>
          <a:xfrm rot="5400000">
            <a:off x="1920126" y="464394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F3A92E5-45BF-463D-B912-1F484E16FF27}"/>
              </a:ext>
            </a:extLst>
          </p:cNvPr>
          <p:cNvSpPr txBox="1"/>
          <p:nvPr/>
        </p:nvSpPr>
        <p:spPr>
          <a:xfrm>
            <a:off x="2050716" y="517932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6476987-C707-4F1E-AE16-10663E86509F}"/>
              </a:ext>
            </a:extLst>
          </p:cNvPr>
          <p:cNvSpPr txBox="1"/>
          <p:nvPr/>
        </p:nvSpPr>
        <p:spPr>
          <a:xfrm>
            <a:off x="2050715" y="388500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48BBFE5-5881-49C1-B475-0BAEDFAEDE89}"/>
              </a:ext>
            </a:extLst>
          </p:cNvPr>
          <p:cNvSpPr txBox="1"/>
          <p:nvPr/>
        </p:nvSpPr>
        <p:spPr>
          <a:xfrm>
            <a:off x="2635837" y="4238949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67DA195-B323-46BB-9588-ABC5D795E39D}"/>
              </a:ext>
            </a:extLst>
          </p:cNvPr>
          <p:cNvCxnSpPr>
            <a:cxnSpLocks/>
          </p:cNvCxnSpPr>
          <p:nvPr/>
        </p:nvCxnSpPr>
        <p:spPr>
          <a:xfrm>
            <a:off x="1498202" y="2492931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29BE3F33-6573-48BB-B001-E2FE1E1DCD7E}"/>
              </a:ext>
            </a:extLst>
          </p:cNvPr>
          <p:cNvCxnSpPr>
            <a:cxnSpLocks/>
          </p:cNvCxnSpPr>
          <p:nvPr/>
        </p:nvCxnSpPr>
        <p:spPr>
          <a:xfrm>
            <a:off x="2834136" y="2492931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953407C2-FDD3-4FAD-BC3E-08CFD9294D92}"/>
              </a:ext>
            </a:extLst>
          </p:cNvPr>
          <p:cNvSpPr txBox="1"/>
          <p:nvPr/>
        </p:nvSpPr>
        <p:spPr>
          <a:xfrm>
            <a:off x="1428215" y="1963974"/>
            <a:ext cx="9875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C05F5F1-CAA7-438E-A8F2-43E75D44F168}"/>
              </a:ext>
            </a:extLst>
          </p:cNvPr>
          <p:cNvSpPr txBox="1"/>
          <p:nvPr/>
        </p:nvSpPr>
        <p:spPr>
          <a:xfrm>
            <a:off x="1462975" y="2440312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B2FA6EC-C0CC-43CE-B8EC-FC5A94D5507F}"/>
              </a:ext>
            </a:extLst>
          </p:cNvPr>
          <p:cNvSpPr txBox="1"/>
          <p:nvPr/>
        </p:nvSpPr>
        <p:spPr>
          <a:xfrm>
            <a:off x="2819841" y="2434405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29AA874-41B8-4685-A0BD-6CCC8E2C6E20}"/>
              </a:ext>
            </a:extLst>
          </p:cNvPr>
          <p:cNvSpPr txBox="1"/>
          <p:nvPr/>
        </p:nvSpPr>
        <p:spPr>
          <a:xfrm>
            <a:off x="2376375" y="2180726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64" name="Arc 63">
            <a:extLst>
              <a:ext uri="{FF2B5EF4-FFF2-40B4-BE49-F238E27FC236}">
                <a16:creationId xmlns:a16="http://schemas.microsoft.com/office/drawing/2014/main" id="{C4E4AD2E-D589-4DE2-9D0D-5357B9294D8A}"/>
              </a:ext>
            </a:extLst>
          </p:cNvPr>
          <p:cNvSpPr/>
          <p:nvPr/>
        </p:nvSpPr>
        <p:spPr>
          <a:xfrm rot="16200000">
            <a:off x="2113134" y="1466238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5" name="Arc 64">
            <a:extLst>
              <a:ext uri="{FF2B5EF4-FFF2-40B4-BE49-F238E27FC236}">
                <a16:creationId xmlns:a16="http://schemas.microsoft.com/office/drawing/2014/main" id="{351D5846-201F-4DED-AC47-0961CDC47DEC}"/>
              </a:ext>
            </a:extLst>
          </p:cNvPr>
          <p:cNvSpPr/>
          <p:nvPr/>
        </p:nvSpPr>
        <p:spPr>
          <a:xfrm rot="5400000">
            <a:off x="2102847" y="239335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7263702-1EA4-45E9-9818-E28A05B08135}"/>
              </a:ext>
            </a:extLst>
          </p:cNvPr>
          <p:cNvSpPr txBox="1"/>
          <p:nvPr/>
        </p:nvSpPr>
        <p:spPr>
          <a:xfrm>
            <a:off x="2233437" y="292873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187EEC4-61E4-4A04-B945-DD02F8E12392}"/>
              </a:ext>
            </a:extLst>
          </p:cNvPr>
          <p:cNvSpPr txBox="1"/>
          <p:nvPr/>
        </p:nvSpPr>
        <p:spPr>
          <a:xfrm>
            <a:off x="2233436" y="163442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D01323C-EC05-4A1A-8DDE-90EA23AC64C8}"/>
              </a:ext>
            </a:extLst>
          </p:cNvPr>
          <p:cNvSpPr txBox="1"/>
          <p:nvPr/>
        </p:nvSpPr>
        <p:spPr>
          <a:xfrm>
            <a:off x="2818558" y="1988363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6DC8BC-E7E8-4248-A2B6-C55BE859012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3246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 animBg="1"/>
      <p:bldP spid="20" grpId="0" animBg="1"/>
      <p:bldP spid="21" grpId="0"/>
      <p:bldP spid="22" grpId="0"/>
      <p:bldP spid="23" grpId="0"/>
      <p:bldP spid="26" grpId="0"/>
      <p:bldP spid="27" grpId="0"/>
      <p:bldP spid="28" grpId="0"/>
      <p:bldP spid="29" grpId="0"/>
      <p:bldP spid="30" grpId="0" animBg="1"/>
      <p:bldP spid="31" grpId="0" animBg="1"/>
      <p:bldP spid="32" grpId="0"/>
      <p:bldP spid="33" grpId="0"/>
      <p:bldP spid="34" grpId="0"/>
      <p:bldP spid="37" grpId="0"/>
      <p:bldP spid="38" grpId="0"/>
      <p:bldP spid="39" grpId="0"/>
      <p:bldP spid="40" grpId="0"/>
      <p:bldP spid="41" grpId="0" animBg="1"/>
      <p:bldP spid="42" grpId="0" animBg="1"/>
      <p:bldP spid="43" grpId="0"/>
      <p:bldP spid="44" grpId="0"/>
      <p:bldP spid="45" grpId="0"/>
      <p:bldP spid="48" grpId="0"/>
      <p:bldP spid="49" grpId="0"/>
      <p:bldP spid="51" grpId="0"/>
      <p:bldP spid="52" grpId="0"/>
      <p:bldP spid="53" grpId="0" animBg="1"/>
      <p:bldP spid="54" grpId="0" animBg="1"/>
      <p:bldP spid="55" grpId="0"/>
      <p:bldP spid="56" grpId="0"/>
      <p:bldP spid="57" grpId="0"/>
      <p:bldP spid="60" grpId="0"/>
      <p:bldP spid="61" grpId="0"/>
      <p:bldP spid="62" grpId="0"/>
      <p:bldP spid="63" grpId="0"/>
      <p:bldP spid="64" grpId="0" animBg="1"/>
      <p:bldP spid="65" grpId="0" animBg="1"/>
      <p:bldP spid="66" grpId="0"/>
      <p:bldP spid="67" grpId="0"/>
      <p:bldP spid="68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64FDE4-1AA0-4063-B25F-79AED77F8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91" y="1166380"/>
            <a:ext cx="5652655" cy="417202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533ED24-72FF-46E0-99B3-E94C07E6A6CC}"/>
              </a:ext>
            </a:extLst>
          </p:cNvPr>
          <p:cNvSpPr/>
          <p:nvPr/>
        </p:nvSpPr>
        <p:spPr>
          <a:xfrm>
            <a:off x="140680" y="70340"/>
            <a:ext cx="99177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diagram shows a shaded triangle inside a rectangle.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area of the shaded triangle?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69A3BA9-4AA9-44A4-BA60-A038512822B7}"/>
              </a:ext>
            </a:extLst>
          </p:cNvPr>
          <p:cNvSpPr/>
          <p:nvPr/>
        </p:nvSpPr>
        <p:spPr>
          <a:xfrm>
            <a:off x="6381072" y="1791513"/>
            <a:ext cx="36773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 cm x 6 cm ÷ 2 =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347C29-7D0C-400A-BD8A-B760B64865B5}"/>
              </a:ext>
            </a:extLst>
          </p:cNvPr>
          <p:cNvSpPr/>
          <p:nvPr/>
        </p:nvSpPr>
        <p:spPr>
          <a:xfrm>
            <a:off x="9384113" y="1791512"/>
            <a:ext cx="17992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12 cm²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52EAFAF-59B3-47A8-900D-DFD1A81F9B2C}"/>
              </a:ext>
            </a:extLst>
          </p:cNvPr>
          <p:cNvCxnSpPr>
            <a:cxnSpLocks/>
          </p:cNvCxnSpPr>
          <p:nvPr/>
        </p:nvCxnSpPr>
        <p:spPr>
          <a:xfrm>
            <a:off x="2833628" y="4826539"/>
            <a:ext cx="3096118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6FC285B-8B05-4E43-AA13-47F75B01F6D6}"/>
              </a:ext>
            </a:extLst>
          </p:cNvPr>
          <p:cNvCxnSpPr>
            <a:cxnSpLocks/>
          </p:cNvCxnSpPr>
          <p:nvPr/>
        </p:nvCxnSpPr>
        <p:spPr>
          <a:xfrm>
            <a:off x="5899010" y="1664765"/>
            <a:ext cx="0" cy="2953339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3787C1CB-1B8F-4E58-B7BC-051BA4423AFE}"/>
              </a:ext>
            </a:extLst>
          </p:cNvPr>
          <p:cNvSpPr/>
          <p:nvPr/>
        </p:nvSpPr>
        <p:spPr>
          <a:xfrm>
            <a:off x="4203166" y="4826539"/>
            <a:ext cx="7895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BFC582-B899-4FB5-929E-7944F5201C37}"/>
              </a:ext>
            </a:extLst>
          </p:cNvPr>
          <p:cNvSpPr/>
          <p:nvPr/>
        </p:nvSpPr>
        <p:spPr>
          <a:xfrm>
            <a:off x="5899010" y="2898451"/>
            <a:ext cx="5567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650AEE-CC6D-4177-AACE-B70BC3B72711}"/>
              </a:ext>
            </a:extLst>
          </p:cNvPr>
          <p:cNvSpPr/>
          <p:nvPr/>
        </p:nvSpPr>
        <p:spPr>
          <a:xfrm>
            <a:off x="1800918" y="2252120"/>
            <a:ext cx="17992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30 cm²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1A6AAA-C5FD-46E3-AFA8-7E37C1142296}"/>
              </a:ext>
            </a:extLst>
          </p:cNvPr>
          <p:cNvSpPr/>
          <p:nvPr/>
        </p:nvSpPr>
        <p:spPr>
          <a:xfrm>
            <a:off x="4130484" y="3539106"/>
            <a:ext cx="17992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18 cm²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9AAE3E-04A5-47E1-B5A2-D10F9A276082}"/>
              </a:ext>
            </a:extLst>
          </p:cNvPr>
          <p:cNvSpPr/>
          <p:nvPr/>
        </p:nvSpPr>
        <p:spPr>
          <a:xfrm rot="18951058">
            <a:off x="2283855" y="3465220"/>
            <a:ext cx="17992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12 cm²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831B2F-1493-404E-AC7C-665B37F5C22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2286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9" grpId="0"/>
      <p:bldP spid="13" grpId="0"/>
      <p:bldP spid="14" grpId="0"/>
      <p:bldP spid="15" grpId="0"/>
      <p:bldP spid="16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/>
              <a:t>g</a:t>
            </a:r>
            <a:r>
              <a:rPr lang="en-US" sz="3200" b="1" dirty="0"/>
              <a:t> stands for a number on a grey card. </a:t>
            </a:r>
          </a:p>
          <a:p>
            <a:r>
              <a:rPr lang="en-US" sz="3200" b="1" i="1" dirty="0"/>
              <a:t>w</a:t>
            </a:r>
            <a:r>
              <a:rPr lang="en-US" sz="3200" b="1" dirty="0"/>
              <a:t> stands for a number on a white card.</a:t>
            </a:r>
          </a:p>
          <a:p>
            <a:r>
              <a:rPr lang="en-US" sz="3200" b="1" dirty="0"/>
              <a:t>Join all pairs of numbers that match this rule:</a:t>
            </a:r>
          </a:p>
          <a:p>
            <a:r>
              <a:rPr lang="en-US" sz="3200" dirty="0"/>
              <a:t>   2g + w = 10</a:t>
            </a:r>
          </a:p>
          <a:p>
            <a:r>
              <a:rPr lang="en-US" sz="3200" b="1" dirty="0"/>
              <a:t>One is done for you.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970C57-8187-4273-8E65-AF05A5FA3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183" y="2604545"/>
            <a:ext cx="7348960" cy="4028267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D4DFB76-8868-47D0-9297-C03CF7C22330}"/>
              </a:ext>
            </a:extLst>
          </p:cNvPr>
          <p:cNvCxnSpPr>
            <a:cxnSpLocks/>
          </p:cNvCxnSpPr>
          <p:nvPr/>
        </p:nvCxnSpPr>
        <p:spPr>
          <a:xfrm>
            <a:off x="1892969" y="3287183"/>
            <a:ext cx="3753852" cy="26483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F0A20EE-0B70-4020-8F42-9CB0D74C201D}"/>
              </a:ext>
            </a:extLst>
          </p:cNvPr>
          <p:cNvCxnSpPr>
            <a:cxnSpLocks/>
          </p:cNvCxnSpPr>
          <p:nvPr/>
        </p:nvCxnSpPr>
        <p:spPr>
          <a:xfrm>
            <a:off x="2871537" y="3294480"/>
            <a:ext cx="898358" cy="26410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8F580CE-8FCD-48A7-B592-ECC7459D4516}"/>
              </a:ext>
            </a:extLst>
          </p:cNvPr>
          <p:cNvCxnSpPr>
            <a:cxnSpLocks/>
          </p:cNvCxnSpPr>
          <p:nvPr/>
        </p:nvCxnSpPr>
        <p:spPr>
          <a:xfrm flipH="1">
            <a:off x="1892969" y="3287183"/>
            <a:ext cx="1876926" cy="26483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7181CCC-CDD3-4CC0-842C-4DCDAFF4C70E}"/>
              </a:ext>
            </a:extLst>
          </p:cNvPr>
          <p:cNvSpPr txBox="1"/>
          <p:nvPr/>
        </p:nvSpPr>
        <p:spPr>
          <a:xfrm>
            <a:off x="8441342" y="2798058"/>
            <a:ext cx="29806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 x 2 + __ = 10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DDC4D0D-D34A-4B91-B9A5-B1164A069C5D}"/>
              </a:ext>
            </a:extLst>
          </p:cNvPr>
          <p:cNvSpPr txBox="1"/>
          <p:nvPr/>
        </p:nvSpPr>
        <p:spPr>
          <a:xfrm>
            <a:off x="8441342" y="3465095"/>
            <a:ext cx="29806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 x 2 + __ = 10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B170F04-545C-4E1C-AF73-E6ADC322BB9C}"/>
              </a:ext>
            </a:extLst>
          </p:cNvPr>
          <p:cNvSpPr txBox="1"/>
          <p:nvPr/>
        </p:nvSpPr>
        <p:spPr>
          <a:xfrm>
            <a:off x="8441342" y="4154039"/>
            <a:ext cx="29806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4 x 2 + __ = 10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F73A34-9C0A-4160-A31E-F603DBFBB08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265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E397C9-C359-47FA-9813-7B224602EA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73" y="1462814"/>
            <a:ext cx="6930546" cy="497171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012FF86-F8C9-43BF-92F7-1EAEEF098B96}"/>
              </a:ext>
            </a:extLst>
          </p:cNvPr>
          <p:cNvSpPr/>
          <p:nvPr/>
        </p:nvSpPr>
        <p:spPr>
          <a:xfrm>
            <a:off x="140680" y="70340"/>
            <a:ext cx="93022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is a parallelogram on a 1 cm square grid.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area of the parallelogram?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73C866-584F-4934-830D-75443B757BF1}"/>
              </a:ext>
            </a:extLst>
          </p:cNvPr>
          <p:cNvSpPr/>
          <p:nvPr/>
        </p:nvSpPr>
        <p:spPr>
          <a:xfrm>
            <a:off x="7382095" y="1236875"/>
            <a:ext cx="44641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Area of a parallelogram: </a:t>
            </a:r>
          </a:p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Base x height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B8056CB-ACF6-4D26-827F-B3BEB166795C}"/>
              </a:ext>
            </a:extLst>
          </p:cNvPr>
          <p:cNvCxnSpPr>
            <a:cxnSpLocks/>
          </p:cNvCxnSpPr>
          <p:nvPr/>
        </p:nvCxnSpPr>
        <p:spPr>
          <a:xfrm>
            <a:off x="1439159" y="5557628"/>
            <a:ext cx="3844041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2049432-0321-407C-A93A-917A3F51B194}"/>
              </a:ext>
            </a:extLst>
          </p:cNvPr>
          <p:cNvCxnSpPr>
            <a:cxnSpLocks/>
          </p:cNvCxnSpPr>
          <p:nvPr/>
        </p:nvCxnSpPr>
        <p:spPr>
          <a:xfrm>
            <a:off x="2367004" y="2513437"/>
            <a:ext cx="0" cy="2885877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FF59396-10D6-4998-892E-502C221CEF8B}"/>
              </a:ext>
            </a:extLst>
          </p:cNvPr>
          <p:cNvSpPr/>
          <p:nvPr/>
        </p:nvSpPr>
        <p:spPr>
          <a:xfrm>
            <a:off x="3072763" y="5529319"/>
            <a:ext cx="5558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DEC45A-4CE6-4599-9456-80675C5EF39B}"/>
              </a:ext>
            </a:extLst>
          </p:cNvPr>
          <p:cNvSpPr/>
          <p:nvPr/>
        </p:nvSpPr>
        <p:spPr>
          <a:xfrm>
            <a:off x="2367004" y="3594726"/>
            <a:ext cx="82218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B0D9C2-1A9A-488D-A779-BB689F673E7D}"/>
              </a:ext>
            </a:extLst>
          </p:cNvPr>
          <p:cNvSpPr/>
          <p:nvPr/>
        </p:nvSpPr>
        <p:spPr>
          <a:xfrm>
            <a:off x="7382095" y="2221049"/>
            <a:ext cx="48099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 cm x 3 cm = 12 cm²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1A0B76F-83E4-4F5D-A92C-7290ABD20291}"/>
              </a:ext>
            </a:extLst>
          </p:cNvPr>
          <p:cNvGrpSpPr/>
          <p:nvPr/>
        </p:nvGrpSpPr>
        <p:grpSpPr>
          <a:xfrm>
            <a:off x="2357950" y="2484095"/>
            <a:ext cx="3893924" cy="2929148"/>
            <a:chOff x="2352955" y="2502398"/>
            <a:chExt cx="3893924" cy="292914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CEF2475-24E8-45C1-9391-79735889B829}"/>
                </a:ext>
              </a:extLst>
            </p:cNvPr>
            <p:cNvSpPr/>
            <p:nvPr/>
          </p:nvSpPr>
          <p:spPr>
            <a:xfrm>
              <a:off x="2352955" y="2502398"/>
              <a:ext cx="2916182" cy="292914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ight Triangle 9">
              <a:extLst>
                <a:ext uri="{FF2B5EF4-FFF2-40B4-BE49-F238E27FC236}">
                  <a16:creationId xmlns:a16="http://schemas.microsoft.com/office/drawing/2014/main" id="{B198539C-6228-4E48-8376-790F109C0BB7}"/>
                </a:ext>
              </a:extLst>
            </p:cNvPr>
            <p:cNvSpPr/>
            <p:nvPr/>
          </p:nvSpPr>
          <p:spPr>
            <a:xfrm rot="5400000">
              <a:off x="4315070" y="3463377"/>
              <a:ext cx="2885876" cy="977743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D7F56213-6E4A-4F8A-A68B-BCFEBD5BB58D}"/>
              </a:ext>
            </a:extLst>
          </p:cNvPr>
          <p:cNvSpPr/>
          <p:nvPr/>
        </p:nvSpPr>
        <p:spPr>
          <a:xfrm rot="16200000">
            <a:off x="417412" y="3498225"/>
            <a:ext cx="2885876" cy="977743"/>
          </a:xfrm>
          <a:prstGeom prst="rt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D2467A-B298-42F4-A8E6-4C79435E7B1D}"/>
              </a:ext>
            </a:extLst>
          </p:cNvPr>
          <p:cNvSpPr/>
          <p:nvPr/>
        </p:nvSpPr>
        <p:spPr>
          <a:xfrm>
            <a:off x="2375733" y="2491007"/>
            <a:ext cx="3844039" cy="291418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50226B1-A7CF-4054-9B8C-9CBFF2D9F7C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3900251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48148E-6 L 0.31901 -1.48148E-6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7" grpId="1"/>
      <p:bldP spid="8" grpId="0"/>
      <p:bldP spid="8" grpId="1"/>
      <p:bldP spid="11" grpId="0"/>
      <p:bldP spid="13" grpId="0" animBg="1"/>
      <p:bldP spid="13" grpId="1" animBg="1"/>
      <p:bldP spid="15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Jack is rounding to the nearest hundred thousand.</a:t>
            </a:r>
          </a:p>
          <a:p>
            <a:r>
              <a:rPr lang="en-US" sz="3200" b="1" dirty="0"/>
              <a:t>Write the smallest whole number that he can round to 3,400,000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7B74559-8843-4622-A66F-9FFA98576447}"/>
              </a:ext>
            </a:extLst>
          </p:cNvPr>
          <p:cNvSpPr/>
          <p:nvPr/>
        </p:nvSpPr>
        <p:spPr>
          <a:xfrm>
            <a:off x="56122" y="2214035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Grace is rounding to the nearest hundred thousand.</a:t>
            </a:r>
          </a:p>
          <a:p>
            <a:r>
              <a:rPr lang="en-US" sz="3200" b="1" dirty="0"/>
              <a:t>Write the largest whole number that she can round to 3,400,000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ED2F55-4816-4B84-B7C2-3BFE0CEBDA44}"/>
              </a:ext>
            </a:extLst>
          </p:cNvPr>
          <p:cNvSpPr txBox="1"/>
          <p:nvPr/>
        </p:nvSpPr>
        <p:spPr>
          <a:xfrm>
            <a:off x="8976856" y="1127218"/>
            <a:ext cx="3215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3, 3 5 0, 0 0 0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2D4C49-B86E-4C0C-9BF1-AF0BA6A69ABE}"/>
              </a:ext>
            </a:extLst>
          </p:cNvPr>
          <p:cNvSpPr/>
          <p:nvPr/>
        </p:nvSpPr>
        <p:spPr>
          <a:xfrm>
            <a:off x="9406058" y="1200050"/>
            <a:ext cx="323851" cy="4198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57CBD6A-F9EB-4E89-99F0-8E89B441AA8E}"/>
              </a:ext>
            </a:extLst>
          </p:cNvPr>
          <p:cNvCxnSpPr>
            <a:cxnSpLocks/>
          </p:cNvCxnSpPr>
          <p:nvPr/>
        </p:nvCxnSpPr>
        <p:spPr>
          <a:xfrm>
            <a:off x="9735652" y="1619870"/>
            <a:ext cx="3152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FB99AA2-4D1F-4B5E-B736-B2C73638FFA5}"/>
              </a:ext>
            </a:extLst>
          </p:cNvPr>
          <p:cNvSpPr txBox="1"/>
          <p:nvPr/>
        </p:nvSpPr>
        <p:spPr>
          <a:xfrm>
            <a:off x="8976856" y="3291253"/>
            <a:ext cx="2979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3, 4 4 9, 9 9 9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7DD799-1D87-4DE7-A560-55103F1504F3}"/>
              </a:ext>
            </a:extLst>
          </p:cNvPr>
          <p:cNvSpPr/>
          <p:nvPr/>
        </p:nvSpPr>
        <p:spPr>
          <a:xfrm>
            <a:off x="9406058" y="3364085"/>
            <a:ext cx="323851" cy="4198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388EA0A-AC92-495E-81A0-292FC5904BD2}"/>
              </a:ext>
            </a:extLst>
          </p:cNvPr>
          <p:cNvCxnSpPr>
            <a:cxnSpLocks/>
          </p:cNvCxnSpPr>
          <p:nvPr/>
        </p:nvCxnSpPr>
        <p:spPr>
          <a:xfrm>
            <a:off x="9735652" y="3783905"/>
            <a:ext cx="3152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8004A323-E884-4ED5-9589-3CA64984935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1200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6" grpId="1" animBg="1"/>
      <p:bldP spid="8" grpId="0"/>
      <p:bldP spid="9" grpId="0" animBg="1"/>
      <p:bldP spid="9" grpId="1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079318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The cost to hire a boat on a lake is worked out using the information below.</a:t>
            </a:r>
          </a:p>
          <a:p>
            <a:r>
              <a:rPr lang="en-US" sz="3200" dirty="0"/>
              <a:t>Cost to hire a boat: £4.50 per boat and then £3.50 per hour</a:t>
            </a:r>
          </a:p>
          <a:p>
            <a:r>
              <a:rPr lang="en-US" sz="3200" b="1" dirty="0"/>
              <a:t>Four friends hire a boat for five hours.</a:t>
            </a:r>
          </a:p>
          <a:p>
            <a:r>
              <a:rPr lang="en-US" sz="3200" b="1" dirty="0"/>
              <a:t>They share the cost equally.</a:t>
            </a:r>
          </a:p>
          <a:p>
            <a:r>
              <a:rPr lang="en-US" sz="3200" b="1" dirty="0"/>
              <a:t>How much does each person pay?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6105BD-6A5E-4D0B-9D98-1C712FC554C7}"/>
              </a:ext>
            </a:extLst>
          </p:cNvPr>
          <p:cNvSpPr/>
          <p:nvPr/>
        </p:nvSpPr>
        <p:spPr>
          <a:xfrm>
            <a:off x="56122" y="4107415"/>
            <a:ext cx="120793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Chen’s family hires a boat and pays a total of £15</a:t>
            </a:r>
          </a:p>
          <a:p>
            <a:r>
              <a:rPr lang="en-US" sz="3200" b="1" dirty="0"/>
              <a:t>How many hours did they have the boat for?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8C2AAC-D015-44C8-8C2E-BFF9649F5851}"/>
              </a:ext>
            </a:extLst>
          </p:cNvPr>
          <p:cNvSpPr/>
          <p:nvPr/>
        </p:nvSpPr>
        <p:spPr>
          <a:xfrm>
            <a:off x="535852" y="2480038"/>
            <a:ext cx="36798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£4.50 + (5 x £3.50) =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379076-A63E-4273-ACB9-96C8B327C79A}"/>
              </a:ext>
            </a:extLst>
          </p:cNvPr>
          <p:cNvSpPr/>
          <p:nvPr/>
        </p:nvSpPr>
        <p:spPr>
          <a:xfrm>
            <a:off x="535852" y="3015376"/>
            <a:ext cx="36798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£4.50 + £17.50 =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9763DA-FBBA-4363-BBBD-90E4F6BCB595}"/>
              </a:ext>
            </a:extLst>
          </p:cNvPr>
          <p:cNvSpPr/>
          <p:nvPr/>
        </p:nvSpPr>
        <p:spPr>
          <a:xfrm>
            <a:off x="3403275" y="3015375"/>
            <a:ext cx="1624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£22.00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BFB6CB-5A7D-4181-B7E2-C359C06FC903}"/>
              </a:ext>
            </a:extLst>
          </p:cNvPr>
          <p:cNvSpPr/>
          <p:nvPr/>
        </p:nvSpPr>
        <p:spPr>
          <a:xfrm>
            <a:off x="535415" y="3573187"/>
            <a:ext cx="24484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£22.00 ÷ 4 =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398562-34FF-4CAD-8A45-972C700F8243}"/>
              </a:ext>
            </a:extLst>
          </p:cNvPr>
          <p:cNvSpPr/>
          <p:nvPr/>
        </p:nvSpPr>
        <p:spPr>
          <a:xfrm>
            <a:off x="2789096" y="3566675"/>
            <a:ext cx="24484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£5.50 each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8F53E0-2BC1-468A-B59E-1F8DA97BF12E}"/>
              </a:ext>
            </a:extLst>
          </p:cNvPr>
          <p:cNvSpPr/>
          <p:nvPr/>
        </p:nvSpPr>
        <p:spPr>
          <a:xfrm>
            <a:off x="535415" y="5018079"/>
            <a:ext cx="36798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£4.50 + £3.50 =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16AB22-F2D6-493B-A53C-C1040B5C01D4}"/>
              </a:ext>
            </a:extLst>
          </p:cNvPr>
          <p:cNvSpPr/>
          <p:nvPr/>
        </p:nvSpPr>
        <p:spPr>
          <a:xfrm>
            <a:off x="3188276" y="5018079"/>
            <a:ext cx="36798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£8.00 for 1 hour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1C4E88E-334D-4C65-8F8F-F02135019EBC}"/>
              </a:ext>
            </a:extLst>
          </p:cNvPr>
          <p:cNvSpPr/>
          <p:nvPr/>
        </p:nvSpPr>
        <p:spPr>
          <a:xfrm>
            <a:off x="535415" y="5550083"/>
            <a:ext cx="36798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£8.00 + £3.50 =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F38157-234E-4326-B82F-01470B0D511B}"/>
              </a:ext>
            </a:extLst>
          </p:cNvPr>
          <p:cNvSpPr/>
          <p:nvPr/>
        </p:nvSpPr>
        <p:spPr>
          <a:xfrm>
            <a:off x="3188276" y="5550083"/>
            <a:ext cx="36798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£11.50 for 2 hours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4A06D8-A45D-4EE0-A004-97F0E4A20660}"/>
              </a:ext>
            </a:extLst>
          </p:cNvPr>
          <p:cNvSpPr/>
          <p:nvPr/>
        </p:nvSpPr>
        <p:spPr>
          <a:xfrm>
            <a:off x="535415" y="6103013"/>
            <a:ext cx="36798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£11.50 + £3.50 =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27FD697-B4F0-42FA-B0A8-14C18595A8A5}"/>
              </a:ext>
            </a:extLst>
          </p:cNvPr>
          <p:cNvSpPr/>
          <p:nvPr/>
        </p:nvSpPr>
        <p:spPr>
          <a:xfrm>
            <a:off x="3412864" y="6103013"/>
            <a:ext cx="36798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£15.00 for 3 hours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7D92FBA-C22B-446A-BCF2-5B9D980D438F}"/>
              </a:ext>
            </a:extLst>
          </p:cNvPr>
          <p:cNvSpPr/>
          <p:nvPr/>
        </p:nvSpPr>
        <p:spPr>
          <a:xfrm>
            <a:off x="7703973" y="4577649"/>
            <a:ext cx="14539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hours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C3CE4BF-B517-4D89-8D5F-7F1D1D98E5A3}"/>
              </a:ext>
            </a:extLst>
          </p:cNvPr>
          <p:cNvSpPr/>
          <p:nvPr/>
        </p:nvSpPr>
        <p:spPr>
          <a:xfrm>
            <a:off x="5922578" y="1958215"/>
            <a:ext cx="24484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£5.50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2487E9-5622-431A-8122-F6891A40590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240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numbers in the sequence.</a:t>
            </a:r>
          </a:p>
          <a:p>
            <a:endParaRPr lang="en-US" sz="3200" b="1" dirty="0"/>
          </a:p>
          <a:p>
            <a:r>
              <a:rPr lang="en-US" sz="3200" b="1" dirty="0"/>
              <a:t>                               6,742,000       6,842,000       6,942,000</a:t>
            </a:r>
          </a:p>
        </p:txBody>
      </p:sp>
      <p:pic>
        <p:nvPicPr>
          <p:cNvPr id="10241" name="Picture 1">
            <a:extLst>
              <a:ext uri="{FF2B5EF4-FFF2-40B4-BE49-F238E27FC236}">
                <a16:creationId xmlns:a16="http://schemas.microsoft.com/office/drawing/2014/main" id="{08667908-FE0D-45D6-8343-FCE07C172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93" y="834830"/>
            <a:ext cx="2287678" cy="90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>
            <a:extLst>
              <a:ext uri="{FF2B5EF4-FFF2-40B4-BE49-F238E27FC236}">
                <a16:creationId xmlns:a16="http://schemas.microsoft.com/office/drawing/2014/main" id="{77832539-B78A-4A81-BF42-DBEDBE48C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5121" y="834830"/>
            <a:ext cx="2287678" cy="90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3F0C669-01F9-4511-8D95-183389430DDC}"/>
              </a:ext>
            </a:extLst>
          </p:cNvPr>
          <p:cNvSpPr txBox="1"/>
          <p:nvPr/>
        </p:nvSpPr>
        <p:spPr>
          <a:xfrm>
            <a:off x="9792414" y="994351"/>
            <a:ext cx="21272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7,042,000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2625A9-992B-4446-8A24-FB91ECC188CD}"/>
              </a:ext>
            </a:extLst>
          </p:cNvPr>
          <p:cNvSpPr txBox="1"/>
          <p:nvPr/>
        </p:nvSpPr>
        <p:spPr>
          <a:xfrm>
            <a:off x="495693" y="1002227"/>
            <a:ext cx="21272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6,642,000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551639-9E01-453B-A009-6E016D6249CA}"/>
              </a:ext>
            </a:extLst>
          </p:cNvPr>
          <p:cNvSpPr/>
          <p:nvPr/>
        </p:nvSpPr>
        <p:spPr>
          <a:xfrm>
            <a:off x="2939717" y="1080654"/>
            <a:ext cx="605341" cy="4873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87A95E-41E1-4328-B21C-1176221B4AB0}"/>
              </a:ext>
            </a:extLst>
          </p:cNvPr>
          <p:cNvSpPr/>
          <p:nvPr/>
        </p:nvSpPr>
        <p:spPr>
          <a:xfrm>
            <a:off x="5238171" y="1077591"/>
            <a:ext cx="605341" cy="4873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2A436F7-847E-4464-BAA2-6802545BB6AA}"/>
              </a:ext>
            </a:extLst>
          </p:cNvPr>
          <p:cNvSpPr/>
          <p:nvPr/>
        </p:nvSpPr>
        <p:spPr>
          <a:xfrm>
            <a:off x="7521442" y="1077591"/>
            <a:ext cx="605341" cy="4873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F7A3D4-9632-4BC9-9739-73E8F4230F00}"/>
              </a:ext>
            </a:extLst>
          </p:cNvPr>
          <p:cNvSpPr/>
          <p:nvPr/>
        </p:nvSpPr>
        <p:spPr>
          <a:xfrm>
            <a:off x="509761" y="1051665"/>
            <a:ext cx="605341" cy="4873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A7B52FC-5546-4514-A8EF-CE9A714F7D96}"/>
              </a:ext>
            </a:extLst>
          </p:cNvPr>
          <p:cNvSpPr/>
          <p:nvPr/>
        </p:nvSpPr>
        <p:spPr>
          <a:xfrm>
            <a:off x="9804713" y="1050920"/>
            <a:ext cx="605341" cy="4873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EFCA29-20F7-4760-80D0-5B82CBE94E8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030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4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is 10% of a half?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206006-DD34-4029-B316-C2128043C9C8}"/>
              </a:ext>
            </a:extLst>
          </p:cNvPr>
          <p:cNvSpPr/>
          <p:nvPr/>
        </p:nvSpPr>
        <p:spPr>
          <a:xfrm>
            <a:off x="56122" y="3346544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percentage of 20 is 19?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0F188A3-D0F1-4948-BF7E-8C23801E9CD2}"/>
              </a:ext>
            </a:extLst>
          </p:cNvPr>
          <p:cNvGrpSpPr/>
          <p:nvPr/>
        </p:nvGrpSpPr>
        <p:grpSpPr>
          <a:xfrm>
            <a:off x="690110" y="610656"/>
            <a:ext cx="9000000" cy="850006"/>
            <a:chOff x="690110" y="610656"/>
            <a:chExt cx="9000000" cy="85000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D8B3974-AFE2-4F94-8522-ABFADAE7F7C5}"/>
                </a:ext>
              </a:extLst>
            </p:cNvPr>
            <p:cNvSpPr/>
            <p:nvPr/>
          </p:nvSpPr>
          <p:spPr>
            <a:xfrm>
              <a:off x="690110" y="610656"/>
              <a:ext cx="90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73ABAA2-E453-45BB-8595-F19350DC1478}"/>
                </a:ext>
              </a:extLst>
            </p:cNvPr>
            <p:cNvSpPr txBox="1"/>
            <p:nvPr/>
          </p:nvSpPr>
          <p:spPr>
            <a:xfrm>
              <a:off x="3971766" y="743271"/>
              <a:ext cx="247054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whole (100%)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0F60A3A-90B8-4DB6-ABC8-FC7897096335}"/>
              </a:ext>
            </a:extLst>
          </p:cNvPr>
          <p:cNvGrpSpPr/>
          <p:nvPr/>
        </p:nvGrpSpPr>
        <p:grpSpPr>
          <a:xfrm>
            <a:off x="690110" y="1460661"/>
            <a:ext cx="9000000" cy="850006"/>
            <a:chOff x="690110" y="1460661"/>
            <a:chExt cx="9000000" cy="85000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7EE9445-A23D-41B7-B03B-D9983F69FE4C}"/>
                </a:ext>
              </a:extLst>
            </p:cNvPr>
            <p:cNvSpPr/>
            <p:nvPr/>
          </p:nvSpPr>
          <p:spPr>
            <a:xfrm>
              <a:off x="690110" y="1460661"/>
              <a:ext cx="45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E85EDCD-E1CF-4F11-8A08-CB8EEB138349}"/>
                </a:ext>
              </a:extLst>
            </p:cNvPr>
            <p:cNvSpPr/>
            <p:nvPr/>
          </p:nvSpPr>
          <p:spPr>
            <a:xfrm>
              <a:off x="5190110" y="1460661"/>
              <a:ext cx="45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979C8E7-4506-4601-89D2-A0B4A41302F8}"/>
                </a:ext>
              </a:extLst>
            </p:cNvPr>
            <p:cNvSpPr txBox="1"/>
            <p:nvPr/>
          </p:nvSpPr>
          <p:spPr>
            <a:xfrm>
              <a:off x="2054561" y="1593276"/>
              <a:ext cx="187102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half (50%)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37A31DC-E25C-4E0F-BBCD-9A639D1832E7}"/>
                </a:ext>
              </a:extLst>
            </p:cNvPr>
            <p:cNvSpPr txBox="1"/>
            <p:nvPr/>
          </p:nvSpPr>
          <p:spPr>
            <a:xfrm>
              <a:off x="6592661" y="1593276"/>
              <a:ext cx="187102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half (50%)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6AF5981-4FA9-454D-A61F-7A9233734850}"/>
              </a:ext>
            </a:extLst>
          </p:cNvPr>
          <p:cNvGrpSpPr/>
          <p:nvPr/>
        </p:nvGrpSpPr>
        <p:grpSpPr>
          <a:xfrm>
            <a:off x="690797" y="2310665"/>
            <a:ext cx="4500000" cy="850006"/>
            <a:chOff x="690797" y="2310665"/>
            <a:chExt cx="4500000" cy="850006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EE5AA17-7171-4B4B-AF4A-BE34DB9D1F8C}"/>
                </a:ext>
              </a:extLst>
            </p:cNvPr>
            <p:cNvSpPr/>
            <p:nvPr/>
          </p:nvSpPr>
          <p:spPr>
            <a:xfrm>
              <a:off x="690797" y="2310665"/>
              <a:ext cx="450000" cy="85000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0E27A07-E3ED-444E-AC95-A2797B7EC6E0}"/>
                </a:ext>
              </a:extLst>
            </p:cNvPr>
            <p:cNvSpPr/>
            <p:nvPr/>
          </p:nvSpPr>
          <p:spPr>
            <a:xfrm>
              <a:off x="114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E96F3E4-668E-40A9-B332-953CC9B12C6F}"/>
                </a:ext>
              </a:extLst>
            </p:cNvPr>
            <p:cNvSpPr/>
            <p:nvPr/>
          </p:nvSpPr>
          <p:spPr>
            <a:xfrm>
              <a:off x="159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3BAE2E2-9D25-4CBB-88D8-B6E7F055C9EA}"/>
                </a:ext>
              </a:extLst>
            </p:cNvPr>
            <p:cNvSpPr/>
            <p:nvPr/>
          </p:nvSpPr>
          <p:spPr>
            <a:xfrm>
              <a:off x="204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8E77E98-F3F5-47C6-9AE3-9C668911C3E4}"/>
                </a:ext>
              </a:extLst>
            </p:cNvPr>
            <p:cNvSpPr/>
            <p:nvPr/>
          </p:nvSpPr>
          <p:spPr>
            <a:xfrm>
              <a:off x="249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8BDBFBE-F512-4B7B-9BA5-1AB1901ABB19}"/>
                </a:ext>
              </a:extLst>
            </p:cNvPr>
            <p:cNvSpPr/>
            <p:nvPr/>
          </p:nvSpPr>
          <p:spPr>
            <a:xfrm>
              <a:off x="294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EBF5899-B695-4D57-95C2-D0911AE0FF44}"/>
                </a:ext>
              </a:extLst>
            </p:cNvPr>
            <p:cNvSpPr/>
            <p:nvPr/>
          </p:nvSpPr>
          <p:spPr>
            <a:xfrm>
              <a:off x="339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35212F6-930A-4DD5-91B0-CE2B613C4046}"/>
                </a:ext>
              </a:extLst>
            </p:cNvPr>
            <p:cNvSpPr/>
            <p:nvPr/>
          </p:nvSpPr>
          <p:spPr>
            <a:xfrm>
              <a:off x="384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2C4C421-856E-4410-B880-D522C0F3C94E}"/>
                </a:ext>
              </a:extLst>
            </p:cNvPr>
            <p:cNvSpPr/>
            <p:nvPr/>
          </p:nvSpPr>
          <p:spPr>
            <a:xfrm>
              <a:off x="429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F86A441-9A0E-4707-ACAE-B7FDBCE3C90A}"/>
                </a:ext>
              </a:extLst>
            </p:cNvPr>
            <p:cNvSpPr/>
            <p:nvPr/>
          </p:nvSpPr>
          <p:spPr>
            <a:xfrm>
              <a:off x="474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0007DDB-823C-4199-A7EF-2BA1F9D39184}"/>
              </a:ext>
            </a:extLst>
          </p:cNvPr>
          <p:cNvGrpSpPr/>
          <p:nvPr/>
        </p:nvGrpSpPr>
        <p:grpSpPr>
          <a:xfrm>
            <a:off x="5190797" y="2310665"/>
            <a:ext cx="4500000" cy="850006"/>
            <a:chOff x="5190797" y="2310665"/>
            <a:chExt cx="4500000" cy="850006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2F2051F-9C89-41B1-9AF1-D5E719131EF5}"/>
                </a:ext>
              </a:extLst>
            </p:cNvPr>
            <p:cNvSpPr/>
            <p:nvPr/>
          </p:nvSpPr>
          <p:spPr>
            <a:xfrm>
              <a:off x="519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8667514-40D9-45EC-8858-129C94E22900}"/>
                </a:ext>
              </a:extLst>
            </p:cNvPr>
            <p:cNvSpPr/>
            <p:nvPr/>
          </p:nvSpPr>
          <p:spPr>
            <a:xfrm>
              <a:off x="564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E9BB10C-B83E-46BA-99AB-0577EB49BB07}"/>
                </a:ext>
              </a:extLst>
            </p:cNvPr>
            <p:cNvSpPr/>
            <p:nvPr/>
          </p:nvSpPr>
          <p:spPr>
            <a:xfrm>
              <a:off x="609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39A5302-A1F9-41B1-886E-CC37AF3F5D49}"/>
                </a:ext>
              </a:extLst>
            </p:cNvPr>
            <p:cNvSpPr/>
            <p:nvPr/>
          </p:nvSpPr>
          <p:spPr>
            <a:xfrm>
              <a:off x="654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F7AA0E1-5DF4-4C79-BB30-E35328E9A2F8}"/>
                </a:ext>
              </a:extLst>
            </p:cNvPr>
            <p:cNvSpPr/>
            <p:nvPr/>
          </p:nvSpPr>
          <p:spPr>
            <a:xfrm>
              <a:off x="699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2C872FA-A53F-4D45-9A35-274FFE24AED0}"/>
                </a:ext>
              </a:extLst>
            </p:cNvPr>
            <p:cNvSpPr/>
            <p:nvPr/>
          </p:nvSpPr>
          <p:spPr>
            <a:xfrm>
              <a:off x="744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B6CED4A-908A-4C90-A0A3-5A50752F423E}"/>
                </a:ext>
              </a:extLst>
            </p:cNvPr>
            <p:cNvSpPr/>
            <p:nvPr/>
          </p:nvSpPr>
          <p:spPr>
            <a:xfrm>
              <a:off x="789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4EF5BDA-32FE-47DC-9020-3E225A491C32}"/>
                </a:ext>
              </a:extLst>
            </p:cNvPr>
            <p:cNvSpPr/>
            <p:nvPr/>
          </p:nvSpPr>
          <p:spPr>
            <a:xfrm>
              <a:off x="834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AB24E6F-E7B3-4EF0-843A-3EC417D687DA}"/>
                </a:ext>
              </a:extLst>
            </p:cNvPr>
            <p:cNvSpPr/>
            <p:nvPr/>
          </p:nvSpPr>
          <p:spPr>
            <a:xfrm>
              <a:off x="879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ABFD62F-D904-4A15-937D-77F3099F4FF7}"/>
                </a:ext>
              </a:extLst>
            </p:cNvPr>
            <p:cNvSpPr/>
            <p:nvPr/>
          </p:nvSpPr>
          <p:spPr>
            <a:xfrm>
              <a:off x="924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DEC1946-CC83-4136-B31D-FF57FA090E0F}"/>
              </a:ext>
            </a:extLst>
          </p:cNvPr>
          <p:cNvGrpSpPr/>
          <p:nvPr/>
        </p:nvGrpSpPr>
        <p:grpSpPr>
          <a:xfrm>
            <a:off x="657661" y="2366058"/>
            <a:ext cx="9087086" cy="686023"/>
            <a:chOff x="654187" y="2342029"/>
            <a:chExt cx="9087086" cy="68602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72249CE-DAC6-41E7-9CC2-824EA236BB9B}"/>
                </a:ext>
              </a:extLst>
            </p:cNvPr>
            <p:cNvSpPr txBox="1"/>
            <p:nvPr/>
          </p:nvSpPr>
          <p:spPr>
            <a:xfrm rot="16200000">
              <a:off x="579571" y="2430217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2A35A9E-EAE0-4A55-BFC1-36619DEB4593}"/>
                </a:ext>
              </a:extLst>
            </p:cNvPr>
            <p:cNvSpPr txBox="1"/>
            <p:nvPr/>
          </p:nvSpPr>
          <p:spPr>
            <a:xfrm rot="16200000">
              <a:off x="1029572" y="2430215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6995B4C-6571-4A6C-A7EF-A8553E73F306}"/>
                </a:ext>
              </a:extLst>
            </p:cNvPr>
            <p:cNvSpPr txBox="1"/>
            <p:nvPr/>
          </p:nvSpPr>
          <p:spPr>
            <a:xfrm rot="16200000">
              <a:off x="1479572" y="2430216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759C91F-764C-4E6D-A017-A972684907B0}"/>
                </a:ext>
              </a:extLst>
            </p:cNvPr>
            <p:cNvSpPr txBox="1"/>
            <p:nvPr/>
          </p:nvSpPr>
          <p:spPr>
            <a:xfrm rot="16200000">
              <a:off x="1929573" y="2430214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2BCBB08-5C47-4555-B78E-DD3F2959BC66}"/>
                </a:ext>
              </a:extLst>
            </p:cNvPr>
            <p:cNvSpPr txBox="1"/>
            <p:nvPr/>
          </p:nvSpPr>
          <p:spPr>
            <a:xfrm rot="16200000">
              <a:off x="2379571" y="2424791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DB25437-5595-4331-9138-6D053F71A21C}"/>
                </a:ext>
              </a:extLst>
            </p:cNvPr>
            <p:cNvSpPr txBox="1"/>
            <p:nvPr/>
          </p:nvSpPr>
          <p:spPr>
            <a:xfrm rot="16200000">
              <a:off x="2829572" y="2424789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2811B04-B337-458B-AC38-05072E861EC8}"/>
                </a:ext>
              </a:extLst>
            </p:cNvPr>
            <p:cNvSpPr txBox="1"/>
            <p:nvPr/>
          </p:nvSpPr>
          <p:spPr>
            <a:xfrm rot="16200000">
              <a:off x="3279572" y="2424790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E744109-075A-40B6-85E8-0A4F0BBCD8E4}"/>
                </a:ext>
              </a:extLst>
            </p:cNvPr>
            <p:cNvSpPr txBox="1"/>
            <p:nvPr/>
          </p:nvSpPr>
          <p:spPr>
            <a:xfrm rot="16200000">
              <a:off x="3729573" y="2424788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6C461FA-5D56-4709-BB81-A6FCFAE7F6FD}"/>
                </a:ext>
              </a:extLst>
            </p:cNvPr>
            <p:cNvSpPr txBox="1"/>
            <p:nvPr/>
          </p:nvSpPr>
          <p:spPr>
            <a:xfrm rot="16200000">
              <a:off x="4179574" y="2422074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9F2E2A2-DD2B-4F4E-81D3-7695EEFAE9C1}"/>
                </a:ext>
              </a:extLst>
            </p:cNvPr>
            <p:cNvSpPr txBox="1"/>
            <p:nvPr/>
          </p:nvSpPr>
          <p:spPr>
            <a:xfrm rot="16200000">
              <a:off x="4629575" y="2422072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858E5B9-5525-4C85-8851-F8100EFB6FEA}"/>
                </a:ext>
              </a:extLst>
            </p:cNvPr>
            <p:cNvSpPr txBox="1"/>
            <p:nvPr/>
          </p:nvSpPr>
          <p:spPr>
            <a:xfrm rot="16200000">
              <a:off x="5079575" y="2422073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7C4D4AC-4103-4FB4-BB25-94DD667B76C0}"/>
                </a:ext>
              </a:extLst>
            </p:cNvPr>
            <p:cNvSpPr txBox="1"/>
            <p:nvPr/>
          </p:nvSpPr>
          <p:spPr>
            <a:xfrm rot="16200000">
              <a:off x="5529576" y="2422071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C0C4B84-3C6F-4084-9877-33A946F884C9}"/>
                </a:ext>
              </a:extLst>
            </p:cNvPr>
            <p:cNvSpPr txBox="1"/>
            <p:nvPr/>
          </p:nvSpPr>
          <p:spPr>
            <a:xfrm rot="16200000">
              <a:off x="5979574" y="2416648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B912D5D-6B57-4B19-AF5C-23AB56C1BCCE}"/>
                </a:ext>
              </a:extLst>
            </p:cNvPr>
            <p:cNvSpPr txBox="1"/>
            <p:nvPr/>
          </p:nvSpPr>
          <p:spPr>
            <a:xfrm rot="16200000">
              <a:off x="6429575" y="2416646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94E8463-1248-4C39-8CCA-CF614203B71B}"/>
                </a:ext>
              </a:extLst>
            </p:cNvPr>
            <p:cNvSpPr txBox="1"/>
            <p:nvPr/>
          </p:nvSpPr>
          <p:spPr>
            <a:xfrm rot="16200000">
              <a:off x="6879575" y="2416647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3D44F0A-80E0-4C66-B9F5-36D6FCB8545E}"/>
                </a:ext>
              </a:extLst>
            </p:cNvPr>
            <p:cNvSpPr txBox="1"/>
            <p:nvPr/>
          </p:nvSpPr>
          <p:spPr>
            <a:xfrm rot="16200000">
              <a:off x="7329576" y="2416645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E850EB8-D71F-481C-8B5D-55749C0401E8}"/>
                </a:ext>
              </a:extLst>
            </p:cNvPr>
            <p:cNvSpPr txBox="1"/>
            <p:nvPr/>
          </p:nvSpPr>
          <p:spPr>
            <a:xfrm rot="16200000">
              <a:off x="7793435" y="2417778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B5F95FC-24B8-4FDA-9924-1B152C29A4B5}"/>
                </a:ext>
              </a:extLst>
            </p:cNvPr>
            <p:cNvSpPr txBox="1"/>
            <p:nvPr/>
          </p:nvSpPr>
          <p:spPr>
            <a:xfrm rot="16200000">
              <a:off x="8243436" y="2417776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78F575D-615B-457D-8B60-A58762769790}"/>
                </a:ext>
              </a:extLst>
            </p:cNvPr>
            <p:cNvSpPr txBox="1"/>
            <p:nvPr/>
          </p:nvSpPr>
          <p:spPr>
            <a:xfrm rot="16200000">
              <a:off x="8693436" y="2417777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DC3856B-C7F6-4E7B-88E3-22EBF69E10D4}"/>
                </a:ext>
              </a:extLst>
            </p:cNvPr>
            <p:cNvSpPr txBox="1"/>
            <p:nvPr/>
          </p:nvSpPr>
          <p:spPr>
            <a:xfrm rot="16200000">
              <a:off x="9143437" y="2417775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0A487586-FE0F-485E-91FB-0BA26345C653}"/>
              </a:ext>
            </a:extLst>
          </p:cNvPr>
          <p:cNvSpPr/>
          <p:nvPr/>
        </p:nvSpPr>
        <p:spPr>
          <a:xfrm flipH="1">
            <a:off x="3880882" y="50000"/>
            <a:ext cx="8196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5%</a:t>
            </a:r>
            <a:endParaRPr lang="en-GB" sz="3200" dirty="0">
              <a:solidFill>
                <a:srgbClr val="FF0000"/>
              </a:solidFill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7F674AF-4C4B-4E67-B174-4D55DDA18F65}"/>
              </a:ext>
            </a:extLst>
          </p:cNvPr>
          <p:cNvGrpSpPr/>
          <p:nvPr/>
        </p:nvGrpSpPr>
        <p:grpSpPr>
          <a:xfrm>
            <a:off x="472254" y="4413039"/>
            <a:ext cx="2885407" cy="1078616"/>
            <a:chOff x="863406" y="2650705"/>
            <a:chExt cx="2885407" cy="1078616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A2BFB8DA-E5B2-4283-AF7C-94A10FB46BA4}"/>
                </a:ext>
              </a:extLst>
            </p:cNvPr>
            <p:cNvCxnSpPr>
              <a:cxnSpLocks/>
            </p:cNvCxnSpPr>
            <p:nvPr/>
          </p:nvCxnSpPr>
          <p:spPr>
            <a:xfrm>
              <a:off x="898136" y="3165033"/>
              <a:ext cx="89219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271E43B-A7D1-4081-AEB6-09E5A0BDD8C2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133781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E245301-FD96-4B76-81CA-B99A5363AA26}"/>
                </a:ext>
              </a:extLst>
            </p:cNvPr>
            <p:cNvSpPr txBox="1"/>
            <p:nvPr/>
          </p:nvSpPr>
          <p:spPr>
            <a:xfrm>
              <a:off x="863406" y="2650705"/>
              <a:ext cx="103225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1 9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DF489FB-5E6E-4596-A4BD-225E76A4EC75}"/>
                </a:ext>
              </a:extLst>
            </p:cNvPr>
            <p:cNvSpPr txBox="1"/>
            <p:nvPr/>
          </p:nvSpPr>
          <p:spPr>
            <a:xfrm>
              <a:off x="893472" y="3098379"/>
              <a:ext cx="12587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11633B3B-FF24-4516-BEB7-A54CAA4DAEC0}"/>
                </a:ext>
              </a:extLst>
            </p:cNvPr>
            <p:cNvSpPr txBox="1"/>
            <p:nvPr/>
          </p:nvSpPr>
          <p:spPr>
            <a:xfrm>
              <a:off x="2239353" y="3097186"/>
              <a:ext cx="15094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49706D5-A3DE-4069-A5E1-02F2CA1F091A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66" name="Arc 65">
            <a:extLst>
              <a:ext uri="{FF2B5EF4-FFF2-40B4-BE49-F238E27FC236}">
                <a16:creationId xmlns:a16="http://schemas.microsoft.com/office/drawing/2014/main" id="{F4F7276C-C54E-4836-B599-29992F13DE6B}"/>
              </a:ext>
            </a:extLst>
          </p:cNvPr>
          <p:cNvSpPr/>
          <p:nvPr/>
        </p:nvSpPr>
        <p:spPr>
          <a:xfrm rot="16200000">
            <a:off x="1336196" y="3663652"/>
            <a:ext cx="810037" cy="1593777"/>
          </a:xfrm>
          <a:prstGeom prst="arc">
            <a:avLst>
              <a:gd name="adj1" fmla="val 16113731"/>
              <a:gd name="adj2" fmla="val 547728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7" name="Arc 66">
            <a:extLst>
              <a:ext uri="{FF2B5EF4-FFF2-40B4-BE49-F238E27FC236}">
                <a16:creationId xmlns:a16="http://schemas.microsoft.com/office/drawing/2014/main" id="{FE941C75-D84F-4805-AF45-B69BC3F47814}"/>
              </a:ext>
            </a:extLst>
          </p:cNvPr>
          <p:cNvSpPr/>
          <p:nvPr/>
        </p:nvSpPr>
        <p:spPr>
          <a:xfrm rot="5400000">
            <a:off x="1330243" y="4596724"/>
            <a:ext cx="810037" cy="1581875"/>
          </a:xfrm>
          <a:prstGeom prst="arc">
            <a:avLst>
              <a:gd name="adj1" fmla="val 16200000"/>
              <a:gd name="adj2" fmla="val 5433201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58AAD4B-28D6-4768-9FDD-6C5958E28DFC}"/>
              </a:ext>
            </a:extLst>
          </p:cNvPr>
          <p:cNvSpPr txBox="1"/>
          <p:nvPr/>
        </p:nvSpPr>
        <p:spPr>
          <a:xfrm>
            <a:off x="1442691" y="535990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6593C5E-0DEC-4775-A6A9-0E7A270952E1}"/>
              </a:ext>
            </a:extLst>
          </p:cNvPr>
          <p:cNvSpPr txBox="1"/>
          <p:nvPr/>
        </p:nvSpPr>
        <p:spPr>
          <a:xfrm>
            <a:off x="1433540" y="4065593"/>
            <a:ext cx="1261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E1EAD08-6F3C-4748-8ECB-5A8F350ACCC4}"/>
              </a:ext>
            </a:extLst>
          </p:cNvPr>
          <p:cNvSpPr txBox="1"/>
          <p:nvPr/>
        </p:nvSpPr>
        <p:spPr>
          <a:xfrm>
            <a:off x="2054314" y="4419533"/>
            <a:ext cx="9991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9 5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25332FE6-C39B-4ADE-BBE4-4197C0CEB23B}"/>
              </a:ext>
            </a:extLst>
          </p:cNvPr>
          <p:cNvSpPr/>
          <p:nvPr/>
        </p:nvSpPr>
        <p:spPr>
          <a:xfrm flipH="1">
            <a:off x="5091678" y="3346544"/>
            <a:ext cx="9991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95%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FEA87C-4005-4641-BC73-FAAEEC73E52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293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66" grpId="0" animBg="1"/>
      <p:bldP spid="67" grpId="0" animBg="1"/>
      <p:bldP spid="68" grpId="0"/>
      <p:bldP spid="69" grpId="0"/>
      <p:bldP spid="70" grpId="0"/>
      <p:bldP spid="71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CA839C3C-EDF7-42BE-88B1-CE0CBA712F05}"/>
              </a:ext>
            </a:extLst>
          </p:cNvPr>
          <p:cNvSpPr txBox="1"/>
          <p:nvPr/>
        </p:nvSpPr>
        <p:spPr>
          <a:xfrm>
            <a:off x="1335426" y="3429000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2 1 4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sequence of numbers goes up by 40 each time.</a:t>
            </a:r>
          </a:p>
          <a:p>
            <a:r>
              <a:rPr lang="en-US" sz="3200" dirty="0"/>
              <a:t>     40      80      120      160      200 …</a:t>
            </a:r>
          </a:p>
          <a:p>
            <a:r>
              <a:rPr lang="en-US" sz="3200" b="1" dirty="0"/>
              <a:t>This sequence continues.</a:t>
            </a:r>
          </a:p>
          <a:p>
            <a:r>
              <a:rPr lang="en-US" sz="3200" b="1" dirty="0"/>
              <a:t>Will the number 2140 be in the sequence? Explain how you know.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B4FE90-2626-4D3F-975E-C2B4278F44BB}"/>
              </a:ext>
            </a:extLst>
          </p:cNvPr>
          <p:cNvSpPr txBox="1"/>
          <p:nvPr/>
        </p:nvSpPr>
        <p:spPr>
          <a:xfrm>
            <a:off x="5846969" y="496276"/>
            <a:ext cx="29240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multiples of 40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7CEB0C-F725-468C-B016-111361559223}"/>
              </a:ext>
            </a:extLst>
          </p:cNvPr>
          <p:cNvSpPr txBox="1"/>
          <p:nvPr/>
        </p:nvSpPr>
        <p:spPr>
          <a:xfrm>
            <a:off x="761646" y="2112103"/>
            <a:ext cx="2298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2140 ÷ 40 =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6D772C7-DAD6-4F2D-BEC3-1208B39D9930}"/>
              </a:ext>
            </a:extLst>
          </p:cNvPr>
          <p:cNvCxnSpPr/>
          <p:nvPr/>
        </p:nvCxnSpPr>
        <p:spPr>
          <a:xfrm flipH="1">
            <a:off x="1495245" y="2219864"/>
            <a:ext cx="161027" cy="37956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854E41C-54D1-4238-A293-4B0DC85B3C62}"/>
              </a:ext>
            </a:extLst>
          </p:cNvPr>
          <p:cNvCxnSpPr/>
          <p:nvPr/>
        </p:nvCxnSpPr>
        <p:spPr>
          <a:xfrm flipH="1">
            <a:off x="2298098" y="2214709"/>
            <a:ext cx="161027" cy="37956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00B595B-A808-4075-8F96-92B210C15590}"/>
              </a:ext>
            </a:extLst>
          </p:cNvPr>
          <p:cNvSpPr txBox="1"/>
          <p:nvPr/>
        </p:nvSpPr>
        <p:spPr>
          <a:xfrm>
            <a:off x="861156" y="344083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27DEB21-9BA5-45C9-AFE3-691D1F611D4D}"/>
              </a:ext>
            </a:extLst>
          </p:cNvPr>
          <p:cNvCxnSpPr>
            <a:cxnSpLocks/>
          </p:cNvCxnSpPr>
          <p:nvPr/>
        </p:nvCxnSpPr>
        <p:spPr>
          <a:xfrm>
            <a:off x="1335773" y="3490388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6D5D933-8F38-41CD-9A91-EDCC29163BB5}"/>
              </a:ext>
            </a:extLst>
          </p:cNvPr>
          <p:cNvCxnSpPr>
            <a:cxnSpLocks/>
          </p:cNvCxnSpPr>
          <p:nvPr/>
        </p:nvCxnSpPr>
        <p:spPr>
          <a:xfrm>
            <a:off x="1354725" y="3490388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B06D80F-577D-4BBE-8471-EE2468135D55}"/>
              </a:ext>
            </a:extLst>
          </p:cNvPr>
          <p:cNvSpPr txBox="1"/>
          <p:nvPr/>
        </p:nvSpPr>
        <p:spPr>
          <a:xfrm>
            <a:off x="1777732" y="299007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4CC220-79F7-443B-A971-9FA01CCC6B15}"/>
              </a:ext>
            </a:extLst>
          </p:cNvPr>
          <p:cNvSpPr txBox="1"/>
          <p:nvPr/>
        </p:nvSpPr>
        <p:spPr>
          <a:xfrm>
            <a:off x="2200738" y="2990078"/>
            <a:ext cx="11997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r2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A24CAA-59D1-4A33-B8F2-52F573A811CD}"/>
              </a:ext>
            </a:extLst>
          </p:cNvPr>
          <p:cNvSpPr txBox="1"/>
          <p:nvPr/>
        </p:nvSpPr>
        <p:spPr>
          <a:xfrm>
            <a:off x="2078168" y="3473912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EA2DB8-C21E-4FCC-AA95-106DE42752F2}"/>
              </a:ext>
            </a:extLst>
          </p:cNvPr>
          <p:cNvSpPr txBox="1"/>
          <p:nvPr/>
        </p:nvSpPr>
        <p:spPr>
          <a:xfrm>
            <a:off x="2800619" y="2112434"/>
            <a:ext cx="13421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53 r20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6F85BB-1E40-4293-A42C-6CE943C66138}"/>
              </a:ext>
            </a:extLst>
          </p:cNvPr>
          <p:cNvSpPr txBox="1"/>
          <p:nvPr/>
        </p:nvSpPr>
        <p:spPr>
          <a:xfrm>
            <a:off x="4864462" y="2112103"/>
            <a:ext cx="56130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It will not be in the sequence.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5E7CEF5-A2FB-4420-906D-51A9477001B3}"/>
              </a:ext>
            </a:extLst>
          </p:cNvPr>
          <p:cNvSpPr txBox="1"/>
          <p:nvPr/>
        </p:nvSpPr>
        <p:spPr>
          <a:xfrm>
            <a:off x="4864462" y="2696878"/>
            <a:ext cx="56130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All numbers in the sequence are multiples of 40.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3CA9CD0-0BEE-4769-BCD4-978B3646BEE5}"/>
              </a:ext>
            </a:extLst>
          </p:cNvPr>
          <p:cNvSpPr txBox="1"/>
          <p:nvPr/>
        </p:nvSpPr>
        <p:spPr>
          <a:xfrm>
            <a:off x="4864462" y="3750472"/>
            <a:ext cx="5992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2140 is not in the 40 times table.</a:t>
            </a:r>
          </a:p>
        </p:txBody>
      </p:sp>
    </p:spTree>
    <p:extLst>
      <p:ext uri="{BB962C8B-B14F-4D97-AF65-F5344CB8AC3E}">
        <p14:creationId xmlns:p14="http://schemas.microsoft.com/office/powerpoint/2010/main" val="1894612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/>
      <p:bldP spid="5" grpId="0"/>
      <p:bldP spid="12" grpId="0"/>
      <p:bldP spid="15" grpId="0"/>
      <p:bldP spid="16" grpId="0"/>
      <p:bldP spid="18" grpId="0"/>
      <p:bldP spid="19" grpId="0"/>
      <p:bldP spid="20" grpId="0"/>
      <p:bldP spid="21" grpId="0"/>
      <p:bldP spid="22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07A19_files/img01.jpg">
            <a:extLst>
              <a:ext uri="{FF2B5EF4-FFF2-40B4-BE49-F238E27FC236}">
                <a16:creationId xmlns:a16="http://schemas.microsoft.com/office/drawing/2014/main" id="{ED8FB2D1-9C6B-4079-A014-776E1562AA1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6521"/>
            <a:ext cx="5809956" cy="644495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5C34920-E669-43F8-BCF2-180B7D09F4C0}"/>
              </a:ext>
            </a:extLst>
          </p:cNvPr>
          <p:cNvSpPr/>
          <p:nvPr/>
        </p:nvSpPr>
        <p:spPr>
          <a:xfrm>
            <a:off x="115911" y="51516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each of these points, put a tick to show if it is inside the square.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208220-D1FF-4679-BC32-3B8675D22B36}"/>
              </a:ext>
            </a:extLst>
          </p:cNvPr>
          <p:cNvSpPr/>
          <p:nvPr/>
        </p:nvSpPr>
        <p:spPr>
          <a:xfrm>
            <a:off x="286044" y="1776181"/>
            <a:ext cx="6096000" cy="296536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3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(50, 70)</a:t>
            </a:r>
            <a:endParaRPr lang="en-GB" sz="3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3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(60, -30)</a:t>
            </a:r>
            <a:endParaRPr lang="en-GB" sz="3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3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(-10, 50)</a:t>
            </a:r>
            <a:endParaRPr lang="en-GB" sz="3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(-30, -30)</a:t>
            </a:r>
            <a:endParaRPr lang="en-GB" sz="3200" dirty="0">
              <a:latin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2A93FE-F3ED-4172-8319-8ADD582C39C5}"/>
              </a:ext>
            </a:extLst>
          </p:cNvPr>
          <p:cNvSpPr/>
          <p:nvPr/>
        </p:nvSpPr>
        <p:spPr>
          <a:xfrm>
            <a:off x="9533817" y="4020636"/>
            <a:ext cx="7725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en-GB" sz="2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FFB71C-3D3A-4F7A-8E7F-5348D1CB2014}"/>
              </a:ext>
            </a:extLst>
          </p:cNvPr>
          <p:cNvSpPr/>
          <p:nvPr/>
        </p:nvSpPr>
        <p:spPr>
          <a:xfrm>
            <a:off x="7530660" y="1030444"/>
            <a:ext cx="7725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en-GB" sz="2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577A63-F980-4E87-ABE8-7640C88DAC70}"/>
              </a:ext>
            </a:extLst>
          </p:cNvPr>
          <p:cNvSpPr/>
          <p:nvPr/>
        </p:nvSpPr>
        <p:spPr>
          <a:xfrm>
            <a:off x="1958953" y="2617616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A1E7F0-7445-4640-A09C-5906A59A2C6C}"/>
              </a:ext>
            </a:extLst>
          </p:cNvPr>
          <p:cNvSpPr/>
          <p:nvPr/>
        </p:nvSpPr>
        <p:spPr>
          <a:xfrm>
            <a:off x="1848473" y="1909730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391FCF6-C94D-4522-9E7E-645C9115A4C4}"/>
              </a:ext>
            </a:extLst>
          </p:cNvPr>
          <p:cNvSpPr/>
          <p:nvPr/>
        </p:nvSpPr>
        <p:spPr>
          <a:xfrm>
            <a:off x="9819861" y="4020636"/>
            <a:ext cx="7725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endParaRPr lang="en-GB" sz="2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1A3B51-6870-4110-BF9B-759337398437}"/>
              </a:ext>
            </a:extLst>
          </p:cNvPr>
          <p:cNvSpPr/>
          <p:nvPr/>
        </p:nvSpPr>
        <p:spPr>
          <a:xfrm>
            <a:off x="7396214" y="4837008"/>
            <a:ext cx="10416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-30</a:t>
            </a:r>
            <a:endParaRPr lang="en-GB" sz="2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F14284-5A9C-4C26-8F6B-70E4C2A474A2}"/>
              </a:ext>
            </a:extLst>
          </p:cNvPr>
          <p:cNvSpPr/>
          <p:nvPr/>
        </p:nvSpPr>
        <p:spPr>
          <a:xfrm>
            <a:off x="7229237" y="3980844"/>
            <a:ext cx="9574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-10</a:t>
            </a:r>
            <a:endParaRPr lang="en-GB" sz="2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7A889B-0131-49CF-8B84-45F82C290756}"/>
              </a:ext>
            </a:extLst>
          </p:cNvPr>
          <p:cNvSpPr/>
          <p:nvPr/>
        </p:nvSpPr>
        <p:spPr>
          <a:xfrm>
            <a:off x="7530660" y="2117741"/>
            <a:ext cx="7725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en-GB" sz="2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75325DE-FD41-46F2-AD96-AD015323E1DE}"/>
              </a:ext>
            </a:extLst>
          </p:cNvPr>
          <p:cNvSpPr/>
          <p:nvPr/>
        </p:nvSpPr>
        <p:spPr>
          <a:xfrm>
            <a:off x="1925285" y="3325637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65414C-C917-4D4D-8ECB-10B747D7236D}"/>
              </a:ext>
            </a:extLst>
          </p:cNvPr>
          <p:cNvSpPr/>
          <p:nvPr/>
        </p:nvSpPr>
        <p:spPr>
          <a:xfrm>
            <a:off x="6152185" y="3977924"/>
            <a:ext cx="9574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-30</a:t>
            </a:r>
            <a:endParaRPr lang="en-GB" sz="2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B784C1F-ED72-4A06-9B9E-01761C0CFCCD}"/>
              </a:ext>
            </a:extLst>
          </p:cNvPr>
          <p:cNvSpPr/>
          <p:nvPr/>
        </p:nvSpPr>
        <p:spPr>
          <a:xfrm>
            <a:off x="7396214" y="4837008"/>
            <a:ext cx="10416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-30</a:t>
            </a:r>
            <a:endParaRPr lang="en-GB" sz="2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AC764C-F0FF-46E9-9853-B18EF3B1CE3C}"/>
              </a:ext>
            </a:extLst>
          </p:cNvPr>
          <p:cNvSpPr/>
          <p:nvPr/>
        </p:nvSpPr>
        <p:spPr>
          <a:xfrm>
            <a:off x="2153791" y="4034511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3A7DC9E-5E75-48C7-AE5D-17E0C2C8805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352420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/>
      <p:bldP spid="8" grpId="0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5" grpId="0"/>
      <p:bldP spid="15" grpId="1"/>
      <p:bldP spid="16" grpId="0"/>
      <p:bldP spid="16" grpId="1"/>
      <p:bldP spid="17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i="1" dirty="0"/>
              <a:t>k </a:t>
            </a:r>
            <a:r>
              <a:rPr lang="en-GB" sz="3200" b="1" dirty="0"/>
              <a:t>stands for a number. </a:t>
            </a:r>
          </a:p>
          <a:p>
            <a:r>
              <a:rPr lang="en-GB" sz="3200" b="1" dirty="0"/>
              <a:t>Complete the number sentences below. </a:t>
            </a:r>
          </a:p>
          <a:p>
            <a:r>
              <a:rPr lang="en-GB" sz="3200" b="1" dirty="0"/>
              <a:t>One has been done for you. </a:t>
            </a:r>
            <a:endParaRPr lang="en-GB" sz="4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5F34CF-3F4A-42E9-91E8-4C15600808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897" y="1685275"/>
            <a:ext cx="6828718" cy="34874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8B5BEB8-E0D6-4F5A-9C2A-74B33A6542BD}"/>
              </a:ext>
            </a:extLst>
          </p:cNvPr>
          <p:cNvSpPr txBox="1"/>
          <p:nvPr/>
        </p:nvSpPr>
        <p:spPr>
          <a:xfrm>
            <a:off x="5492386" y="2662040"/>
            <a:ext cx="17582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i="1" dirty="0">
                <a:solidFill>
                  <a:srgbClr val="FF0000"/>
                </a:solidFill>
              </a:rPr>
              <a:t>k</a:t>
            </a:r>
            <a:r>
              <a:rPr lang="en-GB" sz="3500" b="1" dirty="0">
                <a:solidFill>
                  <a:srgbClr val="FF0000"/>
                </a:solidFill>
              </a:rPr>
              <a:t> – 2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6E4899-B21C-44C0-80CD-E871E18DFD47}"/>
              </a:ext>
            </a:extLst>
          </p:cNvPr>
          <p:cNvSpPr txBox="1"/>
          <p:nvPr/>
        </p:nvSpPr>
        <p:spPr>
          <a:xfrm>
            <a:off x="5356898" y="3614458"/>
            <a:ext cx="17582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</a:t>
            </a:r>
            <a:r>
              <a:rPr lang="en-GB" sz="3500" b="1" i="1" dirty="0">
                <a:solidFill>
                  <a:srgbClr val="FF0000"/>
                </a:solidFill>
              </a:rPr>
              <a:t>k</a:t>
            </a:r>
            <a:r>
              <a:rPr lang="en-GB" sz="3500" b="1" dirty="0">
                <a:solidFill>
                  <a:srgbClr val="FF0000"/>
                </a:solidFill>
              </a:rPr>
              <a:t> + 3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BA6C2F-9516-430B-B6EF-121DC9D66F5B}"/>
              </a:ext>
            </a:extLst>
          </p:cNvPr>
          <p:cNvSpPr txBox="1"/>
          <p:nvPr/>
        </p:nvSpPr>
        <p:spPr>
          <a:xfrm>
            <a:off x="5291259" y="4558647"/>
            <a:ext cx="16376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½</a:t>
            </a:r>
            <a:r>
              <a:rPr lang="en-GB" sz="3500" b="1" i="1" dirty="0">
                <a:solidFill>
                  <a:srgbClr val="FF0000"/>
                </a:solidFill>
              </a:rPr>
              <a:t>k</a:t>
            </a:r>
            <a:r>
              <a:rPr lang="en-GB" sz="3500" b="1" dirty="0">
                <a:solidFill>
                  <a:srgbClr val="FF0000"/>
                </a:solidFill>
              </a:rPr>
              <a:t> + 6</a:t>
            </a:r>
          </a:p>
        </p:txBody>
      </p:sp>
    </p:spTree>
    <p:extLst>
      <p:ext uri="{BB962C8B-B14F-4D97-AF65-F5344CB8AC3E}">
        <p14:creationId xmlns:p14="http://schemas.microsoft.com/office/powerpoint/2010/main" val="1063833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s://app.doublestruck.eu/content/K2_REAS/HTML/Q/Q98C07_files/image001.jpg">
            <a:extLst>
              <a:ext uri="{FF2B5EF4-FFF2-40B4-BE49-F238E27FC236}">
                <a16:creationId xmlns:a16="http://schemas.microsoft.com/office/drawing/2014/main" id="{10CC3349-542C-4F0D-8524-AC6D3B9A3EF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77" y="1185148"/>
            <a:ext cx="10073592" cy="557662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45339BC-AAA1-4855-850F-FF2633BD9D17}"/>
              </a:ext>
            </a:extLst>
          </p:cNvPr>
          <p:cNvSpPr/>
          <p:nvPr/>
        </p:nvSpPr>
        <p:spPr>
          <a:xfrm>
            <a:off x="51044" y="54773"/>
            <a:ext cx="871796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shape ABCD is a rectangle. BD is parallel to EF.</a:t>
            </a:r>
          </a:p>
          <a:p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Calculate the sizes of the angles x and y.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11207B0-B875-4918-9DCE-1F60BB8652CD}"/>
              </a:ext>
            </a:extLst>
          </p:cNvPr>
          <p:cNvGrpSpPr/>
          <p:nvPr/>
        </p:nvGrpSpPr>
        <p:grpSpPr>
          <a:xfrm>
            <a:off x="683680" y="1553671"/>
            <a:ext cx="9271172" cy="4215951"/>
            <a:chOff x="424371" y="1553671"/>
            <a:chExt cx="9271172" cy="4215951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89E61E8-C2A6-447E-838B-578F9AE81B5F}"/>
                </a:ext>
              </a:extLst>
            </p:cNvPr>
            <p:cNvCxnSpPr>
              <a:cxnSpLocks/>
            </p:cNvCxnSpPr>
            <p:nvPr/>
          </p:nvCxnSpPr>
          <p:spPr>
            <a:xfrm>
              <a:off x="424371" y="1553671"/>
              <a:ext cx="1" cy="421595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91551C0-6943-4F4E-BC7E-409D24C46B9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4371" y="1553671"/>
              <a:ext cx="9271172" cy="421595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9CD7E36-862C-4CF4-A015-7E02BB441CCE}"/>
                </a:ext>
              </a:extLst>
            </p:cNvPr>
            <p:cNvCxnSpPr>
              <a:cxnSpLocks/>
            </p:cNvCxnSpPr>
            <p:nvPr/>
          </p:nvCxnSpPr>
          <p:spPr>
            <a:xfrm>
              <a:off x="9695542" y="1553671"/>
              <a:ext cx="1" cy="421595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FB77F01F-B959-4EE1-BD50-2081FBE6AB7F}"/>
              </a:ext>
            </a:extLst>
          </p:cNvPr>
          <p:cNvSpPr/>
          <p:nvPr/>
        </p:nvSpPr>
        <p:spPr>
          <a:xfrm>
            <a:off x="9157273" y="1920211"/>
            <a:ext cx="873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55°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235F901-2D4E-400E-A6D3-F68030B3D445}"/>
              </a:ext>
            </a:extLst>
          </p:cNvPr>
          <p:cNvGrpSpPr/>
          <p:nvPr/>
        </p:nvGrpSpPr>
        <p:grpSpPr>
          <a:xfrm>
            <a:off x="8580700" y="1553670"/>
            <a:ext cx="1374151" cy="1131473"/>
            <a:chOff x="9975273" y="1311958"/>
            <a:chExt cx="1374151" cy="1131473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B1427C4-3A43-496C-ABAA-BE58E7720E9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75273" y="1311959"/>
              <a:ext cx="1371730" cy="62815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AF40701-2E8F-48BA-A0DF-4B7E9BB157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4583" y="1311958"/>
              <a:ext cx="4841" cy="1131473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BDE6021-DDE3-42A4-977A-3251AFB0E9AB}"/>
              </a:ext>
            </a:extLst>
          </p:cNvPr>
          <p:cNvGrpSpPr/>
          <p:nvPr/>
        </p:nvGrpSpPr>
        <p:grpSpPr>
          <a:xfrm>
            <a:off x="8580700" y="3639343"/>
            <a:ext cx="1374151" cy="1131473"/>
            <a:chOff x="9975273" y="1311958"/>
            <a:chExt cx="1374151" cy="1131473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EFB1AF3-8453-441F-A8B8-A5E82636C59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75273" y="1311959"/>
              <a:ext cx="1371730" cy="62815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E01B5C9-4813-4D77-B146-199B0CA747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4583" y="1311958"/>
              <a:ext cx="4841" cy="1131473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073C7B12-9521-4E63-941D-74F9DD16354A}"/>
              </a:ext>
            </a:extLst>
          </p:cNvPr>
          <p:cNvSpPr/>
          <p:nvPr/>
        </p:nvSpPr>
        <p:spPr>
          <a:xfrm>
            <a:off x="9170307" y="4005884"/>
            <a:ext cx="873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55°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FAEC636-C7FC-475E-BDA6-444A57E66FA7}"/>
              </a:ext>
            </a:extLst>
          </p:cNvPr>
          <p:cNvSpPr/>
          <p:nvPr/>
        </p:nvSpPr>
        <p:spPr>
          <a:xfrm>
            <a:off x="8249691" y="3203956"/>
            <a:ext cx="13445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125°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215EF30-A3C8-4C7D-8874-846942658652}"/>
              </a:ext>
            </a:extLst>
          </p:cNvPr>
          <p:cNvSpPr/>
          <p:nvPr/>
        </p:nvSpPr>
        <p:spPr>
          <a:xfrm>
            <a:off x="4100019" y="6299200"/>
            <a:ext cx="1995981" cy="4625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C86E86E-598E-442B-A986-A0A173662B3F}"/>
              </a:ext>
            </a:extLst>
          </p:cNvPr>
          <p:cNvCxnSpPr>
            <a:cxnSpLocks/>
          </p:cNvCxnSpPr>
          <p:nvPr/>
        </p:nvCxnSpPr>
        <p:spPr>
          <a:xfrm>
            <a:off x="9950010" y="2701169"/>
            <a:ext cx="0" cy="187634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0CEBA87-B5C7-46E8-A843-F95E3584A1EE}"/>
              </a:ext>
            </a:extLst>
          </p:cNvPr>
          <p:cNvGrpSpPr/>
          <p:nvPr/>
        </p:nvGrpSpPr>
        <p:grpSpPr>
          <a:xfrm>
            <a:off x="686102" y="4577517"/>
            <a:ext cx="1195700" cy="1165980"/>
            <a:chOff x="1460414" y="4915458"/>
            <a:chExt cx="1195700" cy="1165980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187DF8D-C66C-4522-A42A-AA29CD8C8C1C}"/>
                </a:ext>
              </a:extLst>
            </p:cNvPr>
            <p:cNvCxnSpPr>
              <a:cxnSpLocks/>
            </p:cNvCxnSpPr>
            <p:nvPr/>
          </p:nvCxnSpPr>
          <p:spPr>
            <a:xfrm>
              <a:off x="1460414" y="4915458"/>
              <a:ext cx="1" cy="116597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532C65CD-2A2A-4FAE-BAB2-BC9227AE9A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60414" y="6081436"/>
              <a:ext cx="1195700" cy="2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id="{B2EDCDC3-0605-48C0-A013-526F87E6641F}"/>
              </a:ext>
            </a:extLst>
          </p:cNvPr>
          <p:cNvSpPr/>
          <p:nvPr/>
        </p:nvSpPr>
        <p:spPr>
          <a:xfrm>
            <a:off x="1858128" y="5196706"/>
            <a:ext cx="873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35°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6467352-EA9C-49EA-A55A-E849EF719224}"/>
              </a:ext>
            </a:extLst>
          </p:cNvPr>
          <p:cNvGrpSpPr/>
          <p:nvPr/>
        </p:nvGrpSpPr>
        <p:grpSpPr>
          <a:xfrm>
            <a:off x="678841" y="5072121"/>
            <a:ext cx="1779829" cy="671374"/>
            <a:chOff x="419532" y="5072121"/>
            <a:chExt cx="1779829" cy="671374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8D0B3E0D-3E8E-4E16-BD68-B1AF1FDEBB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9532" y="5072121"/>
              <a:ext cx="1528700" cy="666813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7CE814EF-8F10-4A1E-B246-69032D7AF250}"/>
                </a:ext>
              </a:extLst>
            </p:cNvPr>
            <p:cNvCxnSpPr>
              <a:cxnSpLocks/>
            </p:cNvCxnSpPr>
            <p:nvPr/>
          </p:nvCxnSpPr>
          <p:spPr>
            <a:xfrm>
              <a:off x="424370" y="5738934"/>
              <a:ext cx="1774991" cy="456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249BFA9-72F7-4ABF-92CE-C2AA4156CEAF}"/>
              </a:ext>
            </a:extLst>
          </p:cNvPr>
          <p:cNvGrpSpPr/>
          <p:nvPr/>
        </p:nvGrpSpPr>
        <p:grpSpPr>
          <a:xfrm>
            <a:off x="5368576" y="5056405"/>
            <a:ext cx="1779829" cy="671374"/>
            <a:chOff x="419532" y="5072121"/>
            <a:chExt cx="1779829" cy="671374"/>
          </a:xfrm>
        </p:grpSpPr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53EE90B4-211F-41F1-A81A-01DE4C5E87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9532" y="5072121"/>
              <a:ext cx="1528700" cy="666813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60FC540-0528-4679-BF85-CC09B5E47436}"/>
                </a:ext>
              </a:extLst>
            </p:cNvPr>
            <p:cNvCxnSpPr>
              <a:cxnSpLocks/>
            </p:cNvCxnSpPr>
            <p:nvPr/>
          </p:nvCxnSpPr>
          <p:spPr>
            <a:xfrm>
              <a:off x="424370" y="5738934"/>
              <a:ext cx="1774991" cy="456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C91125EE-7D8B-497D-B0E9-B31478301412}"/>
              </a:ext>
            </a:extLst>
          </p:cNvPr>
          <p:cNvSpPr/>
          <p:nvPr/>
        </p:nvSpPr>
        <p:spPr>
          <a:xfrm>
            <a:off x="6402558" y="5223200"/>
            <a:ext cx="873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35°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359B8E08-DF4D-442C-A1A4-5D978E8471BB}"/>
              </a:ext>
            </a:extLst>
          </p:cNvPr>
          <p:cNvCxnSpPr>
            <a:cxnSpLocks/>
          </p:cNvCxnSpPr>
          <p:nvPr/>
        </p:nvCxnSpPr>
        <p:spPr>
          <a:xfrm flipV="1">
            <a:off x="4087911" y="5721228"/>
            <a:ext cx="2639725" cy="1770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>
            <a:extLst>
              <a:ext uri="{FF2B5EF4-FFF2-40B4-BE49-F238E27FC236}">
                <a16:creationId xmlns:a16="http://schemas.microsoft.com/office/drawing/2014/main" id="{91149683-A7DF-439B-BDDC-18A8606A060B}"/>
              </a:ext>
            </a:extLst>
          </p:cNvPr>
          <p:cNvSpPr/>
          <p:nvPr/>
        </p:nvSpPr>
        <p:spPr>
          <a:xfrm>
            <a:off x="4240384" y="5149632"/>
            <a:ext cx="12272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145°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CD1424E-1344-4070-AF9B-8607A6EA088F}"/>
              </a:ext>
            </a:extLst>
          </p:cNvPr>
          <p:cNvSpPr/>
          <p:nvPr/>
        </p:nvSpPr>
        <p:spPr>
          <a:xfrm>
            <a:off x="9147757" y="5234062"/>
            <a:ext cx="873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90°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E0C91FC-8AE9-4728-B6E0-3894F91AC33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5226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6" grpId="0"/>
      <p:bldP spid="37" grpId="0"/>
      <p:bldP spid="54" grpId="0"/>
      <p:bldP spid="64" grpId="0"/>
      <p:bldP spid="71" grpId="0"/>
      <p:bldP spid="39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91548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sequence starts at 500 and 80 is subtracted each time.</a:t>
            </a:r>
          </a:p>
          <a:p>
            <a:r>
              <a:rPr lang="en-US" sz="3200" dirty="0"/>
              <a:t>     500       420       340 ...</a:t>
            </a:r>
          </a:p>
          <a:p>
            <a:r>
              <a:rPr lang="en-US" sz="3200" b="1" dirty="0"/>
              <a:t>The sequence continues in the same way.</a:t>
            </a:r>
          </a:p>
          <a:p>
            <a:r>
              <a:rPr lang="en-US" sz="3200" b="1" dirty="0"/>
              <a:t>Write the first two numbers in the sequence which are less than zero.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2EAC4D-08AC-46AE-82B4-522BAA8501F4}"/>
              </a:ext>
            </a:extLst>
          </p:cNvPr>
          <p:cNvSpPr/>
          <p:nvPr/>
        </p:nvSpPr>
        <p:spPr>
          <a:xfrm>
            <a:off x="4230807" y="523572"/>
            <a:ext cx="8519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260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1539D6-F5C1-4DE4-A367-A0F2676729C7}"/>
              </a:ext>
            </a:extLst>
          </p:cNvPr>
          <p:cNvSpPr/>
          <p:nvPr/>
        </p:nvSpPr>
        <p:spPr>
          <a:xfrm>
            <a:off x="5246684" y="523572"/>
            <a:ext cx="8519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180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DB9CB3-81BA-4B43-9254-2F174A3E21A4}"/>
              </a:ext>
            </a:extLst>
          </p:cNvPr>
          <p:cNvSpPr/>
          <p:nvPr/>
        </p:nvSpPr>
        <p:spPr>
          <a:xfrm>
            <a:off x="6233355" y="523572"/>
            <a:ext cx="8519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282474-92CA-4971-840B-1BD6179C9C97}"/>
              </a:ext>
            </a:extLst>
          </p:cNvPr>
          <p:cNvSpPr/>
          <p:nvPr/>
        </p:nvSpPr>
        <p:spPr>
          <a:xfrm>
            <a:off x="7249232" y="523572"/>
            <a:ext cx="8519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E3D4CA0-2EA4-4D6A-8AD0-06801DC516AF}"/>
              </a:ext>
            </a:extLst>
          </p:cNvPr>
          <p:cNvGrpSpPr/>
          <p:nvPr/>
        </p:nvGrpSpPr>
        <p:grpSpPr>
          <a:xfrm>
            <a:off x="6392315" y="2795172"/>
            <a:ext cx="446956" cy="492950"/>
            <a:chOff x="3814977" y="928777"/>
            <a:chExt cx="446956" cy="49295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1200184-5A57-41DD-9660-BD226E66C557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52997C0-BFBF-49FA-8A1E-C21E1358FBB7}"/>
                </a:ext>
              </a:extLst>
            </p:cNvPr>
            <p:cNvSpPr txBox="1"/>
            <p:nvPr/>
          </p:nvSpPr>
          <p:spPr>
            <a:xfrm>
              <a:off x="3814977" y="1021617"/>
              <a:ext cx="4469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20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9E7AFAF-1E4C-4558-8B7A-12621C8825BB}"/>
              </a:ext>
            </a:extLst>
          </p:cNvPr>
          <p:cNvGrpSpPr/>
          <p:nvPr/>
        </p:nvGrpSpPr>
        <p:grpSpPr>
          <a:xfrm>
            <a:off x="5557247" y="2790868"/>
            <a:ext cx="197768" cy="494964"/>
            <a:chOff x="7000776" y="926763"/>
            <a:chExt cx="197768" cy="494964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D194D55-B306-46EC-90FE-71739A6FD6F1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C0F2491-680B-4BA6-80B7-15B327DFE569}"/>
                </a:ext>
              </a:extLst>
            </p:cNvPr>
            <p:cNvGrpSpPr/>
            <p:nvPr/>
          </p:nvGrpSpPr>
          <p:grpSpPr>
            <a:xfrm>
              <a:off x="7000776" y="928608"/>
              <a:ext cx="197768" cy="493119"/>
              <a:chOff x="7000776" y="928608"/>
              <a:chExt cx="197768" cy="493119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D6ACDBD-B4FE-45E0-963F-535AE5608106}"/>
                  </a:ext>
                </a:extLst>
              </p:cNvPr>
              <p:cNvSpPr txBox="1"/>
              <p:nvPr/>
            </p:nvSpPr>
            <p:spPr>
              <a:xfrm>
                <a:off x="7000776" y="1021617"/>
                <a:ext cx="19776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135EF4A9-43E4-4889-9AD6-A7BA129164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Group 91">
            <a:extLst>
              <a:ext uri="{FF2B5EF4-FFF2-40B4-BE49-F238E27FC236}">
                <a16:creationId xmlns:a16="http://schemas.microsoft.com/office/drawing/2014/main" id="{30A53B87-053C-4760-B5DA-46C80233C60D}"/>
              </a:ext>
            </a:extLst>
          </p:cNvPr>
          <p:cNvGrpSpPr/>
          <p:nvPr/>
        </p:nvGrpSpPr>
        <p:grpSpPr>
          <a:xfrm flipH="1">
            <a:off x="5723399" y="2307970"/>
            <a:ext cx="904715" cy="479154"/>
            <a:chOff x="7395283" y="5821043"/>
            <a:chExt cx="205894" cy="512761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25570AD9-7DDA-4964-B684-A510778CC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7C4669D-5249-457A-A1A8-D0160A3B45CE}"/>
                </a:ext>
              </a:extLst>
            </p:cNvPr>
            <p:cNvSpPr/>
            <p:nvPr/>
          </p:nvSpPr>
          <p:spPr>
            <a:xfrm>
              <a:off x="7436297" y="5821043"/>
              <a:ext cx="119851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-20</a:t>
              </a:r>
            </a:p>
          </p:txBody>
        </p: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55B185D-58FB-4034-9562-08A85E665BFA}"/>
              </a:ext>
            </a:extLst>
          </p:cNvPr>
          <p:cNvCxnSpPr>
            <a:cxnSpLocks/>
          </p:cNvCxnSpPr>
          <p:nvPr/>
        </p:nvCxnSpPr>
        <p:spPr>
          <a:xfrm>
            <a:off x="3514864" y="2801006"/>
            <a:ext cx="3831277" cy="675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91">
            <a:extLst>
              <a:ext uri="{FF2B5EF4-FFF2-40B4-BE49-F238E27FC236}">
                <a16:creationId xmlns:a16="http://schemas.microsoft.com/office/drawing/2014/main" id="{78D84931-9867-47E5-BA78-9BE678B1C271}"/>
              </a:ext>
            </a:extLst>
          </p:cNvPr>
          <p:cNvGrpSpPr/>
          <p:nvPr/>
        </p:nvGrpSpPr>
        <p:grpSpPr>
          <a:xfrm flipH="1">
            <a:off x="4820780" y="2304410"/>
            <a:ext cx="880880" cy="479154"/>
            <a:chOff x="7395283" y="5821043"/>
            <a:chExt cx="205894" cy="512761"/>
          </a:xfrm>
        </p:grpSpPr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F8EC9133-9947-417A-9BD7-0A689F9B50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1286FC9-D7EF-4D07-8BFB-E08B5F3E6C60}"/>
                </a:ext>
              </a:extLst>
            </p:cNvPr>
            <p:cNvSpPr/>
            <p:nvPr/>
          </p:nvSpPr>
          <p:spPr>
            <a:xfrm>
              <a:off x="7435963" y="5821043"/>
              <a:ext cx="12035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-60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B7D6BCE-E5D9-4A08-9807-E707508F069B}"/>
              </a:ext>
            </a:extLst>
          </p:cNvPr>
          <p:cNvGrpSpPr/>
          <p:nvPr/>
        </p:nvGrpSpPr>
        <p:grpSpPr>
          <a:xfrm>
            <a:off x="4558175" y="2788052"/>
            <a:ext cx="522900" cy="494964"/>
            <a:chOff x="6899266" y="926763"/>
            <a:chExt cx="522900" cy="494964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11F0B74-A276-4EED-BCC9-B8E447805D45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B8F4263-890E-46EF-A0CA-B0751993E82F}"/>
                </a:ext>
              </a:extLst>
            </p:cNvPr>
            <p:cNvGrpSpPr/>
            <p:nvPr/>
          </p:nvGrpSpPr>
          <p:grpSpPr>
            <a:xfrm>
              <a:off x="6899266" y="928608"/>
              <a:ext cx="522900" cy="493119"/>
              <a:chOff x="6899266" y="928608"/>
              <a:chExt cx="522900" cy="493119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F2140DF-C867-4FAC-A946-E9F376D06752}"/>
                  </a:ext>
                </a:extLst>
              </p:cNvPr>
              <p:cNvSpPr txBox="1"/>
              <p:nvPr/>
            </p:nvSpPr>
            <p:spPr>
              <a:xfrm>
                <a:off x="6899266" y="1021617"/>
                <a:ext cx="52290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-60</a:t>
                </a:r>
              </a:p>
            </p:txBody>
          </p: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C032441C-3EAC-43CB-A192-3A115ED6F5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" name="Oval 27">
            <a:extLst>
              <a:ext uri="{FF2B5EF4-FFF2-40B4-BE49-F238E27FC236}">
                <a16:creationId xmlns:a16="http://schemas.microsoft.com/office/drawing/2014/main" id="{8824C59F-A557-4C20-AC73-42087C723022}"/>
              </a:ext>
            </a:extLst>
          </p:cNvPr>
          <p:cNvSpPr/>
          <p:nvPr/>
        </p:nvSpPr>
        <p:spPr>
          <a:xfrm>
            <a:off x="6552398" y="2639845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A9AD845-D5BD-49C7-A8FE-7F2AF091C464}"/>
              </a:ext>
            </a:extLst>
          </p:cNvPr>
          <p:cNvSpPr/>
          <p:nvPr/>
        </p:nvSpPr>
        <p:spPr>
          <a:xfrm>
            <a:off x="8865899" y="2012022"/>
            <a:ext cx="8519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-60</a:t>
            </a:r>
          </a:p>
        </p:txBody>
      </p:sp>
      <p:grpSp>
        <p:nvGrpSpPr>
          <p:cNvPr id="32" name="Group 91">
            <a:extLst>
              <a:ext uri="{FF2B5EF4-FFF2-40B4-BE49-F238E27FC236}">
                <a16:creationId xmlns:a16="http://schemas.microsoft.com/office/drawing/2014/main" id="{E5B63D5D-F7FD-4BF0-BB58-CA4669C3A848}"/>
              </a:ext>
            </a:extLst>
          </p:cNvPr>
          <p:cNvGrpSpPr/>
          <p:nvPr/>
        </p:nvGrpSpPr>
        <p:grpSpPr>
          <a:xfrm flipH="1">
            <a:off x="3944817" y="2296602"/>
            <a:ext cx="880880" cy="479154"/>
            <a:chOff x="7395283" y="5821043"/>
            <a:chExt cx="205894" cy="512761"/>
          </a:xfrm>
        </p:grpSpPr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E99E6EC8-3802-47AA-8B02-2C7A24C6E7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1A963C4-C4DD-4E25-B92B-7D20732E65D2}"/>
                </a:ext>
              </a:extLst>
            </p:cNvPr>
            <p:cNvSpPr/>
            <p:nvPr/>
          </p:nvSpPr>
          <p:spPr>
            <a:xfrm>
              <a:off x="7435963" y="5821043"/>
              <a:ext cx="12035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-80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17FDDA9-F4FF-4CFB-9B8E-3B4656DAEE2B}"/>
              </a:ext>
            </a:extLst>
          </p:cNvPr>
          <p:cNvGrpSpPr/>
          <p:nvPr/>
        </p:nvGrpSpPr>
        <p:grpSpPr>
          <a:xfrm>
            <a:off x="3618445" y="2791768"/>
            <a:ext cx="652743" cy="494964"/>
            <a:chOff x="6826438" y="926763"/>
            <a:chExt cx="652743" cy="494964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901834F-7BB1-415E-A5C1-05F7CE082CF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5735ECB-0E00-4257-AD6F-3019B79D9B10}"/>
                </a:ext>
              </a:extLst>
            </p:cNvPr>
            <p:cNvGrpSpPr/>
            <p:nvPr/>
          </p:nvGrpSpPr>
          <p:grpSpPr>
            <a:xfrm>
              <a:off x="6826438" y="928608"/>
              <a:ext cx="652743" cy="493119"/>
              <a:chOff x="6826438" y="928608"/>
              <a:chExt cx="652743" cy="493119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B8C35D9-2320-4A3C-8DE6-DB7F29478BB8}"/>
                  </a:ext>
                </a:extLst>
              </p:cNvPr>
              <p:cNvSpPr txBox="1"/>
              <p:nvPr/>
            </p:nvSpPr>
            <p:spPr>
              <a:xfrm>
                <a:off x="6826438" y="1021617"/>
                <a:ext cx="65274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-140</a:t>
                </a:r>
              </a:p>
            </p:txBody>
          </p: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67BD37DC-01A0-47D6-B278-DE07E5C4A9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8FFE794E-5549-4F2B-B366-24A6F2589EFE}"/>
              </a:ext>
            </a:extLst>
          </p:cNvPr>
          <p:cNvSpPr/>
          <p:nvPr/>
        </p:nvSpPr>
        <p:spPr>
          <a:xfrm>
            <a:off x="9878807" y="2012021"/>
            <a:ext cx="10134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-140</a:t>
            </a:r>
          </a:p>
        </p:txBody>
      </p:sp>
    </p:spTree>
    <p:extLst>
      <p:ext uri="{BB962C8B-B14F-4D97-AF65-F5344CB8AC3E}">
        <p14:creationId xmlns:p14="http://schemas.microsoft.com/office/powerpoint/2010/main" val="2177980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59259E-6 L -0.01992 -0.03797 C -0.02396 -0.0463 -0.03008 -0.0507 -0.03685 -0.0507 C -0.04427 -0.0507 -0.05013 -0.0463 -0.05417 -0.03797 L -0.07383 2.59259E-6 " pathEditMode="relative" rAng="0" ptsTypes="AAAAA">
                                      <p:cBhvr>
                                        <p:cTn id="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83 2.59259E-6 L -0.09349 -0.03773 C -0.0974 -0.04607 -0.10378 -0.05023 -0.1099 -0.05023 C -0.11732 -0.05023 -0.12292 -0.04607 -0.12695 -0.03773 L -0.14609 2.59259E-6 " pathEditMode="relative" rAng="0" ptsTypes="AAAAA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779 2.59259E-6 L -0.16719 -0.03727 C -0.17109 -0.0456 -0.17721 -0.05 -0.18359 -0.05 C -0.19076 -0.05 -0.19675 -0.0456 -0.20065 -0.03727 L -0.22005 2.59259E-6 " pathEditMode="relative" rAng="0" ptsTypes="AAAAA">
                                      <p:cBhvr>
                                        <p:cTn id="7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28" grpId="0" animBg="1"/>
      <p:bldP spid="28" grpId="1" animBg="1"/>
      <p:bldP spid="28" grpId="2" animBg="1"/>
      <p:bldP spid="28" grpId="3" animBg="1"/>
      <p:bldP spid="31" grpId="0"/>
      <p:bldP spid="40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BA065D-F6D7-4883-8F62-5FD30F6439F2}"/>
              </a:ext>
            </a:extLst>
          </p:cNvPr>
          <p:cNvSpPr/>
          <p:nvPr/>
        </p:nvSpPr>
        <p:spPr>
          <a:xfrm>
            <a:off x="4378054" y="2297546"/>
            <a:ext cx="58152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10cm     </a:t>
            </a:r>
            <a:r>
              <a:rPr lang="en-GB" sz="32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10cm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      20cm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927A6EE-8850-4F44-B98E-8A6A19E68DDC}"/>
              </a:ext>
            </a:extLst>
          </p:cNvPr>
          <p:cNvSpPr/>
          <p:nvPr/>
        </p:nvSpPr>
        <p:spPr>
          <a:xfrm>
            <a:off x="103032" y="51516"/>
            <a:ext cx="703186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cuboid has a square base.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is twice as tall as it is wide.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Its volume is 250 cubic centimetres.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 width of the cuboid.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1D2359-4CF4-4A48-B45E-D98970606F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188" y="2177704"/>
            <a:ext cx="2827890" cy="43703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514E66F-8BC4-4252-A5EC-3B7B19CF63AB}"/>
              </a:ext>
            </a:extLst>
          </p:cNvPr>
          <p:cNvSpPr/>
          <p:nvPr/>
        </p:nvSpPr>
        <p:spPr>
          <a:xfrm>
            <a:off x="4378054" y="2305041"/>
            <a:ext cx="58152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_____ x _____ x _____ = 250cm³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9E1A81-3531-4C53-9DD4-29A2AB1A7057}"/>
              </a:ext>
            </a:extLst>
          </p:cNvPr>
          <p:cNvSpPr/>
          <p:nvPr/>
        </p:nvSpPr>
        <p:spPr>
          <a:xfrm>
            <a:off x="4515468" y="2290051"/>
            <a:ext cx="58152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1cm        </a:t>
            </a:r>
            <a:r>
              <a:rPr lang="en-GB" sz="32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1cm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       2cm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1A1041-D483-405E-B50C-3446688123CA}"/>
              </a:ext>
            </a:extLst>
          </p:cNvPr>
          <p:cNvSpPr/>
          <p:nvPr/>
        </p:nvSpPr>
        <p:spPr>
          <a:xfrm>
            <a:off x="4515467" y="2297545"/>
            <a:ext cx="58152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5cm        </a:t>
            </a:r>
            <a:r>
              <a:rPr lang="en-GB" sz="32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5cm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      10cm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EA37A7-27A7-410B-8173-C34A78F8DBC8}"/>
              </a:ext>
            </a:extLst>
          </p:cNvPr>
          <p:cNvSpPr/>
          <p:nvPr/>
        </p:nvSpPr>
        <p:spPr>
          <a:xfrm>
            <a:off x="5913482" y="1502149"/>
            <a:ext cx="58152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5cm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3CDB87-FAE3-4BFD-9E46-9729980EB6C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692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5" grpId="0"/>
      <p:bldP spid="6" grpId="0"/>
      <p:bldP spid="6" grpId="1"/>
      <p:bldP spid="9" grpId="0"/>
      <p:bldP spid="10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481B859-DA98-4855-90A5-60456410FCE8}"/>
              </a:ext>
            </a:extLst>
          </p:cNvPr>
          <p:cNvSpPr/>
          <p:nvPr/>
        </p:nvSpPr>
        <p:spPr>
          <a:xfrm>
            <a:off x="140680" y="70340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Draw two more lines to complete the triangle with an area of 10 cm</a:t>
            </a:r>
            <a:r>
              <a:rPr lang="en-GB" sz="32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Picture 2" descr="https://app.doublestruck.eu/content/K2_REAS/HTML/Q/QGFY653_files/img011.jpg">
            <a:extLst>
              <a:ext uri="{FF2B5EF4-FFF2-40B4-BE49-F238E27FC236}">
                <a16:creationId xmlns:a16="http://schemas.microsoft.com/office/drawing/2014/main" id="{99B10CE6-5CA6-43B8-AA9E-D3E827C6EC1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05" y="877113"/>
            <a:ext cx="5674595" cy="369225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866FCCC-DFDC-471A-8BD3-63596ABF6C8D}"/>
              </a:ext>
            </a:extLst>
          </p:cNvPr>
          <p:cNvSpPr/>
          <p:nvPr/>
        </p:nvSpPr>
        <p:spPr>
          <a:xfrm>
            <a:off x="6487352" y="877113"/>
            <a:ext cx="410196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Area of a triangle: </a:t>
            </a:r>
          </a:p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Base x height ÷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20364-BF94-43B4-8B9E-917701CF90C4}"/>
              </a:ext>
            </a:extLst>
          </p:cNvPr>
          <p:cNvSpPr/>
          <p:nvPr/>
        </p:nvSpPr>
        <p:spPr>
          <a:xfrm>
            <a:off x="6487352" y="1954331"/>
            <a:ext cx="52832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5 cm x __ cm ÷ 2 = 10 cm²</a:t>
            </a:r>
          </a:p>
          <a:p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177B71-6932-47BF-9AB7-401C5B9845FB}"/>
              </a:ext>
            </a:extLst>
          </p:cNvPr>
          <p:cNvSpPr/>
          <p:nvPr/>
        </p:nvSpPr>
        <p:spPr>
          <a:xfrm>
            <a:off x="7897298" y="1942030"/>
            <a:ext cx="18622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D754F42-6F4C-466B-BE43-D4A11EFAD6CF}"/>
              </a:ext>
            </a:extLst>
          </p:cNvPr>
          <p:cNvCxnSpPr/>
          <p:nvPr/>
        </p:nvCxnSpPr>
        <p:spPr>
          <a:xfrm flipV="1">
            <a:off x="1853107" y="2265195"/>
            <a:ext cx="0" cy="178187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A02E6B2-915C-4AC4-B450-9258C8CC2CF9}"/>
              </a:ext>
            </a:extLst>
          </p:cNvPr>
          <p:cNvCxnSpPr>
            <a:cxnSpLocks/>
          </p:cNvCxnSpPr>
          <p:nvPr/>
        </p:nvCxnSpPr>
        <p:spPr>
          <a:xfrm flipH="1" flipV="1">
            <a:off x="1853107" y="2265195"/>
            <a:ext cx="2305938" cy="178187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90CEE377-DD92-499F-B03D-E0F58B978C2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6871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481B859-DA98-4855-90A5-60456410FCE8}"/>
              </a:ext>
            </a:extLst>
          </p:cNvPr>
          <p:cNvSpPr/>
          <p:nvPr/>
        </p:nvSpPr>
        <p:spPr>
          <a:xfrm>
            <a:off x="140680" y="70340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Draw two more lines to complete the triangle with an area of 10 cm</a:t>
            </a:r>
            <a:r>
              <a:rPr lang="en-GB" sz="32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Picture 2" descr="https://app.doublestruck.eu/content/K2_REAS/HTML/Q/QGFY653_files/img011.jpg">
            <a:extLst>
              <a:ext uri="{FF2B5EF4-FFF2-40B4-BE49-F238E27FC236}">
                <a16:creationId xmlns:a16="http://schemas.microsoft.com/office/drawing/2014/main" id="{99B10CE6-5CA6-43B8-AA9E-D3E827C6EC1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05" y="877113"/>
            <a:ext cx="5674595" cy="369225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866FCCC-DFDC-471A-8BD3-63596ABF6C8D}"/>
              </a:ext>
            </a:extLst>
          </p:cNvPr>
          <p:cNvSpPr/>
          <p:nvPr/>
        </p:nvSpPr>
        <p:spPr>
          <a:xfrm>
            <a:off x="6487352" y="877113"/>
            <a:ext cx="410196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Area of a triangle: </a:t>
            </a:r>
          </a:p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Base x height ÷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20364-BF94-43B4-8B9E-917701CF90C4}"/>
              </a:ext>
            </a:extLst>
          </p:cNvPr>
          <p:cNvSpPr/>
          <p:nvPr/>
        </p:nvSpPr>
        <p:spPr>
          <a:xfrm>
            <a:off x="6487352" y="1954331"/>
            <a:ext cx="52832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5 cm x __ cm ÷ 2 = 10 cm²</a:t>
            </a:r>
          </a:p>
          <a:p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177B71-6932-47BF-9AB7-401C5B9845FB}"/>
              </a:ext>
            </a:extLst>
          </p:cNvPr>
          <p:cNvSpPr/>
          <p:nvPr/>
        </p:nvSpPr>
        <p:spPr>
          <a:xfrm>
            <a:off x="7897298" y="1942030"/>
            <a:ext cx="18622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D754F42-6F4C-466B-BE43-D4A11EFAD6CF}"/>
              </a:ext>
            </a:extLst>
          </p:cNvPr>
          <p:cNvCxnSpPr>
            <a:cxnSpLocks/>
          </p:cNvCxnSpPr>
          <p:nvPr/>
        </p:nvCxnSpPr>
        <p:spPr>
          <a:xfrm flipV="1">
            <a:off x="1853107" y="2265195"/>
            <a:ext cx="471740" cy="178187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A02E6B2-915C-4AC4-B450-9258C8CC2CF9}"/>
              </a:ext>
            </a:extLst>
          </p:cNvPr>
          <p:cNvCxnSpPr>
            <a:cxnSpLocks/>
          </p:cNvCxnSpPr>
          <p:nvPr/>
        </p:nvCxnSpPr>
        <p:spPr>
          <a:xfrm flipH="1" flipV="1">
            <a:off x="2324847" y="2265195"/>
            <a:ext cx="1834198" cy="178187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A4DD5CC4-E70F-47F6-B488-31B82897E32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739844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481B859-DA98-4855-90A5-60456410FCE8}"/>
              </a:ext>
            </a:extLst>
          </p:cNvPr>
          <p:cNvSpPr/>
          <p:nvPr/>
        </p:nvSpPr>
        <p:spPr>
          <a:xfrm>
            <a:off x="140680" y="70340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Draw two more lines to complete the triangle with an area of 10 cm</a:t>
            </a:r>
            <a:r>
              <a:rPr lang="en-GB" sz="32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Picture 2" descr="https://app.doublestruck.eu/content/K2_REAS/HTML/Q/QGFY653_files/img011.jpg">
            <a:extLst>
              <a:ext uri="{FF2B5EF4-FFF2-40B4-BE49-F238E27FC236}">
                <a16:creationId xmlns:a16="http://schemas.microsoft.com/office/drawing/2014/main" id="{99B10CE6-5CA6-43B8-AA9E-D3E827C6EC1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05" y="877113"/>
            <a:ext cx="5674595" cy="369225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866FCCC-DFDC-471A-8BD3-63596ABF6C8D}"/>
              </a:ext>
            </a:extLst>
          </p:cNvPr>
          <p:cNvSpPr/>
          <p:nvPr/>
        </p:nvSpPr>
        <p:spPr>
          <a:xfrm>
            <a:off x="6487352" y="877113"/>
            <a:ext cx="410196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Area of a triangle: </a:t>
            </a:r>
          </a:p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Base x height ÷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20364-BF94-43B4-8B9E-917701CF90C4}"/>
              </a:ext>
            </a:extLst>
          </p:cNvPr>
          <p:cNvSpPr/>
          <p:nvPr/>
        </p:nvSpPr>
        <p:spPr>
          <a:xfrm>
            <a:off x="6487352" y="1954331"/>
            <a:ext cx="52832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5 cm x __ cm ÷ 2 = 10 cm²</a:t>
            </a:r>
          </a:p>
          <a:p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177B71-6932-47BF-9AB7-401C5B9845FB}"/>
              </a:ext>
            </a:extLst>
          </p:cNvPr>
          <p:cNvSpPr/>
          <p:nvPr/>
        </p:nvSpPr>
        <p:spPr>
          <a:xfrm>
            <a:off x="7897298" y="1942030"/>
            <a:ext cx="18622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D754F42-6F4C-466B-BE43-D4A11EFAD6CF}"/>
              </a:ext>
            </a:extLst>
          </p:cNvPr>
          <p:cNvCxnSpPr>
            <a:cxnSpLocks/>
          </p:cNvCxnSpPr>
          <p:nvPr/>
        </p:nvCxnSpPr>
        <p:spPr>
          <a:xfrm flipV="1">
            <a:off x="1853107" y="2265195"/>
            <a:ext cx="937905" cy="178187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A02E6B2-915C-4AC4-B450-9258C8CC2CF9}"/>
              </a:ext>
            </a:extLst>
          </p:cNvPr>
          <p:cNvCxnSpPr>
            <a:cxnSpLocks/>
          </p:cNvCxnSpPr>
          <p:nvPr/>
        </p:nvCxnSpPr>
        <p:spPr>
          <a:xfrm flipH="1" flipV="1">
            <a:off x="2791012" y="2265195"/>
            <a:ext cx="1368033" cy="178187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25673881-5896-4342-B4B5-F7BA6EEC135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47875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481B859-DA98-4855-90A5-60456410FCE8}"/>
              </a:ext>
            </a:extLst>
          </p:cNvPr>
          <p:cNvSpPr/>
          <p:nvPr/>
        </p:nvSpPr>
        <p:spPr>
          <a:xfrm>
            <a:off x="140680" y="70340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Draw two more lines to complete the triangle with an area of 10 cm</a:t>
            </a:r>
            <a:r>
              <a:rPr lang="en-GB" sz="32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Picture 2" descr="https://app.doublestruck.eu/content/K2_REAS/HTML/Q/QGFY653_files/img011.jpg">
            <a:extLst>
              <a:ext uri="{FF2B5EF4-FFF2-40B4-BE49-F238E27FC236}">
                <a16:creationId xmlns:a16="http://schemas.microsoft.com/office/drawing/2014/main" id="{99B10CE6-5CA6-43B8-AA9E-D3E827C6EC1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05" y="877113"/>
            <a:ext cx="5674595" cy="369225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866FCCC-DFDC-471A-8BD3-63596ABF6C8D}"/>
              </a:ext>
            </a:extLst>
          </p:cNvPr>
          <p:cNvSpPr/>
          <p:nvPr/>
        </p:nvSpPr>
        <p:spPr>
          <a:xfrm>
            <a:off x="6487352" y="877113"/>
            <a:ext cx="410196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Area of a triangle: </a:t>
            </a:r>
          </a:p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Base x height ÷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20364-BF94-43B4-8B9E-917701CF90C4}"/>
              </a:ext>
            </a:extLst>
          </p:cNvPr>
          <p:cNvSpPr/>
          <p:nvPr/>
        </p:nvSpPr>
        <p:spPr>
          <a:xfrm>
            <a:off x="6487352" y="1954331"/>
            <a:ext cx="52832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5 cm x __ cm ÷ 2 = 10 cm²</a:t>
            </a:r>
          </a:p>
          <a:p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177B71-6932-47BF-9AB7-401C5B9845FB}"/>
              </a:ext>
            </a:extLst>
          </p:cNvPr>
          <p:cNvSpPr/>
          <p:nvPr/>
        </p:nvSpPr>
        <p:spPr>
          <a:xfrm>
            <a:off x="7897298" y="1942030"/>
            <a:ext cx="18622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D754F42-6F4C-466B-BE43-D4A11EFAD6CF}"/>
              </a:ext>
            </a:extLst>
          </p:cNvPr>
          <p:cNvCxnSpPr>
            <a:cxnSpLocks/>
          </p:cNvCxnSpPr>
          <p:nvPr/>
        </p:nvCxnSpPr>
        <p:spPr>
          <a:xfrm flipV="1">
            <a:off x="1853107" y="2265195"/>
            <a:ext cx="1386140" cy="178187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A02E6B2-915C-4AC4-B450-9258C8CC2CF9}"/>
              </a:ext>
            </a:extLst>
          </p:cNvPr>
          <p:cNvCxnSpPr>
            <a:cxnSpLocks/>
          </p:cNvCxnSpPr>
          <p:nvPr/>
        </p:nvCxnSpPr>
        <p:spPr>
          <a:xfrm flipH="1" flipV="1">
            <a:off x="3239247" y="2265195"/>
            <a:ext cx="919799" cy="178187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7F1FC034-391B-4201-8257-C35CDF31781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45955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481B859-DA98-4855-90A5-60456410FCE8}"/>
              </a:ext>
            </a:extLst>
          </p:cNvPr>
          <p:cNvSpPr/>
          <p:nvPr/>
        </p:nvSpPr>
        <p:spPr>
          <a:xfrm>
            <a:off x="140680" y="70340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Draw two more lines to complete the triangle with an area of 10 cm</a:t>
            </a:r>
            <a:r>
              <a:rPr lang="en-GB" sz="32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Picture 2" descr="https://app.doublestruck.eu/content/K2_REAS/HTML/Q/QGFY653_files/img011.jpg">
            <a:extLst>
              <a:ext uri="{FF2B5EF4-FFF2-40B4-BE49-F238E27FC236}">
                <a16:creationId xmlns:a16="http://schemas.microsoft.com/office/drawing/2014/main" id="{99B10CE6-5CA6-43B8-AA9E-D3E827C6EC1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05" y="877113"/>
            <a:ext cx="5674595" cy="369225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866FCCC-DFDC-471A-8BD3-63596ABF6C8D}"/>
              </a:ext>
            </a:extLst>
          </p:cNvPr>
          <p:cNvSpPr/>
          <p:nvPr/>
        </p:nvSpPr>
        <p:spPr>
          <a:xfrm>
            <a:off x="6487352" y="877113"/>
            <a:ext cx="410196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Area of a triangle: </a:t>
            </a:r>
          </a:p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Base x height ÷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20364-BF94-43B4-8B9E-917701CF90C4}"/>
              </a:ext>
            </a:extLst>
          </p:cNvPr>
          <p:cNvSpPr/>
          <p:nvPr/>
        </p:nvSpPr>
        <p:spPr>
          <a:xfrm>
            <a:off x="6487352" y="1954331"/>
            <a:ext cx="52832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5 cm x __ cm ÷ 2 = 10 cm²</a:t>
            </a:r>
          </a:p>
          <a:p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177B71-6932-47BF-9AB7-401C5B9845FB}"/>
              </a:ext>
            </a:extLst>
          </p:cNvPr>
          <p:cNvSpPr/>
          <p:nvPr/>
        </p:nvSpPr>
        <p:spPr>
          <a:xfrm>
            <a:off x="7897298" y="1942030"/>
            <a:ext cx="18622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D754F42-6F4C-466B-BE43-D4A11EFAD6CF}"/>
              </a:ext>
            </a:extLst>
          </p:cNvPr>
          <p:cNvCxnSpPr>
            <a:cxnSpLocks/>
          </p:cNvCxnSpPr>
          <p:nvPr/>
        </p:nvCxnSpPr>
        <p:spPr>
          <a:xfrm flipV="1">
            <a:off x="1853107" y="2265195"/>
            <a:ext cx="1852305" cy="178187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A02E6B2-915C-4AC4-B450-9258C8CC2CF9}"/>
              </a:ext>
            </a:extLst>
          </p:cNvPr>
          <p:cNvCxnSpPr>
            <a:cxnSpLocks/>
          </p:cNvCxnSpPr>
          <p:nvPr/>
        </p:nvCxnSpPr>
        <p:spPr>
          <a:xfrm flipH="1" flipV="1">
            <a:off x="3705412" y="2265195"/>
            <a:ext cx="453635" cy="178187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2F630CA6-AF4E-418F-80DD-CB66A4351B3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063010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481B859-DA98-4855-90A5-60456410FCE8}"/>
              </a:ext>
            </a:extLst>
          </p:cNvPr>
          <p:cNvSpPr/>
          <p:nvPr/>
        </p:nvSpPr>
        <p:spPr>
          <a:xfrm>
            <a:off x="140680" y="70340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Draw two more lines to complete the triangle with an area of 10 cm</a:t>
            </a:r>
            <a:r>
              <a:rPr lang="en-GB" sz="32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Picture 2" descr="https://app.doublestruck.eu/content/K2_REAS/HTML/Q/QGFY653_files/img011.jpg">
            <a:extLst>
              <a:ext uri="{FF2B5EF4-FFF2-40B4-BE49-F238E27FC236}">
                <a16:creationId xmlns:a16="http://schemas.microsoft.com/office/drawing/2014/main" id="{99B10CE6-5CA6-43B8-AA9E-D3E827C6EC1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05" y="877113"/>
            <a:ext cx="5674595" cy="369225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866FCCC-DFDC-471A-8BD3-63596ABF6C8D}"/>
              </a:ext>
            </a:extLst>
          </p:cNvPr>
          <p:cNvSpPr/>
          <p:nvPr/>
        </p:nvSpPr>
        <p:spPr>
          <a:xfrm>
            <a:off x="6487352" y="877113"/>
            <a:ext cx="410196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Area of a triangle: </a:t>
            </a:r>
          </a:p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Base x height ÷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20364-BF94-43B4-8B9E-917701CF90C4}"/>
              </a:ext>
            </a:extLst>
          </p:cNvPr>
          <p:cNvSpPr/>
          <p:nvPr/>
        </p:nvSpPr>
        <p:spPr>
          <a:xfrm>
            <a:off x="6487352" y="1954331"/>
            <a:ext cx="52832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5 cm x __ cm ÷ 2 = 10 cm²</a:t>
            </a:r>
          </a:p>
          <a:p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177B71-6932-47BF-9AB7-401C5B9845FB}"/>
              </a:ext>
            </a:extLst>
          </p:cNvPr>
          <p:cNvSpPr/>
          <p:nvPr/>
        </p:nvSpPr>
        <p:spPr>
          <a:xfrm>
            <a:off x="7897298" y="1942030"/>
            <a:ext cx="18622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D754F42-6F4C-466B-BE43-D4A11EFAD6CF}"/>
              </a:ext>
            </a:extLst>
          </p:cNvPr>
          <p:cNvCxnSpPr>
            <a:cxnSpLocks/>
          </p:cNvCxnSpPr>
          <p:nvPr/>
        </p:nvCxnSpPr>
        <p:spPr>
          <a:xfrm flipV="1">
            <a:off x="1853107" y="2265195"/>
            <a:ext cx="2305940" cy="178187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A02E6B2-915C-4AC4-B450-9258C8CC2CF9}"/>
              </a:ext>
            </a:extLst>
          </p:cNvPr>
          <p:cNvCxnSpPr>
            <a:cxnSpLocks/>
          </p:cNvCxnSpPr>
          <p:nvPr/>
        </p:nvCxnSpPr>
        <p:spPr>
          <a:xfrm flipH="1" flipV="1">
            <a:off x="4159047" y="2265195"/>
            <a:ext cx="1" cy="178187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51297BCE-86DE-487E-952F-CE9FACB003F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80998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481B859-DA98-4855-90A5-60456410FCE8}"/>
              </a:ext>
            </a:extLst>
          </p:cNvPr>
          <p:cNvSpPr/>
          <p:nvPr/>
        </p:nvSpPr>
        <p:spPr>
          <a:xfrm>
            <a:off x="140680" y="70340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Draw two more lines to complete the triangle with an area of 10 cm</a:t>
            </a:r>
            <a:r>
              <a:rPr lang="en-GB" sz="32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Picture 2" descr="https://app.doublestruck.eu/content/K2_REAS/HTML/Q/QGFY653_files/img011.jpg">
            <a:extLst>
              <a:ext uri="{FF2B5EF4-FFF2-40B4-BE49-F238E27FC236}">
                <a16:creationId xmlns:a16="http://schemas.microsoft.com/office/drawing/2014/main" id="{99B10CE6-5CA6-43B8-AA9E-D3E827C6EC1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05" y="877113"/>
            <a:ext cx="5674595" cy="369225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866FCCC-DFDC-471A-8BD3-63596ABF6C8D}"/>
              </a:ext>
            </a:extLst>
          </p:cNvPr>
          <p:cNvSpPr/>
          <p:nvPr/>
        </p:nvSpPr>
        <p:spPr>
          <a:xfrm>
            <a:off x="6487352" y="877113"/>
            <a:ext cx="410196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Area of a triangle: </a:t>
            </a:r>
          </a:p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Base x height ÷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20364-BF94-43B4-8B9E-917701CF90C4}"/>
              </a:ext>
            </a:extLst>
          </p:cNvPr>
          <p:cNvSpPr/>
          <p:nvPr/>
        </p:nvSpPr>
        <p:spPr>
          <a:xfrm>
            <a:off x="6487352" y="1954331"/>
            <a:ext cx="52832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5 cm x __ cm ÷ 2 = 10 cm²</a:t>
            </a:r>
          </a:p>
          <a:p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177B71-6932-47BF-9AB7-401C5B9845FB}"/>
              </a:ext>
            </a:extLst>
          </p:cNvPr>
          <p:cNvSpPr/>
          <p:nvPr/>
        </p:nvSpPr>
        <p:spPr>
          <a:xfrm>
            <a:off x="7897298" y="1942030"/>
            <a:ext cx="18622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D754F42-6F4C-466B-BE43-D4A11EFAD6CF}"/>
              </a:ext>
            </a:extLst>
          </p:cNvPr>
          <p:cNvCxnSpPr>
            <a:cxnSpLocks/>
          </p:cNvCxnSpPr>
          <p:nvPr/>
        </p:nvCxnSpPr>
        <p:spPr>
          <a:xfrm flipV="1">
            <a:off x="1853107" y="2265195"/>
            <a:ext cx="4175067" cy="178187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A02E6B2-915C-4AC4-B450-9258C8CC2CF9}"/>
              </a:ext>
            </a:extLst>
          </p:cNvPr>
          <p:cNvCxnSpPr>
            <a:cxnSpLocks/>
          </p:cNvCxnSpPr>
          <p:nvPr/>
        </p:nvCxnSpPr>
        <p:spPr>
          <a:xfrm flipV="1">
            <a:off x="4159049" y="2265195"/>
            <a:ext cx="1869125" cy="178187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51297BCE-86DE-487E-952F-CE9FACB003F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78777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35901B-68AD-4EE1-91CC-518E0232E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7883" y="1639786"/>
            <a:ext cx="10023217" cy="506466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8FED6D4-62C1-4F1A-A6BE-5B5EE67CE1C2}"/>
              </a:ext>
            </a:extLst>
          </p:cNvPr>
          <p:cNvSpPr/>
          <p:nvPr/>
        </p:nvSpPr>
        <p:spPr>
          <a:xfrm>
            <a:off x="103032" y="51516"/>
            <a:ext cx="9807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diagram shows two shaded equilateral triangles.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Calculate the size of angle x and angle y.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9B0BA2-96FD-4CAE-8838-FBACC5C67049}"/>
              </a:ext>
            </a:extLst>
          </p:cNvPr>
          <p:cNvSpPr/>
          <p:nvPr/>
        </p:nvSpPr>
        <p:spPr>
          <a:xfrm>
            <a:off x="245846" y="1130752"/>
            <a:ext cx="72435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Equilateral triangles have angles of 60°.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051D42-3E14-4C81-8A10-4664266E6ADD}"/>
              </a:ext>
            </a:extLst>
          </p:cNvPr>
          <p:cNvSpPr/>
          <p:nvPr/>
        </p:nvSpPr>
        <p:spPr>
          <a:xfrm>
            <a:off x="5935453" y="5727248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60°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5511A0-A71B-466F-8C94-C429A843B287}"/>
              </a:ext>
            </a:extLst>
          </p:cNvPr>
          <p:cNvSpPr/>
          <p:nvPr/>
        </p:nvSpPr>
        <p:spPr>
          <a:xfrm>
            <a:off x="5231949" y="2852246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60°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4659AA-291B-4B50-B978-AA407EBC5778}"/>
              </a:ext>
            </a:extLst>
          </p:cNvPr>
          <p:cNvSpPr/>
          <p:nvPr/>
        </p:nvSpPr>
        <p:spPr>
          <a:xfrm>
            <a:off x="7938862" y="3744876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60°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72AAB3-D189-403C-B129-933A043EFF69}"/>
              </a:ext>
            </a:extLst>
          </p:cNvPr>
          <p:cNvSpPr/>
          <p:nvPr/>
        </p:nvSpPr>
        <p:spPr>
          <a:xfrm>
            <a:off x="9145444" y="3895995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60°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FE7F226-5969-4AB2-91ED-33724A16A4A2}"/>
              </a:ext>
            </a:extLst>
          </p:cNvPr>
          <p:cNvSpPr/>
          <p:nvPr/>
        </p:nvSpPr>
        <p:spPr>
          <a:xfrm>
            <a:off x="9910232" y="5669192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60°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DC8F6AC-8335-464D-A0D0-830F685E1A78}"/>
              </a:ext>
            </a:extLst>
          </p:cNvPr>
          <p:cNvSpPr/>
          <p:nvPr/>
        </p:nvSpPr>
        <p:spPr>
          <a:xfrm>
            <a:off x="11035089" y="4143091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60°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42CDB7-C30E-4AA9-87D3-A6BA082B4B22}"/>
              </a:ext>
            </a:extLst>
          </p:cNvPr>
          <p:cNvSpPr/>
          <p:nvPr/>
        </p:nvSpPr>
        <p:spPr>
          <a:xfrm>
            <a:off x="245846" y="1707506"/>
            <a:ext cx="36442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in a triangle add up to 180°.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7080A76-5CC8-4622-867B-CC98E32024FD}"/>
              </a:ext>
            </a:extLst>
          </p:cNvPr>
          <p:cNvSpPr/>
          <p:nvPr/>
        </p:nvSpPr>
        <p:spPr>
          <a:xfrm>
            <a:off x="8491479" y="4172119"/>
            <a:ext cx="15159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85°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BA4F3E-D672-4FE3-8F9C-ACE1DF11730D}"/>
              </a:ext>
            </a:extLst>
          </p:cNvPr>
          <p:cNvSpPr/>
          <p:nvPr/>
        </p:nvSpPr>
        <p:spPr>
          <a:xfrm>
            <a:off x="6830200" y="5241949"/>
            <a:ext cx="34192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180° - 55° - 40°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1D82583-68B1-40D2-ABF7-7F2FAE2B1CDD}"/>
              </a:ext>
            </a:extLst>
          </p:cNvPr>
          <p:cNvCxnSpPr>
            <a:cxnSpLocks/>
          </p:cNvCxnSpPr>
          <p:nvPr/>
        </p:nvCxnSpPr>
        <p:spPr>
          <a:xfrm flipV="1">
            <a:off x="8647609" y="4327039"/>
            <a:ext cx="263229" cy="83253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9CF2CB08-68FB-465E-8E5C-D365DB20FE49}"/>
              </a:ext>
            </a:extLst>
          </p:cNvPr>
          <p:cNvSpPr/>
          <p:nvPr/>
        </p:nvSpPr>
        <p:spPr>
          <a:xfrm>
            <a:off x="203986" y="2701765"/>
            <a:ext cx="39280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around a point add up to 360°.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3F1EAD5-BF25-4524-B773-745766D3A267}"/>
              </a:ext>
            </a:extLst>
          </p:cNvPr>
          <p:cNvSpPr/>
          <p:nvPr/>
        </p:nvSpPr>
        <p:spPr>
          <a:xfrm>
            <a:off x="8817427" y="3343304"/>
            <a:ext cx="15159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155°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479898-E4FE-47B4-9F56-60D26333CD4B}"/>
              </a:ext>
            </a:extLst>
          </p:cNvPr>
          <p:cNvSpPr/>
          <p:nvPr/>
        </p:nvSpPr>
        <p:spPr>
          <a:xfrm>
            <a:off x="6824281" y="2121123"/>
            <a:ext cx="53677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x = 360° - 60° - 60° - 85°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61F9139-E4F8-437E-BC13-0F4D477019F5}"/>
              </a:ext>
            </a:extLst>
          </p:cNvPr>
          <p:cNvSpPr/>
          <p:nvPr/>
        </p:nvSpPr>
        <p:spPr>
          <a:xfrm>
            <a:off x="6824281" y="2605934"/>
            <a:ext cx="53677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x = 155°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736513-0EA2-4389-A0B8-59248B6D4680}"/>
              </a:ext>
            </a:extLst>
          </p:cNvPr>
          <p:cNvSpPr/>
          <p:nvPr/>
        </p:nvSpPr>
        <p:spPr>
          <a:xfrm>
            <a:off x="203986" y="3760982"/>
            <a:ext cx="288755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on a straight line add up to 180°.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F145840-2246-4DA9-B9E1-A9CF4D1D44C7}"/>
              </a:ext>
            </a:extLst>
          </p:cNvPr>
          <p:cNvSpPr/>
          <p:nvPr/>
        </p:nvSpPr>
        <p:spPr>
          <a:xfrm>
            <a:off x="5078220" y="6004735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80°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E6BF3A5-068A-44FC-A9BA-CBD17FA5B594}"/>
              </a:ext>
            </a:extLst>
          </p:cNvPr>
          <p:cNvCxnSpPr>
            <a:cxnSpLocks/>
          </p:cNvCxnSpPr>
          <p:nvPr/>
        </p:nvCxnSpPr>
        <p:spPr>
          <a:xfrm>
            <a:off x="5063045" y="5801069"/>
            <a:ext cx="443792" cy="44939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CE5AE1D-F555-4295-B3C6-153B0B39E473}"/>
              </a:ext>
            </a:extLst>
          </p:cNvPr>
          <p:cNvCxnSpPr>
            <a:cxnSpLocks/>
          </p:cNvCxnSpPr>
          <p:nvPr/>
        </p:nvCxnSpPr>
        <p:spPr>
          <a:xfrm flipV="1">
            <a:off x="4951825" y="3016840"/>
            <a:ext cx="133853" cy="63101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CA8FA613-00F8-42CB-BCBA-1FDFE1C1FA4E}"/>
              </a:ext>
            </a:extLst>
          </p:cNvPr>
          <p:cNvSpPr/>
          <p:nvPr/>
        </p:nvSpPr>
        <p:spPr>
          <a:xfrm>
            <a:off x="4177576" y="3842617"/>
            <a:ext cx="35972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180° - 80° - 65°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AB3AD9A-FD2E-4C09-969C-1DBE026D2DA6}"/>
              </a:ext>
            </a:extLst>
          </p:cNvPr>
          <p:cNvSpPr/>
          <p:nvPr/>
        </p:nvSpPr>
        <p:spPr>
          <a:xfrm>
            <a:off x="4571277" y="3164632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35°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60B576F-725B-4217-8036-92A5877FFFE9}"/>
              </a:ext>
            </a:extLst>
          </p:cNvPr>
          <p:cNvSpPr/>
          <p:nvPr/>
        </p:nvSpPr>
        <p:spPr>
          <a:xfrm>
            <a:off x="6081257" y="1617706"/>
            <a:ext cx="45937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y = 180° - 60° - 35° =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52325FD-32C9-437C-B8C3-9CFF306417BF}"/>
              </a:ext>
            </a:extLst>
          </p:cNvPr>
          <p:cNvSpPr/>
          <p:nvPr/>
        </p:nvSpPr>
        <p:spPr>
          <a:xfrm>
            <a:off x="10138360" y="1608704"/>
            <a:ext cx="13079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85°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2202193-2B26-4CBE-A472-5FFDE0A8DD5F}"/>
              </a:ext>
            </a:extLst>
          </p:cNvPr>
          <p:cNvSpPr/>
          <p:nvPr/>
        </p:nvSpPr>
        <p:spPr>
          <a:xfrm>
            <a:off x="5569188" y="2382733"/>
            <a:ext cx="873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85°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CA1E405-C74F-4AB5-B2C5-5EEA68FED7C8}"/>
              </a:ext>
            </a:extLst>
          </p:cNvPr>
          <p:cNvSpPr/>
          <p:nvPr/>
        </p:nvSpPr>
        <p:spPr>
          <a:xfrm>
            <a:off x="3287039" y="5196832"/>
            <a:ext cx="35972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180° - 60° - 40°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E86910-B383-46B0-AFA5-B341738A2E2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222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3" grpId="1"/>
      <p:bldP spid="16" grpId="0"/>
      <p:bldP spid="17" grpId="0"/>
      <p:bldP spid="18" grpId="0"/>
      <p:bldP spid="21" grpId="0"/>
      <p:bldP spid="22" grpId="0"/>
      <p:bldP spid="23" grpId="0"/>
      <p:bldP spid="29" grpId="0"/>
      <p:bldP spid="29" grpId="1"/>
      <p:bldP spid="30" grpId="0"/>
      <p:bldP spid="31" grpId="0"/>
      <p:bldP spid="32" grpId="0"/>
      <p:bldP spid="33" grpId="0"/>
      <p:bldP spid="34" grpId="0"/>
      <p:bldP spid="34" grpId="1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sequence of shapes.</a:t>
            </a:r>
          </a:p>
          <a:p>
            <a:r>
              <a:rPr lang="en-US" sz="3200" b="1" dirty="0"/>
              <a:t>Each time a square is added to a shape, two more circles are added.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92C2DB-7B7C-40BE-83E3-EFA279F79D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4769" y="1057868"/>
            <a:ext cx="4812507" cy="156186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12D4973-6E22-4A62-A294-E58A11EEB79A}"/>
              </a:ext>
            </a:extLst>
          </p:cNvPr>
          <p:cNvSpPr/>
          <p:nvPr/>
        </p:nvSpPr>
        <p:spPr>
          <a:xfrm>
            <a:off x="56122" y="994996"/>
            <a:ext cx="718864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sequence of shapes continues.</a:t>
            </a:r>
          </a:p>
          <a:p>
            <a:r>
              <a:rPr lang="en-US" sz="3200" b="1" dirty="0"/>
              <a:t>The formula for the sequence is </a:t>
            </a:r>
            <a:r>
              <a:rPr lang="en-US" sz="3200" dirty="0"/>
              <a:t>c = 2s + 2</a:t>
            </a:r>
          </a:p>
          <a:p>
            <a:r>
              <a:rPr lang="en-US" sz="3200" b="1" dirty="0"/>
              <a:t>Calculate the number of circles when the number of squares in a shape is 150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7EFBD4-8D36-424F-A9A6-E135DD36BFF4}"/>
              </a:ext>
            </a:extLst>
          </p:cNvPr>
          <p:cNvSpPr/>
          <p:nvPr/>
        </p:nvSpPr>
        <p:spPr>
          <a:xfrm>
            <a:off x="56122" y="4102933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squares are there in a shape that has 100 circles?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4B0B13-4948-432C-9761-FA6E82DB6DAF}"/>
              </a:ext>
            </a:extLst>
          </p:cNvPr>
          <p:cNvSpPr/>
          <p:nvPr/>
        </p:nvSpPr>
        <p:spPr>
          <a:xfrm>
            <a:off x="2091478" y="3007274"/>
            <a:ext cx="31542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C = (2 x 150) + 2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1EC-8B82-4FC3-BAAF-83CB1D1A1588}"/>
              </a:ext>
            </a:extLst>
          </p:cNvPr>
          <p:cNvSpPr/>
          <p:nvPr/>
        </p:nvSpPr>
        <p:spPr>
          <a:xfrm>
            <a:off x="2692679" y="3595209"/>
            <a:ext cx="31542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300 + 2 =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D46DB3-038E-4A2A-9552-640AFD92D92D}"/>
              </a:ext>
            </a:extLst>
          </p:cNvPr>
          <p:cNvSpPr/>
          <p:nvPr/>
        </p:nvSpPr>
        <p:spPr>
          <a:xfrm>
            <a:off x="4390518" y="3603031"/>
            <a:ext cx="31542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588522-4F7C-4CC5-B763-50849F722B17}"/>
              </a:ext>
            </a:extLst>
          </p:cNvPr>
          <p:cNvSpPr/>
          <p:nvPr/>
        </p:nvSpPr>
        <p:spPr>
          <a:xfrm>
            <a:off x="2091478" y="4724977"/>
            <a:ext cx="31542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 = (2 x __) + 2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3893C8-98A2-4BF4-8C29-AD4088838F54}"/>
              </a:ext>
            </a:extLst>
          </p:cNvPr>
          <p:cNvSpPr/>
          <p:nvPr/>
        </p:nvSpPr>
        <p:spPr>
          <a:xfrm>
            <a:off x="2091478" y="5309752"/>
            <a:ext cx="31542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98 = 2 x __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6E95E5-9A71-4472-BFFD-5FDE1585ABED}"/>
              </a:ext>
            </a:extLst>
          </p:cNvPr>
          <p:cNvSpPr/>
          <p:nvPr/>
        </p:nvSpPr>
        <p:spPr>
          <a:xfrm>
            <a:off x="2091478" y="5894527"/>
            <a:ext cx="31542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98 ÷ 2 =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8C7922A-2DC4-4C82-B992-67992748C0EE}"/>
              </a:ext>
            </a:extLst>
          </p:cNvPr>
          <p:cNvSpPr/>
          <p:nvPr/>
        </p:nvSpPr>
        <p:spPr>
          <a:xfrm>
            <a:off x="3650445" y="5894526"/>
            <a:ext cx="31542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49 squares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A2B9AB-3D7E-4A9E-9490-331AFF4A78C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0438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five digit cards.</a:t>
            </a:r>
          </a:p>
        </p:txBody>
      </p:sp>
      <p:pic>
        <p:nvPicPr>
          <p:cNvPr id="57346" name="Picture 2">
            <a:extLst>
              <a:ext uri="{FF2B5EF4-FFF2-40B4-BE49-F238E27FC236}">
                <a16:creationId xmlns:a16="http://schemas.microsoft.com/office/drawing/2014/main" id="{F0EDCFBC-6275-443B-8250-E2E3BD7BD6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70" y="783734"/>
            <a:ext cx="2090799" cy="1882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CE76A61-0019-4F11-A2D2-0C558328DD51}"/>
              </a:ext>
            </a:extLst>
          </p:cNvPr>
          <p:cNvSpPr/>
          <p:nvPr/>
        </p:nvSpPr>
        <p:spPr>
          <a:xfrm>
            <a:off x="4275785" y="50000"/>
            <a:ext cx="600155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each card once to make these calculations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5E22D5-A898-48A3-949E-4912104806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1800" y="1368713"/>
            <a:ext cx="3953219" cy="374117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18EBAF1-89C6-4E46-BBF1-DA6577CFFD2E}"/>
              </a:ext>
            </a:extLst>
          </p:cNvPr>
          <p:cNvSpPr/>
          <p:nvPr/>
        </p:nvSpPr>
        <p:spPr>
          <a:xfrm>
            <a:off x="8252247" y="2958628"/>
            <a:ext cx="6779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.0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9B8B21-0648-4A74-9A06-70F2587DA0F6}"/>
              </a:ext>
            </a:extLst>
          </p:cNvPr>
          <p:cNvSpPr/>
          <p:nvPr/>
        </p:nvSpPr>
        <p:spPr>
          <a:xfrm>
            <a:off x="7436458" y="4294772"/>
            <a:ext cx="6779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0C55F9-AC94-41AB-A7FE-7F786337703D}"/>
              </a:ext>
            </a:extLst>
          </p:cNvPr>
          <p:cNvSpPr txBox="1"/>
          <p:nvPr/>
        </p:nvSpPr>
        <p:spPr>
          <a:xfrm>
            <a:off x="6096000" y="1649903"/>
            <a:ext cx="13739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</a:t>
            </a:r>
            <a:r>
              <a:rPr lang="en-GB" sz="1000" b="1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F8C7F4-2CC3-4441-A126-6CF2A92E0EA7}"/>
              </a:ext>
            </a:extLst>
          </p:cNvPr>
          <p:cNvSpPr txBox="1"/>
          <p:nvPr/>
        </p:nvSpPr>
        <p:spPr>
          <a:xfrm>
            <a:off x="6008348" y="2972337"/>
            <a:ext cx="13739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</a:t>
            </a:r>
            <a:r>
              <a:rPr lang="en-GB" sz="1000" b="1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E2EB8D-F386-4344-A613-1E35B251259E}"/>
              </a:ext>
            </a:extLst>
          </p:cNvPr>
          <p:cNvSpPr txBox="1"/>
          <p:nvPr/>
        </p:nvSpPr>
        <p:spPr>
          <a:xfrm>
            <a:off x="5350280" y="4267877"/>
            <a:ext cx="13739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A2A775-0A4C-4940-963C-CA064670605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13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 number line.</a:t>
            </a:r>
          </a:p>
          <a:p>
            <a:r>
              <a:rPr lang="en-US" sz="3200" b="1" dirty="0"/>
              <a:t>Write the missing numbers in the boxes.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87D77D-0F71-49D0-B1B0-D4987FA659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808" y="1127217"/>
            <a:ext cx="8104034" cy="4018219"/>
          </a:xfrm>
          <a:prstGeom prst="rect">
            <a:avLst/>
          </a:prstGeom>
        </p:spPr>
      </p:pic>
      <p:sp>
        <p:nvSpPr>
          <p:cNvPr id="4" name="Arrow: Curved Right 3">
            <a:extLst>
              <a:ext uri="{FF2B5EF4-FFF2-40B4-BE49-F238E27FC236}">
                <a16:creationId xmlns:a16="http://schemas.microsoft.com/office/drawing/2014/main" id="{994C4179-8A28-43B4-9909-3063C6AC1902}"/>
              </a:ext>
            </a:extLst>
          </p:cNvPr>
          <p:cNvSpPr/>
          <p:nvPr/>
        </p:nvSpPr>
        <p:spPr>
          <a:xfrm rot="5400000" flipV="1">
            <a:off x="3254564" y="1783271"/>
            <a:ext cx="821410" cy="74667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Arrow: Curved Right 5">
            <a:extLst>
              <a:ext uri="{FF2B5EF4-FFF2-40B4-BE49-F238E27FC236}">
                <a16:creationId xmlns:a16="http://schemas.microsoft.com/office/drawing/2014/main" id="{30C473BF-AE7B-4A81-96EF-9104EBE6190B}"/>
              </a:ext>
            </a:extLst>
          </p:cNvPr>
          <p:cNvSpPr/>
          <p:nvPr/>
        </p:nvSpPr>
        <p:spPr>
          <a:xfrm rot="5400000" flipV="1">
            <a:off x="3702240" y="1783270"/>
            <a:ext cx="821410" cy="74667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Arrow: Curved Right 6">
            <a:extLst>
              <a:ext uri="{FF2B5EF4-FFF2-40B4-BE49-F238E27FC236}">
                <a16:creationId xmlns:a16="http://schemas.microsoft.com/office/drawing/2014/main" id="{0908665D-CD19-4EB7-AF6A-7217B9D8B89D}"/>
              </a:ext>
            </a:extLst>
          </p:cNvPr>
          <p:cNvSpPr/>
          <p:nvPr/>
        </p:nvSpPr>
        <p:spPr>
          <a:xfrm rot="5400000" flipV="1">
            <a:off x="4145154" y="1783269"/>
            <a:ext cx="821410" cy="74667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Arrow: Curved Right 7">
            <a:extLst>
              <a:ext uri="{FF2B5EF4-FFF2-40B4-BE49-F238E27FC236}">
                <a16:creationId xmlns:a16="http://schemas.microsoft.com/office/drawing/2014/main" id="{B7AD5F0C-A679-4E9D-9F7D-E8EF7F342844}"/>
              </a:ext>
            </a:extLst>
          </p:cNvPr>
          <p:cNvSpPr/>
          <p:nvPr/>
        </p:nvSpPr>
        <p:spPr>
          <a:xfrm rot="5400000" flipV="1">
            <a:off x="4592830" y="1783268"/>
            <a:ext cx="821410" cy="74667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7A4B41-13E0-4418-A073-967380B2F1EC}"/>
              </a:ext>
            </a:extLst>
          </p:cNvPr>
          <p:cNvSpPr txBox="1"/>
          <p:nvPr/>
        </p:nvSpPr>
        <p:spPr>
          <a:xfrm>
            <a:off x="4182522" y="1081337"/>
            <a:ext cx="1811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÷ 4 =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A6389C-68C7-4C83-91F6-380C67A9E1ED}"/>
              </a:ext>
            </a:extLst>
          </p:cNvPr>
          <p:cNvSpPr txBox="1"/>
          <p:nvPr/>
        </p:nvSpPr>
        <p:spPr>
          <a:xfrm>
            <a:off x="5580708" y="1081337"/>
            <a:ext cx="3935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8D0830-CC4D-41BF-9C71-351F3727F150}"/>
              </a:ext>
            </a:extLst>
          </p:cNvPr>
          <p:cNvSpPr txBox="1"/>
          <p:nvPr/>
        </p:nvSpPr>
        <p:spPr>
          <a:xfrm>
            <a:off x="5365993" y="1954615"/>
            <a:ext cx="5242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58C199-3B40-46C1-B316-C10A31283C02}"/>
              </a:ext>
            </a:extLst>
          </p:cNvPr>
          <p:cNvSpPr txBox="1"/>
          <p:nvPr/>
        </p:nvSpPr>
        <p:spPr>
          <a:xfrm>
            <a:off x="5824340" y="1954615"/>
            <a:ext cx="5242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D16DA9-0A4D-4884-A460-8BAE8987FE8D}"/>
              </a:ext>
            </a:extLst>
          </p:cNvPr>
          <p:cNvSpPr txBox="1"/>
          <p:nvPr/>
        </p:nvSpPr>
        <p:spPr>
          <a:xfrm>
            <a:off x="6256234" y="1954937"/>
            <a:ext cx="5242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35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20C8A1-E54B-4DB5-9BDF-47630BB25A8F}"/>
              </a:ext>
            </a:extLst>
          </p:cNvPr>
          <p:cNvSpPr txBox="1"/>
          <p:nvPr/>
        </p:nvSpPr>
        <p:spPr>
          <a:xfrm>
            <a:off x="6714581" y="1954937"/>
            <a:ext cx="5242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733EAE-835C-4ED0-9CED-C1DF35017973}"/>
              </a:ext>
            </a:extLst>
          </p:cNvPr>
          <p:cNvSpPr txBox="1"/>
          <p:nvPr/>
        </p:nvSpPr>
        <p:spPr>
          <a:xfrm>
            <a:off x="7141679" y="1959700"/>
            <a:ext cx="5242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45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3AE809-1255-4699-B8F8-2DEC7444EFF3}"/>
              </a:ext>
            </a:extLst>
          </p:cNvPr>
          <p:cNvSpPr txBox="1"/>
          <p:nvPr/>
        </p:nvSpPr>
        <p:spPr>
          <a:xfrm>
            <a:off x="7072378" y="4276514"/>
            <a:ext cx="8390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45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5B076B-A729-4A31-AD4B-F308ACAA787B}"/>
              </a:ext>
            </a:extLst>
          </p:cNvPr>
          <p:cNvSpPr txBox="1"/>
          <p:nvPr/>
        </p:nvSpPr>
        <p:spPr>
          <a:xfrm>
            <a:off x="2707310" y="1925771"/>
            <a:ext cx="5242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-5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C3C3CC2-F7F0-47F4-B1AA-AAC8E9B6F592}"/>
              </a:ext>
            </a:extLst>
          </p:cNvPr>
          <p:cNvSpPr txBox="1"/>
          <p:nvPr/>
        </p:nvSpPr>
        <p:spPr>
          <a:xfrm>
            <a:off x="2211879" y="1925770"/>
            <a:ext cx="605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-10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D906E65-390B-4E58-A0AF-1D70ADF0ED5B}"/>
              </a:ext>
            </a:extLst>
          </p:cNvPr>
          <p:cNvSpPr txBox="1"/>
          <p:nvPr/>
        </p:nvSpPr>
        <p:spPr>
          <a:xfrm>
            <a:off x="2095153" y="4276514"/>
            <a:ext cx="8390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-10</a:t>
            </a:r>
          </a:p>
        </p:txBody>
      </p:sp>
    </p:spTree>
    <p:extLst>
      <p:ext uri="{BB962C8B-B14F-4D97-AF65-F5344CB8AC3E}">
        <p14:creationId xmlns:p14="http://schemas.microsoft.com/office/powerpoint/2010/main" val="2868086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BB303A-EA6A-43E6-AB19-4BB372EFDD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1264" y="2594640"/>
            <a:ext cx="10298268" cy="391955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CE7BBF8-A6BE-4489-B968-049B778B7B5C}"/>
              </a:ext>
            </a:extLst>
          </p:cNvPr>
          <p:cNvSpPr/>
          <p:nvPr/>
        </p:nvSpPr>
        <p:spPr>
          <a:xfrm>
            <a:off x="103032" y="51516"/>
            <a:ext cx="1182280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diagram shows an isosceles triangle and a square on a straight line. Calculate angle a. 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72B2C4-EC23-467F-A217-97406D9E6DFC}"/>
              </a:ext>
            </a:extLst>
          </p:cNvPr>
          <p:cNvSpPr/>
          <p:nvPr/>
        </p:nvSpPr>
        <p:spPr>
          <a:xfrm>
            <a:off x="116653" y="1077218"/>
            <a:ext cx="54147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in a square are 90°.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02DC39-C5CE-4BD1-AF88-4F1850F988D2}"/>
              </a:ext>
            </a:extLst>
          </p:cNvPr>
          <p:cNvSpPr/>
          <p:nvPr/>
        </p:nvSpPr>
        <p:spPr>
          <a:xfrm>
            <a:off x="6794849" y="5664200"/>
            <a:ext cx="15159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90°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B14AED-0A9A-4026-8377-8C05933A6617}"/>
              </a:ext>
            </a:extLst>
          </p:cNvPr>
          <p:cNvSpPr/>
          <p:nvPr/>
        </p:nvSpPr>
        <p:spPr>
          <a:xfrm>
            <a:off x="116653" y="1574319"/>
            <a:ext cx="6620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in a triangle add up to 180°.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EECF30-523C-49F1-9F35-B6E1B96660E5}"/>
              </a:ext>
            </a:extLst>
          </p:cNvPr>
          <p:cNvSpPr/>
          <p:nvPr/>
        </p:nvSpPr>
        <p:spPr>
          <a:xfrm>
            <a:off x="116652" y="2097539"/>
            <a:ext cx="767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Isosceles triangles have two equal angles.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7AB828-9739-44DB-83BC-20F2F475A4B0}"/>
              </a:ext>
            </a:extLst>
          </p:cNvPr>
          <p:cNvSpPr/>
          <p:nvPr/>
        </p:nvSpPr>
        <p:spPr>
          <a:xfrm>
            <a:off x="7866743" y="1600438"/>
            <a:ext cx="36875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180° - 34° = 146°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53E04E-36EE-4EE4-8507-93491E23A9D6}"/>
              </a:ext>
            </a:extLst>
          </p:cNvPr>
          <p:cNvSpPr/>
          <p:nvPr/>
        </p:nvSpPr>
        <p:spPr>
          <a:xfrm>
            <a:off x="7866743" y="2097539"/>
            <a:ext cx="36875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146° ÷ 2 = 73°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AA3695E-E09F-4A31-B932-C7EA83A314FC}"/>
              </a:ext>
            </a:extLst>
          </p:cNvPr>
          <p:cNvSpPr/>
          <p:nvPr/>
        </p:nvSpPr>
        <p:spPr>
          <a:xfrm>
            <a:off x="3809549" y="5664200"/>
            <a:ext cx="11253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73°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5BA984-8C7F-4C46-949F-3AC13681BCD5}"/>
              </a:ext>
            </a:extLst>
          </p:cNvPr>
          <p:cNvSpPr/>
          <p:nvPr/>
        </p:nvSpPr>
        <p:spPr>
          <a:xfrm>
            <a:off x="5529492" y="5664200"/>
            <a:ext cx="11253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73°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902053-9846-4708-AFE8-99F87C16FC60}"/>
              </a:ext>
            </a:extLst>
          </p:cNvPr>
          <p:cNvSpPr/>
          <p:nvPr/>
        </p:nvSpPr>
        <p:spPr>
          <a:xfrm>
            <a:off x="116654" y="2686132"/>
            <a:ext cx="39820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on a straight line add up to 180°.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3D8798B-B19E-475B-BF0E-95C37E69C0DD}"/>
              </a:ext>
            </a:extLst>
          </p:cNvPr>
          <p:cNvSpPr/>
          <p:nvPr/>
        </p:nvSpPr>
        <p:spPr>
          <a:xfrm>
            <a:off x="278968" y="3714283"/>
            <a:ext cx="51793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180° - 90° - 73° = 17°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C103164-73A1-4791-853C-B40D258BB44D}"/>
              </a:ext>
            </a:extLst>
          </p:cNvPr>
          <p:cNvSpPr/>
          <p:nvPr/>
        </p:nvSpPr>
        <p:spPr>
          <a:xfrm>
            <a:off x="5785090" y="3975893"/>
            <a:ext cx="11253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17°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67C3C68-DF6B-4AB3-893E-3B95FD1D3698}"/>
              </a:ext>
            </a:extLst>
          </p:cNvPr>
          <p:cNvSpPr/>
          <p:nvPr/>
        </p:nvSpPr>
        <p:spPr>
          <a:xfrm>
            <a:off x="278968" y="4237242"/>
            <a:ext cx="51657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a = 17°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C2CCD3-9FBC-4E72-BD79-FA39A26CD43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658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pie chart shows the lunch choices of year 6 children at a school.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84EE1F4B-58A1-475E-908B-11871BF80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6" y="636291"/>
            <a:ext cx="3464943" cy="3464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DE4432B-698E-4261-A508-DF8C3CA4FBE0}"/>
              </a:ext>
            </a:extLst>
          </p:cNvPr>
          <p:cNvSpPr/>
          <p:nvPr/>
        </p:nvSpPr>
        <p:spPr>
          <a:xfrm>
            <a:off x="3932256" y="636291"/>
            <a:ext cx="81502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28 children in year 6 have a school meal.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many go home for lunch?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AD9DEE-426B-4E52-9F1E-60001FA65027}"/>
              </a:ext>
            </a:extLst>
          </p:cNvPr>
          <p:cNvSpPr/>
          <p:nvPr/>
        </p:nvSpPr>
        <p:spPr>
          <a:xfrm flipH="1">
            <a:off x="4147120" y="1962922"/>
            <a:ext cx="29663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35% = 28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3947A0-8347-48F6-904D-C1999BE6D39A}"/>
              </a:ext>
            </a:extLst>
          </p:cNvPr>
          <p:cNvSpPr/>
          <p:nvPr/>
        </p:nvSpPr>
        <p:spPr>
          <a:xfrm flipH="1">
            <a:off x="4336895" y="2910310"/>
            <a:ext cx="9999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5% =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0D78CA2-DAA7-4BAA-8ED8-E22F29B53C82}"/>
              </a:ext>
            </a:extLst>
          </p:cNvPr>
          <p:cNvSpPr/>
          <p:nvPr/>
        </p:nvSpPr>
        <p:spPr>
          <a:xfrm flipH="1">
            <a:off x="4147119" y="3819375"/>
            <a:ext cx="19488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25%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242F60-38E5-4FC1-99A5-3A7FF497E20C}"/>
              </a:ext>
            </a:extLst>
          </p:cNvPr>
          <p:cNvSpPr/>
          <p:nvPr/>
        </p:nvSpPr>
        <p:spPr>
          <a:xfrm flipH="1">
            <a:off x="5250042" y="2909551"/>
            <a:ext cx="11397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CD52AC-C6B0-411E-8D13-FDDDE139099A}"/>
              </a:ext>
            </a:extLst>
          </p:cNvPr>
          <p:cNvSpPr/>
          <p:nvPr/>
        </p:nvSpPr>
        <p:spPr>
          <a:xfrm flipH="1">
            <a:off x="5259261" y="3818616"/>
            <a:ext cx="11397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FE521BE-1BD0-4EA4-A465-3DFE4B88AA7C}"/>
              </a:ext>
            </a:extLst>
          </p:cNvPr>
          <p:cNvCxnSpPr/>
          <p:nvPr/>
        </p:nvCxnSpPr>
        <p:spPr>
          <a:xfrm>
            <a:off x="4651043" y="3485502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324FF950-0010-4833-9AAC-19B8292D2F56}"/>
              </a:ext>
            </a:extLst>
          </p:cNvPr>
          <p:cNvSpPr/>
          <p:nvPr/>
        </p:nvSpPr>
        <p:spPr>
          <a:xfrm>
            <a:off x="4734917" y="3392375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x5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550AF4A-BDD1-47C3-A045-D61C12842EBC}"/>
              </a:ext>
            </a:extLst>
          </p:cNvPr>
          <p:cNvCxnSpPr/>
          <p:nvPr/>
        </p:nvCxnSpPr>
        <p:spPr>
          <a:xfrm>
            <a:off x="4630640" y="2578239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4355D81-7DEF-4B5C-A8EC-2FEFC8D48249}"/>
              </a:ext>
            </a:extLst>
          </p:cNvPr>
          <p:cNvSpPr/>
          <p:nvPr/>
        </p:nvSpPr>
        <p:spPr>
          <a:xfrm>
            <a:off x="4714514" y="2485112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÷7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B803A1-51AA-425A-AA1F-7A811124D67F}"/>
              </a:ext>
            </a:extLst>
          </p:cNvPr>
          <p:cNvSpPr/>
          <p:nvPr/>
        </p:nvSpPr>
        <p:spPr>
          <a:xfrm flipH="1">
            <a:off x="9202610" y="1109684"/>
            <a:ext cx="25131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children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3F11C63-DBFE-4CCF-9D2A-73F7B7BAACB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567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3" grpId="0"/>
      <p:bldP spid="15" grpId="0"/>
      <p:bldP spid="16" grpId="0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0DC871-BFCC-4DAB-B689-956ED39F6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7361" y="1569660"/>
            <a:ext cx="4073955" cy="406251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123" y="70070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is an equilateral triangle inside a square. The perimeter of the triangle is 48 centimetres. Calculate the perimeter of the square.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688E3D-4B4C-4F2A-A61D-E2734B6E7BB6}"/>
              </a:ext>
            </a:extLst>
          </p:cNvPr>
          <p:cNvSpPr/>
          <p:nvPr/>
        </p:nvSpPr>
        <p:spPr>
          <a:xfrm>
            <a:off x="586951" y="2721114"/>
            <a:ext cx="361349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3 sides = 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48 cm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471676-CFE8-4EB8-A4D7-4E76B8E27593}"/>
              </a:ext>
            </a:extLst>
          </p:cNvPr>
          <p:cNvSpPr/>
          <p:nvPr/>
        </p:nvSpPr>
        <p:spPr>
          <a:xfrm>
            <a:off x="282151" y="1569660"/>
            <a:ext cx="66242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  <a:latin typeface="Calibri" panose="020F0502020204030204" pitchFamily="34" charset="0"/>
              </a:rPr>
              <a:t>In equilateral triangles, all sides are the same length.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C7B00A-58EB-44A3-8190-802DAB39F8F3}"/>
              </a:ext>
            </a:extLst>
          </p:cNvPr>
          <p:cNvSpPr/>
          <p:nvPr/>
        </p:nvSpPr>
        <p:spPr>
          <a:xfrm>
            <a:off x="795835" y="3364290"/>
            <a:ext cx="179568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1 side =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08EB549-12D3-4520-8D6B-48EF71A77E5D}"/>
              </a:ext>
            </a:extLst>
          </p:cNvPr>
          <p:cNvSpPr/>
          <p:nvPr/>
        </p:nvSpPr>
        <p:spPr>
          <a:xfrm>
            <a:off x="8709876" y="5613124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16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E1EA6BE-623D-4642-A517-65A54D3D76EB}"/>
              </a:ext>
            </a:extLst>
          </p:cNvPr>
          <p:cNvSpPr/>
          <p:nvPr/>
        </p:nvSpPr>
        <p:spPr>
          <a:xfrm>
            <a:off x="7543437" y="3139320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16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7716D60-4972-445B-A8DA-7B36DB1F7709}"/>
              </a:ext>
            </a:extLst>
          </p:cNvPr>
          <p:cNvSpPr/>
          <p:nvPr/>
        </p:nvSpPr>
        <p:spPr>
          <a:xfrm>
            <a:off x="9782820" y="3071902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16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792CCA-C9B4-48CB-AE38-353F2461442B}"/>
              </a:ext>
            </a:extLst>
          </p:cNvPr>
          <p:cNvSpPr/>
          <p:nvPr/>
        </p:nvSpPr>
        <p:spPr>
          <a:xfrm>
            <a:off x="282151" y="4604100"/>
            <a:ext cx="44680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  <a:latin typeface="Calibri" panose="020F0502020204030204" pitchFamily="34" charset="0"/>
              </a:rPr>
              <a:t>In squares, all sides are the same length.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525CCB-D16E-4BA7-9C5A-37E9629841AB}"/>
              </a:ext>
            </a:extLst>
          </p:cNvPr>
          <p:cNvSpPr/>
          <p:nvPr/>
        </p:nvSpPr>
        <p:spPr>
          <a:xfrm>
            <a:off x="6395645" y="3139320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16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7A64393-BF39-423B-ACB6-53B11534E21E}"/>
              </a:ext>
            </a:extLst>
          </p:cNvPr>
          <p:cNvSpPr/>
          <p:nvPr/>
        </p:nvSpPr>
        <p:spPr>
          <a:xfrm>
            <a:off x="8687820" y="1058733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16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D6DCCF4-F1DC-48CA-86D9-5842612CE23B}"/>
              </a:ext>
            </a:extLst>
          </p:cNvPr>
          <p:cNvSpPr/>
          <p:nvPr/>
        </p:nvSpPr>
        <p:spPr>
          <a:xfrm>
            <a:off x="11021703" y="3071902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16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3A7F512-6438-43BF-8F2D-F16E61FEEF6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20C6476-42EC-436F-94D2-BC45743DB530}"/>
              </a:ext>
            </a:extLst>
          </p:cNvPr>
          <p:cNvSpPr txBox="1"/>
          <p:nvPr/>
        </p:nvSpPr>
        <p:spPr>
          <a:xfrm>
            <a:off x="2816835" y="3866690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4 8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D4BAA32-63BC-469E-921E-33F0CFEC3A32}"/>
              </a:ext>
            </a:extLst>
          </p:cNvPr>
          <p:cNvSpPr txBox="1"/>
          <p:nvPr/>
        </p:nvSpPr>
        <p:spPr>
          <a:xfrm>
            <a:off x="2342218" y="387975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8D30937-98BF-4FBE-800B-214D2F37679B}"/>
              </a:ext>
            </a:extLst>
          </p:cNvPr>
          <p:cNvCxnSpPr>
            <a:cxnSpLocks/>
          </p:cNvCxnSpPr>
          <p:nvPr/>
        </p:nvCxnSpPr>
        <p:spPr>
          <a:xfrm>
            <a:off x="2816835" y="3929310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2DF764B-6867-4AA1-A242-DC078250E541}"/>
              </a:ext>
            </a:extLst>
          </p:cNvPr>
          <p:cNvCxnSpPr>
            <a:cxnSpLocks/>
          </p:cNvCxnSpPr>
          <p:nvPr/>
        </p:nvCxnSpPr>
        <p:spPr>
          <a:xfrm>
            <a:off x="2835787" y="3929310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DA521602-7139-4154-A4E7-378D5E58B8A6}"/>
              </a:ext>
            </a:extLst>
          </p:cNvPr>
          <p:cNvSpPr txBox="1"/>
          <p:nvPr/>
        </p:nvSpPr>
        <p:spPr>
          <a:xfrm>
            <a:off x="2817206" y="342900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CC6254E-7B4D-41E0-950C-407190E04268}"/>
              </a:ext>
            </a:extLst>
          </p:cNvPr>
          <p:cNvSpPr txBox="1"/>
          <p:nvPr/>
        </p:nvSpPr>
        <p:spPr>
          <a:xfrm>
            <a:off x="3240212" y="342498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0777C56-F2EC-430A-80D3-6A65087FE322}"/>
              </a:ext>
            </a:extLst>
          </p:cNvPr>
          <p:cNvSpPr txBox="1"/>
          <p:nvPr/>
        </p:nvSpPr>
        <p:spPr>
          <a:xfrm>
            <a:off x="3127457" y="3913265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B66391F-D07B-42A8-8E52-5B35A2B9828A}"/>
              </a:ext>
            </a:extLst>
          </p:cNvPr>
          <p:cNvSpPr txBox="1"/>
          <p:nvPr/>
        </p:nvSpPr>
        <p:spPr>
          <a:xfrm>
            <a:off x="3671474" y="3411926"/>
            <a:ext cx="10866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cm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F0938F5-24E7-4FA8-A1E4-0CBABAA6C2AB}"/>
              </a:ext>
            </a:extLst>
          </p:cNvPr>
          <p:cNvGrpSpPr/>
          <p:nvPr/>
        </p:nvGrpSpPr>
        <p:grpSpPr>
          <a:xfrm>
            <a:off x="4313189" y="4815652"/>
            <a:ext cx="1838583" cy="1405123"/>
            <a:chOff x="2256385" y="1937292"/>
            <a:chExt cx="1838583" cy="140512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A3563A8-C06A-4280-9129-388305623843}"/>
                </a:ext>
              </a:extLst>
            </p:cNvPr>
            <p:cNvSpPr txBox="1"/>
            <p:nvPr/>
          </p:nvSpPr>
          <p:spPr>
            <a:xfrm>
              <a:off x="2681200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1 6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5A3A5BD-73C9-431A-96AD-9DF41622A89C}"/>
                </a:ext>
              </a:extLst>
            </p:cNvPr>
            <p:cNvSpPr txBox="1"/>
            <p:nvPr/>
          </p:nvSpPr>
          <p:spPr>
            <a:xfrm>
              <a:off x="3125438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0E866D5-745D-47E7-A7B3-5B55082EC54E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A8D9B0B-178A-4984-9C92-BA3C0EBD94FF}"/>
                </a:ext>
              </a:extLst>
            </p:cNvPr>
            <p:cNvCxnSpPr>
              <a:cxnSpLocks/>
            </p:cNvCxnSpPr>
            <p:nvPr/>
          </p:nvCxnSpPr>
          <p:spPr>
            <a:xfrm>
              <a:off x="2256385" y="2888679"/>
              <a:ext cx="13440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FBF38F7-BD2A-488C-9528-051FCC8C644E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975A167C-5778-41E7-AB32-78DB61D0E571}"/>
              </a:ext>
            </a:extLst>
          </p:cNvPr>
          <p:cNvSpPr txBox="1"/>
          <p:nvPr/>
        </p:nvSpPr>
        <p:spPr>
          <a:xfrm>
            <a:off x="4825498" y="456152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6955B66-1E2D-4600-BABB-5400FBD34CD2}"/>
              </a:ext>
            </a:extLst>
          </p:cNvPr>
          <p:cNvSpPr txBox="1"/>
          <p:nvPr/>
        </p:nvSpPr>
        <p:spPr>
          <a:xfrm>
            <a:off x="5186547" y="5698351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E36E719-47FE-4F18-9D41-2CA2612EF912}"/>
              </a:ext>
            </a:extLst>
          </p:cNvPr>
          <p:cNvSpPr txBox="1"/>
          <p:nvPr/>
        </p:nvSpPr>
        <p:spPr>
          <a:xfrm>
            <a:off x="4752719" y="5698351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3843CEB-82A5-4915-9717-16A2BF9EE0A7}"/>
              </a:ext>
            </a:extLst>
          </p:cNvPr>
          <p:cNvSpPr txBox="1"/>
          <p:nvPr/>
        </p:nvSpPr>
        <p:spPr>
          <a:xfrm>
            <a:off x="5608466" y="5673535"/>
            <a:ext cx="10866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cm</a:t>
            </a:r>
          </a:p>
        </p:txBody>
      </p:sp>
    </p:spTree>
    <p:extLst>
      <p:ext uri="{BB962C8B-B14F-4D97-AF65-F5344CB8AC3E}">
        <p14:creationId xmlns:p14="http://schemas.microsoft.com/office/powerpoint/2010/main" val="95137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6" grpId="0"/>
      <p:bldP spid="17" grpId="0"/>
      <p:bldP spid="17" grpId="1"/>
      <p:bldP spid="18" grpId="0"/>
      <p:bldP spid="18" grpId="1"/>
      <p:bldP spid="19" grpId="0"/>
      <p:bldP spid="20" grpId="0"/>
      <p:bldP spid="21" grpId="0"/>
      <p:bldP spid="22" grpId="0"/>
      <p:bldP spid="30" grpId="0"/>
      <p:bldP spid="31" grpId="0"/>
      <p:bldP spid="34" grpId="0"/>
      <p:bldP spid="35" grpId="0"/>
      <p:bldP spid="36" grpId="0"/>
      <p:bldP spid="37" grpId="0"/>
      <p:bldP spid="44" grpId="0"/>
      <p:bldP spid="45" grpId="0"/>
      <p:bldP spid="46" grpId="0"/>
      <p:bldP spid="47" grpId="0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Look at this number.</a:t>
            </a:r>
          </a:p>
          <a:p>
            <a:r>
              <a:rPr lang="en-US" sz="3200" dirty="0"/>
              <a:t>     3, 1 6 7, 8 1 0</a:t>
            </a:r>
          </a:p>
          <a:p>
            <a:r>
              <a:rPr lang="en-US" sz="3200" b="1" dirty="0"/>
              <a:t>What is the value of the digit 6 in the number?</a:t>
            </a:r>
          </a:p>
          <a:p>
            <a:r>
              <a:rPr lang="en-US" sz="3200" b="1" dirty="0"/>
              <a:t>Circle the correct answer.</a:t>
            </a:r>
          </a:p>
          <a:p>
            <a:endParaRPr lang="en-US" sz="3200" dirty="0"/>
          </a:p>
          <a:p>
            <a:r>
              <a:rPr lang="en-US" sz="3200" dirty="0"/>
              <a:t>           six thousand                    six million                   sixty thousand</a:t>
            </a:r>
          </a:p>
          <a:p>
            <a:r>
              <a:rPr lang="en-US" sz="3200" dirty="0"/>
              <a:t>                  </a:t>
            </a:r>
          </a:p>
          <a:p>
            <a:r>
              <a:rPr lang="en-US" sz="3200" dirty="0"/>
              <a:t>                             six hundred                six hundred thousand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91D6D1-4CA3-4739-AD4D-B581BD440B5C}"/>
              </a:ext>
            </a:extLst>
          </p:cNvPr>
          <p:cNvSpPr/>
          <p:nvPr/>
        </p:nvSpPr>
        <p:spPr>
          <a:xfrm>
            <a:off x="1278063" y="574266"/>
            <a:ext cx="245660" cy="461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58F00A6-7C35-4023-8479-E9597B53DA32}"/>
              </a:ext>
            </a:extLst>
          </p:cNvPr>
          <p:cNvSpPr/>
          <p:nvPr/>
        </p:nvSpPr>
        <p:spPr>
          <a:xfrm>
            <a:off x="7746476" y="2344031"/>
            <a:ext cx="3738282" cy="914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4979AC-ABD1-4595-97A0-78AA2506F37B}"/>
              </a:ext>
            </a:extLst>
          </p:cNvPr>
          <p:cNvSpPr/>
          <p:nvPr/>
        </p:nvSpPr>
        <p:spPr>
          <a:xfrm>
            <a:off x="6242753" y="4673781"/>
            <a:ext cx="56906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It’s in the ten thousands place.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8204E6-6A05-4F46-9394-9F2E7CAAA9C0}"/>
              </a:ext>
            </a:extLst>
          </p:cNvPr>
          <p:cNvSpPr/>
          <p:nvPr/>
        </p:nvSpPr>
        <p:spPr>
          <a:xfrm>
            <a:off x="6242753" y="5258556"/>
            <a:ext cx="2449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 x 10 000 =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E8E847-00C0-4D1A-BED6-0458E2CD3D55}"/>
              </a:ext>
            </a:extLst>
          </p:cNvPr>
          <p:cNvSpPr/>
          <p:nvPr/>
        </p:nvSpPr>
        <p:spPr>
          <a:xfrm>
            <a:off x="8407895" y="5258556"/>
            <a:ext cx="2449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60 000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A7E5F0-4938-489F-A61B-C7F4C00F1DB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06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Three apples have a mean (average) mass of 100 grams.</a:t>
            </a:r>
          </a:p>
          <a:p>
            <a:r>
              <a:rPr lang="en-US" sz="3200" b="1" dirty="0"/>
              <a:t>The largest apple is removed.</a:t>
            </a:r>
          </a:p>
          <a:p>
            <a:r>
              <a:rPr lang="en-US" sz="3200" b="1" dirty="0"/>
              <a:t>The mean mass of the remaining two apples is 70 grams.</a:t>
            </a:r>
          </a:p>
          <a:p>
            <a:r>
              <a:rPr lang="en-US" sz="3200" b="1" dirty="0"/>
              <a:t>What is the mass of the largest apple?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937E41-8CCB-40B7-8DB8-F2E31113474A}"/>
              </a:ext>
            </a:extLst>
          </p:cNvPr>
          <p:cNvSpPr/>
          <p:nvPr/>
        </p:nvSpPr>
        <p:spPr>
          <a:xfrm>
            <a:off x="551544" y="2281346"/>
            <a:ext cx="897536" cy="5472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C36D0D-CCDD-4A8A-BB22-AB8BD8AEDA97}"/>
              </a:ext>
            </a:extLst>
          </p:cNvPr>
          <p:cNvSpPr/>
          <p:nvPr/>
        </p:nvSpPr>
        <p:spPr>
          <a:xfrm>
            <a:off x="1544023" y="2243452"/>
            <a:ext cx="33479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÷ 3 = 100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5F51F6-19E6-4DC9-B41C-81011E54963D}"/>
              </a:ext>
            </a:extLst>
          </p:cNvPr>
          <p:cNvSpPr/>
          <p:nvPr/>
        </p:nvSpPr>
        <p:spPr>
          <a:xfrm>
            <a:off x="617459" y="2262585"/>
            <a:ext cx="8975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300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792C28-433F-4006-A05F-38C1D3B8DEBA}"/>
              </a:ext>
            </a:extLst>
          </p:cNvPr>
          <p:cNvSpPr/>
          <p:nvPr/>
        </p:nvSpPr>
        <p:spPr>
          <a:xfrm>
            <a:off x="522516" y="2997470"/>
            <a:ext cx="897536" cy="5472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AB1F6A-7AC5-4668-8F12-22024582DF1F}"/>
              </a:ext>
            </a:extLst>
          </p:cNvPr>
          <p:cNvSpPr/>
          <p:nvPr/>
        </p:nvSpPr>
        <p:spPr>
          <a:xfrm>
            <a:off x="1514995" y="2959576"/>
            <a:ext cx="33479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÷ 2 = 70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EBDE9F-4DDB-4166-9EB6-B630D9008836}"/>
              </a:ext>
            </a:extLst>
          </p:cNvPr>
          <p:cNvSpPr/>
          <p:nvPr/>
        </p:nvSpPr>
        <p:spPr>
          <a:xfrm>
            <a:off x="588431" y="2978709"/>
            <a:ext cx="8975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140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2A42C6-DC89-451C-AA52-4E83046AE60A}"/>
              </a:ext>
            </a:extLst>
          </p:cNvPr>
          <p:cNvSpPr/>
          <p:nvPr/>
        </p:nvSpPr>
        <p:spPr>
          <a:xfrm>
            <a:off x="3218013" y="2959575"/>
            <a:ext cx="67097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so 2 apples weigh 140 grams together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8BCA2F-D174-490C-A327-325E9DB0232E}"/>
              </a:ext>
            </a:extLst>
          </p:cNvPr>
          <p:cNvSpPr/>
          <p:nvPr/>
        </p:nvSpPr>
        <p:spPr>
          <a:xfrm>
            <a:off x="522516" y="3807047"/>
            <a:ext cx="31786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140 +            = 300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6DB01D-F29B-49FD-BE3F-772623D6CE8D}"/>
              </a:ext>
            </a:extLst>
          </p:cNvPr>
          <p:cNvSpPr/>
          <p:nvPr/>
        </p:nvSpPr>
        <p:spPr>
          <a:xfrm>
            <a:off x="1646704" y="3824214"/>
            <a:ext cx="864267" cy="5472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9AD9F2-39A7-4B0F-B3BC-3D96D150AA81}"/>
              </a:ext>
            </a:extLst>
          </p:cNvPr>
          <p:cNvSpPr/>
          <p:nvPr/>
        </p:nvSpPr>
        <p:spPr>
          <a:xfrm>
            <a:off x="1669142" y="3805453"/>
            <a:ext cx="10162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160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5ECC9D-FDB5-43DE-A295-BC15BDB7B801}"/>
              </a:ext>
            </a:extLst>
          </p:cNvPr>
          <p:cNvSpPr/>
          <p:nvPr/>
        </p:nvSpPr>
        <p:spPr>
          <a:xfrm>
            <a:off x="6572891" y="1527328"/>
            <a:ext cx="20050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160 grams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8AD1C28-9043-42C9-88FC-46AF07614A3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87D3F5-C91F-4648-B52E-7B33FF292D25}"/>
              </a:ext>
            </a:extLst>
          </p:cNvPr>
          <p:cNvSpPr/>
          <p:nvPr/>
        </p:nvSpPr>
        <p:spPr>
          <a:xfrm>
            <a:off x="3218013" y="2243451"/>
            <a:ext cx="67097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so 3 apples weigh 300 grams together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54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8" grpId="0" animBg="1"/>
      <p:bldP spid="9" grpId="0"/>
      <p:bldP spid="10" grpId="0"/>
      <p:bldP spid="11" grpId="0"/>
      <p:bldP spid="12" grpId="0"/>
      <p:bldP spid="13" grpId="0" animBg="1"/>
      <p:bldP spid="14" grpId="0"/>
      <p:bldP spid="15" grpId="0"/>
      <p:bldP spid="16" grpId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 builder needs 7600 bricks to build a wall. </a:t>
            </a:r>
          </a:p>
          <a:p>
            <a:r>
              <a:rPr lang="en-GB" sz="3200" b="1" dirty="0"/>
              <a:t>There are 500 bricks in a load. </a:t>
            </a:r>
          </a:p>
          <a:p>
            <a:r>
              <a:rPr lang="en-GB" sz="3200" b="1" dirty="0"/>
              <a:t>How many loads must the builder buy? </a:t>
            </a:r>
            <a:endParaRPr lang="en-GB" sz="4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DA8D7C9-C961-4DD9-A010-33AC7D9CFA1D}"/>
              </a:ext>
            </a:extLst>
          </p:cNvPr>
          <p:cNvSpPr/>
          <p:nvPr/>
        </p:nvSpPr>
        <p:spPr>
          <a:xfrm>
            <a:off x="56121" y="4102808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The price of one load of 500 bricks is £230</a:t>
            </a:r>
          </a:p>
          <a:p>
            <a:r>
              <a:rPr lang="en-GB" sz="3200" b="1" dirty="0"/>
              <a:t>What is the cost in pence of one brick? </a:t>
            </a:r>
            <a:endParaRPr lang="en-GB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152ACD-2F36-4112-8EC0-1B9C3FA5F505}"/>
              </a:ext>
            </a:extLst>
          </p:cNvPr>
          <p:cNvSpPr txBox="1"/>
          <p:nvPr/>
        </p:nvSpPr>
        <p:spPr>
          <a:xfrm>
            <a:off x="873065" y="1556484"/>
            <a:ext cx="6125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load = 500 bricks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C2638A-9FB2-475C-BF67-D3DEB9919747}"/>
              </a:ext>
            </a:extLst>
          </p:cNvPr>
          <p:cNvSpPr txBox="1"/>
          <p:nvPr/>
        </p:nvSpPr>
        <p:spPr>
          <a:xfrm>
            <a:off x="718084" y="2015659"/>
            <a:ext cx="6125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loads = 1000 bricks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9E7FAB-83E5-4A83-A6D5-0DA165B8FBA2}"/>
              </a:ext>
            </a:extLst>
          </p:cNvPr>
          <p:cNvSpPr txBox="1"/>
          <p:nvPr/>
        </p:nvSpPr>
        <p:spPr>
          <a:xfrm>
            <a:off x="526942" y="2474834"/>
            <a:ext cx="63161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14 loads = 7000 bricks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1DBCFF-A809-4379-8636-EFF9967254CD}"/>
              </a:ext>
            </a:extLst>
          </p:cNvPr>
          <p:cNvSpPr txBox="1"/>
          <p:nvPr/>
        </p:nvSpPr>
        <p:spPr>
          <a:xfrm>
            <a:off x="526942" y="2965437"/>
            <a:ext cx="63161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 loads = 7500 bricks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B41BFD-1B93-4DFD-AFF5-2D63C40CA98D}"/>
              </a:ext>
            </a:extLst>
          </p:cNvPr>
          <p:cNvSpPr txBox="1"/>
          <p:nvPr/>
        </p:nvSpPr>
        <p:spPr>
          <a:xfrm>
            <a:off x="4440264" y="2963954"/>
            <a:ext cx="7751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… but the builder needs 100 more bricks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E7E777-3354-4243-9BE9-0F87320B6059}"/>
              </a:ext>
            </a:extLst>
          </p:cNvPr>
          <p:cNvSpPr txBox="1"/>
          <p:nvPr/>
        </p:nvSpPr>
        <p:spPr>
          <a:xfrm>
            <a:off x="526942" y="3441641"/>
            <a:ext cx="63161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 loads = 8000 bricks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BF25EF-8E71-4A14-B36D-4EFC01377DDE}"/>
              </a:ext>
            </a:extLst>
          </p:cNvPr>
          <p:cNvSpPr txBox="1"/>
          <p:nvPr/>
        </p:nvSpPr>
        <p:spPr>
          <a:xfrm>
            <a:off x="6767921" y="1030316"/>
            <a:ext cx="1680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 loads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65A14A-57A3-4A2E-9FF4-5F5F347C6D46}"/>
              </a:ext>
            </a:extLst>
          </p:cNvPr>
          <p:cNvSpPr txBox="1"/>
          <p:nvPr/>
        </p:nvSpPr>
        <p:spPr>
          <a:xfrm>
            <a:off x="7522142" y="4104636"/>
            <a:ext cx="1680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230 00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0080EF-BB91-490E-B037-3F29720C56A1}"/>
              </a:ext>
            </a:extLst>
          </p:cNvPr>
          <p:cNvSpPr txBox="1"/>
          <p:nvPr/>
        </p:nvSpPr>
        <p:spPr>
          <a:xfrm>
            <a:off x="7280039" y="4101325"/>
            <a:ext cx="124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       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0AA94B-2FAE-40CE-BE21-3EFD2EF10267}"/>
              </a:ext>
            </a:extLst>
          </p:cNvPr>
          <p:cNvSpPr txBox="1"/>
          <p:nvPr/>
        </p:nvSpPr>
        <p:spPr>
          <a:xfrm>
            <a:off x="1186988" y="5250369"/>
            <a:ext cx="3253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23000 ÷ 500 =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ED7B0A6-121C-4ECC-AF64-2AA73E6953C9}"/>
              </a:ext>
            </a:extLst>
          </p:cNvPr>
          <p:cNvCxnSpPr>
            <a:cxnSpLocks/>
          </p:cNvCxnSpPr>
          <p:nvPr/>
        </p:nvCxnSpPr>
        <p:spPr>
          <a:xfrm flipH="1">
            <a:off x="1914081" y="5354659"/>
            <a:ext cx="177789" cy="3779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CFE4C19-37BF-40B6-846E-D819A0012EB9}"/>
              </a:ext>
            </a:extLst>
          </p:cNvPr>
          <p:cNvCxnSpPr>
            <a:cxnSpLocks/>
          </p:cNvCxnSpPr>
          <p:nvPr/>
        </p:nvCxnSpPr>
        <p:spPr>
          <a:xfrm flipH="1">
            <a:off x="2118597" y="5354659"/>
            <a:ext cx="177789" cy="3779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D7E4EB5-13CA-417C-8A70-40417A5B21A4}"/>
              </a:ext>
            </a:extLst>
          </p:cNvPr>
          <p:cNvCxnSpPr>
            <a:cxnSpLocks/>
          </p:cNvCxnSpPr>
          <p:nvPr/>
        </p:nvCxnSpPr>
        <p:spPr>
          <a:xfrm flipH="1">
            <a:off x="2928765" y="5353775"/>
            <a:ext cx="177789" cy="3779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9BD8A51-B548-4684-9B77-45F47FB0C172}"/>
              </a:ext>
            </a:extLst>
          </p:cNvPr>
          <p:cNvCxnSpPr>
            <a:cxnSpLocks/>
          </p:cNvCxnSpPr>
          <p:nvPr/>
        </p:nvCxnSpPr>
        <p:spPr>
          <a:xfrm flipH="1">
            <a:off x="3133281" y="5353775"/>
            <a:ext cx="177789" cy="3779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DCA31F1-7386-4600-BFB2-AC7CEC603828}"/>
              </a:ext>
            </a:extLst>
          </p:cNvPr>
          <p:cNvSpPr txBox="1"/>
          <p:nvPr/>
        </p:nvSpPr>
        <p:spPr>
          <a:xfrm>
            <a:off x="4075584" y="5844964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2 3 0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9C7EAB-61E2-46C0-8DDE-D98E700E1B5E}"/>
              </a:ext>
            </a:extLst>
          </p:cNvPr>
          <p:cNvSpPr txBox="1"/>
          <p:nvPr/>
        </p:nvSpPr>
        <p:spPr>
          <a:xfrm>
            <a:off x="3600967" y="5858027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48545ED-0B29-40CF-ACF8-15466965A694}"/>
              </a:ext>
            </a:extLst>
          </p:cNvPr>
          <p:cNvCxnSpPr>
            <a:cxnSpLocks/>
          </p:cNvCxnSpPr>
          <p:nvPr/>
        </p:nvCxnSpPr>
        <p:spPr>
          <a:xfrm>
            <a:off x="4075584" y="5907584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054D575-3A3D-4330-8D1A-511445CD391E}"/>
              </a:ext>
            </a:extLst>
          </p:cNvPr>
          <p:cNvCxnSpPr>
            <a:cxnSpLocks/>
          </p:cNvCxnSpPr>
          <p:nvPr/>
        </p:nvCxnSpPr>
        <p:spPr>
          <a:xfrm>
            <a:off x="4094536" y="5891540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B687507E-0F39-4066-86C6-457D946705F4}"/>
              </a:ext>
            </a:extLst>
          </p:cNvPr>
          <p:cNvSpPr txBox="1"/>
          <p:nvPr/>
        </p:nvSpPr>
        <p:spPr>
          <a:xfrm>
            <a:off x="4511364" y="541380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3FA6E46-9501-4C7B-A2B8-571C9B50D569}"/>
              </a:ext>
            </a:extLst>
          </p:cNvPr>
          <p:cNvSpPr txBox="1"/>
          <p:nvPr/>
        </p:nvSpPr>
        <p:spPr>
          <a:xfrm>
            <a:off x="4963825" y="540074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9A69E6C-3AE3-4DCC-A081-E00B69AC7EBA}"/>
              </a:ext>
            </a:extLst>
          </p:cNvPr>
          <p:cNvSpPr txBox="1"/>
          <p:nvPr/>
        </p:nvSpPr>
        <p:spPr>
          <a:xfrm>
            <a:off x="4804387" y="5891540"/>
            <a:ext cx="370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A6F256C-7436-41B4-97CC-62EF1C4C0DF8}"/>
              </a:ext>
            </a:extLst>
          </p:cNvPr>
          <p:cNvSpPr txBox="1"/>
          <p:nvPr/>
        </p:nvSpPr>
        <p:spPr>
          <a:xfrm>
            <a:off x="5335373" y="546755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2653910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3" grpId="1"/>
      <p:bldP spid="14" grpId="0"/>
      <p:bldP spid="21" grpId="0"/>
      <p:bldP spid="22" grpId="0"/>
      <p:bldP spid="25" grpId="0"/>
      <p:bldP spid="26" grpId="0"/>
      <p:bldP spid="27" grpId="0"/>
      <p:bldP spid="28" grpId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Two matchsticks have the same length as three bottle tops.</a:t>
            </a:r>
          </a:p>
          <a:p>
            <a:r>
              <a:rPr lang="en-US" sz="3200" b="1" dirty="0"/>
              <a:t>How many bottle tops will have the same length as 50 matchsticks?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08F7AD-C6A0-40E6-99E3-6BE962D63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307" y="1127218"/>
            <a:ext cx="3234158" cy="210634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FEF97CE-F713-42D4-ABF1-1D81B34CE92F}"/>
              </a:ext>
            </a:extLst>
          </p:cNvPr>
          <p:cNvSpPr/>
          <p:nvPr/>
        </p:nvSpPr>
        <p:spPr>
          <a:xfrm>
            <a:off x="4401232" y="1758160"/>
            <a:ext cx="36766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 M    3 BT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977EF4-A535-4346-8CBF-7E70D14FABDB}"/>
              </a:ext>
            </a:extLst>
          </p:cNvPr>
          <p:cNvSpPr/>
          <p:nvPr/>
        </p:nvSpPr>
        <p:spPr>
          <a:xfrm>
            <a:off x="4191682" y="2855090"/>
            <a:ext cx="11525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 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296FDB-6FD1-4749-877F-9F6B20C6080B}"/>
              </a:ext>
            </a:extLst>
          </p:cNvPr>
          <p:cNvSpPr txBox="1"/>
          <p:nvPr/>
        </p:nvSpPr>
        <p:spPr>
          <a:xfrm>
            <a:off x="4694851" y="4389710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B651FD-40B3-4509-A8B7-DBE349694564}"/>
              </a:ext>
            </a:extLst>
          </p:cNvPr>
          <p:cNvSpPr txBox="1"/>
          <p:nvPr/>
        </p:nvSpPr>
        <p:spPr>
          <a:xfrm>
            <a:off x="4220234" y="440277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B3AFBF7-631C-499B-BDFA-585CEB12DAD9}"/>
              </a:ext>
            </a:extLst>
          </p:cNvPr>
          <p:cNvCxnSpPr>
            <a:cxnSpLocks/>
          </p:cNvCxnSpPr>
          <p:nvPr/>
        </p:nvCxnSpPr>
        <p:spPr>
          <a:xfrm>
            <a:off x="4694851" y="4452330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A7FB57A-7771-4472-98ED-5F2EBEADBB4C}"/>
              </a:ext>
            </a:extLst>
          </p:cNvPr>
          <p:cNvCxnSpPr>
            <a:cxnSpLocks/>
          </p:cNvCxnSpPr>
          <p:nvPr/>
        </p:nvCxnSpPr>
        <p:spPr>
          <a:xfrm>
            <a:off x="4713803" y="4452330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3B6367A-78B2-4687-803C-3AF1F22B223E}"/>
              </a:ext>
            </a:extLst>
          </p:cNvPr>
          <p:cNvSpPr txBox="1"/>
          <p:nvPr/>
        </p:nvSpPr>
        <p:spPr>
          <a:xfrm>
            <a:off x="4695222" y="395202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0C49C0-4176-49D5-A86B-50EE2E2419FF}"/>
              </a:ext>
            </a:extLst>
          </p:cNvPr>
          <p:cNvSpPr txBox="1"/>
          <p:nvPr/>
        </p:nvSpPr>
        <p:spPr>
          <a:xfrm>
            <a:off x="5118228" y="395202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65864E-0D27-4822-BCF1-44B8BCB32E45}"/>
              </a:ext>
            </a:extLst>
          </p:cNvPr>
          <p:cNvSpPr txBox="1"/>
          <p:nvPr/>
        </p:nvSpPr>
        <p:spPr>
          <a:xfrm>
            <a:off x="4983977" y="4429667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1A3302F-3FC4-4020-92A4-C66BA02A34AC}"/>
              </a:ext>
            </a:extLst>
          </p:cNvPr>
          <p:cNvCxnSpPr/>
          <p:nvPr/>
        </p:nvCxnSpPr>
        <p:spPr>
          <a:xfrm>
            <a:off x="4367585" y="2439792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E038282D-A827-4933-BCBA-6762A2686C38}"/>
              </a:ext>
            </a:extLst>
          </p:cNvPr>
          <p:cNvSpPr/>
          <p:nvPr/>
        </p:nvSpPr>
        <p:spPr>
          <a:xfrm>
            <a:off x="4451459" y="2346665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x25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EF41F7C-348B-442E-8EF0-6696070E4328}"/>
              </a:ext>
            </a:extLst>
          </p:cNvPr>
          <p:cNvSpPr/>
          <p:nvPr/>
        </p:nvSpPr>
        <p:spPr>
          <a:xfrm>
            <a:off x="5403880" y="2853444"/>
            <a:ext cx="11525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75 BT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446B4E5-0DDA-455C-85C3-28D19647FFE5}"/>
              </a:ext>
            </a:extLst>
          </p:cNvPr>
          <p:cNvSpPr/>
          <p:nvPr/>
        </p:nvSpPr>
        <p:spPr>
          <a:xfrm>
            <a:off x="8131261" y="1127218"/>
            <a:ext cx="34205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75 bottle tops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45F5853-F55D-448C-872F-181C9308CB35}"/>
              </a:ext>
            </a:extLst>
          </p:cNvPr>
          <p:cNvGrpSpPr/>
          <p:nvPr/>
        </p:nvGrpSpPr>
        <p:grpSpPr>
          <a:xfrm>
            <a:off x="6277180" y="4028163"/>
            <a:ext cx="1854081" cy="1405123"/>
            <a:chOff x="2256385" y="1937292"/>
            <a:chExt cx="1854081" cy="140512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31E661A-BAB7-4626-B0BE-7E161589E51A}"/>
                </a:ext>
              </a:extLst>
            </p:cNvPr>
            <p:cNvSpPr txBox="1"/>
            <p:nvPr/>
          </p:nvSpPr>
          <p:spPr>
            <a:xfrm>
              <a:off x="2681200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2 5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0B71840-95AC-439C-A13C-3DDBDF4CC1A0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487EDF5-A53F-4E8A-B370-B162C9479221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322E17A-CA0D-48DF-84E2-A0C7DFEC9F81}"/>
                </a:ext>
              </a:extLst>
            </p:cNvPr>
            <p:cNvCxnSpPr>
              <a:cxnSpLocks/>
            </p:cNvCxnSpPr>
            <p:nvPr/>
          </p:nvCxnSpPr>
          <p:spPr>
            <a:xfrm>
              <a:off x="2256385" y="2888679"/>
              <a:ext cx="13440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6FA5AEF-4A60-4804-853C-F9CF2FAF0EAC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CAD6521-2EA1-49D7-A1D7-EE35FE291A89}"/>
              </a:ext>
            </a:extLst>
          </p:cNvPr>
          <p:cNvSpPr txBox="1"/>
          <p:nvPr/>
        </p:nvSpPr>
        <p:spPr>
          <a:xfrm>
            <a:off x="6789489" y="377403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BB8B7BB-32A5-4BA9-B422-F8B0488E8308}"/>
              </a:ext>
            </a:extLst>
          </p:cNvPr>
          <p:cNvSpPr txBox="1"/>
          <p:nvPr/>
        </p:nvSpPr>
        <p:spPr>
          <a:xfrm>
            <a:off x="7156289" y="4910862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10F5E4B-A402-4040-A359-94BC2441234D}"/>
              </a:ext>
            </a:extLst>
          </p:cNvPr>
          <p:cNvSpPr txBox="1"/>
          <p:nvPr/>
        </p:nvSpPr>
        <p:spPr>
          <a:xfrm>
            <a:off x="6701995" y="4910862"/>
            <a:ext cx="5132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604570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1" grpId="0"/>
      <p:bldP spid="12" grpId="0"/>
      <p:bldP spid="13" grpId="0"/>
      <p:bldP spid="15" grpId="0"/>
      <p:bldP spid="18" grpId="0"/>
      <p:bldP spid="19" grpId="0"/>
      <p:bldP spid="26" grpId="0"/>
      <p:bldP spid="27" grpId="0"/>
      <p:bldP spid="28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858291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</a:t>
            </a:r>
            <a:r>
              <a:rPr lang="en-US" sz="3200" b="1" i="1" dirty="0"/>
              <a:t>n</a:t>
            </a:r>
            <a:r>
              <a:rPr lang="en-US" sz="3200" b="1" dirty="0"/>
              <a:t> counters in Alfie’s bag.</a:t>
            </a:r>
          </a:p>
          <a:p>
            <a:r>
              <a:rPr lang="en-US" sz="3200" b="1" dirty="0"/>
              <a:t>Alfie puts 3 more counters in the bag.</a:t>
            </a:r>
          </a:p>
          <a:p>
            <a:r>
              <a:rPr lang="en-US" sz="3200" b="1" dirty="0"/>
              <a:t>Write an expression for the number of counters that are in the bag now.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443D11-7CFC-4420-9D02-9DCA8B1EC999}"/>
              </a:ext>
            </a:extLst>
          </p:cNvPr>
          <p:cNvSpPr/>
          <p:nvPr/>
        </p:nvSpPr>
        <p:spPr>
          <a:xfrm>
            <a:off x="56122" y="2553409"/>
            <a:ext cx="1172189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Megan has two boxes. There are </a:t>
            </a:r>
            <a:r>
              <a:rPr lang="en-US" sz="3200" b="1" i="1" dirty="0"/>
              <a:t>m</a:t>
            </a:r>
            <a:r>
              <a:rPr lang="en-US" sz="3200" b="1" dirty="0"/>
              <a:t> counters in each box.</a:t>
            </a:r>
          </a:p>
          <a:p>
            <a:r>
              <a:rPr lang="en-US" sz="3200" b="1" dirty="0"/>
              <a:t>She puts all her counters together in a pile, then removes 5 of them.</a:t>
            </a:r>
          </a:p>
          <a:p>
            <a:r>
              <a:rPr lang="en-US" sz="3200" b="1" dirty="0"/>
              <a:t>Write an expression for the number of counters </a:t>
            </a:r>
          </a:p>
          <a:p>
            <a:r>
              <a:rPr lang="en-US" sz="3200" b="1" dirty="0"/>
              <a:t>that are in the pile now.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D1A99E-E641-43E1-8E22-53842029F7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7725" y="309355"/>
            <a:ext cx="1019175" cy="12096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1EE0B2-FF64-4C26-96BE-D6471161CD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5812" y="3625633"/>
            <a:ext cx="2695575" cy="7905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173BAAE-2281-403E-A68B-5E5A3B68251E}"/>
              </a:ext>
            </a:extLst>
          </p:cNvPr>
          <p:cNvSpPr txBox="1"/>
          <p:nvPr/>
        </p:nvSpPr>
        <p:spPr>
          <a:xfrm>
            <a:off x="4347577" y="1481161"/>
            <a:ext cx="17582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i="1" dirty="0">
                <a:solidFill>
                  <a:srgbClr val="FF0000"/>
                </a:solidFill>
              </a:rPr>
              <a:t>n</a:t>
            </a:r>
            <a:r>
              <a:rPr lang="en-GB" sz="3500" b="1" dirty="0">
                <a:solidFill>
                  <a:srgbClr val="FF0000"/>
                </a:solidFill>
              </a:rPr>
              <a:t> + 3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179717-1CE4-4BAB-9272-50F5DAE0D91E}"/>
              </a:ext>
            </a:extLst>
          </p:cNvPr>
          <p:cNvSpPr txBox="1"/>
          <p:nvPr/>
        </p:nvSpPr>
        <p:spPr>
          <a:xfrm>
            <a:off x="4337759" y="3983052"/>
            <a:ext cx="17582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</a:t>
            </a:r>
            <a:r>
              <a:rPr lang="en-GB" sz="3500" b="1" i="1" dirty="0">
                <a:solidFill>
                  <a:srgbClr val="FF0000"/>
                </a:solidFill>
              </a:rPr>
              <a:t>m</a:t>
            </a:r>
            <a:r>
              <a:rPr lang="en-GB" sz="3500" b="1" dirty="0">
                <a:solidFill>
                  <a:srgbClr val="FF0000"/>
                </a:solidFill>
              </a:rPr>
              <a:t> – 5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C022C1-D3BA-4155-AE14-A8BDE25D302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6353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63846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trapezium with a height of 10 centimetres.</a:t>
            </a:r>
          </a:p>
          <a:p>
            <a:r>
              <a:rPr lang="en-US" sz="3200" b="1" dirty="0"/>
              <a:t>The parallel sides are 5.5cm long and 10.5cm long.</a:t>
            </a:r>
          </a:p>
          <a:p>
            <a:r>
              <a:rPr lang="en-US" sz="3200" b="1" dirty="0"/>
              <a:t>Find the area of the trapezium.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C4D266-795D-4D70-B14C-D1B1789AF5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299" y="1619660"/>
            <a:ext cx="4434883" cy="366304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D61CA81-1900-4047-8246-27785D33479C}"/>
              </a:ext>
            </a:extLst>
          </p:cNvPr>
          <p:cNvCxnSpPr/>
          <p:nvPr/>
        </p:nvCxnSpPr>
        <p:spPr>
          <a:xfrm>
            <a:off x="3193576" y="2088107"/>
            <a:ext cx="0" cy="278414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211A608-CF24-4BE1-A62F-D57FEE4136A0}"/>
              </a:ext>
            </a:extLst>
          </p:cNvPr>
          <p:cNvCxnSpPr>
            <a:cxnSpLocks/>
          </p:cNvCxnSpPr>
          <p:nvPr/>
        </p:nvCxnSpPr>
        <p:spPr>
          <a:xfrm>
            <a:off x="979860" y="4744653"/>
            <a:ext cx="2213716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01D1120D-5DC4-4A68-B706-7695563DFB68}"/>
              </a:ext>
            </a:extLst>
          </p:cNvPr>
          <p:cNvSpPr/>
          <p:nvPr/>
        </p:nvSpPr>
        <p:spPr>
          <a:xfrm>
            <a:off x="1775922" y="4266981"/>
            <a:ext cx="11191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5.5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DA87335-824A-496D-976D-9E8A3B6398ED}"/>
              </a:ext>
            </a:extLst>
          </p:cNvPr>
          <p:cNvCxnSpPr>
            <a:cxnSpLocks/>
          </p:cNvCxnSpPr>
          <p:nvPr/>
        </p:nvCxnSpPr>
        <p:spPr>
          <a:xfrm>
            <a:off x="3193576" y="4744653"/>
            <a:ext cx="1487606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3A5A5CC8-9477-4E4C-869C-CEA0644B809E}"/>
              </a:ext>
            </a:extLst>
          </p:cNvPr>
          <p:cNvSpPr/>
          <p:nvPr/>
        </p:nvSpPr>
        <p:spPr>
          <a:xfrm>
            <a:off x="3781206" y="4266981"/>
            <a:ext cx="11191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A675114-D4E3-42B6-AE92-56AE980C6784}"/>
              </a:ext>
            </a:extLst>
          </p:cNvPr>
          <p:cNvSpPr/>
          <p:nvPr/>
        </p:nvSpPr>
        <p:spPr>
          <a:xfrm>
            <a:off x="4870922" y="1938286"/>
            <a:ext cx="36773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10 cm x 5.5 cm =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BBCDB3-CEFC-4AB9-995B-41372D0FCEF2}"/>
              </a:ext>
            </a:extLst>
          </p:cNvPr>
          <p:cNvSpPr/>
          <p:nvPr/>
        </p:nvSpPr>
        <p:spPr>
          <a:xfrm>
            <a:off x="7830421" y="1938285"/>
            <a:ext cx="17992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55 cm²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1147DD-D651-443C-86E3-38349233C990}"/>
              </a:ext>
            </a:extLst>
          </p:cNvPr>
          <p:cNvSpPr/>
          <p:nvPr/>
        </p:nvSpPr>
        <p:spPr>
          <a:xfrm>
            <a:off x="1394314" y="3158797"/>
            <a:ext cx="17992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55 cm²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98E986-C508-420A-B770-143C56AF3A92}"/>
              </a:ext>
            </a:extLst>
          </p:cNvPr>
          <p:cNvSpPr/>
          <p:nvPr/>
        </p:nvSpPr>
        <p:spPr>
          <a:xfrm>
            <a:off x="4870922" y="2523060"/>
            <a:ext cx="36773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10 cm x 5 cm ÷ 2 =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742DEA-21F0-4E69-94D4-7A3D4D962344}"/>
              </a:ext>
            </a:extLst>
          </p:cNvPr>
          <p:cNvSpPr/>
          <p:nvPr/>
        </p:nvSpPr>
        <p:spPr>
          <a:xfrm>
            <a:off x="8077163" y="2523059"/>
            <a:ext cx="17992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25 cm²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B1B293-E06A-4011-B073-58A27012D4EA}"/>
              </a:ext>
            </a:extLst>
          </p:cNvPr>
          <p:cNvSpPr/>
          <p:nvPr/>
        </p:nvSpPr>
        <p:spPr>
          <a:xfrm rot="3826410">
            <a:off x="2881358" y="3564137"/>
            <a:ext cx="17992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25 cm²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A64341B-A452-422E-A7A5-4CA54C27A0CE}"/>
              </a:ext>
            </a:extLst>
          </p:cNvPr>
          <p:cNvSpPr/>
          <p:nvPr/>
        </p:nvSpPr>
        <p:spPr>
          <a:xfrm>
            <a:off x="4865376" y="3134071"/>
            <a:ext cx="36773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55 cm² + 25 cm² =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279E1A9-F7B6-4E3E-8440-84199348B7F2}"/>
              </a:ext>
            </a:extLst>
          </p:cNvPr>
          <p:cNvSpPr/>
          <p:nvPr/>
        </p:nvSpPr>
        <p:spPr>
          <a:xfrm>
            <a:off x="7975954" y="3134070"/>
            <a:ext cx="15018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80 cm²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093962B-0C10-4E5E-A076-FE86D7C57F5E}"/>
              </a:ext>
            </a:extLst>
          </p:cNvPr>
          <p:cNvSpPr/>
          <p:nvPr/>
        </p:nvSpPr>
        <p:spPr>
          <a:xfrm>
            <a:off x="5461993" y="1044800"/>
            <a:ext cx="15018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80 cm²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A92C897-3DA4-4198-822B-0AFA756409F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88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3" grpId="0"/>
      <p:bldP spid="14" grpId="0"/>
      <p:bldP spid="15" grpId="0"/>
      <p:bldP spid="16" grpId="0"/>
      <p:bldP spid="17" grpId="0"/>
      <p:bldP spid="20" grpId="0"/>
      <p:bldP spid="21" grpId="0"/>
      <p:bldP spid="22" grpId="0"/>
      <p:bldP spid="23" grpId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regular decagon, with two diagonals drawn in.</a:t>
            </a:r>
          </a:p>
        </p:txBody>
      </p:sp>
      <p:pic>
        <p:nvPicPr>
          <p:cNvPr id="91138" name="Picture 2">
            <a:extLst>
              <a:ext uri="{FF2B5EF4-FFF2-40B4-BE49-F238E27FC236}">
                <a16:creationId xmlns:a16="http://schemas.microsoft.com/office/drawing/2014/main" id="{DBC3C375-FEA4-4A87-B0C1-FB337E33D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704" y="808061"/>
            <a:ext cx="4408926" cy="4201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270EC8D-D351-4175-8988-45DAA8BC812A}"/>
              </a:ext>
            </a:extLst>
          </p:cNvPr>
          <p:cNvSpPr/>
          <p:nvPr/>
        </p:nvSpPr>
        <p:spPr>
          <a:xfrm>
            <a:off x="4906851" y="830598"/>
            <a:ext cx="6617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Calculate the sizes of angles a, b and c</a:t>
            </a:r>
          </a:p>
        </p:txBody>
      </p:sp>
      <p:pic>
        <p:nvPicPr>
          <p:cNvPr id="91139" name="Picture 3">
            <a:extLst>
              <a:ext uri="{FF2B5EF4-FFF2-40B4-BE49-F238E27FC236}">
                <a16:creationId xmlns:a16="http://schemas.microsoft.com/office/drawing/2014/main" id="{0C288CF3-F9F8-4252-9111-AF39D88FD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398" y="1588659"/>
            <a:ext cx="7400108" cy="676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9B38A8CC-EC7C-402C-B4F0-07CEBEF273B1}"/>
              </a:ext>
            </a:extLst>
          </p:cNvPr>
          <p:cNvGrpSpPr/>
          <p:nvPr/>
        </p:nvGrpSpPr>
        <p:grpSpPr>
          <a:xfrm>
            <a:off x="652486" y="830598"/>
            <a:ext cx="3533537" cy="4179285"/>
            <a:chOff x="652486" y="830598"/>
            <a:chExt cx="3533537" cy="4179285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D77C8DA7-E08E-485C-B217-AFB3F43F4087}"/>
                </a:ext>
              </a:extLst>
            </p:cNvPr>
            <p:cNvCxnSpPr>
              <a:cxnSpLocks/>
            </p:cNvCxnSpPr>
            <p:nvPr/>
          </p:nvCxnSpPr>
          <p:spPr>
            <a:xfrm>
              <a:off x="1759427" y="830598"/>
              <a:ext cx="1340489" cy="4179285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D69D3BD-E4D8-4EDA-9A57-60C79A9B52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59427" y="830598"/>
              <a:ext cx="1340489" cy="4179285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20544C3-C30D-48C5-9A4C-AC447458D3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2486" y="1631216"/>
              <a:ext cx="3533537" cy="2554806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87E49CA4-9A86-4143-B7A3-68FB6327F4DE}"/>
              </a:ext>
            </a:extLst>
          </p:cNvPr>
          <p:cNvSpPr/>
          <p:nvPr/>
        </p:nvSpPr>
        <p:spPr>
          <a:xfrm>
            <a:off x="6095999" y="2655566"/>
            <a:ext cx="24810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360° ÷ 10 =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CA53600-CC81-4366-B6E1-DD924AF3C877}"/>
              </a:ext>
            </a:extLst>
          </p:cNvPr>
          <p:cNvSpPr/>
          <p:nvPr/>
        </p:nvSpPr>
        <p:spPr>
          <a:xfrm>
            <a:off x="5491777" y="1647574"/>
            <a:ext cx="9638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36°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512ECBA-541A-4547-AAB3-9487E83FAEC1}"/>
              </a:ext>
            </a:extLst>
          </p:cNvPr>
          <p:cNvSpPr/>
          <p:nvPr/>
        </p:nvSpPr>
        <p:spPr>
          <a:xfrm>
            <a:off x="2755043" y="2857970"/>
            <a:ext cx="9639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36°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228378A-AD09-4595-80B5-D631A2F4DE03}"/>
              </a:ext>
            </a:extLst>
          </p:cNvPr>
          <p:cNvSpPr/>
          <p:nvPr/>
        </p:nvSpPr>
        <p:spPr>
          <a:xfrm>
            <a:off x="8371028" y="2659425"/>
            <a:ext cx="10659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36°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9DA057E-18AF-402F-BAC8-B4837E7BF8C4}"/>
              </a:ext>
            </a:extLst>
          </p:cNvPr>
          <p:cNvSpPr/>
          <p:nvPr/>
        </p:nvSpPr>
        <p:spPr>
          <a:xfrm>
            <a:off x="6095999" y="3218773"/>
            <a:ext cx="24810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180° - 36° =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FA65CC3-14EF-4243-AF79-6A1A3AB70780}"/>
              </a:ext>
            </a:extLst>
          </p:cNvPr>
          <p:cNvSpPr/>
          <p:nvPr/>
        </p:nvSpPr>
        <p:spPr>
          <a:xfrm>
            <a:off x="8400056" y="3204434"/>
            <a:ext cx="24810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144°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62A7EA2-289D-4304-A9DB-7CA919E94E9B}"/>
              </a:ext>
            </a:extLst>
          </p:cNvPr>
          <p:cNvSpPr/>
          <p:nvPr/>
        </p:nvSpPr>
        <p:spPr>
          <a:xfrm>
            <a:off x="6095999" y="3766710"/>
            <a:ext cx="24810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144° ÷ 2 =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96D3B6D-7F13-48DF-89E1-6FA9C91CECD8}"/>
              </a:ext>
            </a:extLst>
          </p:cNvPr>
          <p:cNvSpPr/>
          <p:nvPr/>
        </p:nvSpPr>
        <p:spPr>
          <a:xfrm>
            <a:off x="8138800" y="3770569"/>
            <a:ext cx="10659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72°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2E0E032-1683-4461-9446-3E17EF9A5219}"/>
              </a:ext>
            </a:extLst>
          </p:cNvPr>
          <p:cNvSpPr/>
          <p:nvPr/>
        </p:nvSpPr>
        <p:spPr>
          <a:xfrm>
            <a:off x="8134794" y="1647574"/>
            <a:ext cx="9638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72°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4BBD964-6629-4030-AAFD-2F588B71BFC0}"/>
              </a:ext>
            </a:extLst>
          </p:cNvPr>
          <p:cNvSpPr/>
          <p:nvPr/>
        </p:nvSpPr>
        <p:spPr>
          <a:xfrm>
            <a:off x="2927480" y="4315556"/>
            <a:ext cx="9639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72°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75B91E6-19BE-4789-BCBA-8F93EAB25E83}"/>
              </a:ext>
            </a:extLst>
          </p:cNvPr>
          <p:cNvSpPr/>
          <p:nvPr/>
        </p:nvSpPr>
        <p:spPr>
          <a:xfrm>
            <a:off x="2294839" y="4489978"/>
            <a:ext cx="9639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72°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A2D60CE-4F74-43DC-92C6-1B66F374A511}"/>
              </a:ext>
            </a:extLst>
          </p:cNvPr>
          <p:cNvSpPr/>
          <p:nvPr/>
        </p:nvSpPr>
        <p:spPr>
          <a:xfrm>
            <a:off x="10514163" y="1651994"/>
            <a:ext cx="12922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144°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4F0D23-4F8C-4CAA-964F-CEF04169DE9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7926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1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3" y="162294"/>
            <a:ext cx="117405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       of this square is shaded.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FCC92E-284F-49EF-924F-26654AD66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076" y="747069"/>
            <a:ext cx="1725483" cy="10626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8309A75-263D-46C2-BCC2-66F19EA782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076" y="2865447"/>
            <a:ext cx="2080830" cy="10694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E7C9B3-328E-4FD4-86AC-41C95C641B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474" y="4480994"/>
            <a:ext cx="3044231" cy="105102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916C689-79EB-475E-9488-FF432E175F2F}"/>
              </a:ext>
            </a:extLst>
          </p:cNvPr>
          <p:cNvSpPr/>
          <p:nvPr/>
        </p:nvSpPr>
        <p:spPr>
          <a:xfrm>
            <a:off x="56123" y="1783035"/>
            <a:ext cx="117405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same square is used in the diagrams below.</a:t>
            </a:r>
          </a:p>
          <a:p>
            <a:r>
              <a:rPr lang="en-US" sz="3200" b="1" dirty="0"/>
              <a:t>What fraction of this diagram is shaded?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58BA826-CBE7-4CB2-B2D5-CF75131478E0}"/>
              </a:ext>
            </a:extLst>
          </p:cNvPr>
          <p:cNvSpPr/>
          <p:nvPr/>
        </p:nvSpPr>
        <p:spPr>
          <a:xfrm>
            <a:off x="56123" y="3896219"/>
            <a:ext cx="72450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fraction of this diagram is shaded?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ACF4D3B-BD64-4B19-BC31-430E0656BAD0}"/>
              </a:ext>
            </a:extLst>
          </p:cNvPr>
          <p:cNvCxnSpPr>
            <a:cxnSpLocks/>
          </p:cNvCxnSpPr>
          <p:nvPr/>
        </p:nvCxnSpPr>
        <p:spPr>
          <a:xfrm>
            <a:off x="2105892" y="1192949"/>
            <a:ext cx="596828" cy="5900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D8492D4-DA0F-41D1-A0EA-6ED6044AE7E8}"/>
              </a:ext>
            </a:extLst>
          </p:cNvPr>
          <p:cNvCxnSpPr>
            <a:cxnSpLocks/>
          </p:cNvCxnSpPr>
          <p:nvPr/>
        </p:nvCxnSpPr>
        <p:spPr>
          <a:xfrm>
            <a:off x="1461662" y="3300939"/>
            <a:ext cx="596828" cy="5900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B300F0C-79E9-4539-B823-C63D0EBEAB7E}"/>
              </a:ext>
            </a:extLst>
          </p:cNvPr>
          <p:cNvCxnSpPr>
            <a:cxnSpLocks/>
          </p:cNvCxnSpPr>
          <p:nvPr/>
        </p:nvCxnSpPr>
        <p:spPr>
          <a:xfrm>
            <a:off x="2445145" y="3300939"/>
            <a:ext cx="596828" cy="5900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6DCCCC1-0EFF-4E8D-8BCF-50424ECB25BB}"/>
              </a:ext>
            </a:extLst>
          </p:cNvPr>
          <p:cNvCxnSpPr>
            <a:cxnSpLocks/>
          </p:cNvCxnSpPr>
          <p:nvPr/>
        </p:nvCxnSpPr>
        <p:spPr>
          <a:xfrm>
            <a:off x="957752" y="4916369"/>
            <a:ext cx="596828" cy="5900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5C0ABAB-B1A1-42A7-A472-0A80EF9A8A2A}"/>
              </a:ext>
            </a:extLst>
          </p:cNvPr>
          <p:cNvCxnSpPr>
            <a:cxnSpLocks/>
          </p:cNvCxnSpPr>
          <p:nvPr/>
        </p:nvCxnSpPr>
        <p:spPr>
          <a:xfrm>
            <a:off x="1960283" y="4921680"/>
            <a:ext cx="596828" cy="5900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045D12D-729E-4257-89B6-853536B3858F}"/>
              </a:ext>
            </a:extLst>
          </p:cNvPr>
          <p:cNvCxnSpPr>
            <a:cxnSpLocks/>
          </p:cNvCxnSpPr>
          <p:nvPr/>
        </p:nvCxnSpPr>
        <p:spPr>
          <a:xfrm>
            <a:off x="2962814" y="4916369"/>
            <a:ext cx="596828" cy="5900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AB5535A-473C-4889-91E2-82349428F0F7}"/>
              </a:ext>
            </a:extLst>
          </p:cNvPr>
          <p:cNvCxnSpPr>
            <a:cxnSpLocks/>
          </p:cNvCxnSpPr>
          <p:nvPr/>
        </p:nvCxnSpPr>
        <p:spPr>
          <a:xfrm flipH="1">
            <a:off x="2557111" y="4509669"/>
            <a:ext cx="1002531" cy="679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5ACF90F-4B5B-4BC7-B342-3ACDF5674661}"/>
              </a:ext>
            </a:extLst>
          </p:cNvPr>
          <p:cNvCxnSpPr>
            <a:cxnSpLocks/>
          </p:cNvCxnSpPr>
          <p:nvPr/>
        </p:nvCxnSpPr>
        <p:spPr>
          <a:xfrm flipH="1">
            <a:off x="1557224" y="4511941"/>
            <a:ext cx="1002531" cy="679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616329F-6728-4B4E-B132-CBF42523295B}"/>
              </a:ext>
            </a:extLst>
          </p:cNvPr>
          <p:cNvCxnSpPr>
            <a:cxnSpLocks/>
          </p:cNvCxnSpPr>
          <p:nvPr/>
        </p:nvCxnSpPr>
        <p:spPr>
          <a:xfrm>
            <a:off x="7221550" y="3257096"/>
            <a:ext cx="49581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41752D4-7638-4AFC-AAC8-F42015EBA792}"/>
              </a:ext>
            </a:extLst>
          </p:cNvPr>
          <p:cNvCxnSpPr>
            <a:cxnSpLocks/>
          </p:cNvCxnSpPr>
          <p:nvPr/>
        </p:nvCxnSpPr>
        <p:spPr>
          <a:xfrm>
            <a:off x="8171859" y="3257096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2CA2D57-CA29-4EDE-AD34-92586E486E53}"/>
              </a:ext>
            </a:extLst>
          </p:cNvPr>
          <p:cNvSpPr txBox="1"/>
          <p:nvPr/>
        </p:nvSpPr>
        <p:spPr>
          <a:xfrm>
            <a:off x="7214517" y="272813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8C0D34A-D33E-4017-A60F-911E52CD8A45}"/>
              </a:ext>
            </a:extLst>
          </p:cNvPr>
          <p:cNvSpPr txBox="1"/>
          <p:nvPr/>
        </p:nvSpPr>
        <p:spPr>
          <a:xfrm>
            <a:off x="7216787" y="3194951"/>
            <a:ext cx="5298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80DE9A4-D2B3-4BCF-9A3C-40E08FECE4F4}"/>
              </a:ext>
            </a:extLst>
          </p:cNvPr>
          <p:cNvSpPr txBox="1"/>
          <p:nvPr/>
        </p:nvSpPr>
        <p:spPr>
          <a:xfrm>
            <a:off x="8157564" y="3198570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D0CBC9B-84FE-4BBB-AEAF-ABFE5026DB21}"/>
              </a:ext>
            </a:extLst>
          </p:cNvPr>
          <p:cNvSpPr txBox="1"/>
          <p:nvPr/>
        </p:nvSpPr>
        <p:spPr>
          <a:xfrm>
            <a:off x="7714098" y="294489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6C456001-E1A9-4799-B233-E570534423A3}"/>
              </a:ext>
            </a:extLst>
          </p:cNvPr>
          <p:cNvSpPr/>
          <p:nvPr/>
        </p:nvSpPr>
        <p:spPr>
          <a:xfrm rot="16200000">
            <a:off x="7535905" y="2315451"/>
            <a:ext cx="810037" cy="956170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FA2D4D63-B2AE-4B7A-96FF-D345A342FCF7}"/>
              </a:ext>
            </a:extLst>
          </p:cNvPr>
          <p:cNvSpPr/>
          <p:nvPr/>
        </p:nvSpPr>
        <p:spPr>
          <a:xfrm rot="5400000">
            <a:off x="7525617" y="3242572"/>
            <a:ext cx="810037" cy="956170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A1F3B91-007C-40F8-86C3-7EADA94B44E3}"/>
              </a:ext>
            </a:extLst>
          </p:cNvPr>
          <p:cNvSpPr txBox="1"/>
          <p:nvPr/>
        </p:nvSpPr>
        <p:spPr>
          <a:xfrm>
            <a:off x="7661652" y="369290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87B860B-6988-4AFE-BE17-8235CDF2BF99}"/>
              </a:ext>
            </a:extLst>
          </p:cNvPr>
          <p:cNvSpPr txBox="1"/>
          <p:nvPr/>
        </p:nvSpPr>
        <p:spPr>
          <a:xfrm>
            <a:off x="7661651" y="239858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C7735FB-810D-4C68-91CB-3C6B687C4E2B}"/>
              </a:ext>
            </a:extLst>
          </p:cNvPr>
          <p:cNvSpPr txBox="1"/>
          <p:nvPr/>
        </p:nvSpPr>
        <p:spPr>
          <a:xfrm>
            <a:off x="8156281" y="2752528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31B5D43-E6C0-4776-9DB3-930072AF1B2B}"/>
              </a:ext>
            </a:extLst>
          </p:cNvPr>
          <p:cNvCxnSpPr>
            <a:cxnSpLocks/>
          </p:cNvCxnSpPr>
          <p:nvPr/>
        </p:nvCxnSpPr>
        <p:spPr>
          <a:xfrm>
            <a:off x="6330319" y="5076658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63295E57-0E73-4B13-B3FD-F0F150903754}"/>
              </a:ext>
            </a:extLst>
          </p:cNvPr>
          <p:cNvSpPr txBox="1"/>
          <p:nvPr/>
        </p:nvSpPr>
        <p:spPr>
          <a:xfrm>
            <a:off x="6316024" y="5018132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E74A1C0-CF76-4114-AB3B-59575DD5BB52}"/>
              </a:ext>
            </a:extLst>
          </p:cNvPr>
          <p:cNvSpPr txBox="1"/>
          <p:nvPr/>
        </p:nvSpPr>
        <p:spPr>
          <a:xfrm>
            <a:off x="6314741" y="4572090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775CA8B-E561-465A-9471-60D50B13C0E0}"/>
              </a:ext>
            </a:extLst>
          </p:cNvPr>
          <p:cNvGrpSpPr/>
          <p:nvPr/>
        </p:nvGrpSpPr>
        <p:grpSpPr>
          <a:xfrm>
            <a:off x="4351781" y="5585636"/>
            <a:ext cx="2077247" cy="1076984"/>
            <a:chOff x="5223904" y="5192721"/>
            <a:chExt cx="2077247" cy="1076984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315B401-44B2-4856-B36E-8608A623073D}"/>
                </a:ext>
              </a:extLst>
            </p:cNvPr>
            <p:cNvCxnSpPr>
              <a:cxnSpLocks/>
            </p:cNvCxnSpPr>
            <p:nvPr/>
          </p:nvCxnSpPr>
          <p:spPr>
            <a:xfrm>
              <a:off x="5261277" y="5700555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0DFC89B-4481-4289-B198-F09B8CC52E1C}"/>
                </a:ext>
              </a:extLst>
            </p:cNvPr>
            <p:cNvSpPr txBox="1"/>
            <p:nvPr/>
          </p:nvSpPr>
          <p:spPr>
            <a:xfrm>
              <a:off x="5223904" y="5192721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E5EE34E-762D-467B-B48D-61D6FE66175F}"/>
                </a:ext>
              </a:extLst>
            </p:cNvPr>
            <p:cNvSpPr txBox="1"/>
            <p:nvPr/>
          </p:nvSpPr>
          <p:spPr>
            <a:xfrm>
              <a:off x="5234470" y="5638763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555917D-5900-4106-9B3B-971AB7460DF6}"/>
                </a:ext>
              </a:extLst>
            </p:cNvPr>
            <p:cNvSpPr txBox="1"/>
            <p:nvPr/>
          </p:nvSpPr>
          <p:spPr>
            <a:xfrm>
              <a:off x="5752871" y="5404666"/>
              <a:ext cx="1548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÷ </a:t>
              </a:r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=</a:t>
              </a:r>
            </a:p>
          </p:txBody>
        </p:sp>
      </p:grp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AEB3944-1C8F-4AA3-9C25-B804A8FFDFBA}"/>
              </a:ext>
            </a:extLst>
          </p:cNvPr>
          <p:cNvCxnSpPr>
            <a:cxnSpLocks/>
          </p:cNvCxnSpPr>
          <p:nvPr/>
        </p:nvCxnSpPr>
        <p:spPr>
          <a:xfrm>
            <a:off x="6328196" y="6090015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8877A4B7-D038-4110-8E76-651A43AC0500}"/>
              </a:ext>
            </a:extLst>
          </p:cNvPr>
          <p:cNvSpPr txBox="1"/>
          <p:nvPr/>
        </p:nvSpPr>
        <p:spPr>
          <a:xfrm>
            <a:off x="6313901" y="6031489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BC42FC2-2F27-47A7-AF2C-5EF981A7314A}"/>
              </a:ext>
            </a:extLst>
          </p:cNvPr>
          <p:cNvSpPr txBox="1"/>
          <p:nvPr/>
        </p:nvSpPr>
        <p:spPr>
          <a:xfrm>
            <a:off x="6312618" y="5585447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B5E787B-CC03-4E02-862B-4594AA67B2B5}"/>
              </a:ext>
            </a:extLst>
          </p:cNvPr>
          <p:cNvSpPr/>
          <p:nvPr/>
        </p:nvSpPr>
        <p:spPr>
          <a:xfrm>
            <a:off x="3573705" y="4551802"/>
            <a:ext cx="275449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piece shaded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 equal parts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F80C0DF-3A43-478A-928B-4C48E9872204}"/>
              </a:ext>
            </a:extLst>
          </p:cNvPr>
          <p:cNvSpPr/>
          <p:nvPr/>
        </p:nvSpPr>
        <p:spPr>
          <a:xfrm>
            <a:off x="281281" y="-419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1FA7B1C-1869-4A81-9145-49FD2725189A}"/>
              </a:ext>
            </a:extLst>
          </p:cNvPr>
          <p:cNvSpPr/>
          <p:nvPr/>
        </p:nvSpPr>
        <p:spPr>
          <a:xfrm>
            <a:off x="281281" y="35526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6BBFC97-A4DD-4293-A6C7-1627D2160007}"/>
              </a:ext>
            </a:extLst>
          </p:cNvPr>
          <p:cNvCxnSpPr/>
          <p:nvPr/>
        </p:nvCxnSpPr>
        <p:spPr>
          <a:xfrm>
            <a:off x="298250" y="47201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2318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 animBg="1"/>
      <p:bldP spid="29" grpId="0" animBg="1"/>
      <p:bldP spid="30" grpId="0"/>
      <p:bldP spid="31" grpId="0"/>
      <p:bldP spid="32" grpId="0"/>
      <p:bldP spid="35" grpId="0"/>
      <p:bldP spid="36" grpId="0"/>
      <p:bldP spid="43" grpId="0"/>
      <p:bldP spid="44" grpId="0"/>
      <p:bldP spid="45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digits to make the calculation correct.</a:t>
            </a:r>
          </a:p>
        </p:txBody>
      </p:sp>
      <p:pic>
        <p:nvPicPr>
          <p:cNvPr id="58370" name="Picture 2">
            <a:extLst>
              <a:ext uri="{FF2B5EF4-FFF2-40B4-BE49-F238E27FC236}">
                <a16:creationId xmlns:a16="http://schemas.microsoft.com/office/drawing/2014/main" id="{02C334EC-F711-4DDC-8E70-0C3127E30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54" y="949677"/>
            <a:ext cx="3553309" cy="158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E1F3F53-FD1E-44DC-B896-429D6789A3AE}"/>
              </a:ext>
            </a:extLst>
          </p:cNvPr>
          <p:cNvSpPr txBox="1"/>
          <p:nvPr/>
        </p:nvSpPr>
        <p:spPr>
          <a:xfrm>
            <a:off x="1864134" y="1060752"/>
            <a:ext cx="11241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718D48-B934-413F-A7AE-9E8AD5527357}"/>
              </a:ext>
            </a:extLst>
          </p:cNvPr>
          <p:cNvSpPr txBox="1"/>
          <p:nvPr/>
        </p:nvSpPr>
        <p:spPr>
          <a:xfrm>
            <a:off x="2354159" y="1923311"/>
            <a:ext cx="1124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AEEE76-9D93-477A-9FD2-91087EF656B4}"/>
              </a:ext>
            </a:extLst>
          </p:cNvPr>
          <p:cNvSpPr txBox="1"/>
          <p:nvPr/>
        </p:nvSpPr>
        <p:spPr>
          <a:xfrm>
            <a:off x="2819510" y="1899922"/>
            <a:ext cx="1850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. 0  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C89143-10C7-4BE3-93C3-8B34BAA3D00C}"/>
              </a:ext>
            </a:extLst>
          </p:cNvPr>
          <p:cNvSpPr txBox="1"/>
          <p:nvPr/>
        </p:nvSpPr>
        <p:spPr>
          <a:xfrm>
            <a:off x="2916253" y="1918909"/>
            <a:ext cx="1124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2E9996-42E1-4BE2-A976-BC14C373FCB4}"/>
              </a:ext>
            </a:extLst>
          </p:cNvPr>
          <p:cNvSpPr txBox="1"/>
          <p:nvPr/>
        </p:nvSpPr>
        <p:spPr>
          <a:xfrm>
            <a:off x="3180791" y="1060752"/>
            <a:ext cx="11241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3E643B-9A3B-4D72-BB14-8333FB70D62E}"/>
              </a:ext>
            </a:extLst>
          </p:cNvPr>
          <p:cNvSpPr txBox="1"/>
          <p:nvPr/>
        </p:nvSpPr>
        <p:spPr>
          <a:xfrm>
            <a:off x="3545338" y="1923828"/>
            <a:ext cx="1124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BC6B74-8CF7-4B2D-9DBD-1E50CF91EB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1207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app.doublestruck.eu/content/K2_REAS/HTML/Q/QG1449_files/image001.jpg">
            <a:extLst>
              <a:ext uri="{FF2B5EF4-FFF2-40B4-BE49-F238E27FC236}">
                <a16:creationId xmlns:a16="http://schemas.microsoft.com/office/drawing/2014/main" id="{C8B669EE-77A2-4CD0-9114-A50B9F478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98" y="636627"/>
            <a:ext cx="5578998" cy="3781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2551FD5-5D95-408B-BBD0-8C89D9C79A32}"/>
              </a:ext>
            </a:extLst>
          </p:cNvPr>
          <p:cNvSpPr/>
          <p:nvPr/>
        </p:nvSpPr>
        <p:spPr>
          <a:xfrm>
            <a:off x="103032" y="51516"/>
            <a:ext cx="60390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Calculate the volume of the prism.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50DCB1-CEBF-45DD-A11C-689DFD8A9B93}"/>
              </a:ext>
            </a:extLst>
          </p:cNvPr>
          <p:cNvSpPr/>
          <p:nvPr/>
        </p:nvSpPr>
        <p:spPr>
          <a:xfrm>
            <a:off x="7315200" y="3755919"/>
            <a:ext cx="48126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Volume of a prism: </a:t>
            </a:r>
          </a:p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Area of 2D shape x depth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620B06-9BFB-4421-9B5B-823D88EAD0CE}"/>
              </a:ext>
            </a:extLst>
          </p:cNvPr>
          <p:cNvSpPr/>
          <p:nvPr/>
        </p:nvSpPr>
        <p:spPr>
          <a:xfrm>
            <a:off x="7307769" y="4653674"/>
            <a:ext cx="38471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6cm² x 3cm =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28A3B8-CCA9-4640-B3F9-68BC17A63754}"/>
              </a:ext>
            </a:extLst>
          </p:cNvPr>
          <p:cNvSpPr/>
          <p:nvPr/>
        </p:nvSpPr>
        <p:spPr>
          <a:xfrm>
            <a:off x="9721515" y="4653674"/>
            <a:ext cx="18899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18cm³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7FDB98B-DFC9-42CE-92E9-546A83B8FF47}"/>
              </a:ext>
            </a:extLst>
          </p:cNvPr>
          <p:cNvSpPr/>
          <p:nvPr/>
        </p:nvSpPr>
        <p:spPr>
          <a:xfrm>
            <a:off x="7315200" y="633215"/>
            <a:ext cx="410196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Area of a triangle: </a:t>
            </a:r>
          </a:p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Base x height ÷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AF99F8F-7B01-41C0-B414-867F0B89C849}"/>
              </a:ext>
            </a:extLst>
          </p:cNvPr>
          <p:cNvSpPr/>
          <p:nvPr/>
        </p:nvSpPr>
        <p:spPr>
          <a:xfrm>
            <a:off x="7315200" y="1538665"/>
            <a:ext cx="36773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 cm x 3 cm ÷ 2 =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03A9DBB-119C-4C15-87F5-CAC62D21B49B}"/>
              </a:ext>
            </a:extLst>
          </p:cNvPr>
          <p:cNvSpPr/>
          <p:nvPr/>
        </p:nvSpPr>
        <p:spPr>
          <a:xfrm>
            <a:off x="10341589" y="1534422"/>
            <a:ext cx="13521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 cm²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A70D7A-00C5-452E-B7C7-7B2AEE5DA8F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422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6" grpId="0"/>
      <p:bldP spid="17" grpId="0"/>
      <p:bldP spid="18" grpId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These are the prices of fruit in a shop. </a:t>
            </a:r>
          </a:p>
          <a:p>
            <a:r>
              <a:rPr lang="en-US" sz="3200" dirty="0"/>
              <a:t>Oranges 5 for 90p</a:t>
            </a:r>
          </a:p>
          <a:p>
            <a:r>
              <a:rPr lang="en-US" sz="3200" dirty="0"/>
              <a:t>Cherries 80p for 100 grams</a:t>
            </a:r>
          </a:p>
          <a:p>
            <a:r>
              <a:rPr lang="en-US" sz="3200" b="1" dirty="0"/>
              <a:t>Emma buys 15 oranges. How much does she pay? </a:t>
            </a:r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DB7EFE-AEDF-4CB7-AB50-A19CCC3AB2E3}"/>
              </a:ext>
            </a:extLst>
          </p:cNvPr>
          <p:cNvSpPr/>
          <p:nvPr/>
        </p:nvSpPr>
        <p:spPr>
          <a:xfrm>
            <a:off x="56123" y="3422686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Reshma buys some cherries. They cost £1.20</a:t>
            </a:r>
          </a:p>
          <a:p>
            <a:r>
              <a:rPr lang="en-US" sz="3200" b="1" dirty="0"/>
              <a:t>How many grams of cherries does she buy? </a:t>
            </a:r>
            <a:endParaRPr lang="en-US" sz="2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03404A-002F-40FE-A87C-689654D5ECED}"/>
              </a:ext>
            </a:extLst>
          </p:cNvPr>
          <p:cNvSpPr/>
          <p:nvPr/>
        </p:nvSpPr>
        <p:spPr>
          <a:xfrm>
            <a:off x="517941" y="2030128"/>
            <a:ext cx="48996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 oranges = 90p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812347-B6EA-464F-B935-3E70E5F53980}"/>
              </a:ext>
            </a:extLst>
          </p:cNvPr>
          <p:cNvSpPr/>
          <p:nvPr/>
        </p:nvSpPr>
        <p:spPr>
          <a:xfrm>
            <a:off x="297684" y="2923844"/>
            <a:ext cx="23679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 oranges =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B76DCBD-6223-44ED-AC12-A3E9DE8D6ED2}"/>
              </a:ext>
            </a:extLst>
          </p:cNvPr>
          <p:cNvCxnSpPr/>
          <p:nvPr/>
        </p:nvCxnSpPr>
        <p:spPr>
          <a:xfrm>
            <a:off x="2458434" y="2620486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284C3B35-97D0-4AE3-9159-9BF6BC584097}"/>
              </a:ext>
            </a:extLst>
          </p:cNvPr>
          <p:cNvSpPr/>
          <p:nvPr/>
        </p:nvSpPr>
        <p:spPr>
          <a:xfrm>
            <a:off x="2542308" y="2527359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x3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F1BDE1-AD63-4E45-8BB9-4B47159F6F20}"/>
              </a:ext>
            </a:extLst>
          </p:cNvPr>
          <p:cNvSpPr/>
          <p:nvPr/>
        </p:nvSpPr>
        <p:spPr>
          <a:xfrm>
            <a:off x="2511771" y="2923844"/>
            <a:ext cx="2461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£2.70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C555A0-0B31-468B-95AB-058F7EEEC112}"/>
              </a:ext>
            </a:extLst>
          </p:cNvPr>
          <p:cNvSpPr/>
          <p:nvPr/>
        </p:nvSpPr>
        <p:spPr>
          <a:xfrm>
            <a:off x="738198" y="4406946"/>
            <a:ext cx="48996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80p = 100 grams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060BD4-C941-469B-96F7-533D182096A7}"/>
              </a:ext>
            </a:extLst>
          </p:cNvPr>
          <p:cNvSpPr/>
          <p:nvPr/>
        </p:nvSpPr>
        <p:spPr>
          <a:xfrm>
            <a:off x="738197" y="5300662"/>
            <a:ext cx="21477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40p =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56649E7-6184-49B7-AF15-908EAE88546F}"/>
              </a:ext>
            </a:extLst>
          </p:cNvPr>
          <p:cNvCxnSpPr/>
          <p:nvPr/>
        </p:nvCxnSpPr>
        <p:spPr>
          <a:xfrm>
            <a:off x="1651751" y="4997304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1E7A2415-F380-4D18-9A91-5130D97E1F4E}"/>
              </a:ext>
            </a:extLst>
          </p:cNvPr>
          <p:cNvSpPr/>
          <p:nvPr/>
        </p:nvSpPr>
        <p:spPr>
          <a:xfrm>
            <a:off x="1735625" y="4904177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36AFD8-44CD-4286-BC19-E4E8496E51C4}"/>
              </a:ext>
            </a:extLst>
          </p:cNvPr>
          <p:cNvSpPr/>
          <p:nvPr/>
        </p:nvSpPr>
        <p:spPr>
          <a:xfrm>
            <a:off x="1794580" y="5300662"/>
            <a:ext cx="2461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 grams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D59ADA-3B67-4BF1-9FD0-72EE6F6A8F5B}"/>
              </a:ext>
            </a:extLst>
          </p:cNvPr>
          <p:cNvSpPr/>
          <p:nvPr/>
        </p:nvSpPr>
        <p:spPr>
          <a:xfrm>
            <a:off x="424693" y="6198275"/>
            <a:ext cx="2461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£1.20 =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90B1E32-C000-4A00-82F3-BEE7E41F5A9C}"/>
              </a:ext>
            </a:extLst>
          </p:cNvPr>
          <p:cNvCxnSpPr/>
          <p:nvPr/>
        </p:nvCxnSpPr>
        <p:spPr>
          <a:xfrm>
            <a:off x="1651751" y="5894917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06A331D2-42E3-4386-8F2F-693F4F6B5089}"/>
              </a:ext>
            </a:extLst>
          </p:cNvPr>
          <p:cNvSpPr/>
          <p:nvPr/>
        </p:nvSpPr>
        <p:spPr>
          <a:xfrm>
            <a:off x="1735625" y="5801790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x3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1A1A678-BC5E-4FAD-80B1-353B79A6FE9D}"/>
              </a:ext>
            </a:extLst>
          </p:cNvPr>
          <p:cNvSpPr/>
          <p:nvPr/>
        </p:nvSpPr>
        <p:spPr>
          <a:xfrm>
            <a:off x="1794580" y="6198275"/>
            <a:ext cx="2461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150 grams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678A9E4-85F6-47E2-9647-22085AC212A0}"/>
              </a:ext>
            </a:extLst>
          </p:cNvPr>
          <p:cNvSpPr/>
          <p:nvPr/>
        </p:nvSpPr>
        <p:spPr>
          <a:xfrm>
            <a:off x="7448370" y="3919535"/>
            <a:ext cx="2461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150 grams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C8852C1-EA5B-4A22-AE27-BBEEDA0E0453}"/>
              </a:ext>
            </a:extLst>
          </p:cNvPr>
          <p:cNvSpPr/>
          <p:nvPr/>
        </p:nvSpPr>
        <p:spPr>
          <a:xfrm>
            <a:off x="8487841" y="1527328"/>
            <a:ext cx="2461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£2.70</a:t>
            </a:r>
          </a:p>
        </p:txBody>
      </p:sp>
    </p:spTree>
    <p:extLst>
      <p:ext uri="{BB962C8B-B14F-4D97-AF65-F5344CB8AC3E}">
        <p14:creationId xmlns:p14="http://schemas.microsoft.com/office/powerpoint/2010/main" val="1876937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1" grpId="0"/>
      <p:bldP spid="12" grpId="0"/>
      <p:bldP spid="14" grpId="0"/>
      <p:bldP spid="15" grpId="0"/>
      <p:bldP spid="16" grpId="0"/>
      <p:bldP spid="18" grpId="0"/>
      <p:bldP spid="19" grpId="0"/>
      <p:bldP spid="20" grpId="0"/>
      <p:bldP spid="21" grpId="0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ACB066-995A-4F76-A5A8-0FD825B5E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46" y="714326"/>
            <a:ext cx="7185680" cy="354818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254E242-5D75-40A6-BB52-0B9CCBC7C970}"/>
              </a:ext>
            </a:extLst>
          </p:cNvPr>
          <p:cNvSpPr/>
          <p:nvPr/>
        </p:nvSpPr>
        <p:spPr>
          <a:xfrm>
            <a:off x="140680" y="70340"/>
            <a:ext cx="90736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area of the parallelogram.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B45597-D325-47BC-BE6B-BAB4DDCF0EE4}"/>
              </a:ext>
            </a:extLst>
          </p:cNvPr>
          <p:cNvSpPr/>
          <p:nvPr/>
        </p:nvSpPr>
        <p:spPr>
          <a:xfrm>
            <a:off x="7555926" y="885183"/>
            <a:ext cx="44641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Area of a parallelogram: </a:t>
            </a:r>
          </a:p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Base x height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2CCC42D-58AC-48D6-89F5-843091E2E278}"/>
              </a:ext>
            </a:extLst>
          </p:cNvPr>
          <p:cNvCxnSpPr>
            <a:cxnSpLocks/>
          </p:cNvCxnSpPr>
          <p:nvPr/>
        </p:nvCxnSpPr>
        <p:spPr>
          <a:xfrm>
            <a:off x="5396278" y="934872"/>
            <a:ext cx="0" cy="2426342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2BD3E5CC-CFBC-42EE-8896-E7B56E6523AA}"/>
              </a:ext>
            </a:extLst>
          </p:cNvPr>
          <p:cNvSpPr/>
          <p:nvPr/>
        </p:nvSpPr>
        <p:spPr>
          <a:xfrm>
            <a:off x="7555927" y="1903643"/>
            <a:ext cx="42658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7 cm x 4 cm = 28 cm²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C04822-9594-47D6-A448-20413A97236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736665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44444E-6 L 0.13802 0.0011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01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" grpId="0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Jon makes a sequence of numbers. His rule is to add the same amount each time. Write in the missing numbers.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6C7EDF-5745-421F-BEA2-08C3D4E23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222" y="1316565"/>
            <a:ext cx="10713493" cy="1242028"/>
          </a:xfrm>
          <a:prstGeom prst="rect">
            <a:avLst/>
          </a:prstGeom>
        </p:spPr>
      </p:pic>
      <p:sp>
        <p:nvSpPr>
          <p:cNvPr id="6" name="Arrow: Curved Up 5">
            <a:extLst>
              <a:ext uri="{FF2B5EF4-FFF2-40B4-BE49-F238E27FC236}">
                <a16:creationId xmlns:a16="http://schemas.microsoft.com/office/drawing/2014/main" id="{BF4DFFD4-4631-4D5F-905D-03974D1F4C5A}"/>
              </a:ext>
            </a:extLst>
          </p:cNvPr>
          <p:cNvSpPr/>
          <p:nvPr/>
        </p:nvSpPr>
        <p:spPr>
          <a:xfrm>
            <a:off x="1200441" y="2514138"/>
            <a:ext cx="2486091" cy="72665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Arrow: Curved Up 6">
            <a:extLst>
              <a:ext uri="{FF2B5EF4-FFF2-40B4-BE49-F238E27FC236}">
                <a16:creationId xmlns:a16="http://schemas.microsoft.com/office/drawing/2014/main" id="{55C3D97A-9EF7-4C7E-A266-E7A285C3A40C}"/>
              </a:ext>
            </a:extLst>
          </p:cNvPr>
          <p:cNvSpPr/>
          <p:nvPr/>
        </p:nvSpPr>
        <p:spPr>
          <a:xfrm>
            <a:off x="3521106" y="2518015"/>
            <a:ext cx="2486091" cy="72665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Arrow: Curved Up 7">
            <a:extLst>
              <a:ext uri="{FF2B5EF4-FFF2-40B4-BE49-F238E27FC236}">
                <a16:creationId xmlns:a16="http://schemas.microsoft.com/office/drawing/2014/main" id="{3A57DC7B-03EE-4554-BA30-A59BE9EEF2AF}"/>
              </a:ext>
            </a:extLst>
          </p:cNvPr>
          <p:cNvSpPr/>
          <p:nvPr/>
        </p:nvSpPr>
        <p:spPr>
          <a:xfrm>
            <a:off x="5744016" y="2521892"/>
            <a:ext cx="2486091" cy="72665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Arrow: Curved Up 8">
            <a:extLst>
              <a:ext uri="{FF2B5EF4-FFF2-40B4-BE49-F238E27FC236}">
                <a16:creationId xmlns:a16="http://schemas.microsoft.com/office/drawing/2014/main" id="{43617479-549B-4209-ADFF-3C414AA8C981}"/>
              </a:ext>
            </a:extLst>
          </p:cNvPr>
          <p:cNvSpPr/>
          <p:nvPr/>
        </p:nvSpPr>
        <p:spPr>
          <a:xfrm>
            <a:off x="8064678" y="2511701"/>
            <a:ext cx="2486091" cy="72665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A740C8-07F0-4178-BB19-5A34F5BF0CFB}"/>
              </a:ext>
            </a:extLst>
          </p:cNvPr>
          <p:cNvSpPr txBox="1"/>
          <p:nvPr/>
        </p:nvSpPr>
        <p:spPr>
          <a:xfrm>
            <a:off x="752020" y="4160181"/>
            <a:ext cx="5466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equal jumps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322CE9-4D92-4D0D-9DBB-F5E64EFA3C77}"/>
              </a:ext>
            </a:extLst>
          </p:cNvPr>
          <p:cNvSpPr txBox="1"/>
          <p:nvPr/>
        </p:nvSpPr>
        <p:spPr>
          <a:xfrm>
            <a:off x="752019" y="4687620"/>
            <a:ext cx="5466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a difference of 20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B3FAE6-4F2B-4B86-84DD-B9369D30A7F3}"/>
              </a:ext>
            </a:extLst>
          </p:cNvPr>
          <p:cNvSpPr txBox="1"/>
          <p:nvPr/>
        </p:nvSpPr>
        <p:spPr>
          <a:xfrm>
            <a:off x="752018" y="5341229"/>
            <a:ext cx="4301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÷ 4 = 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F145E1-CA35-4D94-ACE7-42EC51368AE2}"/>
              </a:ext>
            </a:extLst>
          </p:cNvPr>
          <p:cNvSpPr txBox="1"/>
          <p:nvPr/>
        </p:nvSpPr>
        <p:spPr>
          <a:xfrm>
            <a:off x="2614667" y="5346085"/>
            <a:ext cx="7747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…so it’s an increase of 5 with each jump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435756-4894-48CD-8F9F-BC5E3F7DE7D6}"/>
              </a:ext>
            </a:extLst>
          </p:cNvPr>
          <p:cNvSpPr/>
          <p:nvPr/>
        </p:nvSpPr>
        <p:spPr>
          <a:xfrm>
            <a:off x="3373809" y="1649404"/>
            <a:ext cx="62544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EB410EA-9914-4131-92FB-5BC3EE6E93E5}"/>
              </a:ext>
            </a:extLst>
          </p:cNvPr>
          <p:cNvSpPr/>
          <p:nvPr/>
        </p:nvSpPr>
        <p:spPr>
          <a:xfrm>
            <a:off x="5592963" y="1687749"/>
            <a:ext cx="62544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7ED9F83-FFA2-4088-84E7-C0B235FCFE44}"/>
              </a:ext>
            </a:extLst>
          </p:cNvPr>
          <p:cNvSpPr/>
          <p:nvPr/>
        </p:nvSpPr>
        <p:spPr>
          <a:xfrm>
            <a:off x="7776753" y="1667280"/>
            <a:ext cx="90670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14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3B20058-34DE-4C38-B733-95F9A816F946}"/>
              </a:ext>
            </a:extLst>
          </p:cNvPr>
          <p:cNvGrpSpPr/>
          <p:nvPr/>
        </p:nvGrpSpPr>
        <p:grpSpPr>
          <a:xfrm>
            <a:off x="4015624" y="4966932"/>
            <a:ext cx="522900" cy="492950"/>
            <a:chOff x="3807856" y="928777"/>
            <a:chExt cx="522900" cy="49295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6B38A07-0801-41C2-AA2D-78FE7FB0F79A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1B4F6A7-734A-4066-9999-3A48ED86B196}"/>
                </a:ext>
              </a:extLst>
            </p:cNvPr>
            <p:cNvSpPr txBox="1"/>
            <p:nvPr/>
          </p:nvSpPr>
          <p:spPr>
            <a:xfrm>
              <a:off x="3807856" y="1021617"/>
              <a:ext cx="5229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361676E-F5BE-47E2-8C93-67D9BF15FC58}"/>
              </a:ext>
            </a:extLst>
          </p:cNvPr>
          <p:cNvGrpSpPr/>
          <p:nvPr/>
        </p:nvGrpSpPr>
        <p:grpSpPr>
          <a:xfrm>
            <a:off x="4992409" y="4964179"/>
            <a:ext cx="189378" cy="494964"/>
            <a:chOff x="7010015" y="926763"/>
            <a:chExt cx="189378" cy="494964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D363956-2E9C-41E4-B1F6-9052C6811CA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CEE6A8B-0918-41B8-B516-33FCF82D40BF}"/>
                </a:ext>
              </a:extLst>
            </p:cNvPr>
            <p:cNvGrpSpPr/>
            <p:nvPr/>
          </p:nvGrpSpPr>
          <p:grpSpPr>
            <a:xfrm>
              <a:off x="7010015" y="928608"/>
              <a:ext cx="189378" cy="493119"/>
              <a:chOff x="7010015" y="928608"/>
              <a:chExt cx="189378" cy="49311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860B523-04E2-42C5-95AF-771075C5E03F}"/>
                  </a:ext>
                </a:extLst>
              </p:cNvPr>
              <p:cNvSpPr txBox="1"/>
              <p:nvPr/>
            </p:nvSpPr>
            <p:spPr>
              <a:xfrm>
                <a:off x="7010015" y="1021617"/>
                <a:ext cx="189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30576767-8F52-4732-B662-9C5DE34BBE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" name="Group 91">
            <a:extLst>
              <a:ext uri="{FF2B5EF4-FFF2-40B4-BE49-F238E27FC236}">
                <a16:creationId xmlns:a16="http://schemas.microsoft.com/office/drawing/2014/main" id="{34BE7A62-D674-4669-B02B-EA9816846F68}"/>
              </a:ext>
            </a:extLst>
          </p:cNvPr>
          <p:cNvGrpSpPr/>
          <p:nvPr/>
        </p:nvGrpSpPr>
        <p:grpSpPr>
          <a:xfrm>
            <a:off x="4239196" y="4468307"/>
            <a:ext cx="893612" cy="479154"/>
            <a:chOff x="7395283" y="5821043"/>
            <a:chExt cx="205894" cy="512761"/>
          </a:xfrm>
        </p:grpSpPr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32227DA9-0E83-456F-8902-8E933280AA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9DEC763-807F-4BBF-96CC-2D26232ACA00}"/>
                </a:ext>
              </a:extLst>
            </p:cNvPr>
            <p:cNvSpPr/>
            <p:nvPr/>
          </p:nvSpPr>
          <p:spPr>
            <a:xfrm>
              <a:off x="7447313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28" name="Group 91">
            <a:extLst>
              <a:ext uri="{FF2B5EF4-FFF2-40B4-BE49-F238E27FC236}">
                <a16:creationId xmlns:a16="http://schemas.microsoft.com/office/drawing/2014/main" id="{0746D581-CF20-49E8-89D2-C2591929685F}"/>
              </a:ext>
            </a:extLst>
          </p:cNvPr>
          <p:cNvGrpSpPr/>
          <p:nvPr/>
        </p:nvGrpSpPr>
        <p:grpSpPr>
          <a:xfrm>
            <a:off x="5135708" y="4463876"/>
            <a:ext cx="889897" cy="479154"/>
            <a:chOff x="7395283" y="5821043"/>
            <a:chExt cx="205894" cy="512761"/>
          </a:xfrm>
        </p:grpSpPr>
        <p:sp>
          <p:nvSpPr>
            <p:cNvPr id="29" name="Freeform 11">
              <a:extLst>
                <a:ext uri="{FF2B5EF4-FFF2-40B4-BE49-F238E27FC236}">
                  <a16:creationId xmlns:a16="http://schemas.microsoft.com/office/drawing/2014/main" id="{0BEDEF79-E35F-4C58-9BD0-AD44DB9F4E3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276A0DC-7367-49B4-B3E9-103630CF2A03}"/>
                </a:ext>
              </a:extLst>
            </p:cNvPr>
            <p:cNvSpPr/>
            <p:nvPr/>
          </p:nvSpPr>
          <p:spPr>
            <a:xfrm>
              <a:off x="7445009" y="5821043"/>
              <a:ext cx="13802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+19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0BD83F6-918A-42CF-825F-40FCFAB43994}"/>
              </a:ext>
            </a:extLst>
          </p:cNvPr>
          <p:cNvGrpSpPr/>
          <p:nvPr/>
        </p:nvGrpSpPr>
        <p:grpSpPr>
          <a:xfrm>
            <a:off x="5812284" y="4961797"/>
            <a:ext cx="446400" cy="494964"/>
            <a:chOff x="6938791" y="926763"/>
            <a:chExt cx="446400" cy="494964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88DE87D-A69A-4E05-8C1D-90D6DD4F1DD9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5D00B81D-536C-462D-8036-1FB4C9E8CA53}"/>
                </a:ext>
              </a:extLst>
            </p:cNvPr>
            <p:cNvGrpSpPr/>
            <p:nvPr/>
          </p:nvGrpSpPr>
          <p:grpSpPr>
            <a:xfrm>
              <a:off x="6938791" y="928608"/>
              <a:ext cx="446400" cy="493119"/>
              <a:chOff x="6938791" y="928608"/>
              <a:chExt cx="446400" cy="493119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7680751-F2AB-4110-85DB-E938AF0310FF}"/>
                  </a:ext>
                </a:extLst>
              </p:cNvPr>
              <p:cNvSpPr txBox="1"/>
              <p:nvPr/>
            </p:nvSpPr>
            <p:spPr>
              <a:xfrm>
                <a:off x="6938791" y="1021617"/>
                <a:ext cx="446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19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A2297C30-047E-431F-BD93-00D16CBE8D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68AECD3-BD9C-4FDD-B8C6-CB443C922FD6}"/>
              </a:ext>
            </a:extLst>
          </p:cNvPr>
          <p:cNvCxnSpPr>
            <a:cxnSpLocks/>
          </p:cNvCxnSpPr>
          <p:nvPr/>
        </p:nvCxnSpPr>
        <p:spPr>
          <a:xfrm>
            <a:off x="3906665" y="4979976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411222B3-FB23-49CD-A7B9-47128E4957B2}"/>
              </a:ext>
            </a:extLst>
          </p:cNvPr>
          <p:cNvSpPr/>
          <p:nvPr/>
        </p:nvSpPr>
        <p:spPr>
          <a:xfrm>
            <a:off x="4173180" y="4814408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67D80E3-39BA-4E2A-8205-9E341838D326}"/>
              </a:ext>
            </a:extLst>
          </p:cNvPr>
          <p:cNvGrpSpPr/>
          <p:nvPr/>
        </p:nvGrpSpPr>
        <p:grpSpPr>
          <a:xfrm>
            <a:off x="1118210" y="3747871"/>
            <a:ext cx="522900" cy="492950"/>
            <a:chOff x="3807856" y="928777"/>
            <a:chExt cx="522900" cy="492950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21C164F-02A1-4153-AFB5-21862E441D4C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456251E-5742-49CB-85A0-2D7E1F7DD685}"/>
                </a:ext>
              </a:extLst>
            </p:cNvPr>
            <p:cNvSpPr txBox="1"/>
            <p:nvPr/>
          </p:nvSpPr>
          <p:spPr>
            <a:xfrm>
              <a:off x="3807856" y="1021617"/>
              <a:ext cx="5229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F2DD959-5C4E-466E-8976-62EC43958EF3}"/>
              </a:ext>
            </a:extLst>
          </p:cNvPr>
          <p:cNvGrpSpPr/>
          <p:nvPr/>
        </p:nvGrpSpPr>
        <p:grpSpPr>
          <a:xfrm>
            <a:off x="2094995" y="3745118"/>
            <a:ext cx="189378" cy="494964"/>
            <a:chOff x="7010015" y="926763"/>
            <a:chExt cx="189378" cy="494964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7E09B1-7DD7-4D2E-8AD4-7F62E06B5CF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2F7AF5DB-8DE8-40FF-9E6D-B1A9F54DE019}"/>
                </a:ext>
              </a:extLst>
            </p:cNvPr>
            <p:cNvGrpSpPr/>
            <p:nvPr/>
          </p:nvGrpSpPr>
          <p:grpSpPr>
            <a:xfrm>
              <a:off x="7010015" y="928608"/>
              <a:ext cx="189378" cy="493119"/>
              <a:chOff x="7010015" y="928608"/>
              <a:chExt cx="189378" cy="493119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D53978C-E39B-406F-8DAC-C3AB321C9936}"/>
                  </a:ext>
                </a:extLst>
              </p:cNvPr>
              <p:cNvSpPr txBox="1"/>
              <p:nvPr/>
            </p:nvSpPr>
            <p:spPr>
              <a:xfrm>
                <a:off x="7010015" y="1021617"/>
                <a:ext cx="189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03F17226-29E3-4154-B7ED-FF65BAE680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6" name="Group 91">
            <a:extLst>
              <a:ext uri="{FF2B5EF4-FFF2-40B4-BE49-F238E27FC236}">
                <a16:creationId xmlns:a16="http://schemas.microsoft.com/office/drawing/2014/main" id="{9B42717E-2580-4047-ADCD-86511DE56B69}"/>
              </a:ext>
            </a:extLst>
          </p:cNvPr>
          <p:cNvGrpSpPr/>
          <p:nvPr/>
        </p:nvGrpSpPr>
        <p:grpSpPr>
          <a:xfrm>
            <a:off x="1341782" y="3249246"/>
            <a:ext cx="893612" cy="479154"/>
            <a:chOff x="7395283" y="5821043"/>
            <a:chExt cx="205894" cy="512761"/>
          </a:xfrm>
        </p:grpSpPr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14EDD890-DF05-4BEA-8CA4-2BF087AA79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b="1" dirty="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76A1816-4693-4610-8EAC-1F0E21DAD4DC}"/>
                </a:ext>
              </a:extLst>
            </p:cNvPr>
            <p:cNvSpPr/>
            <p:nvPr/>
          </p:nvSpPr>
          <p:spPr>
            <a:xfrm>
              <a:off x="7447313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</a:t>
              </a:r>
            </a:p>
          </p:txBody>
        </p:sp>
      </p:grpSp>
      <p:grpSp>
        <p:nvGrpSpPr>
          <p:cNvPr id="49" name="Group 91">
            <a:extLst>
              <a:ext uri="{FF2B5EF4-FFF2-40B4-BE49-F238E27FC236}">
                <a16:creationId xmlns:a16="http://schemas.microsoft.com/office/drawing/2014/main" id="{8116E819-2028-45AD-85BF-9D7C03551260}"/>
              </a:ext>
            </a:extLst>
          </p:cNvPr>
          <p:cNvGrpSpPr/>
          <p:nvPr/>
        </p:nvGrpSpPr>
        <p:grpSpPr>
          <a:xfrm>
            <a:off x="2238294" y="3244815"/>
            <a:ext cx="889897" cy="479154"/>
            <a:chOff x="7395283" y="5821043"/>
            <a:chExt cx="205894" cy="512761"/>
          </a:xfrm>
        </p:grpSpPr>
        <p:sp>
          <p:nvSpPr>
            <p:cNvPr id="51" name="Freeform 11">
              <a:extLst>
                <a:ext uri="{FF2B5EF4-FFF2-40B4-BE49-F238E27FC236}">
                  <a16:creationId xmlns:a16="http://schemas.microsoft.com/office/drawing/2014/main" id="{9A75EFDB-E6F2-4972-B483-E4400EF82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b="1" dirty="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FA4418C5-FCD0-4DB9-95DB-0415F51EBF24}"/>
                </a:ext>
              </a:extLst>
            </p:cNvPr>
            <p:cNvSpPr/>
            <p:nvPr/>
          </p:nvSpPr>
          <p:spPr>
            <a:xfrm>
              <a:off x="7451233" y="5821043"/>
              <a:ext cx="13802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+4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FC77CA-4C03-4845-BFC5-135C94267167}"/>
              </a:ext>
            </a:extLst>
          </p:cNvPr>
          <p:cNvGrpSpPr/>
          <p:nvPr/>
        </p:nvGrpSpPr>
        <p:grpSpPr>
          <a:xfrm>
            <a:off x="2961938" y="3742736"/>
            <a:ext cx="446400" cy="494964"/>
            <a:chOff x="6985859" y="926763"/>
            <a:chExt cx="446400" cy="494964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BA5B9DA3-9B39-4E72-8244-7783CD474A2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E860B969-F516-4442-964F-213C8B6EB163}"/>
                </a:ext>
              </a:extLst>
            </p:cNvPr>
            <p:cNvGrpSpPr/>
            <p:nvPr/>
          </p:nvGrpSpPr>
          <p:grpSpPr>
            <a:xfrm>
              <a:off x="6985859" y="928608"/>
              <a:ext cx="446400" cy="493119"/>
              <a:chOff x="6985859" y="928608"/>
              <a:chExt cx="446400" cy="493119"/>
            </a:xfrm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8B3F0E12-1C10-4D9D-8BCB-288F0AC54E06}"/>
                  </a:ext>
                </a:extLst>
              </p:cNvPr>
              <p:cNvSpPr txBox="1"/>
              <p:nvPr/>
            </p:nvSpPr>
            <p:spPr>
              <a:xfrm>
                <a:off x="6985859" y="1021617"/>
                <a:ext cx="446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</a:t>
                </a:r>
              </a:p>
            </p:txBody>
          </p: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1F1BECE3-9E61-44BA-B254-1F91999832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043D844B-52E0-47DA-8CF0-9B919BD11F7E}"/>
              </a:ext>
            </a:extLst>
          </p:cNvPr>
          <p:cNvCxnSpPr>
            <a:cxnSpLocks/>
          </p:cNvCxnSpPr>
          <p:nvPr/>
        </p:nvCxnSpPr>
        <p:spPr>
          <a:xfrm>
            <a:off x="1009251" y="3760915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DDFF7684-1AC2-4555-983E-F35D5191CE77}"/>
              </a:ext>
            </a:extLst>
          </p:cNvPr>
          <p:cNvSpPr/>
          <p:nvPr/>
        </p:nvSpPr>
        <p:spPr>
          <a:xfrm>
            <a:off x="1275766" y="3595347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99A9AA-A7A2-4E91-8B02-02628DBA71D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1100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96296E-6 L 0.01927 -0.03797 C 0.0233 -0.0463 0.02929 -0.0507 0.0358 -0.0507 C 0.04297 -0.0507 0.04883 -0.0463 0.05286 -0.03797 L 0.07252 2.96296E-6 " pathEditMode="relative" rAng="0" ptsTypes="AAAAA">
                                      <p:cBhvr>
                                        <p:cTn id="4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2.96296E-6 L 0.09179 -0.03704 C 0.09596 -0.04537 0.10221 -0.04977 0.10846 -0.04977 C 0.11588 -0.04977 0.12174 -0.04537 0.12578 -0.03704 L 0.14583 2.96296E-6 " pathEditMode="relative" rAng="0" ptsTypes="AAAAA">
                                      <p:cBhvr>
                                        <p:cTn id="6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7.40741E-7 L 0.01927 -0.03796 C 0.0233 -0.0463 0.02929 -0.0507 0.0358 -0.0507 C 0.04297 -0.0507 0.04882 -0.0463 0.05286 -0.03796 L 0.07252 7.40741E-7 " pathEditMode="relative" rAng="0" ptsTypes="AAAAA">
                                      <p:cBhvr>
                                        <p:cTn id="10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7.40741E-7 L 0.09179 -0.03704 C 0.09596 -0.04537 0.10221 -0.04977 0.10846 -0.04977 C 0.11588 -0.04977 0.12174 -0.04537 0.12578 -0.03704 L 0.14583 7.40741E-7 " pathEditMode="relative" rAng="0" ptsTypes="AAAAA">
                                      <p:cBhvr>
                                        <p:cTn id="12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37" grpId="0" animBg="1"/>
      <p:bldP spid="37" grpId="1" animBg="1"/>
      <p:bldP spid="37" grpId="2" animBg="1"/>
      <p:bldP spid="59" grpId="0" animBg="1"/>
      <p:bldP spid="59" grpId="1" animBg="1"/>
      <p:bldP spid="59" grpId="2" animBg="1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0ACACF6F-D80B-45DA-A78C-E691B5D58D03}"/>
              </a:ext>
            </a:extLst>
          </p:cNvPr>
          <p:cNvSpPr txBox="1"/>
          <p:nvPr/>
        </p:nvSpPr>
        <p:spPr>
          <a:xfrm>
            <a:off x="8221165" y="5424367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8 5 0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 and q each stand for whole numbers.</a:t>
            </a:r>
          </a:p>
          <a:p>
            <a:r>
              <a:rPr lang="en-US" sz="3200" b="1" dirty="0"/>
              <a:t>p + q = 1000</a:t>
            </a:r>
          </a:p>
          <a:p>
            <a:r>
              <a:rPr lang="en-US" sz="3200" b="1" dirty="0"/>
              <a:t>p is 150 greater than q.</a:t>
            </a:r>
          </a:p>
          <a:p>
            <a:r>
              <a:rPr lang="en-US" sz="3200" b="1" dirty="0"/>
              <a:t>Calculate the numbers p and q.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A587E88-C4C8-4408-9DEB-9A953D7A9ECB}"/>
              </a:ext>
            </a:extLst>
          </p:cNvPr>
          <p:cNvSpPr/>
          <p:nvPr/>
        </p:nvSpPr>
        <p:spPr>
          <a:xfrm>
            <a:off x="779929" y="3159000"/>
            <a:ext cx="414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DDCF06-94F3-45C6-A3CF-AFD2504B2F2B}"/>
              </a:ext>
            </a:extLst>
          </p:cNvPr>
          <p:cNvSpPr/>
          <p:nvPr/>
        </p:nvSpPr>
        <p:spPr>
          <a:xfrm>
            <a:off x="4919929" y="3159000"/>
            <a:ext cx="306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6C3523-509C-48C3-88F6-EFCFFA1A1AEE}"/>
              </a:ext>
            </a:extLst>
          </p:cNvPr>
          <p:cNvSpPr/>
          <p:nvPr/>
        </p:nvSpPr>
        <p:spPr>
          <a:xfrm>
            <a:off x="2695763" y="3107601"/>
            <a:ext cx="4634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p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D46074-8E5E-4CCB-B473-6E3E8D7DBCB3}"/>
              </a:ext>
            </a:extLst>
          </p:cNvPr>
          <p:cNvSpPr/>
          <p:nvPr/>
        </p:nvSpPr>
        <p:spPr>
          <a:xfrm>
            <a:off x="6282316" y="3108774"/>
            <a:ext cx="4634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q</a:t>
            </a:r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9E079DDF-0EFB-46FC-ACE7-E628CAA8FCD2}"/>
              </a:ext>
            </a:extLst>
          </p:cNvPr>
          <p:cNvSpPr/>
          <p:nvPr/>
        </p:nvSpPr>
        <p:spPr>
          <a:xfrm rot="5400000">
            <a:off x="4206386" y="-614544"/>
            <a:ext cx="347084" cy="7200004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34EAAA-3FAE-4D0F-8B7B-C559FBF0DA93}"/>
              </a:ext>
            </a:extLst>
          </p:cNvPr>
          <p:cNvSpPr/>
          <p:nvPr/>
        </p:nvSpPr>
        <p:spPr>
          <a:xfrm>
            <a:off x="3923997" y="2244491"/>
            <a:ext cx="10766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8910A6-2A5D-4459-9DB8-1808A02B0866}"/>
              </a:ext>
            </a:extLst>
          </p:cNvPr>
          <p:cNvSpPr/>
          <p:nvPr/>
        </p:nvSpPr>
        <p:spPr>
          <a:xfrm>
            <a:off x="779927" y="3700518"/>
            <a:ext cx="306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495208-9316-4802-A916-BF46B2EDE377}"/>
              </a:ext>
            </a:extLst>
          </p:cNvPr>
          <p:cNvSpPr/>
          <p:nvPr/>
        </p:nvSpPr>
        <p:spPr>
          <a:xfrm>
            <a:off x="1958702" y="3717298"/>
            <a:ext cx="8088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425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E2DC7E-0CE9-43B9-AAEB-05C71EA041A8}"/>
              </a:ext>
            </a:extLst>
          </p:cNvPr>
          <p:cNvSpPr/>
          <p:nvPr/>
        </p:nvSpPr>
        <p:spPr>
          <a:xfrm>
            <a:off x="3839927" y="3700518"/>
            <a:ext cx="1076549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95C256-C7C7-438B-A25D-D3BF4B4456DA}"/>
              </a:ext>
            </a:extLst>
          </p:cNvPr>
          <p:cNvSpPr/>
          <p:nvPr/>
        </p:nvSpPr>
        <p:spPr>
          <a:xfrm>
            <a:off x="4048828" y="3709756"/>
            <a:ext cx="9056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2D208B-753F-4E1B-B705-0B7D4F3E4218}"/>
              </a:ext>
            </a:extLst>
          </p:cNvPr>
          <p:cNvSpPr/>
          <p:nvPr/>
        </p:nvSpPr>
        <p:spPr>
          <a:xfrm>
            <a:off x="4919927" y="3700518"/>
            <a:ext cx="3060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E827C03-AE52-4909-8123-49DB19985E7F}"/>
              </a:ext>
            </a:extLst>
          </p:cNvPr>
          <p:cNvSpPr/>
          <p:nvPr/>
        </p:nvSpPr>
        <p:spPr>
          <a:xfrm>
            <a:off x="6216681" y="3709756"/>
            <a:ext cx="7586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425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78AFE70-48AB-4C4B-AC0A-899ECB5AE91E}"/>
              </a:ext>
            </a:extLst>
          </p:cNvPr>
          <p:cNvSpPr/>
          <p:nvPr/>
        </p:nvSpPr>
        <p:spPr>
          <a:xfrm>
            <a:off x="4048828" y="4751204"/>
            <a:ext cx="25832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1000 – 150 =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1BB4E5E-97B3-45B9-B09F-5A8B32FDE980}"/>
              </a:ext>
            </a:extLst>
          </p:cNvPr>
          <p:cNvSpPr/>
          <p:nvPr/>
        </p:nvSpPr>
        <p:spPr>
          <a:xfrm>
            <a:off x="6290289" y="4751204"/>
            <a:ext cx="8088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850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677935E-8810-4A80-86A1-2E5C9266014B}"/>
              </a:ext>
            </a:extLst>
          </p:cNvPr>
          <p:cNvSpPr/>
          <p:nvPr/>
        </p:nvSpPr>
        <p:spPr>
          <a:xfrm>
            <a:off x="4048827" y="5332829"/>
            <a:ext cx="18528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850 </a:t>
            </a:r>
            <a:r>
              <a:rPr lang="en-GB" sz="3200" b="1" dirty="0">
                <a:solidFill>
                  <a:srgbClr val="FF0000"/>
                </a:solidFill>
              </a:rPr>
              <a:t>÷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 2 =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714A598-3D44-4C63-91B3-39A3DCEA037A}"/>
              </a:ext>
            </a:extLst>
          </p:cNvPr>
          <p:cNvSpPr txBox="1"/>
          <p:nvPr/>
        </p:nvSpPr>
        <p:spPr>
          <a:xfrm>
            <a:off x="8971867" y="5461676"/>
            <a:ext cx="307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E51F582-C9A7-4E73-8280-310D50594767}"/>
              </a:ext>
            </a:extLst>
          </p:cNvPr>
          <p:cNvSpPr txBox="1"/>
          <p:nvPr/>
        </p:nvSpPr>
        <p:spPr>
          <a:xfrm>
            <a:off x="7746548" y="5437430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3744BF2-6F99-44F0-9C63-2AA81F6599DF}"/>
              </a:ext>
            </a:extLst>
          </p:cNvPr>
          <p:cNvCxnSpPr>
            <a:cxnSpLocks/>
          </p:cNvCxnSpPr>
          <p:nvPr/>
        </p:nvCxnSpPr>
        <p:spPr>
          <a:xfrm>
            <a:off x="8221165" y="5486987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5DE6BF5-F229-46DD-8FB5-887C8D7D0372}"/>
              </a:ext>
            </a:extLst>
          </p:cNvPr>
          <p:cNvCxnSpPr>
            <a:cxnSpLocks/>
          </p:cNvCxnSpPr>
          <p:nvPr/>
        </p:nvCxnSpPr>
        <p:spPr>
          <a:xfrm>
            <a:off x="8240117" y="5470943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4499D1F-EA8D-4E95-B223-20BFCC9FF8ED}"/>
              </a:ext>
            </a:extLst>
          </p:cNvPr>
          <p:cNvSpPr txBox="1"/>
          <p:nvPr/>
        </p:nvSpPr>
        <p:spPr>
          <a:xfrm>
            <a:off x="8656945" y="499320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2C57D96-3AE8-4DFC-9987-B53598568334}"/>
              </a:ext>
            </a:extLst>
          </p:cNvPr>
          <p:cNvSpPr txBox="1"/>
          <p:nvPr/>
        </p:nvSpPr>
        <p:spPr>
          <a:xfrm>
            <a:off x="9109406" y="498014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B89F348-C197-4AAE-A188-F9367EECF2CD}"/>
              </a:ext>
            </a:extLst>
          </p:cNvPr>
          <p:cNvSpPr txBox="1"/>
          <p:nvPr/>
        </p:nvSpPr>
        <p:spPr>
          <a:xfrm>
            <a:off x="8220060" y="499419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E248EC1-C4CC-4BFF-9001-0621C8A516AF}"/>
              </a:ext>
            </a:extLst>
          </p:cNvPr>
          <p:cNvSpPr/>
          <p:nvPr/>
        </p:nvSpPr>
        <p:spPr>
          <a:xfrm>
            <a:off x="5675295" y="5318700"/>
            <a:ext cx="8088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425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D8149FC-0843-4A3E-8D99-F1F5CA1AFDA4}"/>
              </a:ext>
            </a:extLst>
          </p:cNvPr>
          <p:cNvSpPr/>
          <p:nvPr/>
        </p:nvSpPr>
        <p:spPr>
          <a:xfrm>
            <a:off x="5705147" y="1297987"/>
            <a:ext cx="15859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q = 425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E66A2FC-30BA-4FED-9558-7F86D0E0B868}"/>
              </a:ext>
            </a:extLst>
          </p:cNvPr>
          <p:cNvSpPr/>
          <p:nvPr/>
        </p:nvSpPr>
        <p:spPr>
          <a:xfrm>
            <a:off x="5705147" y="1786325"/>
            <a:ext cx="27771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p = 425 + 150 =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71900E2-F219-4DCC-B43F-4C4BFF9CA7BB}"/>
              </a:ext>
            </a:extLst>
          </p:cNvPr>
          <p:cNvSpPr/>
          <p:nvPr/>
        </p:nvSpPr>
        <p:spPr>
          <a:xfrm>
            <a:off x="8338835" y="1782665"/>
            <a:ext cx="9053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575</a:t>
            </a:r>
          </a:p>
        </p:txBody>
      </p:sp>
    </p:spTree>
    <p:extLst>
      <p:ext uri="{BB962C8B-B14F-4D97-AF65-F5344CB8AC3E}">
        <p14:creationId xmlns:p14="http://schemas.microsoft.com/office/powerpoint/2010/main" val="2216435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" grpId="0" animBg="1"/>
      <p:bldP spid="5" grpId="0" animBg="1"/>
      <p:bldP spid="6" grpId="0"/>
      <p:bldP spid="7" grpId="0"/>
      <p:bldP spid="4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/>
      <p:bldP spid="17" grpId="0"/>
      <p:bldP spid="18" grpId="0"/>
      <p:bldP spid="19" grpId="0"/>
      <p:bldP spid="21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 and q each stand for whole numbers.</a:t>
            </a:r>
          </a:p>
          <a:p>
            <a:r>
              <a:rPr lang="en-US" sz="3200" b="1" dirty="0"/>
              <a:t>p + q = 1000</a:t>
            </a:r>
          </a:p>
          <a:p>
            <a:r>
              <a:rPr lang="en-US" sz="3200" b="1" dirty="0"/>
              <a:t>p is 150 greater than q.</a:t>
            </a:r>
          </a:p>
          <a:p>
            <a:r>
              <a:rPr lang="en-US" sz="3200" b="1" dirty="0"/>
              <a:t>Calculate the numbers p and q.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7CCFDD91-88C2-45DA-866F-680639D494A3}"/>
              </a:ext>
            </a:extLst>
          </p:cNvPr>
          <p:cNvCxnSpPr/>
          <p:nvPr/>
        </p:nvCxnSpPr>
        <p:spPr>
          <a:xfrm>
            <a:off x="5685885" y="2952258"/>
            <a:ext cx="44640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6E70277E-424C-491D-A7A0-14A669BEE7BF}"/>
              </a:ext>
            </a:extLst>
          </p:cNvPr>
          <p:cNvCxnSpPr>
            <a:cxnSpLocks/>
          </p:cNvCxnSpPr>
          <p:nvPr/>
        </p:nvCxnSpPr>
        <p:spPr>
          <a:xfrm>
            <a:off x="5685470" y="2934284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F40B60FF-1FCB-4C7A-BF9F-1D125574AC52}"/>
              </a:ext>
            </a:extLst>
          </p:cNvPr>
          <p:cNvCxnSpPr>
            <a:cxnSpLocks/>
          </p:cNvCxnSpPr>
          <p:nvPr/>
        </p:nvCxnSpPr>
        <p:spPr>
          <a:xfrm>
            <a:off x="4356859" y="2934995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EE7C1446-ABEA-4318-9506-D52CEB25C12A}"/>
              </a:ext>
            </a:extLst>
          </p:cNvPr>
          <p:cNvCxnSpPr>
            <a:cxnSpLocks/>
          </p:cNvCxnSpPr>
          <p:nvPr/>
        </p:nvCxnSpPr>
        <p:spPr>
          <a:xfrm>
            <a:off x="7006560" y="2932567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D2BB0A48-1F70-41BF-A5EF-02B8B570023A}"/>
              </a:ext>
            </a:extLst>
          </p:cNvPr>
          <p:cNvCxnSpPr>
            <a:cxnSpLocks/>
          </p:cNvCxnSpPr>
          <p:nvPr/>
        </p:nvCxnSpPr>
        <p:spPr>
          <a:xfrm>
            <a:off x="10152266" y="2933230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5ABF3B6E-1F41-4B75-AEDF-47618E06DD25}"/>
              </a:ext>
            </a:extLst>
          </p:cNvPr>
          <p:cNvSpPr txBox="1"/>
          <p:nvPr/>
        </p:nvSpPr>
        <p:spPr>
          <a:xfrm>
            <a:off x="5402314" y="3026324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500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863A697-4895-48E6-8348-F0DF66EEA4FA}"/>
              </a:ext>
            </a:extLst>
          </p:cNvPr>
          <p:cNvSpPr txBox="1"/>
          <p:nvPr/>
        </p:nvSpPr>
        <p:spPr>
          <a:xfrm>
            <a:off x="4059172" y="3025407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425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5EF4B6D5-057D-4B58-84C3-CC75068EAA28}"/>
              </a:ext>
            </a:extLst>
          </p:cNvPr>
          <p:cNvSpPr txBox="1"/>
          <p:nvPr/>
        </p:nvSpPr>
        <p:spPr>
          <a:xfrm>
            <a:off x="6723464" y="3025407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575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E7EBC6F1-DE17-4118-BE05-CD22D21D8625}"/>
              </a:ext>
            </a:extLst>
          </p:cNvPr>
          <p:cNvSpPr txBox="1"/>
          <p:nvPr/>
        </p:nvSpPr>
        <p:spPr>
          <a:xfrm>
            <a:off x="9839883" y="3028084"/>
            <a:ext cx="704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1000</a:t>
            </a:r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DC273670-B536-4C01-B743-721A7CB4D591}"/>
              </a:ext>
            </a:extLst>
          </p:cNvPr>
          <p:cNvCxnSpPr/>
          <p:nvPr/>
        </p:nvCxnSpPr>
        <p:spPr>
          <a:xfrm>
            <a:off x="1222314" y="2951341"/>
            <a:ext cx="44640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D038525A-FB5C-4D57-9AF3-0E2FA371187F}"/>
              </a:ext>
            </a:extLst>
          </p:cNvPr>
          <p:cNvCxnSpPr>
            <a:cxnSpLocks/>
          </p:cNvCxnSpPr>
          <p:nvPr/>
        </p:nvCxnSpPr>
        <p:spPr>
          <a:xfrm>
            <a:off x="1221899" y="2933367"/>
            <a:ext cx="0" cy="17148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BC8ABBF9-0EB9-45A4-9DA9-B9EDAC31581B}"/>
              </a:ext>
            </a:extLst>
          </p:cNvPr>
          <p:cNvSpPr txBox="1"/>
          <p:nvPr/>
        </p:nvSpPr>
        <p:spPr>
          <a:xfrm>
            <a:off x="1063199" y="3025407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BD995699-C3E9-438A-9448-8F4276E28721}"/>
              </a:ext>
            </a:extLst>
          </p:cNvPr>
          <p:cNvSpPr/>
          <p:nvPr/>
        </p:nvSpPr>
        <p:spPr>
          <a:xfrm>
            <a:off x="2366332" y="3740980"/>
            <a:ext cx="20410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1000 </a:t>
            </a:r>
            <a:r>
              <a:rPr lang="en-GB" sz="3200" b="1" dirty="0">
                <a:solidFill>
                  <a:srgbClr val="FF0000"/>
                </a:solidFill>
              </a:rPr>
              <a:t>÷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 2 = 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24C3BAA-131E-48CC-AAFB-937FB2B5D286}"/>
              </a:ext>
            </a:extLst>
          </p:cNvPr>
          <p:cNvSpPr/>
          <p:nvPr/>
        </p:nvSpPr>
        <p:spPr>
          <a:xfrm>
            <a:off x="4193421" y="3739498"/>
            <a:ext cx="8088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500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1B7343F2-580A-45F5-BE99-AF2BDEB4B228}"/>
              </a:ext>
            </a:extLst>
          </p:cNvPr>
          <p:cNvSpPr/>
          <p:nvPr/>
        </p:nvSpPr>
        <p:spPr>
          <a:xfrm>
            <a:off x="2555192" y="4168405"/>
            <a:ext cx="18522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150 </a:t>
            </a:r>
            <a:r>
              <a:rPr lang="en-GB" sz="3200" b="1" dirty="0">
                <a:solidFill>
                  <a:srgbClr val="FF0000"/>
                </a:solidFill>
              </a:rPr>
              <a:t>÷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 2 = 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0533E8A-8147-40DC-B707-898DB8F6C803}"/>
              </a:ext>
            </a:extLst>
          </p:cNvPr>
          <p:cNvSpPr/>
          <p:nvPr/>
        </p:nvSpPr>
        <p:spPr>
          <a:xfrm>
            <a:off x="4193421" y="4166923"/>
            <a:ext cx="8088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75</a:t>
            </a:r>
          </a:p>
        </p:txBody>
      </p:sp>
      <p:grpSp>
        <p:nvGrpSpPr>
          <p:cNvPr id="128" name="Group 91">
            <a:extLst>
              <a:ext uri="{FF2B5EF4-FFF2-40B4-BE49-F238E27FC236}">
                <a16:creationId xmlns:a16="http://schemas.microsoft.com/office/drawing/2014/main" id="{EE9B800A-1B54-4EE3-A979-D38ABCE13738}"/>
              </a:ext>
            </a:extLst>
          </p:cNvPr>
          <p:cNvGrpSpPr/>
          <p:nvPr/>
        </p:nvGrpSpPr>
        <p:grpSpPr>
          <a:xfrm flipH="1">
            <a:off x="4346270" y="2447396"/>
            <a:ext cx="1339200" cy="479154"/>
            <a:chOff x="7395283" y="5821043"/>
            <a:chExt cx="205894" cy="512761"/>
          </a:xfrm>
        </p:grpSpPr>
        <p:sp>
          <p:nvSpPr>
            <p:cNvPr id="129" name="Freeform 11">
              <a:extLst>
                <a:ext uri="{FF2B5EF4-FFF2-40B4-BE49-F238E27FC236}">
                  <a16:creationId xmlns:a16="http://schemas.microsoft.com/office/drawing/2014/main" id="{8947E798-0D7C-48F1-A459-4559036865D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B8CC14B0-2769-48A5-82B5-96BDF5AC537A}"/>
                </a:ext>
              </a:extLst>
            </p:cNvPr>
            <p:cNvSpPr/>
            <p:nvPr/>
          </p:nvSpPr>
          <p:spPr>
            <a:xfrm>
              <a:off x="7449057" y="5821043"/>
              <a:ext cx="91209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-75</a:t>
              </a:r>
            </a:p>
          </p:txBody>
        </p:sp>
      </p:grpSp>
      <p:grpSp>
        <p:nvGrpSpPr>
          <p:cNvPr id="131" name="Group 91">
            <a:extLst>
              <a:ext uri="{FF2B5EF4-FFF2-40B4-BE49-F238E27FC236}">
                <a16:creationId xmlns:a16="http://schemas.microsoft.com/office/drawing/2014/main" id="{85E043F9-79CB-4F33-B21F-1BD0F569D74C}"/>
              </a:ext>
            </a:extLst>
          </p:cNvPr>
          <p:cNvGrpSpPr/>
          <p:nvPr/>
        </p:nvGrpSpPr>
        <p:grpSpPr>
          <a:xfrm>
            <a:off x="5685470" y="2437824"/>
            <a:ext cx="1332182" cy="479154"/>
            <a:chOff x="7395283" y="5821043"/>
            <a:chExt cx="205894" cy="512761"/>
          </a:xfrm>
        </p:grpSpPr>
        <p:sp>
          <p:nvSpPr>
            <p:cNvPr id="132" name="Freeform 11">
              <a:extLst>
                <a:ext uri="{FF2B5EF4-FFF2-40B4-BE49-F238E27FC236}">
                  <a16:creationId xmlns:a16="http://schemas.microsoft.com/office/drawing/2014/main" id="{9A67CBD3-5356-4762-A1AC-F0FAFD8295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239BB4A6-9ACB-4A67-8170-54DCF1DC7246}"/>
                </a:ext>
              </a:extLst>
            </p:cNvPr>
            <p:cNvSpPr/>
            <p:nvPr/>
          </p:nvSpPr>
          <p:spPr>
            <a:xfrm>
              <a:off x="7457206" y="5821043"/>
              <a:ext cx="104839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+75</a:t>
              </a:r>
            </a:p>
          </p:txBody>
        </p:sp>
      </p:grpSp>
      <p:sp>
        <p:nvSpPr>
          <p:cNvPr id="134" name="Rectangle 133">
            <a:extLst>
              <a:ext uri="{FF2B5EF4-FFF2-40B4-BE49-F238E27FC236}">
                <a16:creationId xmlns:a16="http://schemas.microsoft.com/office/drawing/2014/main" id="{D2A51908-177E-492F-90EA-73CC43479066}"/>
              </a:ext>
            </a:extLst>
          </p:cNvPr>
          <p:cNvSpPr/>
          <p:nvPr/>
        </p:nvSpPr>
        <p:spPr>
          <a:xfrm>
            <a:off x="5705147" y="1297987"/>
            <a:ext cx="15859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q = 425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EE6F6478-CA32-4878-BC4D-ED40552D390E}"/>
              </a:ext>
            </a:extLst>
          </p:cNvPr>
          <p:cNvSpPr/>
          <p:nvPr/>
        </p:nvSpPr>
        <p:spPr>
          <a:xfrm>
            <a:off x="5705147" y="1786325"/>
            <a:ext cx="15925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p = 575</a:t>
            </a:r>
          </a:p>
        </p:txBody>
      </p:sp>
    </p:spTree>
    <p:extLst>
      <p:ext uri="{BB962C8B-B14F-4D97-AF65-F5344CB8AC3E}">
        <p14:creationId xmlns:p14="http://schemas.microsoft.com/office/powerpoint/2010/main" val="7622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3" grpId="0"/>
      <p:bldP spid="94" grpId="0"/>
      <p:bldP spid="101" grpId="0"/>
      <p:bldP spid="114" grpId="0"/>
      <p:bldP spid="124" grpId="0"/>
      <p:bldP spid="125" grpId="0"/>
      <p:bldP spid="126" grpId="0"/>
      <p:bldP spid="127" grpId="0"/>
      <p:bldP spid="134" grpId="0"/>
      <p:bldP spid="135" grpId="0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39BC8A1-D1C1-4BFF-9A1D-85184187F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28" y="252009"/>
            <a:ext cx="5867983" cy="6121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2321115-D743-4DB9-86F7-E72264AF7C36}"/>
              </a:ext>
            </a:extLst>
          </p:cNvPr>
          <p:cNvSpPr/>
          <p:nvPr/>
        </p:nvSpPr>
        <p:spPr>
          <a:xfrm>
            <a:off x="5950424" y="51516"/>
            <a:ext cx="597963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and B are two points on the graph of y = </a:t>
            </a:r>
            <a:r>
              <a:rPr lang="en-US" sz="32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+ 5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the missing co-ordinates of A and B.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5453E5EB-ACA5-4C2F-B9D3-CBE15C0CF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280" y="2241407"/>
            <a:ext cx="1929276" cy="624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B2978CE-08C4-4111-9E30-74B59D3A0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9725" y="2241407"/>
            <a:ext cx="1929276" cy="624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4F9BFDF-BA16-42B8-9D51-74B71F9064C1}"/>
              </a:ext>
            </a:extLst>
          </p:cNvPr>
          <p:cNvSpPr/>
          <p:nvPr/>
        </p:nvSpPr>
        <p:spPr>
          <a:xfrm>
            <a:off x="6524280" y="3720303"/>
            <a:ext cx="540578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the co-ordinates of the point where the graph of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= x + 5 crosses the x-axis.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C727DC-66FF-49A9-BE01-7EC23EB07B12}"/>
              </a:ext>
            </a:extLst>
          </p:cNvPr>
          <p:cNvSpPr/>
          <p:nvPr/>
        </p:nvSpPr>
        <p:spPr>
          <a:xfrm>
            <a:off x="6700661" y="2925972"/>
            <a:ext cx="17528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 = </a:t>
            </a:r>
            <a:r>
              <a:rPr lang="en-GB" sz="3200" b="1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42AAB6-7522-4BC4-A3EB-3996906C3A19}"/>
              </a:ext>
            </a:extLst>
          </p:cNvPr>
          <p:cNvSpPr/>
          <p:nvPr/>
        </p:nvSpPr>
        <p:spPr>
          <a:xfrm>
            <a:off x="7427249" y="2235025"/>
            <a:ext cx="6690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11BE31-3F47-44B3-A449-ECDFFC887CC0}"/>
              </a:ext>
            </a:extLst>
          </p:cNvPr>
          <p:cNvSpPr/>
          <p:nvPr/>
        </p:nvSpPr>
        <p:spPr>
          <a:xfrm>
            <a:off x="9157915" y="2890626"/>
            <a:ext cx="17528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-8 + 5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9BC7BD-C623-4A8E-9DA2-8C78B4D19F24}"/>
              </a:ext>
            </a:extLst>
          </p:cNvPr>
          <p:cNvSpPr/>
          <p:nvPr/>
        </p:nvSpPr>
        <p:spPr>
          <a:xfrm>
            <a:off x="10291899" y="2235025"/>
            <a:ext cx="6690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76DCCC5-10EB-4558-B183-7E5B184F7141}"/>
              </a:ext>
            </a:extLst>
          </p:cNvPr>
          <p:cNvSpPr/>
          <p:nvPr/>
        </p:nvSpPr>
        <p:spPr>
          <a:xfrm>
            <a:off x="7245393" y="5464206"/>
            <a:ext cx="17528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(-5,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7DA428-AC0D-4F8D-9706-C867296A8FF9}"/>
              </a:ext>
            </a:extLst>
          </p:cNvPr>
          <p:cNvSpPr/>
          <p:nvPr/>
        </p:nvSpPr>
        <p:spPr>
          <a:xfrm>
            <a:off x="7848508" y="5464206"/>
            <a:ext cx="17528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D73DE27-EBAC-4764-96E1-7D64BE27002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9628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Two telephone companies, </a:t>
            </a:r>
            <a:r>
              <a:rPr lang="en-US" sz="2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Supertalk</a:t>
            </a: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2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Quickline</a:t>
            </a: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have different charges for long distance calls. This graph shows the charges for different lengths of calls.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325FE01-0AE3-4818-92ED-7451425D3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60" y="1005623"/>
            <a:ext cx="6682201" cy="558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A30E172-1EF1-47BE-893E-0F5D453900F7}"/>
              </a:ext>
            </a:extLst>
          </p:cNvPr>
          <p:cNvSpPr/>
          <p:nvPr/>
        </p:nvSpPr>
        <p:spPr>
          <a:xfrm>
            <a:off x="6796585" y="1293627"/>
            <a:ext cx="527139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Estimate from the graph how many seconds longer a £2 call lasts with </a:t>
            </a:r>
            <a:r>
              <a:rPr lang="en-US" sz="2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Supertalk</a:t>
            </a: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compared to </a:t>
            </a:r>
            <a:r>
              <a:rPr lang="en-US" sz="2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Quickline</a:t>
            </a: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0BEE26-0EF6-4D79-99D4-39CA1703007E}"/>
              </a:ext>
            </a:extLst>
          </p:cNvPr>
          <p:cNvSpPr/>
          <p:nvPr/>
        </p:nvSpPr>
        <p:spPr>
          <a:xfrm>
            <a:off x="6796585" y="3588724"/>
            <a:ext cx="527139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Estimate from the graph the length of a call when </a:t>
            </a:r>
            <a:r>
              <a:rPr lang="en-US" sz="2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Quickline</a:t>
            </a: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becomes cheaper to use than </a:t>
            </a:r>
            <a:r>
              <a:rPr lang="en-US" sz="2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Supertalk</a:t>
            </a: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Give your answer to the nearest 10 seconds.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F68BF72-C719-425A-8E91-4D85A27FEA0E}"/>
              </a:ext>
            </a:extLst>
          </p:cNvPr>
          <p:cNvCxnSpPr>
            <a:cxnSpLocks/>
          </p:cNvCxnSpPr>
          <p:nvPr/>
        </p:nvCxnSpPr>
        <p:spPr>
          <a:xfrm>
            <a:off x="1587896" y="3496603"/>
            <a:ext cx="47583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25E9C76-EE35-4CCD-8D1B-AA809C2A7E22}"/>
              </a:ext>
            </a:extLst>
          </p:cNvPr>
          <p:cNvCxnSpPr>
            <a:cxnSpLocks/>
          </p:cNvCxnSpPr>
          <p:nvPr/>
        </p:nvCxnSpPr>
        <p:spPr>
          <a:xfrm>
            <a:off x="2471587" y="3496603"/>
            <a:ext cx="0" cy="224910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707E02C-1D1D-4ABF-ACC0-E78B6D7DBE22}"/>
              </a:ext>
            </a:extLst>
          </p:cNvPr>
          <p:cNvCxnSpPr>
            <a:cxnSpLocks/>
          </p:cNvCxnSpPr>
          <p:nvPr/>
        </p:nvCxnSpPr>
        <p:spPr>
          <a:xfrm>
            <a:off x="3980960" y="3496603"/>
            <a:ext cx="0" cy="224910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6A35E243-CCB3-41B8-B195-B0568B744418}"/>
              </a:ext>
            </a:extLst>
          </p:cNvPr>
          <p:cNvSpPr/>
          <p:nvPr/>
        </p:nvSpPr>
        <p:spPr>
          <a:xfrm>
            <a:off x="6796585" y="3029648"/>
            <a:ext cx="25796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400 – 140 =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B450F7-1357-4C71-B2D8-6B96BBE2A185}"/>
              </a:ext>
            </a:extLst>
          </p:cNvPr>
          <p:cNvSpPr/>
          <p:nvPr/>
        </p:nvSpPr>
        <p:spPr>
          <a:xfrm>
            <a:off x="8836880" y="3029647"/>
            <a:ext cx="25796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260 seconds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5A5DBD8-7073-4DC3-959F-A095B072995F}"/>
              </a:ext>
            </a:extLst>
          </p:cNvPr>
          <p:cNvCxnSpPr>
            <a:cxnSpLocks/>
          </p:cNvCxnSpPr>
          <p:nvPr/>
        </p:nvCxnSpPr>
        <p:spPr>
          <a:xfrm>
            <a:off x="4396854" y="3095861"/>
            <a:ext cx="0" cy="264984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8DEAEBA9-75CA-460D-A6D8-AEA6C90269EB}"/>
              </a:ext>
            </a:extLst>
          </p:cNvPr>
          <p:cNvSpPr/>
          <p:nvPr/>
        </p:nvSpPr>
        <p:spPr>
          <a:xfrm>
            <a:off x="6796585" y="5768360"/>
            <a:ext cx="25796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470 seconds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205BD2F-EEE4-4FA3-9CE9-28ADC738A63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7282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7" grpId="0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some picture frame sizes.</a:t>
            </a:r>
          </a:p>
        </p:txBody>
      </p:sp>
      <p:pic>
        <p:nvPicPr>
          <p:cNvPr id="193538" name="Picture 2">
            <a:extLst>
              <a:ext uri="{FF2B5EF4-FFF2-40B4-BE49-F238E27FC236}">
                <a16:creationId xmlns:a16="http://schemas.microsoft.com/office/drawing/2014/main" id="{283E0024-82B9-489A-BC2A-09E98301A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39" y="607827"/>
            <a:ext cx="3987688" cy="1501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3539" name="Picture 3">
            <a:extLst>
              <a:ext uri="{FF2B5EF4-FFF2-40B4-BE49-F238E27FC236}">
                <a16:creationId xmlns:a16="http://schemas.microsoft.com/office/drawing/2014/main" id="{630D8282-CE65-416A-8C3F-CE8580A9A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7171" y="506979"/>
            <a:ext cx="21367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1E4E431-988A-4673-B1D5-DC1883EEE45F}"/>
              </a:ext>
            </a:extLst>
          </p:cNvPr>
          <p:cNvSpPr/>
          <p:nvPr/>
        </p:nvSpPr>
        <p:spPr>
          <a:xfrm>
            <a:off x="56121" y="2043148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For each frame, the length is twice the height, subtract 4</a:t>
            </a:r>
          </a:p>
          <a:p>
            <a:r>
              <a:rPr lang="en-US" sz="3200" b="1" dirty="0"/>
              <a:t>What is the length of a frame which has a height of 36 cm?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6FB8F0-788C-49F6-93A0-63E26F3C8308}"/>
              </a:ext>
            </a:extLst>
          </p:cNvPr>
          <p:cNvSpPr/>
          <p:nvPr/>
        </p:nvSpPr>
        <p:spPr>
          <a:xfrm>
            <a:off x="56120" y="3635508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For each frame, the length (L) is twice the height (H), subtract 4</a:t>
            </a:r>
          </a:p>
          <a:p>
            <a:r>
              <a:rPr lang="en-US" sz="3200" b="1" dirty="0"/>
              <a:t>Write this in symbols.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262ED1-B4EC-4E6E-B1FD-20DE2CFDCA82}"/>
              </a:ext>
            </a:extLst>
          </p:cNvPr>
          <p:cNvSpPr txBox="1"/>
          <p:nvPr/>
        </p:nvSpPr>
        <p:spPr>
          <a:xfrm>
            <a:off x="968749" y="3049974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36 x 2 – 4 =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5E20C2-81F5-4A1C-AA81-DDD07AF61C55}"/>
              </a:ext>
            </a:extLst>
          </p:cNvPr>
          <p:cNvSpPr txBox="1"/>
          <p:nvPr/>
        </p:nvSpPr>
        <p:spPr>
          <a:xfrm>
            <a:off x="2994248" y="3051620"/>
            <a:ext cx="832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68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E8092D-38F2-448A-91BB-56E7CFF462AB}"/>
              </a:ext>
            </a:extLst>
          </p:cNvPr>
          <p:cNvSpPr txBox="1"/>
          <p:nvPr/>
        </p:nvSpPr>
        <p:spPr>
          <a:xfrm>
            <a:off x="4028294" y="4144958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L = 2H – 4 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F1EFE2-31EF-4BEF-969A-E834A390EC3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6579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09A23_files/image001.jpg">
            <a:extLst>
              <a:ext uri="{FF2B5EF4-FFF2-40B4-BE49-F238E27FC236}">
                <a16:creationId xmlns:a16="http://schemas.microsoft.com/office/drawing/2014/main" id="{2C1F93FD-E59D-47B1-AC2B-17705BD8CFC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44" y="1665044"/>
            <a:ext cx="7746765" cy="503826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D7D3346-86E3-4646-AD1B-27C82710CCCD}"/>
              </a:ext>
            </a:extLst>
          </p:cNvPr>
          <p:cNvSpPr/>
          <p:nvPr/>
        </p:nvSpPr>
        <p:spPr>
          <a:xfrm>
            <a:off x="115911" y="51516"/>
            <a:ext cx="91826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ABCD is a rectangle drawn on coordinate axes.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sides of the rectangle are parallel to the axes.</a:t>
            </a:r>
          </a:p>
          <a:p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coordinates of D and E?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3DE1B0-6862-4792-B34D-00502A0BCB0F}"/>
              </a:ext>
            </a:extLst>
          </p:cNvPr>
          <p:cNvSpPr/>
          <p:nvPr/>
        </p:nvSpPr>
        <p:spPr>
          <a:xfrm>
            <a:off x="7795543" y="1441989"/>
            <a:ext cx="25418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D: (-10,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A8CBC2-77CE-4450-8D7E-FA5F261285D2}"/>
              </a:ext>
            </a:extLst>
          </p:cNvPr>
          <p:cNvSpPr/>
          <p:nvPr/>
        </p:nvSpPr>
        <p:spPr>
          <a:xfrm>
            <a:off x="9145874" y="1441988"/>
            <a:ext cx="1285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-4)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A159EA-DDCA-4BB2-8EC1-62E8C8F6F01B}"/>
              </a:ext>
            </a:extLst>
          </p:cNvPr>
          <p:cNvSpPr/>
          <p:nvPr/>
        </p:nvSpPr>
        <p:spPr>
          <a:xfrm>
            <a:off x="7795543" y="2162266"/>
            <a:ext cx="22559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E: (0,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E47B7D-1B21-47EC-8B6F-661A058F81F8}"/>
              </a:ext>
            </a:extLst>
          </p:cNvPr>
          <p:cNvSpPr/>
          <p:nvPr/>
        </p:nvSpPr>
        <p:spPr>
          <a:xfrm>
            <a:off x="8770480" y="2151117"/>
            <a:ext cx="9071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C492E4-EF68-4267-ABEE-2023920579B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34187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numbers. </a:t>
            </a:r>
          </a:p>
        </p:txBody>
      </p:sp>
      <p:pic>
        <p:nvPicPr>
          <p:cNvPr id="62466" name="Picture 2">
            <a:extLst>
              <a:ext uri="{FF2B5EF4-FFF2-40B4-BE49-F238E27FC236}">
                <a16:creationId xmlns:a16="http://schemas.microsoft.com/office/drawing/2014/main" id="{B7CBCDD1-B54A-4BA6-9972-08B75D031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57" y="953978"/>
            <a:ext cx="7509345" cy="883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7" name="Picture 3">
            <a:extLst>
              <a:ext uri="{FF2B5EF4-FFF2-40B4-BE49-F238E27FC236}">
                <a16:creationId xmlns:a16="http://schemas.microsoft.com/office/drawing/2014/main" id="{9F9E430A-A462-4841-8BBC-7D666956D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58" y="3223176"/>
            <a:ext cx="7509345" cy="883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3D18EA-6026-4935-AC91-B6AA6993A847}"/>
              </a:ext>
            </a:extLst>
          </p:cNvPr>
          <p:cNvSpPr txBox="1"/>
          <p:nvPr/>
        </p:nvSpPr>
        <p:spPr>
          <a:xfrm>
            <a:off x="959926" y="1864672"/>
            <a:ext cx="44702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8, 0 0 0, 0 0 0 – 1, 0 0 0 =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A7F7F0-AF1A-4774-B655-1963D61BB958}"/>
              </a:ext>
            </a:extLst>
          </p:cNvPr>
          <p:cNvSpPr txBox="1"/>
          <p:nvPr/>
        </p:nvSpPr>
        <p:spPr>
          <a:xfrm>
            <a:off x="5220092" y="1864671"/>
            <a:ext cx="44702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7, 9 9 9, 0 0 0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95891D-5D4A-45B8-8EA8-B4BD97A25D9E}"/>
              </a:ext>
            </a:extLst>
          </p:cNvPr>
          <p:cNvSpPr txBox="1"/>
          <p:nvPr/>
        </p:nvSpPr>
        <p:spPr>
          <a:xfrm>
            <a:off x="6258757" y="1103529"/>
            <a:ext cx="44702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7,999,000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F5AEB0-C607-4A82-B69F-BFADB9C2FBB1}"/>
              </a:ext>
            </a:extLst>
          </p:cNvPr>
          <p:cNvSpPr/>
          <p:nvPr/>
        </p:nvSpPr>
        <p:spPr>
          <a:xfrm>
            <a:off x="988062" y="1927432"/>
            <a:ext cx="1347176" cy="4873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165B8C-4588-4DDB-AA47-73737231EC45}"/>
              </a:ext>
            </a:extLst>
          </p:cNvPr>
          <p:cNvSpPr/>
          <p:nvPr/>
        </p:nvSpPr>
        <p:spPr>
          <a:xfrm>
            <a:off x="3616377" y="1927432"/>
            <a:ext cx="308509" cy="4873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50E833-89B4-46C0-9FFE-6C483C8F2F71}"/>
              </a:ext>
            </a:extLst>
          </p:cNvPr>
          <p:cNvSpPr/>
          <p:nvPr/>
        </p:nvSpPr>
        <p:spPr>
          <a:xfrm>
            <a:off x="5249472" y="1927432"/>
            <a:ext cx="1347176" cy="4873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25C58D-FAF5-4C70-890A-196F17F40C90}"/>
              </a:ext>
            </a:extLst>
          </p:cNvPr>
          <p:cNvSpPr txBox="1"/>
          <p:nvPr/>
        </p:nvSpPr>
        <p:spPr>
          <a:xfrm>
            <a:off x="988061" y="4147522"/>
            <a:ext cx="4892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8, 0 0 0, 0 0 0 – 1 0, 0 0 0 =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E8B267-C494-412C-B9B6-1DB84D368E6A}"/>
              </a:ext>
            </a:extLst>
          </p:cNvPr>
          <p:cNvSpPr txBox="1"/>
          <p:nvPr/>
        </p:nvSpPr>
        <p:spPr>
          <a:xfrm>
            <a:off x="5647084" y="4147521"/>
            <a:ext cx="44702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7, 9 9 0, 0 0 0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9EA8D6-B015-4080-8F1B-34690F3FA3D4}"/>
              </a:ext>
            </a:extLst>
          </p:cNvPr>
          <p:cNvSpPr txBox="1"/>
          <p:nvPr/>
        </p:nvSpPr>
        <p:spPr>
          <a:xfrm>
            <a:off x="906135" y="3372727"/>
            <a:ext cx="20091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7,990,000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C08F0DA-642B-4F66-9E49-710147D596F6}"/>
              </a:ext>
            </a:extLst>
          </p:cNvPr>
          <p:cNvSpPr/>
          <p:nvPr/>
        </p:nvSpPr>
        <p:spPr>
          <a:xfrm>
            <a:off x="1022816" y="4210282"/>
            <a:ext cx="1021135" cy="4873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7314205-831D-45B1-944A-4289CF826574}"/>
              </a:ext>
            </a:extLst>
          </p:cNvPr>
          <p:cNvSpPr/>
          <p:nvPr/>
        </p:nvSpPr>
        <p:spPr>
          <a:xfrm>
            <a:off x="3622996" y="4210282"/>
            <a:ext cx="308509" cy="4873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4544E36-9748-4132-ABAD-367064317381}"/>
              </a:ext>
            </a:extLst>
          </p:cNvPr>
          <p:cNvSpPr/>
          <p:nvPr/>
        </p:nvSpPr>
        <p:spPr>
          <a:xfrm>
            <a:off x="5615232" y="4210282"/>
            <a:ext cx="1087742" cy="4873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BF9180-00A8-494F-A603-157E238F5EC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32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 animBg="1"/>
      <p:bldP spid="16" grpId="0" animBg="1"/>
      <p:bldP spid="17" grpId="0" animBg="1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is a number line.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Draw an arrow to show the position of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9DBBE9E-EEB1-486F-8AB1-C4337A0EB9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332" y="1292506"/>
            <a:ext cx="6894487" cy="1341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A84593A2-5813-4773-9568-5975A03943FE}"/>
              </a:ext>
            </a:extLst>
          </p:cNvPr>
          <p:cNvGrpSpPr/>
          <p:nvPr/>
        </p:nvGrpSpPr>
        <p:grpSpPr>
          <a:xfrm>
            <a:off x="1333292" y="2592453"/>
            <a:ext cx="733710" cy="949956"/>
            <a:chOff x="5338824" y="3294174"/>
            <a:chExt cx="733710" cy="949956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3BF5AED-00D9-4543-B323-BDA9BB1DDA7C}"/>
                </a:ext>
              </a:extLst>
            </p:cNvPr>
            <p:cNvGrpSpPr/>
            <p:nvPr/>
          </p:nvGrpSpPr>
          <p:grpSpPr>
            <a:xfrm>
              <a:off x="5338824" y="3659355"/>
              <a:ext cx="620840" cy="584775"/>
              <a:chOff x="8605864" y="2187080"/>
              <a:chExt cx="620840" cy="584775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E2490DC-D7EF-447E-831A-203D7F2EADE1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32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2D00D23E-8166-4687-B18A-2EB1B1017114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B7BEC95-F07B-482D-A41A-6F8178E9DB7D}"/>
                </a:ext>
              </a:extLst>
            </p:cNvPr>
            <p:cNvSpPr/>
            <p:nvPr/>
          </p:nvSpPr>
          <p:spPr>
            <a:xfrm>
              <a:off x="5441644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4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5F6AD3F-A9F8-445D-B8F3-20B7CF999934}"/>
              </a:ext>
            </a:extLst>
          </p:cNvPr>
          <p:cNvGrpSpPr/>
          <p:nvPr/>
        </p:nvGrpSpPr>
        <p:grpSpPr>
          <a:xfrm>
            <a:off x="3063261" y="2599406"/>
            <a:ext cx="733710" cy="949956"/>
            <a:chOff x="5338824" y="3294174"/>
            <a:chExt cx="733710" cy="949956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F3B3A0C-F36D-4822-9FBB-FA6FD18D7B34}"/>
                </a:ext>
              </a:extLst>
            </p:cNvPr>
            <p:cNvGrpSpPr/>
            <p:nvPr/>
          </p:nvGrpSpPr>
          <p:grpSpPr>
            <a:xfrm>
              <a:off x="5338824" y="3659355"/>
              <a:ext cx="620840" cy="584775"/>
              <a:chOff x="8605864" y="2187080"/>
              <a:chExt cx="620840" cy="584775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1E8025C-E109-4DCC-A7C5-0A9C5D09BD62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32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20C726AA-05CE-4A13-B83C-195B61AB276B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149D5FB-1623-4BB4-B6FF-C65018EDEC36}"/>
                </a:ext>
              </a:extLst>
            </p:cNvPr>
            <p:cNvSpPr/>
            <p:nvPr/>
          </p:nvSpPr>
          <p:spPr>
            <a:xfrm>
              <a:off x="5441644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8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5CD6AE1-DFFA-423A-B4E2-1439F65A585F}"/>
              </a:ext>
            </a:extLst>
          </p:cNvPr>
          <p:cNvGrpSpPr/>
          <p:nvPr/>
        </p:nvGrpSpPr>
        <p:grpSpPr>
          <a:xfrm>
            <a:off x="4854486" y="2612502"/>
            <a:ext cx="630890" cy="949956"/>
            <a:chOff x="5337734" y="3294174"/>
            <a:chExt cx="630890" cy="949956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016F271-F1D8-4AF6-B0E0-D378CAFB9DD9}"/>
                </a:ext>
              </a:extLst>
            </p:cNvPr>
            <p:cNvGrpSpPr/>
            <p:nvPr/>
          </p:nvGrpSpPr>
          <p:grpSpPr>
            <a:xfrm>
              <a:off x="5338824" y="3659355"/>
              <a:ext cx="620840" cy="584775"/>
              <a:chOff x="8605864" y="2187080"/>
              <a:chExt cx="620840" cy="584775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78542DB-B2FA-4158-81DF-2F01CB66B30F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32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CDDF84E6-529C-4D63-B432-498F5641C99D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1F99212-F775-4ABA-9279-31F62E454E57}"/>
                </a:ext>
              </a:extLst>
            </p:cNvPr>
            <p:cNvSpPr/>
            <p:nvPr/>
          </p:nvSpPr>
          <p:spPr>
            <a:xfrm>
              <a:off x="5337734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12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33AE4DBF-6F4A-4C72-A022-7A19F1D2E160}"/>
              </a:ext>
            </a:extLst>
          </p:cNvPr>
          <p:cNvSpPr/>
          <p:nvPr/>
        </p:nvSpPr>
        <p:spPr>
          <a:xfrm>
            <a:off x="6683251" y="348267"/>
            <a:ext cx="6393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13</a:t>
            </a:r>
            <a:endParaRPr lang="en-GB" sz="3200" b="1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DD065B-F8EE-4268-BC43-467120944CC8}"/>
              </a:ext>
            </a:extLst>
          </p:cNvPr>
          <p:cNvSpPr/>
          <p:nvPr/>
        </p:nvSpPr>
        <p:spPr>
          <a:xfrm>
            <a:off x="6675878" y="707731"/>
            <a:ext cx="6393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32</a:t>
            </a:r>
            <a:endParaRPr lang="en-GB" sz="3200" b="1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71124E0-D0C2-462E-B6A1-13725D9C88FD}"/>
              </a:ext>
            </a:extLst>
          </p:cNvPr>
          <p:cNvCxnSpPr/>
          <p:nvPr/>
        </p:nvCxnSpPr>
        <p:spPr>
          <a:xfrm>
            <a:off x="6788709" y="824481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A4A745E-64FF-455E-BE4E-05569629A334}"/>
              </a:ext>
            </a:extLst>
          </p:cNvPr>
          <p:cNvCxnSpPr/>
          <p:nvPr/>
        </p:nvCxnSpPr>
        <p:spPr>
          <a:xfrm>
            <a:off x="5609784" y="1555880"/>
            <a:ext cx="0" cy="10303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F776D11-18E8-4A7F-90C9-85E3286C6434}"/>
              </a:ext>
            </a:extLst>
          </p:cNvPr>
          <p:cNvCxnSpPr>
            <a:cxnSpLocks/>
          </p:cNvCxnSpPr>
          <p:nvPr/>
        </p:nvCxnSpPr>
        <p:spPr>
          <a:xfrm>
            <a:off x="8110797" y="2431061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779373E-0B92-4178-A13D-912816B00670}"/>
              </a:ext>
            </a:extLst>
          </p:cNvPr>
          <p:cNvCxnSpPr>
            <a:cxnSpLocks/>
          </p:cNvCxnSpPr>
          <p:nvPr/>
        </p:nvCxnSpPr>
        <p:spPr>
          <a:xfrm>
            <a:off x="8990027" y="2431061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EA612C39-2083-411A-B05E-7133155CD2BC}"/>
              </a:ext>
            </a:extLst>
          </p:cNvPr>
          <p:cNvSpPr txBox="1"/>
          <p:nvPr/>
        </p:nvSpPr>
        <p:spPr>
          <a:xfrm>
            <a:off x="8073424" y="192322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9B779F-F00F-4E9A-B031-38C6746C34C1}"/>
              </a:ext>
            </a:extLst>
          </p:cNvPr>
          <p:cNvSpPr txBox="1"/>
          <p:nvPr/>
        </p:nvSpPr>
        <p:spPr>
          <a:xfrm>
            <a:off x="8083990" y="236926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89ED6B8-67D2-418B-AE98-7FE8D0C41234}"/>
              </a:ext>
            </a:extLst>
          </p:cNvPr>
          <p:cNvSpPr txBox="1"/>
          <p:nvPr/>
        </p:nvSpPr>
        <p:spPr>
          <a:xfrm>
            <a:off x="8990026" y="236926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35A2614-E001-4F42-8819-B610C64F86B9}"/>
              </a:ext>
            </a:extLst>
          </p:cNvPr>
          <p:cNvSpPr txBox="1"/>
          <p:nvPr/>
        </p:nvSpPr>
        <p:spPr>
          <a:xfrm>
            <a:off x="8542984" y="211559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1" name="Arc 30">
            <a:extLst>
              <a:ext uri="{FF2B5EF4-FFF2-40B4-BE49-F238E27FC236}">
                <a16:creationId xmlns:a16="http://schemas.microsoft.com/office/drawing/2014/main" id="{F698A548-0902-4B79-BBC1-BE0F7C9351BC}"/>
              </a:ext>
            </a:extLst>
          </p:cNvPr>
          <p:cNvSpPr/>
          <p:nvPr/>
        </p:nvSpPr>
        <p:spPr>
          <a:xfrm rot="16200000">
            <a:off x="8475685" y="140110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2" name="Arc 31">
            <a:extLst>
              <a:ext uri="{FF2B5EF4-FFF2-40B4-BE49-F238E27FC236}">
                <a16:creationId xmlns:a16="http://schemas.microsoft.com/office/drawing/2014/main" id="{2B996EE5-FF9A-4ED8-96A6-A5BEF1F957AC}"/>
              </a:ext>
            </a:extLst>
          </p:cNvPr>
          <p:cNvSpPr/>
          <p:nvPr/>
        </p:nvSpPr>
        <p:spPr>
          <a:xfrm rot="5400000">
            <a:off x="8465398" y="232822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FCDA18D-7E72-495B-AE19-7078052A3010}"/>
              </a:ext>
            </a:extLst>
          </p:cNvPr>
          <p:cNvSpPr txBox="1"/>
          <p:nvPr/>
        </p:nvSpPr>
        <p:spPr>
          <a:xfrm>
            <a:off x="8595988" y="286360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F1CBB08-5AF2-44AD-9D14-803C50684F08}"/>
              </a:ext>
            </a:extLst>
          </p:cNvPr>
          <p:cNvSpPr txBox="1"/>
          <p:nvPr/>
        </p:nvSpPr>
        <p:spPr>
          <a:xfrm>
            <a:off x="8595987" y="156928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B9941B2-6C14-4BE0-9086-67C053D51D4A}"/>
              </a:ext>
            </a:extLst>
          </p:cNvPr>
          <p:cNvSpPr txBox="1"/>
          <p:nvPr/>
        </p:nvSpPr>
        <p:spPr>
          <a:xfrm>
            <a:off x="9203915" y="1923227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C6A10BC-3D41-440D-9FC7-0E75A2633375}"/>
              </a:ext>
            </a:extLst>
          </p:cNvPr>
          <p:cNvSpPr txBox="1"/>
          <p:nvPr/>
        </p:nvSpPr>
        <p:spPr>
          <a:xfrm>
            <a:off x="8104393" y="192508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71A71FE-D70D-48D2-AFCF-E152EC8B2592}"/>
              </a:ext>
            </a:extLst>
          </p:cNvPr>
          <p:cNvSpPr txBox="1"/>
          <p:nvPr/>
        </p:nvSpPr>
        <p:spPr>
          <a:xfrm>
            <a:off x="9234884" y="1925080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0FC0C6B-4967-4DEC-8050-1782369D14F4}"/>
              </a:ext>
            </a:extLst>
          </p:cNvPr>
          <p:cNvSpPr txBox="1"/>
          <p:nvPr/>
        </p:nvSpPr>
        <p:spPr>
          <a:xfrm>
            <a:off x="8098413" y="192395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62CD9D9-EA84-4861-86C6-AF5945D7730A}"/>
              </a:ext>
            </a:extLst>
          </p:cNvPr>
          <p:cNvSpPr txBox="1"/>
          <p:nvPr/>
        </p:nvSpPr>
        <p:spPr>
          <a:xfrm>
            <a:off x="8968755" y="1935137"/>
            <a:ext cx="1520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E06E2B-9888-48F1-B758-4A2CAA14891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620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7" grpId="1"/>
      <p:bldP spid="28" grpId="0"/>
      <p:bldP spid="29" grpId="0"/>
      <p:bldP spid="30" grpId="0"/>
      <p:bldP spid="31" grpId="0" animBg="1"/>
      <p:bldP spid="32" grpId="0" animBg="1"/>
      <p:bldP spid="33" grpId="0"/>
      <p:bldP spid="34" grpId="0"/>
      <p:bldP spid="35" grpId="0"/>
      <p:bldP spid="35" grpId="1"/>
      <p:bldP spid="36" grpId="0"/>
      <p:bldP spid="36" grpId="1"/>
      <p:bldP spid="37" grpId="0"/>
      <p:bldP spid="37" grpId="1"/>
      <p:bldP spid="38" grpId="0"/>
      <p:bldP spid="39" grpId="0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diagram shows part of a number line. Two of the fractions are not complete. Write the missing numerator in each box.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0F811F-96CB-4C62-B08B-A9B28198E9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632" y="1127218"/>
            <a:ext cx="7052693" cy="313886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490E40A-1F20-40E9-AB2C-DCB9F6ECDE18}"/>
              </a:ext>
            </a:extLst>
          </p:cNvPr>
          <p:cNvGrpSpPr/>
          <p:nvPr/>
        </p:nvGrpSpPr>
        <p:grpSpPr>
          <a:xfrm>
            <a:off x="387330" y="4269659"/>
            <a:ext cx="989172" cy="1071647"/>
            <a:chOff x="1933493" y="36281"/>
            <a:chExt cx="989172" cy="107164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54FE8F2-B57E-4891-8583-C8F439106349}"/>
                </a:ext>
              </a:extLst>
            </p:cNvPr>
            <p:cNvSpPr txBox="1"/>
            <p:nvPr/>
          </p:nvSpPr>
          <p:spPr>
            <a:xfrm>
              <a:off x="1933493" y="476986"/>
              <a:ext cx="9638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B54A1C7-9D06-4DB1-9477-F1FB96762ADC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F612215-F856-42AD-BBD3-1FC73F54E17B}"/>
                </a:ext>
              </a:extLst>
            </p:cNvPr>
            <p:cNvSpPr txBox="1"/>
            <p:nvPr/>
          </p:nvSpPr>
          <p:spPr>
            <a:xfrm>
              <a:off x="1958795" y="36281"/>
              <a:ext cx="9638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3 1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4991211-C62B-443B-8CDA-3F2F0A930189}"/>
              </a:ext>
            </a:extLst>
          </p:cNvPr>
          <p:cNvGrpSpPr/>
          <p:nvPr/>
        </p:nvGrpSpPr>
        <p:grpSpPr>
          <a:xfrm>
            <a:off x="1334846" y="4276876"/>
            <a:ext cx="1359823" cy="1071647"/>
            <a:chOff x="915291" y="1752219"/>
            <a:chExt cx="1359823" cy="107164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F6246B9-0EE9-4F8C-B1D9-6F1697D459F2}"/>
                </a:ext>
              </a:extLst>
            </p:cNvPr>
            <p:cNvGrpSpPr/>
            <p:nvPr/>
          </p:nvGrpSpPr>
          <p:grpSpPr>
            <a:xfrm>
              <a:off x="1341246" y="1752219"/>
              <a:ext cx="933868" cy="1071647"/>
              <a:chOff x="1963495" y="36281"/>
              <a:chExt cx="933868" cy="1071647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9BA584D-D36A-43D3-B4C1-2D1501191687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</a:t>
                </a:r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03CAE2C4-C4B5-42B9-B381-C5EA82D76F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4480" y="554976"/>
                <a:ext cx="434337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8CD3718-BE93-40ED-8286-FF141F53BCDD}"/>
                  </a:ext>
                </a:extLst>
              </p:cNvPr>
              <p:cNvSpPr txBox="1"/>
              <p:nvPr/>
            </p:nvSpPr>
            <p:spPr>
              <a:xfrm>
                <a:off x="1964975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683E8F0-F261-4A68-8CBD-1AAAAEB37127}"/>
                </a:ext>
              </a:extLst>
            </p:cNvPr>
            <p:cNvSpPr txBox="1"/>
            <p:nvPr/>
          </p:nvSpPr>
          <p:spPr>
            <a:xfrm>
              <a:off x="915291" y="1924405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–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0E8C30E-8835-4F0C-936E-4C9274DFCF29}"/>
                </a:ext>
              </a:extLst>
            </p:cNvPr>
            <p:cNvSpPr txBox="1"/>
            <p:nvPr/>
          </p:nvSpPr>
          <p:spPr>
            <a:xfrm>
              <a:off x="1788232" y="1952759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1172D4BD-698C-4664-8BCF-F0B0742D001C}"/>
              </a:ext>
            </a:extLst>
          </p:cNvPr>
          <p:cNvSpPr/>
          <p:nvPr/>
        </p:nvSpPr>
        <p:spPr>
          <a:xfrm>
            <a:off x="1781347" y="4344354"/>
            <a:ext cx="446396" cy="8967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57397D4-1A0E-4D3D-BF6E-380EB7EF9C2D}"/>
              </a:ext>
            </a:extLst>
          </p:cNvPr>
          <p:cNvGrpSpPr/>
          <p:nvPr/>
        </p:nvGrpSpPr>
        <p:grpSpPr>
          <a:xfrm>
            <a:off x="392407" y="5603105"/>
            <a:ext cx="1073938" cy="1071647"/>
            <a:chOff x="1938570" y="36281"/>
            <a:chExt cx="1073938" cy="107164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C08F545-0F96-4470-A1D1-C3F9C5E10509}"/>
                </a:ext>
              </a:extLst>
            </p:cNvPr>
            <p:cNvSpPr txBox="1"/>
            <p:nvPr/>
          </p:nvSpPr>
          <p:spPr>
            <a:xfrm>
              <a:off x="1938570" y="476986"/>
              <a:ext cx="10739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01E8473-7F5F-4872-B6B6-3FD03A1262AC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C681ED7-4787-4B02-8A9F-CC7F53F4DAEC}"/>
                </a:ext>
              </a:extLst>
            </p:cNvPr>
            <p:cNvSpPr txBox="1"/>
            <p:nvPr/>
          </p:nvSpPr>
          <p:spPr>
            <a:xfrm>
              <a:off x="1958795" y="36281"/>
              <a:ext cx="9638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3 1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7A60656-171E-4BA9-ADFD-47DF024F1FB4}"/>
              </a:ext>
            </a:extLst>
          </p:cNvPr>
          <p:cNvGrpSpPr/>
          <p:nvPr/>
        </p:nvGrpSpPr>
        <p:grpSpPr>
          <a:xfrm>
            <a:off x="1370009" y="5600272"/>
            <a:ext cx="1756612" cy="1071647"/>
            <a:chOff x="1183161" y="1752219"/>
            <a:chExt cx="808317" cy="1071647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0F67FD6-1AB8-40BD-86C4-77A5CD600FE2}"/>
                </a:ext>
              </a:extLst>
            </p:cNvPr>
            <p:cNvGrpSpPr/>
            <p:nvPr/>
          </p:nvGrpSpPr>
          <p:grpSpPr>
            <a:xfrm>
              <a:off x="1341246" y="1752219"/>
              <a:ext cx="548506" cy="1071647"/>
              <a:chOff x="1963495" y="36281"/>
              <a:chExt cx="548506" cy="1071647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839C816-C889-4E5E-9ABB-279A3032FE4B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94180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1 0</a:t>
                </a:r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12221740-581D-497D-B4D2-A0EA9B3996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4480" y="554976"/>
                <a:ext cx="434337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E6724F6-A3D2-4156-BB74-BBB254BCCE30}"/>
                  </a:ext>
                </a:extLst>
              </p:cNvPr>
              <p:cNvSpPr txBox="1"/>
              <p:nvPr/>
            </p:nvSpPr>
            <p:spPr>
              <a:xfrm>
                <a:off x="2078263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5</a:t>
                </a: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09D666E-C632-4AB6-82F7-2A7503BB7F98}"/>
                </a:ext>
              </a:extLst>
            </p:cNvPr>
            <p:cNvSpPr txBox="1"/>
            <p:nvPr/>
          </p:nvSpPr>
          <p:spPr>
            <a:xfrm>
              <a:off x="1183161" y="1924405"/>
              <a:ext cx="21773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–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B2CB1B7-082C-4ACB-BA20-0BF5203791CC}"/>
                </a:ext>
              </a:extLst>
            </p:cNvPr>
            <p:cNvSpPr txBox="1"/>
            <p:nvPr/>
          </p:nvSpPr>
          <p:spPr>
            <a:xfrm>
              <a:off x="1788232" y="1952759"/>
              <a:ext cx="20324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02460568-269C-4914-BDD1-9CCD83ACAF6E}"/>
              </a:ext>
            </a:extLst>
          </p:cNvPr>
          <p:cNvSpPr/>
          <p:nvPr/>
        </p:nvSpPr>
        <p:spPr>
          <a:xfrm>
            <a:off x="1754671" y="5677800"/>
            <a:ext cx="942586" cy="8967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C444615-BC05-4E35-9E54-AEDC0C1E835E}"/>
              </a:ext>
            </a:extLst>
          </p:cNvPr>
          <p:cNvGrpSpPr/>
          <p:nvPr/>
        </p:nvGrpSpPr>
        <p:grpSpPr>
          <a:xfrm>
            <a:off x="3169361" y="6043810"/>
            <a:ext cx="1023053" cy="630942"/>
            <a:chOff x="3133973" y="3533880"/>
            <a:chExt cx="1023053" cy="63094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62A2FAC-6C1D-4018-9D8A-7469FE8DEB00}"/>
                </a:ext>
              </a:extLst>
            </p:cNvPr>
            <p:cNvSpPr txBox="1"/>
            <p:nvPr/>
          </p:nvSpPr>
          <p:spPr>
            <a:xfrm>
              <a:off x="3133973" y="3533880"/>
              <a:ext cx="10230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4C4A213-D6D8-46FE-8BD9-B3CE7B0471C3}"/>
                </a:ext>
              </a:extLst>
            </p:cNvPr>
            <p:cNvCxnSpPr>
              <a:cxnSpLocks/>
            </p:cNvCxnSpPr>
            <p:nvPr/>
          </p:nvCxnSpPr>
          <p:spPr>
            <a:xfrm>
              <a:off x="3151878" y="3611870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A0767086-5CAA-4980-B761-14F02AD98AEB}"/>
              </a:ext>
            </a:extLst>
          </p:cNvPr>
          <p:cNvSpPr txBox="1"/>
          <p:nvPr/>
        </p:nvSpPr>
        <p:spPr>
          <a:xfrm>
            <a:off x="3171036" y="5603105"/>
            <a:ext cx="10230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2 6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FB2879D-E50B-4E2E-99B6-88E51F840075}"/>
              </a:ext>
            </a:extLst>
          </p:cNvPr>
          <p:cNvSpPr txBox="1"/>
          <p:nvPr/>
        </p:nvSpPr>
        <p:spPr>
          <a:xfrm>
            <a:off x="4132593" y="5794963"/>
            <a:ext cx="4416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C2FC488-7D91-43C1-A709-64C5726A0E03}"/>
              </a:ext>
            </a:extLst>
          </p:cNvPr>
          <p:cNvGrpSpPr/>
          <p:nvPr/>
        </p:nvGrpSpPr>
        <p:grpSpPr>
          <a:xfrm>
            <a:off x="4519710" y="5534566"/>
            <a:ext cx="1468002" cy="1071647"/>
            <a:chOff x="4519710" y="5534566"/>
            <a:chExt cx="1468002" cy="107164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BAC9860-06A2-4008-BCDE-C74C7167CD7C}"/>
                </a:ext>
              </a:extLst>
            </p:cNvPr>
            <p:cNvGrpSpPr/>
            <p:nvPr/>
          </p:nvGrpSpPr>
          <p:grpSpPr>
            <a:xfrm>
              <a:off x="4962984" y="5534566"/>
              <a:ext cx="1024728" cy="1071647"/>
              <a:chOff x="3321761" y="5755505"/>
              <a:chExt cx="1024728" cy="1071647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E09D28E1-1F42-4688-A588-977876C6D1B0}"/>
                  </a:ext>
                </a:extLst>
              </p:cNvPr>
              <p:cNvGrpSpPr/>
              <p:nvPr/>
            </p:nvGrpSpPr>
            <p:grpSpPr>
              <a:xfrm>
                <a:off x="3321761" y="6196210"/>
                <a:ext cx="1023053" cy="630942"/>
                <a:chOff x="3133973" y="3533880"/>
                <a:chExt cx="1023053" cy="630942"/>
              </a:xfrm>
            </p:grpSpPr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C46BD9F8-9BB1-43B4-9E7C-E68B76A29E2D}"/>
                    </a:ext>
                  </a:extLst>
                </p:cNvPr>
                <p:cNvSpPr txBox="1"/>
                <p:nvPr/>
              </p:nvSpPr>
              <p:spPr>
                <a:xfrm>
                  <a:off x="3133973" y="3533880"/>
                  <a:ext cx="1023053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1 0</a:t>
                  </a:r>
                </a:p>
              </p:txBody>
            </p:sp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0E5CE9B1-ABF2-494C-8DC8-0F47C1F8C8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151878" y="3611870"/>
                  <a:ext cx="890565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7D5D763-AD4A-4ABA-B827-523DD6950B80}"/>
                  </a:ext>
                </a:extLst>
              </p:cNvPr>
              <p:cNvSpPr txBox="1"/>
              <p:nvPr/>
            </p:nvSpPr>
            <p:spPr>
              <a:xfrm>
                <a:off x="3592510" y="5755505"/>
                <a:ext cx="75397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6</a:t>
                </a:r>
              </a:p>
            </p:txBody>
          </p:sp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D35B0AE-CA8D-455D-B76A-D3CB6073EB43}"/>
                </a:ext>
              </a:extLst>
            </p:cNvPr>
            <p:cNvSpPr txBox="1"/>
            <p:nvPr/>
          </p:nvSpPr>
          <p:spPr>
            <a:xfrm>
              <a:off x="4519710" y="5742887"/>
              <a:ext cx="10230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C4543665-6F58-49CE-8218-97C6C02EB724}"/>
              </a:ext>
            </a:extLst>
          </p:cNvPr>
          <p:cNvSpPr txBox="1"/>
          <p:nvPr/>
        </p:nvSpPr>
        <p:spPr>
          <a:xfrm>
            <a:off x="5903453" y="5754919"/>
            <a:ext cx="11169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 2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07A2F9C-67D1-4C5F-B3E1-D028FA0E493F}"/>
              </a:ext>
            </a:extLst>
          </p:cNvPr>
          <p:cNvGrpSpPr/>
          <p:nvPr/>
        </p:nvGrpSpPr>
        <p:grpSpPr>
          <a:xfrm>
            <a:off x="6839064" y="5517437"/>
            <a:ext cx="933868" cy="1071647"/>
            <a:chOff x="1963495" y="36281"/>
            <a:chExt cx="933868" cy="107164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AA79A49-4B79-48DB-8041-56842AEEB3A7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4F0A23B-5E31-4E3D-9009-707617AF4F7F}"/>
                </a:ext>
              </a:extLst>
            </p:cNvPr>
            <p:cNvCxnSpPr>
              <a:cxnSpLocks/>
            </p:cNvCxnSpPr>
            <p:nvPr/>
          </p:nvCxnSpPr>
          <p:spPr>
            <a:xfrm>
              <a:off x="1984480" y="554976"/>
              <a:ext cx="43433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0E851FD-6FD5-47D0-859E-38D3FDBC5B5D}"/>
                </a:ext>
              </a:extLst>
            </p:cNvPr>
            <p:cNvSpPr txBox="1"/>
            <p:nvPr/>
          </p:nvSpPr>
          <p:spPr>
            <a:xfrm>
              <a:off x="196497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F093C310-11AD-40D3-B165-96112C8F28B3}"/>
              </a:ext>
            </a:extLst>
          </p:cNvPr>
          <p:cNvSpPr txBox="1"/>
          <p:nvPr/>
        </p:nvSpPr>
        <p:spPr>
          <a:xfrm>
            <a:off x="1631151" y="1320053"/>
            <a:ext cx="4337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0109813-0CF6-4192-A066-EA5AB6B1629F}"/>
              </a:ext>
            </a:extLst>
          </p:cNvPr>
          <p:cNvGrpSpPr/>
          <p:nvPr/>
        </p:nvGrpSpPr>
        <p:grpSpPr>
          <a:xfrm>
            <a:off x="7706685" y="2276234"/>
            <a:ext cx="989172" cy="1071647"/>
            <a:chOff x="1933493" y="36281"/>
            <a:chExt cx="989172" cy="107164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D24F4A9-EB2D-4B05-B791-9887431D66AB}"/>
                </a:ext>
              </a:extLst>
            </p:cNvPr>
            <p:cNvSpPr txBox="1"/>
            <p:nvPr/>
          </p:nvSpPr>
          <p:spPr>
            <a:xfrm>
              <a:off x="1933493" y="476986"/>
              <a:ext cx="9638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02D61EDC-EF9D-4490-86E8-6731833DFF81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811C2D7-0ED3-4594-99B1-5A68F0F378F4}"/>
                </a:ext>
              </a:extLst>
            </p:cNvPr>
            <p:cNvSpPr txBox="1"/>
            <p:nvPr/>
          </p:nvSpPr>
          <p:spPr>
            <a:xfrm>
              <a:off x="1958795" y="36281"/>
              <a:ext cx="9638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3 1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7E34C67-944F-44B3-9F58-69B75B089175}"/>
              </a:ext>
            </a:extLst>
          </p:cNvPr>
          <p:cNvGrpSpPr/>
          <p:nvPr/>
        </p:nvGrpSpPr>
        <p:grpSpPr>
          <a:xfrm>
            <a:off x="8630137" y="2283451"/>
            <a:ext cx="1383887" cy="1071647"/>
            <a:chOff x="891227" y="1752219"/>
            <a:chExt cx="1383887" cy="1071647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F3E4062F-E90B-4EFB-BEF3-2A38E9AA4397}"/>
                </a:ext>
              </a:extLst>
            </p:cNvPr>
            <p:cNvGrpSpPr/>
            <p:nvPr/>
          </p:nvGrpSpPr>
          <p:grpSpPr>
            <a:xfrm>
              <a:off x="1341246" y="1752219"/>
              <a:ext cx="933868" cy="1071647"/>
              <a:chOff x="1963495" y="36281"/>
              <a:chExt cx="933868" cy="1071647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256270C-770A-4690-8512-B38F9FB6AAA4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4</a:t>
                </a:r>
              </a:p>
            </p:txBody>
          </p: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D4A803AC-CEDC-4F2A-B4A5-27969161DD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4480" y="554976"/>
                <a:ext cx="434337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ACEF3DC9-DEC6-4200-A9F9-F18269DBEBDD}"/>
                  </a:ext>
                </a:extLst>
              </p:cNvPr>
              <p:cNvSpPr txBox="1"/>
              <p:nvPr/>
            </p:nvSpPr>
            <p:spPr>
              <a:xfrm>
                <a:off x="1964975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</a:t>
                </a:r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848AEB6-8D6E-447C-98D3-361EEFA2E1B0}"/>
                </a:ext>
              </a:extLst>
            </p:cNvPr>
            <p:cNvSpPr txBox="1"/>
            <p:nvPr/>
          </p:nvSpPr>
          <p:spPr>
            <a:xfrm>
              <a:off x="891227" y="1948469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67613CF-5BC7-458C-933D-06BCF2DA04CF}"/>
                </a:ext>
              </a:extLst>
            </p:cNvPr>
            <p:cNvSpPr txBox="1"/>
            <p:nvPr/>
          </p:nvSpPr>
          <p:spPr>
            <a:xfrm>
              <a:off x="1788232" y="1952759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024527A-6171-4075-A023-A5602BCAF3B6}"/>
              </a:ext>
            </a:extLst>
          </p:cNvPr>
          <p:cNvGrpSpPr/>
          <p:nvPr/>
        </p:nvGrpSpPr>
        <p:grpSpPr>
          <a:xfrm>
            <a:off x="7751642" y="3468278"/>
            <a:ext cx="1073938" cy="1071647"/>
            <a:chOff x="1938570" y="36281"/>
            <a:chExt cx="1073938" cy="1071647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A576634-EA40-4709-B1A6-DC9C039FA1E7}"/>
                </a:ext>
              </a:extLst>
            </p:cNvPr>
            <p:cNvSpPr txBox="1"/>
            <p:nvPr/>
          </p:nvSpPr>
          <p:spPr>
            <a:xfrm>
              <a:off x="1938570" y="476986"/>
              <a:ext cx="10739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2 0</a:t>
              </a:r>
            </a:p>
          </p:txBody>
        </p: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06C318C-4616-4086-9BDD-1452A109E159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65ECFD7-0473-4CB5-A050-FE653BB49BE2}"/>
                </a:ext>
              </a:extLst>
            </p:cNvPr>
            <p:cNvSpPr txBox="1"/>
            <p:nvPr/>
          </p:nvSpPr>
          <p:spPr>
            <a:xfrm>
              <a:off x="1958795" y="36281"/>
              <a:ext cx="9638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6 2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CB371617-C063-4FD0-8984-AF899A68373E}"/>
              </a:ext>
            </a:extLst>
          </p:cNvPr>
          <p:cNvGrpSpPr/>
          <p:nvPr/>
        </p:nvGrpSpPr>
        <p:grpSpPr>
          <a:xfrm>
            <a:off x="8693145" y="3465445"/>
            <a:ext cx="1792711" cy="1071647"/>
            <a:chOff x="1166550" y="1752219"/>
            <a:chExt cx="824928" cy="1071647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F2B90965-D061-42C2-AA6C-E0849D32CD28}"/>
                </a:ext>
              </a:extLst>
            </p:cNvPr>
            <p:cNvGrpSpPr/>
            <p:nvPr/>
          </p:nvGrpSpPr>
          <p:grpSpPr>
            <a:xfrm>
              <a:off x="1339745" y="1752219"/>
              <a:ext cx="495681" cy="1071647"/>
              <a:chOff x="1961994" y="36281"/>
              <a:chExt cx="495681" cy="1071647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1433BB7E-DE66-4ED8-9AAC-AFD780B7E0DA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94180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2 0</a:t>
                </a:r>
              </a:p>
            </p:txBody>
          </p: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55490834-C7CF-4F80-A96C-199453DD9F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4480" y="554976"/>
                <a:ext cx="434337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3B058F0D-C606-4F65-9946-B5F4ABE2707B}"/>
                  </a:ext>
                </a:extLst>
              </p:cNvPr>
              <p:cNvSpPr txBox="1"/>
              <p:nvPr/>
            </p:nvSpPr>
            <p:spPr>
              <a:xfrm>
                <a:off x="1961994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1 5</a:t>
                </a:r>
              </a:p>
            </p:txBody>
          </p:sp>
        </p:grp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A6A77F5-69E0-4DF6-A349-5B4B90A260C9}"/>
                </a:ext>
              </a:extLst>
            </p:cNvPr>
            <p:cNvSpPr txBox="1"/>
            <p:nvPr/>
          </p:nvSpPr>
          <p:spPr>
            <a:xfrm>
              <a:off x="1166550" y="1948469"/>
              <a:ext cx="21773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23D1E65-EED9-4215-B3AA-0D30F6695F6E}"/>
                </a:ext>
              </a:extLst>
            </p:cNvPr>
            <p:cNvSpPr txBox="1"/>
            <p:nvPr/>
          </p:nvSpPr>
          <p:spPr>
            <a:xfrm>
              <a:off x="1788232" y="1952759"/>
              <a:ext cx="20324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B3C45E8-85CD-4645-BE25-C0E4CF373E7E}"/>
              </a:ext>
            </a:extLst>
          </p:cNvPr>
          <p:cNvGrpSpPr/>
          <p:nvPr/>
        </p:nvGrpSpPr>
        <p:grpSpPr>
          <a:xfrm>
            <a:off x="10525397" y="3448316"/>
            <a:ext cx="1073938" cy="1071647"/>
            <a:chOff x="1938570" y="36281"/>
            <a:chExt cx="1073938" cy="1071647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09A96E4-2727-47C3-BEB2-3DC78EC4CC8A}"/>
                </a:ext>
              </a:extLst>
            </p:cNvPr>
            <p:cNvSpPr txBox="1"/>
            <p:nvPr/>
          </p:nvSpPr>
          <p:spPr>
            <a:xfrm>
              <a:off x="1938570" y="476986"/>
              <a:ext cx="10739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2 0</a:t>
              </a:r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9BA5F61-40BF-4A97-B3A0-8B1B4279AFD6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67D6203-FBEE-4BC7-840E-9AEA04F07FD5}"/>
                </a:ext>
              </a:extLst>
            </p:cNvPr>
            <p:cNvSpPr txBox="1"/>
            <p:nvPr/>
          </p:nvSpPr>
          <p:spPr>
            <a:xfrm>
              <a:off x="1958795" y="36281"/>
              <a:ext cx="9638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7 7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0A15930-8D49-40F8-BAB0-D737FC105212}"/>
              </a:ext>
            </a:extLst>
          </p:cNvPr>
          <p:cNvGrpSpPr/>
          <p:nvPr/>
        </p:nvGrpSpPr>
        <p:grpSpPr>
          <a:xfrm>
            <a:off x="10921630" y="4683272"/>
            <a:ext cx="1073938" cy="1071647"/>
            <a:chOff x="1938570" y="36281"/>
            <a:chExt cx="1073938" cy="1071647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6199C1D-B612-4F36-9830-364FF056CCD0}"/>
                </a:ext>
              </a:extLst>
            </p:cNvPr>
            <p:cNvSpPr txBox="1"/>
            <p:nvPr/>
          </p:nvSpPr>
          <p:spPr>
            <a:xfrm>
              <a:off x="1938570" y="476986"/>
              <a:ext cx="10739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2 0</a:t>
              </a:r>
            </a:p>
          </p:txBody>
        </p: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FACA375D-E166-450B-9064-752D8DDA3CDC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CD583DD-3145-4D39-9F17-C51D97912779}"/>
                </a:ext>
              </a:extLst>
            </p:cNvPr>
            <p:cNvSpPr txBox="1"/>
            <p:nvPr/>
          </p:nvSpPr>
          <p:spPr>
            <a:xfrm>
              <a:off x="1958795" y="36281"/>
              <a:ext cx="9638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1 7</a:t>
              </a:r>
            </a:p>
          </p:txBody>
        </p: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CC33E3E9-92BA-44A4-A05C-C0256665674F}"/>
              </a:ext>
            </a:extLst>
          </p:cNvPr>
          <p:cNvSpPr txBox="1"/>
          <p:nvPr/>
        </p:nvSpPr>
        <p:spPr>
          <a:xfrm>
            <a:off x="10496055" y="4900601"/>
            <a:ext cx="5705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C3DD1691-B045-4E06-8C0E-2B8A42246661}"/>
              </a:ext>
            </a:extLst>
          </p:cNvPr>
          <p:cNvSpPr txBox="1"/>
          <p:nvPr/>
        </p:nvSpPr>
        <p:spPr>
          <a:xfrm>
            <a:off x="6163961" y="1308021"/>
            <a:ext cx="924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D432F16-01CE-4288-A3E4-687D1DB6D73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5161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8" grpId="0" animBg="1"/>
      <p:bldP spid="32" grpId="0"/>
      <p:bldP spid="33" grpId="0"/>
      <p:bldP spid="41" grpId="0"/>
      <p:bldP spid="49" grpId="0"/>
      <p:bldP spid="87" grpId="0"/>
      <p:bldP spid="88" grpId="0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app.doublestruck.eu/content/K2_REAS/HTML/Q/QG1448_files/image001.jpg">
            <a:extLst>
              <a:ext uri="{FF2B5EF4-FFF2-40B4-BE49-F238E27FC236}">
                <a16:creationId xmlns:a16="http://schemas.microsoft.com/office/drawing/2014/main" id="{EA3C5644-1EAC-447F-AEB6-EA8603052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023" y="206858"/>
            <a:ext cx="8932375" cy="4765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ABF1530-6321-467B-89EF-9E1700B71B2D}"/>
              </a:ext>
            </a:extLst>
          </p:cNvPr>
          <p:cNvSpPr/>
          <p:nvPr/>
        </p:nvSpPr>
        <p:spPr>
          <a:xfrm>
            <a:off x="56123" y="52397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two cuboids have the same volume.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Calculate the length </a:t>
            </a:r>
            <a:r>
              <a:rPr lang="en-US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95F6E3B-ACE6-473F-8300-5FB1BEE83442}"/>
              </a:ext>
            </a:extLst>
          </p:cNvPr>
          <p:cNvSpPr/>
          <p:nvPr/>
        </p:nvSpPr>
        <p:spPr>
          <a:xfrm>
            <a:off x="275710" y="4387798"/>
            <a:ext cx="58042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10cm x 6cm x 5cm =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1DAB9D-4C2A-4A97-AB0C-8C7E89D2FA11}"/>
              </a:ext>
            </a:extLst>
          </p:cNvPr>
          <p:cNvSpPr/>
          <p:nvPr/>
        </p:nvSpPr>
        <p:spPr>
          <a:xfrm>
            <a:off x="3730815" y="4387798"/>
            <a:ext cx="25657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300cm³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C370F64-2133-46BE-96C8-17AF81FB194B}"/>
              </a:ext>
            </a:extLst>
          </p:cNvPr>
          <p:cNvSpPr/>
          <p:nvPr/>
        </p:nvSpPr>
        <p:spPr>
          <a:xfrm>
            <a:off x="275709" y="5095684"/>
            <a:ext cx="76985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12cm x ____ x ____ = 300cm³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A1CAB9-4B9E-4740-8688-A7E3137674A7}"/>
              </a:ext>
            </a:extLst>
          </p:cNvPr>
          <p:cNvSpPr/>
          <p:nvPr/>
        </p:nvSpPr>
        <p:spPr>
          <a:xfrm>
            <a:off x="1624137" y="5090112"/>
            <a:ext cx="12675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5cm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157AE84-9639-4657-8C11-7797BFF9E45F}"/>
              </a:ext>
            </a:extLst>
          </p:cNvPr>
          <p:cNvSpPr/>
          <p:nvPr/>
        </p:nvSpPr>
        <p:spPr>
          <a:xfrm>
            <a:off x="2786015" y="5079250"/>
            <a:ext cx="12675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5cm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B8B3C1A-D667-4859-B967-CBFF71BDF82C}"/>
              </a:ext>
            </a:extLst>
          </p:cNvPr>
          <p:cNvSpPr/>
          <p:nvPr/>
        </p:nvSpPr>
        <p:spPr>
          <a:xfrm>
            <a:off x="3995396" y="529123"/>
            <a:ext cx="12675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5cm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91E160B-08AD-423C-B7E9-5DF2FD02ED15}"/>
              </a:ext>
            </a:extLst>
          </p:cNvPr>
          <p:cNvSpPr txBox="1"/>
          <p:nvPr/>
        </p:nvSpPr>
        <p:spPr>
          <a:xfrm>
            <a:off x="7501398" y="5696893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3 0 0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33E22F-99C9-463E-B4A0-153AEA121CC4}"/>
              </a:ext>
            </a:extLst>
          </p:cNvPr>
          <p:cNvSpPr txBox="1"/>
          <p:nvPr/>
        </p:nvSpPr>
        <p:spPr>
          <a:xfrm>
            <a:off x="6550344" y="5709956"/>
            <a:ext cx="9798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03B750A-610F-405B-89AB-F3121BF7651D}"/>
              </a:ext>
            </a:extLst>
          </p:cNvPr>
          <p:cNvCxnSpPr>
            <a:cxnSpLocks/>
          </p:cNvCxnSpPr>
          <p:nvPr/>
        </p:nvCxnSpPr>
        <p:spPr>
          <a:xfrm>
            <a:off x="7501398" y="5759513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696FF75-3499-4FB3-8FEB-732FAA578FD6}"/>
              </a:ext>
            </a:extLst>
          </p:cNvPr>
          <p:cNvCxnSpPr>
            <a:cxnSpLocks/>
          </p:cNvCxnSpPr>
          <p:nvPr/>
        </p:nvCxnSpPr>
        <p:spPr>
          <a:xfrm>
            <a:off x="7520350" y="5743469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A2B0E477-F535-4E0E-80D3-5D677E07A358}"/>
              </a:ext>
            </a:extLst>
          </p:cNvPr>
          <p:cNvSpPr txBox="1"/>
          <p:nvPr/>
        </p:nvSpPr>
        <p:spPr>
          <a:xfrm>
            <a:off x="7937178" y="524627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C1192E0-8C1E-4DAD-978C-2D038B3C1288}"/>
              </a:ext>
            </a:extLst>
          </p:cNvPr>
          <p:cNvSpPr txBox="1"/>
          <p:nvPr/>
        </p:nvSpPr>
        <p:spPr>
          <a:xfrm>
            <a:off x="8233176" y="5736649"/>
            <a:ext cx="370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BF7A2B5-F792-4704-87B4-13992ECCFD06}"/>
              </a:ext>
            </a:extLst>
          </p:cNvPr>
          <p:cNvSpPr txBox="1"/>
          <p:nvPr/>
        </p:nvSpPr>
        <p:spPr>
          <a:xfrm>
            <a:off x="8372958" y="524744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74FD78-F220-469A-B6DB-3CFC8A0C637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9848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3" grpId="0"/>
      <p:bldP spid="14" grpId="0"/>
      <p:bldP spid="15" grpId="0"/>
      <p:bldP spid="16" grpId="0"/>
      <p:bldP spid="18" grpId="0"/>
      <p:bldP spid="19" grpId="0"/>
      <p:bldP spid="22" grpId="0"/>
      <p:bldP spid="24" grpId="0"/>
      <p:bldP spid="25" grpId="0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07931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Alfie did a survey to find which soup was most popular.</a:t>
            </a:r>
          </a:p>
          <a:p>
            <a:r>
              <a:rPr lang="en-US" sz="3200" b="1" dirty="0"/>
              <a:t>The choices were:</a:t>
            </a:r>
          </a:p>
          <a:p>
            <a:r>
              <a:rPr lang="en-US" sz="3200" b="1" dirty="0"/>
              <a:t>•	tomato</a:t>
            </a:r>
          </a:p>
          <a:p>
            <a:r>
              <a:rPr lang="en-US" sz="3200" b="1" dirty="0"/>
              <a:t>•	chicken</a:t>
            </a:r>
          </a:p>
          <a:p>
            <a:r>
              <a:rPr lang="en-US" sz="3200" b="1" dirty="0"/>
              <a:t>•	mushroom	</a:t>
            </a:r>
          </a:p>
          <a:p>
            <a:r>
              <a:rPr lang="en-US" sz="3200" b="1" dirty="0"/>
              <a:t>A quarter of the children chose chicken soup.</a:t>
            </a:r>
          </a:p>
          <a:p>
            <a:r>
              <a:rPr lang="en-US" sz="3200" b="1" dirty="0"/>
              <a:t>Four times as many children chose tomato soup as mushroom soup.</a:t>
            </a:r>
          </a:p>
          <a:p>
            <a:r>
              <a:rPr lang="en-US" sz="3200" b="1" dirty="0"/>
              <a:t>What fraction of the children chose tomato soup?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3068A32-119E-4A9E-A11B-D46DFEBA1CB4}"/>
              </a:ext>
            </a:extLst>
          </p:cNvPr>
          <p:cNvGrpSpPr/>
          <p:nvPr/>
        </p:nvGrpSpPr>
        <p:grpSpPr>
          <a:xfrm>
            <a:off x="309092" y="4081874"/>
            <a:ext cx="5399907" cy="559293"/>
            <a:chOff x="2272684" y="2601157"/>
            <a:chExt cx="8129203" cy="55929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E519851-4BEA-4730-BF51-606F0C6614F6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EF17363-28F8-4CD0-8621-4262D5E111A0}"/>
                </a:ext>
              </a:extLst>
            </p:cNvPr>
            <p:cNvSpPr/>
            <p:nvPr/>
          </p:nvSpPr>
          <p:spPr>
            <a:xfrm>
              <a:off x="3848069" y="2633666"/>
              <a:ext cx="633336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¾ tomato or mushroom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00A6336-1DB9-4698-8985-CA603C531ADB}"/>
              </a:ext>
            </a:extLst>
          </p:cNvPr>
          <p:cNvGrpSpPr/>
          <p:nvPr/>
        </p:nvGrpSpPr>
        <p:grpSpPr>
          <a:xfrm>
            <a:off x="5716154" y="4081873"/>
            <a:ext cx="2612225" cy="559293"/>
            <a:chOff x="2272684" y="2601157"/>
            <a:chExt cx="8129203" cy="55929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ECBB544-7012-48F3-948F-6F90C22BF475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4D6FDD9-6621-49A0-BE43-977776DDD719}"/>
                </a:ext>
              </a:extLst>
            </p:cNvPr>
            <p:cNvSpPr/>
            <p:nvPr/>
          </p:nvSpPr>
          <p:spPr>
            <a:xfrm>
              <a:off x="3500181" y="2637230"/>
              <a:ext cx="504379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¼ chicken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B3FE2A7-E5EB-40B8-A6FF-E2510D7AD91D}"/>
              </a:ext>
            </a:extLst>
          </p:cNvPr>
          <p:cNvGrpSpPr/>
          <p:nvPr/>
        </p:nvGrpSpPr>
        <p:grpSpPr>
          <a:xfrm>
            <a:off x="309092" y="4637603"/>
            <a:ext cx="1080000" cy="559293"/>
            <a:chOff x="2272684" y="2601157"/>
            <a:chExt cx="8129203" cy="559293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0FD0F4E-7C3D-41B6-A64C-39D0CB65C119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79EAED2-DB19-4CB7-96BB-4B544AB4DE4D}"/>
                </a:ext>
              </a:extLst>
            </p:cNvPr>
            <p:cNvSpPr/>
            <p:nvPr/>
          </p:nvSpPr>
          <p:spPr>
            <a:xfrm>
              <a:off x="4979106" y="2633666"/>
              <a:ext cx="471933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T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65D4B5F-0277-4204-9FBE-9488CBDAE6C7}"/>
              </a:ext>
            </a:extLst>
          </p:cNvPr>
          <p:cNvGrpSpPr/>
          <p:nvPr/>
        </p:nvGrpSpPr>
        <p:grpSpPr>
          <a:xfrm>
            <a:off x="1389092" y="4637603"/>
            <a:ext cx="1080000" cy="559293"/>
            <a:chOff x="2272684" y="2601157"/>
            <a:chExt cx="8129203" cy="55929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7042E08-0A24-45BC-8AF0-22DE2B659805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B5E83C0-E1C4-4412-B316-C9A12EB8605B}"/>
                </a:ext>
              </a:extLst>
            </p:cNvPr>
            <p:cNvSpPr/>
            <p:nvPr/>
          </p:nvSpPr>
          <p:spPr>
            <a:xfrm>
              <a:off x="4979106" y="2633666"/>
              <a:ext cx="471933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T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A4F890F-D44E-4CDF-B222-644EE4B2C99F}"/>
              </a:ext>
            </a:extLst>
          </p:cNvPr>
          <p:cNvGrpSpPr/>
          <p:nvPr/>
        </p:nvGrpSpPr>
        <p:grpSpPr>
          <a:xfrm>
            <a:off x="2469045" y="4637603"/>
            <a:ext cx="1080000" cy="559293"/>
            <a:chOff x="2272684" y="2601157"/>
            <a:chExt cx="8129203" cy="559293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225E9E0-51A3-471C-8302-21C2687CD0D9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5303C1F-F673-4248-BCB7-CCA1D64C3BCF}"/>
                </a:ext>
              </a:extLst>
            </p:cNvPr>
            <p:cNvSpPr/>
            <p:nvPr/>
          </p:nvSpPr>
          <p:spPr>
            <a:xfrm>
              <a:off x="4979106" y="2633666"/>
              <a:ext cx="471933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T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91D116E-0A3D-402E-8BE1-401D3FBC311A}"/>
              </a:ext>
            </a:extLst>
          </p:cNvPr>
          <p:cNvGrpSpPr/>
          <p:nvPr/>
        </p:nvGrpSpPr>
        <p:grpSpPr>
          <a:xfrm>
            <a:off x="3549045" y="4637603"/>
            <a:ext cx="1080000" cy="559293"/>
            <a:chOff x="2272684" y="2601157"/>
            <a:chExt cx="8129203" cy="559293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7CC7251-DDE7-46E6-9E8E-45FDC53E280C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03E693F-D8EA-411F-BA39-591065BC2181}"/>
                </a:ext>
              </a:extLst>
            </p:cNvPr>
            <p:cNvSpPr/>
            <p:nvPr/>
          </p:nvSpPr>
          <p:spPr>
            <a:xfrm>
              <a:off x="4979106" y="2633666"/>
              <a:ext cx="471933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T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39D1986-8555-4239-937F-6C0AAA82F083}"/>
              </a:ext>
            </a:extLst>
          </p:cNvPr>
          <p:cNvGrpSpPr/>
          <p:nvPr/>
        </p:nvGrpSpPr>
        <p:grpSpPr>
          <a:xfrm>
            <a:off x="4628998" y="4637603"/>
            <a:ext cx="1080000" cy="559293"/>
            <a:chOff x="2272684" y="2601157"/>
            <a:chExt cx="8129203" cy="559293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C1AAF4C-D7FE-41A0-823D-DA04E8A0446D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3D035AD-877B-43AD-A7B8-B8CA29F7759B}"/>
                </a:ext>
              </a:extLst>
            </p:cNvPr>
            <p:cNvSpPr/>
            <p:nvPr/>
          </p:nvSpPr>
          <p:spPr>
            <a:xfrm>
              <a:off x="4276013" y="2633666"/>
              <a:ext cx="542242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M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A100F6C-CCFE-4BD5-96F3-4A1FC4497E78}"/>
              </a:ext>
            </a:extLst>
          </p:cNvPr>
          <p:cNvGrpSpPr/>
          <p:nvPr/>
        </p:nvGrpSpPr>
        <p:grpSpPr>
          <a:xfrm>
            <a:off x="6985084" y="5190884"/>
            <a:ext cx="509296" cy="1067398"/>
            <a:chOff x="4530934" y="3723882"/>
            <a:chExt cx="509296" cy="106739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7367319-0BB9-4396-BBD2-4189237C0F58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EB63007B-F958-4521-8354-B0BA2054AD21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44A3812E-5711-4FC6-ACE5-DC7120685C63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4</a:t>
                </a:r>
              </a:p>
            </p:txBody>
          </p: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F0373CEE-905E-47F0-95C5-5526E34961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DE9D180-54E7-43C0-86EE-5CAAD348BD6C}"/>
              </a:ext>
            </a:extLst>
          </p:cNvPr>
          <p:cNvSpPr/>
          <p:nvPr/>
        </p:nvSpPr>
        <p:spPr>
          <a:xfrm>
            <a:off x="7512092" y="5389859"/>
            <a:ext cx="186803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÷ 5 =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6E6C580-6DBF-46B0-8107-D764BA3B537E}"/>
              </a:ext>
            </a:extLst>
          </p:cNvPr>
          <p:cNvGrpSpPr/>
          <p:nvPr/>
        </p:nvGrpSpPr>
        <p:grpSpPr>
          <a:xfrm>
            <a:off x="8967643" y="5169506"/>
            <a:ext cx="972136" cy="1071647"/>
            <a:chOff x="1957311" y="36281"/>
            <a:chExt cx="972136" cy="107164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A36EFCC-ED6E-444A-8FD9-730457678A12}"/>
                </a:ext>
              </a:extLst>
            </p:cNvPr>
            <p:cNvSpPr txBox="1"/>
            <p:nvPr/>
          </p:nvSpPr>
          <p:spPr>
            <a:xfrm>
              <a:off x="1957311" y="476986"/>
              <a:ext cx="97213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2 0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AB92780-D5DD-4737-8725-672D28123936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186F0CC-77DF-4253-A78E-DD981BB37E21}"/>
                </a:ext>
              </a:extLst>
            </p:cNvPr>
            <p:cNvSpPr txBox="1"/>
            <p:nvPr/>
          </p:nvSpPr>
          <p:spPr>
            <a:xfrm>
              <a:off x="2212119" y="36281"/>
              <a:ext cx="69450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F61AE79-63B7-488E-9A3A-5A46BC8B3CAC}"/>
              </a:ext>
            </a:extLst>
          </p:cNvPr>
          <p:cNvGrpSpPr/>
          <p:nvPr/>
        </p:nvGrpSpPr>
        <p:grpSpPr>
          <a:xfrm>
            <a:off x="544068" y="5152362"/>
            <a:ext cx="733710" cy="949956"/>
            <a:chOff x="5338824" y="3294174"/>
            <a:chExt cx="733710" cy="949956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3FFA4844-F586-4619-89EA-6D463EF1B963}"/>
                </a:ext>
              </a:extLst>
            </p:cNvPr>
            <p:cNvGrpSpPr/>
            <p:nvPr/>
          </p:nvGrpSpPr>
          <p:grpSpPr>
            <a:xfrm>
              <a:off x="5338824" y="3659355"/>
              <a:ext cx="620840" cy="584775"/>
              <a:chOff x="8605864" y="2187080"/>
              <a:chExt cx="620840" cy="584775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352217E2-BD36-4DAC-8EB8-7207D738BD0C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20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63571658-B3A5-4B86-A4C9-FB8D51BBF1E2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82BBB64-B9CA-442B-B47C-A30BC7F1E099}"/>
                </a:ext>
              </a:extLst>
            </p:cNvPr>
            <p:cNvSpPr/>
            <p:nvPr/>
          </p:nvSpPr>
          <p:spPr>
            <a:xfrm>
              <a:off x="5441644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3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DF2B9D1-EDA0-4E50-9CAD-8002B83A918B}"/>
              </a:ext>
            </a:extLst>
          </p:cNvPr>
          <p:cNvGrpSpPr/>
          <p:nvPr/>
        </p:nvGrpSpPr>
        <p:grpSpPr>
          <a:xfrm>
            <a:off x="1619379" y="5159315"/>
            <a:ext cx="733710" cy="949956"/>
            <a:chOff x="5338824" y="3294174"/>
            <a:chExt cx="733710" cy="949956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1ACD3770-3025-498D-9FA0-45C9B63CB7D9}"/>
                </a:ext>
              </a:extLst>
            </p:cNvPr>
            <p:cNvGrpSpPr/>
            <p:nvPr/>
          </p:nvGrpSpPr>
          <p:grpSpPr>
            <a:xfrm>
              <a:off x="5338824" y="3659355"/>
              <a:ext cx="620840" cy="584775"/>
              <a:chOff x="8605864" y="2187080"/>
              <a:chExt cx="620840" cy="584775"/>
            </a:xfrm>
          </p:grpSpPr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64EC34AA-00EB-4F01-B2D7-28A8F3D05CE7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20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841E5302-5F14-422F-BC46-A8F868C64B47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A303597E-424A-4154-8432-1E8A822996DF}"/>
                </a:ext>
              </a:extLst>
            </p:cNvPr>
            <p:cNvSpPr/>
            <p:nvPr/>
          </p:nvSpPr>
          <p:spPr>
            <a:xfrm>
              <a:off x="5441644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3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D9F7591-40B5-4025-B510-3F09871085E1}"/>
              </a:ext>
            </a:extLst>
          </p:cNvPr>
          <p:cNvGrpSpPr/>
          <p:nvPr/>
        </p:nvGrpSpPr>
        <p:grpSpPr>
          <a:xfrm>
            <a:off x="2695492" y="5152362"/>
            <a:ext cx="733710" cy="949956"/>
            <a:chOff x="5338824" y="3294174"/>
            <a:chExt cx="733710" cy="949956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21FFE672-E3F4-4BE0-A0EC-8B2377B9CF3A}"/>
                </a:ext>
              </a:extLst>
            </p:cNvPr>
            <p:cNvGrpSpPr/>
            <p:nvPr/>
          </p:nvGrpSpPr>
          <p:grpSpPr>
            <a:xfrm>
              <a:off x="5338824" y="3659355"/>
              <a:ext cx="620840" cy="584775"/>
              <a:chOff x="8605864" y="2187080"/>
              <a:chExt cx="620840" cy="584775"/>
            </a:xfrm>
          </p:grpSpPr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B4A3C5F8-7CE4-43F0-9090-F7611F662E8E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20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DE4F0E58-2816-471E-93DE-4B582E8ABF58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8D55ADB0-4784-429E-9602-078ACD0D41B6}"/>
                </a:ext>
              </a:extLst>
            </p:cNvPr>
            <p:cNvSpPr/>
            <p:nvPr/>
          </p:nvSpPr>
          <p:spPr>
            <a:xfrm>
              <a:off x="5441644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3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047B3BCB-A76D-46A6-AAD3-27B4E7956171}"/>
              </a:ext>
            </a:extLst>
          </p:cNvPr>
          <p:cNvGrpSpPr/>
          <p:nvPr/>
        </p:nvGrpSpPr>
        <p:grpSpPr>
          <a:xfrm>
            <a:off x="3770803" y="5159315"/>
            <a:ext cx="733710" cy="949956"/>
            <a:chOff x="5338824" y="3294174"/>
            <a:chExt cx="733710" cy="949956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8A617E26-C951-428B-8919-C99615187E38}"/>
                </a:ext>
              </a:extLst>
            </p:cNvPr>
            <p:cNvGrpSpPr/>
            <p:nvPr/>
          </p:nvGrpSpPr>
          <p:grpSpPr>
            <a:xfrm>
              <a:off x="5338824" y="3659355"/>
              <a:ext cx="620840" cy="584775"/>
              <a:chOff x="8605864" y="2187080"/>
              <a:chExt cx="620840" cy="584775"/>
            </a:xfrm>
          </p:grpSpPr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FCD1FEEA-C440-4A47-98B0-9888FF1738CF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20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E7506221-5D5C-46E5-AC1C-26170524A455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BEE68785-E81D-48C7-9FD8-3D2FEAA6A552}"/>
                </a:ext>
              </a:extLst>
            </p:cNvPr>
            <p:cNvSpPr/>
            <p:nvPr/>
          </p:nvSpPr>
          <p:spPr>
            <a:xfrm>
              <a:off x="5441644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3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E99B70A-1F2E-4DB3-AD8E-4F81F37A2733}"/>
              </a:ext>
            </a:extLst>
          </p:cNvPr>
          <p:cNvGrpSpPr/>
          <p:nvPr/>
        </p:nvGrpSpPr>
        <p:grpSpPr>
          <a:xfrm>
            <a:off x="4843869" y="5152362"/>
            <a:ext cx="733710" cy="949956"/>
            <a:chOff x="5338824" y="3294174"/>
            <a:chExt cx="733710" cy="949956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EBB88205-9405-4713-B9D5-567700CB1803}"/>
                </a:ext>
              </a:extLst>
            </p:cNvPr>
            <p:cNvGrpSpPr/>
            <p:nvPr/>
          </p:nvGrpSpPr>
          <p:grpSpPr>
            <a:xfrm>
              <a:off x="5338824" y="3659355"/>
              <a:ext cx="620840" cy="584775"/>
              <a:chOff x="8605864" y="2187080"/>
              <a:chExt cx="620840" cy="584775"/>
            </a:xfrm>
          </p:grpSpPr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BCB1C753-091B-4DB4-BB33-85120D7F4DE0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20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87E0E781-9AE2-47D1-BABB-530E328463D8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67B1E8BC-F576-43BA-B50A-B8B3EE8950D8}"/>
                </a:ext>
              </a:extLst>
            </p:cNvPr>
            <p:cNvSpPr/>
            <p:nvPr/>
          </p:nvSpPr>
          <p:spPr>
            <a:xfrm>
              <a:off x="5441644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3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15C48CA-4DE7-4763-848D-DC2E48C716E0}"/>
              </a:ext>
            </a:extLst>
          </p:cNvPr>
          <p:cNvGrpSpPr/>
          <p:nvPr/>
        </p:nvGrpSpPr>
        <p:grpSpPr>
          <a:xfrm>
            <a:off x="8610349" y="3450931"/>
            <a:ext cx="972573" cy="1071647"/>
            <a:chOff x="1956874" y="36281"/>
            <a:chExt cx="972573" cy="1071647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6F823441-EEF3-4B04-8762-9A0BDBD00400}"/>
                </a:ext>
              </a:extLst>
            </p:cNvPr>
            <p:cNvSpPr txBox="1"/>
            <p:nvPr/>
          </p:nvSpPr>
          <p:spPr>
            <a:xfrm>
              <a:off x="1957311" y="476986"/>
              <a:ext cx="97213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2 0</a:t>
              </a:r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26F24729-EE9E-41C9-8A51-53C2DDB8CA77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219E2A4-D1FC-4269-8781-C0C7EB474CBD}"/>
                </a:ext>
              </a:extLst>
            </p:cNvPr>
            <p:cNvSpPr txBox="1"/>
            <p:nvPr/>
          </p:nvSpPr>
          <p:spPr>
            <a:xfrm>
              <a:off x="1956874" y="36281"/>
              <a:ext cx="9497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1 2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B0A41E0-BAB7-489B-B35E-9EAB1384EF0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9480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06B25_files/image001.jpg">
            <a:extLst>
              <a:ext uri="{FF2B5EF4-FFF2-40B4-BE49-F238E27FC236}">
                <a16:creationId xmlns:a16="http://schemas.microsoft.com/office/drawing/2014/main" id="{E7A59725-1704-4FD6-B2CE-2015E6B8930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35" y="1784497"/>
            <a:ext cx="6622466" cy="301792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F96A47E-50F8-44F2-A893-3CD93F5DD6B4}"/>
              </a:ext>
            </a:extLst>
          </p:cNvPr>
          <p:cNvSpPr/>
          <p:nvPr/>
        </p:nvSpPr>
        <p:spPr>
          <a:xfrm>
            <a:off x="56123" y="64649"/>
            <a:ext cx="120793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Four large circles and five small circles fit exactly inside this rectangle.</a:t>
            </a:r>
            <a:r>
              <a:rPr lang="en-GB" sz="32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The diameter of a large circle is 17.5 centimetres.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Calculate the diameter of a small circle.  </a:t>
            </a:r>
            <a:endParaRPr lang="en-GB" sz="32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E90CBEE-EB20-4D76-BDD0-DEF3B50B1C0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865A9C1-5129-48CF-821B-0B14B98562E1}"/>
              </a:ext>
            </a:extLst>
          </p:cNvPr>
          <p:cNvSpPr txBox="1"/>
          <p:nvPr/>
        </p:nvSpPr>
        <p:spPr>
          <a:xfrm>
            <a:off x="8043627" y="1756662"/>
            <a:ext cx="1532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1 7.5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F66BDB2-BF34-4E22-AE86-98B8CD8A91D3}"/>
              </a:ext>
            </a:extLst>
          </p:cNvPr>
          <p:cNvSpPr txBox="1"/>
          <p:nvPr/>
        </p:nvSpPr>
        <p:spPr>
          <a:xfrm>
            <a:off x="7586339" y="2173903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7746E8C-60B8-446E-86E0-B02BE8F5E653}"/>
              </a:ext>
            </a:extLst>
          </p:cNvPr>
          <p:cNvSpPr txBox="1"/>
          <p:nvPr/>
        </p:nvSpPr>
        <p:spPr>
          <a:xfrm>
            <a:off x="8920977" y="2187350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9D01171B-BD81-4BC6-B024-DFF82B2ECC15}"/>
              </a:ext>
            </a:extLst>
          </p:cNvPr>
          <p:cNvCxnSpPr>
            <a:cxnSpLocks/>
          </p:cNvCxnSpPr>
          <p:nvPr/>
        </p:nvCxnSpPr>
        <p:spPr>
          <a:xfrm>
            <a:off x="7584565" y="2715573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4E46A407-E887-4386-8F8F-C6691A6B66E1}"/>
              </a:ext>
            </a:extLst>
          </p:cNvPr>
          <p:cNvCxnSpPr>
            <a:cxnSpLocks/>
          </p:cNvCxnSpPr>
          <p:nvPr/>
        </p:nvCxnSpPr>
        <p:spPr>
          <a:xfrm>
            <a:off x="7586339" y="3154351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C2DFB925-00B7-4A19-835D-EE0D62B046DC}"/>
              </a:ext>
            </a:extLst>
          </p:cNvPr>
          <p:cNvSpPr txBox="1"/>
          <p:nvPr/>
        </p:nvSpPr>
        <p:spPr>
          <a:xfrm>
            <a:off x="8928960" y="264454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73FA6F8-70D8-4360-9B7D-64B1BB19A98D}"/>
              </a:ext>
            </a:extLst>
          </p:cNvPr>
          <p:cNvSpPr txBox="1"/>
          <p:nvPr/>
        </p:nvSpPr>
        <p:spPr>
          <a:xfrm>
            <a:off x="8087509" y="1448863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2186728-9DE6-4BC6-83AE-EEF4C18F2438}"/>
              </a:ext>
            </a:extLst>
          </p:cNvPr>
          <p:cNvSpPr txBox="1"/>
          <p:nvPr/>
        </p:nvSpPr>
        <p:spPr>
          <a:xfrm>
            <a:off x="8473185" y="264256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1669EDC-E66F-4036-91BF-C35FF2602E4D}"/>
              </a:ext>
            </a:extLst>
          </p:cNvPr>
          <p:cNvSpPr txBox="1"/>
          <p:nvPr/>
        </p:nvSpPr>
        <p:spPr>
          <a:xfrm>
            <a:off x="8066667" y="2644546"/>
            <a:ext cx="5043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1EC6C7E-B9C7-423D-BB10-6A1E85840BD1}"/>
              </a:ext>
            </a:extLst>
          </p:cNvPr>
          <p:cNvSpPr txBox="1"/>
          <p:nvPr/>
        </p:nvSpPr>
        <p:spPr>
          <a:xfrm>
            <a:off x="8549143" y="1448863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164F78D-CB98-4370-9C4B-662D9BF2A965}"/>
              </a:ext>
            </a:extLst>
          </p:cNvPr>
          <p:cNvSpPr txBox="1"/>
          <p:nvPr/>
        </p:nvSpPr>
        <p:spPr>
          <a:xfrm>
            <a:off x="8770787" y="2640582"/>
            <a:ext cx="2822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93ABBBD-CC6E-40B1-B388-2C7B317E9385}"/>
              </a:ext>
            </a:extLst>
          </p:cNvPr>
          <p:cNvSpPr txBox="1"/>
          <p:nvPr/>
        </p:nvSpPr>
        <p:spPr>
          <a:xfrm>
            <a:off x="8034579" y="3988320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7 0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13003F9-77F8-484B-83CB-705AA5D2352C}"/>
              </a:ext>
            </a:extLst>
          </p:cNvPr>
          <p:cNvSpPr txBox="1"/>
          <p:nvPr/>
        </p:nvSpPr>
        <p:spPr>
          <a:xfrm>
            <a:off x="7559962" y="400138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8A0531B9-A091-4F49-9CA0-7D2E23861926}"/>
              </a:ext>
            </a:extLst>
          </p:cNvPr>
          <p:cNvCxnSpPr>
            <a:cxnSpLocks/>
          </p:cNvCxnSpPr>
          <p:nvPr/>
        </p:nvCxnSpPr>
        <p:spPr>
          <a:xfrm>
            <a:off x="8034579" y="4050940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93E9EBE3-21F5-4FF2-AAB9-20EE1CD2E184}"/>
              </a:ext>
            </a:extLst>
          </p:cNvPr>
          <p:cNvCxnSpPr>
            <a:cxnSpLocks/>
          </p:cNvCxnSpPr>
          <p:nvPr/>
        </p:nvCxnSpPr>
        <p:spPr>
          <a:xfrm>
            <a:off x="8053531" y="4050940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AFBAECE3-E919-4526-804B-769B9FC4C6B3}"/>
              </a:ext>
            </a:extLst>
          </p:cNvPr>
          <p:cNvSpPr txBox="1"/>
          <p:nvPr/>
        </p:nvSpPr>
        <p:spPr>
          <a:xfrm>
            <a:off x="8034950" y="355063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2D4B0B9-2D0B-4094-9795-957F59C235F1}"/>
              </a:ext>
            </a:extLst>
          </p:cNvPr>
          <p:cNvSpPr txBox="1"/>
          <p:nvPr/>
        </p:nvSpPr>
        <p:spPr>
          <a:xfrm>
            <a:off x="8457956" y="355063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7A9AA50-65C8-452F-8AFF-00A567724FBD}"/>
              </a:ext>
            </a:extLst>
          </p:cNvPr>
          <p:cNvSpPr txBox="1"/>
          <p:nvPr/>
        </p:nvSpPr>
        <p:spPr>
          <a:xfrm>
            <a:off x="8340760" y="4039839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8B3495C-9EAE-435A-ACDF-68347A16D5EF}"/>
              </a:ext>
            </a:extLst>
          </p:cNvPr>
          <p:cNvSpPr txBox="1"/>
          <p:nvPr/>
        </p:nvSpPr>
        <p:spPr>
          <a:xfrm>
            <a:off x="8834468" y="3564377"/>
            <a:ext cx="10054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cm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59D506E4-4C57-46E5-97AC-8D1B4CE829CB}"/>
              </a:ext>
            </a:extLst>
          </p:cNvPr>
          <p:cNvCxnSpPr>
            <a:cxnSpLocks/>
          </p:cNvCxnSpPr>
          <p:nvPr/>
        </p:nvCxnSpPr>
        <p:spPr>
          <a:xfrm>
            <a:off x="1910399" y="3931767"/>
            <a:ext cx="1668380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tangle 83">
            <a:extLst>
              <a:ext uri="{FF2B5EF4-FFF2-40B4-BE49-F238E27FC236}">
                <a16:creationId xmlns:a16="http://schemas.microsoft.com/office/drawing/2014/main" id="{84392657-B897-4B19-895D-AC1EBFDC1712}"/>
              </a:ext>
            </a:extLst>
          </p:cNvPr>
          <p:cNvSpPr/>
          <p:nvPr/>
        </p:nvSpPr>
        <p:spPr>
          <a:xfrm>
            <a:off x="2108875" y="3493076"/>
            <a:ext cx="14870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17.5 cm</a:t>
            </a:r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77910BD2-FAAA-4621-B46B-90254CDDE168}"/>
              </a:ext>
            </a:extLst>
          </p:cNvPr>
          <p:cNvCxnSpPr>
            <a:cxnSpLocks/>
          </p:cNvCxnSpPr>
          <p:nvPr/>
        </p:nvCxnSpPr>
        <p:spPr>
          <a:xfrm>
            <a:off x="3541637" y="3933530"/>
            <a:ext cx="1668380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1E40D8C3-CB99-425C-89A2-D01E3BB9251A}"/>
              </a:ext>
            </a:extLst>
          </p:cNvPr>
          <p:cNvSpPr/>
          <p:nvPr/>
        </p:nvSpPr>
        <p:spPr>
          <a:xfrm>
            <a:off x="3740113" y="3494839"/>
            <a:ext cx="14870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17.5 cm</a:t>
            </a:r>
          </a:p>
        </p:txBody>
      </p: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F39AB6E1-CFEC-42E3-9E91-B4CA02171EDF}"/>
              </a:ext>
            </a:extLst>
          </p:cNvPr>
          <p:cNvCxnSpPr>
            <a:cxnSpLocks/>
          </p:cNvCxnSpPr>
          <p:nvPr/>
        </p:nvCxnSpPr>
        <p:spPr>
          <a:xfrm>
            <a:off x="5165656" y="3937726"/>
            <a:ext cx="1668380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>
            <a:extLst>
              <a:ext uri="{FF2B5EF4-FFF2-40B4-BE49-F238E27FC236}">
                <a16:creationId xmlns:a16="http://schemas.microsoft.com/office/drawing/2014/main" id="{B1C6C8F3-BD88-4A4B-8933-4AACACAD5B22}"/>
              </a:ext>
            </a:extLst>
          </p:cNvPr>
          <p:cNvSpPr/>
          <p:nvPr/>
        </p:nvSpPr>
        <p:spPr>
          <a:xfrm>
            <a:off x="5370604" y="3499035"/>
            <a:ext cx="14805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17.5 cm</a:t>
            </a:r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8498484D-ABB1-4A2D-845C-F03F8772D007}"/>
              </a:ext>
            </a:extLst>
          </p:cNvPr>
          <p:cNvCxnSpPr>
            <a:cxnSpLocks/>
          </p:cNvCxnSpPr>
          <p:nvPr/>
        </p:nvCxnSpPr>
        <p:spPr>
          <a:xfrm>
            <a:off x="273923" y="3115871"/>
            <a:ext cx="6560113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92">
            <a:extLst>
              <a:ext uri="{FF2B5EF4-FFF2-40B4-BE49-F238E27FC236}">
                <a16:creationId xmlns:a16="http://schemas.microsoft.com/office/drawing/2014/main" id="{B8D78E2C-BE29-45F1-B5BC-F505C071DF4A}"/>
              </a:ext>
            </a:extLst>
          </p:cNvPr>
          <p:cNvSpPr/>
          <p:nvPr/>
        </p:nvSpPr>
        <p:spPr>
          <a:xfrm>
            <a:off x="3028319" y="2732265"/>
            <a:ext cx="14870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70 cm</a:t>
            </a:r>
          </a:p>
        </p:txBody>
      </p:sp>
    </p:spTree>
    <p:extLst>
      <p:ext uri="{BB962C8B-B14F-4D97-AF65-F5344CB8AC3E}">
        <p14:creationId xmlns:p14="http://schemas.microsoft.com/office/powerpoint/2010/main" val="3103378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9" grpId="0"/>
      <p:bldP spid="80" grpId="0"/>
      <p:bldP spid="81" grpId="0"/>
      <p:bldP spid="82" grpId="0"/>
      <p:bldP spid="84" grpId="0"/>
      <p:bldP spid="89" grpId="0"/>
      <p:bldP spid="91" grpId="0"/>
      <p:bldP spid="93" grpId="0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BDFC79-072B-41DC-98DF-D60D234C5707}"/>
              </a:ext>
            </a:extLst>
          </p:cNvPr>
          <p:cNvSpPr/>
          <p:nvPr/>
        </p:nvSpPr>
        <p:spPr>
          <a:xfrm>
            <a:off x="140680" y="70340"/>
            <a:ext cx="24803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is a flag.</a:t>
            </a:r>
          </a:p>
        </p:txBody>
      </p:sp>
      <p:pic>
        <p:nvPicPr>
          <p:cNvPr id="3" name="Picture 2" descr="https://app.doublestruck.eu/content/K2_REAS/HTML/Q/Q95B19_files/image001.jpg">
            <a:extLst>
              <a:ext uri="{FF2B5EF4-FFF2-40B4-BE49-F238E27FC236}">
                <a16:creationId xmlns:a16="http://schemas.microsoft.com/office/drawing/2014/main" id="{5BFAE048-8A20-4979-85CD-9C293EDC855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80" y="673937"/>
            <a:ext cx="5065695" cy="242125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73A4B3F-50B0-4DE0-82EA-0ED981F3B3DE}"/>
              </a:ext>
            </a:extLst>
          </p:cNvPr>
          <p:cNvSpPr/>
          <p:nvPr/>
        </p:nvSpPr>
        <p:spPr>
          <a:xfrm>
            <a:off x="140680" y="3174798"/>
            <a:ext cx="654657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 area of this flag?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20% of the flag is a hexagon. What area of the flag is a hexagon?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54A2C6-67F1-4439-95AF-50877BA5C48F}"/>
              </a:ext>
            </a:extLst>
          </p:cNvPr>
          <p:cNvSpPr/>
          <p:nvPr/>
        </p:nvSpPr>
        <p:spPr>
          <a:xfrm>
            <a:off x="7697038" y="1174099"/>
            <a:ext cx="345379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49E428-DD78-4962-B2E2-6E57BF9BD82F}"/>
              </a:ext>
            </a:extLst>
          </p:cNvPr>
          <p:cNvSpPr/>
          <p:nvPr/>
        </p:nvSpPr>
        <p:spPr>
          <a:xfrm>
            <a:off x="7697038" y="1619398"/>
            <a:ext cx="345379" cy="355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DF144E-3CF2-4830-B974-C328F60E6677}"/>
              </a:ext>
            </a:extLst>
          </p:cNvPr>
          <p:cNvSpPr/>
          <p:nvPr/>
        </p:nvSpPr>
        <p:spPr>
          <a:xfrm>
            <a:off x="7250398" y="1626007"/>
            <a:ext cx="345379" cy="355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25705F-7CE9-494D-A489-4FE936DEEC9A}"/>
              </a:ext>
            </a:extLst>
          </p:cNvPr>
          <p:cNvSpPr/>
          <p:nvPr/>
        </p:nvSpPr>
        <p:spPr>
          <a:xfrm>
            <a:off x="7254733" y="1207135"/>
            <a:ext cx="345379" cy="355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B5B2A65-F842-417B-87BD-F40A9A422A66}"/>
              </a:ext>
            </a:extLst>
          </p:cNvPr>
          <p:cNvSpPr/>
          <p:nvPr/>
        </p:nvSpPr>
        <p:spPr>
          <a:xfrm>
            <a:off x="6776460" y="1203545"/>
            <a:ext cx="345379" cy="355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5F7A32D-80D3-4879-96D9-A03F9E6A7C27}"/>
              </a:ext>
            </a:extLst>
          </p:cNvPr>
          <p:cNvSpPr txBox="1"/>
          <p:nvPr/>
        </p:nvSpPr>
        <p:spPr>
          <a:xfrm>
            <a:off x="7633905" y="1991926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36EB172-3287-49DA-8940-B799C4688136}"/>
              </a:ext>
            </a:extLst>
          </p:cNvPr>
          <p:cNvSpPr txBox="1"/>
          <p:nvPr/>
        </p:nvSpPr>
        <p:spPr>
          <a:xfrm>
            <a:off x="7183632" y="1986731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7F511E-B6FB-43BA-969C-DDEFD4D03E13}"/>
              </a:ext>
            </a:extLst>
          </p:cNvPr>
          <p:cNvSpPr txBox="1"/>
          <p:nvPr/>
        </p:nvSpPr>
        <p:spPr>
          <a:xfrm>
            <a:off x="6747736" y="1986731"/>
            <a:ext cx="593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73CFA7F-6317-4039-B6D5-BD159575F49F}"/>
              </a:ext>
            </a:extLst>
          </p:cNvPr>
          <p:cNvSpPr txBox="1"/>
          <p:nvPr/>
        </p:nvSpPr>
        <p:spPr>
          <a:xfrm>
            <a:off x="7637228" y="2404956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5D144DA-1640-4689-822A-12B4F0809A4E}"/>
              </a:ext>
            </a:extLst>
          </p:cNvPr>
          <p:cNvSpPr txBox="1"/>
          <p:nvPr/>
        </p:nvSpPr>
        <p:spPr>
          <a:xfrm>
            <a:off x="7248206" y="804292"/>
            <a:ext cx="391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2A0B2B2-87F8-41B1-8EDB-A5F9BA4EE1E7}"/>
              </a:ext>
            </a:extLst>
          </p:cNvPr>
          <p:cNvSpPr txBox="1"/>
          <p:nvPr/>
        </p:nvSpPr>
        <p:spPr>
          <a:xfrm>
            <a:off x="7180309" y="2397167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7BC6149-9356-429A-A955-8100E0842AFB}"/>
              </a:ext>
            </a:extLst>
          </p:cNvPr>
          <p:cNvSpPr txBox="1"/>
          <p:nvPr/>
        </p:nvSpPr>
        <p:spPr>
          <a:xfrm>
            <a:off x="6740302" y="2404956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2011A0C-2445-41CF-9A5E-0D356F6D2754}"/>
              </a:ext>
            </a:extLst>
          </p:cNvPr>
          <p:cNvSpPr txBox="1"/>
          <p:nvPr/>
        </p:nvSpPr>
        <p:spPr>
          <a:xfrm>
            <a:off x="6313213" y="2404956"/>
            <a:ext cx="5713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8A1BE9A-6BD4-4565-8250-5997B789BEEF}"/>
              </a:ext>
            </a:extLst>
          </p:cNvPr>
          <p:cNvGrpSpPr/>
          <p:nvPr/>
        </p:nvGrpSpPr>
        <p:grpSpPr>
          <a:xfrm>
            <a:off x="5473582" y="1055154"/>
            <a:ext cx="2625322" cy="1879784"/>
            <a:chOff x="5473582" y="1055154"/>
            <a:chExt cx="2625322" cy="1879784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4F84D70-AF89-4204-8C84-9BB5F6F26785}"/>
                </a:ext>
              </a:extLst>
            </p:cNvPr>
            <p:cNvCxnSpPr>
              <a:cxnSpLocks/>
            </p:cNvCxnSpPr>
            <p:nvPr/>
          </p:nvCxnSpPr>
          <p:spPr>
            <a:xfrm>
              <a:off x="5871450" y="2037924"/>
              <a:ext cx="222588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90D7A68-D777-4035-B2BE-2A351221CAEF}"/>
                </a:ext>
              </a:extLst>
            </p:cNvPr>
            <p:cNvSpPr txBox="1"/>
            <p:nvPr/>
          </p:nvSpPr>
          <p:spPr>
            <a:xfrm>
              <a:off x="6776460" y="1061698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CF02F24-A9CC-4F46-AB12-2A319CFE3B3A}"/>
                </a:ext>
              </a:extLst>
            </p:cNvPr>
            <p:cNvSpPr txBox="1"/>
            <p:nvPr/>
          </p:nvSpPr>
          <p:spPr>
            <a:xfrm>
              <a:off x="7217366" y="1055154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F888306-80A8-43D4-B073-CB4797B9FF69}"/>
                </a:ext>
              </a:extLst>
            </p:cNvPr>
            <p:cNvSpPr txBox="1"/>
            <p:nvPr/>
          </p:nvSpPr>
          <p:spPr>
            <a:xfrm>
              <a:off x="7217366" y="148676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6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39E2A76-D9DE-4F24-A856-B36E6A883850}"/>
                </a:ext>
              </a:extLst>
            </p:cNvPr>
            <p:cNvSpPr txBox="1"/>
            <p:nvPr/>
          </p:nvSpPr>
          <p:spPr>
            <a:xfrm>
              <a:off x="7658272" y="1494653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A7221CF-5223-4E36-8E64-36FD4044532E}"/>
                </a:ext>
              </a:extLst>
            </p:cNvPr>
            <p:cNvSpPr txBox="1"/>
            <p:nvPr/>
          </p:nvSpPr>
          <p:spPr>
            <a:xfrm>
              <a:off x="7658272" y="1057778"/>
              <a:ext cx="4406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2DA89E1-57C3-45C2-A3DB-1C62EB79EA09}"/>
                </a:ext>
              </a:extLst>
            </p:cNvPr>
            <p:cNvSpPr txBox="1"/>
            <p:nvPr/>
          </p:nvSpPr>
          <p:spPr>
            <a:xfrm>
              <a:off x="5473582" y="1536432"/>
              <a:ext cx="38504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x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08F53F5-07AE-4C18-B563-572E3FCDA5D6}"/>
                </a:ext>
              </a:extLst>
            </p:cNvPr>
            <p:cNvCxnSpPr>
              <a:cxnSpLocks/>
            </p:cNvCxnSpPr>
            <p:nvPr/>
          </p:nvCxnSpPr>
          <p:spPr>
            <a:xfrm>
              <a:off x="5865726" y="2934938"/>
              <a:ext cx="222951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F9F7981F-5FEA-47ED-8A84-F1B3BED07047}"/>
              </a:ext>
            </a:extLst>
          </p:cNvPr>
          <p:cNvSpPr txBox="1"/>
          <p:nvPr/>
        </p:nvSpPr>
        <p:spPr>
          <a:xfrm>
            <a:off x="7640551" y="2859327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1549D9F-709C-4D12-8542-2D429D29E87B}"/>
              </a:ext>
            </a:extLst>
          </p:cNvPr>
          <p:cNvSpPr txBox="1"/>
          <p:nvPr/>
        </p:nvSpPr>
        <p:spPr>
          <a:xfrm>
            <a:off x="7183632" y="2851538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D012E89-9B70-4618-B801-2ED5BF19E254}"/>
              </a:ext>
            </a:extLst>
          </p:cNvPr>
          <p:cNvSpPr txBox="1"/>
          <p:nvPr/>
        </p:nvSpPr>
        <p:spPr>
          <a:xfrm>
            <a:off x="6739282" y="2851538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CCF8D5B-4AE0-4A15-94FF-B7B2FEE2F4CB}"/>
              </a:ext>
            </a:extLst>
          </p:cNvPr>
          <p:cNvSpPr txBox="1"/>
          <p:nvPr/>
        </p:nvSpPr>
        <p:spPr>
          <a:xfrm>
            <a:off x="6288648" y="2859327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712B958-5F4E-4095-9E76-67B4F8CD7E85}"/>
              </a:ext>
            </a:extLst>
          </p:cNvPr>
          <p:cNvSpPr txBox="1"/>
          <p:nvPr/>
        </p:nvSpPr>
        <p:spPr>
          <a:xfrm>
            <a:off x="6799793" y="804292"/>
            <a:ext cx="391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B9676A9-7918-4E0A-9A0C-D4AFB6591258}"/>
              </a:ext>
            </a:extLst>
          </p:cNvPr>
          <p:cNvSpPr/>
          <p:nvPr/>
        </p:nvSpPr>
        <p:spPr>
          <a:xfrm>
            <a:off x="8042417" y="2851538"/>
            <a:ext cx="117183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cm²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B736734-C782-47E4-9CAD-6D934D59CB5C}"/>
              </a:ext>
            </a:extLst>
          </p:cNvPr>
          <p:cNvSpPr txBox="1"/>
          <p:nvPr/>
        </p:nvSpPr>
        <p:spPr>
          <a:xfrm>
            <a:off x="6747617" y="5094348"/>
            <a:ext cx="18652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7 5 0 0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D422779-19D9-4E09-B426-A0691F2D6849}"/>
              </a:ext>
            </a:extLst>
          </p:cNvPr>
          <p:cNvSpPr txBox="1"/>
          <p:nvPr/>
        </p:nvSpPr>
        <p:spPr>
          <a:xfrm>
            <a:off x="6264665" y="5117346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3369436-FFED-480C-9586-636D42191853}"/>
              </a:ext>
            </a:extLst>
          </p:cNvPr>
          <p:cNvCxnSpPr>
            <a:cxnSpLocks/>
          </p:cNvCxnSpPr>
          <p:nvPr/>
        </p:nvCxnSpPr>
        <p:spPr>
          <a:xfrm>
            <a:off x="6739282" y="5166903"/>
            <a:ext cx="1793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A09C462-9479-499D-8888-BDE4E5B4DE0D}"/>
              </a:ext>
            </a:extLst>
          </p:cNvPr>
          <p:cNvCxnSpPr>
            <a:cxnSpLocks/>
          </p:cNvCxnSpPr>
          <p:nvPr/>
        </p:nvCxnSpPr>
        <p:spPr>
          <a:xfrm>
            <a:off x="6758234" y="5150859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46B48570-7B40-4B4E-B26A-FB591D653CAC}"/>
              </a:ext>
            </a:extLst>
          </p:cNvPr>
          <p:cNvSpPr txBox="1"/>
          <p:nvPr/>
        </p:nvSpPr>
        <p:spPr>
          <a:xfrm>
            <a:off x="6747617" y="466659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B0D0EC1-5F80-4A92-A0EC-41F4DE81B319}"/>
              </a:ext>
            </a:extLst>
          </p:cNvPr>
          <p:cNvSpPr txBox="1"/>
          <p:nvPr/>
        </p:nvSpPr>
        <p:spPr>
          <a:xfrm>
            <a:off x="7037920" y="512968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2AC8C28-4E44-4171-83B9-D4E7BFA6A616}"/>
              </a:ext>
            </a:extLst>
          </p:cNvPr>
          <p:cNvSpPr txBox="1"/>
          <p:nvPr/>
        </p:nvSpPr>
        <p:spPr>
          <a:xfrm>
            <a:off x="7175062" y="465302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9007B92-06E0-4BAD-B27A-1642A952C54C}"/>
              </a:ext>
            </a:extLst>
          </p:cNvPr>
          <p:cNvSpPr txBox="1"/>
          <p:nvPr/>
        </p:nvSpPr>
        <p:spPr>
          <a:xfrm>
            <a:off x="7627523" y="465679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2648065-E515-4E48-8182-C6A921F25766}"/>
              </a:ext>
            </a:extLst>
          </p:cNvPr>
          <p:cNvSpPr txBox="1"/>
          <p:nvPr/>
        </p:nvSpPr>
        <p:spPr>
          <a:xfrm>
            <a:off x="8067502" y="466006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46A34EF-3309-4B9F-B082-DBDF0621429F}"/>
              </a:ext>
            </a:extLst>
          </p:cNvPr>
          <p:cNvSpPr/>
          <p:nvPr/>
        </p:nvSpPr>
        <p:spPr>
          <a:xfrm>
            <a:off x="8500364" y="4653029"/>
            <a:ext cx="117183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cm²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74E44D4-2879-4DED-9DA3-84535FFFB71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0269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2" grpId="0"/>
      <p:bldP spid="25" grpId="0"/>
      <p:bldP spid="26" grpId="0"/>
      <p:bldP spid="27" grpId="0"/>
      <p:bldP spid="28" grpId="0"/>
      <p:bldP spid="29" grpId="0"/>
      <p:bldP spid="31" grpId="0"/>
      <p:bldP spid="32" grpId="0"/>
      <p:bldP spid="34" grpId="0"/>
      <p:bldP spid="35" grpId="0"/>
      <p:bldP spid="38" grpId="0"/>
      <p:bldP spid="39" grpId="0"/>
      <p:bldP spid="44" grpId="0"/>
      <p:bldP spid="45" grpId="0"/>
      <p:bldP spid="48" grpId="0"/>
      <p:bldP spid="49" grpId="0"/>
      <p:bldP spid="50" grpId="0"/>
      <p:bldP spid="51" grpId="0"/>
      <p:bldP spid="52" grpId="0"/>
      <p:bldP spid="54" grpId="0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34D5949E-6D33-4B23-958D-C12EC0C203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657" y="960769"/>
            <a:ext cx="10018849" cy="545050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5D3C3D0-A43A-4BDA-9AD4-23FD52CC7038}"/>
              </a:ext>
            </a:extLst>
          </p:cNvPr>
          <p:cNvSpPr/>
          <p:nvPr/>
        </p:nvSpPr>
        <p:spPr>
          <a:xfrm>
            <a:off x="103032" y="51516"/>
            <a:ext cx="89111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this diagram R is an equal distance from P and Q.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09E74A-B17E-41CA-812E-994FE31A8D3A}"/>
              </a:ext>
            </a:extLst>
          </p:cNvPr>
          <p:cNvSpPr/>
          <p:nvPr/>
        </p:nvSpPr>
        <p:spPr>
          <a:xfrm>
            <a:off x="3807133" y="584775"/>
            <a:ext cx="54728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coordinates of R?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66AA8C-6FEC-4DF5-8A4E-46F07EDCFABC}"/>
              </a:ext>
            </a:extLst>
          </p:cNvPr>
          <p:cNvSpPr/>
          <p:nvPr/>
        </p:nvSpPr>
        <p:spPr>
          <a:xfrm>
            <a:off x="7553739" y="1590261"/>
            <a:ext cx="1736035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5673E93-6453-45ED-A0D0-362607B63BDC}"/>
              </a:ext>
            </a:extLst>
          </p:cNvPr>
          <p:cNvSpPr/>
          <p:nvPr/>
        </p:nvSpPr>
        <p:spPr>
          <a:xfrm>
            <a:off x="4932205" y="4050271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AABAD21-FE39-4AFE-8015-D9BB73D51689}"/>
              </a:ext>
            </a:extLst>
          </p:cNvPr>
          <p:cNvSpPr/>
          <p:nvPr/>
        </p:nvSpPr>
        <p:spPr>
          <a:xfrm>
            <a:off x="4907085" y="4050271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796239F-FDDB-4006-9126-205B7C1A3394}"/>
              </a:ext>
            </a:extLst>
          </p:cNvPr>
          <p:cNvCxnSpPr>
            <a:cxnSpLocks/>
          </p:cNvCxnSpPr>
          <p:nvPr/>
        </p:nvCxnSpPr>
        <p:spPr>
          <a:xfrm flipH="1">
            <a:off x="1313235" y="5826605"/>
            <a:ext cx="3740284" cy="0"/>
          </a:xfrm>
          <a:prstGeom prst="straightConnector1">
            <a:avLst/>
          </a:prstGeom>
          <a:ln w="762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5372997-418D-45BE-8CC5-BDA97033025E}"/>
              </a:ext>
            </a:extLst>
          </p:cNvPr>
          <p:cNvCxnSpPr>
            <a:cxnSpLocks/>
          </p:cNvCxnSpPr>
          <p:nvPr/>
        </p:nvCxnSpPr>
        <p:spPr>
          <a:xfrm flipH="1">
            <a:off x="5053519" y="5828629"/>
            <a:ext cx="3740284" cy="0"/>
          </a:xfrm>
          <a:prstGeom prst="straightConnector1">
            <a:avLst/>
          </a:prstGeom>
          <a:ln w="762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0D8D6649-36CE-415C-B2C7-40202B7B907A}"/>
              </a:ext>
            </a:extLst>
          </p:cNvPr>
          <p:cNvSpPr/>
          <p:nvPr/>
        </p:nvSpPr>
        <p:spPr>
          <a:xfrm>
            <a:off x="2839804" y="5303385"/>
            <a:ext cx="6628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5292F-9E1C-447B-B9F1-F2A3C010CF14}"/>
              </a:ext>
            </a:extLst>
          </p:cNvPr>
          <p:cNvSpPr/>
          <p:nvPr/>
        </p:nvSpPr>
        <p:spPr>
          <a:xfrm>
            <a:off x="6617225" y="5303385"/>
            <a:ext cx="6628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E6F586-CF74-4506-B883-5E450199A5B7}"/>
              </a:ext>
            </a:extLst>
          </p:cNvPr>
          <p:cNvSpPr/>
          <p:nvPr/>
        </p:nvSpPr>
        <p:spPr>
          <a:xfrm>
            <a:off x="4715603" y="5944015"/>
            <a:ext cx="8837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6E77CB-A11C-4FCF-9401-D82C3530BFCE}"/>
              </a:ext>
            </a:extLst>
          </p:cNvPr>
          <p:cNvSpPr/>
          <p:nvPr/>
        </p:nvSpPr>
        <p:spPr>
          <a:xfrm>
            <a:off x="7280038" y="1474876"/>
            <a:ext cx="25109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R: (50, 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306A3D5-C779-4F78-9C3B-3F8D4DDF5DB3}"/>
              </a:ext>
            </a:extLst>
          </p:cNvPr>
          <p:cNvCxnSpPr>
            <a:cxnSpLocks/>
          </p:cNvCxnSpPr>
          <p:nvPr/>
        </p:nvCxnSpPr>
        <p:spPr>
          <a:xfrm flipV="1">
            <a:off x="1313058" y="4161802"/>
            <a:ext cx="0" cy="1664803"/>
          </a:xfrm>
          <a:prstGeom prst="straightConnector1">
            <a:avLst/>
          </a:prstGeom>
          <a:ln w="762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EF5F081-FEAD-4511-8DFE-9E7040ED7FAD}"/>
              </a:ext>
            </a:extLst>
          </p:cNvPr>
          <p:cNvCxnSpPr>
            <a:cxnSpLocks/>
          </p:cNvCxnSpPr>
          <p:nvPr/>
        </p:nvCxnSpPr>
        <p:spPr>
          <a:xfrm flipV="1">
            <a:off x="1313058" y="2496999"/>
            <a:ext cx="0" cy="1664803"/>
          </a:xfrm>
          <a:prstGeom prst="straightConnector1">
            <a:avLst/>
          </a:prstGeom>
          <a:ln w="762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3CBE3301-ABE2-4CC0-9D9E-53E71A294BD1}"/>
              </a:ext>
            </a:extLst>
          </p:cNvPr>
          <p:cNvSpPr/>
          <p:nvPr/>
        </p:nvSpPr>
        <p:spPr>
          <a:xfrm>
            <a:off x="1321605" y="4751520"/>
            <a:ext cx="6628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1136B3E-7195-4656-8254-9CD71E4C797D}"/>
              </a:ext>
            </a:extLst>
          </p:cNvPr>
          <p:cNvSpPr/>
          <p:nvPr/>
        </p:nvSpPr>
        <p:spPr>
          <a:xfrm>
            <a:off x="1321604" y="3067790"/>
            <a:ext cx="6628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ABC0CE-3473-45CA-8639-CF0F1C6FC397}"/>
              </a:ext>
            </a:extLst>
          </p:cNvPr>
          <p:cNvSpPr/>
          <p:nvPr/>
        </p:nvSpPr>
        <p:spPr>
          <a:xfrm>
            <a:off x="549391" y="3890812"/>
            <a:ext cx="8837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ECB3F99-D706-45F2-A540-22AE43E22D84}"/>
              </a:ext>
            </a:extLst>
          </p:cNvPr>
          <p:cNvSpPr/>
          <p:nvPr/>
        </p:nvSpPr>
        <p:spPr>
          <a:xfrm>
            <a:off x="8465677" y="1472746"/>
            <a:ext cx="13613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11E8794-5650-4E2B-97AA-4FBAE1069CE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598913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96296E-6 L 0.00039 0.242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96296E-6 L -0.3056 0.00232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86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14" grpId="0"/>
      <p:bldP spid="15" grpId="0"/>
      <p:bldP spid="16" grpId="0"/>
      <p:bldP spid="17" grpId="0"/>
      <p:bldP spid="22" grpId="0"/>
      <p:bldP spid="23" grpId="0"/>
      <p:bldP spid="24" grpId="0"/>
      <p:bldP spid="25" grpId="0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this pattern white hexagons surround shaded hexagons.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many white hexagons are needed to surround a line of 100 shaded hexagons?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7384587-4C56-4F7E-B300-B3F7FA677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712" y="1698666"/>
            <a:ext cx="6814543" cy="1203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0C42D8A-40A3-4A6A-B588-C3EBBED62F74}"/>
              </a:ext>
            </a:extLst>
          </p:cNvPr>
          <p:cNvSpPr/>
          <p:nvPr/>
        </p:nvSpPr>
        <p:spPr>
          <a:xfrm>
            <a:off x="56123" y="3661836"/>
            <a:ext cx="81052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represents the number of white hexagons.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 represents the number of shaded hexagons.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rule connecting W and 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8BD858-6D43-45DA-8814-89C5FA022B74}"/>
              </a:ext>
            </a:extLst>
          </p:cNvPr>
          <p:cNvSpPr txBox="1"/>
          <p:nvPr/>
        </p:nvSpPr>
        <p:spPr>
          <a:xfrm>
            <a:off x="1501146" y="2902577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2S 8W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A20C29-4B24-48E1-B9C0-438A4CE170A5}"/>
              </a:ext>
            </a:extLst>
          </p:cNvPr>
          <p:cNvSpPr txBox="1"/>
          <p:nvPr/>
        </p:nvSpPr>
        <p:spPr>
          <a:xfrm>
            <a:off x="3700060" y="2902576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3S 10W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EC592A-1E1B-4474-A70C-19329F566025}"/>
              </a:ext>
            </a:extLst>
          </p:cNvPr>
          <p:cNvSpPr txBox="1"/>
          <p:nvPr/>
        </p:nvSpPr>
        <p:spPr>
          <a:xfrm>
            <a:off x="6183570" y="2902575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4S 12W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5B98346-949D-45EC-9391-2148D2BCFB4A}"/>
              </a:ext>
            </a:extLst>
          </p:cNvPr>
          <p:cNvSpPr txBox="1"/>
          <p:nvPr/>
        </p:nvSpPr>
        <p:spPr>
          <a:xfrm>
            <a:off x="8623806" y="1715846"/>
            <a:ext cx="2637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 x 2 + 4 =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176EB20-BB1C-4D52-B2C0-D85A6BEE7CDB}"/>
              </a:ext>
            </a:extLst>
          </p:cNvPr>
          <p:cNvSpPr txBox="1"/>
          <p:nvPr/>
        </p:nvSpPr>
        <p:spPr>
          <a:xfrm>
            <a:off x="10822707" y="1713227"/>
            <a:ext cx="955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204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42AD929-94DC-4C80-BBF7-AE79E986C859}"/>
              </a:ext>
            </a:extLst>
          </p:cNvPr>
          <p:cNvSpPr txBox="1"/>
          <p:nvPr/>
        </p:nvSpPr>
        <p:spPr>
          <a:xfrm>
            <a:off x="3299987" y="997552"/>
            <a:ext cx="955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204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C799BC0-408C-420B-83A0-220C978C806F}"/>
              </a:ext>
            </a:extLst>
          </p:cNvPr>
          <p:cNvSpPr txBox="1"/>
          <p:nvPr/>
        </p:nvSpPr>
        <p:spPr>
          <a:xfrm>
            <a:off x="6499612" y="4646719"/>
            <a:ext cx="2324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W = 2S + 4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58A8E2-8513-44E7-AAAA-2CEDA9BAA29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A51DC23-8AD4-4529-A1DA-E64CF524FC18}"/>
              </a:ext>
            </a:extLst>
          </p:cNvPr>
          <p:cNvSpPr txBox="1"/>
          <p:nvPr/>
        </p:nvSpPr>
        <p:spPr>
          <a:xfrm>
            <a:off x="121521" y="2902575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1S 6W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18D3C07-D5C7-427D-A80E-1FA85FE43C27}"/>
              </a:ext>
            </a:extLst>
          </p:cNvPr>
          <p:cNvSpPr txBox="1"/>
          <p:nvPr/>
        </p:nvSpPr>
        <p:spPr>
          <a:xfrm>
            <a:off x="8848637" y="2343265"/>
            <a:ext cx="278531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Shaded   White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1              6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2              8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3              10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4              12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5A7869C-19EB-4C86-8229-6F5941A06F88}"/>
              </a:ext>
            </a:extLst>
          </p:cNvPr>
          <p:cNvSpPr txBox="1"/>
          <p:nvPr/>
        </p:nvSpPr>
        <p:spPr>
          <a:xfrm>
            <a:off x="10944068" y="2834470"/>
            <a:ext cx="53399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02060"/>
                </a:solidFill>
              </a:rPr>
              <a:t>2</a:t>
            </a:r>
          </a:p>
          <a:p>
            <a:r>
              <a:rPr lang="en-GB" sz="3200" b="1" dirty="0">
                <a:solidFill>
                  <a:srgbClr val="002060"/>
                </a:solidFill>
              </a:rPr>
              <a:t>4</a:t>
            </a:r>
          </a:p>
          <a:p>
            <a:r>
              <a:rPr lang="en-GB" sz="3200" b="1" dirty="0">
                <a:solidFill>
                  <a:srgbClr val="002060"/>
                </a:solidFill>
              </a:rPr>
              <a:t>6</a:t>
            </a:r>
          </a:p>
          <a:p>
            <a:r>
              <a:rPr lang="en-GB" sz="3200" b="1" dirty="0">
                <a:solidFill>
                  <a:srgbClr val="002060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282137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25" grpId="0"/>
      <p:bldP spid="26" grpId="0"/>
      <p:bldP spid="27" grpId="0"/>
      <p:bldP spid="28" grpId="0"/>
      <p:bldP spid="21" grpId="0"/>
      <p:bldP spid="22" grpId="0"/>
      <p:bldP spid="23" grpId="0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C92F5FB-3976-4B43-A586-FCBAB53A049F}"/>
              </a:ext>
            </a:extLst>
          </p:cNvPr>
          <p:cNvSpPr/>
          <p:nvPr/>
        </p:nvSpPr>
        <p:spPr>
          <a:xfrm>
            <a:off x="56123" y="50000"/>
            <a:ext cx="24803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is a flag.</a:t>
            </a:r>
          </a:p>
        </p:txBody>
      </p:sp>
      <p:pic>
        <p:nvPicPr>
          <p:cNvPr id="3" name="Picture 2" descr="https://app.doublestruck.eu/content/K2_REAS/HTML/Q/Q97C08_files/image001.jpg">
            <a:extLst>
              <a:ext uri="{FF2B5EF4-FFF2-40B4-BE49-F238E27FC236}">
                <a16:creationId xmlns:a16="http://schemas.microsoft.com/office/drawing/2014/main" id="{F6B1A8CA-6FF3-4203-AD5A-3D94367EFCB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12" y="766138"/>
            <a:ext cx="7458793" cy="45437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D6BCBEB-74E0-44B4-B8B9-673DD1D136C0}"/>
              </a:ext>
            </a:extLst>
          </p:cNvPr>
          <p:cNvSpPr/>
          <p:nvPr/>
        </p:nvSpPr>
        <p:spPr>
          <a:xfrm>
            <a:off x="56123" y="5418243"/>
            <a:ext cx="67401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 area of the shaded cross.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81CE75E-FBF7-4CEF-9EF0-CA8C66AD0DEC}"/>
              </a:ext>
            </a:extLst>
          </p:cNvPr>
          <p:cNvGrpSpPr/>
          <p:nvPr/>
        </p:nvGrpSpPr>
        <p:grpSpPr>
          <a:xfrm>
            <a:off x="1681140" y="2623930"/>
            <a:ext cx="4905927" cy="805070"/>
            <a:chOff x="2237591" y="2829261"/>
            <a:chExt cx="3444240" cy="87791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F809BB1-AA15-4F21-8E14-0A52238C6F3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37591" y="2840017"/>
              <a:ext cx="3444240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FC9681C-1718-4AB9-8E6A-C5C43F89E3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37591" y="3696414"/>
              <a:ext cx="3444240" cy="5379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17CED50-1D0D-4FDD-8BFB-98B1E0453E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37591" y="2840018"/>
              <a:ext cx="0" cy="867153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EE072AE-225E-4FC0-ACCF-3B8374F2E5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81831" y="2829261"/>
              <a:ext cx="0" cy="87791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2F721EB4-D9F1-41BA-8B4B-38499220297D}"/>
              </a:ext>
            </a:extLst>
          </p:cNvPr>
          <p:cNvSpPr/>
          <p:nvPr/>
        </p:nvSpPr>
        <p:spPr>
          <a:xfrm>
            <a:off x="6994996" y="3567727"/>
            <a:ext cx="3515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60 cm x 10 cm =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EBCF0D-C176-4782-B077-488811892D47}"/>
              </a:ext>
            </a:extLst>
          </p:cNvPr>
          <p:cNvSpPr/>
          <p:nvPr/>
        </p:nvSpPr>
        <p:spPr>
          <a:xfrm>
            <a:off x="10207120" y="3567727"/>
            <a:ext cx="17132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600 cm²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95A08B-CBD6-426B-8717-A481FB3BCCC0}"/>
              </a:ext>
            </a:extLst>
          </p:cNvPr>
          <p:cNvSpPr/>
          <p:nvPr/>
        </p:nvSpPr>
        <p:spPr>
          <a:xfrm>
            <a:off x="4400495" y="1458193"/>
            <a:ext cx="1205651" cy="1103456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70644E-FD20-4077-A1F6-F1FF0CA4233E}"/>
              </a:ext>
            </a:extLst>
          </p:cNvPr>
          <p:cNvSpPr/>
          <p:nvPr/>
        </p:nvSpPr>
        <p:spPr>
          <a:xfrm>
            <a:off x="4399282" y="3496215"/>
            <a:ext cx="1208078" cy="1115437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BD3523-8386-4C4F-B221-D1A676C6AE70}"/>
              </a:ext>
            </a:extLst>
          </p:cNvPr>
          <p:cNvSpPr/>
          <p:nvPr/>
        </p:nvSpPr>
        <p:spPr>
          <a:xfrm>
            <a:off x="6994996" y="4115640"/>
            <a:ext cx="3515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0070C0"/>
                </a:solidFill>
                <a:latin typeface="Calibri" panose="020F0502020204030204" pitchFamily="34" charset="0"/>
              </a:rPr>
              <a:t>15 cm x 30 cm =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64623E9-CB58-4328-A4C0-D92C4B1A008F}"/>
              </a:ext>
            </a:extLst>
          </p:cNvPr>
          <p:cNvSpPr/>
          <p:nvPr/>
        </p:nvSpPr>
        <p:spPr>
          <a:xfrm>
            <a:off x="10207120" y="4115640"/>
            <a:ext cx="17132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0070C0"/>
                </a:solidFill>
                <a:latin typeface="Calibri" panose="020F0502020204030204" pitchFamily="34" charset="0"/>
              </a:rPr>
              <a:t>450 cm²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E3B7A5A-F002-4E0F-AD84-8EE6D74ED52D}"/>
              </a:ext>
            </a:extLst>
          </p:cNvPr>
          <p:cNvSpPr/>
          <p:nvPr/>
        </p:nvSpPr>
        <p:spPr>
          <a:xfrm>
            <a:off x="7531845" y="4761971"/>
            <a:ext cx="24421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600 cm² </a:t>
            </a:r>
          </a:p>
          <a:p>
            <a:r>
              <a:rPr lang="en-GB" sz="3600" b="1" u="sng" dirty="0">
                <a:solidFill>
                  <a:srgbClr val="FF0000"/>
                </a:solidFill>
                <a:latin typeface="Calibri" panose="020F0502020204030204" pitchFamily="34" charset="0"/>
              </a:rPr>
              <a:t>450 cm² +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22C4AC-6163-4A73-A788-7E3E613EE118}"/>
              </a:ext>
            </a:extLst>
          </p:cNvPr>
          <p:cNvSpPr/>
          <p:nvPr/>
        </p:nvSpPr>
        <p:spPr>
          <a:xfrm>
            <a:off x="7298736" y="5863882"/>
            <a:ext cx="24421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1050 cm²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F7D285-A598-449F-ADF9-970FAD87C71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808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 animBg="1"/>
      <p:bldP spid="15" grpId="0" animBg="1"/>
      <p:bldP spid="16" grpId="0"/>
      <p:bldP spid="17" grpId="0"/>
      <p:bldP spid="18" grpId="0"/>
      <p:bldP spid="19" grpId="0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Two numbers are in the ratio 4 : 5</a:t>
            </a:r>
          </a:p>
          <a:p>
            <a:r>
              <a:rPr lang="en-US" sz="3200" b="1" dirty="0"/>
              <a:t>One of the numbers is 60</a:t>
            </a:r>
          </a:p>
          <a:p>
            <a:r>
              <a:rPr lang="en-US" sz="3200" b="1" dirty="0"/>
              <a:t>There are two possible values for the other number.</a:t>
            </a:r>
          </a:p>
          <a:p>
            <a:r>
              <a:rPr lang="en-US" sz="3200" b="1" dirty="0"/>
              <a:t>What are the two possible values?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CAC84F-267B-44E5-A780-F748BE2DAE35}"/>
              </a:ext>
            </a:extLst>
          </p:cNvPr>
          <p:cNvSpPr txBox="1"/>
          <p:nvPr/>
        </p:nvSpPr>
        <p:spPr>
          <a:xfrm>
            <a:off x="1299411" y="2472887"/>
            <a:ext cx="1056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: 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DA637F-F6FC-44BE-96D7-A5FD01A6294F}"/>
              </a:ext>
            </a:extLst>
          </p:cNvPr>
          <p:cNvSpPr txBox="1"/>
          <p:nvPr/>
        </p:nvSpPr>
        <p:spPr>
          <a:xfrm>
            <a:off x="1106908" y="3429000"/>
            <a:ext cx="11049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 :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042B1CF-674B-49B5-B80E-6CE8774B8CAA}"/>
              </a:ext>
            </a:extLst>
          </p:cNvPr>
          <p:cNvCxnSpPr/>
          <p:nvPr/>
        </p:nvCxnSpPr>
        <p:spPr>
          <a:xfrm>
            <a:off x="1477557" y="3087971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E0BD950E-3CF9-499B-BCCB-17AD84DA770C}"/>
              </a:ext>
            </a:extLst>
          </p:cNvPr>
          <p:cNvSpPr/>
          <p:nvPr/>
        </p:nvSpPr>
        <p:spPr>
          <a:xfrm>
            <a:off x="1561431" y="2994844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x15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F14D82-5E39-47CE-A798-994618159F46}"/>
              </a:ext>
            </a:extLst>
          </p:cNvPr>
          <p:cNvSpPr txBox="1"/>
          <p:nvPr/>
        </p:nvSpPr>
        <p:spPr>
          <a:xfrm>
            <a:off x="1477557" y="4769280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1E1442-4E12-4FF5-9409-2408953C31A9}"/>
              </a:ext>
            </a:extLst>
          </p:cNvPr>
          <p:cNvSpPr txBox="1"/>
          <p:nvPr/>
        </p:nvSpPr>
        <p:spPr>
          <a:xfrm>
            <a:off x="1002940" y="478234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C49FF38-BB1E-4A90-A105-115D09BFF050}"/>
              </a:ext>
            </a:extLst>
          </p:cNvPr>
          <p:cNvCxnSpPr>
            <a:cxnSpLocks/>
          </p:cNvCxnSpPr>
          <p:nvPr/>
        </p:nvCxnSpPr>
        <p:spPr>
          <a:xfrm>
            <a:off x="1477557" y="4831900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229D925-AB91-4F63-AF84-29CD44D9B449}"/>
              </a:ext>
            </a:extLst>
          </p:cNvPr>
          <p:cNvCxnSpPr>
            <a:cxnSpLocks/>
          </p:cNvCxnSpPr>
          <p:nvPr/>
        </p:nvCxnSpPr>
        <p:spPr>
          <a:xfrm>
            <a:off x="1496509" y="4831900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1C899C1-AAFA-4A28-A478-1F09C1C3C4C2}"/>
              </a:ext>
            </a:extLst>
          </p:cNvPr>
          <p:cNvSpPr txBox="1"/>
          <p:nvPr/>
        </p:nvSpPr>
        <p:spPr>
          <a:xfrm>
            <a:off x="1477928" y="433159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6AF141-B0AA-4740-BA2A-5FA1BB5F66FF}"/>
              </a:ext>
            </a:extLst>
          </p:cNvPr>
          <p:cNvSpPr txBox="1"/>
          <p:nvPr/>
        </p:nvSpPr>
        <p:spPr>
          <a:xfrm>
            <a:off x="1900934" y="433159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D582BB-33EF-4803-BCCE-3181EBAEB422}"/>
              </a:ext>
            </a:extLst>
          </p:cNvPr>
          <p:cNvSpPr txBox="1"/>
          <p:nvPr/>
        </p:nvSpPr>
        <p:spPr>
          <a:xfrm>
            <a:off x="1767399" y="4815855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5BCC62D-BD3A-47DD-B8E4-598E99E01160}"/>
              </a:ext>
            </a:extLst>
          </p:cNvPr>
          <p:cNvGrpSpPr/>
          <p:nvPr/>
        </p:nvGrpSpPr>
        <p:grpSpPr>
          <a:xfrm>
            <a:off x="2982517" y="4331590"/>
            <a:ext cx="1861800" cy="1405123"/>
            <a:chOff x="2248666" y="1937292"/>
            <a:chExt cx="1861800" cy="140512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A648A85-2DE9-411B-8A4B-85FBC502D5C5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DA1EBD5-6B93-4FE6-9B9C-E32C69CE4C58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2672480-D097-4DF2-97F9-99DBCA6D6D2C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2F65590-EDBF-452A-BC5C-5B655936D012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C3901FF-E06A-4707-A5C1-B8E07C2B8C81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8595511-85B4-416A-A045-1C0B923ADCF0}"/>
              </a:ext>
            </a:extLst>
          </p:cNvPr>
          <p:cNvSpPr txBox="1"/>
          <p:nvPr/>
        </p:nvSpPr>
        <p:spPr>
          <a:xfrm>
            <a:off x="3877632" y="5223166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4E7B824-F876-44F0-B60F-CD109F360A8C}"/>
              </a:ext>
            </a:extLst>
          </p:cNvPr>
          <p:cNvSpPr txBox="1"/>
          <p:nvPr/>
        </p:nvSpPr>
        <p:spPr>
          <a:xfrm>
            <a:off x="3486432" y="409935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DC3098C-5EA1-4596-9EDF-CFE816D18F20}"/>
              </a:ext>
            </a:extLst>
          </p:cNvPr>
          <p:cNvSpPr txBox="1"/>
          <p:nvPr/>
        </p:nvSpPr>
        <p:spPr>
          <a:xfrm>
            <a:off x="3426030" y="5223167"/>
            <a:ext cx="5239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15863F7-A6A6-4F70-89CC-117544D98D9B}"/>
              </a:ext>
            </a:extLst>
          </p:cNvPr>
          <p:cNvSpPr txBox="1"/>
          <p:nvPr/>
        </p:nvSpPr>
        <p:spPr>
          <a:xfrm>
            <a:off x="1795852" y="3432815"/>
            <a:ext cx="11049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236477E-E8A8-482B-BE74-DD7C07BB7826}"/>
              </a:ext>
            </a:extLst>
          </p:cNvPr>
          <p:cNvSpPr txBox="1"/>
          <p:nvPr/>
        </p:nvSpPr>
        <p:spPr>
          <a:xfrm>
            <a:off x="5804650" y="2472887"/>
            <a:ext cx="1056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: 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6D086B3-6CD0-4045-9941-574FFDFFBE92}"/>
              </a:ext>
            </a:extLst>
          </p:cNvPr>
          <p:cNvSpPr txBox="1"/>
          <p:nvPr/>
        </p:nvSpPr>
        <p:spPr>
          <a:xfrm>
            <a:off x="6301091" y="3432815"/>
            <a:ext cx="11049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0926EAA-84B8-4E17-9F91-90654A260A1F}"/>
              </a:ext>
            </a:extLst>
          </p:cNvPr>
          <p:cNvCxnSpPr/>
          <p:nvPr/>
        </p:nvCxnSpPr>
        <p:spPr>
          <a:xfrm>
            <a:off x="6012126" y="3092650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83ADEC5A-560F-41F3-8F5F-ED4B20D5F13C}"/>
              </a:ext>
            </a:extLst>
          </p:cNvPr>
          <p:cNvSpPr/>
          <p:nvPr/>
        </p:nvSpPr>
        <p:spPr>
          <a:xfrm>
            <a:off x="6096000" y="2999523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x12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B5CB154-9113-4CD7-A2DA-02BD74969381}"/>
              </a:ext>
            </a:extLst>
          </p:cNvPr>
          <p:cNvSpPr txBox="1"/>
          <p:nvPr/>
        </p:nvSpPr>
        <p:spPr>
          <a:xfrm>
            <a:off x="5574313" y="3433213"/>
            <a:ext cx="11049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48 :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C93DF1E-7D35-41D0-8A98-1A1B2BBF3207}"/>
              </a:ext>
            </a:extLst>
          </p:cNvPr>
          <p:cNvSpPr txBox="1"/>
          <p:nvPr/>
        </p:nvSpPr>
        <p:spPr>
          <a:xfrm>
            <a:off x="5993013" y="1519945"/>
            <a:ext cx="2139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48 and 75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DACA70-B26C-439A-AB2D-CB8252144E4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632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  <p:bldP spid="12" grpId="0"/>
      <p:bldP spid="13" grpId="0"/>
      <p:bldP spid="14" grpId="0"/>
      <p:bldP spid="21" grpId="0"/>
      <p:bldP spid="22" grpId="0"/>
      <p:bldP spid="23" grpId="0"/>
      <p:bldP spid="24" grpId="0"/>
      <p:bldP spid="25" grpId="0"/>
      <p:bldP spid="26" grpId="0"/>
      <p:bldP spid="28" grpId="0"/>
      <p:bldP spid="29" grpId="0"/>
      <p:bldP spid="30" grpId="0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distance from Calais to Paris is 320 kilometres.</a:t>
            </a:r>
          </a:p>
          <a:p>
            <a:r>
              <a:rPr lang="en-US" sz="3200" b="1" dirty="0"/>
              <a:t>5 miles is approximately 8 kilometres.</a:t>
            </a:r>
          </a:p>
          <a:p>
            <a:r>
              <a:rPr lang="en-US" sz="3200" b="1" dirty="0"/>
              <a:t>Calculate the approximate distance in miles from Calais to Paris.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B293D5-16EB-4E91-B570-92DDD178EC16}"/>
              </a:ext>
            </a:extLst>
          </p:cNvPr>
          <p:cNvSpPr txBox="1"/>
          <p:nvPr/>
        </p:nvSpPr>
        <p:spPr>
          <a:xfrm>
            <a:off x="1867010" y="1825742"/>
            <a:ext cx="42289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miles = 8 kilometres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478308-1FD2-4E3C-BD6F-31333309E9FA}"/>
              </a:ext>
            </a:extLst>
          </p:cNvPr>
          <p:cNvSpPr txBox="1"/>
          <p:nvPr/>
        </p:nvSpPr>
        <p:spPr>
          <a:xfrm>
            <a:off x="3463200" y="2775853"/>
            <a:ext cx="293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320 kilometres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2C9F72-C4CB-47B9-8542-5C651D61178D}"/>
              </a:ext>
            </a:extLst>
          </p:cNvPr>
          <p:cNvSpPr txBox="1"/>
          <p:nvPr/>
        </p:nvSpPr>
        <p:spPr>
          <a:xfrm>
            <a:off x="6296307" y="2300798"/>
            <a:ext cx="1981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320 ÷ 8 =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F1A48CD-4176-4A17-A6BB-A78077A6BDE6}"/>
              </a:ext>
            </a:extLst>
          </p:cNvPr>
          <p:cNvSpPr txBox="1"/>
          <p:nvPr/>
        </p:nvSpPr>
        <p:spPr>
          <a:xfrm>
            <a:off x="7906451" y="2300798"/>
            <a:ext cx="1981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6933CA1-B1C3-4E23-8509-A77800C6B716}"/>
              </a:ext>
            </a:extLst>
          </p:cNvPr>
          <p:cNvCxnSpPr/>
          <p:nvPr/>
        </p:nvCxnSpPr>
        <p:spPr>
          <a:xfrm>
            <a:off x="3722990" y="2424702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8A3EFA79-A8FA-428F-A74E-5CF39CF8E7E5}"/>
              </a:ext>
            </a:extLst>
          </p:cNvPr>
          <p:cNvSpPr/>
          <p:nvPr/>
        </p:nvSpPr>
        <p:spPr>
          <a:xfrm>
            <a:off x="3806864" y="2331575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x40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486EE10-F826-4D71-84FE-C2E25B587B86}"/>
              </a:ext>
            </a:extLst>
          </p:cNvPr>
          <p:cNvCxnSpPr/>
          <p:nvPr/>
        </p:nvCxnSpPr>
        <p:spPr>
          <a:xfrm>
            <a:off x="2050809" y="2424702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665F9827-274E-4F14-8032-F243B6A356C1}"/>
              </a:ext>
            </a:extLst>
          </p:cNvPr>
          <p:cNvSpPr/>
          <p:nvPr/>
        </p:nvSpPr>
        <p:spPr>
          <a:xfrm>
            <a:off x="2134683" y="2331575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x40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A8F6EC3-C93F-4F4B-B0D6-6CB1D7D9C970}"/>
              </a:ext>
            </a:extLst>
          </p:cNvPr>
          <p:cNvSpPr txBox="1"/>
          <p:nvPr/>
        </p:nvSpPr>
        <p:spPr>
          <a:xfrm>
            <a:off x="6288549" y="2775853"/>
            <a:ext cx="1981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x 40 =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D3E0C2-38E6-459A-9BBA-E3E82B69093E}"/>
              </a:ext>
            </a:extLst>
          </p:cNvPr>
          <p:cNvSpPr txBox="1"/>
          <p:nvPr/>
        </p:nvSpPr>
        <p:spPr>
          <a:xfrm>
            <a:off x="7715996" y="2775853"/>
            <a:ext cx="1981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C527155-D43C-4093-8049-CCC8F72D4803}"/>
              </a:ext>
            </a:extLst>
          </p:cNvPr>
          <p:cNvSpPr txBox="1"/>
          <p:nvPr/>
        </p:nvSpPr>
        <p:spPr>
          <a:xfrm>
            <a:off x="1451256" y="2772187"/>
            <a:ext cx="2165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200 miles =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4A89874-8B7A-4F23-A359-C9AC728D6644}"/>
              </a:ext>
            </a:extLst>
          </p:cNvPr>
          <p:cNvSpPr txBox="1"/>
          <p:nvPr/>
        </p:nvSpPr>
        <p:spPr>
          <a:xfrm>
            <a:off x="10070878" y="1533354"/>
            <a:ext cx="1848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200 miles</a:t>
            </a:r>
          </a:p>
        </p:txBody>
      </p:sp>
    </p:spTree>
    <p:extLst>
      <p:ext uri="{BB962C8B-B14F-4D97-AF65-F5344CB8AC3E}">
        <p14:creationId xmlns:p14="http://schemas.microsoft.com/office/powerpoint/2010/main" val="240973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6" grpId="0"/>
      <p:bldP spid="17" grpId="0"/>
      <p:bldP spid="19" grpId="0"/>
      <p:bldP spid="21" grpId="0"/>
      <p:bldP spid="22" grpId="0"/>
      <p:bldP spid="23" grpId="0"/>
      <p:bldP spid="24" grpId="0"/>
      <p:bldP spid="25" grpId="0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81819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Annie swims on average 0.87 km in 30 minutes.</a:t>
            </a:r>
          </a:p>
          <a:p>
            <a:r>
              <a:rPr lang="en-US" sz="3200" b="1" dirty="0"/>
              <a:t>If she continues at the same speed, how far will she swim in 2 hours, rounded to one decimal place?</a:t>
            </a:r>
          </a:p>
          <a:p>
            <a:r>
              <a:rPr lang="en-US" sz="3200" b="1" dirty="0"/>
              <a:t>Circle your answer.</a:t>
            </a:r>
          </a:p>
          <a:p>
            <a:endParaRPr lang="en-US" sz="3200" b="1" dirty="0"/>
          </a:p>
          <a:p>
            <a:r>
              <a:rPr lang="en-US" sz="3200" dirty="0"/>
              <a:t>       3.2 km          3.3 km          3.4 km          3.5 km          3.6 km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601F63-EBFE-4E56-8ECA-CAB3F94E8A58}"/>
              </a:ext>
            </a:extLst>
          </p:cNvPr>
          <p:cNvSpPr txBox="1"/>
          <p:nvPr/>
        </p:nvSpPr>
        <p:spPr>
          <a:xfrm>
            <a:off x="1567735" y="3628624"/>
            <a:ext cx="1447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0.8 7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5478F9-E9B1-4737-9AD6-483259EBA5D6}"/>
              </a:ext>
            </a:extLst>
          </p:cNvPr>
          <p:cNvSpPr txBox="1"/>
          <p:nvPr/>
        </p:nvSpPr>
        <p:spPr>
          <a:xfrm>
            <a:off x="1104375" y="4048252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A39F2B-3BD3-4D31-A546-BE73EC7C9D53}"/>
              </a:ext>
            </a:extLst>
          </p:cNvPr>
          <p:cNvSpPr txBox="1"/>
          <p:nvPr/>
        </p:nvSpPr>
        <p:spPr>
          <a:xfrm>
            <a:off x="2461848" y="4045306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F5FC258-D5CB-445A-A857-B79D81B6B50D}"/>
              </a:ext>
            </a:extLst>
          </p:cNvPr>
          <p:cNvCxnSpPr>
            <a:cxnSpLocks/>
          </p:cNvCxnSpPr>
          <p:nvPr/>
        </p:nvCxnSpPr>
        <p:spPr>
          <a:xfrm>
            <a:off x="1141642" y="4585008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C3CF047-AE02-49EE-B977-C690A28A12DD}"/>
              </a:ext>
            </a:extLst>
          </p:cNvPr>
          <p:cNvCxnSpPr>
            <a:cxnSpLocks/>
          </p:cNvCxnSpPr>
          <p:nvPr/>
        </p:nvCxnSpPr>
        <p:spPr>
          <a:xfrm>
            <a:off x="1141642" y="5027463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E9A9117-DB0B-4080-B8A6-372A110EC1B9}"/>
              </a:ext>
            </a:extLst>
          </p:cNvPr>
          <p:cNvSpPr txBox="1"/>
          <p:nvPr/>
        </p:nvSpPr>
        <p:spPr>
          <a:xfrm>
            <a:off x="1882444" y="4502718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750667-56FE-4304-8810-AD91EB9C4D3D}"/>
              </a:ext>
            </a:extLst>
          </p:cNvPr>
          <p:cNvSpPr txBox="1"/>
          <p:nvPr/>
        </p:nvSpPr>
        <p:spPr>
          <a:xfrm>
            <a:off x="2465988" y="4491960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634533-6A76-469A-89E9-DEA8D6E9D8D6}"/>
              </a:ext>
            </a:extLst>
          </p:cNvPr>
          <p:cNvSpPr txBox="1"/>
          <p:nvPr/>
        </p:nvSpPr>
        <p:spPr>
          <a:xfrm>
            <a:off x="2047612" y="4502718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0FF953-4B6F-4F62-BD0A-7E15796D77EB}"/>
              </a:ext>
            </a:extLst>
          </p:cNvPr>
          <p:cNvSpPr txBox="1"/>
          <p:nvPr/>
        </p:nvSpPr>
        <p:spPr>
          <a:xfrm>
            <a:off x="2055779" y="3358215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67779B-09AB-4CA5-8549-5BC868B7EA3F}"/>
              </a:ext>
            </a:extLst>
          </p:cNvPr>
          <p:cNvSpPr txBox="1"/>
          <p:nvPr/>
        </p:nvSpPr>
        <p:spPr>
          <a:xfrm>
            <a:off x="1554857" y="4510659"/>
            <a:ext cx="540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0E12A14-DF90-4952-8BA7-ED1E035C3859}"/>
              </a:ext>
            </a:extLst>
          </p:cNvPr>
          <p:cNvSpPr txBox="1"/>
          <p:nvPr/>
        </p:nvSpPr>
        <p:spPr>
          <a:xfrm>
            <a:off x="1604383" y="3348184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8CE5EBD-B18B-407E-9516-9185D362B9EF}"/>
              </a:ext>
            </a:extLst>
          </p:cNvPr>
          <p:cNvSpPr/>
          <p:nvPr/>
        </p:nvSpPr>
        <p:spPr>
          <a:xfrm>
            <a:off x="6502400" y="2421466"/>
            <a:ext cx="1879600" cy="72632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D39930-2A1A-4CEE-BEF4-284162B64CD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283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  <p:bldP spid="12" grpId="0"/>
      <p:bldP spid="13" grpId="0"/>
      <p:bldP spid="14" grpId="0"/>
      <p:bldP spid="3" grpId="0" animBg="1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374E52D-1BFE-4E98-88FB-A68BE16DFF17}"/>
              </a:ext>
            </a:extLst>
          </p:cNvPr>
          <p:cNvSpPr txBox="1"/>
          <p:nvPr/>
        </p:nvSpPr>
        <p:spPr>
          <a:xfrm>
            <a:off x="2212333" y="2651392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7.5 0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Cheddar cheese costs £7.50 for 1kg.</a:t>
            </a:r>
          </a:p>
          <a:p>
            <a:r>
              <a:rPr lang="en-US" sz="3200" b="1" dirty="0"/>
              <a:t>Marie buys 200 grams of cheddar cheese.</a:t>
            </a:r>
          </a:p>
          <a:p>
            <a:r>
              <a:rPr lang="en-US" sz="3200" b="1" dirty="0"/>
              <a:t>How much does she pay?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90E2CFC-187B-42E7-A30C-91717661806D}"/>
              </a:ext>
            </a:extLst>
          </p:cNvPr>
          <p:cNvSpPr/>
          <p:nvPr/>
        </p:nvSpPr>
        <p:spPr>
          <a:xfrm>
            <a:off x="56121" y="3167273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Cream cheese costs £3.60 for 1kg.</a:t>
            </a:r>
          </a:p>
          <a:p>
            <a:r>
              <a:rPr lang="en-US" sz="3200" b="1" dirty="0"/>
              <a:t>Robbie buys a pot of cream cheese for 90p. </a:t>
            </a:r>
          </a:p>
          <a:p>
            <a:r>
              <a:rPr lang="en-US" sz="3200" b="1" dirty="0"/>
              <a:t>How many grams of cream cheese does he buy?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03E07A-0E7F-49E7-B5FE-1489B170A848}"/>
              </a:ext>
            </a:extLst>
          </p:cNvPr>
          <p:cNvSpPr/>
          <p:nvPr/>
        </p:nvSpPr>
        <p:spPr>
          <a:xfrm>
            <a:off x="283582" y="1636524"/>
            <a:ext cx="26388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1000 g = £7.50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03E07A-0E7F-49E7-B5FE-1489B170A848}"/>
              </a:ext>
            </a:extLst>
          </p:cNvPr>
          <p:cNvSpPr/>
          <p:nvPr/>
        </p:nvSpPr>
        <p:spPr>
          <a:xfrm>
            <a:off x="393895" y="2558265"/>
            <a:ext cx="15896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200 g =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914400" y="2221299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ACA629ED-4B87-4398-A47F-5E4D880F960A}"/>
              </a:ext>
            </a:extLst>
          </p:cNvPr>
          <p:cNvSpPr/>
          <p:nvPr/>
        </p:nvSpPr>
        <p:spPr>
          <a:xfrm>
            <a:off x="998274" y="2128172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÷5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50A069-F6DD-47F0-A5C4-FD12197DAA7D}"/>
              </a:ext>
            </a:extLst>
          </p:cNvPr>
          <p:cNvSpPr txBox="1"/>
          <p:nvPr/>
        </p:nvSpPr>
        <p:spPr>
          <a:xfrm>
            <a:off x="1737716" y="2664455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E4704BB-8648-4FE5-AAC8-A4BE105D8D48}"/>
              </a:ext>
            </a:extLst>
          </p:cNvPr>
          <p:cNvCxnSpPr>
            <a:cxnSpLocks/>
          </p:cNvCxnSpPr>
          <p:nvPr/>
        </p:nvCxnSpPr>
        <p:spPr>
          <a:xfrm>
            <a:off x="2212333" y="2714012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4D36212-42CF-4469-A271-1DBE010EC9C9}"/>
              </a:ext>
            </a:extLst>
          </p:cNvPr>
          <p:cNvCxnSpPr>
            <a:cxnSpLocks/>
          </p:cNvCxnSpPr>
          <p:nvPr/>
        </p:nvCxnSpPr>
        <p:spPr>
          <a:xfrm>
            <a:off x="2231285" y="2697968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CC0E8EC-ACF0-4EBC-9D9E-734B8CA04813}"/>
              </a:ext>
            </a:extLst>
          </p:cNvPr>
          <p:cNvSpPr txBox="1"/>
          <p:nvPr/>
        </p:nvSpPr>
        <p:spPr>
          <a:xfrm>
            <a:off x="2220668" y="221370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A2854CA-0206-494A-B5B8-51236766A89D}"/>
              </a:ext>
            </a:extLst>
          </p:cNvPr>
          <p:cNvSpPr txBox="1"/>
          <p:nvPr/>
        </p:nvSpPr>
        <p:spPr>
          <a:xfrm>
            <a:off x="2517085" y="2688701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A268C51-6DA3-41B4-84B6-20E6621D32BF}"/>
              </a:ext>
            </a:extLst>
          </p:cNvPr>
          <p:cNvSpPr txBox="1"/>
          <p:nvPr/>
        </p:nvSpPr>
        <p:spPr>
          <a:xfrm>
            <a:off x="2680387" y="222023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FDE4A46-E94E-435B-968B-1E106806B306}"/>
              </a:ext>
            </a:extLst>
          </p:cNvPr>
          <p:cNvSpPr txBox="1"/>
          <p:nvPr/>
        </p:nvSpPr>
        <p:spPr>
          <a:xfrm>
            <a:off x="3100574" y="220717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CC0E8EC-ACF0-4EBC-9D9E-734B8CA04813}"/>
              </a:ext>
            </a:extLst>
          </p:cNvPr>
          <p:cNvSpPr txBox="1"/>
          <p:nvPr/>
        </p:nvSpPr>
        <p:spPr>
          <a:xfrm>
            <a:off x="2512861" y="221042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CC0E8EC-ACF0-4EBC-9D9E-734B8CA04813}"/>
              </a:ext>
            </a:extLst>
          </p:cNvPr>
          <p:cNvSpPr txBox="1"/>
          <p:nvPr/>
        </p:nvSpPr>
        <p:spPr>
          <a:xfrm>
            <a:off x="1932828" y="221584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A03E07A-0E7F-49E7-B5FE-1489B170A848}"/>
              </a:ext>
            </a:extLst>
          </p:cNvPr>
          <p:cNvSpPr/>
          <p:nvPr/>
        </p:nvSpPr>
        <p:spPr>
          <a:xfrm>
            <a:off x="7396852" y="244948"/>
            <a:ext cx="26388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1000 g = £7.50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A03E07A-0E7F-49E7-B5FE-1489B170A848}"/>
              </a:ext>
            </a:extLst>
          </p:cNvPr>
          <p:cNvSpPr/>
          <p:nvPr/>
        </p:nvSpPr>
        <p:spPr>
          <a:xfrm>
            <a:off x="7590191" y="1166689"/>
            <a:ext cx="15896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 g =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8027670" y="829723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ACA629ED-4B87-4398-A47F-5E4D880F960A}"/>
              </a:ext>
            </a:extLst>
          </p:cNvPr>
          <p:cNvSpPr/>
          <p:nvPr/>
        </p:nvSpPr>
        <p:spPr>
          <a:xfrm>
            <a:off x="8111544" y="736596"/>
            <a:ext cx="7296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÷10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A03E07A-0E7F-49E7-B5FE-1489B170A848}"/>
              </a:ext>
            </a:extLst>
          </p:cNvPr>
          <p:cNvSpPr/>
          <p:nvPr/>
        </p:nvSpPr>
        <p:spPr>
          <a:xfrm>
            <a:off x="8909488" y="1166689"/>
            <a:ext cx="8210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75p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A03E07A-0E7F-49E7-B5FE-1489B170A848}"/>
              </a:ext>
            </a:extLst>
          </p:cNvPr>
          <p:cNvSpPr/>
          <p:nvPr/>
        </p:nvSpPr>
        <p:spPr>
          <a:xfrm>
            <a:off x="7590191" y="2128930"/>
            <a:ext cx="15896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200 g =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8027670" y="1791964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ACA629ED-4B87-4398-A47F-5E4D880F960A}"/>
              </a:ext>
            </a:extLst>
          </p:cNvPr>
          <p:cNvSpPr/>
          <p:nvPr/>
        </p:nvSpPr>
        <p:spPr>
          <a:xfrm>
            <a:off x="8111544" y="1698837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A03E07A-0E7F-49E7-B5FE-1489B170A848}"/>
              </a:ext>
            </a:extLst>
          </p:cNvPr>
          <p:cNvSpPr/>
          <p:nvPr/>
        </p:nvSpPr>
        <p:spPr>
          <a:xfrm>
            <a:off x="8909488" y="2128930"/>
            <a:ext cx="11272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£1.50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A03E07A-0E7F-49E7-B5FE-1489B170A848}"/>
              </a:ext>
            </a:extLst>
          </p:cNvPr>
          <p:cNvSpPr/>
          <p:nvPr/>
        </p:nvSpPr>
        <p:spPr>
          <a:xfrm>
            <a:off x="702010" y="4672350"/>
            <a:ext cx="34746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£3.60 = 1000 grams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A03E07A-0E7F-49E7-B5FE-1489B170A848}"/>
              </a:ext>
            </a:extLst>
          </p:cNvPr>
          <p:cNvSpPr/>
          <p:nvPr/>
        </p:nvSpPr>
        <p:spPr>
          <a:xfrm>
            <a:off x="705765" y="5619869"/>
            <a:ext cx="15896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£0.90 =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1061374" y="5264325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ACA629ED-4B87-4398-A47F-5E4D880F960A}"/>
              </a:ext>
            </a:extLst>
          </p:cNvPr>
          <p:cNvSpPr/>
          <p:nvPr/>
        </p:nvSpPr>
        <p:spPr>
          <a:xfrm>
            <a:off x="1145248" y="5171198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÷4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A03E07A-0E7F-49E7-B5FE-1489B170A848}"/>
              </a:ext>
            </a:extLst>
          </p:cNvPr>
          <p:cNvSpPr/>
          <p:nvPr/>
        </p:nvSpPr>
        <p:spPr>
          <a:xfrm>
            <a:off x="2069945" y="5619869"/>
            <a:ext cx="19159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1000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÷</a:t>
            </a:r>
            <a:r>
              <a:rPr lang="en-GB" sz="3200" b="1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 =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A03E07A-0E7F-49E7-B5FE-1489B170A848}"/>
              </a:ext>
            </a:extLst>
          </p:cNvPr>
          <p:cNvSpPr/>
          <p:nvPr/>
        </p:nvSpPr>
        <p:spPr>
          <a:xfrm>
            <a:off x="3918206" y="5619868"/>
            <a:ext cx="19325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250 grams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1307207-D4B0-43FB-B659-D908E0143394}"/>
              </a:ext>
            </a:extLst>
          </p:cNvPr>
          <p:cNvSpPr/>
          <p:nvPr/>
        </p:nvSpPr>
        <p:spPr>
          <a:xfrm>
            <a:off x="4452244" y="1010332"/>
            <a:ext cx="11272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£1.50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389ECF9-318E-4C7E-B652-C4C95C1D126E}"/>
              </a:ext>
            </a:extLst>
          </p:cNvPr>
          <p:cNvSpPr/>
          <p:nvPr/>
        </p:nvSpPr>
        <p:spPr>
          <a:xfrm>
            <a:off x="8213581" y="4129514"/>
            <a:ext cx="19325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250 grams</a:t>
            </a:r>
          </a:p>
        </p:txBody>
      </p:sp>
    </p:spTree>
    <p:extLst>
      <p:ext uri="{BB962C8B-B14F-4D97-AF65-F5344CB8AC3E}">
        <p14:creationId xmlns:p14="http://schemas.microsoft.com/office/powerpoint/2010/main" val="293929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" grpId="0"/>
      <p:bldP spid="6" grpId="0"/>
      <p:bldP spid="9" grpId="0"/>
      <p:bldP spid="14" grpId="0"/>
      <p:bldP spid="17" grpId="0"/>
      <p:bldP spid="18" grpId="0"/>
      <p:bldP spid="19" grpId="0"/>
      <p:bldP spid="20" grpId="0"/>
      <p:bldP spid="22" grpId="0"/>
      <p:bldP spid="23" grpId="0"/>
      <p:bldP spid="24" grpId="0"/>
      <p:bldP spid="25" grpId="0"/>
      <p:bldP spid="27" grpId="0"/>
      <p:bldP spid="28" grpId="0"/>
      <p:bldP spid="29" grpId="0"/>
      <p:bldP spid="31" grpId="0"/>
      <p:bldP spid="32" grpId="0"/>
      <p:bldP spid="33" grpId="0"/>
      <p:bldP spid="34" grpId="0"/>
      <p:bldP spid="36" grpId="0"/>
      <p:bldP spid="37" grpId="0"/>
      <p:bldP spid="38" grpId="0"/>
      <p:bldP spid="39" grpId="0"/>
      <p:bldP spid="40" grpId="0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3C4B7FF-7AB8-4CD2-BD5B-E61211771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006" y="2272718"/>
            <a:ext cx="5590153" cy="42606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3D0E59-EE91-4190-A422-42848C7A73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26" y="1077218"/>
            <a:ext cx="3269032" cy="318831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269F917-0ACE-4B1D-91DB-47862A2A5417}"/>
              </a:ext>
            </a:extLst>
          </p:cNvPr>
          <p:cNvSpPr/>
          <p:nvPr/>
        </p:nvSpPr>
        <p:spPr>
          <a:xfrm>
            <a:off x="105824" y="51516"/>
            <a:ext cx="57331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cube has shaded triangles on three of its faces. 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D746419-41D5-4028-A8DB-15910CDB4B5E}"/>
              </a:ext>
            </a:extLst>
          </p:cNvPr>
          <p:cNvSpPr/>
          <p:nvPr/>
        </p:nvSpPr>
        <p:spPr>
          <a:xfrm>
            <a:off x="5874694" y="939091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Here is the net of the cube. Draw in the two missing shaded triangles.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4A259E-7130-4D43-9B08-2917310B2955}"/>
              </a:ext>
            </a:extLst>
          </p:cNvPr>
          <p:cNvSpPr/>
          <p:nvPr/>
        </p:nvSpPr>
        <p:spPr>
          <a:xfrm>
            <a:off x="2993105" y="2671375"/>
            <a:ext cx="6073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</a:rPr>
              <a:t>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A638950-F938-4C0F-B399-55689A022FD8}"/>
              </a:ext>
            </a:extLst>
          </p:cNvPr>
          <p:cNvSpPr/>
          <p:nvPr/>
        </p:nvSpPr>
        <p:spPr>
          <a:xfrm>
            <a:off x="9393905" y="2825175"/>
            <a:ext cx="6073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</a:rPr>
              <a:t>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10DF38-4AA1-4C1E-83E0-9EC4A6091443}"/>
              </a:ext>
            </a:extLst>
          </p:cNvPr>
          <p:cNvSpPr/>
          <p:nvPr/>
        </p:nvSpPr>
        <p:spPr>
          <a:xfrm>
            <a:off x="9048750" y="4094473"/>
            <a:ext cx="10858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</a:rPr>
              <a:t>base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1C13BC-0E69-419F-938C-7C601F18384C}"/>
              </a:ext>
            </a:extLst>
          </p:cNvPr>
          <p:cNvSpPr/>
          <p:nvPr/>
        </p:nvSpPr>
        <p:spPr>
          <a:xfrm>
            <a:off x="8851722" y="5488394"/>
            <a:ext cx="14510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</a:rPr>
              <a:t>hidden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2E1BBB-C1D6-428B-A0E0-C120C7F1CADB}"/>
              </a:ext>
            </a:extLst>
          </p:cNvPr>
          <p:cNvSpPr/>
          <p:nvPr/>
        </p:nvSpPr>
        <p:spPr>
          <a:xfrm>
            <a:off x="10175197" y="4116589"/>
            <a:ext cx="14510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</a:rPr>
              <a:t>hidden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17FA5B-89D2-43CE-9AC3-5942B0D67813}"/>
              </a:ext>
            </a:extLst>
          </p:cNvPr>
          <p:cNvSpPr/>
          <p:nvPr/>
        </p:nvSpPr>
        <p:spPr>
          <a:xfrm>
            <a:off x="1087983" y="2709475"/>
            <a:ext cx="6073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</a:rPr>
              <a:t>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86136D-0A54-42FC-AF62-7B738226F29F}"/>
              </a:ext>
            </a:extLst>
          </p:cNvPr>
          <p:cNvSpPr/>
          <p:nvPr/>
        </p:nvSpPr>
        <p:spPr>
          <a:xfrm>
            <a:off x="8041234" y="4116589"/>
            <a:ext cx="6073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</a:rPr>
              <a:t>L</a:t>
            </a: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69CE2626-5B3A-4C45-AEEE-40B6F6417210}"/>
              </a:ext>
            </a:extLst>
          </p:cNvPr>
          <p:cNvSpPr/>
          <p:nvPr/>
        </p:nvSpPr>
        <p:spPr>
          <a:xfrm flipV="1">
            <a:off x="7579782" y="3731743"/>
            <a:ext cx="697975" cy="678621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141C9-76FE-4DCC-8BE4-3CA35D4213F2}"/>
              </a:ext>
            </a:extLst>
          </p:cNvPr>
          <p:cNvSpPr/>
          <p:nvPr/>
        </p:nvSpPr>
        <p:spPr>
          <a:xfrm>
            <a:off x="2084493" y="1318465"/>
            <a:ext cx="6073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</a:rPr>
              <a:t>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3B5E6B6-A0D4-4AAC-A762-3574CEAEF8E3}"/>
              </a:ext>
            </a:extLst>
          </p:cNvPr>
          <p:cNvSpPr/>
          <p:nvPr/>
        </p:nvSpPr>
        <p:spPr>
          <a:xfrm>
            <a:off x="6670580" y="4117976"/>
            <a:ext cx="6073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</a:rPr>
              <a:t>T</a:t>
            </a:r>
          </a:p>
        </p:txBody>
      </p:sp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D65BC082-6B34-445A-8904-302823AF3FDD}"/>
              </a:ext>
            </a:extLst>
          </p:cNvPr>
          <p:cNvSpPr/>
          <p:nvPr/>
        </p:nvSpPr>
        <p:spPr>
          <a:xfrm flipH="1" flipV="1">
            <a:off x="6841208" y="3731741"/>
            <a:ext cx="731568" cy="678621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BC8AB58-1AB4-42F3-863B-94818AC50F2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3890510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4" grpId="0"/>
      <p:bldP spid="14" grpId="1"/>
      <p:bldP spid="4" grpId="0" animBg="1"/>
      <p:bldP spid="15" grpId="0"/>
      <p:bldP spid="16" grpId="0"/>
      <p:bldP spid="16" grpId="1"/>
      <p:bldP spid="17" grpId="0" animBg="1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006CC4-55F7-4A79-804B-1017BE2DB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668" y="1116800"/>
            <a:ext cx="8090501" cy="5037815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This graph shows the outside temperature from 4pm to 10pm on a day in winter. </a:t>
            </a:r>
            <a:endParaRPr lang="en-GB" sz="4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E2480A-A55B-4FB0-AE61-B9126359FB47}"/>
              </a:ext>
            </a:extLst>
          </p:cNvPr>
          <p:cNvSpPr/>
          <p:nvPr/>
        </p:nvSpPr>
        <p:spPr>
          <a:xfrm>
            <a:off x="7543800" y="1116800"/>
            <a:ext cx="44101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At what time was the temperature -2°C? </a:t>
            </a:r>
            <a:endParaRPr lang="en-GB" sz="4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598D9B-DDB4-46F9-9518-F24E6F17AB3B}"/>
              </a:ext>
            </a:extLst>
          </p:cNvPr>
          <p:cNvSpPr/>
          <p:nvPr/>
        </p:nvSpPr>
        <p:spPr>
          <a:xfrm>
            <a:off x="7543799" y="2720691"/>
            <a:ext cx="44101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How many degrees did the temperature drop from 5pm to 7pm? </a:t>
            </a:r>
            <a:endParaRPr lang="en-GB" sz="40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0DD59F6-83F8-46AD-A04B-66E2E1585C6A}"/>
              </a:ext>
            </a:extLst>
          </p:cNvPr>
          <p:cNvCxnSpPr>
            <a:cxnSpLocks/>
          </p:cNvCxnSpPr>
          <p:nvPr/>
        </p:nvCxnSpPr>
        <p:spPr>
          <a:xfrm>
            <a:off x="1972314" y="4575370"/>
            <a:ext cx="425547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227A39A-923B-4182-BCD8-645C688A4F00}"/>
              </a:ext>
            </a:extLst>
          </p:cNvPr>
          <p:cNvCxnSpPr>
            <a:cxnSpLocks/>
          </p:cNvCxnSpPr>
          <p:nvPr/>
        </p:nvCxnSpPr>
        <p:spPr>
          <a:xfrm>
            <a:off x="6235164" y="3679723"/>
            <a:ext cx="0" cy="90302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91AA24E-A900-4D7A-8AC5-2EC2F7BE77CC}"/>
              </a:ext>
            </a:extLst>
          </p:cNvPr>
          <p:cNvCxnSpPr>
            <a:cxnSpLocks/>
          </p:cNvCxnSpPr>
          <p:nvPr/>
        </p:nvCxnSpPr>
        <p:spPr>
          <a:xfrm>
            <a:off x="6018854" y="3228212"/>
            <a:ext cx="0" cy="90302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6FBB0C1-A9F2-4069-A583-B3194241A1C4}"/>
              </a:ext>
            </a:extLst>
          </p:cNvPr>
          <p:cNvSpPr txBox="1"/>
          <p:nvPr/>
        </p:nvSpPr>
        <p:spPr>
          <a:xfrm>
            <a:off x="5673236" y="2796004"/>
            <a:ext cx="1183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8:30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4A9078-4156-41D0-94F6-8A9A9CF201FA}"/>
              </a:ext>
            </a:extLst>
          </p:cNvPr>
          <p:cNvSpPr txBox="1"/>
          <p:nvPr/>
        </p:nvSpPr>
        <p:spPr>
          <a:xfrm>
            <a:off x="5956837" y="3262448"/>
            <a:ext cx="1183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8:45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C3051B6-6BBF-47C1-BE23-1F72FE795254}"/>
              </a:ext>
            </a:extLst>
          </p:cNvPr>
          <p:cNvSpPr txBox="1"/>
          <p:nvPr/>
        </p:nvSpPr>
        <p:spPr>
          <a:xfrm>
            <a:off x="7544157" y="2127468"/>
            <a:ext cx="17582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8:45pm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D003D2D-BB07-4FE8-9294-2E9A98D1120E}"/>
              </a:ext>
            </a:extLst>
          </p:cNvPr>
          <p:cNvCxnSpPr>
            <a:cxnSpLocks/>
          </p:cNvCxnSpPr>
          <p:nvPr/>
        </p:nvCxnSpPr>
        <p:spPr>
          <a:xfrm>
            <a:off x="2864875" y="2776701"/>
            <a:ext cx="0" cy="90302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3414B21-CC25-4D63-BF55-3637D4B489C5}"/>
              </a:ext>
            </a:extLst>
          </p:cNvPr>
          <p:cNvCxnSpPr>
            <a:cxnSpLocks/>
          </p:cNvCxnSpPr>
          <p:nvPr/>
        </p:nvCxnSpPr>
        <p:spPr>
          <a:xfrm flipH="1">
            <a:off x="1972314" y="2776701"/>
            <a:ext cx="89256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2B2EBB3-8139-45BB-9666-9DCD831A5451}"/>
              </a:ext>
            </a:extLst>
          </p:cNvPr>
          <p:cNvCxnSpPr>
            <a:cxnSpLocks/>
          </p:cNvCxnSpPr>
          <p:nvPr/>
        </p:nvCxnSpPr>
        <p:spPr>
          <a:xfrm>
            <a:off x="4669430" y="3679722"/>
            <a:ext cx="0" cy="45151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9DA252C-E6C7-443A-A894-BE9842B8A703}"/>
              </a:ext>
            </a:extLst>
          </p:cNvPr>
          <p:cNvCxnSpPr>
            <a:cxnSpLocks/>
          </p:cNvCxnSpPr>
          <p:nvPr/>
        </p:nvCxnSpPr>
        <p:spPr>
          <a:xfrm flipH="1">
            <a:off x="1972314" y="4124901"/>
            <a:ext cx="271388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E9171F5F-FB9C-41E0-8D6C-962F069B50E1}"/>
              </a:ext>
            </a:extLst>
          </p:cNvPr>
          <p:cNvSpPr txBox="1"/>
          <p:nvPr/>
        </p:nvSpPr>
        <p:spPr>
          <a:xfrm>
            <a:off x="7543799" y="4214777"/>
            <a:ext cx="2307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degrees</a:t>
            </a:r>
          </a:p>
        </p:txBody>
      </p:sp>
    </p:spTree>
    <p:extLst>
      <p:ext uri="{BB962C8B-B14F-4D97-AF65-F5344CB8AC3E}">
        <p14:creationId xmlns:p14="http://schemas.microsoft.com/office/powerpoint/2010/main" val="3434130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6" grpId="0"/>
      <p:bldP spid="16" grpId="1"/>
      <p:bldP spid="17" grpId="0"/>
      <p:bldP spid="26" grpId="0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newspaper reported, ‘6 million people (to the nearest million) watched a football match on television.’</a:t>
            </a:r>
          </a:p>
          <a:p>
            <a:r>
              <a:rPr lang="en-US" sz="3200" b="1" dirty="0"/>
              <a:t>What is the smallest number of people that could have watched the football match on television?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9E883B-31DE-419D-BD3D-236113EB257F}"/>
              </a:ext>
            </a:extLst>
          </p:cNvPr>
          <p:cNvSpPr txBox="1"/>
          <p:nvPr/>
        </p:nvSpPr>
        <p:spPr>
          <a:xfrm>
            <a:off x="5846969" y="1527328"/>
            <a:ext cx="3215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5, 5 0 0, 0 0 0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7CC012-01E4-4192-99DA-BE61217AD9C2}"/>
              </a:ext>
            </a:extLst>
          </p:cNvPr>
          <p:cNvSpPr/>
          <p:nvPr/>
        </p:nvSpPr>
        <p:spPr>
          <a:xfrm>
            <a:off x="5874265" y="1600160"/>
            <a:ext cx="323851" cy="4198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FA91A3C-42AA-464D-8694-04698D94A32B}"/>
              </a:ext>
            </a:extLst>
          </p:cNvPr>
          <p:cNvCxnSpPr>
            <a:cxnSpLocks/>
          </p:cNvCxnSpPr>
          <p:nvPr/>
        </p:nvCxnSpPr>
        <p:spPr>
          <a:xfrm>
            <a:off x="6278502" y="2019980"/>
            <a:ext cx="3152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151BD49F-4812-4B26-BB00-2F550230933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5209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5" grpId="1" animBg="1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250 000 people visited a theme park in one year.</a:t>
            </a:r>
          </a:p>
          <a:p>
            <a:r>
              <a:rPr lang="en-US" sz="3200" b="1" dirty="0"/>
              <a:t>15% of the people visited in April and 40% of the people visited in August. How many people visited the park in the rest of the year?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CA629ED-4B87-4398-A47F-5E4D880F960A}"/>
              </a:ext>
            </a:extLst>
          </p:cNvPr>
          <p:cNvSpPr/>
          <p:nvPr/>
        </p:nvSpPr>
        <p:spPr>
          <a:xfrm>
            <a:off x="890571" y="1759492"/>
            <a:ext cx="3619902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 5 + 4 0 = 5 5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CA629ED-4B87-4398-A47F-5E4D880F960A}"/>
              </a:ext>
            </a:extLst>
          </p:cNvPr>
          <p:cNvSpPr/>
          <p:nvPr/>
        </p:nvSpPr>
        <p:spPr>
          <a:xfrm>
            <a:off x="882849" y="2231046"/>
            <a:ext cx="3342582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1 0 0 </a:t>
            </a:r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 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-</a:t>
            </a:r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 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 5 5 = 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CA629ED-4B87-4398-A47F-5E4D880F960A}"/>
              </a:ext>
            </a:extLst>
          </p:cNvPr>
          <p:cNvSpPr/>
          <p:nvPr/>
        </p:nvSpPr>
        <p:spPr>
          <a:xfrm>
            <a:off x="4032000" y="2214795"/>
            <a:ext cx="933269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4 5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11F1E43-2A19-4484-BEF5-0D9CBF146DC1}"/>
              </a:ext>
            </a:extLst>
          </p:cNvPr>
          <p:cNvGrpSpPr/>
          <p:nvPr/>
        </p:nvGrpSpPr>
        <p:grpSpPr>
          <a:xfrm>
            <a:off x="867711" y="3090322"/>
            <a:ext cx="1413839" cy="1089246"/>
            <a:chOff x="1785467" y="1941685"/>
            <a:chExt cx="1413839" cy="1089246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4B1A9F03-C222-4606-BC71-C4F508BB6A78}"/>
                </a:ext>
              </a:extLst>
            </p:cNvPr>
            <p:cNvCxnSpPr>
              <a:cxnSpLocks/>
            </p:cNvCxnSpPr>
            <p:nvPr/>
          </p:nvCxnSpPr>
          <p:spPr>
            <a:xfrm>
              <a:off x="1821180" y="2460949"/>
              <a:ext cx="133836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0600707-4D29-4C43-A112-5664D2921CDF}"/>
                </a:ext>
              </a:extLst>
            </p:cNvPr>
            <p:cNvSpPr txBox="1"/>
            <p:nvPr/>
          </p:nvSpPr>
          <p:spPr>
            <a:xfrm>
              <a:off x="1785467" y="2399989"/>
              <a:ext cx="141383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501C90C-F86C-466B-B153-9DD951EBC65B}"/>
                </a:ext>
              </a:extLst>
            </p:cNvPr>
            <p:cNvSpPr txBox="1"/>
            <p:nvPr/>
          </p:nvSpPr>
          <p:spPr>
            <a:xfrm>
              <a:off x="2046565" y="1941685"/>
              <a:ext cx="115274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4 5</a:t>
              </a: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1D338400-ED1D-4EF0-AA02-74A768DF17CA}"/>
              </a:ext>
            </a:extLst>
          </p:cNvPr>
          <p:cNvSpPr txBox="1"/>
          <p:nvPr/>
        </p:nvSpPr>
        <p:spPr>
          <a:xfrm>
            <a:off x="2676085" y="3114288"/>
            <a:ext cx="49271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2 5 0 0 0 0 </a:t>
            </a:r>
            <a:r>
              <a:rPr lang="en-GB" sz="32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1 0 0 =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D0749EF-4F3F-4F25-8889-753AF5CB00BF}"/>
              </a:ext>
            </a:extLst>
          </p:cNvPr>
          <p:cNvSpPr txBox="1"/>
          <p:nvPr/>
        </p:nvSpPr>
        <p:spPr>
          <a:xfrm>
            <a:off x="7597614" y="3114288"/>
            <a:ext cx="19807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2 5 0 0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C4FA4A2C-4CFE-4887-B2DB-1929AE4AF642}"/>
              </a:ext>
            </a:extLst>
          </p:cNvPr>
          <p:cNvCxnSpPr>
            <a:cxnSpLocks/>
          </p:cNvCxnSpPr>
          <p:nvPr/>
        </p:nvCxnSpPr>
        <p:spPr>
          <a:xfrm flipH="1">
            <a:off x="4482010" y="3165666"/>
            <a:ext cx="422623" cy="4314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3AE7786C-EE7C-4984-9AF3-E5FEED871C14}"/>
              </a:ext>
            </a:extLst>
          </p:cNvPr>
          <p:cNvCxnSpPr>
            <a:cxnSpLocks/>
          </p:cNvCxnSpPr>
          <p:nvPr/>
        </p:nvCxnSpPr>
        <p:spPr>
          <a:xfrm flipH="1">
            <a:off x="4948036" y="3165665"/>
            <a:ext cx="422623" cy="4314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C8BB842-6170-4A0F-8CB1-B0F2CC6EBD32}"/>
              </a:ext>
            </a:extLst>
          </p:cNvPr>
          <p:cNvCxnSpPr>
            <a:cxnSpLocks/>
          </p:cNvCxnSpPr>
          <p:nvPr/>
        </p:nvCxnSpPr>
        <p:spPr>
          <a:xfrm flipH="1">
            <a:off x="6256824" y="3155683"/>
            <a:ext cx="422623" cy="4314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AB094FAD-00B4-499B-B7B4-3A2295C4617B}"/>
              </a:ext>
            </a:extLst>
          </p:cNvPr>
          <p:cNvCxnSpPr>
            <a:cxnSpLocks/>
          </p:cNvCxnSpPr>
          <p:nvPr/>
        </p:nvCxnSpPr>
        <p:spPr>
          <a:xfrm flipH="1">
            <a:off x="6722850" y="3155682"/>
            <a:ext cx="422623" cy="4314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AD0749EF-4F3F-4F25-8889-753AF5CB00BF}"/>
              </a:ext>
            </a:extLst>
          </p:cNvPr>
          <p:cNvSpPr txBox="1"/>
          <p:nvPr/>
        </p:nvSpPr>
        <p:spPr>
          <a:xfrm>
            <a:off x="7151214" y="3556522"/>
            <a:ext cx="15996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 4 5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41A164C-FC0C-4003-BE05-97BD8A1341D4}"/>
              </a:ext>
            </a:extLst>
          </p:cNvPr>
          <p:cNvCxnSpPr>
            <a:cxnSpLocks/>
          </p:cNvCxnSpPr>
          <p:nvPr/>
        </p:nvCxnSpPr>
        <p:spPr>
          <a:xfrm>
            <a:off x="6722729" y="4055734"/>
            <a:ext cx="17786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0C6AA41E-4FBC-401F-B754-EAFFA0DC7020}"/>
              </a:ext>
            </a:extLst>
          </p:cNvPr>
          <p:cNvCxnSpPr>
            <a:cxnSpLocks/>
          </p:cNvCxnSpPr>
          <p:nvPr/>
        </p:nvCxnSpPr>
        <p:spPr>
          <a:xfrm>
            <a:off x="6710400" y="4948152"/>
            <a:ext cx="17832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529E6FDD-E573-49E9-A0A6-82568E611B4E}"/>
              </a:ext>
            </a:extLst>
          </p:cNvPr>
          <p:cNvSpPr txBox="1"/>
          <p:nvPr/>
        </p:nvSpPr>
        <p:spPr>
          <a:xfrm>
            <a:off x="7659363" y="2885216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DCAE64A-F6D0-4F52-B6E8-B072FB530898}"/>
              </a:ext>
            </a:extLst>
          </p:cNvPr>
          <p:cNvSpPr txBox="1"/>
          <p:nvPr/>
        </p:nvSpPr>
        <p:spPr>
          <a:xfrm>
            <a:off x="8051777" y="4005830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FEFC028-8E57-4C7B-B6E3-0BD67BB18F43}"/>
              </a:ext>
            </a:extLst>
          </p:cNvPr>
          <p:cNvSpPr txBox="1"/>
          <p:nvPr/>
        </p:nvSpPr>
        <p:spPr>
          <a:xfrm>
            <a:off x="7151728" y="4005830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0ADA4FE3-F13D-45B2-9833-6743D3952E2A}"/>
              </a:ext>
            </a:extLst>
          </p:cNvPr>
          <p:cNvCxnSpPr>
            <a:cxnSpLocks/>
          </p:cNvCxnSpPr>
          <p:nvPr/>
        </p:nvCxnSpPr>
        <p:spPr>
          <a:xfrm>
            <a:off x="7709228" y="3075077"/>
            <a:ext cx="23603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CFEC93C6-FB46-4B0F-A71B-FD5B5041F7AA}"/>
              </a:ext>
            </a:extLst>
          </p:cNvPr>
          <p:cNvSpPr txBox="1"/>
          <p:nvPr/>
        </p:nvSpPr>
        <p:spPr>
          <a:xfrm>
            <a:off x="8049364" y="4437181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605A8F2-930F-4801-980F-4A602D524F11}"/>
              </a:ext>
            </a:extLst>
          </p:cNvPr>
          <p:cNvSpPr txBox="1"/>
          <p:nvPr/>
        </p:nvSpPr>
        <p:spPr>
          <a:xfrm>
            <a:off x="7607833" y="4437181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49CB886-977A-4F6D-93DE-1E5458B7170A}"/>
              </a:ext>
            </a:extLst>
          </p:cNvPr>
          <p:cNvSpPr txBox="1"/>
          <p:nvPr/>
        </p:nvSpPr>
        <p:spPr>
          <a:xfrm>
            <a:off x="6722885" y="4437181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1D19C60-A1B3-4EBA-8348-349B508ABDD8}"/>
              </a:ext>
            </a:extLst>
          </p:cNvPr>
          <p:cNvSpPr txBox="1"/>
          <p:nvPr/>
        </p:nvSpPr>
        <p:spPr>
          <a:xfrm>
            <a:off x="8049364" y="4874508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D76218F-3385-453A-A1B2-11B98E8AC2DF}"/>
              </a:ext>
            </a:extLst>
          </p:cNvPr>
          <p:cNvSpPr txBox="1"/>
          <p:nvPr/>
        </p:nvSpPr>
        <p:spPr>
          <a:xfrm>
            <a:off x="7593967" y="4883898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F5923D4-A58B-4E3F-9EB5-9F96D9FE9A5A}"/>
              </a:ext>
            </a:extLst>
          </p:cNvPr>
          <p:cNvSpPr txBox="1"/>
          <p:nvPr/>
        </p:nvSpPr>
        <p:spPr>
          <a:xfrm>
            <a:off x="7150023" y="4875950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8C3F9CF-CE20-41B7-851A-83A74BC67574}"/>
              </a:ext>
            </a:extLst>
          </p:cNvPr>
          <p:cNvSpPr txBox="1"/>
          <p:nvPr/>
        </p:nvSpPr>
        <p:spPr>
          <a:xfrm>
            <a:off x="6721679" y="4883898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F8D66EA0-9905-4CB2-AB6F-FEC7FE053F46}"/>
              </a:ext>
            </a:extLst>
          </p:cNvPr>
          <p:cNvSpPr txBox="1"/>
          <p:nvPr/>
        </p:nvSpPr>
        <p:spPr>
          <a:xfrm>
            <a:off x="7655972" y="2658451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51D19C60-A1B3-4EBA-8348-349B508ABDD8}"/>
              </a:ext>
            </a:extLst>
          </p:cNvPr>
          <p:cNvSpPr txBox="1"/>
          <p:nvPr/>
        </p:nvSpPr>
        <p:spPr>
          <a:xfrm>
            <a:off x="8466697" y="4883898"/>
            <a:ext cx="11700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0 0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51D19C60-A1B3-4EBA-8348-349B508ABDD8}"/>
              </a:ext>
            </a:extLst>
          </p:cNvPr>
          <p:cNvSpPr txBox="1"/>
          <p:nvPr/>
        </p:nvSpPr>
        <p:spPr>
          <a:xfrm>
            <a:off x="9371784" y="4893288"/>
            <a:ext cx="20918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people</a:t>
            </a:r>
          </a:p>
        </p:txBody>
      </p:sp>
    </p:spTree>
    <p:extLst>
      <p:ext uri="{BB962C8B-B14F-4D97-AF65-F5344CB8AC3E}">
        <p14:creationId xmlns:p14="http://schemas.microsoft.com/office/powerpoint/2010/main" val="650503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2" grpId="0"/>
      <p:bldP spid="58" grpId="0"/>
      <p:bldP spid="59" grpId="0"/>
      <p:bldP spid="64" grpId="0"/>
      <p:bldP spid="67" grpId="0"/>
      <p:bldP spid="68" grpId="0"/>
      <p:bldP spid="69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</p:bld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C8152C4-2910-4008-B901-F4FB2DE69645}"/>
              </a:ext>
            </a:extLst>
          </p:cNvPr>
          <p:cNvSpPr/>
          <p:nvPr/>
        </p:nvSpPr>
        <p:spPr>
          <a:xfrm>
            <a:off x="56123" y="50000"/>
            <a:ext cx="1060758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Amy thought of a number.</a:t>
            </a:r>
          </a:p>
          <a:p>
            <a:r>
              <a:rPr lang="en-US" sz="3200" b="1" dirty="0"/>
              <a:t>She added 0.5 to her number and then doubled the result.</a:t>
            </a:r>
          </a:p>
          <a:p>
            <a:r>
              <a:rPr lang="en-US" sz="3200" b="1" dirty="0"/>
              <a:t>Then she subtracted 0.5 and doubled the new result.</a:t>
            </a:r>
          </a:p>
          <a:p>
            <a:r>
              <a:rPr lang="en-US" sz="3200" b="1" dirty="0"/>
              <a:t>Her final answer was 61</a:t>
            </a:r>
          </a:p>
          <a:p>
            <a:r>
              <a:rPr lang="en-US" sz="3200" b="1" dirty="0"/>
              <a:t>What number did Amy start with?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A1F4922-6EDF-4DD2-ADDC-78867F261A5A}"/>
              </a:ext>
            </a:extLst>
          </p:cNvPr>
          <p:cNvSpPr/>
          <p:nvPr/>
        </p:nvSpPr>
        <p:spPr>
          <a:xfrm>
            <a:off x="895511" y="290978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E30C957-2CB0-4030-8785-DB2D3C915144}"/>
              </a:ext>
            </a:extLst>
          </p:cNvPr>
          <p:cNvCxnSpPr>
            <a:cxnSpLocks/>
          </p:cNvCxnSpPr>
          <p:nvPr/>
        </p:nvCxnSpPr>
        <p:spPr>
          <a:xfrm>
            <a:off x="2183985" y="3234654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BA6CE12-6477-465F-B8B7-00341F30BEAD}"/>
              </a:ext>
            </a:extLst>
          </p:cNvPr>
          <p:cNvSpPr txBox="1"/>
          <p:nvPr/>
        </p:nvSpPr>
        <p:spPr>
          <a:xfrm>
            <a:off x="2222965" y="2828408"/>
            <a:ext cx="731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+0.5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E67B60-CF66-4DBC-B5F1-1163BFF0CA10}"/>
              </a:ext>
            </a:extLst>
          </p:cNvPr>
          <p:cNvSpPr/>
          <p:nvPr/>
        </p:nvSpPr>
        <p:spPr>
          <a:xfrm>
            <a:off x="3112238" y="290978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CA33B03-F152-4191-9A23-A807C711A716}"/>
              </a:ext>
            </a:extLst>
          </p:cNvPr>
          <p:cNvCxnSpPr>
            <a:cxnSpLocks/>
          </p:cNvCxnSpPr>
          <p:nvPr/>
        </p:nvCxnSpPr>
        <p:spPr>
          <a:xfrm>
            <a:off x="4422556" y="3234654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D0A7369-FDF9-4111-ACDC-14501D5CFC35}"/>
              </a:ext>
            </a:extLst>
          </p:cNvPr>
          <p:cNvSpPr txBox="1"/>
          <p:nvPr/>
        </p:nvSpPr>
        <p:spPr>
          <a:xfrm>
            <a:off x="4568540" y="2828408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x2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BF013E-7475-427E-90E7-DA787D20E2F2}"/>
              </a:ext>
            </a:extLst>
          </p:cNvPr>
          <p:cNvSpPr/>
          <p:nvPr/>
        </p:nvSpPr>
        <p:spPr>
          <a:xfrm>
            <a:off x="5350809" y="290978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C863341-56D9-4AE6-AA14-1FA32585BA64}"/>
              </a:ext>
            </a:extLst>
          </p:cNvPr>
          <p:cNvCxnSpPr>
            <a:cxnSpLocks/>
          </p:cNvCxnSpPr>
          <p:nvPr/>
        </p:nvCxnSpPr>
        <p:spPr>
          <a:xfrm>
            <a:off x="6646634" y="3234654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070D2CF-71C2-4EB4-91E3-E9954E597A6F}"/>
              </a:ext>
            </a:extLst>
          </p:cNvPr>
          <p:cNvSpPr txBox="1"/>
          <p:nvPr/>
        </p:nvSpPr>
        <p:spPr>
          <a:xfrm>
            <a:off x="6724523" y="2828408"/>
            <a:ext cx="6719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-0.5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C139B8-23F5-486B-904A-3A9CDE0D9B88}"/>
              </a:ext>
            </a:extLst>
          </p:cNvPr>
          <p:cNvSpPr/>
          <p:nvPr/>
        </p:nvSpPr>
        <p:spPr>
          <a:xfrm>
            <a:off x="7574887" y="290978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E0EE9C8-3872-4960-AFFF-24D40023C54A}"/>
              </a:ext>
            </a:extLst>
          </p:cNvPr>
          <p:cNvCxnSpPr>
            <a:cxnSpLocks/>
          </p:cNvCxnSpPr>
          <p:nvPr/>
        </p:nvCxnSpPr>
        <p:spPr>
          <a:xfrm>
            <a:off x="8885205" y="3234654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6D8C556-F67A-488C-8353-05ED601A04C7}"/>
              </a:ext>
            </a:extLst>
          </p:cNvPr>
          <p:cNvSpPr txBox="1"/>
          <p:nvPr/>
        </p:nvSpPr>
        <p:spPr>
          <a:xfrm>
            <a:off x="9060371" y="2828408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x2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3CECC2-9073-4DE1-90E5-27CABF68A904}"/>
              </a:ext>
            </a:extLst>
          </p:cNvPr>
          <p:cNvSpPr/>
          <p:nvPr/>
        </p:nvSpPr>
        <p:spPr>
          <a:xfrm>
            <a:off x="9813458" y="290978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E57CCA-2A69-4C55-944D-4D82F1F927C9}"/>
              </a:ext>
            </a:extLst>
          </p:cNvPr>
          <p:cNvSpPr txBox="1"/>
          <p:nvPr/>
        </p:nvSpPr>
        <p:spPr>
          <a:xfrm>
            <a:off x="10145257" y="2928579"/>
            <a:ext cx="6592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61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DE6DEAE-D52E-458D-9783-5E40F7249839}"/>
              </a:ext>
            </a:extLst>
          </p:cNvPr>
          <p:cNvSpPr txBox="1"/>
          <p:nvPr/>
        </p:nvSpPr>
        <p:spPr>
          <a:xfrm>
            <a:off x="9554417" y="4173415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979A99B-D6FE-418B-A022-CD0639D3F2FC}"/>
              </a:ext>
            </a:extLst>
          </p:cNvPr>
          <p:cNvCxnSpPr>
            <a:cxnSpLocks/>
          </p:cNvCxnSpPr>
          <p:nvPr/>
        </p:nvCxnSpPr>
        <p:spPr>
          <a:xfrm flipV="1">
            <a:off x="10017288" y="4234559"/>
            <a:ext cx="892586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CDC9BF4-E596-4E4B-976A-6D389E62013A}"/>
              </a:ext>
            </a:extLst>
          </p:cNvPr>
          <p:cNvCxnSpPr>
            <a:cxnSpLocks/>
          </p:cNvCxnSpPr>
          <p:nvPr/>
        </p:nvCxnSpPr>
        <p:spPr>
          <a:xfrm>
            <a:off x="10036240" y="4218514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430E1833-D8BF-4803-AFC2-5E1C2B1A45BD}"/>
              </a:ext>
            </a:extLst>
          </p:cNvPr>
          <p:cNvSpPr txBox="1"/>
          <p:nvPr/>
        </p:nvSpPr>
        <p:spPr>
          <a:xfrm>
            <a:off x="10453068" y="372068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4ED7DCA-3FA6-4BF2-BCB8-6544E04D6682}"/>
              </a:ext>
            </a:extLst>
          </p:cNvPr>
          <p:cNvSpPr txBox="1"/>
          <p:nvPr/>
        </p:nvSpPr>
        <p:spPr>
          <a:xfrm>
            <a:off x="10921430" y="372837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691D243-96BA-40EA-9E66-C1BB04A0705B}"/>
              </a:ext>
            </a:extLst>
          </p:cNvPr>
          <p:cNvCxnSpPr>
            <a:cxnSpLocks/>
          </p:cNvCxnSpPr>
          <p:nvPr/>
        </p:nvCxnSpPr>
        <p:spPr>
          <a:xfrm>
            <a:off x="10904188" y="4234251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D0BDFA0E-0DF8-4DE6-85E3-8B1277DEEF15}"/>
              </a:ext>
            </a:extLst>
          </p:cNvPr>
          <p:cNvSpPr txBox="1"/>
          <p:nvPr/>
        </p:nvSpPr>
        <p:spPr>
          <a:xfrm>
            <a:off x="10751258" y="372837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74B0DF7-C22F-448C-A039-A51D12E9307A}"/>
              </a:ext>
            </a:extLst>
          </p:cNvPr>
          <p:cNvSpPr txBox="1"/>
          <p:nvPr/>
        </p:nvSpPr>
        <p:spPr>
          <a:xfrm>
            <a:off x="10010803" y="4159713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C12BC7C-470B-4A36-B387-7FBCD0D5AD23}"/>
              </a:ext>
            </a:extLst>
          </p:cNvPr>
          <p:cNvSpPr txBox="1"/>
          <p:nvPr/>
        </p:nvSpPr>
        <p:spPr>
          <a:xfrm>
            <a:off x="10760046" y="4159878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0D677B5-67F9-4217-8348-CBAC39291AE5}"/>
              </a:ext>
            </a:extLst>
          </p:cNvPr>
          <p:cNvSpPr txBox="1"/>
          <p:nvPr/>
        </p:nvSpPr>
        <p:spPr>
          <a:xfrm>
            <a:off x="10757507" y="4168556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4C7577A-AC8D-41B4-B272-E0A9A723D4DC}"/>
              </a:ext>
            </a:extLst>
          </p:cNvPr>
          <p:cNvSpPr txBox="1"/>
          <p:nvPr/>
        </p:nvSpPr>
        <p:spPr>
          <a:xfrm>
            <a:off x="9998274" y="372370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7470D25-1E7E-4812-A9DE-849CDDADCBDB}"/>
              </a:ext>
            </a:extLst>
          </p:cNvPr>
          <p:cNvSpPr txBox="1"/>
          <p:nvPr/>
        </p:nvSpPr>
        <p:spPr>
          <a:xfrm>
            <a:off x="7717991" y="2932287"/>
            <a:ext cx="10208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30.5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6B6B4BD-2267-4616-A1E9-2C355220B9E7}"/>
              </a:ext>
            </a:extLst>
          </p:cNvPr>
          <p:cNvSpPr txBox="1"/>
          <p:nvPr/>
        </p:nvSpPr>
        <p:spPr>
          <a:xfrm>
            <a:off x="6052477" y="3816838"/>
            <a:ext cx="24925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30.5 + 0.5 =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201EDF3-D93F-4A45-86E8-7C41C71984C7}"/>
              </a:ext>
            </a:extLst>
          </p:cNvPr>
          <p:cNvSpPr txBox="1"/>
          <p:nvPr/>
        </p:nvSpPr>
        <p:spPr>
          <a:xfrm>
            <a:off x="8277759" y="3813130"/>
            <a:ext cx="864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89EA065-A465-4A58-A47F-C9C1854AF6A3}"/>
              </a:ext>
            </a:extLst>
          </p:cNvPr>
          <p:cNvSpPr txBox="1"/>
          <p:nvPr/>
        </p:nvSpPr>
        <p:spPr>
          <a:xfrm>
            <a:off x="5705123" y="2928579"/>
            <a:ext cx="10208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E0A55F0-E8F9-4679-9C83-2C20217B29AF}"/>
              </a:ext>
            </a:extLst>
          </p:cNvPr>
          <p:cNvSpPr txBox="1"/>
          <p:nvPr/>
        </p:nvSpPr>
        <p:spPr>
          <a:xfrm>
            <a:off x="3706786" y="4173250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114D6F50-F70E-40E8-B2CA-EE5C9CE32733}"/>
              </a:ext>
            </a:extLst>
          </p:cNvPr>
          <p:cNvCxnSpPr>
            <a:cxnSpLocks/>
          </p:cNvCxnSpPr>
          <p:nvPr/>
        </p:nvCxnSpPr>
        <p:spPr>
          <a:xfrm flipV="1">
            <a:off x="4169657" y="4234394"/>
            <a:ext cx="892586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135B204-92F1-4E1D-A062-18AEBFBE8ECD}"/>
              </a:ext>
            </a:extLst>
          </p:cNvPr>
          <p:cNvCxnSpPr>
            <a:cxnSpLocks/>
          </p:cNvCxnSpPr>
          <p:nvPr/>
        </p:nvCxnSpPr>
        <p:spPr>
          <a:xfrm>
            <a:off x="4188609" y="4218349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25333BD3-2611-4528-B04D-2001113B163D}"/>
              </a:ext>
            </a:extLst>
          </p:cNvPr>
          <p:cNvSpPr txBox="1"/>
          <p:nvPr/>
        </p:nvSpPr>
        <p:spPr>
          <a:xfrm>
            <a:off x="4605437" y="372051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D1C18C8-D9A0-4CB6-8F85-2BFA5FDDC423}"/>
              </a:ext>
            </a:extLst>
          </p:cNvPr>
          <p:cNvSpPr txBox="1"/>
          <p:nvPr/>
        </p:nvSpPr>
        <p:spPr>
          <a:xfrm>
            <a:off x="5073799" y="372821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4F8B524-AF55-4C95-AF13-FB4303733400}"/>
              </a:ext>
            </a:extLst>
          </p:cNvPr>
          <p:cNvCxnSpPr>
            <a:cxnSpLocks/>
          </p:cNvCxnSpPr>
          <p:nvPr/>
        </p:nvCxnSpPr>
        <p:spPr>
          <a:xfrm>
            <a:off x="5056557" y="4234086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1391466C-694F-415C-9CD1-AFAF7EB9A3D3}"/>
              </a:ext>
            </a:extLst>
          </p:cNvPr>
          <p:cNvSpPr txBox="1"/>
          <p:nvPr/>
        </p:nvSpPr>
        <p:spPr>
          <a:xfrm>
            <a:off x="4903627" y="372821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9E70157-48D3-42CB-AD93-0A1B10CE06D9}"/>
              </a:ext>
            </a:extLst>
          </p:cNvPr>
          <p:cNvSpPr txBox="1"/>
          <p:nvPr/>
        </p:nvSpPr>
        <p:spPr>
          <a:xfrm>
            <a:off x="4163172" y="4159548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A86F391-517F-4911-91D1-78316B170944}"/>
              </a:ext>
            </a:extLst>
          </p:cNvPr>
          <p:cNvSpPr txBox="1"/>
          <p:nvPr/>
        </p:nvSpPr>
        <p:spPr>
          <a:xfrm>
            <a:off x="4912415" y="4159713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7F85FF8-F13D-4BBD-8193-735047DDC4B3}"/>
              </a:ext>
            </a:extLst>
          </p:cNvPr>
          <p:cNvSpPr txBox="1"/>
          <p:nvPr/>
        </p:nvSpPr>
        <p:spPr>
          <a:xfrm>
            <a:off x="4909876" y="4199491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2910673-DA56-4B5A-8093-0F6E35BAF909}"/>
              </a:ext>
            </a:extLst>
          </p:cNvPr>
          <p:cNvSpPr txBox="1"/>
          <p:nvPr/>
        </p:nvSpPr>
        <p:spPr>
          <a:xfrm>
            <a:off x="4150643" y="372354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35C4360-1DCC-4862-AF6F-AD8A88BA1786}"/>
              </a:ext>
            </a:extLst>
          </p:cNvPr>
          <p:cNvSpPr txBox="1"/>
          <p:nvPr/>
        </p:nvSpPr>
        <p:spPr>
          <a:xfrm>
            <a:off x="4475374" y="4190408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56B4A01-6B3B-4F2B-8296-7E023A0D70A2}"/>
              </a:ext>
            </a:extLst>
          </p:cNvPr>
          <p:cNvSpPr txBox="1"/>
          <p:nvPr/>
        </p:nvSpPr>
        <p:spPr>
          <a:xfrm>
            <a:off x="3250198" y="2911608"/>
            <a:ext cx="10208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15.5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097BEAB-8F60-4404-84BF-8FE0D44F110D}"/>
              </a:ext>
            </a:extLst>
          </p:cNvPr>
          <p:cNvSpPr txBox="1"/>
          <p:nvPr/>
        </p:nvSpPr>
        <p:spPr>
          <a:xfrm>
            <a:off x="254551" y="3813130"/>
            <a:ext cx="24925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15.5 – 0.5 =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4D921DC-6997-4A5E-B11E-CF4921262DCD}"/>
              </a:ext>
            </a:extLst>
          </p:cNvPr>
          <p:cNvSpPr txBox="1"/>
          <p:nvPr/>
        </p:nvSpPr>
        <p:spPr>
          <a:xfrm>
            <a:off x="2479833" y="3809422"/>
            <a:ext cx="864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276BDB1-77B2-4000-814D-D4639460D379}"/>
              </a:ext>
            </a:extLst>
          </p:cNvPr>
          <p:cNvSpPr txBox="1"/>
          <p:nvPr/>
        </p:nvSpPr>
        <p:spPr>
          <a:xfrm>
            <a:off x="1224451" y="2909786"/>
            <a:ext cx="10208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334E9F7-6381-4D0D-85C3-C3E71302085C}"/>
              </a:ext>
            </a:extLst>
          </p:cNvPr>
          <p:cNvSpPr txBox="1"/>
          <p:nvPr/>
        </p:nvSpPr>
        <p:spPr>
          <a:xfrm>
            <a:off x="5914779" y="1991491"/>
            <a:ext cx="864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512755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 animBg="1"/>
      <p:bldP spid="9" grpId="0"/>
      <p:bldP spid="10" grpId="0" animBg="1"/>
      <p:bldP spid="12" grpId="0"/>
      <p:bldP spid="13" grpId="0" animBg="1"/>
      <p:bldP spid="15" grpId="0"/>
      <p:bldP spid="16" grpId="0" animBg="1"/>
      <p:bldP spid="17" grpId="0"/>
      <p:bldP spid="25" grpId="0"/>
      <p:bldP spid="28" grpId="0"/>
      <p:bldP spid="29" grpId="0"/>
      <p:bldP spid="33" grpId="0"/>
      <p:bldP spid="34" grpId="0"/>
      <p:bldP spid="35" grpId="0"/>
      <p:bldP spid="30" grpId="0"/>
      <p:bldP spid="36" grpId="0"/>
      <p:bldP spid="38" grpId="0"/>
      <p:bldP spid="39" grpId="0"/>
      <p:bldP spid="40" grpId="0"/>
      <p:bldP spid="41" grpId="0"/>
      <p:bldP spid="55" grpId="0"/>
      <p:bldP spid="58" grpId="0"/>
      <p:bldP spid="59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70" grpId="0"/>
      <p:bldP spid="71" grpId="0"/>
      <p:bldP spid="72" grpId="0"/>
      <p:bldP spid="49" grpId="0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numbers so that 2a + 5b = 30 </a:t>
            </a:r>
          </a:p>
          <a:p>
            <a:r>
              <a:rPr lang="en-US" sz="3200" b="1" dirty="0"/>
              <a:t>One is done for you.</a:t>
            </a:r>
          </a:p>
          <a:p>
            <a:endParaRPr lang="en-US" sz="3200" b="1" dirty="0"/>
          </a:p>
          <a:p>
            <a:r>
              <a:rPr lang="en-US" sz="3200" b="1" dirty="0"/>
              <a:t>2a + 5b = 30 when a = 0 and b = ___</a:t>
            </a:r>
          </a:p>
          <a:p>
            <a:endParaRPr lang="en-US" sz="3200" b="1" dirty="0"/>
          </a:p>
          <a:p>
            <a:r>
              <a:rPr lang="en-US" sz="3200" b="1" dirty="0"/>
              <a:t>2a + 5b = 30 when a = 5 and b = ___</a:t>
            </a:r>
          </a:p>
          <a:p>
            <a:endParaRPr lang="en-US" sz="3200" b="1" dirty="0"/>
          </a:p>
          <a:p>
            <a:r>
              <a:rPr lang="en-US" sz="3200" b="1" dirty="0"/>
              <a:t>2a + 5b = 30 when a = 15 and b = ___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15F670-C085-46D0-A6E1-ED2F307B16D9}"/>
              </a:ext>
            </a:extLst>
          </p:cNvPr>
          <p:cNvSpPr/>
          <p:nvPr/>
        </p:nvSpPr>
        <p:spPr>
          <a:xfrm>
            <a:off x="5640330" y="1513680"/>
            <a:ext cx="3859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941505-D6FB-4534-91BD-201F8F462117}"/>
              </a:ext>
            </a:extLst>
          </p:cNvPr>
          <p:cNvSpPr txBox="1"/>
          <p:nvPr/>
        </p:nvSpPr>
        <p:spPr>
          <a:xfrm>
            <a:off x="7267074" y="1861701"/>
            <a:ext cx="4146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(2 x 5) + (5 x __) = 30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BFF17D-D8A3-410D-A2A3-B440501762E2}"/>
              </a:ext>
            </a:extLst>
          </p:cNvPr>
          <p:cNvSpPr txBox="1"/>
          <p:nvPr/>
        </p:nvSpPr>
        <p:spPr>
          <a:xfrm>
            <a:off x="7267074" y="2421069"/>
            <a:ext cx="4146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10 + (5 x __) = 30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A6F320-FF7A-45C8-BCB4-BED957A93AF8}"/>
              </a:ext>
            </a:extLst>
          </p:cNvPr>
          <p:cNvSpPr txBox="1"/>
          <p:nvPr/>
        </p:nvSpPr>
        <p:spPr>
          <a:xfrm>
            <a:off x="7267074" y="2926396"/>
            <a:ext cx="4146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5 x __ = 20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879E5F-2349-44B5-9981-5A8DEBA05751}"/>
              </a:ext>
            </a:extLst>
          </p:cNvPr>
          <p:cNvSpPr txBox="1"/>
          <p:nvPr/>
        </p:nvSpPr>
        <p:spPr>
          <a:xfrm>
            <a:off x="5592205" y="2437785"/>
            <a:ext cx="5037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AAC784-898B-46F0-A8B8-03D3A49003E5}"/>
              </a:ext>
            </a:extLst>
          </p:cNvPr>
          <p:cNvSpPr txBox="1"/>
          <p:nvPr/>
        </p:nvSpPr>
        <p:spPr>
          <a:xfrm>
            <a:off x="7267074" y="3842901"/>
            <a:ext cx="45399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(2 x 15) + (5 x __) = 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7B7AF5-7476-4E56-9D38-9667F5BB0F2D}"/>
              </a:ext>
            </a:extLst>
          </p:cNvPr>
          <p:cNvSpPr txBox="1"/>
          <p:nvPr/>
        </p:nvSpPr>
        <p:spPr>
          <a:xfrm>
            <a:off x="7267074" y="4402269"/>
            <a:ext cx="4146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30 + (5 x __) = 30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FC7006-43D7-48B3-A812-F1A0C45FE348}"/>
              </a:ext>
            </a:extLst>
          </p:cNvPr>
          <p:cNvSpPr txBox="1"/>
          <p:nvPr/>
        </p:nvSpPr>
        <p:spPr>
          <a:xfrm>
            <a:off x="5824016" y="3418847"/>
            <a:ext cx="8896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E44EDC-ED54-49ED-9554-B5289C73B20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1788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Some children work out how much money two shopkeepers get from selling fruit. They use pie charts to show this.</a:t>
            </a:r>
          </a:p>
        </p:txBody>
      </p:sp>
      <p:pic>
        <p:nvPicPr>
          <p:cNvPr id="169986" name="Picture 2">
            <a:extLst>
              <a:ext uri="{FF2B5EF4-FFF2-40B4-BE49-F238E27FC236}">
                <a16:creationId xmlns:a16="http://schemas.microsoft.com/office/drawing/2014/main" id="{AE861D39-EF9A-45C6-A36D-9C5B2AC93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10" y="1127217"/>
            <a:ext cx="6383688" cy="3496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011E090-5B7B-4DAA-B930-C31CCF69ABEB}"/>
              </a:ext>
            </a:extLst>
          </p:cNvPr>
          <p:cNvSpPr/>
          <p:nvPr/>
        </p:nvSpPr>
        <p:spPr>
          <a:xfrm>
            <a:off x="6900149" y="1127217"/>
            <a:ext cx="52352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Mrs </a:t>
            </a:r>
            <a:r>
              <a:rPr lang="en-US" sz="3200" b="1" dirty="0" err="1"/>
              <a:t>Binns</a:t>
            </a:r>
            <a:r>
              <a:rPr lang="en-US" sz="3200" b="1" dirty="0"/>
              <a:t> gets £350 selling bananas. Estimate how much she gets selling oranges.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F02D18-F48B-4E1C-8B9C-A0E4085C6923}"/>
              </a:ext>
            </a:extLst>
          </p:cNvPr>
          <p:cNvSpPr/>
          <p:nvPr/>
        </p:nvSpPr>
        <p:spPr>
          <a:xfrm>
            <a:off x="56123" y="4623514"/>
            <a:ext cx="702725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Mrs </a:t>
            </a:r>
            <a:r>
              <a:rPr lang="en-US" sz="3200" b="1" dirty="0" err="1"/>
              <a:t>Binns</a:t>
            </a:r>
            <a:r>
              <a:rPr lang="en-US" sz="3200" b="1" dirty="0"/>
              <a:t> gets a total of £1000 and </a:t>
            </a:r>
          </a:p>
          <a:p>
            <a:r>
              <a:rPr lang="en-US" sz="3200" b="1" dirty="0" err="1"/>
              <a:t>Mr</a:t>
            </a:r>
            <a:r>
              <a:rPr lang="en-US" sz="3200" b="1" dirty="0"/>
              <a:t> Adams gets a total of £800</a:t>
            </a:r>
          </a:p>
          <a:p>
            <a:r>
              <a:rPr lang="en-US" sz="3200" b="1" dirty="0"/>
              <a:t>Estimate how much more Mrs </a:t>
            </a:r>
            <a:r>
              <a:rPr lang="en-US" sz="3200" b="1" dirty="0" err="1"/>
              <a:t>Binns</a:t>
            </a:r>
            <a:r>
              <a:rPr lang="en-US" sz="3200" b="1" dirty="0"/>
              <a:t> gets than </a:t>
            </a:r>
            <a:r>
              <a:rPr lang="en-US" sz="3200" b="1" dirty="0" err="1"/>
              <a:t>Mr</a:t>
            </a:r>
            <a:r>
              <a:rPr lang="en-US" sz="3200" b="1" dirty="0"/>
              <a:t> Adams for selling peaches.</a:t>
            </a:r>
          </a:p>
        </p:txBody>
      </p:sp>
      <p:sp>
        <p:nvSpPr>
          <p:cNvPr id="3" name="Partial Circle 2">
            <a:extLst>
              <a:ext uri="{FF2B5EF4-FFF2-40B4-BE49-F238E27FC236}">
                <a16:creationId xmlns:a16="http://schemas.microsoft.com/office/drawing/2014/main" id="{18FB5F7E-5E30-4275-851E-8330886CAFAC}"/>
              </a:ext>
            </a:extLst>
          </p:cNvPr>
          <p:cNvSpPr/>
          <p:nvPr/>
        </p:nvSpPr>
        <p:spPr>
          <a:xfrm>
            <a:off x="345782" y="1191025"/>
            <a:ext cx="2420470" cy="2412788"/>
          </a:xfrm>
          <a:prstGeom prst="pie">
            <a:avLst>
              <a:gd name="adj1" fmla="val 10820898"/>
              <a:gd name="adj2" fmla="val 1264997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Partial Circle 7">
            <a:extLst>
              <a:ext uri="{FF2B5EF4-FFF2-40B4-BE49-F238E27FC236}">
                <a16:creationId xmlns:a16="http://schemas.microsoft.com/office/drawing/2014/main" id="{58BD0ACB-0D8C-4CC1-90FB-D5FFCE6A870E}"/>
              </a:ext>
            </a:extLst>
          </p:cNvPr>
          <p:cNvSpPr/>
          <p:nvPr/>
        </p:nvSpPr>
        <p:spPr>
          <a:xfrm rot="1839430">
            <a:off x="345782" y="1191024"/>
            <a:ext cx="2420470" cy="2412788"/>
          </a:xfrm>
          <a:prstGeom prst="pie">
            <a:avLst>
              <a:gd name="adj1" fmla="val 10820898"/>
              <a:gd name="adj2" fmla="val 1264997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Partial Circle 8">
            <a:extLst>
              <a:ext uri="{FF2B5EF4-FFF2-40B4-BE49-F238E27FC236}">
                <a16:creationId xmlns:a16="http://schemas.microsoft.com/office/drawing/2014/main" id="{8846A7BA-CA7C-4EBF-A302-DEE9E48C11B7}"/>
              </a:ext>
            </a:extLst>
          </p:cNvPr>
          <p:cNvSpPr/>
          <p:nvPr/>
        </p:nvSpPr>
        <p:spPr>
          <a:xfrm rot="3669308">
            <a:off x="345346" y="1191025"/>
            <a:ext cx="2420470" cy="2412788"/>
          </a:xfrm>
          <a:prstGeom prst="pie">
            <a:avLst>
              <a:gd name="adj1" fmla="val 10820898"/>
              <a:gd name="adj2" fmla="val 1264997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Partial Circle 9">
            <a:extLst>
              <a:ext uri="{FF2B5EF4-FFF2-40B4-BE49-F238E27FC236}">
                <a16:creationId xmlns:a16="http://schemas.microsoft.com/office/drawing/2014/main" id="{0C482F30-A628-4068-860D-09F7B357E5A2}"/>
              </a:ext>
            </a:extLst>
          </p:cNvPr>
          <p:cNvSpPr/>
          <p:nvPr/>
        </p:nvSpPr>
        <p:spPr>
          <a:xfrm rot="5400000">
            <a:off x="375644" y="1183341"/>
            <a:ext cx="2420470" cy="2412788"/>
          </a:xfrm>
          <a:prstGeom prst="pie">
            <a:avLst>
              <a:gd name="adj1" fmla="val 10820898"/>
              <a:gd name="adj2" fmla="val 1264997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Partial Circle 10">
            <a:extLst>
              <a:ext uri="{FF2B5EF4-FFF2-40B4-BE49-F238E27FC236}">
                <a16:creationId xmlns:a16="http://schemas.microsoft.com/office/drawing/2014/main" id="{F537162E-D0ED-471C-8D44-96184ABD1B3F}"/>
              </a:ext>
            </a:extLst>
          </p:cNvPr>
          <p:cNvSpPr/>
          <p:nvPr/>
        </p:nvSpPr>
        <p:spPr>
          <a:xfrm rot="7257710">
            <a:off x="371972" y="1191024"/>
            <a:ext cx="2420470" cy="2412788"/>
          </a:xfrm>
          <a:prstGeom prst="pie">
            <a:avLst>
              <a:gd name="adj1" fmla="val 10820898"/>
              <a:gd name="adj2" fmla="val 1264997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95E8B95-5880-4D1F-8073-D8A980F5A447}"/>
              </a:ext>
            </a:extLst>
          </p:cNvPr>
          <p:cNvSpPr/>
          <p:nvPr/>
        </p:nvSpPr>
        <p:spPr>
          <a:xfrm>
            <a:off x="6899713" y="2696877"/>
            <a:ext cx="19277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£360 ÷ 4 =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6A016C-6D03-4E0A-BC7A-3CEBFF4BC3D8}"/>
              </a:ext>
            </a:extLst>
          </p:cNvPr>
          <p:cNvSpPr/>
          <p:nvPr/>
        </p:nvSpPr>
        <p:spPr>
          <a:xfrm>
            <a:off x="8739552" y="2696877"/>
            <a:ext cx="19277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£90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4D7EFB-253A-4E59-BAB2-62AB775DFA9D}"/>
              </a:ext>
            </a:extLst>
          </p:cNvPr>
          <p:cNvSpPr/>
          <p:nvPr/>
        </p:nvSpPr>
        <p:spPr>
          <a:xfrm>
            <a:off x="6982860" y="4699684"/>
            <a:ext cx="24952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¼ of £1000 =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BB5F36-4443-42DC-A1E4-79A9970E66DF}"/>
              </a:ext>
            </a:extLst>
          </p:cNvPr>
          <p:cNvSpPr/>
          <p:nvPr/>
        </p:nvSpPr>
        <p:spPr>
          <a:xfrm>
            <a:off x="9220301" y="4699683"/>
            <a:ext cx="10717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£250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1F119E-F81B-48B3-9C47-CA625B709B24}"/>
              </a:ext>
            </a:extLst>
          </p:cNvPr>
          <p:cNvSpPr/>
          <p:nvPr/>
        </p:nvSpPr>
        <p:spPr>
          <a:xfrm>
            <a:off x="6982860" y="5284458"/>
            <a:ext cx="24952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¼ of £800 =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99F034-6598-4087-876C-5A6FD677351A}"/>
              </a:ext>
            </a:extLst>
          </p:cNvPr>
          <p:cNvSpPr/>
          <p:nvPr/>
        </p:nvSpPr>
        <p:spPr>
          <a:xfrm>
            <a:off x="9044451" y="5284457"/>
            <a:ext cx="10717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£200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6C1786-DA9A-4978-A697-E36093E79862}"/>
              </a:ext>
            </a:extLst>
          </p:cNvPr>
          <p:cNvSpPr/>
          <p:nvPr/>
        </p:nvSpPr>
        <p:spPr>
          <a:xfrm>
            <a:off x="6982859" y="5852116"/>
            <a:ext cx="24952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£250 - £200 =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FB4A785-E92C-44AE-B15C-DC5E469A6AA0}"/>
              </a:ext>
            </a:extLst>
          </p:cNvPr>
          <p:cNvSpPr/>
          <p:nvPr/>
        </p:nvSpPr>
        <p:spPr>
          <a:xfrm>
            <a:off x="9367663" y="5852114"/>
            <a:ext cx="20715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£50 more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0CF030-0330-4810-AFBE-D4B93A73667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966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D8DB5E-14CF-4A6A-B2E5-2A029F8840C4}"/>
              </a:ext>
            </a:extLst>
          </p:cNvPr>
          <p:cNvSpPr/>
          <p:nvPr/>
        </p:nvSpPr>
        <p:spPr>
          <a:xfrm>
            <a:off x="140680" y="70340"/>
            <a:ext cx="37901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 area of this square is 36 cm</a:t>
            </a:r>
            <a:r>
              <a:rPr lang="en-GB" sz="32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E17185-84D4-4739-8761-21ECD657160A}"/>
              </a:ext>
            </a:extLst>
          </p:cNvPr>
          <p:cNvSpPr/>
          <p:nvPr/>
        </p:nvSpPr>
        <p:spPr>
          <a:xfrm>
            <a:off x="4657185" y="70340"/>
            <a:ext cx="753481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square is cut into quarters to create 4 identical rectangles.</a:t>
            </a:r>
          </a:p>
        </p:txBody>
      </p:sp>
      <p:pic>
        <p:nvPicPr>
          <p:cNvPr id="5" name="Picture 4" descr="https://app.doublestruck.eu/content/K2_REAS/HTML/Q/Q15C11_files/image002.jpg">
            <a:extLst>
              <a:ext uri="{FF2B5EF4-FFF2-40B4-BE49-F238E27FC236}">
                <a16:creationId xmlns:a16="http://schemas.microsoft.com/office/drawing/2014/main" id="{36BB3CA4-01E5-45CD-B235-7CAC1CF987A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207" y="1397650"/>
            <a:ext cx="2391586" cy="292703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4B3C6EC-3A7F-49CF-8824-0BF0DA13B29E}"/>
              </a:ext>
            </a:extLst>
          </p:cNvPr>
          <p:cNvSpPr/>
          <p:nvPr/>
        </p:nvSpPr>
        <p:spPr>
          <a:xfrm>
            <a:off x="4657185" y="4574774"/>
            <a:ext cx="734928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 perimeter of one of the small rectangles?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2F08FD-0A35-4655-8989-B79754B844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243" y="1373433"/>
            <a:ext cx="2403529" cy="2388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3CD0734-7C5F-499C-87C7-9BD1C6042012}"/>
              </a:ext>
            </a:extLst>
          </p:cNvPr>
          <p:cNvSpPr txBox="1"/>
          <p:nvPr/>
        </p:nvSpPr>
        <p:spPr>
          <a:xfrm>
            <a:off x="368107" y="2365275"/>
            <a:ext cx="775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1474DB-0F12-4A42-B766-46CC74CD64DB}"/>
              </a:ext>
            </a:extLst>
          </p:cNvPr>
          <p:cNvSpPr txBox="1"/>
          <p:nvPr/>
        </p:nvSpPr>
        <p:spPr>
          <a:xfrm>
            <a:off x="1664685" y="929471"/>
            <a:ext cx="775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8C5B59-3CF7-481A-A829-12B335854D71}"/>
              </a:ext>
            </a:extLst>
          </p:cNvPr>
          <p:cNvSpPr txBox="1"/>
          <p:nvPr/>
        </p:nvSpPr>
        <p:spPr>
          <a:xfrm>
            <a:off x="5873930" y="1033205"/>
            <a:ext cx="775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49556B-6225-41C7-8AE6-1CD9B8827C38}"/>
              </a:ext>
            </a:extLst>
          </p:cNvPr>
          <p:cNvSpPr txBox="1"/>
          <p:nvPr/>
        </p:nvSpPr>
        <p:spPr>
          <a:xfrm>
            <a:off x="5873929" y="1623746"/>
            <a:ext cx="775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E477D3-D2B5-44C6-A2D0-3CCBCB614F3C}"/>
              </a:ext>
            </a:extLst>
          </p:cNvPr>
          <p:cNvSpPr txBox="1"/>
          <p:nvPr/>
        </p:nvSpPr>
        <p:spPr>
          <a:xfrm>
            <a:off x="8959785" y="1762015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095ADAA-E0A2-484F-97A1-E850D96D4B1F}"/>
              </a:ext>
            </a:extLst>
          </p:cNvPr>
          <p:cNvSpPr txBox="1"/>
          <p:nvPr/>
        </p:nvSpPr>
        <p:spPr>
          <a:xfrm>
            <a:off x="8456556" y="1781380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EAECD1A-8431-4688-919F-4971582A71BC}"/>
              </a:ext>
            </a:extLst>
          </p:cNvPr>
          <p:cNvCxnSpPr>
            <a:cxnSpLocks/>
          </p:cNvCxnSpPr>
          <p:nvPr/>
        </p:nvCxnSpPr>
        <p:spPr>
          <a:xfrm>
            <a:off x="8919202" y="1842524"/>
            <a:ext cx="497390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4AE6397-9C19-4D90-B6C3-5FA7B7529A66}"/>
              </a:ext>
            </a:extLst>
          </p:cNvPr>
          <p:cNvCxnSpPr>
            <a:cxnSpLocks/>
          </p:cNvCxnSpPr>
          <p:nvPr/>
        </p:nvCxnSpPr>
        <p:spPr>
          <a:xfrm>
            <a:off x="8938379" y="1826479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CF0779B-B62F-45B3-AA86-A012F0698366}"/>
              </a:ext>
            </a:extLst>
          </p:cNvPr>
          <p:cNvSpPr txBox="1"/>
          <p:nvPr/>
        </p:nvSpPr>
        <p:spPr>
          <a:xfrm>
            <a:off x="8959786" y="132864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25C6E40-37B3-4D7B-9FFF-845EA3BB42FE}"/>
              </a:ext>
            </a:extLst>
          </p:cNvPr>
          <p:cNvSpPr txBox="1"/>
          <p:nvPr/>
        </p:nvSpPr>
        <p:spPr>
          <a:xfrm>
            <a:off x="9428148" y="133634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7D17FF9-5912-46E2-917E-68F2B7AA38BB}"/>
              </a:ext>
            </a:extLst>
          </p:cNvPr>
          <p:cNvSpPr txBox="1"/>
          <p:nvPr/>
        </p:nvSpPr>
        <p:spPr>
          <a:xfrm>
            <a:off x="9264225" y="1776521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9050C24-1FE1-47DF-98C0-D264500277D2}"/>
              </a:ext>
            </a:extLst>
          </p:cNvPr>
          <p:cNvCxnSpPr>
            <a:cxnSpLocks/>
          </p:cNvCxnSpPr>
          <p:nvPr/>
        </p:nvCxnSpPr>
        <p:spPr>
          <a:xfrm>
            <a:off x="9410906" y="1842216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79A3EC7-CD32-4C75-89C0-40096AE8A049}"/>
              </a:ext>
            </a:extLst>
          </p:cNvPr>
          <p:cNvSpPr txBox="1"/>
          <p:nvPr/>
        </p:nvSpPr>
        <p:spPr>
          <a:xfrm>
            <a:off x="9284992" y="1756486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B5F6A0-E78E-417B-83EA-E2E46ED68CE5}"/>
              </a:ext>
            </a:extLst>
          </p:cNvPr>
          <p:cNvSpPr txBox="1"/>
          <p:nvPr/>
        </p:nvSpPr>
        <p:spPr>
          <a:xfrm>
            <a:off x="9257976" y="133634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75FBB52-5F57-47B5-9EA8-0ED7AF6CA5EB}"/>
              </a:ext>
            </a:extLst>
          </p:cNvPr>
          <p:cNvSpPr txBox="1"/>
          <p:nvPr/>
        </p:nvSpPr>
        <p:spPr>
          <a:xfrm>
            <a:off x="4337825" y="1433174"/>
            <a:ext cx="775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1.5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EB22C30-5C44-41AD-AA5D-6849C3D2BD1B}"/>
              </a:ext>
            </a:extLst>
          </p:cNvPr>
          <p:cNvSpPr txBox="1"/>
          <p:nvPr/>
        </p:nvSpPr>
        <p:spPr>
          <a:xfrm>
            <a:off x="7152566" y="1391801"/>
            <a:ext cx="775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1.5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EEED975-1D70-4A25-AB8E-7EFF1ECC75FC}"/>
              </a:ext>
            </a:extLst>
          </p:cNvPr>
          <p:cNvSpPr txBox="1"/>
          <p:nvPr/>
        </p:nvSpPr>
        <p:spPr>
          <a:xfrm>
            <a:off x="6718368" y="5067217"/>
            <a:ext cx="1552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15 cm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8BEAF2-6040-4A1B-A346-DDCE62CD6FB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270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5" grpId="0"/>
      <p:bldP spid="16" grpId="0"/>
      <p:bldP spid="19" grpId="0"/>
      <p:bldP spid="20" grpId="0"/>
      <p:bldP spid="21" grpId="0"/>
      <p:bldP spid="23" grpId="0"/>
      <p:bldP spid="24" grpId="0"/>
      <p:bldP spid="25" grpId="0"/>
      <p:bldP spid="26" grpId="0"/>
      <p:bldP spid="27" grpId="0"/>
    </p:bld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number.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EE9F00-9691-4BCA-A5CE-25D3113CAF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35" y="634775"/>
            <a:ext cx="5910265" cy="1147763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EC7C21B3-61F1-42F6-B196-55FC1B6CBF7B}"/>
              </a:ext>
            </a:extLst>
          </p:cNvPr>
          <p:cNvSpPr txBox="1"/>
          <p:nvPr/>
        </p:nvSpPr>
        <p:spPr>
          <a:xfrm>
            <a:off x="1782615" y="2649171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218C0B7-6B68-47E9-9C08-10DA39101578}"/>
              </a:ext>
            </a:extLst>
          </p:cNvPr>
          <p:cNvSpPr txBox="1"/>
          <p:nvPr/>
        </p:nvSpPr>
        <p:spPr>
          <a:xfrm>
            <a:off x="883113" y="2662234"/>
            <a:ext cx="9516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2.5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47E03662-D9F4-4FC0-B087-760B8A5EC373}"/>
              </a:ext>
            </a:extLst>
          </p:cNvPr>
          <p:cNvCxnSpPr>
            <a:cxnSpLocks/>
          </p:cNvCxnSpPr>
          <p:nvPr/>
        </p:nvCxnSpPr>
        <p:spPr>
          <a:xfrm>
            <a:off x="1782615" y="2711791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25882199-93C0-4FEF-81DF-96DB9F8842B3}"/>
              </a:ext>
            </a:extLst>
          </p:cNvPr>
          <p:cNvCxnSpPr>
            <a:cxnSpLocks/>
          </p:cNvCxnSpPr>
          <p:nvPr/>
        </p:nvCxnSpPr>
        <p:spPr>
          <a:xfrm>
            <a:off x="1801567" y="271179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30D6913C-6678-4BFC-B129-CC982F6096DB}"/>
              </a:ext>
            </a:extLst>
          </p:cNvPr>
          <p:cNvSpPr txBox="1"/>
          <p:nvPr/>
        </p:nvSpPr>
        <p:spPr>
          <a:xfrm>
            <a:off x="1782986" y="221148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F751E0C-8FE4-4CA5-975B-F455C86D5451}"/>
              </a:ext>
            </a:extLst>
          </p:cNvPr>
          <p:cNvSpPr txBox="1"/>
          <p:nvPr/>
        </p:nvSpPr>
        <p:spPr>
          <a:xfrm>
            <a:off x="2205992" y="221148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F6E8761-603D-4017-BEE9-98153FE70D13}"/>
              </a:ext>
            </a:extLst>
          </p:cNvPr>
          <p:cNvSpPr txBox="1"/>
          <p:nvPr/>
        </p:nvSpPr>
        <p:spPr>
          <a:xfrm>
            <a:off x="4450706" y="2661403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3A0A9C5-10FF-4605-904D-4D580DB1ADCF}"/>
              </a:ext>
            </a:extLst>
          </p:cNvPr>
          <p:cNvSpPr txBox="1"/>
          <p:nvPr/>
        </p:nvSpPr>
        <p:spPr>
          <a:xfrm>
            <a:off x="4459421" y="3090234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F843970-AD9F-4F87-92D1-9755B1AE38CF}"/>
              </a:ext>
            </a:extLst>
          </p:cNvPr>
          <p:cNvSpPr txBox="1"/>
          <p:nvPr/>
        </p:nvSpPr>
        <p:spPr>
          <a:xfrm>
            <a:off x="4017733" y="3062098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175CD89-E836-4D11-A1BE-B9C415B7DF55}"/>
              </a:ext>
            </a:extLst>
          </p:cNvPr>
          <p:cNvCxnSpPr>
            <a:cxnSpLocks/>
          </p:cNvCxnSpPr>
          <p:nvPr/>
        </p:nvCxnSpPr>
        <p:spPr>
          <a:xfrm>
            <a:off x="4033680" y="3604446"/>
            <a:ext cx="134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9D145A40-2873-4B3A-8360-C8468466E819}"/>
              </a:ext>
            </a:extLst>
          </p:cNvPr>
          <p:cNvCxnSpPr>
            <a:cxnSpLocks/>
          </p:cNvCxnSpPr>
          <p:nvPr/>
        </p:nvCxnSpPr>
        <p:spPr>
          <a:xfrm>
            <a:off x="4033680" y="4046901"/>
            <a:ext cx="134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124FE518-1DCE-4481-9D6E-83D11CC3BF19}"/>
              </a:ext>
            </a:extLst>
          </p:cNvPr>
          <p:cNvSpPr txBox="1"/>
          <p:nvPr/>
        </p:nvSpPr>
        <p:spPr>
          <a:xfrm>
            <a:off x="4764783" y="2661403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.5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3B19627-9812-486F-98A2-7FDBB62D11D6}"/>
              </a:ext>
            </a:extLst>
          </p:cNvPr>
          <p:cNvSpPr txBox="1"/>
          <p:nvPr/>
        </p:nvSpPr>
        <p:spPr>
          <a:xfrm>
            <a:off x="4757181" y="3536422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B1E3D7E-4F4B-455C-B619-236A77EE369B}"/>
              </a:ext>
            </a:extLst>
          </p:cNvPr>
          <p:cNvSpPr txBox="1"/>
          <p:nvPr/>
        </p:nvSpPr>
        <p:spPr>
          <a:xfrm>
            <a:off x="4913263" y="3524925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C9D8246-016B-4903-971A-0B4017E1DED1}"/>
              </a:ext>
            </a:extLst>
          </p:cNvPr>
          <p:cNvSpPr txBox="1"/>
          <p:nvPr/>
        </p:nvSpPr>
        <p:spPr>
          <a:xfrm>
            <a:off x="4452628" y="3521468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76B23DD-76C6-457D-B50D-6A3B8343AC10}"/>
              </a:ext>
            </a:extLst>
          </p:cNvPr>
          <p:cNvSpPr txBox="1"/>
          <p:nvPr/>
        </p:nvSpPr>
        <p:spPr>
          <a:xfrm>
            <a:off x="4513515" y="2386648"/>
            <a:ext cx="425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2D7ADD1-314B-4B95-9892-A547ACAF4E78}"/>
              </a:ext>
            </a:extLst>
          </p:cNvPr>
          <p:cNvSpPr txBox="1"/>
          <p:nvPr/>
        </p:nvSpPr>
        <p:spPr>
          <a:xfrm>
            <a:off x="5541469" y="3539368"/>
            <a:ext cx="34868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so 2 x 2.5 = 5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437212B-F7A4-45F7-9927-88EE7243A252}"/>
              </a:ext>
            </a:extLst>
          </p:cNvPr>
          <p:cNvSpPr txBox="1"/>
          <p:nvPr/>
        </p:nvSpPr>
        <p:spPr>
          <a:xfrm>
            <a:off x="2681141" y="899260"/>
            <a:ext cx="9233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2FB9981-D58D-441D-BDAD-5E5027AEFD05}"/>
              </a:ext>
            </a:extLst>
          </p:cNvPr>
          <p:cNvSpPr/>
          <p:nvPr/>
        </p:nvSpPr>
        <p:spPr>
          <a:xfrm>
            <a:off x="7223252" y="750649"/>
            <a:ext cx="3996607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If 2 x 2.5 = 5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Then 2</a:t>
            </a:r>
            <a:r>
              <a:rPr lang="en-GB" sz="3500" b="1" u="sng" dirty="0">
                <a:solidFill>
                  <a:srgbClr val="FF0000"/>
                </a:solidFill>
                <a:ea typeface="Cambria Math" panose="02040503050406030204" pitchFamily="18" charset="0"/>
              </a:rPr>
              <a:t>0</a:t>
            </a:r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 x 2.5 = 5</a:t>
            </a:r>
            <a:r>
              <a:rPr lang="en-GB" sz="3500" b="1" u="sng" dirty="0">
                <a:solidFill>
                  <a:srgbClr val="FF0000"/>
                </a:solidFill>
                <a:ea typeface="Cambria Math" panose="02040503050406030204" pitchFamily="18" charset="0"/>
              </a:rPr>
              <a:t>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So 50 </a:t>
            </a:r>
            <a:r>
              <a:rPr lang="en-GB" sz="3500" b="1" dirty="0">
                <a:solidFill>
                  <a:srgbClr val="FF0000"/>
                </a:solidFill>
              </a:rPr>
              <a:t>÷ 2.5 = 20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And 50 </a:t>
            </a:r>
            <a:r>
              <a:rPr lang="en-GB" sz="3500" b="1" dirty="0">
                <a:solidFill>
                  <a:srgbClr val="FF0000"/>
                </a:solidFill>
              </a:rPr>
              <a:t>÷ 20 = 2.5</a:t>
            </a:r>
            <a:endParaRPr lang="en-GB" sz="35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921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4" grpId="0"/>
      <p:bldP spid="55" grpId="0"/>
      <p:bldP spid="57" grpId="0"/>
      <p:bldP spid="58" grpId="0"/>
      <p:bldP spid="59" grpId="0"/>
      <p:bldP spid="62" grpId="0"/>
      <p:bldP spid="63" grpId="0"/>
      <p:bldP spid="63" grpId="1"/>
      <p:bldP spid="64" grpId="0"/>
      <p:bldP spid="64" grpId="1"/>
      <p:bldP spid="65" grpId="0"/>
      <p:bldP spid="66" grpId="0"/>
      <p:bldP spid="67" grpId="0"/>
      <p:bldP spid="68" grpId="0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7F950BD-AF35-4170-AE02-BE31670B4000}"/>
              </a:ext>
            </a:extLst>
          </p:cNvPr>
          <p:cNvSpPr/>
          <p:nvPr/>
        </p:nvSpPr>
        <p:spPr>
          <a:xfrm>
            <a:off x="56123" y="50000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/>
              <a:t>20% of Megan’s number is 64</a:t>
            </a:r>
          </a:p>
          <a:p>
            <a:r>
              <a:rPr lang="en-US" sz="3200" b="1" dirty="0"/>
              <a:t>What is 50% of Megan’s number?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F5A3FA3E-AF77-4C9D-A7C2-4DD40C4C5FEE}"/>
              </a:ext>
            </a:extLst>
          </p:cNvPr>
          <p:cNvGrpSpPr/>
          <p:nvPr/>
        </p:nvGrpSpPr>
        <p:grpSpPr>
          <a:xfrm>
            <a:off x="1170170" y="1350238"/>
            <a:ext cx="9000000" cy="850006"/>
            <a:chOff x="690110" y="610656"/>
            <a:chExt cx="9000000" cy="850006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1AEF4E22-8FDF-4E78-9A57-700945E740BC}"/>
                </a:ext>
              </a:extLst>
            </p:cNvPr>
            <p:cNvSpPr/>
            <p:nvPr/>
          </p:nvSpPr>
          <p:spPr>
            <a:xfrm>
              <a:off x="690110" y="610656"/>
              <a:ext cx="90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C4213796-FAF1-40D3-ABA5-D310F5FF78EA}"/>
                </a:ext>
              </a:extLst>
            </p:cNvPr>
            <p:cNvSpPr txBox="1"/>
            <p:nvPr/>
          </p:nvSpPr>
          <p:spPr>
            <a:xfrm>
              <a:off x="4638516" y="743271"/>
              <a:ext cx="110318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100%</a:t>
              </a:r>
            </a:p>
          </p:txBody>
        </p:sp>
      </p:grpSp>
      <p:sp>
        <p:nvSpPr>
          <p:cNvPr id="77" name="Rectangle 76">
            <a:extLst>
              <a:ext uri="{FF2B5EF4-FFF2-40B4-BE49-F238E27FC236}">
                <a16:creationId xmlns:a16="http://schemas.microsoft.com/office/drawing/2014/main" id="{57368BE7-A8A3-4DA1-B437-C32851FB59ED}"/>
              </a:ext>
            </a:extLst>
          </p:cNvPr>
          <p:cNvSpPr/>
          <p:nvPr/>
        </p:nvSpPr>
        <p:spPr>
          <a:xfrm>
            <a:off x="1178953" y="2209737"/>
            <a:ext cx="4491217" cy="85000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52E2699-17B3-4A2C-8D54-0B0024CCE8FD}"/>
              </a:ext>
            </a:extLst>
          </p:cNvPr>
          <p:cNvSpPr/>
          <p:nvPr/>
        </p:nvSpPr>
        <p:spPr>
          <a:xfrm>
            <a:off x="1177297" y="2193777"/>
            <a:ext cx="895042" cy="85000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2438198-185A-4019-BC55-50A5DD58E745}"/>
              </a:ext>
            </a:extLst>
          </p:cNvPr>
          <p:cNvSpPr/>
          <p:nvPr/>
        </p:nvSpPr>
        <p:spPr>
          <a:xfrm>
            <a:off x="1176636" y="2196813"/>
            <a:ext cx="1808517" cy="85000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BB71978-7FF9-4245-8CD2-68F522D9930C}"/>
              </a:ext>
            </a:extLst>
          </p:cNvPr>
          <p:cNvGrpSpPr/>
          <p:nvPr/>
        </p:nvGrpSpPr>
        <p:grpSpPr>
          <a:xfrm>
            <a:off x="1170170" y="2195295"/>
            <a:ext cx="9000000" cy="850006"/>
            <a:chOff x="1170170" y="2195295"/>
            <a:chExt cx="9000000" cy="850006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B2EEBEEF-A9C1-4AFF-A256-B312332CCA67}"/>
                </a:ext>
              </a:extLst>
            </p:cNvPr>
            <p:cNvSpPr/>
            <p:nvPr/>
          </p:nvSpPr>
          <p:spPr>
            <a:xfrm>
              <a:off x="1170170" y="219529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BEC7C30B-14AB-4430-8E82-81E44A62999B}"/>
                </a:ext>
              </a:extLst>
            </p:cNvPr>
            <p:cNvSpPr/>
            <p:nvPr/>
          </p:nvSpPr>
          <p:spPr>
            <a:xfrm>
              <a:off x="2070170" y="219529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85A89F5F-46F7-48B0-A791-9F76C7E0937B}"/>
                </a:ext>
              </a:extLst>
            </p:cNvPr>
            <p:cNvSpPr/>
            <p:nvPr/>
          </p:nvSpPr>
          <p:spPr>
            <a:xfrm>
              <a:off x="2970170" y="219529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38F449B6-9E49-4AD0-83EE-575FB926084C}"/>
                </a:ext>
              </a:extLst>
            </p:cNvPr>
            <p:cNvSpPr/>
            <p:nvPr/>
          </p:nvSpPr>
          <p:spPr>
            <a:xfrm>
              <a:off x="3870170" y="219529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54E3C98E-A604-4181-BC2F-646AA15884F3}"/>
                </a:ext>
              </a:extLst>
            </p:cNvPr>
            <p:cNvSpPr/>
            <p:nvPr/>
          </p:nvSpPr>
          <p:spPr>
            <a:xfrm>
              <a:off x="4770170" y="219529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C1E18BD1-1132-45F5-ACCC-ACE0E743756E}"/>
                </a:ext>
              </a:extLst>
            </p:cNvPr>
            <p:cNvSpPr/>
            <p:nvPr/>
          </p:nvSpPr>
          <p:spPr>
            <a:xfrm>
              <a:off x="5670170" y="219529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D79123C0-17BD-4191-A4F0-EEF16A7CC6D4}"/>
                </a:ext>
              </a:extLst>
            </p:cNvPr>
            <p:cNvSpPr/>
            <p:nvPr/>
          </p:nvSpPr>
          <p:spPr>
            <a:xfrm>
              <a:off x="6570170" y="219529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5729373E-5E80-435D-91A2-4019055BFFD5}"/>
                </a:ext>
              </a:extLst>
            </p:cNvPr>
            <p:cNvSpPr/>
            <p:nvPr/>
          </p:nvSpPr>
          <p:spPr>
            <a:xfrm>
              <a:off x="7470170" y="219529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6B1C550A-E2ED-46E7-9DB2-6E9A6AAFE3C6}"/>
                </a:ext>
              </a:extLst>
            </p:cNvPr>
            <p:cNvSpPr/>
            <p:nvPr/>
          </p:nvSpPr>
          <p:spPr>
            <a:xfrm>
              <a:off x="8370170" y="219529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862475AD-044E-4F80-A79E-2940EE360DBB}"/>
                </a:ext>
              </a:extLst>
            </p:cNvPr>
            <p:cNvSpPr/>
            <p:nvPr/>
          </p:nvSpPr>
          <p:spPr>
            <a:xfrm>
              <a:off x="9270170" y="219529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E29E30F-6F8C-4F29-8B0A-548423726D10}"/>
              </a:ext>
            </a:extLst>
          </p:cNvPr>
          <p:cNvGrpSpPr/>
          <p:nvPr/>
        </p:nvGrpSpPr>
        <p:grpSpPr>
          <a:xfrm>
            <a:off x="1211204" y="2314814"/>
            <a:ext cx="8992195" cy="584780"/>
            <a:chOff x="1175373" y="2327905"/>
            <a:chExt cx="8992195" cy="584780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D7F1D3A-5AE0-47EE-B270-6AD880FA654B}"/>
                </a:ext>
              </a:extLst>
            </p:cNvPr>
            <p:cNvSpPr txBox="1"/>
            <p:nvPr/>
          </p:nvSpPr>
          <p:spPr>
            <a:xfrm>
              <a:off x="1175373" y="2327910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595A85D-B571-4EE0-9A77-E236DDAD6BE9}"/>
                </a:ext>
              </a:extLst>
            </p:cNvPr>
            <p:cNvSpPr txBox="1"/>
            <p:nvPr/>
          </p:nvSpPr>
          <p:spPr>
            <a:xfrm>
              <a:off x="2070170" y="2327909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7C61C91-80A1-4190-8E67-FE0BDA679DC2}"/>
                </a:ext>
              </a:extLst>
            </p:cNvPr>
            <p:cNvSpPr txBox="1"/>
            <p:nvPr/>
          </p:nvSpPr>
          <p:spPr>
            <a:xfrm>
              <a:off x="2977974" y="2327909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2BEC8DE7-17DA-423D-8A82-134DE970DD27}"/>
                </a:ext>
              </a:extLst>
            </p:cNvPr>
            <p:cNvSpPr txBox="1"/>
            <p:nvPr/>
          </p:nvSpPr>
          <p:spPr>
            <a:xfrm>
              <a:off x="3872771" y="2327908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D9A79594-447F-4732-B8EB-216F3F620942}"/>
                </a:ext>
              </a:extLst>
            </p:cNvPr>
            <p:cNvSpPr txBox="1"/>
            <p:nvPr/>
          </p:nvSpPr>
          <p:spPr>
            <a:xfrm>
              <a:off x="4787154" y="2327908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462D15F-E406-44B7-B68A-8B92DC2839B4}"/>
                </a:ext>
              </a:extLst>
            </p:cNvPr>
            <p:cNvSpPr txBox="1"/>
            <p:nvPr/>
          </p:nvSpPr>
          <p:spPr>
            <a:xfrm>
              <a:off x="5681951" y="2327907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70C2A3F-1E62-4A97-9962-A771479A32EB}"/>
                </a:ext>
              </a:extLst>
            </p:cNvPr>
            <p:cNvSpPr txBox="1"/>
            <p:nvPr/>
          </p:nvSpPr>
          <p:spPr>
            <a:xfrm>
              <a:off x="6589755" y="2327907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49260C2-9C54-4579-93CF-72C9D3AE0F46}"/>
                </a:ext>
              </a:extLst>
            </p:cNvPr>
            <p:cNvSpPr txBox="1"/>
            <p:nvPr/>
          </p:nvSpPr>
          <p:spPr>
            <a:xfrm>
              <a:off x="7484552" y="2327906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5EC1731E-FEE0-4EFA-8028-7AF3F82272A2}"/>
                </a:ext>
              </a:extLst>
            </p:cNvPr>
            <p:cNvSpPr txBox="1"/>
            <p:nvPr/>
          </p:nvSpPr>
          <p:spPr>
            <a:xfrm>
              <a:off x="8377974" y="2327906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10860CFE-0A15-4A74-9887-20E5082E844A}"/>
                </a:ext>
              </a:extLst>
            </p:cNvPr>
            <p:cNvSpPr txBox="1"/>
            <p:nvPr/>
          </p:nvSpPr>
          <p:spPr>
            <a:xfrm>
              <a:off x="9272771" y="2327905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</p:grpSp>
      <p:sp>
        <p:nvSpPr>
          <p:cNvPr id="101" name="TextBox 100">
            <a:extLst>
              <a:ext uri="{FF2B5EF4-FFF2-40B4-BE49-F238E27FC236}">
                <a16:creationId xmlns:a16="http://schemas.microsoft.com/office/drawing/2014/main" id="{1B0D8F2C-69B8-4ED5-8FE9-7E1A5B342824}"/>
              </a:ext>
            </a:extLst>
          </p:cNvPr>
          <p:cNvSpPr txBox="1"/>
          <p:nvPr/>
        </p:nvSpPr>
        <p:spPr>
          <a:xfrm>
            <a:off x="1170170" y="3275985"/>
            <a:ext cx="48576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20% = 64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334A3CC2-BF72-4B36-A514-D0612C1236B3}"/>
              </a:ext>
            </a:extLst>
          </p:cNvPr>
          <p:cNvSpPr txBox="1"/>
          <p:nvPr/>
        </p:nvSpPr>
        <p:spPr>
          <a:xfrm>
            <a:off x="1170170" y="3927228"/>
            <a:ext cx="48576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10% = ½ of 64 =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197292DF-E987-43D4-80F5-2DB0F306059D}"/>
              </a:ext>
            </a:extLst>
          </p:cNvPr>
          <p:cNvSpPr txBox="1"/>
          <p:nvPr/>
        </p:nvSpPr>
        <p:spPr>
          <a:xfrm>
            <a:off x="5299339" y="3927228"/>
            <a:ext cx="12708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32</a:t>
            </a: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6069582C-54B4-4E14-9A58-E51DFCEED3F8}"/>
              </a:ext>
            </a:extLst>
          </p:cNvPr>
          <p:cNvGrpSpPr/>
          <p:nvPr/>
        </p:nvGrpSpPr>
        <p:grpSpPr>
          <a:xfrm>
            <a:off x="1336525" y="2302716"/>
            <a:ext cx="8698845" cy="584780"/>
            <a:chOff x="1175373" y="2327905"/>
            <a:chExt cx="8698845" cy="584780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B7EB39A0-7F59-4592-BBA6-AF4FDD5D85F4}"/>
                </a:ext>
              </a:extLst>
            </p:cNvPr>
            <p:cNvSpPr txBox="1"/>
            <p:nvPr/>
          </p:nvSpPr>
          <p:spPr>
            <a:xfrm>
              <a:off x="1175373" y="2327910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32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664C25E0-6DB0-4A3B-85A2-E736969B2B7D}"/>
                </a:ext>
              </a:extLst>
            </p:cNvPr>
            <p:cNvSpPr txBox="1"/>
            <p:nvPr/>
          </p:nvSpPr>
          <p:spPr>
            <a:xfrm>
              <a:off x="2070170" y="2327909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32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8DD3FE88-EF27-4397-8647-00363C59F0DA}"/>
                </a:ext>
              </a:extLst>
            </p:cNvPr>
            <p:cNvSpPr txBox="1"/>
            <p:nvPr/>
          </p:nvSpPr>
          <p:spPr>
            <a:xfrm>
              <a:off x="2977974" y="2327909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32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84C08D59-5E06-4E02-9420-73919E04DC26}"/>
                </a:ext>
              </a:extLst>
            </p:cNvPr>
            <p:cNvSpPr txBox="1"/>
            <p:nvPr/>
          </p:nvSpPr>
          <p:spPr>
            <a:xfrm>
              <a:off x="3872771" y="2327908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32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15288144-F0C9-459E-8F71-1E2D8D4D53E1}"/>
                </a:ext>
              </a:extLst>
            </p:cNvPr>
            <p:cNvSpPr txBox="1"/>
            <p:nvPr/>
          </p:nvSpPr>
          <p:spPr>
            <a:xfrm>
              <a:off x="4787154" y="2327908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32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C17D69EC-A028-4F88-931B-F57DA8E2DF7A}"/>
                </a:ext>
              </a:extLst>
            </p:cNvPr>
            <p:cNvSpPr txBox="1"/>
            <p:nvPr/>
          </p:nvSpPr>
          <p:spPr>
            <a:xfrm>
              <a:off x="5681951" y="2327907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32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931C3EE0-315B-4280-A586-854D4C15427D}"/>
                </a:ext>
              </a:extLst>
            </p:cNvPr>
            <p:cNvSpPr txBox="1"/>
            <p:nvPr/>
          </p:nvSpPr>
          <p:spPr>
            <a:xfrm>
              <a:off x="6589755" y="2327907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32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82153B38-45F1-4D93-9F4D-3D89E9F5C90D}"/>
                </a:ext>
              </a:extLst>
            </p:cNvPr>
            <p:cNvSpPr txBox="1"/>
            <p:nvPr/>
          </p:nvSpPr>
          <p:spPr>
            <a:xfrm>
              <a:off x="7484552" y="2327906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32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E68881EE-4F3D-44CE-B25F-BBA6E8DE1819}"/>
                </a:ext>
              </a:extLst>
            </p:cNvPr>
            <p:cNvSpPr txBox="1"/>
            <p:nvPr/>
          </p:nvSpPr>
          <p:spPr>
            <a:xfrm>
              <a:off x="8377974" y="2327906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32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7C9DBE58-A1AB-4A4B-B015-952B67C7D817}"/>
                </a:ext>
              </a:extLst>
            </p:cNvPr>
            <p:cNvSpPr txBox="1"/>
            <p:nvPr/>
          </p:nvSpPr>
          <p:spPr>
            <a:xfrm>
              <a:off x="9272771" y="2327905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32</a:t>
              </a:r>
            </a:p>
          </p:txBody>
        </p:sp>
      </p:grpSp>
      <p:sp>
        <p:nvSpPr>
          <p:cNvPr id="116" name="TextBox 115">
            <a:extLst>
              <a:ext uri="{FF2B5EF4-FFF2-40B4-BE49-F238E27FC236}">
                <a16:creationId xmlns:a16="http://schemas.microsoft.com/office/drawing/2014/main" id="{DAD462CD-157F-49B4-94B7-E4EF938016AB}"/>
              </a:ext>
            </a:extLst>
          </p:cNvPr>
          <p:cNvSpPr txBox="1"/>
          <p:nvPr/>
        </p:nvSpPr>
        <p:spPr>
          <a:xfrm>
            <a:off x="1170171" y="4620437"/>
            <a:ext cx="39484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50% = 32 x 5 =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52B887DA-9D27-4CB6-BF31-953AC285D8DE}"/>
              </a:ext>
            </a:extLst>
          </p:cNvPr>
          <p:cNvSpPr txBox="1"/>
          <p:nvPr/>
        </p:nvSpPr>
        <p:spPr>
          <a:xfrm>
            <a:off x="4912797" y="4620437"/>
            <a:ext cx="39484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1 6 0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EA6386B8-0C80-42C4-A24C-CB8EDF44A989}"/>
              </a:ext>
            </a:extLst>
          </p:cNvPr>
          <p:cNvSpPr txBox="1"/>
          <p:nvPr/>
        </p:nvSpPr>
        <p:spPr>
          <a:xfrm>
            <a:off x="5875326" y="505307"/>
            <a:ext cx="11520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160</a:t>
            </a:r>
          </a:p>
        </p:txBody>
      </p:sp>
    </p:spTree>
    <p:extLst>
      <p:ext uri="{BB962C8B-B14F-4D97-AF65-F5344CB8AC3E}">
        <p14:creationId xmlns:p14="http://schemas.microsoft.com/office/powerpoint/2010/main" val="956848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78" grpId="1" animBg="1"/>
      <p:bldP spid="79" grpId="0" animBg="1"/>
      <p:bldP spid="79" grpId="1" animBg="1"/>
      <p:bldP spid="101" grpId="0"/>
      <p:bldP spid="102" grpId="0"/>
      <p:bldP spid="103" grpId="0"/>
      <p:bldP spid="116" grpId="0"/>
      <p:bldP spid="117" grpId="0"/>
      <p:bldP spid="118" grpId="0"/>
    </p:bld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7F950BD-AF35-4170-AE02-BE31670B4000}"/>
              </a:ext>
            </a:extLst>
          </p:cNvPr>
          <p:cNvSpPr/>
          <p:nvPr/>
        </p:nvSpPr>
        <p:spPr>
          <a:xfrm>
            <a:off x="56123" y="50000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/>
              <a:t>20% of Megan’s number is 64</a:t>
            </a:r>
          </a:p>
          <a:p>
            <a:r>
              <a:rPr lang="en-US" sz="3200" b="1" dirty="0"/>
              <a:t>What is 50% of Megan’s number?</a:t>
            </a:r>
          </a:p>
        </p:txBody>
      </p: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63D1466E-8D14-4856-89A9-B9A66DF73B4F}"/>
              </a:ext>
            </a:extLst>
          </p:cNvPr>
          <p:cNvCxnSpPr>
            <a:cxnSpLocks/>
          </p:cNvCxnSpPr>
          <p:nvPr/>
        </p:nvCxnSpPr>
        <p:spPr>
          <a:xfrm>
            <a:off x="456097" y="2336050"/>
            <a:ext cx="133632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5E51D3F7-ED8B-45BD-9323-C2A9F2EEC64E}"/>
              </a:ext>
            </a:extLst>
          </p:cNvPr>
          <p:cNvCxnSpPr>
            <a:cxnSpLocks/>
          </p:cNvCxnSpPr>
          <p:nvPr/>
        </p:nvCxnSpPr>
        <p:spPr>
          <a:xfrm>
            <a:off x="2237255" y="2336370"/>
            <a:ext cx="87929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TextBox 139">
            <a:extLst>
              <a:ext uri="{FF2B5EF4-FFF2-40B4-BE49-F238E27FC236}">
                <a16:creationId xmlns:a16="http://schemas.microsoft.com/office/drawing/2014/main" id="{0C651C94-75E4-4C0B-BA47-66FDB55E40D4}"/>
              </a:ext>
            </a:extLst>
          </p:cNvPr>
          <p:cNvSpPr txBox="1"/>
          <p:nvPr/>
        </p:nvSpPr>
        <p:spPr>
          <a:xfrm>
            <a:off x="665103" y="1828193"/>
            <a:ext cx="9610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B30D8C32-D3D8-49AA-BC43-DE9F37725965}"/>
              </a:ext>
            </a:extLst>
          </p:cNvPr>
          <p:cNvSpPr txBox="1"/>
          <p:nvPr/>
        </p:nvSpPr>
        <p:spPr>
          <a:xfrm>
            <a:off x="444813" y="2284359"/>
            <a:ext cx="14190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28DF6243-40D8-435C-AE54-F2BB9A29D573}"/>
              </a:ext>
            </a:extLst>
          </p:cNvPr>
          <p:cNvSpPr txBox="1"/>
          <p:nvPr/>
        </p:nvSpPr>
        <p:spPr>
          <a:xfrm>
            <a:off x="2222960" y="2277844"/>
            <a:ext cx="11301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506396CF-7BD4-4CF0-A0D5-59297A725DD7}"/>
              </a:ext>
            </a:extLst>
          </p:cNvPr>
          <p:cNvSpPr txBox="1"/>
          <p:nvPr/>
        </p:nvSpPr>
        <p:spPr>
          <a:xfrm>
            <a:off x="1779494" y="204494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44" name="Arc 143">
            <a:extLst>
              <a:ext uri="{FF2B5EF4-FFF2-40B4-BE49-F238E27FC236}">
                <a16:creationId xmlns:a16="http://schemas.microsoft.com/office/drawing/2014/main" id="{2657C364-EC35-430C-BF01-C2ECC1B3DD56}"/>
              </a:ext>
            </a:extLst>
          </p:cNvPr>
          <p:cNvSpPr/>
          <p:nvPr/>
        </p:nvSpPr>
        <p:spPr>
          <a:xfrm rot="16200000">
            <a:off x="1495753" y="1117158"/>
            <a:ext cx="810037" cy="1552860"/>
          </a:xfrm>
          <a:prstGeom prst="arc">
            <a:avLst>
              <a:gd name="adj1" fmla="val 16200000"/>
              <a:gd name="adj2" fmla="val 5396224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5" name="Arc 144">
            <a:extLst>
              <a:ext uri="{FF2B5EF4-FFF2-40B4-BE49-F238E27FC236}">
                <a16:creationId xmlns:a16="http://schemas.microsoft.com/office/drawing/2014/main" id="{CA717E36-C4B0-4A90-B1C3-2EBAFE4AE78D}"/>
              </a:ext>
            </a:extLst>
          </p:cNvPr>
          <p:cNvSpPr/>
          <p:nvPr/>
        </p:nvSpPr>
        <p:spPr>
          <a:xfrm rot="5400000">
            <a:off x="1495752" y="2044284"/>
            <a:ext cx="810037" cy="1552858"/>
          </a:xfrm>
          <a:prstGeom prst="arc">
            <a:avLst>
              <a:gd name="adj1" fmla="val 16076188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D1762B87-CEEA-4162-AC84-43409F122C06}"/>
              </a:ext>
            </a:extLst>
          </p:cNvPr>
          <p:cNvSpPr txBox="1"/>
          <p:nvPr/>
        </p:nvSpPr>
        <p:spPr>
          <a:xfrm>
            <a:off x="1542323" y="2792955"/>
            <a:ext cx="761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B8641588-7A08-4ABD-A38B-2C8922C2D3F5}"/>
              </a:ext>
            </a:extLst>
          </p:cNvPr>
          <p:cNvSpPr txBox="1"/>
          <p:nvPr/>
        </p:nvSpPr>
        <p:spPr>
          <a:xfrm>
            <a:off x="1542323" y="1498642"/>
            <a:ext cx="76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5FA19471-E0CD-4112-890E-C243F32F7033}"/>
              </a:ext>
            </a:extLst>
          </p:cNvPr>
          <p:cNvSpPr txBox="1"/>
          <p:nvPr/>
        </p:nvSpPr>
        <p:spPr>
          <a:xfrm>
            <a:off x="2472904" y="182931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BAAB3549-36A4-4FFF-B9C6-525C6D1609F9}"/>
              </a:ext>
            </a:extLst>
          </p:cNvPr>
          <p:cNvSpPr/>
          <p:nvPr/>
        </p:nvSpPr>
        <p:spPr>
          <a:xfrm>
            <a:off x="1806214" y="5666461"/>
            <a:ext cx="886585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BC543141-C736-45BF-962E-9B8244B86334}"/>
              </a:ext>
            </a:extLst>
          </p:cNvPr>
          <p:cNvSpPr/>
          <p:nvPr/>
        </p:nvSpPr>
        <p:spPr>
          <a:xfrm>
            <a:off x="568044" y="3742209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6E83747B-42FE-4160-86D3-AA082B9B232F}"/>
              </a:ext>
            </a:extLst>
          </p:cNvPr>
          <p:cNvSpPr/>
          <p:nvPr/>
        </p:nvSpPr>
        <p:spPr>
          <a:xfrm>
            <a:off x="1814010" y="5220292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D3082A40-8B36-4DD4-AC43-F135F46E82A8}"/>
              </a:ext>
            </a:extLst>
          </p:cNvPr>
          <p:cNvSpPr/>
          <p:nvPr/>
        </p:nvSpPr>
        <p:spPr>
          <a:xfrm>
            <a:off x="3084842" y="3962121"/>
            <a:ext cx="55580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A78B81B0-2A3A-4D94-B783-9AEB0909387D}"/>
              </a:ext>
            </a:extLst>
          </p:cNvPr>
          <p:cNvSpPr/>
          <p:nvPr/>
        </p:nvSpPr>
        <p:spPr>
          <a:xfrm>
            <a:off x="474436" y="5221674"/>
            <a:ext cx="891995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43B9D7E5-7BA7-4D50-9B9E-CBA87A6556F6}"/>
              </a:ext>
            </a:extLst>
          </p:cNvPr>
          <p:cNvSpPr/>
          <p:nvPr/>
        </p:nvSpPr>
        <p:spPr>
          <a:xfrm>
            <a:off x="566707" y="4191955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DD4BA8A2-91CF-4BB3-A404-5E43094B2A6D}"/>
              </a:ext>
            </a:extLst>
          </p:cNvPr>
          <p:cNvSpPr/>
          <p:nvPr/>
        </p:nvSpPr>
        <p:spPr>
          <a:xfrm>
            <a:off x="1695447" y="3553574"/>
            <a:ext cx="1062146" cy="11447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3BB4FABB-0AD6-4989-B1AF-F5730E472379}"/>
              </a:ext>
            </a:extLst>
          </p:cNvPr>
          <p:cNvGrpSpPr/>
          <p:nvPr/>
        </p:nvGrpSpPr>
        <p:grpSpPr>
          <a:xfrm>
            <a:off x="437083" y="3665427"/>
            <a:ext cx="675433" cy="1032867"/>
            <a:chOff x="2582934" y="5471319"/>
            <a:chExt cx="675433" cy="1032867"/>
          </a:xfrm>
        </p:grpSpPr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36111BA3-F302-4C19-8B5A-80C0B3CAEC71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8B7229CF-5EA8-4E3F-B39D-497046492C55}"/>
                </a:ext>
              </a:extLst>
            </p:cNvPr>
            <p:cNvSpPr txBox="1"/>
            <p:nvPr/>
          </p:nvSpPr>
          <p:spPr>
            <a:xfrm>
              <a:off x="2582934" y="5857855"/>
              <a:ext cx="6754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D1E28764-C1AE-47A3-9C59-ECC51D19D84F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0" name="TextBox 159">
            <a:extLst>
              <a:ext uri="{FF2B5EF4-FFF2-40B4-BE49-F238E27FC236}">
                <a16:creationId xmlns:a16="http://schemas.microsoft.com/office/drawing/2014/main" id="{B961AF2B-BD6B-428E-BAF5-F9D0E5888FFD}"/>
              </a:ext>
            </a:extLst>
          </p:cNvPr>
          <p:cNvSpPr txBox="1"/>
          <p:nvPr/>
        </p:nvSpPr>
        <p:spPr>
          <a:xfrm>
            <a:off x="1092205" y="3858697"/>
            <a:ext cx="2621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ea typeface="Cambria Math" panose="02040503050406030204" pitchFamily="18" charset="0"/>
              </a:rPr>
              <a:t>of            = 64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31FBD3AF-6D99-4F5B-8612-70BCCB65767D}"/>
              </a:ext>
            </a:extLst>
          </p:cNvPr>
          <p:cNvSpPr txBox="1"/>
          <p:nvPr/>
        </p:nvSpPr>
        <p:spPr>
          <a:xfrm>
            <a:off x="1686108" y="3865519"/>
            <a:ext cx="10991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320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74D2443C-F5A5-47F9-A256-630D17BCAC3B}"/>
              </a:ext>
            </a:extLst>
          </p:cNvPr>
          <p:cNvSpPr txBox="1"/>
          <p:nvPr/>
        </p:nvSpPr>
        <p:spPr>
          <a:xfrm>
            <a:off x="444813" y="5162512"/>
            <a:ext cx="34827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6 4 </a:t>
            </a:r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2 = 3 2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2D242DC9-98AF-4944-9728-C1C8ED32801B}"/>
              </a:ext>
            </a:extLst>
          </p:cNvPr>
          <p:cNvSpPr txBox="1"/>
          <p:nvPr/>
        </p:nvSpPr>
        <p:spPr>
          <a:xfrm>
            <a:off x="448372" y="5608041"/>
            <a:ext cx="48576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2 x 1 0 = 3 2 0</a:t>
            </a:r>
          </a:p>
        </p:txBody>
      </p:sp>
      <p:cxnSp>
        <p:nvCxnSpPr>
          <p:cNvPr id="175" name="Straight Connector 174">
            <a:extLst>
              <a:ext uri="{FF2B5EF4-FFF2-40B4-BE49-F238E27FC236}">
                <a16:creationId xmlns:a16="http://schemas.microsoft.com/office/drawing/2014/main" id="{226B70AB-85B7-49C3-8E21-7463D2DA1232}"/>
              </a:ext>
            </a:extLst>
          </p:cNvPr>
          <p:cNvCxnSpPr>
            <a:cxnSpLocks/>
          </p:cNvCxnSpPr>
          <p:nvPr/>
        </p:nvCxnSpPr>
        <p:spPr>
          <a:xfrm>
            <a:off x="5030598" y="2247681"/>
            <a:ext cx="133632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175">
            <a:extLst>
              <a:ext uri="{FF2B5EF4-FFF2-40B4-BE49-F238E27FC236}">
                <a16:creationId xmlns:a16="http://schemas.microsoft.com/office/drawing/2014/main" id="{78426750-9D16-4CF7-B761-A5565C78C24E}"/>
              </a:ext>
            </a:extLst>
          </p:cNvPr>
          <p:cNvCxnSpPr>
            <a:cxnSpLocks/>
          </p:cNvCxnSpPr>
          <p:nvPr/>
        </p:nvCxnSpPr>
        <p:spPr>
          <a:xfrm>
            <a:off x="6811756" y="2248001"/>
            <a:ext cx="49454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TextBox 176">
            <a:extLst>
              <a:ext uri="{FF2B5EF4-FFF2-40B4-BE49-F238E27FC236}">
                <a16:creationId xmlns:a16="http://schemas.microsoft.com/office/drawing/2014/main" id="{B0491EB6-B0C1-428A-BAB2-BE396A31B295}"/>
              </a:ext>
            </a:extLst>
          </p:cNvPr>
          <p:cNvSpPr txBox="1"/>
          <p:nvPr/>
        </p:nvSpPr>
        <p:spPr>
          <a:xfrm>
            <a:off x="5239604" y="1739824"/>
            <a:ext cx="9610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5 0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A43723D5-5560-4038-B627-C2BE0DDE1AF7}"/>
              </a:ext>
            </a:extLst>
          </p:cNvPr>
          <p:cNvSpPr txBox="1"/>
          <p:nvPr/>
        </p:nvSpPr>
        <p:spPr>
          <a:xfrm>
            <a:off x="5019314" y="2195990"/>
            <a:ext cx="14190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2658B7B8-5EC7-4AC4-BD21-B00D0AE4F35A}"/>
              </a:ext>
            </a:extLst>
          </p:cNvPr>
          <p:cNvSpPr txBox="1"/>
          <p:nvPr/>
        </p:nvSpPr>
        <p:spPr>
          <a:xfrm>
            <a:off x="6797461" y="2189475"/>
            <a:ext cx="4709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572D2068-C00E-4F57-A63F-C3143537F712}"/>
              </a:ext>
            </a:extLst>
          </p:cNvPr>
          <p:cNvSpPr txBox="1"/>
          <p:nvPr/>
        </p:nvSpPr>
        <p:spPr>
          <a:xfrm>
            <a:off x="6353995" y="1956576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81" name="Arc 180">
            <a:extLst>
              <a:ext uri="{FF2B5EF4-FFF2-40B4-BE49-F238E27FC236}">
                <a16:creationId xmlns:a16="http://schemas.microsoft.com/office/drawing/2014/main" id="{D517758E-03E4-4CCB-8437-813D23D75D6C}"/>
              </a:ext>
            </a:extLst>
          </p:cNvPr>
          <p:cNvSpPr/>
          <p:nvPr/>
        </p:nvSpPr>
        <p:spPr>
          <a:xfrm rot="16200000">
            <a:off x="5978853" y="1120190"/>
            <a:ext cx="810037" cy="1370057"/>
          </a:xfrm>
          <a:prstGeom prst="arc">
            <a:avLst>
              <a:gd name="adj1" fmla="val 16200000"/>
              <a:gd name="adj2" fmla="val 540948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2" name="Arc 181">
            <a:extLst>
              <a:ext uri="{FF2B5EF4-FFF2-40B4-BE49-F238E27FC236}">
                <a16:creationId xmlns:a16="http://schemas.microsoft.com/office/drawing/2014/main" id="{54F8B7F1-5525-4A54-AF79-575D647D16E5}"/>
              </a:ext>
            </a:extLst>
          </p:cNvPr>
          <p:cNvSpPr/>
          <p:nvPr/>
        </p:nvSpPr>
        <p:spPr>
          <a:xfrm rot="5400000">
            <a:off x="5961988" y="2064181"/>
            <a:ext cx="810037" cy="1336328"/>
          </a:xfrm>
          <a:prstGeom prst="arc">
            <a:avLst>
              <a:gd name="adj1" fmla="val 16076188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1D8FF918-1949-4768-A60F-A0F1E733D3B0}"/>
              </a:ext>
            </a:extLst>
          </p:cNvPr>
          <p:cNvSpPr txBox="1"/>
          <p:nvPr/>
        </p:nvSpPr>
        <p:spPr>
          <a:xfrm>
            <a:off x="5990592" y="2704586"/>
            <a:ext cx="761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52DA0895-8572-4AB8-813C-24DD29B6D3F4}"/>
              </a:ext>
            </a:extLst>
          </p:cNvPr>
          <p:cNvSpPr txBox="1"/>
          <p:nvPr/>
        </p:nvSpPr>
        <p:spPr>
          <a:xfrm>
            <a:off x="5990592" y="1410273"/>
            <a:ext cx="76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57FACD37-23C5-4D12-842C-B95A0A17007B}"/>
              </a:ext>
            </a:extLst>
          </p:cNvPr>
          <p:cNvSpPr txBox="1"/>
          <p:nvPr/>
        </p:nvSpPr>
        <p:spPr>
          <a:xfrm>
            <a:off x="6804058" y="174094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D4A3D41C-71AD-47CC-8E8C-6EF2B74D96C7}"/>
              </a:ext>
            </a:extLst>
          </p:cNvPr>
          <p:cNvGrpSpPr/>
          <p:nvPr/>
        </p:nvGrpSpPr>
        <p:grpSpPr>
          <a:xfrm>
            <a:off x="5204774" y="3568461"/>
            <a:ext cx="3194758" cy="1079473"/>
            <a:chOff x="5204774" y="3295747"/>
            <a:chExt cx="3194758" cy="1079473"/>
          </a:xfrm>
        </p:grpSpPr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043B3AF1-37CD-4AFA-8310-67CC30A0D5D7}"/>
                </a:ext>
              </a:extLst>
            </p:cNvPr>
            <p:cNvGrpSpPr/>
            <p:nvPr/>
          </p:nvGrpSpPr>
          <p:grpSpPr>
            <a:xfrm>
              <a:off x="5204774" y="3295747"/>
              <a:ext cx="508835" cy="1079473"/>
              <a:chOff x="5204774" y="3295747"/>
              <a:chExt cx="508835" cy="1079473"/>
            </a:xfrm>
          </p:grpSpPr>
          <p:cxnSp>
            <p:nvCxnSpPr>
              <p:cNvPr id="186" name="Straight Connector 185">
                <a:extLst>
                  <a:ext uri="{FF2B5EF4-FFF2-40B4-BE49-F238E27FC236}">
                    <a16:creationId xmlns:a16="http://schemas.microsoft.com/office/drawing/2014/main" id="{422ACF17-3A0D-416A-A0D1-4B733CE326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9069" y="3802804"/>
                <a:ext cx="49454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BB998278-1B69-46F9-8565-3FBDC60A0291}"/>
                  </a:ext>
                </a:extLst>
              </p:cNvPr>
              <p:cNvSpPr txBox="1"/>
              <p:nvPr/>
            </p:nvSpPr>
            <p:spPr>
              <a:xfrm>
                <a:off x="5204774" y="3744278"/>
                <a:ext cx="470930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</a:t>
                </a:r>
              </a:p>
            </p:txBody>
          </p:sp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1D98DFDB-AC41-402D-AE97-775E67CED2BE}"/>
                  </a:ext>
                </a:extLst>
              </p:cNvPr>
              <p:cNvSpPr txBox="1"/>
              <p:nvPr/>
            </p:nvSpPr>
            <p:spPr>
              <a:xfrm>
                <a:off x="5211371" y="3295747"/>
                <a:ext cx="5022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BFEBF660-1741-47F7-A7CF-15E21963747F}"/>
                </a:ext>
              </a:extLst>
            </p:cNvPr>
            <p:cNvSpPr txBox="1"/>
            <p:nvPr/>
          </p:nvSpPr>
          <p:spPr>
            <a:xfrm>
              <a:off x="5698761" y="3487333"/>
              <a:ext cx="270077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of 3 2 0 =</a:t>
              </a:r>
            </a:p>
          </p:txBody>
        </p:sp>
      </p:grpSp>
      <p:sp>
        <p:nvSpPr>
          <p:cNvPr id="192" name="TextBox 191">
            <a:extLst>
              <a:ext uri="{FF2B5EF4-FFF2-40B4-BE49-F238E27FC236}">
                <a16:creationId xmlns:a16="http://schemas.microsoft.com/office/drawing/2014/main" id="{4909B069-41EC-430C-97F3-20EE3C5189B0}"/>
              </a:ext>
            </a:extLst>
          </p:cNvPr>
          <p:cNvSpPr txBox="1"/>
          <p:nvPr/>
        </p:nvSpPr>
        <p:spPr>
          <a:xfrm>
            <a:off x="8331264" y="3742209"/>
            <a:ext cx="17686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1 6 0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F66017C6-394D-4E6B-B747-106FE4C02B10}"/>
              </a:ext>
            </a:extLst>
          </p:cNvPr>
          <p:cNvSpPr txBox="1"/>
          <p:nvPr/>
        </p:nvSpPr>
        <p:spPr>
          <a:xfrm>
            <a:off x="5875326" y="505307"/>
            <a:ext cx="11520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160</a:t>
            </a:r>
          </a:p>
        </p:txBody>
      </p:sp>
    </p:spTree>
    <p:extLst>
      <p:ext uri="{BB962C8B-B14F-4D97-AF65-F5344CB8AC3E}">
        <p14:creationId xmlns:p14="http://schemas.microsoft.com/office/powerpoint/2010/main" val="3837610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/>
      <p:bldP spid="141" grpId="0"/>
      <p:bldP spid="142" grpId="0"/>
      <p:bldP spid="143" grpId="0"/>
      <p:bldP spid="144" grpId="0" animBg="1"/>
      <p:bldP spid="145" grpId="0" animBg="1"/>
      <p:bldP spid="146" grpId="0"/>
      <p:bldP spid="147" grpId="0"/>
      <p:bldP spid="148" grpId="0"/>
      <p:bldP spid="149" grpId="0" animBg="1"/>
      <p:bldP spid="149" grpId="1" animBg="1"/>
      <p:bldP spid="150" grpId="0" animBg="1"/>
      <p:bldP spid="150" grpId="1" animBg="1"/>
      <p:bldP spid="151" grpId="0" animBg="1"/>
      <p:bldP spid="151" grpId="1" animBg="1"/>
      <p:bldP spid="152" grpId="0" animBg="1"/>
      <p:bldP spid="152" grpId="1" animBg="1"/>
      <p:bldP spid="153" grpId="0" animBg="1"/>
      <p:bldP spid="153" grpId="1" animBg="1"/>
      <p:bldP spid="154" grpId="0" animBg="1"/>
      <p:bldP spid="154" grpId="1" animBg="1"/>
      <p:bldP spid="155" grpId="0" animBg="1"/>
      <p:bldP spid="160" grpId="0"/>
      <p:bldP spid="161" grpId="0"/>
      <p:bldP spid="162" grpId="0"/>
      <p:bldP spid="163" grpId="0"/>
      <p:bldP spid="177" grpId="0"/>
      <p:bldP spid="178" grpId="0"/>
      <p:bldP spid="179" grpId="0"/>
      <p:bldP spid="180" grpId="0"/>
      <p:bldP spid="181" grpId="0" animBg="1"/>
      <p:bldP spid="182" grpId="0" animBg="1"/>
      <p:bldP spid="183" grpId="0"/>
      <p:bldP spid="184" grpId="0"/>
      <p:bldP spid="185" grpId="0"/>
      <p:bldP spid="192" grpId="0"/>
      <p:bldP spid="194" grpId="0"/>
    </p:bld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AD9E82-3DE7-4487-963B-2AD9AF9E553C}"/>
              </a:ext>
            </a:extLst>
          </p:cNvPr>
          <p:cNvSpPr/>
          <p:nvPr/>
        </p:nvSpPr>
        <p:spPr>
          <a:xfrm>
            <a:off x="56123" y="50000"/>
            <a:ext cx="116765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Josh has some tiles.</a:t>
            </a:r>
          </a:p>
          <a:p>
            <a:r>
              <a:rPr lang="en-US" sz="3200" b="1" dirty="0"/>
              <a:t>Each tile is 10 cm long.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9A4C07-0D66-46AD-B39C-F36F19056E57}"/>
              </a:ext>
            </a:extLst>
          </p:cNvPr>
          <p:cNvSpPr/>
          <p:nvPr/>
        </p:nvSpPr>
        <p:spPr>
          <a:xfrm>
            <a:off x="56123" y="2433763"/>
            <a:ext cx="116765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Two tiles fitted together are 18 cm long.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353882-AC2D-4257-BFA3-293C375EA52F}"/>
              </a:ext>
            </a:extLst>
          </p:cNvPr>
          <p:cNvSpPr/>
          <p:nvPr/>
        </p:nvSpPr>
        <p:spPr>
          <a:xfrm>
            <a:off x="56122" y="4087413"/>
            <a:ext cx="116765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Calculate the length of five tiles fitted together.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66443B7-FF89-4EA3-8F3A-35151BE95B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1486" y="229420"/>
            <a:ext cx="1593537" cy="19032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C048FE-9BAF-4FEB-9629-40B900C6FB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7430" y="2056920"/>
            <a:ext cx="2702520" cy="19232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3B6FD6-EF9E-446D-9B95-7E7F8D95CB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340" y="4789436"/>
            <a:ext cx="5999493" cy="1903253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39A28404-41AA-4882-BA81-796589EC7711}"/>
              </a:ext>
            </a:extLst>
          </p:cNvPr>
          <p:cNvGrpSpPr/>
          <p:nvPr/>
        </p:nvGrpSpPr>
        <p:grpSpPr>
          <a:xfrm>
            <a:off x="6955927" y="2548947"/>
            <a:ext cx="1501158" cy="523220"/>
            <a:chOff x="6955927" y="2548947"/>
            <a:chExt cx="1501158" cy="52322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8BF1559-6022-458D-B126-130F0C7F37DC}"/>
                </a:ext>
              </a:extLst>
            </p:cNvPr>
            <p:cNvSpPr txBox="1"/>
            <p:nvPr/>
          </p:nvSpPr>
          <p:spPr>
            <a:xfrm>
              <a:off x="7397362" y="2548947"/>
              <a:ext cx="6325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10</a:t>
              </a:r>
              <a:endParaRPr lang="en-GB" sz="2800" b="1" i="1" dirty="0">
                <a:solidFill>
                  <a:srgbClr val="FF0000"/>
                </a:solidFill>
              </a:endParaRP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65BA8A41-323D-4808-A8F8-0B1E773D9406}"/>
                </a:ext>
              </a:extLst>
            </p:cNvPr>
            <p:cNvCxnSpPr/>
            <p:nvPr/>
          </p:nvCxnSpPr>
          <p:spPr>
            <a:xfrm flipH="1">
              <a:off x="6955927" y="2812975"/>
              <a:ext cx="44143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29B6B51C-D5B7-46DD-B497-537537B812A5}"/>
                </a:ext>
              </a:extLst>
            </p:cNvPr>
            <p:cNvCxnSpPr>
              <a:cxnSpLocks/>
            </p:cNvCxnSpPr>
            <p:nvPr/>
          </p:nvCxnSpPr>
          <p:spPr>
            <a:xfrm>
              <a:off x="7960128" y="2812975"/>
              <a:ext cx="49695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1778990-C346-4D91-BBF0-A985481D0789}"/>
              </a:ext>
            </a:extLst>
          </p:cNvPr>
          <p:cNvGrpSpPr/>
          <p:nvPr/>
        </p:nvGrpSpPr>
        <p:grpSpPr>
          <a:xfrm>
            <a:off x="8457086" y="2548947"/>
            <a:ext cx="1115121" cy="523220"/>
            <a:chOff x="6955928" y="2548947"/>
            <a:chExt cx="1115121" cy="52322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DD5183D-969C-48DF-922D-B5B5DEE78ABC}"/>
                </a:ext>
              </a:extLst>
            </p:cNvPr>
            <p:cNvSpPr txBox="1"/>
            <p:nvPr/>
          </p:nvSpPr>
          <p:spPr>
            <a:xfrm>
              <a:off x="7343838" y="2548947"/>
              <a:ext cx="6325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8</a:t>
              </a:r>
              <a:endParaRPr lang="en-GB" sz="2800" b="1" i="1" dirty="0">
                <a:solidFill>
                  <a:srgbClr val="FF0000"/>
                </a:solidFill>
              </a:endParaRP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9AEBC5BB-0C3C-4F27-B242-8ED1F4B2F8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55928" y="2812975"/>
              <a:ext cx="392522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6F735C0D-1904-47EE-969B-0779483358D0}"/>
                </a:ext>
              </a:extLst>
            </p:cNvPr>
            <p:cNvCxnSpPr>
              <a:cxnSpLocks/>
            </p:cNvCxnSpPr>
            <p:nvPr/>
          </p:nvCxnSpPr>
          <p:spPr>
            <a:xfrm>
              <a:off x="7704713" y="2810557"/>
              <a:ext cx="366336" cy="241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0DFF519-9A37-4515-8378-EFC97C2A025E}"/>
              </a:ext>
            </a:extLst>
          </p:cNvPr>
          <p:cNvGrpSpPr/>
          <p:nvPr/>
        </p:nvGrpSpPr>
        <p:grpSpPr>
          <a:xfrm>
            <a:off x="424340" y="5268097"/>
            <a:ext cx="1501158" cy="523220"/>
            <a:chOff x="6955927" y="2548947"/>
            <a:chExt cx="1501158" cy="52322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F8AC116-C23F-4443-8698-C9A7E91D4F70}"/>
                </a:ext>
              </a:extLst>
            </p:cNvPr>
            <p:cNvSpPr txBox="1"/>
            <p:nvPr/>
          </p:nvSpPr>
          <p:spPr>
            <a:xfrm>
              <a:off x="7397362" y="2548947"/>
              <a:ext cx="6325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10</a:t>
              </a:r>
              <a:endParaRPr lang="en-GB" sz="2800" b="1" i="1" dirty="0">
                <a:solidFill>
                  <a:srgbClr val="FF0000"/>
                </a:solidFill>
              </a:endParaRP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FB4DC3EE-DC07-4F47-A957-F39BEF112732}"/>
                </a:ext>
              </a:extLst>
            </p:cNvPr>
            <p:cNvCxnSpPr/>
            <p:nvPr/>
          </p:nvCxnSpPr>
          <p:spPr>
            <a:xfrm flipH="1">
              <a:off x="6955927" y="2812975"/>
              <a:ext cx="44143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307A9A8A-98D8-4B13-8F06-BF71804ED074}"/>
                </a:ext>
              </a:extLst>
            </p:cNvPr>
            <p:cNvCxnSpPr>
              <a:cxnSpLocks/>
            </p:cNvCxnSpPr>
            <p:nvPr/>
          </p:nvCxnSpPr>
          <p:spPr>
            <a:xfrm>
              <a:off x="7960128" y="2812975"/>
              <a:ext cx="49695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7BDA977-8486-4943-9BA1-A5F6F6394BA5}"/>
              </a:ext>
            </a:extLst>
          </p:cNvPr>
          <p:cNvGrpSpPr/>
          <p:nvPr/>
        </p:nvGrpSpPr>
        <p:grpSpPr>
          <a:xfrm>
            <a:off x="1939752" y="5268097"/>
            <a:ext cx="1115121" cy="523220"/>
            <a:chOff x="6955928" y="2548947"/>
            <a:chExt cx="1115121" cy="52322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BEE8676-E391-49ED-9FBB-610223355CAB}"/>
                </a:ext>
              </a:extLst>
            </p:cNvPr>
            <p:cNvSpPr txBox="1"/>
            <p:nvPr/>
          </p:nvSpPr>
          <p:spPr>
            <a:xfrm>
              <a:off x="7343838" y="2548947"/>
              <a:ext cx="6325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8</a:t>
              </a:r>
              <a:endParaRPr lang="en-GB" sz="2800" b="1" i="1" dirty="0">
                <a:solidFill>
                  <a:srgbClr val="FF0000"/>
                </a:solidFill>
              </a:endParaRP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D8E9C714-DCDF-4252-BF84-8CBCB68CB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55928" y="2812975"/>
              <a:ext cx="392522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F275F36F-3F48-40BF-B29F-9FC1011EAE6F}"/>
                </a:ext>
              </a:extLst>
            </p:cNvPr>
            <p:cNvCxnSpPr>
              <a:cxnSpLocks/>
            </p:cNvCxnSpPr>
            <p:nvPr/>
          </p:nvCxnSpPr>
          <p:spPr>
            <a:xfrm>
              <a:off x="7704713" y="2810557"/>
              <a:ext cx="366336" cy="241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E6ACC3A-612B-4F07-ABA7-B60C06AE8682}"/>
              </a:ext>
            </a:extLst>
          </p:cNvPr>
          <p:cNvGrpSpPr/>
          <p:nvPr/>
        </p:nvGrpSpPr>
        <p:grpSpPr>
          <a:xfrm>
            <a:off x="3044842" y="5268097"/>
            <a:ext cx="1115121" cy="523220"/>
            <a:chOff x="6955928" y="2548947"/>
            <a:chExt cx="1115121" cy="523220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1DFE805-7319-4441-A5D7-60BCA700328E}"/>
                </a:ext>
              </a:extLst>
            </p:cNvPr>
            <p:cNvSpPr txBox="1"/>
            <p:nvPr/>
          </p:nvSpPr>
          <p:spPr>
            <a:xfrm>
              <a:off x="7343838" y="2548947"/>
              <a:ext cx="6325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8</a:t>
              </a:r>
              <a:endParaRPr lang="en-GB" sz="2800" b="1" i="1" dirty="0">
                <a:solidFill>
                  <a:srgbClr val="FF0000"/>
                </a:solidFill>
              </a:endParaRP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C12D9254-D05E-496A-88FA-9A0FFAECD0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55928" y="2812975"/>
              <a:ext cx="392522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8D69028D-076E-44A2-9AB7-B531EBB7CE32}"/>
                </a:ext>
              </a:extLst>
            </p:cNvPr>
            <p:cNvCxnSpPr>
              <a:cxnSpLocks/>
            </p:cNvCxnSpPr>
            <p:nvPr/>
          </p:nvCxnSpPr>
          <p:spPr>
            <a:xfrm>
              <a:off x="7704713" y="2810557"/>
              <a:ext cx="366336" cy="241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DC4894B-F2A7-432E-935F-5A8849E330BA}"/>
              </a:ext>
            </a:extLst>
          </p:cNvPr>
          <p:cNvGrpSpPr/>
          <p:nvPr/>
        </p:nvGrpSpPr>
        <p:grpSpPr>
          <a:xfrm>
            <a:off x="4144756" y="5268097"/>
            <a:ext cx="1115121" cy="523220"/>
            <a:chOff x="6955928" y="2548947"/>
            <a:chExt cx="1115121" cy="523220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187BFAF-9CA6-4084-9370-85B0935A176D}"/>
                </a:ext>
              </a:extLst>
            </p:cNvPr>
            <p:cNvSpPr txBox="1"/>
            <p:nvPr/>
          </p:nvSpPr>
          <p:spPr>
            <a:xfrm>
              <a:off x="7343838" y="2548947"/>
              <a:ext cx="6325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8</a:t>
              </a:r>
              <a:endParaRPr lang="en-GB" sz="2800" b="1" i="1" dirty="0">
                <a:solidFill>
                  <a:srgbClr val="FF0000"/>
                </a:solidFill>
              </a:endParaRP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EFD3BB70-C545-48F3-8D31-BF54D6DCE0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55928" y="2812975"/>
              <a:ext cx="392522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1389ACC7-8068-4614-BBFF-80C145C90D0E}"/>
                </a:ext>
              </a:extLst>
            </p:cNvPr>
            <p:cNvCxnSpPr>
              <a:cxnSpLocks/>
            </p:cNvCxnSpPr>
            <p:nvPr/>
          </p:nvCxnSpPr>
          <p:spPr>
            <a:xfrm>
              <a:off x="7704713" y="2810557"/>
              <a:ext cx="366336" cy="241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669BB84-6EB6-4FA2-B5E5-69A2F0A30E8B}"/>
              </a:ext>
            </a:extLst>
          </p:cNvPr>
          <p:cNvGrpSpPr/>
          <p:nvPr/>
        </p:nvGrpSpPr>
        <p:grpSpPr>
          <a:xfrm>
            <a:off x="5249846" y="5268097"/>
            <a:ext cx="1115121" cy="523220"/>
            <a:chOff x="6955928" y="2548947"/>
            <a:chExt cx="1115121" cy="523220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A3F83D4-DB94-4596-87D5-55B5091A1075}"/>
                </a:ext>
              </a:extLst>
            </p:cNvPr>
            <p:cNvSpPr txBox="1"/>
            <p:nvPr/>
          </p:nvSpPr>
          <p:spPr>
            <a:xfrm>
              <a:off x="7343838" y="2548947"/>
              <a:ext cx="6325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8</a:t>
              </a:r>
              <a:endParaRPr lang="en-GB" sz="2800" b="1" i="1" dirty="0">
                <a:solidFill>
                  <a:srgbClr val="FF0000"/>
                </a:solidFill>
              </a:endParaRPr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116942E0-7DED-4679-9678-B5F9ECB987F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55928" y="2812975"/>
              <a:ext cx="392522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292BCE4C-0A9E-4529-B979-C8FD319C6621}"/>
                </a:ext>
              </a:extLst>
            </p:cNvPr>
            <p:cNvCxnSpPr>
              <a:cxnSpLocks/>
            </p:cNvCxnSpPr>
            <p:nvPr/>
          </p:nvCxnSpPr>
          <p:spPr>
            <a:xfrm>
              <a:off x="7704713" y="2810557"/>
              <a:ext cx="366336" cy="241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8319ECDD-D052-4867-809F-AE326EF7D44B}"/>
              </a:ext>
            </a:extLst>
          </p:cNvPr>
          <p:cNvSpPr txBox="1"/>
          <p:nvPr/>
        </p:nvSpPr>
        <p:spPr>
          <a:xfrm>
            <a:off x="6648177" y="5237319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+ (4 x 8) = 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E9B8AA1-3046-437F-8D3C-C9D8AEBE899A}"/>
              </a:ext>
            </a:extLst>
          </p:cNvPr>
          <p:cNvSpPr txBox="1"/>
          <p:nvPr/>
        </p:nvSpPr>
        <p:spPr>
          <a:xfrm>
            <a:off x="8886443" y="5237318"/>
            <a:ext cx="2241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42 cm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184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</p:bld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DC6A88-A29E-4A13-94D4-E5073E1DFA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72641"/>
            <a:ext cx="5963403" cy="631271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35321BF-232D-488C-9037-9E2C27F81996}"/>
              </a:ext>
            </a:extLst>
          </p:cNvPr>
          <p:cNvSpPr/>
          <p:nvPr/>
        </p:nvSpPr>
        <p:spPr>
          <a:xfrm>
            <a:off x="56123" y="51753"/>
            <a:ext cx="101218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shape has been made from two isosceles triangles.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size of angle p?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865C2C-C1DE-41F4-9B0E-83E4512CC7B2}"/>
              </a:ext>
            </a:extLst>
          </p:cNvPr>
          <p:cNvSpPr/>
          <p:nvPr/>
        </p:nvSpPr>
        <p:spPr>
          <a:xfrm>
            <a:off x="347447" y="1088249"/>
            <a:ext cx="767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Isosceles triangles have two equal angles.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58B9DA-72E8-48A2-944A-2D88EBF4477F}"/>
              </a:ext>
            </a:extLst>
          </p:cNvPr>
          <p:cNvSpPr/>
          <p:nvPr/>
        </p:nvSpPr>
        <p:spPr>
          <a:xfrm>
            <a:off x="10224864" y="5383020"/>
            <a:ext cx="11253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35°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87FBED-3644-4EEE-9A62-F46D503817C2}"/>
              </a:ext>
            </a:extLst>
          </p:cNvPr>
          <p:cNvSpPr/>
          <p:nvPr/>
        </p:nvSpPr>
        <p:spPr>
          <a:xfrm>
            <a:off x="10853815" y="4736689"/>
            <a:ext cx="11253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35°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76CA84-7CC6-40C2-A9C1-B39A9F5D698B}"/>
              </a:ext>
            </a:extLst>
          </p:cNvPr>
          <p:cNvSpPr/>
          <p:nvPr/>
        </p:nvSpPr>
        <p:spPr>
          <a:xfrm>
            <a:off x="347447" y="1611469"/>
            <a:ext cx="6620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in a triangle add up to 180°.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1A43D3-DC91-4638-AB21-C2D7901DBECA}"/>
              </a:ext>
            </a:extLst>
          </p:cNvPr>
          <p:cNvSpPr/>
          <p:nvPr/>
        </p:nvSpPr>
        <p:spPr>
          <a:xfrm>
            <a:off x="347447" y="2134689"/>
            <a:ext cx="56159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180° - 35° - 35° = 110°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943032-CF7B-4CB7-BE28-69A762E9DADD}"/>
              </a:ext>
            </a:extLst>
          </p:cNvPr>
          <p:cNvSpPr/>
          <p:nvPr/>
        </p:nvSpPr>
        <p:spPr>
          <a:xfrm>
            <a:off x="8650065" y="3771044"/>
            <a:ext cx="14083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110°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B386DF-A6BA-4C04-B234-0C42EF2B627C}"/>
              </a:ext>
            </a:extLst>
          </p:cNvPr>
          <p:cNvSpPr/>
          <p:nvPr/>
        </p:nvSpPr>
        <p:spPr>
          <a:xfrm>
            <a:off x="9745894" y="3215036"/>
            <a:ext cx="14083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110°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EE382BB-2EE4-4FBC-9D6F-61C31F2304EF}"/>
              </a:ext>
            </a:extLst>
          </p:cNvPr>
          <p:cNvSpPr/>
          <p:nvPr/>
        </p:nvSpPr>
        <p:spPr>
          <a:xfrm>
            <a:off x="347447" y="2645343"/>
            <a:ext cx="7077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around a point add up to 360°.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0BB990F-1D6E-488F-ABA8-7E604BAF6F70}"/>
              </a:ext>
            </a:extLst>
          </p:cNvPr>
          <p:cNvSpPr/>
          <p:nvPr/>
        </p:nvSpPr>
        <p:spPr>
          <a:xfrm>
            <a:off x="347447" y="3155997"/>
            <a:ext cx="56159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360° - 110° - 110° = 140°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7111D0C-DB0E-4C8C-A2C5-D891C5601FA5}"/>
              </a:ext>
            </a:extLst>
          </p:cNvPr>
          <p:cNvSpPr/>
          <p:nvPr/>
        </p:nvSpPr>
        <p:spPr>
          <a:xfrm>
            <a:off x="347447" y="3671684"/>
            <a:ext cx="2032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p = 140°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4D6A03F-7459-4064-995A-0C43B342731E}"/>
              </a:ext>
            </a:extLst>
          </p:cNvPr>
          <p:cNvSpPr/>
          <p:nvPr/>
        </p:nvSpPr>
        <p:spPr>
          <a:xfrm>
            <a:off x="8521029" y="2568705"/>
            <a:ext cx="14083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140°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937511F-D84E-4CBA-A851-B4C146BD6CB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4732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2281E9F-5DF5-4644-89AC-62CE627DBC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046" y="1465053"/>
            <a:ext cx="3441061" cy="40126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CD3E80-ECFE-4FB3-A2E7-1087AF9C72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4387" y="689249"/>
            <a:ext cx="4364905" cy="584883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952ABED-04C3-4F09-9F56-CDE3CC8B88D3}"/>
              </a:ext>
            </a:extLst>
          </p:cNvPr>
          <p:cNvSpPr/>
          <p:nvPr/>
        </p:nvSpPr>
        <p:spPr>
          <a:xfrm>
            <a:off x="56123" y="50000"/>
            <a:ext cx="388288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cube has shaded shapes on three of its faces.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8033AE-1295-4BDE-A686-443A839EA5DB}"/>
              </a:ext>
            </a:extLst>
          </p:cNvPr>
          <p:cNvSpPr/>
          <p:nvPr/>
        </p:nvSpPr>
        <p:spPr>
          <a:xfrm>
            <a:off x="5035129" y="2339043"/>
            <a:ext cx="250568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Here is a net of the cube. Draw in the two missing shaded shapes. 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5D99A2-C1D7-454E-A178-6283AAF484E6}"/>
              </a:ext>
            </a:extLst>
          </p:cNvPr>
          <p:cNvSpPr/>
          <p:nvPr/>
        </p:nvSpPr>
        <p:spPr>
          <a:xfrm>
            <a:off x="1957485" y="1918526"/>
            <a:ext cx="6073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</a:rPr>
              <a:t>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3824A1-F929-43F2-88C2-3F7777100DD3}"/>
              </a:ext>
            </a:extLst>
          </p:cNvPr>
          <p:cNvSpPr/>
          <p:nvPr/>
        </p:nvSpPr>
        <p:spPr>
          <a:xfrm>
            <a:off x="7809570" y="1172665"/>
            <a:ext cx="6073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</a:rPr>
              <a:t>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FE6C37-E932-4D16-B309-735F821ABDDF}"/>
              </a:ext>
            </a:extLst>
          </p:cNvPr>
          <p:cNvSpPr/>
          <p:nvPr/>
        </p:nvSpPr>
        <p:spPr>
          <a:xfrm>
            <a:off x="8711158" y="1172664"/>
            <a:ext cx="15878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</a:rPr>
              <a:t>hidden</a:t>
            </a:r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1467F51B-4466-47BD-8C35-23A97A787573}"/>
              </a:ext>
            </a:extLst>
          </p:cNvPr>
          <p:cNvCxnSpPr>
            <a:cxnSpLocks/>
          </p:cNvCxnSpPr>
          <p:nvPr/>
        </p:nvCxnSpPr>
        <p:spPr>
          <a:xfrm rot="16200000" flipV="1">
            <a:off x="8011039" y="2207867"/>
            <a:ext cx="745532" cy="678061"/>
          </a:xfrm>
          <a:prstGeom prst="curvedConnector3">
            <a:avLst>
              <a:gd name="adj1" fmla="val -235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B8B289C2-1F79-4FE0-B71C-85B1E781F258}"/>
              </a:ext>
            </a:extLst>
          </p:cNvPr>
          <p:cNvSpPr/>
          <p:nvPr/>
        </p:nvSpPr>
        <p:spPr>
          <a:xfrm>
            <a:off x="2564830" y="3698119"/>
            <a:ext cx="6073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</a:rPr>
              <a:t>F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0418B2-DF4F-4FAB-9905-FC8720794978}"/>
              </a:ext>
            </a:extLst>
          </p:cNvPr>
          <p:cNvSpPr/>
          <p:nvPr/>
        </p:nvSpPr>
        <p:spPr>
          <a:xfrm>
            <a:off x="9226799" y="2627276"/>
            <a:ext cx="6073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</a:rPr>
              <a:t>F</a:t>
            </a:r>
          </a:p>
        </p:txBody>
      </p:sp>
      <p:sp>
        <p:nvSpPr>
          <p:cNvPr id="18" name="Chord 17">
            <a:extLst>
              <a:ext uri="{FF2B5EF4-FFF2-40B4-BE49-F238E27FC236}">
                <a16:creationId xmlns:a16="http://schemas.microsoft.com/office/drawing/2014/main" id="{D89A5E7C-1DB5-414B-95F8-D30C58918925}"/>
              </a:ext>
            </a:extLst>
          </p:cNvPr>
          <p:cNvSpPr/>
          <p:nvPr/>
        </p:nvSpPr>
        <p:spPr>
          <a:xfrm rot="10800000">
            <a:off x="8380844" y="2627276"/>
            <a:ext cx="683978" cy="633528"/>
          </a:xfrm>
          <a:prstGeom prst="chord">
            <a:avLst>
              <a:gd name="adj1" fmla="val 5591877"/>
              <a:gd name="adj2" fmla="val 1598494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6DC139BB-C948-47F2-86D5-2512645F7F4F}"/>
              </a:ext>
            </a:extLst>
          </p:cNvPr>
          <p:cNvCxnSpPr>
            <a:cxnSpLocks/>
          </p:cNvCxnSpPr>
          <p:nvPr/>
        </p:nvCxnSpPr>
        <p:spPr>
          <a:xfrm>
            <a:off x="7087115" y="1502932"/>
            <a:ext cx="221644" cy="12700"/>
          </a:xfrm>
          <a:prstGeom prst="curvedConnector3">
            <a:avLst>
              <a:gd name="adj1" fmla="val 65361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8A4D292-B488-4E0C-978C-CFCB27F20C43}"/>
              </a:ext>
            </a:extLst>
          </p:cNvPr>
          <p:cNvSpPr/>
          <p:nvPr/>
        </p:nvSpPr>
        <p:spPr>
          <a:xfrm>
            <a:off x="6926782" y="1505119"/>
            <a:ext cx="1788340" cy="2831088"/>
          </a:xfrm>
          <a:custGeom>
            <a:avLst/>
            <a:gdLst>
              <a:gd name="connsiteX0" fmla="*/ 202301 w 1788340"/>
              <a:gd name="connsiteY0" fmla="*/ 0 h 2680279"/>
              <a:gd name="connsiteX1" fmla="*/ 40460 w 1788340"/>
              <a:gd name="connsiteY1" fmla="*/ 16184 h 2680279"/>
              <a:gd name="connsiteX2" fmla="*/ 0 w 1788340"/>
              <a:gd name="connsiteY2" fmla="*/ 32368 h 2680279"/>
              <a:gd name="connsiteX3" fmla="*/ 8092 w 1788340"/>
              <a:gd name="connsiteY3" fmla="*/ 129472 h 2680279"/>
              <a:gd name="connsiteX4" fmla="*/ 24276 w 1788340"/>
              <a:gd name="connsiteY4" fmla="*/ 169932 h 2680279"/>
              <a:gd name="connsiteX5" fmla="*/ 48553 w 1788340"/>
              <a:gd name="connsiteY5" fmla="*/ 258945 h 2680279"/>
              <a:gd name="connsiteX6" fmla="*/ 56645 w 1788340"/>
              <a:gd name="connsiteY6" fmla="*/ 299405 h 2680279"/>
              <a:gd name="connsiteX7" fmla="*/ 72829 w 1788340"/>
              <a:gd name="connsiteY7" fmla="*/ 331773 h 2680279"/>
              <a:gd name="connsiteX8" fmla="*/ 113289 w 1788340"/>
              <a:gd name="connsiteY8" fmla="*/ 404601 h 2680279"/>
              <a:gd name="connsiteX9" fmla="*/ 169933 w 1788340"/>
              <a:gd name="connsiteY9" fmla="*/ 534074 h 2680279"/>
              <a:gd name="connsiteX10" fmla="*/ 186117 w 1788340"/>
              <a:gd name="connsiteY10" fmla="*/ 566442 h 2680279"/>
              <a:gd name="connsiteX11" fmla="*/ 194209 w 1788340"/>
              <a:gd name="connsiteY11" fmla="*/ 590718 h 2680279"/>
              <a:gd name="connsiteX12" fmla="*/ 210393 w 1788340"/>
              <a:gd name="connsiteY12" fmla="*/ 623086 h 2680279"/>
              <a:gd name="connsiteX13" fmla="*/ 234669 w 1788340"/>
              <a:gd name="connsiteY13" fmla="*/ 679731 h 2680279"/>
              <a:gd name="connsiteX14" fmla="*/ 250853 w 1788340"/>
              <a:gd name="connsiteY14" fmla="*/ 736375 h 2680279"/>
              <a:gd name="connsiteX15" fmla="*/ 283222 w 1788340"/>
              <a:gd name="connsiteY15" fmla="*/ 817295 h 2680279"/>
              <a:gd name="connsiteX16" fmla="*/ 299406 w 1788340"/>
              <a:gd name="connsiteY16" fmla="*/ 873939 h 2680279"/>
              <a:gd name="connsiteX17" fmla="*/ 347958 w 1788340"/>
              <a:gd name="connsiteY17" fmla="*/ 971044 h 2680279"/>
              <a:gd name="connsiteX18" fmla="*/ 380326 w 1788340"/>
              <a:gd name="connsiteY18" fmla="*/ 1051964 h 2680279"/>
              <a:gd name="connsiteX19" fmla="*/ 453154 w 1788340"/>
              <a:gd name="connsiteY19" fmla="*/ 1165253 h 2680279"/>
              <a:gd name="connsiteX20" fmla="*/ 558351 w 1788340"/>
              <a:gd name="connsiteY20" fmla="*/ 1359462 h 2680279"/>
              <a:gd name="connsiteX21" fmla="*/ 606903 w 1788340"/>
              <a:gd name="connsiteY21" fmla="*/ 1456566 h 2680279"/>
              <a:gd name="connsiteX22" fmla="*/ 647363 w 1788340"/>
              <a:gd name="connsiteY22" fmla="*/ 1505118 h 2680279"/>
              <a:gd name="connsiteX23" fmla="*/ 712099 w 1788340"/>
              <a:gd name="connsiteY23" fmla="*/ 1642683 h 2680279"/>
              <a:gd name="connsiteX24" fmla="*/ 728283 w 1788340"/>
              <a:gd name="connsiteY24" fmla="*/ 1731695 h 2680279"/>
              <a:gd name="connsiteX25" fmla="*/ 784928 w 1788340"/>
              <a:gd name="connsiteY25" fmla="*/ 1836892 h 2680279"/>
              <a:gd name="connsiteX26" fmla="*/ 833480 w 1788340"/>
              <a:gd name="connsiteY26" fmla="*/ 1942088 h 2680279"/>
              <a:gd name="connsiteX27" fmla="*/ 873940 w 1788340"/>
              <a:gd name="connsiteY27" fmla="*/ 2063469 h 2680279"/>
              <a:gd name="connsiteX28" fmla="*/ 890124 w 1788340"/>
              <a:gd name="connsiteY28" fmla="*/ 2095837 h 2680279"/>
              <a:gd name="connsiteX29" fmla="*/ 1003413 w 1788340"/>
              <a:gd name="connsiteY29" fmla="*/ 2241493 h 2680279"/>
              <a:gd name="connsiteX30" fmla="*/ 1035781 w 1788340"/>
              <a:gd name="connsiteY30" fmla="*/ 2298138 h 2680279"/>
              <a:gd name="connsiteX31" fmla="*/ 1100517 w 1788340"/>
              <a:gd name="connsiteY31" fmla="*/ 2338598 h 2680279"/>
              <a:gd name="connsiteX32" fmla="*/ 1165253 w 1788340"/>
              <a:gd name="connsiteY32" fmla="*/ 2379058 h 2680279"/>
              <a:gd name="connsiteX33" fmla="*/ 1286634 w 1788340"/>
              <a:gd name="connsiteY33" fmla="*/ 2451886 h 2680279"/>
              <a:gd name="connsiteX34" fmla="*/ 1375646 w 1788340"/>
              <a:gd name="connsiteY34" fmla="*/ 2508531 h 2680279"/>
              <a:gd name="connsiteX35" fmla="*/ 1399922 w 1788340"/>
              <a:gd name="connsiteY35" fmla="*/ 2540899 h 2680279"/>
              <a:gd name="connsiteX36" fmla="*/ 1440383 w 1788340"/>
              <a:gd name="connsiteY36" fmla="*/ 2573267 h 2680279"/>
              <a:gd name="connsiteX37" fmla="*/ 1561763 w 1788340"/>
              <a:gd name="connsiteY37" fmla="*/ 2646095 h 2680279"/>
              <a:gd name="connsiteX38" fmla="*/ 1634591 w 1788340"/>
              <a:gd name="connsiteY38" fmla="*/ 2678463 h 2680279"/>
              <a:gd name="connsiteX39" fmla="*/ 1788340 w 1788340"/>
              <a:gd name="connsiteY39" fmla="*/ 2678463 h 2680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788340" h="2680279">
                <a:moveTo>
                  <a:pt x="202301" y="0"/>
                </a:moveTo>
                <a:cubicBezTo>
                  <a:pt x="187422" y="1240"/>
                  <a:pt x="67863" y="9860"/>
                  <a:pt x="40460" y="16184"/>
                </a:cubicBezTo>
                <a:cubicBezTo>
                  <a:pt x="26306" y="19450"/>
                  <a:pt x="13487" y="26973"/>
                  <a:pt x="0" y="32368"/>
                </a:cubicBezTo>
                <a:cubicBezTo>
                  <a:pt x="2697" y="64736"/>
                  <a:pt x="2447" y="97486"/>
                  <a:pt x="8092" y="129472"/>
                </a:cubicBezTo>
                <a:cubicBezTo>
                  <a:pt x="10616" y="143777"/>
                  <a:pt x="20454" y="155918"/>
                  <a:pt x="24276" y="169932"/>
                </a:cubicBezTo>
                <a:cubicBezTo>
                  <a:pt x="55713" y="285203"/>
                  <a:pt x="7721" y="156870"/>
                  <a:pt x="48553" y="258945"/>
                </a:cubicBezTo>
                <a:cubicBezTo>
                  <a:pt x="51250" y="272432"/>
                  <a:pt x="52296" y="286357"/>
                  <a:pt x="56645" y="299405"/>
                </a:cubicBezTo>
                <a:cubicBezTo>
                  <a:pt x="60460" y="310849"/>
                  <a:pt x="66971" y="321228"/>
                  <a:pt x="72829" y="331773"/>
                </a:cubicBezTo>
                <a:cubicBezTo>
                  <a:pt x="97004" y="375287"/>
                  <a:pt x="94909" y="363756"/>
                  <a:pt x="113289" y="404601"/>
                </a:cubicBezTo>
                <a:cubicBezTo>
                  <a:pt x="132620" y="447559"/>
                  <a:pt x="148866" y="491940"/>
                  <a:pt x="169933" y="534074"/>
                </a:cubicBezTo>
                <a:cubicBezTo>
                  <a:pt x="175328" y="544863"/>
                  <a:pt x="181365" y="555354"/>
                  <a:pt x="186117" y="566442"/>
                </a:cubicBezTo>
                <a:cubicBezTo>
                  <a:pt x="189477" y="574282"/>
                  <a:pt x="190849" y="582878"/>
                  <a:pt x="194209" y="590718"/>
                </a:cubicBezTo>
                <a:cubicBezTo>
                  <a:pt x="198961" y="601806"/>
                  <a:pt x="205401" y="612104"/>
                  <a:pt x="210393" y="623086"/>
                </a:cubicBezTo>
                <a:cubicBezTo>
                  <a:pt x="218894" y="641787"/>
                  <a:pt x="227040" y="660658"/>
                  <a:pt x="234669" y="679731"/>
                </a:cubicBezTo>
                <a:cubicBezTo>
                  <a:pt x="258108" y="738330"/>
                  <a:pt x="225267" y="664736"/>
                  <a:pt x="250853" y="736375"/>
                </a:cubicBezTo>
                <a:cubicBezTo>
                  <a:pt x="260624" y="763734"/>
                  <a:pt x="275241" y="789361"/>
                  <a:pt x="283222" y="817295"/>
                </a:cubicBezTo>
                <a:cubicBezTo>
                  <a:pt x="288617" y="836176"/>
                  <a:pt x="291786" y="855841"/>
                  <a:pt x="299406" y="873939"/>
                </a:cubicBezTo>
                <a:cubicBezTo>
                  <a:pt x="313449" y="907292"/>
                  <a:pt x="332983" y="938099"/>
                  <a:pt x="347958" y="971044"/>
                </a:cubicBezTo>
                <a:cubicBezTo>
                  <a:pt x="359979" y="997491"/>
                  <a:pt x="366489" y="1026420"/>
                  <a:pt x="380326" y="1051964"/>
                </a:cubicBezTo>
                <a:cubicBezTo>
                  <a:pt x="401708" y="1091438"/>
                  <a:pt x="434921" y="1124229"/>
                  <a:pt x="453154" y="1165253"/>
                </a:cubicBezTo>
                <a:cubicBezTo>
                  <a:pt x="519115" y="1313665"/>
                  <a:pt x="446225" y="1157636"/>
                  <a:pt x="558351" y="1359462"/>
                </a:cubicBezTo>
                <a:cubicBezTo>
                  <a:pt x="575926" y="1391096"/>
                  <a:pt x="588032" y="1425687"/>
                  <a:pt x="606903" y="1456566"/>
                </a:cubicBezTo>
                <a:cubicBezTo>
                  <a:pt x="617888" y="1474542"/>
                  <a:pt x="634972" y="1488080"/>
                  <a:pt x="647363" y="1505118"/>
                </a:cubicBezTo>
                <a:cubicBezTo>
                  <a:pt x="677639" y="1546747"/>
                  <a:pt x="692436" y="1595490"/>
                  <a:pt x="712099" y="1642683"/>
                </a:cubicBezTo>
                <a:cubicBezTo>
                  <a:pt x="717494" y="1672354"/>
                  <a:pt x="719773" y="1702763"/>
                  <a:pt x="728283" y="1731695"/>
                </a:cubicBezTo>
                <a:cubicBezTo>
                  <a:pt x="734424" y="1752573"/>
                  <a:pt x="777069" y="1821174"/>
                  <a:pt x="784928" y="1836892"/>
                </a:cubicBezTo>
                <a:cubicBezTo>
                  <a:pt x="802199" y="1871435"/>
                  <a:pt x="819359" y="1906142"/>
                  <a:pt x="833480" y="1942088"/>
                </a:cubicBezTo>
                <a:cubicBezTo>
                  <a:pt x="849075" y="1981784"/>
                  <a:pt x="854867" y="2025323"/>
                  <a:pt x="873940" y="2063469"/>
                </a:cubicBezTo>
                <a:cubicBezTo>
                  <a:pt x="879335" y="2074258"/>
                  <a:pt x="883029" y="2086081"/>
                  <a:pt x="890124" y="2095837"/>
                </a:cubicBezTo>
                <a:cubicBezTo>
                  <a:pt x="926302" y="2145581"/>
                  <a:pt x="1003413" y="2241493"/>
                  <a:pt x="1003413" y="2241493"/>
                </a:cubicBezTo>
                <a:cubicBezTo>
                  <a:pt x="1011380" y="2265396"/>
                  <a:pt x="1013327" y="2279766"/>
                  <a:pt x="1035781" y="2298138"/>
                </a:cubicBezTo>
                <a:cubicBezTo>
                  <a:pt x="1055476" y="2314252"/>
                  <a:pt x="1080160" y="2323330"/>
                  <a:pt x="1100517" y="2338598"/>
                </a:cubicBezTo>
                <a:cubicBezTo>
                  <a:pt x="1165461" y="2387306"/>
                  <a:pt x="1100317" y="2341464"/>
                  <a:pt x="1165253" y="2379058"/>
                </a:cubicBezTo>
                <a:cubicBezTo>
                  <a:pt x="1206088" y="2402699"/>
                  <a:pt x="1246449" y="2427157"/>
                  <a:pt x="1286634" y="2451886"/>
                </a:cubicBezTo>
                <a:cubicBezTo>
                  <a:pt x="1316586" y="2470318"/>
                  <a:pt x="1375646" y="2508531"/>
                  <a:pt x="1375646" y="2508531"/>
                </a:cubicBezTo>
                <a:cubicBezTo>
                  <a:pt x="1383738" y="2519320"/>
                  <a:pt x="1390385" y="2531363"/>
                  <a:pt x="1399922" y="2540899"/>
                </a:cubicBezTo>
                <a:cubicBezTo>
                  <a:pt x="1412135" y="2553112"/>
                  <a:pt x="1426415" y="2563108"/>
                  <a:pt x="1440383" y="2573267"/>
                </a:cubicBezTo>
                <a:cubicBezTo>
                  <a:pt x="1494015" y="2612271"/>
                  <a:pt x="1497670" y="2608707"/>
                  <a:pt x="1561763" y="2646095"/>
                </a:cubicBezTo>
                <a:cubicBezTo>
                  <a:pt x="1590024" y="2662581"/>
                  <a:pt x="1594721" y="2675273"/>
                  <a:pt x="1634591" y="2678463"/>
                </a:cubicBezTo>
                <a:cubicBezTo>
                  <a:pt x="1685677" y="2682550"/>
                  <a:pt x="1737090" y="2678463"/>
                  <a:pt x="1788340" y="2678463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6D62CC1-ADB4-489E-9E1D-0EBCCF3C0FE5}"/>
              </a:ext>
            </a:extLst>
          </p:cNvPr>
          <p:cNvSpPr/>
          <p:nvPr/>
        </p:nvSpPr>
        <p:spPr>
          <a:xfrm>
            <a:off x="717460" y="3429000"/>
            <a:ext cx="5269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</a:rPr>
              <a:t>L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23C6085-C781-4ECA-BE27-DE05F8A46E64}"/>
              </a:ext>
            </a:extLst>
          </p:cNvPr>
          <p:cNvSpPr/>
          <p:nvPr/>
        </p:nvSpPr>
        <p:spPr>
          <a:xfrm>
            <a:off x="9226798" y="4043819"/>
            <a:ext cx="6073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</a:rPr>
              <a:t>L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8AF70FA-6DD6-4AB8-8244-B3B64898C9E8}"/>
              </a:ext>
            </a:extLst>
          </p:cNvPr>
          <p:cNvSpPr/>
          <p:nvPr/>
        </p:nvSpPr>
        <p:spPr>
          <a:xfrm>
            <a:off x="8742850" y="3990506"/>
            <a:ext cx="294243" cy="625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D2C39B-8FC6-4B67-BA54-A09E87C5906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1360706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7" grpId="1"/>
      <p:bldP spid="8" grpId="0"/>
      <p:bldP spid="8" grpId="1"/>
      <p:bldP spid="16" grpId="0"/>
      <p:bldP spid="17" grpId="0"/>
      <p:bldP spid="17" grpId="1"/>
      <p:bldP spid="18" grpId="0" animBg="1"/>
      <p:bldP spid="22" grpId="0" animBg="1"/>
      <p:bldP spid="23" grpId="0"/>
      <p:bldP spid="24" grpId="0"/>
      <p:bldP spid="24" grpId="1"/>
      <p:bldP spid="25" grpId="0" animBg="1"/>
    </p:bld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n stands for number.</a:t>
            </a:r>
          </a:p>
          <a:p>
            <a:r>
              <a:rPr lang="en-US" sz="3200" b="1" dirty="0"/>
              <a:t>Match the equivalent expressions.</a:t>
            </a:r>
          </a:p>
          <a:p>
            <a:r>
              <a:rPr lang="en-US" sz="3200" b="1" dirty="0"/>
              <a:t>One has been done for you.</a:t>
            </a:r>
          </a:p>
        </p:txBody>
      </p:sp>
      <p:pic>
        <p:nvPicPr>
          <p:cNvPr id="95234" name="Picture 2">
            <a:extLst>
              <a:ext uri="{FF2B5EF4-FFF2-40B4-BE49-F238E27FC236}">
                <a16:creationId xmlns:a16="http://schemas.microsoft.com/office/drawing/2014/main" id="{0A16C0C0-EE3A-4177-AD9C-513268BE7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193" y="1619660"/>
            <a:ext cx="4156567" cy="4768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F27F637-B840-41C3-B332-B19242F146CB}"/>
              </a:ext>
            </a:extLst>
          </p:cNvPr>
          <p:cNvCxnSpPr/>
          <p:nvPr/>
        </p:nvCxnSpPr>
        <p:spPr>
          <a:xfrm>
            <a:off x="2582779" y="3978442"/>
            <a:ext cx="1459832" cy="12994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081A736-40C3-4627-8BE6-56A59FB416C4}"/>
              </a:ext>
            </a:extLst>
          </p:cNvPr>
          <p:cNvCxnSpPr>
            <a:cxnSpLocks/>
          </p:cNvCxnSpPr>
          <p:nvPr/>
        </p:nvCxnSpPr>
        <p:spPr>
          <a:xfrm flipV="1">
            <a:off x="2582779" y="4395537"/>
            <a:ext cx="1459832" cy="124800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A0989E1C-F8AF-4318-9A11-BBD6C90EE1F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508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I’m thinking of a number. </a:t>
            </a:r>
          </a:p>
          <a:p>
            <a:r>
              <a:rPr lang="en-US" sz="3200" b="1" dirty="0"/>
              <a:t>I multiply it by 10 and add 25. </a:t>
            </a:r>
          </a:p>
          <a:p>
            <a:r>
              <a:rPr lang="en-US" sz="3200" b="1" dirty="0"/>
              <a:t>My answer is 100.</a:t>
            </a:r>
          </a:p>
          <a:p>
            <a:r>
              <a:rPr lang="en-US" sz="3200" b="1" dirty="0"/>
              <a:t>What is the number?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46EA96-A3B2-41FD-B41A-088FAC8F267F}"/>
              </a:ext>
            </a:extLst>
          </p:cNvPr>
          <p:cNvSpPr txBox="1"/>
          <p:nvPr/>
        </p:nvSpPr>
        <p:spPr>
          <a:xfrm>
            <a:off x="401508" y="2294573"/>
            <a:ext cx="2492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 – 25 =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C45B5A-7515-4155-9A10-607C36CBAC57}"/>
              </a:ext>
            </a:extLst>
          </p:cNvPr>
          <p:cNvSpPr txBox="1"/>
          <p:nvPr/>
        </p:nvSpPr>
        <p:spPr>
          <a:xfrm>
            <a:off x="2271992" y="2294573"/>
            <a:ext cx="2492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D4AE00-38CB-4686-B5E8-E4611806F003}"/>
              </a:ext>
            </a:extLst>
          </p:cNvPr>
          <p:cNvSpPr txBox="1"/>
          <p:nvPr/>
        </p:nvSpPr>
        <p:spPr>
          <a:xfrm>
            <a:off x="401508" y="2940475"/>
            <a:ext cx="1870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75 ÷ 10 =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92BDBE-B568-4F70-BB3F-6C6CFE1257A5}"/>
              </a:ext>
            </a:extLst>
          </p:cNvPr>
          <p:cNvSpPr txBox="1"/>
          <p:nvPr/>
        </p:nvSpPr>
        <p:spPr>
          <a:xfrm>
            <a:off x="2007765" y="2940475"/>
            <a:ext cx="1870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7.5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A37316-4C63-4511-AD86-8BD8B968DD54}"/>
              </a:ext>
            </a:extLst>
          </p:cNvPr>
          <p:cNvSpPr txBox="1"/>
          <p:nvPr/>
        </p:nvSpPr>
        <p:spPr>
          <a:xfrm>
            <a:off x="3763946" y="1527328"/>
            <a:ext cx="1870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7.5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84EC29-E0B9-4BB8-B7EB-DB9369DA2A1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5092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Box 60">
            <a:extLst>
              <a:ext uri="{FF2B5EF4-FFF2-40B4-BE49-F238E27FC236}">
                <a16:creationId xmlns:a16="http://schemas.microsoft.com/office/drawing/2014/main" id="{52F4FA3F-E4AE-41DC-A2FE-A84F698C1A0B}"/>
              </a:ext>
            </a:extLst>
          </p:cNvPr>
          <p:cNvSpPr txBox="1"/>
          <p:nvPr/>
        </p:nvSpPr>
        <p:spPr>
          <a:xfrm>
            <a:off x="8489726" y="3118526"/>
            <a:ext cx="1865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1 5 0 0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7547078" cy="30469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i="1" dirty="0"/>
              <a:t>k</a:t>
            </a:r>
            <a:r>
              <a:rPr lang="en-US" sz="3200" b="1" dirty="0"/>
              <a:t>, </a:t>
            </a:r>
            <a:r>
              <a:rPr lang="en-US" sz="3200" b="1" i="1" dirty="0"/>
              <a:t>m</a:t>
            </a:r>
            <a:r>
              <a:rPr lang="en-US" sz="3200" b="1" dirty="0"/>
              <a:t> and </a:t>
            </a:r>
            <a:r>
              <a:rPr lang="en-US" sz="3200" b="1" i="1" dirty="0"/>
              <a:t>n</a:t>
            </a:r>
            <a:r>
              <a:rPr lang="en-US" sz="3200" b="1" dirty="0"/>
              <a:t> each stand for a whole number.</a:t>
            </a:r>
          </a:p>
          <a:p>
            <a:r>
              <a:rPr lang="en-US" sz="3200" b="1" dirty="0"/>
              <a:t>They add together to make 1500</a:t>
            </a:r>
          </a:p>
          <a:p>
            <a:r>
              <a:rPr lang="en-US" sz="3200" b="1" i="1" dirty="0"/>
              <a:t>k</a:t>
            </a:r>
            <a:r>
              <a:rPr lang="en-US" sz="3200" b="1" dirty="0"/>
              <a:t> + </a:t>
            </a:r>
            <a:r>
              <a:rPr lang="en-US" sz="3200" b="1" i="1" dirty="0"/>
              <a:t>m</a:t>
            </a:r>
            <a:r>
              <a:rPr lang="en-US" sz="3200" b="1" dirty="0"/>
              <a:t> + </a:t>
            </a:r>
            <a:r>
              <a:rPr lang="en-US" sz="3200" b="1" i="1" dirty="0"/>
              <a:t>n</a:t>
            </a:r>
            <a:r>
              <a:rPr lang="en-US" sz="3200" b="1" dirty="0"/>
              <a:t> = 1500</a:t>
            </a:r>
          </a:p>
          <a:p>
            <a:r>
              <a:rPr lang="en-US" sz="3200" b="1" i="1" dirty="0"/>
              <a:t>m</a:t>
            </a:r>
            <a:r>
              <a:rPr lang="en-US" sz="3200" b="1" dirty="0"/>
              <a:t> is three times as big as </a:t>
            </a:r>
            <a:r>
              <a:rPr lang="en-US" sz="3200" b="1" i="1" dirty="0"/>
              <a:t>n</a:t>
            </a:r>
            <a:r>
              <a:rPr lang="en-US" sz="3200" b="1" dirty="0"/>
              <a:t>.</a:t>
            </a:r>
          </a:p>
          <a:p>
            <a:r>
              <a:rPr lang="en-US" sz="3200" b="1" i="1" dirty="0"/>
              <a:t>k</a:t>
            </a:r>
            <a:r>
              <a:rPr lang="en-US" sz="3200" b="1" dirty="0"/>
              <a:t> is twice as big as </a:t>
            </a:r>
            <a:r>
              <a:rPr lang="en-US" sz="3200" b="1" i="1" dirty="0"/>
              <a:t>n</a:t>
            </a:r>
            <a:r>
              <a:rPr lang="en-US" sz="3200" b="1" dirty="0"/>
              <a:t>.</a:t>
            </a:r>
          </a:p>
          <a:p>
            <a:r>
              <a:rPr lang="en-US" sz="3200" b="1" dirty="0"/>
              <a:t>Calculate the numbers </a:t>
            </a:r>
            <a:r>
              <a:rPr lang="en-US" sz="3200" b="1" i="1" dirty="0"/>
              <a:t>k</a:t>
            </a:r>
            <a:r>
              <a:rPr lang="en-US" sz="3200" b="1" dirty="0"/>
              <a:t>, </a:t>
            </a:r>
            <a:r>
              <a:rPr lang="en-US" sz="3200" b="1" i="1" dirty="0"/>
              <a:t>m</a:t>
            </a:r>
            <a:r>
              <a:rPr lang="en-US" sz="3200" b="1" dirty="0"/>
              <a:t> and </a:t>
            </a:r>
            <a:r>
              <a:rPr lang="en-US" sz="3200" b="1" i="1" dirty="0"/>
              <a:t>n</a:t>
            </a:r>
            <a:r>
              <a:rPr lang="en-US" sz="3200" b="1" dirty="0"/>
              <a:t>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8500990" y="952420"/>
            <a:ext cx="1339200" cy="4464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/>
          <p:cNvSpPr/>
          <p:nvPr/>
        </p:nvSpPr>
        <p:spPr>
          <a:xfrm>
            <a:off x="9839434" y="953485"/>
            <a:ext cx="893556" cy="4464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51"/>
          <p:cNvSpPr/>
          <p:nvPr/>
        </p:nvSpPr>
        <p:spPr>
          <a:xfrm>
            <a:off x="10741455" y="953560"/>
            <a:ext cx="424116" cy="4464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CA629ED-4B87-4398-A47F-5E4D880F960A}"/>
              </a:ext>
            </a:extLst>
          </p:cNvPr>
          <p:cNvSpPr/>
          <p:nvPr/>
        </p:nvSpPr>
        <p:spPr>
          <a:xfrm>
            <a:off x="8946634" y="859105"/>
            <a:ext cx="5180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m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CA629ED-4B87-4398-A47F-5E4D880F960A}"/>
              </a:ext>
            </a:extLst>
          </p:cNvPr>
          <p:cNvSpPr/>
          <p:nvPr/>
        </p:nvSpPr>
        <p:spPr>
          <a:xfrm>
            <a:off x="10104138" y="872299"/>
            <a:ext cx="3818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k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CA629ED-4B87-4398-A47F-5E4D880F960A}"/>
              </a:ext>
            </a:extLst>
          </p:cNvPr>
          <p:cNvSpPr/>
          <p:nvPr/>
        </p:nvSpPr>
        <p:spPr>
          <a:xfrm>
            <a:off x="10754517" y="864655"/>
            <a:ext cx="4042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n</a:t>
            </a:r>
          </a:p>
        </p:txBody>
      </p:sp>
      <p:sp>
        <p:nvSpPr>
          <p:cNvPr id="56" name="Left Brace 55"/>
          <p:cNvSpPr/>
          <p:nvPr/>
        </p:nvSpPr>
        <p:spPr>
          <a:xfrm rot="16200000">
            <a:off x="9630574" y="274537"/>
            <a:ext cx="410767" cy="2686864"/>
          </a:xfrm>
          <a:prstGeom prst="leftBrac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CA629ED-4B87-4398-A47F-5E4D880F960A}"/>
              </a:ext>
            </a:extLst>
          </p:cNvPr>
          <p:cNvSpPr/>
          <p:nvPr/>
        </p:nvSpPr>
        <p:spPr>
          <a:xfrm>
            <a:off x="9326843" y="1879686"/>
            <a:ext cx="10182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1500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1C9C6CA-A96A-43F0-A571-D12C7EC53059}"/>
              </a:ext>
            </a:extLst>
          </p:cNvPr>
          <p:cNvSpPr txBox="1"/>
          <p:nvPr/>
        </p:nvSpPr>
        <p:spPr>
          <a:xfrm>
            <a:off x="8015265" y="3131589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E796150-E7E6-46D5-AB9E-84BABD86939A}"/>
              </a:ext>
            </a:extLst>
          </p:cNvPr>
          <p:cNvSpPr txBox="1"/>
          <p:nvPr/>
        </p:nvSpPr>
        <p:spPr>
          <a:xfrm>
            <a:off x="8925662" y="266727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076181B-34AC-47BE-A6CD-26457DA8BD95}"/>
              </a:ext>
            </a:extLst>
          </p:cNvPr>
          <p:cNvSpPr txBox="1"/>
          <p:nvPr/>
        </p:nvSpPr>
        <p:spPr>
          <a:xfrm>
            <a:off x="9378123" y="267103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CDD0181-C134-481A-B2E6-55479ABE407C}"/>
              </a:ext>
            </a:extLst>
          </p:cNvPr>
          <p:cNvSpPr txBox="1"/>
          <p:nvPr/>
        </p:nvSpPr>
        <p:spPr>
          <a:xfrm>
            <a:off x="9818102" y="267430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E21B153-22FD-41E6-BFAA-F30B6D08864F}"/>
              </a:ext>
            </a:extLst>
          </p:cNvPr>
          <p:cNvSpPr txBox="1"/>
          <p:nvPr/>
        </p:nvSpPr>
        <p:spPr>
          <a:xfrm>
            <a:off x="9238347" y="3146824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A7923F17-815B-478C-9BFF-51F1F03BBA4F}"/>
              </a:ext>
            </a:extLst>
          </p:cNvPr>
          <p:cNvCxnSpPr>
            <a:cxnSpLocks/>
          </p:cNvCxnSpPr>
          <p:nvPr/>
        </p:nvCxnSpPr>
        <p:spPr>
          <a:xfrm>
            <a:off x="8508834" y="3165102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89334ADB-9C97-48AF-BD83-DA4BCAD62A65}"/>
              </a:ext>
            </a:extLst>
          </p:cNvPr>
          <p:cNvCxnSpPr>
            <a:cxnSpLocks/>
          </p:cNvCxnSpPr>
          <p:nvPr/>
        </p:nvCxnSpPr>
        <p:spPr>
          <a:xfrm>
            <a:off x="8489882" y="3181146"/>
            <a:ext cx="1793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ACA629ED-4B87-4398-A47F-5E4D880F960A}"/>
              </a:ext>
            </a:extLst>
          </p:cNvPr>
          <p:cNvSpPr/>
          <p:nvPr/>
        </p:nvSpPr>
        <p:spPr>
          <a:xfrm>
            <a:off x="347409" y="3576660"/>
            <a:ext cx="10631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m</a:t>
            </a:r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 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CA629ED-4B87-4398-A47F-5E4D880F960A}"/>
              </a:ext>
            </a:extLst>
          </p:cNvPr>
          <p:cNvSpPr/>
          <p:nvPr/>
        </p:nvSpPr>
        <p:spPr>
          <a:xfrm>
            <a:off x="1343173" y="3547413"/>
            <a:ext cx="2874505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 x 2 5 0 = 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ACA629ED-4B87-4398-A47F-5E4D880F960A}"/>
              </a:ext>
            </a:extLst>
          </p:cNvPr>
          <p:cNvSpPr/>
          <p:nvPr/>
        </p:nvSpPr>
        <p:spPr>
          <a:xfrm>
            <a:off x="4025560" y="3557330"/>
            <a:ext cx="1382110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7 5 0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CA629ED-4B87-4398-A47F-5E4D880F960A}"/>
              </a:ext>
            </a:extLst>
          </p:cNvPr>
          <p:cNvSpPr/>
          <p:nvPr/>
        </p:nvSpPr>
        <p:spPr>
          <a:xfrm>
            <a:off x="444896" y="4432832"/>
            <a:ext cx="930063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k =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CA629ED-4B87-4398-A47F-5E4D880F960A}"/>
              </a:ext>
            </a:extLst>
          </p:cNvPr>
          <p:cNvSpPr/>
          <p:nvPr/>
        </p:nvSpPr>
        <p:spPr>
          <a:xfrm>
            <a:off x="1342184" y="4417653"/>
            <a:ext cx="2874505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 x 2 5 0 = 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CA629ED-4B87-4398-A47F-5E4D880F960A}"/>
              </a:ext>
            </a:extLst>
          </p:cNvPr>
          <p:cNvSpPr/>
          <p:nvPr/>
        </p:nvSpPr>
        <p:spPr>
          <a:xfrm>
            <a:off x="4024571" y="4427570"/>
            <a:ext cx="1382110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5 0 0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ACA629ED-4B87-4398-A47F-5E4D880F960A}"/>
              </a:ext>
            </a:extLst>
          </p:cNvPr>
          <p:cNvSpPr/>
          <p:nvPr/>
        </p:nvSpPr>
        <p:spPr>
          <a:xfrm>
            <a:off x="427013" y="5330097"/>
            <a:ext cx="930063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n =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CA629ED-4B87-4398-A47F-5E4D880F960A}"/>
              </a:ext>
            </a:extLst>
          </p:cNvPr>
          <p:cNvSpPr/>
          <p:nvPr/>
        </p:nvSpPr>
        <p:spPr>
          <a:xfrm>
            <a:off x="1348611" y="5325894"/>
            <a:ext cx="1382110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2 5 0</a:t>
            </a:r>
          </a:p>
        </p:txBody>
      </p:sp>
    </p:spTree>
    <p:extLst>
      <p:ext uri="{BB962C8B-B14F-4D97-AF65-F5344CB8AC3E}">
        <p14:creationId xmlns:p14="http://schemas.microsoft.com/office/powerpoint/2010/main" val="4113873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4" grpId="0" animBg="1"/>
      <p:bldP spid="51" grpId="0" animBg="1"/>
      <p:bldP spid="52" grpId="0" animBg="1"/>
      <p:bldP spid="53" grpId="0"/>
      <p:bldP spid="54" grpId="0"/>
      <p:bldP spid="55" grpId="0"/>
      <p:bldP spid="56" grpId="0" animBg="1"/>
      <p:bldP spid="57" grpId="0"/>
      <p:bldP spid="62" grpId="0"/>
      <p:bldP spid="63" grpId="0"/>
      <p:bldP spid="64" grpId="0"/>
      <p:bldP spid="65" grpId="0"/>
      <p:bldP spid="66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</p:bld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Emily makes 250 grams of a snack mixture. 15% of the weight is raisins, 25% is banana chips and the rest is peanuts.</a:t>
            </a:r>
          </a:p>
          <a:p>
            <a:r>
              <a:rPr lang="en-US" sz="3200" b="1" dirty="0"/>
              <a:t>How many grams of peanuts does she use?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75447A-880C-43A1-893F-3254400D4ED6}"/>
              </a:ext>
            </a:extLst>
          </p:cNvPr>
          <p:cNvSpPr/>
          <p:nvPr/>
        </p:nvSpPr>
        <p:spPr>
          <a:xfrm>
            <a:off x="571749" y="1619660"/>
            <a:ext cx="63080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15 + 25 = 40% is </a:t>
            </a:r>
            <a:r>
              <a:rPr lang="en-US" sz="3200" b="1" u="sng" dirty="0">
                <a:solidFill>
                  <a:srgbClr val="FF0000"/>
                </a:solidFill>
              </a:rPr>
              <a:t>not</a:t>
            </a:r>
            <a:r>
              <a:rPr lang="en-US" sz="3200" b="1" dirty="0">
                <a:solidFill>
                  <a:srgbClr val="FF0000"/>
                </a:solidFill>
              </a:rPr>
              <a:t> peanuts.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B5981E-AEAF-47DC-9214-86A01F5B7E0E}"/>
              </a:ext>
            </a:extLst>
          </p:cNvPr>
          <p:cNvSpPr/>
          <p:nvPr/>
        </p:nvSpPr>
        <p:spPr>
          <a:xfrm>
            <a:off x="571749" y="2180927"/>
            <a:ext cx="63080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100 – 40 = 60% is peanuts.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F5C4F1-33C8-4A4D-AE4B-EA7B1BC977EF}"/>
              </a:ext>
            </a:extLst>
          </p:cNvPr>
          <p:cNvCxnSpPr>
            <a:cxnSpLocks/>
          </p:cNvCxnSpPr>
          <p:nvPr/>
        </p:nvCxnSpPr>
        <p:spPr>
          <a:xfrm>
            <a:off x="619505" y="3946614"/>
            <a:ext cx="133632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543D91A-1A07-4840-9E62-84D3AAB3791B}"/>
              </a:ext>
            </a:extLst>
          </p:cNvPr>
          <p:cNvCxnSpPr>
            <a:cxnSpLocks/>
          </p:cNvCxnSpPr>
          <p:nvPr/>
        </p:nvCxnSpPr>
        <p:spPr>
          <a:xfrm>
            <a:off x="2400663" y="3946934"/>
            <a:ext cx="87929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CE1ED08-2754-4418-A4AA-B245694CCB5F}"/>
              </a:ext>
            </a:extLst>
          </p:cNvPr>
          <p:cNvSpPr txBox="1"/>
          <p:nvPr/>
        </p:nvSpPr>
        <p:spPr>
          <a:xfrm>
            <a:off x="828511" y="3438757"/>
            <a:ext cx="9610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B0560B-1EED-4146-B819-69431E467E9D}"/>
              </a:ext>
            </a:extLst>
          </p:cNvPr>
          <p:cNvSpPr txBox="1"/>
          <p:nvPr/>
        </p:nvSpPr>
        <p:spPr>
          <a:xfrm>
            <a:off x="608221" y="3894923"/>
            <a:ext cx="14190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454071-192F-4457-A3AA-D516974F3331}"/>
              </a:ext>
            </a:extLst>
          </p:cNvPr>
          <p:cNvSpPr txBox="1"/>
          <p:nvPr/>
        </p:nvSpPr>
        <p:spPr>
          <a:xfrm>
            <a:off x="2386368" y="3888408"/>
            <a:ext cx="11301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5891D3-D282-43D3-BE39-D972D0201665}"/>
              </a:ext>
            </a:extLst>
          </p:cNvPr>
          <p:cNvSpPr txBox="1"/>
          <p:nvPr/>
        </p:nvSpPr>
        <p:spPr>
          <a:xfrm>
            <a:off x="1942902" y="365550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693404A1-89B0-4F0C-A4E5-3A04FEC2AFA0}"/>
              </a:ext>
            </a:extLst>
          </p:cNvPr>
          <p:cNvSpPr/>
          <p:nvPr/>
        </p:nvSpPr>
        <p:spPr>
          <a:xfrm rot="16200000">
            <a:off x="1659161" y="2727722"/>
            <a:ext cx="810037" cy="1552860"/>
          </a:xfrm>
          <a:prstGeom prst="arc">
            <a:avLst>
              <a:gd name="adj1" fmla="val 16200000"/>
              <a:gd name="adj2" fmla="val 5396224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FBC62B3A-8A32-4639-8AD3-89A1E429A16A}"/>
              </a:ext>
            </a:extLst>
          </p:cNvPr>
          <p:cNvSpPr/>
          <p:nvPr/>
        </p:nvSpPr>
        <p:spPr>
          <a:xfrm rot="5400000">
            <a:off x="1659160" y="3654848"/>
            <a:ext cx="810037" cy="1552858"/>
          </a:xfrm>
          <a:prstGeom prst="arc">
            <a:avLst>
              <a:gd name="adj1" fmla="val 16076188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E19B10-2092-4042-8236-4804D43FEAE8}"/>
              </a:ext>
            </a:extLst>
          </p:cNvPr>
          <p:cNvSpPr txBox="1"/>
          <p:nvPr/>
        </p:nvSpPr>
        <p:spPr>
          <a:xfrm>
            <a:off x="1705731" y="4403519"/>
            <a:ext cx="761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946413-6F1E-48B7-9096-7BDD53A4F503}"/>
              </a:ext>
            </a:extLst>
          </p:cNvPr>
          <p:cNvSpPr txBox="1"/>
          <p:nvPr/>
        </p:nvSpPr>
        <p:spPr>
          <a:xfrm>
            <a:off x="1705731" y="3109206"/>
            <a:ext cx="76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A905F31-DA7F-48A3-8FCC-4A9648C57D08}"/>
              </a:ext>
            </a:extLst>
          </p:cNvPr>
          <p:cNvSpPr txBox="1"/>
          <p:nvPr/>
        </p:nvSpPr>
        <p:spPr>
          <a:xfrm>
            <a:off x="2636312" y="343987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3B94C41-0947-45C2-8B4E-74771692A994}"/>
              </a:ext>
            </a:extLst>
          </p:cNvPr>
          <p:cNvGrpSpPr/>
          <p:nvPr/>
        </p:nvGrpSpPr>
        <p:grpSpPr>
          <a:xfrm>
            <a:off x="3985346" y="2958860"/>
            <a:ext cx="3224553" cy="1067398"/>
            <a:chOff x="1758586" y="4952042"/>
            <a:chExt cx="3224553" cy="1067398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4D7A5C9-2CAE-4C9C-8DF9-2DBFA4B7F7AF}"/>
                </a:ext>
              </a:extLst>
            </p:cNvPr>
            <p:cNvGrpSpPr/>
            <p:nvPr/>
          </p:nvGrpSpPr>
          <p:grpSpPr>
            <a:xfrm>
              <a:off x="1758586" y="4952042"/>
              <a:ext cx="940812" cy="1067398"/>
              <a:chOff x="1858295" y="1538931"/>
              <a:chExt cx="940812" cy="1067398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3DF8A187-5BFE-4B7D-95BC-4EE77AF53128}"/>
                  </a:ext>
                </a:extLst>
              </p:cNvPr>
              <p:cNvGrpSpPr/>
              <p:nvPr/>
            </p:nvGrpSpPr>
            <p:grpSpPr>
              <a:xfrm>
                <a:off x="1858295" y="1975387"/>
                <a:ext cx="939912" cy="630942"/>
                <a:chOff x="1515758" y="476986"/>
                <a:chExt cx="939912" cy="630942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E1405AA4-80F6-4705-9A7F-ED31A41DDB74}"/>
                    </a:ext>
                  </a:extLst>
                </p:cNvPr>
                <p:cNvSpPr txBox="1"/>
                <p:nvPr/>
              </p:nvSpPr>
              <p:spPr>
                <a:xfrm>
                  <a:off x="1519319" y="476986"/>
                  <a:ext cx="936351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1 0</a:t>
                  </a:r>
                </a:p>
              </p:txBody>
            </p: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98983A55-40CB-4CFC-AE43-048A8AF70BF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515758" y="554976"/>
                  <a:ext cx="896768" cy="189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7733687-9902-4A13-A680-D95DF371ADFC}"/>
                  </a:ext>
                </a:extLst>
              </p:cNvPr>
              <p:cNvSpPr txBox="1"/>
              <p:nvPr/>
            </p:nvSpPr>
            <p:spPr>
              <a:xfrm>
                <a:off x="2066451" y="1538931"/>
                <a:ext cx="732656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6</a:t>
                </a: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36430D7-33A1-4082-8260-BBEA428FFF74}"/>
                </a:ext>
              </a:extLst>
            </p:cNvPr>
            <p:cNvSpPr txBox="1"/>
            <p:nvPr/>
          </p:nvSpPr>
          <p:spPr>
            <a:xfrm>
              <a:off x="2715104" y="5151017"/>
              <a:ext cx="226803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of 250 = 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9DA549BA-8EFF-4C66-91B7-13F8FF578B11}"/>
              </a:ext>
            </a:extLst>
          </p:cNvPr>
          <p:cNvSpPr txBox="1"/>
          <p:nvPr/>
        </p:nvSpPr>
        <p:spPr>
          <a:xfrm>
            <a:off x="4923140" y="3998185"/>
            <a:ext cx="44821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2 5 0 </a:t>
            </a:r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÷ 1 0 = 2 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C04EB3E-A4CF-4779-ABF5-F6231DB350A6}"/>
              </a:ext>
            </a:extLst>
          </p:cNvPr>
          <p:cNvSpPr txBox="1"/>
          <p:nvPr/>
        </p:nvSpPr>
        <p:spPr>
          <a:xfrm>
            <a:off x="4924853" y="4439495"/>
            <a:ext cx="43062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 x 6 = 1 5 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E1641C1-47B4-447D-8C2B-50C6115498C4}"/>
              </a:ext>
            </a:extLst>
          </p:cNvPr>
          <p:cNvSpPr txBox="1"/>
          <p:nvPr/>
        </p:nvSpPr>
        <p:spPr>
          <a:xfrm>
            <a:off x="7032027" y="3157835"/>
            <a:ext cx="17636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1 5 0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9E7892A-B6D4-4356-9D3E-DA6C2DD65F20}"/>
              </a:ext>
            </a:extLst>
          </p:cNvPr>
          <p:cNvSpPr txBox="1"/>
          <p:nvPr/>
        </p:nvSpPr>
        <p:spPr>
          <a:xfrm>
            <a:off x="7432403" y="1123393"/>
            <a:ext cx="43062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150 grams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997CE25-8CE4-45B2-97D2-A7B5367ADBFA}"/>
              </a:ext>
            </a:extLst>
          </p:cNvPr>
          <p:cNvCxnSpPr>
            <a:cxnSpLocks/>
          </p:cNvCxnSpPr>
          <p:nvPr/>
        </p:nvCxnSpPr>
        <p:spPr>
          <a:xfrm flipH="1">
            <a:off x="5910264" y="4110038"/>
            <a:ext cx="280986" cy="37147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7F633F0-93B7-4A31-AB86-425090D000AF}"/>
              </a:ext>
            </a:extLst>
          </p:cNvPr>
          <p:cNvCxnSpPr>
            <a:cxnSpLocks/>
          </p:cNvCxnSpPr>
          <p:nvPr/>
        </p:nvCxnSpPr>
        <p:spPr>
          <a:xfrm flipH="1">
            <a:off x="7233711" y="4104955"/>
            <a:ext cx="280986" cy="37147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90AB046-8EC4-446F-BE90-4FFCB3C638ED}"/>
              </a:ext>
            </a:extLst>
          </p:cNvPr>
          <p:cNvGrpSpPr/>
          <p:nvPr/>
        </p:nvGrpSpPr>
        <p:grpSpPr>
          <a:xfrm>
            <a:off x="9460184" y="4476430"/>
            <a:ext cx="1854081" cy="1405123"/>
            <a:chOff x="2256385" y="1937292"/>
            <a:chExt cx="1854081" cy="140512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1C47803-CB16-405C-959B-972BCDEA5BCF}"/>
                </a:ext>
              </a:extLst>
            </p:cNvPr>
            <p:cNvSpPr txBox="1"/>
            <p:nvPr/>
          </p:nvSpPr>
          <p:spPr>
            <a:xfrm>
              <a:off x="2681200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2 5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97BC90F-2B8E-4E26-9F9D-7E2680AE8173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4C79EA3-E4D8-436B-A131-6CAFEDF61BFF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7B212A0-2734-4F9A-BDB1-DF65CFE5682A}"/>
                </a:ext>
              </a:extLst>
            </p:cNvPr>
            <p:cNvCxnSpPr>
              <a:cxnSpLocks/>
            </p:cNvCxnSpPr>
            <p:nvPr/>
          </p:nvCxnSpPr>
          <p:spPr>
            <a:xfrm>
              <a:off x="2256385" y="2888679"/>
              <a:ext cx="13440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9CEB394-8535-4630-938F-5ECFC1ADDF58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E7F02806-C2D3-43D4-9B0F-F6B6B151529A}"/>
              </a:ext>
            </a:extLst>
          </p:cNvPr>
          <p:cNvSpPr txBox="1"/>
          <p:nvPr/>
        </p:nvSpPr>
        <p:spPr>
          <a:xfrm>
            <a:off x="9972493" y="422230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D6C3C1C-1136-4EFF-AAF9-45669899FC17}"/>
              </a:ext>
            </a:extLst>
          </p:cNvPr>
          <p:cNvSpPr txBox="1"/>
          <p:nvPr/>
        </p:nvSpPr>
        <p:spPr>
          <a:xfrm>
            <a:off x="10339293" y="5359129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F59778A-8CA3-4906-87D0-C8405C7530B6}"/>
              </a:ext>
            </a:extLst>
          </p:cNvPr>
          <p:cNvSpPr txBox="1"/>
          <p:nvPr/>
        </p:nvSpPr>
        <p:spPr>
          <a:xfrm>
            <a:off x="9443963" y="5359129"/>
            <a:ext cx="9695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</p:spTree>
    <p:extLst>
      <p:ext uri="{BB962C8B-B14F-4D97-AF65-F5344CB8AC3E}">
        <p14:creationId xmlns:p14="http://schemas.microsoft.com/office/powerpoint/2010/main" val="2208099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0" grpId="0"/>
      <p:bldP spid="11" grpId="0"/>
      <p:bldP spid="12" grpId="0" animBg="1"/>
      <p:bldP spid="13" grpId="0" animBg="1"/>
      <p:bldP spid="14" grpId="0"/>
      <p:bldP spid="15" grpId="0"/>
      <p:bldP spid="16" grpId="0"/>
      <p:bldP spid="24" grpId="0"/>
      <p:bldP spid="25" grpId="0"/>
      <p:bldP spid="26" grpId="0"/>
      <p:bldP spid="27" grpId="0"/>
      <p:bldP spid="38" grpId="0"/>
      <p:bldP spid="39" grpId="0"/>
      <p:bldP spid="40" grpId="0"/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an equation. </a:t>
            </a:r>
          </a:p>
          <a:p>
            <a:r>
              <a:rPr lang="en-US" sz="3200" i="1" dirty="0"/>
              <a:t>m</a:t>
            </a:r>
            <a:r>
              <a:rPr lang="en-US" sz="3200" dirty="0"/>
              <a:t> – 2</a:t>
            </a:r>
            <a:r>
              <a:rPr lang="en-US" sz="3200" i="1" dirty="0"/>
              <a:t>n</a:t>
            </a:r>
            <a:r>
              <a:rPr lang="en-US" sz="3200" dirty="0"/>
              <a:t> = 10 </a:t>
            </a:r>
          </a:p>
          <a:p>
            <a:r>
              <a:rPr lang="en-US" sz="3200" b="1" dirty="0"/>
              <a:t>When </a:t>
            </a:r>
            <a:r>
              <a:rPr lang="en-US" sz="3200" b="1" i="1" dirty="0"/>
              <a:t>n</a:t>
            </a:r>
            <a:r>
              <a:rPr lang="en-US" sz="3200" b="1" dirty="0"/>
              <a:t> = 20 what is the value of </a:t>
            </a:r>
            <a:r>
              <a:rPr lang="en-US" sz="3200" b="1" i="1" dirty="0"/>
              <a:t>m</a:t>
            </a:r>
            <a:r>
              <a:rPr lang="en-US" sz="3200" b="1" dirty="0"/>
              <a:t>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264BE1-A5A0-47DC-85CE-58A89BE320AB}"/>
              </a:ext>
            </a:extLst>
          </p:cNvPr>
          <p:cNvSpPr/>
          <p:nvPr/>
        </p:nvSpPr>
        <p:spPr>
          <a:xfrm>
            <a:off x="56122" y="3016213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When </a:t>
            </a:r>
            <a:r>
              <a:rPr lang="en-US" sz="3200" b="1" i="1" dirty="0"/>
              <a:t>m</a:t>
            </a:r>
            <a:r>
              <a:rPr lang="en-US" sz="3200" b="1" dirty="0"/>
              <a:t> = 20 what is the value of </a:t>
            </a:r>
            <a:r>
              <a:rPr lang="en-US" sz="3200" b="1" i="1" dirty="0"/>
              <a:t>n</a:t>
            </a:r>
            <a:r>
              <a:rPr lang="en-US" sz="3200" b="1" dirty="0"/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3F8A31-7ACD-44CE-B6A9-2AAEB98551E4}"/>
              </a:ext>
            </a:extLst>
          </p:cNvPr>
          <p:cNvSpPr txBox="1"/>
          <p:nvPr/>
        </p:nvSpPr>
        <p:spPr>
          <a:xfrm>
            <a:off x="417095" y="1595525"/>
            <a:ext cx="4146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m – (2 x 20) = 10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79740B-9001-464E-B16F-FCFFBC78613F}"/>
              </a:ext>
            </a:extLst>
          </p:cNvPr>
          <p:cNvSpPr txBox="1"/>
          <p:nvPr/>
        </p:nvSpPr>
        <p:spPr>
          <a:xfrm>
            <a:off x="417095" y="2214400"/>
            <a:ext cx="4146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m – 40 = 10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F5A878-3D9E-4C64-9593-801DFEC676D4}"/>
              </a:ext>
            </a:extLst>
          </p:cNvPr>
          <p:cNvSpPr txBox="1"/>
          <p:nvPr/>
        </p:nvSpPr>
        <p:spPr>
          <a:xfrm>
            <a:off x="6388781" y="988718"/>
            <a:ext cx="4146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m = 50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2207AF-C014-4EC8-B2B9-2EC824FD4D2D}"/>
              </a:ext>
            </a:extLst>
          </p:cNvPr>
          <p:cNvSpPr txBox="1"/>
          <p:nvPr/>
        </p:nvSpPr>
        <p:spPr>
          <a:xfrm>
            <a:off x="417095" y="3603301"/>
            <a:ext cx="4146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20 – (2 x n) = 10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C7D593-2F95-4EE3-AE10-0D18E299B76B}"/>
              </a:ext>
            </a:extLst>
          </p:cNvPr>
          <p:cNvSpPr txBox="1"/>
          <p:nvPr/>
        </p:nvSpPr>
        <p:spPr>
          <a:xfrm>
            <a:off x="417095" y="4222176"/>
            <a:ext cx="4146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 x n = 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6837E4-82E9-49C0-BA4F-2BE8ABE275B6}"/>
              </a:ext>
            </a:extLst>
          </p:cNvPr>
          <p:cNvSpPr txBox="1"/>
          <p:nvPr/>
        </p:nvSpPr>
        <p:spPr>
          <a:xfrm>
            <a:off x="6388781" y="2970046"/>
            <a:ext cx="4146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n = 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B1A6ED-4337-4677-A283-84E28174097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32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3C81EAA-4E3D-447F-874F-6468BB67CB15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7A6025F-078E-4F35-8BFE-89F6C502D7D5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E21CBFA-2A30-4AC9-9461-579C5B6EF377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DB1F26E-A755-4A06-8742-F96CA882B068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C145764-D772-4292-9818-40CB92AF821F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B18FCE5-392C-4468-8579-750C125CA567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FBC0DA9-644B-4D33-8AFE-31A4A4313935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8DDE80F-9126-40CA-8197-DB72BE362A34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1CB5E74-DCBC-4150-B5B6-2385C64CD0AE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3390971-B8B9-4F22-AD8F-4BD3BCE9B1D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96EF2B9-DE2C-46BE-95E6-3667E222C2C0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755AD9D-076A-4B42-985E-A5CB12AAFFC0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E4093A3-5C21-453C-ABC5-2C80B7FC7B82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03B0E89-D8EE-4B2E-B7FD-072B3CC2355A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F6A5FF9-43D5-4A8C-8350-B1A4FF17FBA1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BFF0910-CB4C-4CB1-80EF-0FAB400D36A5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BA09396-CEBF-464F-9766-4DD17C100FA1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1421E3C-8CCC-45B7-BF52-F1487835736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E97DD38-4EF9-4BF2-A71A-D88F20CB364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30BFFAB-1A50-439F-BDEC-7168CFF17F77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5B380AE-29A6-47FE-B26A-113E38B34DE7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6F816A5-2368-48CF-94E6-891252268BF5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746CFB0-84BA-4526-9ECF-F32640C89758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5FB5B0D-7157-4A56-A12E-7A3BEBBE0153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0D23EB8-2D90-4501-ACBC-461BE90FA46E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D84D4FF-D308-4690-8CDB-FAC32A18C2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4C80BFB-6A6E-4A37-B5C6-0180B860DC41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ED2D397-7710-484E-88C6-9E9F4404B379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A07151A-0AEB-4710-A3C7-47D4BA1224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32915A3-4BF2-44F9-8213-44AE4164901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94BBC7A-3FC5-49AD-B922-AB4213F7F5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DA5E5F2-5F9E-42A2-A3E6-AE7FF39D84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9B022D3-794F-45E9-A8BF-013B587883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537A81C-A03E-41C9-AE05-593897ED5B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D68B80E-D175-41C6-B1AF-0B6468A213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D99012A-53E8-46CC-B408-7B95AE1019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79DCA03-679B-4F9C-8FEF-FB6C74184B9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E298ECC-FD77-48BF-86DF-B4686FF617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42DF6E92-DAEF-4F0F-A2DB-09894C04D9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8D84CF2-0179-453D-9F44-08DD4AF97C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87A975B-892A-4A5F-B7AE-158984E9B4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0F8D2E3-D68F-44A3-BACA-8A98907F69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3CCC245-E614-40D6-819C-71C112AC12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17218B4-F807-4F29-A2E6-FF621ACEC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1" y="50000"/>
            <a:ext cx="12079317" cy="163121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Circle the largest number.</a:t>
            </a:r>
          </a:p>
          <a:p>
            <a:endParaRPr lang="en-US" b="1" dirty="0"/>
          </a:p>
          <a:p>
            <a:r>
              <a:rPr lang="en-US" sz="3200" dirty="0"/>
              <a:t>   4,944,444       4,444,944       4,994,449       444,444        4,949,444</a:t>
            </a:r>
          </a:p>
          <a:p>
            <a:endParaRPr lang="en-US" sz="16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BA976B3-32B3-47E3-B200-F21CDB348453}"/>
              </a:ext>
            </a:extLst>
          </p:cNvPr>
          <p:cNvSpPr txBox="1"/>
          <p:nvPr/>
        </p:nvSpPr>
        <p:spPr>
          <a:xfrm>
            <a:off x="1336539" y="1757274"/>
            <a:ext cx="3225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4 9 4 4 4 4 4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7374B09-21E5-4685-A955-DDD8298CC3AD}"/>
              </a:ext>
            </a:extLst>
          </p:cNvPr>
          <p:cNvSpPr txBox="1"/>
          <p:nvPr/>
        </p:nvSpPr>
        <p:spPr>
          <a:xfrm>
            <a:off x="1336961" y="2209257"/>
            <a:ext cx="3225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4 4 4 4 9 4 4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494864C-50A9-4061-A383-E3BA28F8B5E3}"/>
              </a:ext>
            </a:extLst>
          </p:cNvPr>
          <p:cNvSpPr txBox="1"/>
          <p:nvPr/>
        </p:nvSpPr>
        <p:spPr>
          <a:xfrm>
            <a:off x="1336539" y="2661780"/>
            <a:ext cx="3225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4 9 9 4 4 4 9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08AC42D-8883-442F-9AD6-AA4C50A509FA}"/>
              </a:ext>
            </a:extLst>
          </p:cNvPr>
          <p:cNvSpPr txBox="1"/>
          <p:nvPr/>
        </p:nvSpPr>
        <p:spPr>
          <a:xfrm>
            <a:off x="1770875" y="3088409"/>
            <a:ext cx="28454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4 4 4 4 4 4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B8BA374-5652-47F0-86A3-D0E46B4514A0}"/>
              </a:ext>
            </a:extLst>
          </p:cNvPr>
          <p:cNvSpPr txBox="1"/>
          <p:nvPr/>
        </p:nvSpPr>
        <p:spPr>
          <a:xfrm>
            <a:off x="1342944" y="3539823"/>
            <a:ext cx="3225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4 9 4 9 4 4 4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2B6BBA63-CB79-443C-AE34-50571C921A7B}"/>
              </a:ext>
            </a:extLst>
          </p:cNvPr>
          <p:cNvSpPr/>
          <p:nvPr/>
        </p:nvSpPr>
        <p:spPr>
          <a:xfrm>
            <a:off x="4673958" y="637881"/>
            <a:ext cx="2358039" cy="914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6C47B4-D2A4-424A-AEE6-0F3F79F74C0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8908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49" grpId="1"/>
      <p:bldP spid="51" grpId="0"/>
      <p:bldP spid="52" grpId="0"/>
      <p:bldP spid="52" grpId="1"/>
      <p:bldP spid="53" grpId="0"/>
      <p:bldP spid="54" grpId="0" animBg="1"/>
    </p:bld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164303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fraction that is bigger than</a:t>
            </a:r>
          </a:p>
        </p:txBody>
      </p:sp>
      <p:pic>
        <p:nvPicPr>
          <p:cNvPr id="64514" name="Picture 2">
            <a:extLst>
              <a:ext uri="{FF2B5EF4-FFF2-40B4-BE49-F238E27FC236}">
                <a16:creationId xmlns:a16="http://schemas.microsoft.com/office/drawing/2014/main" id="{A9CE6F69-020B-4A6D-9AAA-D36169D13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53" y="1336745"/>
            <a:ext cx="4825389" cy="861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AC3782-4897-4180-807B-0606A3DE5B66}"/>
              </a:ext>
            </a:extLst>
          </p:cNvPr>
          <p:cNvSpPr/>
          <p:nvPr/>
        </p:nvSpPr>
        <p:spPr>
          <a:xfrm>
            <a:off x="6375294" y="-419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7</a:t>
            </a:r>
            <a:endParaRPr lang="en-GB" sz="32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EC30EF-5F82-4421-8EC2-24E64E1FE019}"/>
              </a:ext>
            </a:extLst>
          </p:cNvPr>
          <p:cNvSpPr/>
          <p:nvPr/>
        </p:nvSpPr>
        <p:spPr>
          <a:xfrm>
            <a:off x="6375294" y="35526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09C6EB7-CF33-45F3-ACF6-043F43EB277F}"/>
              </a:ext>
            </a:extLst>
          </p:cNvPr>
          <p:cNvCxnSpPr/>
          <p:nvPr/>
        </p:nvCxnSpPr>
        <p:spPr>
          <a:xfrm>
            <a:off x="6392263" y="47201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718DB11B-3190-4730-BED6-F35CCA26E798}"/>
              </a:ext>
            </a:extLst>
          </p:cNvPr>
          <p:cNvSpPr/>
          <p:nvPr/>
        </p:nvSpPr>
        <p:spPr>
          <a:xfrm>
            <a:off x="1888368" y="2555149"/>
            <a:ext cx="26509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not improper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D18F466-8568-49D5-B7F4-1473C64E99FA}"/>
              </a:ext>
            </a:extLst>
          </p:cNvPr>
          <p:cNvCxnSpPr/>
          <p:nvPr/>
        </p:nvCxnSpPr>
        <p:spPr>
          <a:xfrm flipV="1">
            <a:off x="2844327" y="2279960"/>
            <a:ext cx="0" cy="35683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393F457-D86F-4BB5-A67B-DCD55F072E5C}"/>
              </a:ext>
            </a:extLst>
          </p:cNvPr>
          <p:cNvCxnSpPr>
            <a:cxnSpLocks/>
          </p:cNvCxnSpPr>
          <p:nvPr/>
        </p:nvCxnSpPr>
        <p:spPr>
          <a:xfrm>
            <a:off x="502505" y="4169808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9F02F90-832F-4459-B0CA-C9F5AC6290C1}"/>
              </a:ext>
            </a:extLst>
          </p:cNvPr>
          <p:cNvSpPr txBox="1"/>
          <p:nvPr/>
        </p:nvSpPr>
        <p:spPr>
          <a:xfrm>
            <a:off x="742889" y="4108016"/>
            <a:ext cx="7061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425473-94D3-42B9-B6C8-B16C2060F05A}"/>
              </a:ext>
            </a:extLst>
          </p:cNvPr>
          <p:cNvSpPr txBox="1"/>
          <p:nvPr/>
        </p:nvSpPr>
        <p:spPr>
          <a:xfrm>
            <a:off x="509827" y="3661974"/>
            <a:ext cx="945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78D773C-D4DE-4D63-BB4A-6A6C729B7DC0}"/>
              </a:ext>
            </a:extLst>
          </p:cNvPr>
          <p:cNvCxnSpPr>
            <a:cxnSpLocks/>
          </p:cNvCxnSpPr>
          <p:nvPr/>
        </p:nvCxnSpPr>
        <p:spPr>
          <a:xfrm>
            <a:off x="1897837" y="4154301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DAB6970-6520-4219-BEC0-976DD9096A41}"/>
              </a:ext>
            </a:extLst>
          </p:cNvPr>
          <p:cNvSpPr txBox="1"/>
          <p:nvPr/>
        </p:nvSpPr>
        <p:spPr>
          <a:xfrm>
            <a:off x="1897836" y="409250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C257A5C-F737-4564-89A9-75300BE9AD9F}"/>
              </a:ext>
            </a:extLst>
          </p:cNvPr>
          <p:cNvSpPr txBox="1"/>
          <p:nvPr/>
        </p:nvSpPr>
        <p:spPr>
          <a:xfrm>
            <a:off x="1450794" y="383883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5A61C8F2-3E59-429C-956C-5CDD18E40038}"/>
              </a:ext>
            </a:extLst>
          </p:cNvPr>
          <p:cNvSpPr/>
          <p:nvPr/>
        </p:nvSpPr>
        <p:spPr>
          <a:xfrm rot="16200000">
            <a:off x="1285585" y="2991109"/>
            <a:ext cx="810037" cy="1411824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01AE66B8-A801-4231-81A0-117EE088FDD6}"/>
              </a:ext>
            </a:extLst>
          </p:cNvPr>
          <p:cNvSpPr/>
          <p:nvPr/>
        </p:nvSpPr>
        <p:spPr>
          <a:xfrm rot="5400000">
            <a:off x="1275297" y="3918230"/>
            <a:ext cx="810037" cy="1411824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460F506-0A54-4BE3-969E-B332F5F680E7}"/>
              </a:ext>
            </a:extLst>
          </p:cNvPr>
          <p:cNvSpPr txBox="1"/>
          <p:nvPr/>
        </p:nvSpPr>
        <p:spPr>
          <a:xfrm>
            <a:off x="1446872" y="4596386"/>
            <a:ext cx="942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714A4E-446B-4FCF-83AD-DA54FDD415FB}"/>
              </a:ext>
            </a:extLst>
          </p:cNvPr>
          <p:cNvSpPr txBox="1"/>
          <p:nvPr/>
        </p:nvSpPr>
        <p:spPr>
          <a:xfrm>
            <a:off x="1389552" y="3302073"/>
            <a:ext cx="999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D2CCD0-E319-4E13-80A0-BBD9C3B49C2E}"/>
              </a:ext>
            </a:extLst>
          </p:cNvPr>
          <p:cNvSpPr txBox="1"/>
          <p:nvPr/>
        </p:nvSpPr>
        <p:spPr>
          <a:xfrm>
            <a:off x="1897068" y="3635484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5 5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6E9151D-B665-4E9E-8870-FE3379CD200B}"/>
              </a:ext>
            </a:extLst>
          </p:cNvPr>
          <p:cNvCxnSpPr>
            <a:cxnSpLocks/>
          </p:cNvCxnSpPr>
          <p:nvPr/>
        </p:nvCxnSpPr>
        <p:spPr>
          <a:xfrm>
            <a:off x="3137365" y="4152981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7AA257A-C37D-4C95-93F9-8ACD9B4F0425}"/>
              </a:ext>
            </a:extLst>
          </p:cNvPr>
          <p:cNvCxnSpPr>
            <a:cxnSpLocks/>
          </p:cNvCxnSpPr>
          <p:nvPr/>
        </p:nvCxnSpPr>
        <p:spPr>
          <a:xfrm>
            <a:off x="4016595" y="4152981"/>
            <a:ext cx="89975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07FE0500-92B8-4940-876B-D20C1599C106}"/>
              </a:ext>
            </a:extLst>
          </p:cNvPr>
          <p:cNvSpPr txBox="1"/>
          <p:nvPr/>
        </p:nvSpPr>
        <p:spPr>
          <a:xfrm>
            <a:off x="3099992" y="364514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0BA8C83-FB9B-4BB9-8F1C-0A588C4858E5}"/>
              </a:ext>
            </a:extLst>
          </p:cNvPr>
          <p:cNvSpPr txBox="1"/>
          <p:nvPr/>
        </p:nvSpPr>
        <p:spPr>
          <a:xfrm>
            <a:off x="3110558" y="409118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E899A77-C756-4FAE-A257-B09362D98623}"/>
              </a:ext>
            </a:extLst>
          </p:cNvPr>
          <p:cNvSpPr txBox="1"/>
          <p:nvPr/>
        </p:nvSpPr>
        <p:spPr>
          <a:xfrm>
            <a:off x="3997138" y="4091189"/>
            <a:ext cx="12126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4D454E6-0B6C-4C6E-A3C0-E5BED30F99D7}"/>
              </a:ext>
            </a:extLst>
          </p:cNvPr>
          <p:cNvSpPr txBox="1"/>
          <p:nvPr/>
        </p:nvSpPr>
        <p:spPr>
          <a:xfrm>
            <a:off x="3569552" y="383751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B6F93FB4-601E-4842-91EF-6A78B3D7D921}"/>
              </a:ext>
            </a:extLst>
          </p:cNvPr>
          <p:cNvSpPr/>
          <p:nvPr/>
        </p:nvSpPr>
        <p:spPr>
          <a:xfrm rot="16200000">
            <a:off x="3497618" y="3127655"/>
            <a:ext cx="810037" cy="1116998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619DF841-2028-4169-BA83-BF294C62DFF9}"/>
              </a:ext>
            </a:extLst>
          </p:cNvPr>
          <p:cNvSpPr/>
          <p:nvPr/>
        </p:nvSpPr>
        <p:spPr>
          <a:xfrm rot="5400000">
            <a:off x="3487330" y="4061310"/>
            <a:ext cx="810037" cy="111699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AF0CEEF-DB55-4F92-85B5-A03056A51B75}"/>
              </a:ext>
            </a:extLst>
          </p:cNvPr>
          <p:cNvSpPr txBox="1"/>
          <p:nvPr/>
        </p:nvSpPr>
        <p:spPr>
          <a:xfrm>
            <a:off x="3640875" y="459205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2A13C55-CEA7-466D-AEA6-45C1EBF9AE86}"/>
              </a:ext>
            </a:extLst>
          </p:cNvPr>
          <p:cNvSpPr txBox="1"/>
          <p:nvPr/>
        </p:nvSpPr>
        <p:spPr>
          <a:xfrm>
            <a:off x="3626286" y="3291207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C010F07-CF24-41D4-AFB5-4303814B1F52}"/>
              </a:ext>
            </a:extLst>
          </p:cNvPr>
          <p:cNvSpPr txBox="1"/>
          <p:nvPr/>
        </p:nvSpPr>
        <p:spPr>
          <a:xfrm>
            <a:off x="3995705" y="3645147"/>
            <a:ext cx="9795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23CE5E9-34D4-4BEB-9A5B-676BC702BA8C}"/>
              </a:ext>
            </a:extLst>
          </p:cNvPr>
          <p:cNvSpPr/>
          <p:nvPr/>
        </p:nvSpPr>
        <p:spPr>
          <a:xfrm>
            <a:off x="4019532" y="1019602"/>
            <a:ext cx="777769" cy="149149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1C41CC9-9880-45CE-8AD5-A55892A0D4D9}"/>
              </a:ext>
            </a:extLst>
          </p:cNvPr>
          <p:cNvSpPr/>
          <p:nvPr/>
        </p:nvSpPr>
        <p:spPr>
          <a:xfrm>
            <a:off x="5001686" y="2551991"/>
            <a:ext cx="26509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not improper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A287A65-2235-484D-818A-2FE76574D0CD}"/>
              </a:ext>
            </a:extLst>
          </p:cNvPr>
          <p:cNvCxnSpPr/>
          <p:nvPr/>
        </p:nvCxnSpPr>
        <p:spPr>
          <a:xfrm flipV="1">
            <a:off x="5957645" y="2276802"/>
            <a:ext cx="0" cy="35683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C4F2CF6E-9D93-4D43-87C9-2C97B38A5AE5}"/>
              </a:ext>
            </a:extLst>
          </p:cNvPr>
          <p:cNvCxnSpPr>
            <a:cxnSpLocks/>
          </p:cNvCxnSpPr>
          <p:nvPr/>
        </p:nvCxnSpPr>
        <p:spPr>
          <a:xfrm>
            <a:off x="6914725" y="4161796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8971584-F6A0-4B2E-82AF-06C72A572FE8}"/>
              </a:ext>
            </a:extLst>
          </p:cNvPr>
          <p:cNvCxnSpPr>
            <a:cxnSpLocks/>
          </p:cNvCxnSpPr>
          <p:nvPr/>
        </p:nvCxnSpPr>
        <p:spPr>
          <a:xfrm>
            <a:off x="7793955" y="4161796"/>
            <a:ext cx="89975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DFFFA2E6-732F-44CB-92EC-60F2BE62F968}"/>
              </a:ext>
            </a:extLst>
          </p:cNvPr>
          <p:cNvSpPr txBox="1"/>
          <p:nvPr/>
        </p:nvSpPr>
        <p:spPr>
          <a:xfrm>
            <a:off x="6877352" y="365396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A8686A8-8A25-4729-93C5-BA5FE6B55571}"/>
              </a:ext>
            </a:extLst>
          </p:cNvPr>
          <p:cNvSpPr txBox="1"/>
          <p:nvPr/>
        </p:nvSpPr>
        <p:spPr>
          <a:xfrm>
            <a:off x="6887918" y="410000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6E56660-BBF2-4F2F-953E-5C7A3B7E782E}"/>
              </a:ext>
            </a:extLst>
          </p:cNvPr>
          <p:cNvSpPr txBox="1"/>
          <p:nvPr/>
        </p:nvSpPr>
        <p:spPr>
          <a:xfrm>
            <a:off x="7774498" y="4100004"/>
            <a:ext cx="12126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2DBFE1D-BD9B-4449-939C-82313ADCDA8B}"/>
              </a:ext>
            </a:extLst>
          </p:cNvPr>
          <p:cNvSpPr txBox="1"/>
          <p:nvPr/>
        </p:nvSpPr>
        <p:spPr>
          <a:xfrm>
            <a:off x="7346912" y="384632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4" name="Arc 53">
            <a:extLst>
              <a:ext uri="{FF2B5EF4-FFF2-40B4-BE49-F238E27FC236}">
                <a16:creationId xmlns:a16="http://schemas.microsoft.com/office/drawing/2014/main" id="{B184AA71-653E-439C-9525-339A93BDA586}"/>
              </a:ext>
            </a:extLst>
          </p:cNvPr>
          <p:cNvSpPr/>
          <p:nvPr/>
        </p:nvSpPr>
        <p:spPr>
          <a:xfrm rot="16200000">
            <a:off x="7274978" y="3136470"/>
            <a:ext cx="810037" cy="1116998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5" name="Arc 54">
            <a:extLst>
              <a:ext uri="{FF2B5EF4-FFF2-40B4-BE49-F238E27FC236}">
                <a16:creationId xmlns:a16="http://schemas.microsoft.com/office/drawing/2014/main" id="{45B82794-6EF9-4A11-81DD-9E6D3F7A5011}"/>
              </a:ext>
            </a:extLst>
          </p:cNvPr>
          <p:cNvSpPr/>
          <p:nvPr/>
        </p:nvSpPr>
        <p:spPr>
          <a:xfrm rot="5400000">
            <a:off x="7264690" y="4070125"/>
            <a:ext cx="810037" cy="111699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A43F37D-0F9C-48B3-AF2E-F62EEE37A0F9}"/>
              </a:ext>
            </a:extLst>
          </p:cNvPr>
          <p:cNvSpPr txBox="1"/>
          <p:nvPr/>
        </p:nvSpPr>
        <p:spPr>
          <a:xfrm>
            <a:off x="7418235" y="460086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4B49A87-B176-492D-BE89-BACAB1DDFE8E}"/>
              </a:ext>
            </a:extLst>
          </p:cNvPr>
          <p:cNvSpPr txBox="1"/>
          <p:nvPr/>
        </p:nvSpPr>
        <p:spPr>
          <a:xfrm>
            <a:off x="7403646" y="3300022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BFF7603-3C64-4926-A110-50C27CBF77F6}"/>
              </a:ext>
            </a:extLst>
          </p:cNvPr>
          <p:cNvSpPr txBox="1"/>
          <p:nvPr/>
        </p:nvSpPr>
        <p:spPr>
          <a:xfrm>
            <a:off x="7773065" y="3653962"/>
            <a:ext cx="9795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DC88375F-98C3-421B-AACA-C837D2450852}"/>
              </a:ext>
            </a:extLst>
          </p:cNvPr>
          <p:cNvCxnSpPr>
            <a:cxnSpLocks/>
          </p:cNvCxnSpPr>
          <p:nvPr/>
        </p:nvCxnSpPr>
        <p:spPr>
          <a:xfrm>
            <a:off x="9022272" y="4161796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8F4C6E0A-AEE8-4751-8761-835E16CF6116}"/>
              </a:ext>
            </a:extLst>
          </p:cNvPr>
          <p:cNvCxnSpPr>
            <a:cxnSpLocks/>
          </p:cNvCxnSpPr>
          <p:nvPr/>
        </p:nvCxnSpPr>
        <p:spPr>
          <a:xfrm>
            <a:off x="9901502" y="4161796"/>
            <a:ext cx="89975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2290F546-B621-4BFC-8265-10E05DE42001}"/>
              </a:ext>
            </a:extLst>
          </p:cNvPr>
          <p:cNvSpPr txBox="1"/>
          <p:nvPr/>
        </p:nvSpPr>
        <p:spPr>
          <a:xfrm>
            <a:off x="8984899" y="365396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5AADCD4-5DAA-4B5F-B0F2-CCDAE7107D94}"/>
              </a:ext>
            </a:extLst>
          </p:cNvPr>
          <p:cNvSpPr txBox="1"/>
          <p:nvPr/>
        </p:nvSpPr>
        <p:spPr>
          <a:xfrm>
            <a:off x="8995465" y="410000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A857E14-BC6E-46F2-A7EA-23A737A69692}"/>
              </a:ext>
            </a:extLst>
          </p:cNvPr>
          <p:cNvSpPr txBox="1"/>
          <p:nvPr/>
        </p:nvSpPr>
        <p:spPr>
          <a:xfrm>
            <a:off x="9882045" y="4100004"/>
            <a:ext cx="12126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7527EBD-D71D-4FB1-B102-2FD4CE94AECB}"/>
              </a:ext>
            </a:extLst>
          </p:cNvPr>
          <p:cNvSpPr txBox="1"/>
          <p:nvPr/>
        </p:nvSpPr>
        <p:spPr>
          <a:xfrm>
            <a:off x="9454459" y="384632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65" name="Arc 64">
            <a:extLst>
              <a:ext uri="{FF2B5EF4-FFF2-40B4-BE49-F238E27FC236}">
                <a16:creationId xmlns:a16="http://schemas.microsoft.com/office/drawing/2014/main" id="{3498E614-A70B-4B0A-AFD4-6EE42D580394}"/>
              </a:ext>
            </a:extLst>
          </p:cNvPr>
          <p:cNvSpPr/>
          <p:nvPr/>
        </p:nvSpPr>
        <p:spPr>
          <a:xfrm rot="16200000">
            <a:off x="9382525" y="3136470"/>
            <a:ext cx="810037" cy="1116998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6" name="Arc 65">
            <a:extLst>
              <a:ext uri="{FF2B5EF4-FFF2-40B4-BE49-F238E27FC236}">
                <a16:creationId xmlns:a16="http://schemas.microsoft.com/office/drawing/2014/main" id="{7FFED117-CC39-4D78-A3A3-26734ED48C19}"/>
              </a:ext>
            </a:extLst>
          </p:cNvPr>
          <p:cNvSpPr/>
          <p:nvPr/>
        </p:nvSpPr>
        <p:spPr>
          <a:xfrm rot="5400000">
            <a:off x="9372237" y="4070125"/>
            <a:ext cx="810037" cy="111699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9648DCC-CEED-48DB-B3C5-C1FEE2C64958}"/>
              </a:ext>
            </a:extLst>
          </p:cNvPr>
          <p:cNvSpPr txBox="1"/>
          <p:nvPr/>
        </p:nvSpPr>
        <p:spPr>
          <a:xfrm>
            <a:off x="9525782" y="460086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2B86C29-9523-4821-BCEA-E80D944E0CBC}"/>
              </a:ext>
            </a:extLst>
          </p:cNvPr>
          <p:cNvSpPr txBox="1"/>
          <p:nvPr/>
        </p:nvSpPr>
        <p:spPr>
          <a:xfrm>
            <a:off x="9511193" y="3300022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2FC3771-9B78-47DA-9AC2-C4C67518E915}"/>
              </a:ext>
            </a:extLst>
          </p:cNvPr>
          <p:cNvSpPr txBox="1"/>
          <p:nvPr/>
        </p:nvSpPr>
        <p:spPr>
          <a:xfrm>
            <a:off x="9880612" y="3653962"/>
            <a:ext cx="9795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67402E-1D0F-4445-870D-20CD7173307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7261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/>
      <p:bldP spid="15" grpId="0"/>
      <p:bldP spid="16" grpId="0"/>
      <p:bldP spid="17" grpId="0" animBg="1"/>
      <p:bldP spid="18" grpId="0" animBg="1"/>
      <p:bldP spid="19" grpId="0"/>
      <p:bldP spid="20" grpId="0"/>
      <p:bldP spid="21" grpId="0"/>
      <p:bldP spid="35" grpId="0"/>
      <p:bldP spid="36" grpId="0"/>
      <p:bldP spid="37" grpId="0"/>
      <p:bldP spid="38" grpId="0"/>
      <p:bldP spid="39" grpId="0" animBg="1"/>
      <p:bldP spid="40" grpId="0" animBg="1"/>
      <p:bldP spid="41" grpId="0"/>
      <p:bldP spid="42" grpId="0"/>
      <p:bldP spid="43" grpId="0"/>
      <p:bldP spid="9" grpId="0" animBg="1"/>
      <p:bldP spid="45" grpId="0"/>
      <p:bldP spid="49" grpId="0"/>
      <p:bldP spid="51" grpId="0"/>
      <p:bldP spid="52" grpId="0"/>
      <p:bldP spid="53" grpId="0"/>
      <p:bldP spid="54" grpId="0" animBg="1"/>
      <p:bldP spid="55" grpId="0" animBg="1"/>
      <p:bldP spid="56" grpId="0"/>
      <p:bldP spid="57" grpId="0"/>
      <p:bldP spid="58" grpId="0"/>
      <p:bldP spid="61" grpId="0"/>
      <p:bldP spid="62" grpId="0"/>
      <p:bldP spid="63" grpId="0"/>
      <p:bldP spid="64" grpId="0"/>
      <p:bldP spid="65" grpId="0" animBg="1"/>
      <p:bldP spid="66" grpId="0" animBg="1"/>
      <p:bldP spid="67" grpId="0"/>
      <p:bldP spid="68" grpId="0"/>
      <p:bldP spid="69" grpId="0"/>
    </p:bld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99A20_files/image001.jpg">
            <a:extLst>
              <a:ext uri="{FF2B5EF4-FFF2-40B4-BE49-F238E27FC236}">
                <a16:creationId xmlns:a16="http://schemas.microsoft.com/office/drawing/2014/main" id="{339D93B4-1BB6-4548-8C9A-E71DE529587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04" y="445824"/>
            <a:ext cx="7617326" cy="596635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697EDE1-49A5-4903-8D24-D08B8B799058}"/>
              </a:ext>
            </a:extLst>
          </p:cNvPr>
          <p:cNvSpPr/>
          <p:nvPr/>
        </p:nvSpPr>
        <p:spPr>
          <a:xfrm>
            <a:off x="7738250" y="103032"/>
            <a:ext cx="3738133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points A, B and C are equally spaced. What are the co-ordinates of point B?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Point D is directly below point C. What are the co-ordinates of the point D?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DC7F39C-754F-43C0-9672-0702A90FFE85}"/>
              </a:ext>
            </a:extLst>
          </p:cNvPr>
          <p:cNvSpPr/>
          <p:nvPr/>
        </p:nvSpPr>
        <p:spPr>
          <a:xfrm>
            <a:off x="6239603" y="6119788"/>
            <a:ext cx="8837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D0C472-885D-4ADF-80EB-8A1DD4B2FDD7}"/>
              </a:ext>
            </a:extLst>
          </p:cNvPr>
          <p:cNvSpPr/>
          <p:nvPr/>
        </p:nvSpPr>
        <p:spPr>
          <a:xfrm>
            <a:off x="101874" y="4418563"/>
            <a:ext cx="6043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5466DD-B69B-4E69-9442-517B98CEB4E7}"/>
              </a:ext>
            </a:extLst>
          </p:cNvPr>
          <p:cNvSpPr/>
          <p:nvPr/>
        </p:nvSpPr>
        <p:spPr>
          <a:xfrm>
            <a:off x="124904" y="1575039"/>
            <a:ext cx="6043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D4B3CE5-EB3D-4894-954B-F70915A1AE88}"/>
              </a:ext>
            </a:extLst>
          </p:cNvPr>
          <p:cNvCxnSpPr/>
          <p:nvPr/>
        </p:nvCxnSpPr>
        <p:spPr>
          <a:xfrm flipH="1">
            <a:off x="706187" y="1847418"/>
            <a:ext cx="59753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DC44BF1-A68C-493D-83B3-95587BEEBCF1}"/>
              </a:ext>
            </a:extLst>
          </p:cNvPr>
          <p:cNvCxnSpPr>
            <a:cxnSpLocks/>
          </p:cNvCxnSpPr>
          <p:nvPr/>
        </p:nvCxnSpPr>
        <p:spPr>
          <a:xfrm flipH="1">
            <a:off x="3663859" y="3299790"/>
            <a:ext cx="1" cy="27725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B2DB0428-408A-48F8-A4A5-789CFA4CA6E5}"/>
              </a:ext>
            </a:extLst>
          </p:cNvPr>
          <p:cNvSpPr/>
          <p:nvPr/>
        </p:nvSpPr>
        <p:spPr>
          <a:xfrm>
            <a:off x="3407950" y="6119788"/>
            <a:ext cx="8837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F43450-07C5-492A-9E51-6DE4A2326849}"/>
              </a:ext>
            </a:extLst>
          </p:cNvPr>
          <p:cNvSpPr/>
          <p:nvPr/>
        </p:nvSpPr>
        <p:spPr>
          <a:xfrm>
            <a:off x="7738250" y="2159814"/>
            <a:ext cx="1805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B: (5,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5FA9D2F-26A8-46B0-877C-22EDC524FC37}"/>
              </a:ext>
            </a:extLst>
          </p:cNvPr>
          <p:cNvCxnSpPr>
            <a:cxnSpLocks/>
          </p:cNvCxnSpPr>
          <p:nvPr/>
        </p:nvCxnSpPr>
        <p:spPr>
          <a:xfrm flipH="1">
            <a:off x="715617" y="3299790"/>
            <a:ext cx="29482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B733E19E-7F73-4D7A-8D8A-DCDA1AB4C60E}"/>
              </a:ext>
            </a:extLst>
          </p:cNvPr>
          <p:cNvSpPr/>
          <p:nvPr/>
        </p:nvSpPr>
        <p:spPr>
          <a:xfrm>
            <a:off x="132864" y="3009725"/>
            <a:ext cx="6043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790D572-CA7B-4E40-84CA-3EED2A79CFD3}"/>
              </a:ext>
            </a:extLst>
          </p:cNvPr>
          <p:cNvSpPr/>
          <p:nvPr/>
        </p:nvSpPr>
        <p:spPr>
          <a:xfrm>
            <a:off x="8736929" y="2159814"/>
            <a:ext cx="8857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FBD1635-CDB4-430D-B969-4F9EE80E3E83}"/>
              </a:ext>
            </a:extLst>
          </p:cNvPr>
          <p:cNvSpPr/>
          <p:nvPr/>
        </p:nvSpPr>
        <p:spPr>
          <a:xfrm>
            <a:off x="7738249" y="5564587"/>
            <a:ext cx="34595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D: (10, 0)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754E90-65B9-41EC-BF92-0B3FCEE3136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903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3" grpId="0"/>
      <p:bldP spid="14" grpId="0"/>
      <p:bldP spid="18" grpId="0"/>
      <p:bldP spid="19" grpId="0"/>
      <p:bldP spid="20" grpId="0"/>
    </p:bld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hot liquid is left to cool in a science experiment. This graph shows how the temperature of the liquid changes as it cools.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74F014-7D66-48E6-A71F-A1AB17A1CF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436" y="1127219"/>
            <a:ext cx="6621016" cy="454206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7B6E9F5-AAF3-44F8-A1B4-8A28DD329953}"/>
              </a:ext>
            </a:extLst>
          </p:cNvPr>
          <p:cNvSpPr/>
          <p:nvPr/>
        </p:nvSpPr>
        <p:spPr>
          <a:xfrm>
            <a:off x="6800452" y="1127218"/>
            <a:ext cx="52121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Read from the graph how many minutes it takes for the temperature to reach 40°C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61D417-044F-423C-9BA2-03E605204463}"/>
              </a:ext>
            </a:extLst>
          </p:cNvPr>
          <p:cNvSpPr/>
          <p:nvPr/>
        </p:nvSpPr>
        <p:spPr>
          <a:xfrm>
            <a:off x="6800452" y="3639986"/>
            <a:ext cx="52121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Read from the graph how many minutes the temperature is above 60°C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83D48C-E395-44C7-9E9C-7AD273309DC7}"/>
              </a:ext>
            </a:extLst>
          </p:cNvPr>
          <p:cNvSpPr/>
          <p:nvPr/>
        </p:nvSpPr>
        <p:spPr>
          <a:xfrm>
            <a:off x="2206331" y="5000928"/>
            <a:ext cx="6256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83C86F4-03B4-488E-B7D3-8DA25F6E948A}"/>
              </a:ext>
            </a:extLst>
          </p:cNvPr>
          <p:cNvSpPr/>
          <p:nvPr/>
        </p:nvSpPr>
        <p:spPr>
          <a:xfrm>
            <a:off x="2717217" y="5000928"/>
            <a:ext cx="6256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F2572F-634E-4F1B-AD02-E55A55166E24}"/>
              </a:ext>
            </a:extLst>
          </p:cNvPr>
          <p:cNvSpPr/>
          <p:nvPr/>
        </p:nvSpPr>
        <p:spPr>
          <a:xfrm>
            <a:off x="3331104" y="5000928"/>
            <a:ext cx="6256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40564B-9DEE-4041-AD6C-529137424069}"/>
              </a:ext>
            </a:extLst>
          </p:cNvPr>
          <p:cNvSpPr/>
          <p:nvPr/>
        </p:nvSpPr>
        <p:spPr>
          <a:xfrm>
            <a:off x="3927330" y="5000928"/>
            <a:ext cx="6256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604C47-0CF6-45F7-8126-D337E49ACCFC}"/>
              </a:ext>
            </a:extLst>
          </p:cNvPr>
          <p:cNvSpPr/>
          <p:nvPr/>
        </p:nvSpPr>
        <p:spPr>
          <a:xfrm>
            <a:off x="4525632" y="5000928"/>
            <a:ext cx="6256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32B22-7EC5-485D-8BC2-A06DA366FF11}"/>
              </a:ext>
            </a:extLst>
          </p:cNvPr>
          <p:cNvSpPr/>
          <p:nvPr/>
        </p:nvSpPr>
        <p:spPr>
          <a:xfrm>
            <a:off x="5121858" y="5000928"/>
            <a:ext cx="6256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198C850-357D-4EBC-A71D-B2C58336E366}"/>
              </a:ext>
            </a:extLst>
          </p:cNvPr>
          <p:cNvSpPr/>
          <p:nvPr/>
        </p:nvSpPr>
        <p:spPr>
          <a:xfrm>
            <a:off x="5716083" y="5000928"/>
            <a:ext cx="6256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84B2F96-0062-46D0-8BE5-896ECDFF8D3A}"/>
              </a:ext>
            </a:extLst>
          </p:cNvPr>
          <p:cNvCxnSpPr>
            <a:cxnSpLocks/>
          </p:cNvCxnSpPr>
          <p:nvPr/>
        </p:nvCxnSpPr>
        <p:spPr>
          <a:xfrm>
            <a:off x="2067263" y="3736858"/>
            <a:ext cx="109968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EDF683D-5962-4F5E-8FA0-6FBA71D5FA3B}"/>
              </a:ext>
            </a:extLst>
          </p:cNvPr>
          <p:cNvCxnSpPr>
            <a:cxnSpLocks/>
          </p:cNvCxnSpPr>
          <p:nvPr/>
        </p:nvCxnSpPr>
        <p:spPr>
          <a:xfrm>
            <a:off x="3166946" y="3736858"/>
            <a:ext cx="0" cy="11871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9041020E-B756-45F8-9A86-837A58AF3E80}"/>
              </a:ext>
            </a:extLst>
          </p:cNvPr>
          <p:cNvSpPr/>
          <p:nvPr/>
        </p:nvSpPr>
        <p:spPr>
          <a:xfrm>
            <a:off x="7043639" y="2647441"/>
            <a:ext cx="24245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18 minutes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97E57F-80F1-487B-AA03-6362F7FCD2F1}"/>
              </a:ext>
            </a:extLst>
          </p:cNvPr>
          <p:cNvSpPr/>
          <p:nvPr/>
        </p:nvSpPr>
        <p:spPr>
          <a:xfrm>
            <a:off x="7043639" y="3136612"/>
            <a:ext cx="49689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19 minutes also gets you the mark.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AAA92DB-9B80-494E-BE45-046B2D75C4C3}"/>
              </a:ext>
            </a:extLst>
          </p:cNvPr>
          <p:cNvCxnSpPr>
            <a:cxnSpLocks/>
          </p:cNvCxnSpPr>
          <p:nvPr/>
        </p:nvCxnSpPr>
        <p:spPr>
          <a:xfrm>
            <a:off x="2067263" y="3137938"/>
            <a:ext cx="431751" cy="38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57129C9-1088-4066-9FD1-B5ECF36B41A3}"/>
              </a:ext>
            </a:extLst>
          </p:cNvPr>
          <p:cNvCxnSpPr>
            <a:cxnSpLocks/>
          </p:cNvCxnSpPr>
          <p:nvPr/>
        </p:nvCxnSpPr>
        <p:spPr>
          <a:xfrm>
            <a:off x="2499014" y="3136612"/>
            <a:ext cx="0" cy="178735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BD39E6F5-0812-4D19-959B-E425BB471F0E}"/>
              </a:ext>
            </a:extLst>
          </p:cNvPr>
          <p:cNvSpPr/>
          <p:nvPr/>
        </p:nvSpPr>
        <p:spPr>
          <a:xfrm>
            <a:off x="7043639" y="5140792"/>
            <a:ext cx="24245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 minutes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50DAB74-D342-4B90-BE09-C4AE90BA4D1B}"/>
              </a:ext>
            </a:extLst>
          </p:cNvPr>
          <p:cNvSpPr/>
          <p:nvPr/>
        </p:nvSpPr>
        <p:spPr>
          <a:xfrm>
            <a:off x="7043639" y="5728543"/>
            <a:ext cx="49689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An answer of between 6 minutes and 7.5 minutes gets you the mark.</a:t>
            </a:r>
          </a:p>
        </p:txBody>
      </p:sp>
    </p:spTree>
    <p:extLst>
      <p:ext uri="{BB962C8B-B14F-4D97-AF65-F5344CB8AC3E}">
        <p14:creationId xmlns:p14="http://schemas.microsoft.com/office/powerpoint/2010/main" val="19490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21" grpId="0"/>
      <p:bldP spid="22" grpId="0"/>
      <p:bldP spid="29" grpId="0"/>
      <p:bldP spid="30" grpId="0"/>
    </p:bld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On Monday all the children at Grange School each play one sport.</a:t>
            </a:r>
          </a:p>
          <a:p>
            <a:r>
              <a:rPr lang="en-US" sz="3200" b="1" dirty="0"/>
              <a:t>They choose either hockey or rounders.</a:t>
            </a:r>
          </a:p>
          <a:p>
            <a:r>
              <a:rPr lang="en-US" sz="3200" b="1" dirty="0"/>
              <a:t>There are 103 children altogether in the school.</a:t>
            </a:r>
          </a:p>
          <a:p>
            <a:r>
              <a:rPr lang="en-US" sz="3200" b="1" dirty="0"/>
              <a:t>27 girls choose hockey.</a:t>
            </a:r>
          </a:p>
          <a:p>
            <a:r>
              <a:rPr lang="en-US" sz="3200" b="1" dirty="0"/>
              <a:t>Write all this information in the table. Then complete the table.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A6F1B5-C68C-410D-AE63-C630E01F1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73" y="2677718"/>
            <a:ext cx="6057285" cy="28363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40F0550-1A5B-433D-8D6F-C236022ADBE5}"/>
              </a:ext>
            </a:extLst>
          </p:cNvPr>
          <p:cNvSpPr txBox="1"/>
          <p:nvPr/>
        </p:nvSpPr>
        <p:spPr>
          <a:xfrm>
            <a:off x="5125617" y="4813072"/>
            <a:ext cx="934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FEC6BA-D76C-42F4-A513-44967EAC3E1C}"/>
              </a:ext>
            </a:extLst>
          </p:cNvPr>
          <p:cNvSpPr txBox="1"/>
          <p:nvPr/>
        </p:nvSpPr>
        <p:spPr>
          <a:xfrm>
            <a:off x="1945881" y="4121497"/>
            <a:ext cx="934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D90AB0-36CF-4A7C-B1C7-0002523D2F69}"/>
              </a:ext>
            </a:extLst>
          </p:cNvPr>
          <p:cNvSpPr txBox="1"/>
          <p:nvPr/>
        </p:nvSpPr>
        <p:spPr>
          <a:xfrm>
            <a:off x="1540763" y="4828570"/>
            <a:ext cx="1401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22 + 27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1C606E-8742-49EC-9E56-6223FFE573B1}"/>
              </a:ext>
            </a:extLst>
          </p:cNvPr>
          <p:cNvSpPr txBox="1"/>
          <p:nvPr/>
        </p:nvSpPr>
        <p:spPr>
          <a:xfrm>
            <a:off x="1945881" y="4833569"/>
            <a:ext cx="934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1D87DD-BCB7-481C-9C28-7AC830BC5088}"/>
              </a:ext>
            </a:extLst>
          </p:cNvPr>
          <p:cNvSpPr txBox="1"/>
          <p:nvPr/>
        </p:nvSpPr>
        <p:spPr>
          <a:xfrm>
            <a:off x="3069898" y="4836463"/>
            <a:ext cx="1767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103 – 49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32D5B8-0858-4778-8404-DACAAC985E08}"/>
              </a:ext>
            </a:extLst>
          </p:cNvPr>
          <p:cNvSpPr txBox="1"/>
          <p:nvPr/>
        </p:nvSpPr>
        <p:spPr>
          <a:xfrm>
            <a:off x="3568005" y="4841462"/>
            <a:ext cx="934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4214D4-ABED-4E0D-A07C-599FAA9B7F62}"/>
              </a:ext>
            </a:extLst>
          </p:cNvPr>
          <p:cNvSpPr txBox="1"/>
          <p:nvPr/>
        </p:nvSpPr>
        <p:spPr>
          <a:xfrm>
            <a:off x="3193882" y="4138319"/>
            <a:ext cx="1767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53 – 27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90A8F3-7A4D-4F72-AC5D-302E09B2D566}"/>
              </a:ext>
            </a:extLst>
          </p:cNvPr>
          <p:cNvSpPr txBox="1"/>
          <p:nvPr/>
        </p:nvSpPr>
        <p:spPr>
          <a:xfrm>
            <a:off x="3599000" y="4143318"/>
            <a:ext cx="934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277C4C-13C9-44A7-A9A3-212AD6D3E08D}"/>
              </a:ext>
            </a:extLst>
          </p:cNvPr>
          <p:cNvSpPr txBox="1"/>
          <p:nvPr/>
        </p:nvSpPr>
        <p:spPr>
          <a:xfrm>
            <a:off x="3193882" y="3440175"/>
            <a:ext cx="1767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54 – 26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CDD9AA-3CE5-46DC-8930-5F65E9E6D0B6}"/>
              </a:ext>
            </a:extLst>
          </p:cNvPr>
          <p:cNvSpPr txBox="1"/>
          <p:nvPr/>
        </p:nvSpPr>
        <p:spPr>
          <a:xfrm>
            <a:off x="3599000" y="3445174"/>
            <a:ext cx="934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095F31-B931-47CB-989C-ECE777CDFEAB}"/>
              </a:ext>
            </a:extLst>
          </p:cNvPr>
          <p:cNvSpPr txBox="1"/>
          <p:nvPr/>
        </p:nvSpPr>
        <p:spPr>
          <a:xfrm>
            <a:off x="4848432" y="3445509"/>
            <a:ext cx="1767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22 + 28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8A0A79-2557-497E-AFBF-4B8F7136F1EE}"/>
              </a:ext>
            </a:extLst>
          </p:cNvPr>
          <p:cNvSpPr txBox="1"/>
          <p:nvPr/>
        </p:nvSpPr>
        <p:spPr>
          <a:xfrm>
            <a:off x="5253550" y="3450508"/>
            <a:ext cx="934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2119129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7" grpId="1"/>
      <p:bldP spid="8" grpId="0"/>
      <p:bldP spid="9" grpId="0"/>
      <p:bldP spid="9" grpId="1"/>
      <p:bldP spid="10" grpId="0"/>
      <p:bldP spid="11" grpId="0"/>
      <p:bldP spid="11" grpId="1"/>
      <p:bldP spid="12" grpId="0"/>
      <p:bldP spid="13" grpId="0"/>
      <p:bldP spid="13" grpId="1"/>
      <p:bldP spid="14" grpId="0"/>
      <p:bldP spid="15" grpId="0"/>
      <p:bldP spid="15" grpId="1"/>
      <p:bldP spid="16" grpId="0"/>
    </p:bld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9E4D72-3F7C-43D5-A646-E03E3EF4C3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62084"/>
            <a:ext cx="6939910" cy="528834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8225D28-DEFC-4BC1-B676-39A58E42BD2C}"/>
              </a:ext>
            </a:extLst>
          </p:cNvPr>
          <p:cNvSpPr/>
          <p:nvPr/>
        </p:nvSpPr>
        <p:spPr>
          <a:xfrm>
            <a:off x="56123" y="60361"/>
            <a:ext cx="116761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diagram shows 4 identical shaded triangles in a rectangle.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rectangle measures 36 centimetres by 24 centimetres.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area of one shaded triangle.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9AD97C4-6674-4327-AE57-A65C8E3FDCBE}"/>
              </a:ext>
            </a:extLst>
          </p:cNvPr>
          <p:cNvCxnSpPr>
            <a:cxnSpLocks/>
          </p:cNvCxnSpPr>
          <p:nvPr/>
        </p:nvCxnSpPr>
        <p:spPr>
          <a:xfrm>
            <a:off x="1303084" y="2288732"/>
            <a:ext cx="2792506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4797A43-92BD-44FF-A7A2-4A34918DB230}"/>
              </a:ext>
            </a:extLst>
          </p:cNvPr>
          <p:cNvCxnSpPr>
            <a:cxnSpLocks/>
          </p:cNvCxnSpPr>
          <p:nvPr/>
        </p:nvCxnSpPr>
        <p:spPr>
          <a:xfrm>
            <a:off x="3586204" y="2422090"/>
            <a:ext cx="0" cy="2080754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D940691E-1B5E-402C-8EF9-F6FA17F8516F}"/>
              </a:ext>
            </a:extLst>
          </p:cNvPr>
          <p:cNvSpPr/>
          <p:nvPr/>
        </p:nvSpPr>
        <p:spPr>
          <a:xfrm>
            <a:off x="2499869" y="1801288"/>
            <a:ext cx="11907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18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49E67B-BD9B-4935-8184-BEAAC7ED7449}"/>
              </a:ext>
            </a:extLst>
          </p:cNvPr>
          <p:cNvSpPr/>
          <p:nvPr/>
        </p:nvSpPr>
        <p:spPr>
          <a:xfrm>
            <a:off x="2966038" y="3202465"/>
            <a:ext cx="822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FDBA401-5A22-4E18-9B6E-0C356D5ACE6E}"/>
              </a:ext>
            </a:extLst>
          </p:cNvPr>
          <p:cNvSpPr/>
          <p:nvPr/>
        </p:nvSpPr>
        <p:spPr>
          <a:xfrm>
            <a:off x="7192291" y="1344726"/>
            <a:ext cx="30531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Area of a triangle: </a:t>
            </a:r>
          </a:p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Base x height ÷ 2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5C6825E-4F59-48F0-9B8E-B8EC7931FB42}"/>
              </a:ext>
            </a:extLst>
          </p:cNvPr>
          <p:cNvSpPr/>
          <p:nvPr/>
        </p:nvSpPr>
        <p:spPr>
          <a:xfrm>
            <a:off x="7192290" y="2268055"/>
            <a:ext cx="42792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18 cm x 12 cm ÷ 2 =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0D1F640-08E7-4FD8-8621-8BB534AFAEC9}"/>
              </a:ext>
            </a:extLst>
          </p:cNvPr>
          <p:cNvSpPr/>
          <p:nvPr/>
        </p:nvSpPr>
        <p:spPr>
          <a:xfrm>
            <a:off x="7192290" y="2888353"/>
            <a:ext cx="42792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216 cm² ÷ 2 =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306EDCB-E134-4988-8849-8DDBB1B39E6E}"/>
              </a:ext>
            </a:extLst>
          </p:cNvPr>
          <p:cNvSpPr/>
          <p:nvPr/>
        </p:nvSpPr>
        <p:spPr>
          <a:xfrm>
            <a:off x="9576986" y="2894365"/>
            <a:ext cx="19535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108 cm²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1A5E79-5EC2-459C-9698-99529FA5DE4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012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36" grpId="0"/>
      <p:bldP spid="37" grpId="0"/>
      <p:bldP spid="38" grpId="0"/>
      <p:bldP spid="39" grpId="0"/>
    </p:bld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fractions.</a:t>
            </a:r>
          </a:p>
        </p:txBody>
      </p:sp>
      <p:pic>
        <p:nvPicPr>
          <p:cNvPr id="61442" name="Picture 2">
            <a:extLst>
              <a:ext uri="{FF2B5EF4-FFF2-40B4-BE49-F238E27FC236}">
                <a16:creationId xmlns:a16="http://schemas.microsoft.com/office/drawing/2014/main" id="{E2CAB2A7-4ABC-4F63-89F2-E7537AAA0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103" y="943332"/>
            <a:ext cx="5016377" cy="1258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3" name="Picture 3">
            <a:extLst>
              <a:ext uri="{FF2B5EF4-FFF2-40B4-BE49-F238E27FC236}">
                <a16:creationId xmlns:a16="http://schemas.microsoft.com/office/drawing/2014/main" id="{58024926-B6D7-4E2D-8BD7-A3DE4930B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104" y="2623264"/>
            <a:ext cx="4924021" cy="1258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A59678C-0CCD-4959-8DDE-6E83FB8C07FF}"/>
              </a:ext>
            </a:extLst>
          </p:cNvPr>
          <p:cNvCxnSpPr>
            <a:cxnSpLocks/>
          </p:cNvCxnSpPr>
          <p:nvPr/>
        </p:nvCxnSpPr>
        <p:spPr>
          <a:xfrm>
            <a:off x="3358160" y="1560320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10DAD68-6600-40C8-AC73-065DA9AD1183}"/>
              </a:ext>
            </a:extLst>
          </p:cNvPr>
          <p:cNvSpPr txBox="1"/>
          <p:nvPr/>
        </p:nvSpPr>
        <p:spPr>
          <a:xfrm>
            <a:off x="3343865" y="1501794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A14E08-D989-44BC-ADA9-EDCADDCAFA39}"/>
              </a:ext>
            </a:extLst>
          </p:cNvPr>
          <p:cNvSpPr txBox="1"/>
          <p:nvPr/>
        </p:nvSpPr>
        <p:spPr>
          <a:xfrm>
            <a:off x="3342582" y="1055752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7B6934E-377B-4AA9-A310-EA3ADFEFF533}"/>
              </a:ext>
            </a:extLst>
          </p:cNvPr>
          <p:cNvGrpSpPr/>
          <p:nvPr/>
        </p:nvGrpSpPr>
        <p:grpSpPr>
          <a:xfrm>
            <a:off x="6028658" y="2736807"/>
            <a:ext cx="778837" cy="944239"/>
            <a:chOff x="6324649" y="-4198"/>
            <a:chExt cx="634591" cy="94423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F53416C-A031-4C73-838B-F7E91BC12A25}"/>
                </a:ext>
              </a:extLst>
            </p:cNvPr>
            <p:cNvSpPr/>
            <p:nvPr/>
          </p:nvSpPr>
          <p:spPr>
            <a:xfrm>
              <a:off x="6405850" y="-4198"/>
              <a:ext cx="5533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3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9E00344-6264-4009-9392-7EC900FA985C}"/>
                </a:ext>
              </a:extLst>
            </p:cNvPr>
            <p:cNvSpPr/>
            <p:nvPr/>
          </p:nvSpPr>
          <p:spPr>
            <a:xfrm>
              <a:off x="6324649" y="355266"/>
              <a:ext cx="60414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12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7326040-599B-4E18-84D0-F182036D922A}"/>
                </a:ext>
              </a:extLst>
            </p:cNvPr>
            <p:cNvCxnSpPr/>
            <p:nvPr/>
          </p:nvCxnSpPr>
          <p:spPr>
            <a:xfrm>
              <a:off x="6392263" y="472016"/>
              <a:ext cx="36806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3E3E462-53B9-475D-9C3E-9492BD43CF58}"/>
              </a:ext>
            </a:extLst>
          </p:cNvPr>
          <p:cNvCxnSpPr>
            <a:cxnSpLocks/>
          </p:cNvCxnSpPr>
          <p:nvPr/>
        </p:nvCxnSpPr>
        <p:spPr>
          <a:xfrm>
            <a:off x="3352505" y="3222379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82CEF73-9528-4C07-89EF-31A5F842C615}"/>
              </a:ext>
            </a:extLst>
          </p:cNvPr>
          <p:cNvSpPr txBox="1"/>
          <p:nvPr/>
        </p:nvSpPr>
        <p:spPr>
          <a:xfrm>
            <a:off x="3338210" y="3163853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480C8D-2A60-4533-ABED-327D3F8ABFE4}"/>
              </a:ext>
            </a:extLst>
          </p:cNvPr>
          <p:cNvSpPr txBox="1"/>
          <p:nvPr/>
        </p:nvSpPr>
        <p:spPr>
          <a:xfrm>
            <a:off x="3336927" y="2717811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597627-9D9D-4B39-B215-5C8AD51AEA8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692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6" grpId="0"/>
      <p:bldP spid="17" grpId="0"/>
    </p:bld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Two of the ingredients of chocolate are cocoa and sugar.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milk chocolate,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20% of the mass is cocoa, 55% is sugar.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bar of milk chocolate contains 50 grams of cocoa.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many grams of sugar does it contain?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86DF71A-E442-4D77-9DDD-FA23E0F75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7164" y="673503"/>
            <a:ext cx="2882900" cy="171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CF72995-8601-43E5-B6A4-2FAEA12A1B91}"/>
              </a:ext>
            </a:extLst>
          </p:cNvPr>
          <p:cNvSpPr/>
          <p:nvPr/>
        </p:nvSpPr>
        <p:spPr>
          <a:xfrm flipH="1">
            <a:off x="805200" y="2722834"/>
            <a:ext cx="29663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20% = 50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B580D6-0C80-44FD-8C70-23C8183BA557}"/>
              </a:ext>
            </a:extLst>
          </p:cNvPr>
          <p:cNvSpPr/>
          <p:nvPr/>
        </p:nvSpPr>
        <p:spPr>
          <a:xfrm flipH="1">
            <a:off x="994975" y="3670222"/>
            <a:ext cx="9999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5% =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2F754D-57CF-4C91-9E50-F9925768AC0A}"/>
              </a:ext>
            </a:extLst>
          </p:cNvPr>
          <p:cNvSpPr/>
          <p:nvPr/>
        </p:nvSpPr>
        <p:spPr>
          <a:xfrm flipH="1">
            <a:off x="805199" y="4579287"/>
            <a:ext cx="19488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55%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6767C5-843D-4240-B3E9-D0A1EBF8E2A9}"/>
              </a:ext>
            </a:extLst>
          </p:cNvPr>
          <p:cNvSpPr/>
          <p:nvPr/>
        </p:nvSpPr>
        <p:spPr>
          <a:xfrm flipH="1">
            <a:off x="1908122" y="3669463"/>
            <a:ext cx="11397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12.5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1472DA-F85B-4B3C-8EDC-CD7AF08C3F74}"/>
              </a:ext>
            </a:extLst>
          </p:cNvPr>
          <p:cNvSpPr/>
          <p:nvPr/>
        </p:nvSpPr>
        <p:spPr>
          <a:xfrm flipH="1">
            <a:off x="1917341" y="4578528"/>
            <a:ext cx="11397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137.5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48F9E00-1F5C-4E78-B946-25107CF540B6}"/>
              </a:ext>
            </a:extLst>
          </p:cNvPr>
          <p:cNvCxnSpPr/>
          <p:nvPr/>
        </p:nvCxnSpPr>
        <p:spPr>
          <a:xfrm>
            <a:off x="1309123" y="4245414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36C686FA-CF4E-4865-B6A9-92794AC2B550}"/>
              </a:ext>
            </a:extLst>
          </p:cNvPr>
          <p:cNvSpPr/>
          <p:nvPr/>
        </p:nvSpPr>
        <p:spPr>
          <a:xfrm>
            <a:off x="1392997" y="4152287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x11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880EBA3-4E7A-4A83-A4F7-A4258E68188A}"/>
              </a:ext>
            </a:extLst>
          </p:cNvPr>
          <p:cNvCxnSpPr/>
          <p:nvPr/>
        </p:nvCxnSpPr>
        <p:spPr>
          <a:xfrm>
            <a:off x="1288720" y="3338151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9CC0216-40EB-4CBA-B0D3-A07DEF73A3BE}"/>
              </a:ext>
            </a:extLst>
          </p:cNvPr>
          <p:cNvSpPr/>
          <p:nvPr/>
        </p:nvSpPr>
        <p:spPr>
          <a:xfrm>
            <a:off x="1372594" y="3245024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÷4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6CF6BE-89FE-46A7-95A7-2F34116645BF}"/>
              </a:ext>
            </a:extLst>
          </p:cNvPr>
          <p:cNvSpPr/>
          <p:nvPr/>
        </p:nvSpPr>
        <p:spPr>
          <a:xfrm flipH="1">
            <a:off x="7274739" y="2000576"/>
            <a:ext cx="2928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137.5 grams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77D81E7-261D-404D-B4B6-628750E333A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7811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2" grpId="0"/>
      <p:bldP spid="14" grpId="0"/>
      <p:bldP spid="15" grpId="0"/>
    </p:bld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 kilogram of grapes costs £5.80</a:t>
            </a:r>
          </a:p>
          <a:p>
            <a:r>
              <a:rPr lang="en-US" sz="3200" b="1" dirty="0"/>
              <a:t>Megan buys 700 grams of grapes.</a:t>
            </a:r>
          </a:p>
          <a:p>
            <a:r>
              <a:rPr lang="en-US" sz="3200" b="1" dirty="0"/>
              <a:t>How much does she pay?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119337-F5CF-4042-84FE-3CFCFF1B9353}"/>
              </a:ext>
            </a:extLst>
          </p:cNvPr>
          <p:cNvSpPr/>
          <p:nvPr/>
        </p:nvSpPr>
        <p:spPr>
          <a:xfrm>
            <a:off x="56121" y="2629996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 kilogram of cheese costs £13.50</a:t>
            </a:r>
          </a:p>
          <a:p>
            <a:r>
              <a:rPr lang="en-US" sz="3200" b="1" dirty="0"/>
              <a:t>Megan buys a piece of cheese costing £2.49</a:t>
            </a:r>
          </a:p>
          <a:p>
            <a:r>
              <a:rPr lang="en-US" sz="3200" b="1" dirty="0"/>
              <a:t>What is the mass of the cheese to the nearest 100 grams?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8147E5-296E-4DE2-B454-9B899F805BB3}"/>
              </a:ext>
            </a:extLst>
          </p:cNvPr>
          <p:cNvSpPr/>
          <p:nvPr/>
        </p:nvSpPr>
        <p:spPr>
          <a:xfrm>
            <a:off x="6338073" y="277829"/>
            <a:ext cx="26388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1000 g = £5.80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FDCCA8-EC3A-4651-98AA-BD2572A613F0}"/>
              </a:ext>
            </a:extLst>
          </p:cNvPr>
          <p:cNvSpPr/>
          <p:nvPr/>
        </p:nvSpPr>
        <p:spPr>
          <a:xfrm>
            <a:off x="6531412" y="1199570"/>
            <a:ext cx="15896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 g =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822611B-910F-47F6-8650-D9884DDF87BE}"/>
              </a:ext>
            </a:extLst>
          </p:cNvPr>
          <p:cNvCxnSpPr/>
          <p:nvPr/>
        </p:nvCxnSpPr>
        <p:spPr>
          <a:xfrm>
            <a:off x="6968891" y="862604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BF5656C-9314-4349-B2C5-6C612AE71D46}"/>
              </a:ext>
            </a:extLst>
          </p:cNvPr>
          <p:cNvSpPr/>
          <p:nvPr/>
        </p:nvSpPr>
        <p:spPr>
          <a:xfrm>
            <a:off x="7052765" y="769477"/>
            <a:ext cx="7296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÷10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7F561E-008F-4111-98B0-5034C3D4A7DF}"/>
              </a:ext>
            </a:extLst>
          </p:cNvPr>
          <p:cNvSpPr/>
          <p:nvPr/>
        </p:nvSpPr>
        <p:spPr>
          <a:xfrm>
            <a:off x="7850709" y="1199570"/>
            <a:ext cx="11272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£0.58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9F1CB3-215A-44A3-8AB7-CC2DB021D915}"/>
              </a:ext>
            </a:extLst>
          </p:cNvPr>
          <p:cNvSpPr/>
          <p:nvPr/>
        </p:nvSpPr>
        <p:spPr>
          <a:xfrm>
            <a:off x="6531412" y="2161811"/>
            <a:ext cx="15896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700 g =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5294A79-ED78-42AF-A831-EF47EE4529F0}"/>
              </a:ext>
            </a:extLst>
          </p:cNvPr>
          <p:cNvCxnSpPr/>
          <p:nvPr/>
        </p:nvCxnSpPr>
        <p:spPr>
          <a:xfrm>
            <a:off x="6968891" y="1824845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4F288F17-4988-4678-A9FA-446DFD6FBDB6}"/>
              </a:ext>
            </a:extLst>
          </p:cNvPr>
          <p:cNvSpPr/>
          <p:nvPr/>
        </p:nvSpPr>
        <p:spPr>
          <a:xfrm>
            <a:off x="7052765" y="1731718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x7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2FF18C6-7466-4888-976A-23472E1A8AC3}"/>
              </a:ext>
            </a:extLst>
          </p:cNvPr>
          <p:cNvSpPr/>
          <p:nvPr/>
        </p:nvSpPr>
        <p:spPr>
          <a:xfrm>
            <a:off x="7850709" y="2161811"/>
            <a:ext cx="11272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£4.06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97B25F-3B3B-47A1-A509-6FCD36B81B75}"/>
              </a:ext>
            </a:extLst>
          </p:cNvPr>
          <p:cNvSpPr txBox="1"/>
          <p:nvPr/>
        </p:nvSpPr>
        <p:spPr>
          <a:xfrm>
            <a:off x="10363083" y="533241"/>
            <a:ext cx="1447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0.5 8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1C0E44-6673-49F8-8809-95BDB6A1E6B4}"/>
              </a:ext>
            </a:extLst>
          </p:cNvPr>
          <p:cNvSpPr txBox="1"/>
          <p:nvPr/>
        </p:nvSpPr>
        <p:spPr>
          <a:xfrm>
            <a:off x="9899723" y="952869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7F9522A-963E-4204-8FF1-B1DD6DC472CE}"/>
              </a:ext>
            </a:extLst>
          </p:cNvPr>
          <p:cNvSpPr txBox="1"/>
          <p:nvPr/>
        </p:nvSpPr>
        <p:spPr>
          <a:xfrm>
            <a:off x="11257196" y="949923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EEC6EED-7A2F-4A73-9BB0-E910C04E65F8}"/>
              </a:ext>
            </a:extLst>
          </p:cNvPr>
          <p:cNvCxnSpPr>
            <a:cxnSpLocks/>
          </p:cNvCxnSpPr>
          <p:nvPr/>
        </p:nvCxnSpPr>
        <p:spPr>
          <a:xfrm>
            <a:off x="9936990" y="1489625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2195384-53D8-49E7-988B-EC22D7F094A0}"/>
              </a:ext>
            </a:extLst>
          </p:cNvPr>
          <p:cNvCxnSpPr>
            <a:cxnSpLocks/>
          </p:cNvCxnSpPr>
          <p:nvPr/>
        </p:nvCxnSpPr>
        <p:spPr>
          <a:xfrm>
            <a:off x="9936990" y="1932080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8359D3A-52DA-4734-A373-C0AD618F45DE}"/>
              </a:ext>
            </a:extLst>
          </p:cNvPr>
          <p:cNvSpPr txBox="1"/>
          <p:nvPr/>
        </p:nvSpPr>
        <p:spPr>
          <a:xfrm>
            <a:off x="10677792" y="1407335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BEDED3A-4EAC-4C8B-9A1C-E8AE2CC9AE21}"/>
              </a:ext>
            </a:extLst>
          </p:cNvPr>
          <p:cNvSpPr txBox="1"/>
          <p:nvPr/>
        </p:nvSpPr>
        <p:spPr>
          <a:xfrm>
            <a:off x="11261336" y="1396577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5E1C0BD-4606-45CD-BAD8-362324D030FB}"/>
              </a:ext>
            </a:extLst>
          </p:cNvPr>
          <p:cNvSpPr txBox="1"/>
          <p:nvPr/>
        </p:nvSpPr>
        <p:spPr>
          <a:xfrm>
            <a:off x="10842960" y="1407335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37596AD-6485-4B2F-A39B-114B88F5DF50}"/>
              </a:ext>
            </a:extLst>
          </p:cNvPr>
          <p:cNvSpPr txBox="1"/>
          <p:nvPr/>
        </p:nvSpPr>
        <p:spPr>
          <a:xfrm>
            <a:off x="10851127" y="262832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F6ECA64-49C1-42A3-BB28-19D74AC39630}"/>
              </a:ext>
            </a:extLst>
          </p:cNvPr>
          <p:cNvSpPr txBox="1"/>
          <p:nvPr/>
        </p:nvSpPr>
        <p:spPr>
          <a:xfrm>
            <a:off x="10340652" y="1408552"/>
            <a:ext cx="549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CE4C94C-EE65-4E46-9623-1BB508490C5C}"/>
              </a:ext>
            </a:extLst>
          </p:cNvPr>
          <p:cNvSpPr txBox="1"/>
          <p:nvPr/>
        </p:nvSpPr>
        <p:spPr>
          <a:xfrm>
            <a:off x="10399731" y="252801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1AC557F-5C6E-4199-9DC9-FED66E2930EC}"/>
              </a:ext>
            </a:extLst>
          </p:cNvPr>
          <p:cNvSpPr txBox="1"/>
          <p:nvPr/>
        </p:nvSpPr>
        <p:spPr>
          <a:xfrm>
            <a:off x="9898547" y="1407334"/>
            <a:ext cx="445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£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79266E6-FD67-4834-92B4-ED73C2F1E450}"/>
              </a:ext>
            </a:extLst>
          </p:cNvPr>
          <p:cNvSpPr/>
          <p:nvPr/>
        </p:nvSpPr>
        <p:spPr>
          <a:xfrm>
            <a:off x="4379673" y="1034885"/>
            <a:ext cx="11272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£4.06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6A49A84-0A21-44E9-972B-EF64F9C99CAA}"/>
              </a:ext>
            </a:extLst>
          </p:cNvPr>
          <p:cNvSpPr/>
          <p:nvPr/>
        </p:nvSpPr>
        <p:spPr>
          <a:xfrm>
            <a:off x="550775" y="4198138"/>
            <a:ext cx="28472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1000 g = £13.50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D0B4787-E66A-48FB-B0F4-B42D4D13AA6E}"/>
              </a:ext>
            </a:extLst>
          </p:cNvPr>
          <p:cNvSpPr/>
          <p:nvPr/>
        </p:nvSpPr>
        <p:spPr>
          <a:xfrm>
            <a:off x="744114" y="5119879"/>
            <a:ext cx="15896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 g =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9174CD3-A65F-4C82-9B85-40515C6906F6}"/>
              </a:ext>
            </a:extLst>
          </p:cNvPr>
          <p:cNvCxnSpPr/>
          <p:nvPr/>
        </p:nvCxnSpPr>
        <p:spPr>
          <a:xfrm>
            <a:off x="1181593" y="4782913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0200B535-CFA1-471B-A469-04A77CE732A5}"/>
              </a:ext>
            </a:extLst>
          </p:cNvPr>
          <p:cNvSpPr/>
          <p:nvPr/>
        </p:nvSpPr>
        <p:spPr>
          <a:xfrm>
            <a:off x="1265467" y="4689786"/>
            <a:ext cx="7296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÷10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C5309F9-ECDF-41CE-B981-A984E2ABAE54}"/>
              </a:ext>
            </a:extLst>
          </p:cNvPr>
          <p:cNvSpPr/>
          <p:nvPr/>
        </p:nvSpPr>
        <p:spPr>
          <a:xfrm>
            <a:off x="2063411" y="5119879"/>
            <a:ext cx="11272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£1.35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9FCB7EA-2438-4333-A9C9-95715DADE301}"/>
              </a:ext>
            </a:extLst>
          </p:cNvPr>
          <p:cNvSpPr/>
          <p:nvPr/>
        </p:nvSpPr>
        <p:spPr>
          <a:xfrm>
            <a:off x="744114" y="6082120"/>
            <a:ext cx="15896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200 g =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6D766878-4EA5-471C-93DF-5337180A8F93}"/>
              </a:ext>
            </a:extLst>
          </p:cNvPr>
          <p:cNvCxnSpPr/>
          <p:nvPr/>
        </p:nvCxnSpPr>
        <p:spPr>
          <a:xfrm>
            <a:off x="1181593" y="5745154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DC37F6F8-AC4D-4889-AD8F-EA01AFDDD5C6}"/>
              </a:ext>
            </a:extLst>
          </p:cNvPr>
          <p:cNvSpPr/>
          <p:nvPr/>
        </p:nvSpPr>
        <p:spPr>
          <a:xfrm>
            <a:off x="1265467" y="5652027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847016C-4DC8-43B2-AAD6-B6B53FB09113}"/>
              </a:ext>
            </a:extLst>
          </p:cNvPr>
          <p:cNvSpPr/>
          <p:nvPr/>
        </p:nvSpPr>
        <p:spPr>
          <a:xfrm>
            <a:off x="2063411" y="6082120"/>
            <a:ext cx="11272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£2.70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56DD66F-0083-4E8E-A1DA-46078660F392}"/>
              </a:ext>
            </a:extLst>
          </p:cNvPr>
          <p:cNvSpPr/>
          <p:nvPr/>
        </p:nvSpPr>
        <p:spPr>
          <a:xfrm>
            <a:off x="9921425" y="3607998"/>
            <a:ext cx="19325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200 grams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7839D3-6F96-478D-A08B-1BFBAD6F5BE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520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2" grpId="0"/>
      <p:bldP spid="13" grpId="0"/>
      <p:bldP spid="14" grpId="0"/>
      <p:bldP spid="15" grpId="0"/>
      <p:bldP spid="16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30" grpId="0"/>
      <p:bldP spid="31" grpId="0"/>
      <p:bldP spid="32" grpId="0"/>
      <p:bldP spid="34" grpId="0"/>
      <p:bldP spid="35" grpId="0"/>
      <p:bldP spid="36" grpId="0"/>
    </p:bld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98Y5B20_files/image001.jpg">
            <a:extLst>
              <a:ext uri="{FF2B5EF4-FFF2-40B4-BE49-F238E27FC236}">
                <a16:creationId xmlns:a16="http://schemas.microsoft.com/office/drawing/2014/main" id="{A221EBA1-13D3-4E11-9236-7AE2C5C41D5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94" y="435964"/>
            <a:ext cx="5091914" cy="479050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BD9FC59-5D45-4D51-8D2D-4E26324440BB}"/>
              </a:ext>
            </a:extLst>
          </p:cNvPr>
          <p:cNvSpPr/>
          <p:nvPr/>
        </p:nvSpPr>
        <p:spPr>
          <a:xfrm>
            <a:off x="4982816" y="105510"/>
            <a:ext cx="618341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 out the area of each shape.</a:t>
            </a:r>
          </a:p>
          <a:p>
            <a:pPr>
              <a:spcAft>
                <a:spcPts val="0"/>
              </a:spcAft>
            </a:pP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Rectangle: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Triangle: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8FF1F8-182D-4651-B6B9-47037AC7BE39}"/>
              </a:ext>
            </a:extLst>
          </p:cNvPr>
          <p:cNvSpPr/>
          <p:nvPr/>
        </p:nvSpPr>
        <p:spPr>
          <a:xfrm>
            <a:off x="877262" y="1079496"/>
            <a:ext cx="8574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D986D2-752D-4CB0-B172-3E69E6E81AAF}"/>
              </a:ext>
            </a:extLst>
          </p:cNvPr>
          <p:cNvSpPr/>
          <p:nvPr/>
        </p:nvSpPr>
        <p:spPr>
          <a:xfrm>
            <a:off x="2631934" y="452293"/>
            <a:ext cx="8574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7D9E62-195F-42E5-9D37-2232C60BA8BC}"/>
              </a:ext>
            </a:extLst>
          </p:cNvPr>
          <p:cNvSpPr/>
          <p:nvPr/>
        </p:nvSpPr>
        <p:spPr>
          <a:xfrm>
            <a:off x="5410708" y="1631530"/>
            <a:ext cx="30219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7 cm x 2 cm =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399E0C-EA4C-4686-B658-8C7F877CF31A}"/>
              </a:ext>
            </a:extLst>
          </p:cNvPr>
          <p:cNvSpPr/>
          <p:nvPr/>
        </p:nvSpPr>
        <p:spPr>
          <a:xfrm>
            <a:off x="7840987" y="1631530"/>
            <a:ext cx="15805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14 cm²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19814D-8DA2-443D-9973-7C280412F5C2}"/>
              </a:ext>
            </a:extLst>
          </p:cNvPr>
          <p:cNvSpPr/>
          <p:nvPr/>
        </p:nvSpPr>
        <p:spPr>
          <a:xfrm>
            <a:off x="2007277" y="4383310"/>
            <a:ext cx="8574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5B9D23-8978-414D-9267-3596CF74D2D1}"/>
              </a:ext>
            </a:extLst>
          </p:cNvPr>
          <p:cNvSpPr/>
          <p:nvPr/>
        </p:nvSpPr>
        <p:spPr>
          <a:xfrm>
            <a:off x="2349596" y="3376296"/>
            <a:ext cx="8574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B3978B2-1C3B-4F40-AEB6-A5870F691F9A}"/>
              </a:ext>
            </a:extLst>
          </p:cNvPr>
          <p:cNvCxnSpPr>
            <a:cxnSpLocks/>
          </p:cNvCxnSpPr>
          <p:nvPr/>
        </p:nvCxnSpPr>
        <p:spPr>
          <a:xfrm flipV="1">
            <a:off x="2552619" y="2672863"/>
            <a:ext cx="0" cy="75613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F9E7EB-5ABD-4B93-A396-9A65FE13413D}"/>
              </a:ext>
            </a:extLst>
          </p:cNvPr>
          <p:cNvCxnSpPr>
            <a:cxnSpLocks/>
          </p:cNvCxnSpPr>
          <p:nvPr/>
        </p:nvCxnSpPr>
        <p:spPr>
          <a:xfrm>
            <a:off x="2549061" y="3821267"/>
            <a:ext cx="0" cy="58408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D4BBB7E-2840-40EA-B9B2-E0ABE9B8AF80}"/>
              </a:ext>
            </a:extLst>
          </p:cNvPr>
          <p:cNvCxnSpPr>
            <a:cxnSpLocks/>
          </p:cNvCxnSpPr>
          <p:nvPr/>
        </p:nvCxnSpPr>
        <p:spPr>
          <a:xfrm>
            <a:off x="2394454" y="4618358"/>
            <a:ext cx="105339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2A03136-C1CE-4ED1-A6A6-EE07E07D135C}"/>
              </a:ext>
            </a:extLst>
          </p:cNvPr>
          <p:cNvCxnSpPr>
            <a:cxnSpLocks/>
          </p:cNvCxnSpPr>
          <p:nvPr/>
        </p:nvCxnSpPr>
        <p:spPr>
          <a:xfrm flipH="1">
            <a:off x="766621" y="4618358"/>
            <a:ext cx="1219876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9DA31553-D8B2-4A40-A0F0-D31EA52E9F3B}"/>
              </a:ext>
            </a:extLst>
          </p:cNvPr>
          <p:cNvSpPr/>
          <p:nvPr/>
        </p:nvSpPr>
        <p:spPr>
          <a:xfrm>
            <a:off x="5556027" y="3636254"/>
            <a:ext cx="494315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Area of a triangle: </a:t>
            </a:r>
          </a:p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Base x height ÷ 2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B423A22-4D66-459C-BAF1-19E98C345177}"/>
              </a:ext>
            </a:extLst>
          </p:cNvPr>
          <p:cNvSpPr/>
          <p:nvPr/>
        </p:nvSpPr>
        <p:spPr>
          <a:xfrm>
            <a:off x="5672943" y="4683130"/>
            <a:ext cx="32304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 cm x 4 cm ÷ 2 =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28B1EA8-578C-40CD-B542-B14976F20370}"/>
              </a:ext>
            </a:extLst>
          </p:cNvPr>
          <p:cNvSpPr/>
          <p:nvPr/>
        </p:nvSpPr>
        <p:spPr>
          <a:xfrm>
            <a:off x="8657860" y="4683130"/>
            <a:ext cx="15805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12 cm²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F90785-E5F0-417B-A59A-B94E4579A21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155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1" grpId="0"/>
      <p:bldP spid="12" grpId="0"/>
      <p:bldP spid="31" grpId="0"/>
      <p:bldP spid="32" grpId="0"/>
      <p:bldP spid="33" grpId="0"/>
    </p:bld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98C10_files/image001.jpg">
            <a:extLst>
              <a:ext uri="{FF2B5EF4-FFF2-40B4-BE49-F238E27FC236}">
                <a16:creationId xmlns:a16="http://schemas.microsoft.com/office/drawing/2014/main" id="{B4678665-0784-43D2-9C09-01660BA6C75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60" y="537509"/>
            <a:ext cx="6636998" cy="61604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C02B5B4-17F1-47A8-9E95-9DCAEBDB2F31}"/>
              </a:ext>
            </a:extLst>
          </p:cNvPr>
          <p:cNvSpPr/>
          <p:nvPr/>
        </p:nvSpPr>
        <p:spPr>
          <a:xfrm>
            <a:off x="103032" y="51516"/>
            <a:ext cx="85873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two shaded squares below are the same size.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29E85A-5E71-44B8-B6E5-32B3B5F42160}"/>
              </a:ext>
            </a:extLst>
          </p:cNvPr>
          <p:cNvSpPr/>
          <p:nvPr/>
        </p:nvSpPr>
        <p:spPr>
          <a:xfrm>
            <a:off x="6845054" y="584775"/>
            <a:ext cx="528761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 is the point (17, 8).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 is the point (7, −2).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 co-ordinates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the point C?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36BCA7A-4D61-4CCF-B9EA-1CD7C14C8462}"/>
              </a:ext>
            </a:extLst>
          </p:cNvPr>
          <p:cNvCxnSpPr>
            <a:cxnSpLocks/>
          </p:cNvCxnSpPr>
          <p:nvPr/>
        </p:nvCxnSpPr>
        <p:spPr>
          <a:xfrm flipH="1">
            <a:off x="4112037" y="4274874"/>
            <a:ext cx="1452822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9AA4D553-9F15-4150-8EFD-95CE59030A9E}"/>
              </a:ext>
            </a:extLst>
          </p:cNvPr>
          <p:cNvSpPr/>
          <p:nvPr/>
        </p:nvSpPr>
        <p:spPr>
          <a:xfrm>
            <a:off x="4625704" y="3939839"/>
            <a:ext cx="646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D955B8D-F838-48E3-A06E-F0D2DBB98255}"/>
              </a:ext>
            </a:extLst>
          </p:cNvPr>
          <p:cNvCxnSpPr>
            <a:cxnSpLocks/>
          </p:cNvCxnSpPr>
          <p:nvPr/>
        </p:nvCxnSpPr>
        <p:spPr>
          <a:xfrm flipH="1">
            <a:off x="2650295" y="4274874"/>
            <a:ext cx="1452822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9BA5F79E-FFCA-455F-8B2B-DE5B35769CDF}"/>
              </a:ext>
            </a:extLst>
          </p:cNvPr>
          <p:cNvSpPr/>
          <p:nvPr/>
        </p:nvSpPr>
        <p:spPr>
          <a:xfrm>
            <a:off x="3163962" y="3939839"/>
            <a:ext cx="646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3EC8FF-CA0C-403E-B850-47F0AD86121C}"/>
              </a:ext>
            </a:extLst>
          </p:cNvPr>
          <p:cNvSpPr/>
          <p:nvPr/>
        </p:nvSpPr>
        <p:spPr>
          <a:xfrm>
            <a:off x="5273850" y="4270814"/>
            <a:ext cx="6469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F700B6-4FBD-46FC-9B8A-2625F6E5AAB6}"/>
              </a:ext>
            </a:extLst>
          </p:cNvPr>
          <p:cNvSpPr/>
          <p:nvPr/>
        </p:nvSpPr>
        <p:spPr>
          <a:xfrm>
            <a:off x="2358049" y="4270814"/>
            <a:ext cx="6469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FA77D53-7C8A-4933-AFDA-80FA83CC9E45}"/>
              </a:ext>
            </a:extLst>
          </p:cNvPr>
          <p:cNvSpPr/>
          <p:nvPr/>
        </p:nvSpPr>
        <p:spPr>
          <a:xfrm>
            <a:off x="7108432" y="2721045"/>
            <a:ext cx="26359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C: (-3,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B4FC0E6-F44B-4C93-ADE6-D929FD2EDF47}"/>
              </a:ext>
            </a:extLst>
          </p:cNvPr>
          <p:cNvCxnSpPr>
            <a:cxnSpLocks/>
          </p:cNvCxnSpPr>
          <p:nvPr/>
        </p:nvCxnSpPr>
        <p:spPr>
          <a:xfrm rot="5400000" flipH="1">
            <a:off x="2363974" y="3903242"/>
            <a:ext cx="1452822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92A4EDFE-B73A-4C3B-825A-D7BE6D9705D6}"/>
              </a:ext>
            </a:extLst>
          </p:cNvPr>
          <p:cNvSpPr/>
          <p:nvPr/>
        </p:nvSpPr>
        <p:spPr>
          <a:xfrm>
            <a:off x="2630238" y="3672409"/>
            <a:ext cx="646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F2D52F-C6F2-4BC7-BE1A-615735D2979A}"/>
              </a:ext>
            </a:extLst>
          </p:cNvPr>
          <p:cNvSpPr/>
          <p:nvPr/>
        </p:nvSpPr>
        <p:spPr>
          <a:xfrm>
            <a:off x="3935916" y="4295201"/>
            <a:ext cx="6469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45340FD-4F52-4994-B38A-D91A271FE910}"/>
              </a:ext>
            </a:extLst>
          </p:cNvPr>
          <p:cNvSpPr/>
          <p:nvPr/>
        </p:nvSpPr>
        <p:spPr>
          <a:xfrm>
            <a:off x="3049041" y="2979452"/>
            <a:ext cx="6469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24ACE1C-4077-4C38-8AE4-3ABA74D8B42E}"/>
              </a:ext>
            </a:extLst>
          </p:cNvPr>
          <p:cNvSpPr/>
          <p:nvPr/>
        </p:nvSpPr>
        <p:spPr>
          <a:xfrm>
            <a:off x="3049041" y="4444151"/>
            <a:ext cx="6469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29EA620-EDB3-4A74-AA41-F7248ED626D4}"/>
              </a:ext>
            </a:extLst>
          </p:cNvPr>
          <p:cNvCxnSpPr>
            <a:cxnSpLocks/>
          </p:cNvCxnSpPr>
          <p:nvPr/>
        </p:nvCxnSpPr>
        <p:spPr>
          <a:xfrm rot="5400000" flipH="1">
            <a:off x="2363974" y="5426456"/>
            <a:ext cx="1452822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2B856874-4430-4CEC-9D4D-4A4888A732BA}"/>
              </a:ext>
            </a:extLst>
          </p:cNvPr>
          <p:cNvSpPr/>
          <p:nvPr/>
        </p:nvSpPr>
        <p:spPr>
          <a:xfrm>
            <a:off x="2630238" y="5195623"/>
            <a:ext cx="646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7B8FFED-2BBD-404D-BE11-262A509D86C7}"/>
              </a:ext>
            </a:extLst>
          </p:cNvPr>
          <p:cNvSpPr/>
          <p:nvPr/>
        </p:nvSpPr>
        <p:spPr>
          <a:xfrm>
            <a:off x="3049041" y="5883060"/>
            <a:ext cx="7691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-12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910ACA2-773A-4018-BEC7-53F778177173}"/>
              </a:ext>
            </a:extLst>
          </p:cNvPr>
          <p:cNvSpPr/>
          <p:nvPr/>
        </p:nvSpPr>
        <p:spPr>
          <a:xfrm>
            <a:off x="8247696" y="2721045"/>
            <a:ext cx="13624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-12)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67DF20-4901-4050-AD29-7301A4C2382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958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9" grpId="0"/>
      <p:bldP spid="9" grpId="1"/>
      <p:bldP spid="10" grpId="0"/>
      <p:bldP spid="11" grpId="0"/>
      <p:bldP spid="12" grpId="0"/>
      <p:bldP spid="14" grpId="0"/>
      <p:bldP spid="15" grpId="0"/>
      <p:bldP spid="16" grpId="0"/>
      <p:bldP spid="17" grpId="0"/>
      <p:bldP spid="21" grpId="0"/>
      <p:bldP spid="22" grpId="0"/>
      <p:bldP spid="23" grpId="0"/>
    </p:bld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6C965225-1225-4094-AADF-08484061E564}"/>
              </a:ext>
            </a:extLst>
          </p:cNvPr>
          <p:cNvSpPr txBox="1"/>
          <p:nvPr/>
        </p:nvSpPr>
        <p:spPr>
          <a:xfrm>
            <a:off x="7608987" y="5913368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AA5D96-DB2A-4B69-A1E2-68A5248025CA}"/>
              </a:ext>
            </a:extLst>
          </p:cNvPr>
          <p:cNvSpPr txBox="1"/>
          <p:nvPr/>
        </p:nvSpPr>
        <p:spPr>
          <a:xfrm>
            <a:off x="6844460" y="5911787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7 5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9539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this tower, two numbers are multiplied to give the number above.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BCCD31-CC1E-44A4-A118-DA1342D9F9BF}"/>
              </a:ext>
            </a:extLst>
          </p:cNvPr>
          <p:cNvSpPr/>
          <p:nvPr/>
        </p:nvSpPr>
        <p:spPr>
          <a:xfrm>
            <a:off x="56122" y="2645350"/>
            <a:ext cx="119539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numbers in the tower below to make it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E63868-1A07-49BA-86D7-70534AEA2E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025" y="3429000"/>
            <a:ext cx="6134102" cy="31137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460EE0-6E6B-43AB-BE1F-C0327929E2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025" y="571949"/>
            <a:ext cx="4146148" cy="21362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9ED67B3-1CE2-495A-B8E8-CCD2A9A2B396}"/>
              </a:ext>
            </a:extLst>
          </p:cNvPr>
          <p:cNvSpPr txBox="1"/>
          <p:nvPr/>
        </p:nvSpPr>
        <p:spPr>
          <a:xfrm>
            <a:off x="3074224" y="570044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441E90-8A65-4E8E-9795-B149BDFD9652}"/>
              </a:ext>
            </a:extLst>
          </p:cNvPr>
          <p:cNvSpPr txBox="1"/>
          <p:nvPr/>
        </p:nvSpPr>
        <p:spPr>
          <a:xfrm>
            <a:off x="6408170" y="590539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76BC53F-CC48-42FD-947E-4713DCF0BB75}"/>
              </a:ext>
            </a:extLst>
          </p:cNvPr>
          <p:cNvCxnSpPr>
            <a:cxnSpLocks/>
          </p:cNvCxnSpPr>
          <p:nvPr/>
        </p:nvCxnSpPr>
        <p:spPr>
          <a:xfrm flipV="1">
            <a:off x="6871041" y="5966537"/>
            <a:ext cx="892586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FF3EFE7-64C4-461E-90FE-DD1F6004268E}"/>
              </a:ext>
            </a:extLst>
          </p:cNvPr>
          <p:cNvCxnSpPr>
            <a:cxnSpLocks/>
          </p:cNvCxnSpPr>
          <p:nvPr/>
        </p:nvCxnSpPr>
        <p:spPr>
          <a:xfrm>
            <a:off x="6889993" y="5950492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19ECF1E-33E9-40D2-84C0-F266BF0F2F2A}"/>
              </a:ext>
            </a:extLst>
          </p:cNvPr>
          <p:cNvSpPr txBox="1"/>
          <p:nvPr/>
        </p:nvSpPr>
        <p:spPr>
          <a:xfrm>
            <a:off x="7306821" y="545266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5F75B0F-3711-4384-A90A-9CC406A4FD77}"/>
              </a:ext>
            </a:extLst>
          </p:cNvPr>
          <p:cNvSpPr txBox="1"/>
          <p:nvPr/>
        </p:nvSpPr>
        <p:spPr>
          <a:xfrm>
            <a:off x="7775183" y="546035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1860E2-884D-41E8-8A5E-BFAF4182B1C7}"/>
              </a:ext>
            </a:extLst>
          </p:cNvPr>
          <p:cNvSpPr txBox="1"/>
          <p:nvPr/>
        </p:nvSpPr>
        <p:spPr>
          <a:xfrm>
            <a:off x="7611260" y="5900534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13B8E1A-F9DF-498A-AECB-59E3294A573D}"/>
              </a:ext>
            </a:extLst>
          </p:cNvPr>
          <p:cNvCxnSpPr>
            <a:cxnSpLocks/>
          </p:cNvCxnSpPr>
          <p:nvPr/>
        </p:nvCxnSpPr>
        <p:spPr>
          <a:xfrm>
            <a:off x="7757941" y="5966229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0757F68-AEE5-453E-8F95-E648C2224B26}"/>
              </a:ext>
            </a:extLst>
          </p:cNvPr>
          <p:cNvSpPr txBox="1"/>
          <p:nvPr/>
        </p:nvSpPr>
        <p:spPr>
          <a:xfrm>
            <a:off x="7605011" y="546035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96F20E1-4C52-444E-8BA3-265D5A3326A4}"/>
              </a:ext>
            </a:extLst>
          </p:cNvPr>
          <p:cNvSpPr txBox="1"/>
          <p:nvPr/>
        </p:nvSpPr>
        <p:spPr>
          <a:xfrm>
            <a:off x="6841360" y="546391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AC6CB32-5F50-4CC0-B0D8-EF10F03D4D46}"/>
              </a:ext>
            </a:extLst>
          </p:cNvPr>
          <p:cNvSpPr txBox="1"/>
          <p:nvPr/>
        </p:nvSpPr>
        <p:spPr>
          <a:xfrm>
            <a:off x="7152833" y="591178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C7663F2-2B70-473C-A148-D763E8DE4AB8}"/>
              </a:ext>
            </a:extLst>
          </p:cNvPr>
          <p:cNvSpPr txBox="1"/>
          <p:nvPr/>
        </p:nvSpPr>
        <p:spPr>
          <a:xfrm>
            <a:off x="645769" y="5704820"/>
            <a:ext cx="21113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12.5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422B75C-994C-408D-978F-A72F89CCB216}"/>
              </a:ext>
            </a:extLst>
          </p:cNvPr>
          <p:cNvCxnSpPr>
            <a:cxnSpLocks/>
          </p:cNvCxnSpPr>
          <p:nvPr/>
        </p:nvCxnSpPr>
        <p:spPr>
          <a:xfrm>
            <a:off x="10236965" y="3969261"/>
            <a:ext cx="23603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F232FF3-8DE7-4836-8D53-3DAF439A10EA}"/>
              </a:ext>
            </a:extLst>
          </p:cNvPr>
          <p:cNvSpPr txBox="1"/>
          <p:nvPr/>
        </p:nvSpPr>
        <p:spPr>
          <a:xfrm>
            <a:off x="10187100" y="3779400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B269606-03AA-4B73-9D47-91C824AA650B}"/>
              </a:ext>
            </a:extLst>
          </p:cNvPr>
          <p:cNvSpPr txBox="1"/>
          <p:nvPr/>
        </p:nvSpPr>
        <p:spPr>
          <a:xfrm>
            <a:off x="10579514" y="4900014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FF1B6A5-7CAC-4B50-B510-B293582F18A2}"/>
              </a:ext>
            </a:extLst>
          </p:cNvPr>
          <p:cNvSpPr txBox="1"/>
          <p:nvPr/>
        </p:nvSpPr>
        <p:spPr>
          <a:xfrm>
            <a:off x="9679465" y="4900014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B04BA97-6073-4697-A2B4-BD0D5E918B98}"/>
              </a:ext>
            </a:extLst>
          </p:cNvPr>
          <p:cNvSpPr txBox="1"/>
          <p:nvPr/>
        </p:nvSpPr>
        <p:spPr>
          <a:xfrm>
            <a:off x="10577101" y="5331365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1B1F0AE-5961-4EF0-81A1-D846237E51A4}"/>
              </a:ext>
            </a:extLst>
          </p:cNvPr>
          <p:cNvSpPr txBox="1"/>
          <p:nvPr/>
        </p:nvSpPr>
        <p:spPr>
          <a:xfrm>
            <a:off x="10135570" y="5331365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94FA263-E77C-4B57-A1EE-101AC6C729B9}"/>
              </a:ext>
            </a:extLst>
          </p:cNvPr>
          <p:cNvSpPr txBox="1"/>
          <p:nvPr/>
        </p:nvSpPr>
        <p:spPr>
          <a:xfrm>
            <a:off x="9250622" y="5331365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BE80540-2DD0-4946-BD2B-8951161DF6E7}"/>
              </a:ext>
            </a:extLst>
          </p:cNvPr>
          <p:cNvGrpSpPr/>
          <p:nvPr/>
        </p:nvGrpSpPr>
        <p:grpSpPr>
          <a:xfrm>
            <a:off x="8857004" y="3965013"/>
            <a:ext cx="2244199" cy="1883344"/>
            <a:chOff x="2655312" y="2626748"/>
            <a:chExt cx="2244199" cy="188334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49DFC9F-164A-4654-8724-29E961197C78}"/>
                </a:ext>
              </a:extLst>
            </p:cNvPr>
            <p:cNvSpPr txBox="1"/>
            <p:nvPr/>
          </p:nvSpPr>
          <p:spPr>
            <a:xfrm>
              <a:off x="3954248" y="3058363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1BB9D2C-F682-4937-9BCC-B8202DF7BEC0}"/>
                </a:ext>
              </a:extLst>
            </p:cNvPr>
            <p:cNvSpPr txBox="1"/>
            <p:nvPr/>
          </p:nvSpPr>
          <p:spPr>
            <a:xfrm>
              <a:off x="4397984" y="3066247"/>
              <a:ext cx="5015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2668B53-A840-41AD-A58B-129F0B6F1C2F}"/>
                </a:ext>
              </a:extLst>
            </p:cNvPr>
            <p:cNvSpPr txBox="1"/>
            <p:nvPr/>
          </p:nvSpPr>
          <p:spPr>
            <a:xfrm>
              <a:off x="3936469" y="2633292"/>
              <a:ext cx="4164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7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50EFFFE-CF7E-49C9-8C39-5F2B8D9AEB58}"/>
                </a:ext>
              </a:extLst>
            </p:cNvPr>
            <p:cNvCxnSpPr>
              <a:cxnSpLocks/>
            </p:cNvCxnSpPr>
            <p:nvPr/>
          </p:nvCxnSpPr>
          <p:spPr>
            <a:xfrm>
              <a:off x="3044894" y="3614542"/>
              <a:ext cx="177863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57A0C78-51B0-4AA0-ABC6-609A73D1F0A1}"/>
                </a:ext>
              </a:extLst>
            </p:cNvPr>
            <p:cNvSpPr txBox="1"/>
            <p:nvPr/>
          </p:nvSpPr>
          <p:spPr>
            <a:xfrm>
              <a:off x="4408905" y="2626748"/>
              <a:ext cx="4752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2C15D1F-98FB-4E18-8918-72683C7D6790}"/>
                </a:ext>
              </a:extLst>
            </p:cNvPr>
            <p:cNvSpPr txBox="1"/>
            <p:nvPr/>
          </p:nvSpPr>
          <p:spPr>
            <a:xfrm>
              <a:off x="2655312" y="3108026"/>
              <a:ext cx="38504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x</a:t>
              </a: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6B47CFA-85F9-4903-B74B-5B87B5366ADC}"/>
                </a:ext>
              </a:extLst>
            </p:cNvPr>
            <p:cNvCxnSpPr>
              <a:cxnSpLocks/>
            </p:cNvCxnSpPr>
            <p:nvPr/>
          </p:nvCxnSpPr>
          <p:spPr>
            <a:xfrm>
              <a:off x="3047975" y="4510092"/>
              <a:ext cx="178212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117D8A5C-E1D2-4263-8E69-F560DBF35154}"/>
              </a:ext>
            </a:extLst>
          </p:cNvPr>
          <p:cNvSpPr txBox="1"/>
          <p:nvPr/>
        </p:nvSpPr>
        <p:spPr>
          <a:xfrm>
            <a:off x="10577101" y="5768692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F53C0EF-56FC-4F38-9B8D-8FE7C81E457B}"/>
              </a:ext>
            </a:extLst>
          </p:cNvPr>
          <p:cNvSpPr txBox="1"/>
          <p:nvPr/>
        </p:nvSpPr>
        <p:spPr>
          <a:xfrm>
            <a:off x="10121704" y="5778082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D1CC79D-1E82-422A-B354-06A773A225C4}"/>
              </a:ext>
            </a:extLst>
          </p:cNvPr>
          <p:cNvSpPr txBox="1"/>
          <p:nvPr/>
        </p:nvSpPr>
        <p:spPr>
          <a:xfrm>
            <a:off x="9677760" y="5770134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8B19666-B951-4C29-B62B-46BA6D743AEB}"/>
              </a:ext>
            </a:extLst>
          </p:cNvPr>
          <p:cNvSpPr txBox="1"/>
          <p:nvPr/>
        </p:nvSpPr>
        <p:spPr>
          <a:xfrm>
            <a:off x="9249416" y="5778082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A166978-D050-425D-9581-0D06F467F542}"/>
              </a:ext>
            </a:extLst>
          </p:cNvPr>
          <p:cNvSpPr txBox="1"/>
          <p:nvPr/>
        </p:nvSpPr>
        <p:spPr>
          <a:xfrm>
            <a:off x="10183709" y="3563720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529AC18-F3B7-4EE4-83B7-36E015635146}"/>
              </a:ext>
            </a:extLst>
          </p:cNvPr>
          <p:cNvSpPr txBox="1"/>
          <p:nvPr/>
        </p:nvSpPr>
        <p:spPr>
          <a:xfrm>
            <a:off x="2604700" y="3685733"/>
            <a:ext cx="21113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72E543-45D6-42AB-9068-30D2BFCCE14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973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  <p:bldP spid="7" grpId="0"/>
      <p:bldP spid="11" grpId="0"/>
      <p:bldP spid="14" grpId="0"/>
      <p:bldP spid="15" grpId="0"/>
      <p:bldP spid="16" grpId="0"/>
      <p:bldP spid="19" grpId="0"/>
      <p:bldP spid="20" grpId="0"/>
      <p:bldP spid="21" grpId="0"/>
      <p:bldP spid="22" grpId="0"/>
      <p:bldP spid="24" grpId="0"/>
      <p:bldP spid="25" grpId="0"/>
      <p:bldP spid="26" grpId="0"/>
      <p:bldP spid="27" grpId="0"/>
      <p:bldP spid="28" grpId="0"/>
      <p:bldP spid="29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1D0031-27DF-44B4-A687-24DE178D3737}"/>
              </a:ext>
            </a:extLst>
          </p:cNvPr>
          <p:cNvSpPr/>
          <p:nvPr/>
        </p:nvSpPr>
        <p:spPr>
          <a:xfrm>
            <a:off x="56123" y="5000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/>
              <a:t>Here is part of a number line.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9023E1-F568-4388-BA07-92993B6C9DD3}"/>
              </a:ext>
            </a:extLst>
          </p:cNvPr>
          <p:cNvSpPr/>
          <p:nvPr/>
        </p:nvSpPr>
        <p:spPr>
          <a:xfrm>
            <a:off x="1406257" y="1095825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/>
              <a:t>What is the value of X?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C9D5C2-FA30-44DB-9D9F-3E13EB4F46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1930" y="342387"/>
            <a:ext cx="1971429" cy="5800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9F0B9AE-E36C-4096-AA0A-8570EC99B117}"/>
              </a:ext>
            </a:extLst>
          </p:cNvPr>
          <p:cNvSpPr/>
          <p:nvPr/>
        </p:nvSpPr>
        <p:spPr>
          <a:xfrm>
            <a:off x="1406257" y="543115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/>
              <a:t>What is the value of Y?</a:t>
            </a:r>
          </a:p>
        </p:txBody>
      </p:sp>
      <p:sp>
        <p:nvSpPr>
          <p:cNvPr id="5" name="Arrow: Curved Right 4">
            <a:extLst>
              <a:ext uri="{FF2B5EF4-FFF2-40B4-BE49-F238E27FC236}">
                <a16:creationId xmlns:a16="http://schemas.microsoft.com/office/drawing/2014/main" id="{ACA8ADE5-F5A8-481F-9AAD-F929A0D24BB7}"/>
              </a:ext>
            </a:extLst>
          </p:cNvPr>
          <p:cNvSpPr/>
          <p:nvPr/>
        </p:nvSpPr>
        <p:spPr>
          <a:xfrm flipV="1">
            <a:off x="6267546" y="3478396"/>
            <a:ext cx="389288" cy="68445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Arrow: Curved Right 7">
            <a:extLst>
              <a:ext uri="{FF2B5EF4-FFF2-40B4-BE49-F238E27FC236}">
                <a16:creationId xmlns:a16="http://schemas.microsoft.com/office/drawing/2014/main" id="{7FB06A68-65AC-4607-B584-9E9A95876716}"/>
              </a:ext>
            </a:extLst>
          </p:cNvPr>
          <p:cNvSpPr/>
          <p:nvPr/>
        </p:nvSpPr>
        <p:spPr>
          <a:xfrm flipV="1">
            <a:off x="6267546" y="2939714"/>
            <a:ext cx="389288" cy="68445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Arrow: Curved Right 8">
            <a:extLst>
              <a:ext uri="{FF2B5EF4-FFF2-40B4-BE49-F238E27FC236}">
                <a16:creationId xmlns:a16="http://schemas.microsoft.com/office/drawing/2014/main" id="{86AC235F-20FF-4C6F-97BE-6AEB22FDBD72}"/>
              </a:ext>
            </a:extLst>
          </p:cNvPr>
          <p:cNvSpPr/>
          <p:nvPr/>
        </p:nvSpPr>
        <p:spPr>
          <a:xfrm flipV="1">
            <a:off x="6267546" y="2391379"/>
            <a:ext cx="389288" cy="68445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Arrow: Curved Right 9">
            <a:extLst>
              <a:ext uri="{FF2B5EF4-FFF2-40B4-BE49-F238E27FC236}">
                <a16:creationId xmlns:a16="http://schemas.microsoft.com/office/drawing/2014/main" id="{D51EC25C-E662-4AA8-B4F6-F35FB8E4F9FA}"/>
              </a:ext>
            </a:extLst>
          </p:cNvPr>
          <p:cNvSpPr/>
          <p:nvPr/>
        </p:nvSpPr>
        <p:spPr>
          <a:xfrm flipV="1">
            <a:off x="6267546" y="1852697"/>
            <a:ext cx="389288" cy="68445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C01091-8544-4132-9693-FD5A217FC7D8}"/>
              </a:ext>
            </a:extLst>
          </p:cNvPr>
          <p:cNvSpPr/>
          <p:nvPr/>
        </p:nvSpPr>
        <p:spPr>
          <a:xfrm>
            <a:off x="3478910" y="2878676"/>
            <a:ext cx="17381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</a:t>
            </a:r>
            <a:r>
              <a:rPr lang="en-GB" sz="3200" b="1" dirty="0">
                <a:solidFill>
                  <a:srgbClr val="FF0000"/>
                </a:solidFill>
              </a:rPr>
              <a:t> ÷ 4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98460C-22B3-46E7-8875-9A1FEB842E4A}"/>
              </a:ext>
            </a:extLst>
          </p:cNvPr>
          <p:cNvSpPr/>
          <p:nvPr/>
        </p:nvSpPr>
        <p:spPr>
          <a:xfrm>
            <a:off x="5077011" y="2878675"/>
            <a:ext cx="690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844FBBB-796E-42A6-81D8-F4D3D4762FBD}"/>
              </a:ext>
            </a:extLst>
          </p:cNvPr>
          <p:cNvSpPr/>
          <p:nvPr/>
        </p:nvSpPr>
        <p:spPr>
          <a:xfrm>
            <a:off x="6790216" y="1106975"/>
            <a:ext cx="8431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7B50B2-A282-484C-9ABB-DE9DAB40C9B7}"/>
              </a:ext>
            </a:extLst>
          </p:cNvPr>
          <p:cNvSpPr/>
          <p:nvPr/>
        </p:nvSpPr>
        <p:spPr>
          <a:xfrm>
            <a:off x="4924611" y="1474261"/>
            <a:ext cx="8431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A5E407-7E63-4EED-A474-A6EFC14E3D1F}"/>
              </a:ext>
            </a:extLst>
          </p:cNvPr>
          <p:cNvSpPr/>
          <p:nvPr/>
        </p:nvSpPr>
        <p:spPr>
          <a:xfrm>
            <a:off x="6790216" y="4327070"/>
            <a:ext cx="8431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-25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59B6B54-8537-4486-AFA7-6409089BA917}"/>
              </a:ext>
            </a:extLst>
          </p:cNvPr>
          <p:cNvSpPr/>
          <p:nvPr/>
        </p:nvSpPr>
        <p:spPr>
          <a:xfrm>
            <a:off x="6790215" y="4875674"/>
            <a:ext cx="8431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-50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87F8EE3-B8D9-4E97-8082-57831A0AB8DF}"/>
              </a:ext>
            </a:extLst>
          </p:cNvPr>
          <p:cNvSpPr/>
          <p:nvPr/>
        </p:nvSpPr>
        <p:spPr>
          <a:xfrm>
            <a:off x="6790215" y="5407678"/>
            <a:ext cx="8431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-75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20180E4-9D66-4770-AFE8-E3EE1AE0D0D1}"/>
              </a:ext>
            </a:extLst>
          </p:cNvPr>
          <p:cNvSpPr/>
          <p:nvPr/>
        </p:nvSpPr>
        <p:spPr>
          <a:xfrm>
            <a:off x="4924610" y="5850000"/>
            <a:ext cx="8431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-75</a:t>
            </a:r>
          </a:p>
        </p:txBody>
      </p:sp>
    </p:spTree>
    <p:extLst>
      <p:ext uri="{BB962C8B-B14F-4D97-AF65-F5344CB8AC3E}">
        <p14:creationId xmlns:p14="http://schemas.microsoft.com/office/powerpoint/2010/main" val="19636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s://app.doublestruck.eu/content/K2_REAS/HTML/Q/QGFY542_files/img01.jpg">
            <a:extLst>
              <a:ext uri="{FF2B5EF4-FFF2-40B4-BE49-F238E27FC236}">
                <a16:creationId xmlns:a16="http://schemas.microsoft.com/office/drawing/2014/main" id="{CAC9D929-414C-4140-9920-83EE8BF3FDF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25" y="0"/>
            <a:ext cx="10397596" cy="416403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B958D6E-D7B4-4BFD-BD96-3E12A457DC24}"/>
              </a:ext>
            </a:extLst>
          </p:cNvPr>
          <p:cNvSpPr/>
          <p:nvPr/>
        </p:nvSpPr>
        <p:spPr>
          <a:xfrm>
            <a:off x="281354" y="4303455"/>
            <a:ext cx="1097279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Angle </a:t>
            </a:r>
            <a:r>
              <a:rPr lang="en-US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= 58°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Circle the two angles that are the same size as angle </a:t>
            </a:r>
            <a:r>
              <a:rPr lang="en-US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>
              <a:spcAft>
                <a:spcPts val="0"/>
              </a:spcAft>
            </a:pP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        </a:t>
            </a:r>
            <a:r>
              <a:rPr lang="en-US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        </a:t>
            </a:r>
            <a:r>
              <a:rPr lang="en-US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        </a:t>
            </a:r>
            <a:r>
              <a:rPr lang="en-US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        </a:t>
            </a:r>
            <a:r>
              <a:rPr lang="en-US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129006-A4FC-4E14-BB90-BEE7C49E6B51}"/>
              </a:ext>
            </a:extLst>
          </p:cNvPr>
          <p:cNvSpPr/>
          <p:nvPr/>
        </p:nvSpPr>
        <p:spPr>
          <a:xfrm>
            <a:off x="7652825" y="0"/>
            <a:ext cx="3277772" cy="4642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1FA234-BBD0-4B45-BE43-9F28C073BB7F}"/>
              </a:ext>
            </a:extLst>
          </p:cNvPr>
          <p:cNvSpPr/>
          <p:nvPr/>
        </p:nvSpPr>
        <p:spPr>
          <a:xfrm>
            <a:off x="56123" y="50000"/>
            <a:ext cx="71432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is a rectangle with its two diagonals.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D29D30D-5944-409F-A97F-3C109FE14930}"/>
              </a:ext>
            </a:extLst>
          </p:cNvPr>
          <p:cNvSpPr/>
          <p:nvPr/>
        </p:nvSpPr>
        <p:spPr>
          <a:xfrm>
            <a:off x="6589246" y="5602026"/>
            <a:ext cx="794489" cy="85891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2CD41F6-9184-4DA6-90DA-9D0337D0C009}"/>
              </a:ext>
            </a:extLst>
          </p:cNvPr>
          <p:cNvSpPr/>
          <p:nvPr/>
        </p:nvSpPr>
        <p:spPr>
          <a:xfrm>
            <a:off x="4141834" y="5602026"/>
            <a:ext cx="794489" cy="85891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E9D1F3A-0AC3-4C4D-905B-B7CD73CD9EBD}"/>
              </a:ext>
            </a:extLst>
          </p:cNvPr>
          <p:cNvCxnSpPr>
            <a:cxnSpLocks/>
          </p:cNvCxnSpPr>
          <p:nvPr/>
        </p:nvCxnSpPr>
        <p:spPr>
          <a:xfrm flipH="1" flipV="1">
            <a:off x="387729" y="923648"/>
            <a:ext cx="4186606" cy="160661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02BE13B-5582-4FCA-8672-1AB84E41FEA8}"/>
              </a:ext>
            </a:extLst>
          </p:cNvPr>
          <p:cNvCxnSpPr>
            <a:cxnSpLocks/>
          </p:cNvCxnSpPr>
          <p:nvPr/>
        </p:nvCxnSpPr>
        <p:spPr>
          <a:xfrm flipV="1">
            <a:off x="373448" y="2542831"/>
            <a:ext cx="4150783" cy="157100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173E2FF-4B62-4162-BC6B-DDB707DB8EF5}"/>
              </a:ext>
            </a:extLst>
          </p:cNvPr>
          <p:cNvGrpSpPr/>
          <p:nvPr/>
        </p:nvGrpSpPr>
        <p:grpSpPr>
          <a:xfrm rot="5400000">
            <a:off x="3013698" y="-1690784"/>
            <a:ext cx="3178654" cy="8430594"/>
            <a:chOff x="259222" y="799216"/>
            <a:chExt cx="7917369" cy="462180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A11F217-F2E2-4BA9-9C11-211DBA72FFF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27733" y="836018"/>
              <a:ext cx="7848858" cy="458499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BABDCA3-46BA-498E-88ED-706184F3B30D}"/>
                </a:ext>
              </a:extLst>
            </p:cNvPr>
            <p:cNvCxnSpPr>
              <a:cxnSpLocks/>
            </p:cNvCxnSpPr>
            <p:nvPr/>
          </p:nvCxnSpPr>
          <p:spPr>
            <a:xfrm>
              <a:off x="259222" y="799216"/>
              <a:ext cx="7917369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3F786C3-6297-4D17-AF77-1421D87955CB}"/>
                </a:ext>
              </a:extLst>
            </p:cNvPr>
            <p:cNvCxnSpPr>
              <a:cxnSpLocks/>
            </p:cNvCxnSpPr>
            <p:nvPr/>
          </p:nvCxnSpPr>
          <p:spPr>
            <a:xfrm>
              <a:off x="259222" y="5421016"/>
              <a:ext cx="7917369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39875B3B-4B03-40C1-9F9B-D29DD7090F9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1900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E7E76C-72FD-4793-AC64-F1087BDE21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453" y="954714"/>
            <a:ext cx="7193503" cy="28445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7E5D772-3751-42F7-A8A9-C0D006CF0750}"/>
              </a:ext>
            </a:extLst>
          </p:cNvPr>
          <p:cNvSpPr txBox="1"/>
          <p:nvPr/>
        </p:nvSpPr>
        <p:spPr>
          <a:xfrm>
            <a:off x="3000368" y="1275626"/>
            <a:ext cx="2022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3,000,000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76E0DA-D65A-4093-92AE-99572B9A30F2}"/>
              </a:ext>
            </a:extLst>
          </p:cNvPr>
          <p:cNvSpPr txBox="1"/>
          <p:nvPr/>
        </p:nvSpPr>
        <p:spPr>
          <a:xfrm>
            <a:off x="4654021" y="2887685"/>
            <a:ext cx="2022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80,000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9ECD46-8F32-4CF3-885D-D9363746E68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5408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Megan makes a sequence of numbers starting with 100</a:t>
            </a:r>
          </a:p>
          <a:p>
            <a:r>
              <a:rPr lang="en-US" sz="3200" b="1" dirty="0"/>
              <a:t>She subtracts 45 each time.</a:t>
            </a:r>
          </a:p>
          <a:p>
            <a:r>
              <a:rPr lang="en-US" sz="3200" b="1" dirty="0"/>
              <a:t>Write the next two numbers in the sequence.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A8A867-12C8-465B-9C16-CCC8FF09F7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528" y="1619660"/>
            <a:ext cx="6842035" cy="987274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C58C39A1-0948-45EB-8A8A-ED33D07992A4}"/>
              </a:ext>
            </a:extLst>
          </p:cNvPr>
          <p:cNvGrpSpPr/>
          <p:nvPr/>
        </p:nvGrpSpPr>
        <p:grpSpPr>
          <a:xfrm>
            <a:off x="5649044" y="3429000"/>
            <a:ext cx="446956" cy="492950"/>
            <a:chOff x="3814977" y="928777"/>
            <a:chExt cx="446956" cy="492950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E54DDF5-BBB0-468D-A529-AF9AE9F06C35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6CD4624-472B-4323-B331-8A6CBF0BDCB6}"/>
                </a:ext>
              </a:extLst>
            </p:cNvPr>
            <p:cNvSpPr txBox="1"/>
            <p:nvPr/>
          </p:nvSpPr>
          <p:spPr>
            <a:xfrm>
              <a:off x="3814977" y="1021617"/>
              <a:ext cx="4469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10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0B3F5EE-D852-4B46-A142-C0211487ADC3}"/>
              </a:ext>
            </a:extLst>
          </p:cNvPr>
          <p:cNvGrpSpPr/>
          <p:nvPr/>
        </p:nvGrpSpPr>
        <p:grpSpPr>
          <a:xfrm>
            <a:off x="4813976" y="3424696"/>
            <a:ext cx="197768" cy="494964"/>
            <a:chOff x="7000776" y="926763"/>
            <a:chExt cx="197768" cy="494964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6B887BA-EC96-4C63-B2FD-860C61C1813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F6CBC5A8-132D-4489-A3F9-68618425544B}"/>
                </a:ext>
              </a:extLst>
            </p:cNvPr>
            <p:cNvGrpSpPr/>
            <p:nvPr/>
          </p:nvGrpSpPr>
          <p:grpSpPr>
            <a:xfrm>
              <a:off x="7000776" y="928608"/>
              <a:ext cx="197768" cy="493119"/>
              <a:chOff x="7000776" y="928608"/>
              <a:chExt cx="197768" cy="493119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09563EC-296A-4BAD-8663-3F8E89465FAB}"/>
                  </a:ext>
                </a:extLst>
              </p:cNvPr>
              <p:cNvSpPr txBox="1"/>
              <p:nvPr/>
            </p:nvSpPr>
            <p:spPr>
              <a:xfrm>
                <a:off x="7000776" y="1021617"/>
                <a:ext cx="19776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1DD71FB4-DCF7-4FF8-90EC-DE5B68E47A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4" name="Group 91">
            <a:extLst>
              <a:ext uri="{FF2B5EF4-FFF2-40B4-BE49-F238E27FC236}">
                <a16:creationId xmlns:a16="http://schemas.microsoft.com/office/drawing/2014/main" id="{C5D131FB-BAA2-45E0-924F-275280ED6074}"/>
              </a:ext>
            </a:extLst>
          </p:cNvPr>
          <p:cNvGrpSpPr/>
          <p:nvPr/>
        </p:nvGrpSpPr>
        <p:grpSpPr>
          <a:xfrm flipH="1">
            <a:off x="4980128" y="2941798"/>
            <a:ext cx="904715" cy="479154"/>
            <a:chOff x="7395283" y="5821043"/>
            <a:chExt cx="205894" cy="512761"/>
          </a:xfrm>
        </p:grpSpPr>
        <p:sp>
          <p:nvSpPr>
            <p:cNvPr id="35" name="Freeform 11">
              <a:extLst>
                <a:ext uri="{FF2B5EF4-FFF2-40B4-BE49-F238E27FC236}">
                  <a16:creationId xmlns:a16="http://schemas.microsoft.com/office/drawing/2014/main" id="{5D727E83-7D8D-452D-AA48-7B67ECC482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C2D3AFB-359C-486B-8163-76CC235D47CD}"/>
                </a:ext>
              </a:extLst>
            </p:cNvPr>
            <p:cNvSpPr/>
            <p:nvPr/>
          </p:nvSpPr>
          <p:spPr>
            <a:xfrm>
              <a:off x="7436297" y="5821043"/>
              <a:ext cx="119851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-10</a:t>
              </a:r>
            </a:p>
          </p:txBody>
        </p:sp>
      </p:grp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40CC5E6-D195-489C-AEDA-DF9E86880232}"/>
              </a:ext>
            </a:extLst>
          </p:cNvPr>
          <p:cNvCxnSpPr>
            <a:cxnSpLocks/>
          </p:cNvCxnSpPr>
          <p:nvPr/>
        </p:nvCxnSpPr>
        <p:spPr>
          <a:xfrm>
            <a:off x="2771593" y="3434834"/>
            <a:ext cx="3831277" cy="675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91">
            <a:extLst>
              <a:ext uri="{FF2B5EF4-FFF2-40B4-BE49-F238E27FC236}">
                <a16:creationId xmlns:a16="http://schemas.microsoft.com/office/drawing/2014/main" id="{76EBB9A7-CE19-4783-AF04-171111246A52}"/>
              </a:ext>
            </a:extLst>
          </p:cNvPr>
          <p:cNvGrpSpPr/>
          <p:nvPr/>
        </p:nvGrpSpPr>
        <p:grpSpPr>
          <a:xfrm flipH="1">
            <a:off x="4077509" y="2938238"/>
            <a:ext cx="880880" cy="479154"/>
            <a:chOff x="7395283" y="5821043"/>
            <a:chExt cx="205894" cy="512761"/>
          </a:xfrm>
        </p:grpSpPr>
        <p:sp>
          <p:nvSpPr>
            <p:cNvPr id="39" name="Freeform 11">
              <a:extLst>
                <a:ext uri="{FF2B5EF4-FFF2-40B4-BE49-F238E27FC236}">
                  <a16:creationId xmlns:a16="http://schemas.microsoft.com/office/drawing/2014/main" id="{C2B15E79-E6BA-4400-B696-9A3DF0535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417384C-8B39-4F1D-80B8-A355C5CA48D8}"/>
                </a:ext>
              </a:extLst>
            </p:cNvPr>
            <p:cNvSpPr/>
            <p:nvPr/>
          </p:nvSpPr>
          <p:spPr>
            <a:xfrm>
              <a:off x="7435963" y="5821043"/>
              <a:ext cx="12035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-35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C836CFA-7FF6-44DB-9B17-7AC51BF26887}"/>
              </a:ext>
            </a:extLst>
          </p:cNvPr>
          <p:cNvGrpSpPr/>
          <p:nvPr/>
        </p:nvGrpSpPr>
        <p:grpSpPr>
          <a:xfrm>
            <a:off x="3814904" y="3421880"/>
            <a:ext cx="522900" cy="494964"/>
            <a:chOff x="6899266" y="926763"/>
            <a:chExt cx="522900" cy="494964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6075E71-6021-4254-8626-8844BB42D7B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B7AECE6F-2B8F-4C02-8DE0-D798D854D87D}"/>
                </a:ext>
              </a:extLst>
            </p:cNvPr>
            <p:cNvGrpSpPr/>
            <p:nvPr/>
          </p:nvGrpSpPr>
          <p:grpSpPr>
            <a:xfrm>
              <a:off x="6899266" y="928608"/>
              <a:ext cx="522900" cy="493119"/>
              <a:chOff x="6899266" y="928608"/>
              <a:chExt cx="522900" cy="493119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0E8B630B-3DF0-4429-888D-BB0D40D9C324}"/>
                  </a:ext>
                </a:extLst>
              </p:cNvPr>
              <p:cNvSpPr txBox="1"/>
              <p:nvPr/>
            </p:nvSpPr>
            <p:spPr>
              <a:xfrm>
                <a:off x="6899266" y="1021617"/>
                <a:ext cx="52290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-35</a:t>
                </a:r>
              </a:p>
            </p:txBody>
          </p: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6455D8A5-500C-44AB-B755-765C3D5444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597D9023-84F3-4519-BFC4-D4B851A0021B}"/>
              </a:ext>
            </a:extLst>
          </p:cNvPr>
          <p:cNvSpPr/>
          <p:nvPr/>
        </p:nvSpPr>
        <p:spPr>
          <a:xfrm>
            <a:off x="4958389" y="1820909"/>
            <a:ext cx="8519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-35</a:t>
            </a:r>
          </a:p>
        </p:txBody>
      </p:sp>
      <p:grpSp>
        <p:nvGrpSpPr>
          <p:cNvPr id="48" name="Group 91">
            <a:extLst>
              <a:ext uri="{FF2B5EF4-FFF2-40B4-BE49-F238E27FC236}">
                <a16:creationId xmlns:a16="http://schemas.microsoft.com/office/drawing/2014/main" id="{061FD455-9086-4440-92C0-99C5A9526DA6}"/>
              </a:ext>
            </a:extLst>
          </p:cNvPr>
          <p:cNvGrpSpPr/>
          <p:nvPr/>
        </p:nvGrpSpPr>
        <p:grpSpPr>
          <a:xfrm flipH="1">
            <a:off x="3201546" y="2930430"/>
            <a:ext cx="880880" cy="479154"/>
            <a:chOff x="7395283" y="5821043"/>
            <a:chExt cx="205894" cy="512761"/>
          </a:xfrm>
        </p:grpSpPr>
        <p:sp>
          <p:nvSpPr>
            <p:cNvPr id="49" name="Freeform 11">
              <a:extLst>
                <a:ext uri="{FF2B5EF4-FFF2-40B4-BE49-F238E27FC236}">
                  <a16:creationId xmlns:a16="http://schemas.microsoft.com/office/drawing/2014/main" id="{5DE9F0D1-CF59-4371-BC78-B40E3E4515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F2E99AC9-16F0-4932-8156-6EA136741A3D}"/>
                </a:ext>
              </a:extLst>
            </p:cNvPr>
            <p:cNvSpPr/>
            <p:nvPr/>
          </p:nvSpPr>
          <p:spPr>
            <a:xfrm>
              <a:off x="7435963" y="5821043"/>
              <a:ext cx="120353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-45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46DF2747-CB94-435A-9DBA-BF6FBB3DD6B7}"/>
              </a:ext>
            </a:extLst>
          </p:cNvPr>
          <p:cNvGrpSpPr/>
          <p:nvPr/>
        </p:nvGrpSpPr>
        <p:grpSpPr>
          <a:xfrm>
            <a:off x="2940487" y="3425596"/>
            <a:ext cx="522900" cy="494964"/>
            <a:chOff x="6891751" y="926763"/>
            <a:chExt cx="522900" cy="494964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01E0703-8682-48F1-BA0C-A556E977735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A86A8C89-83AC-4B76-9B75-36255D3F772A}"/>
                </a:ext>
              </a:extLst>
            </p:cNvPr>
            <p:cNvGrpSpPr/>
            <p:nvPr/>
          </p:nvGrpSpPr>
          <p:grpSpPr>
            <a:xfrm>
              <a:off x="6891751" y="928608"/>
              <a:ext cx="522900" cy="493119"/>
              <a:chOff x="6891751" y="928608"/>
              <a:chExt cx="522900" cy="493119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263EF3A-FD4F-48E8-8B94-294DB64613D0}"/>
                  </a:ext>
                </a:extLst>
              </p:cNvPr>
              <p:cNvSpPr txBox="1"/>
              <p:nvPr/>
            </p:nvSpPr>
            <p:spPr>
              <a:xfrm>
                <a:off x="6891751" y="1021617"/>
                <a:ext cx="52290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-80</a:t>
                </a:r>
              </a:p>
            </p:txBody>
          </p: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6C4C8AAD-8590-4E8D-90F0-65EEE330FD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669A41C5-B4CE-41F6-892B-9A25CAD18DEE}"/>
              </a:ext>
            </a:extLst>
          </p:cNvPr>
          <p:cNvSpPr/>
          <p:nvPr/>
        </p:nvSpPr>
        <p:spPr>
          <a:xfrm>
            <a:off x="6441424" y="1820908"/>
            <a:ext cx="10134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-80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68459B-72B4-4D4B-B56D-29BE9DD4CE4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FC054A2C-8EE6-4F3D-B8DA-8995CFEAC3A7}"/>
              </a:ext>
            </a:extLst>
          </p:cNvPr>
          <p:cNvSpPr/>
          <p:nvPr/>
        </p:nvSpPr>
        <p:spPr>
          <a:xfrm>
            <a:off x="5809127" y="3273673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724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1.48148E-6 L -0.01992 -0.03796 C -0.02396 -0.0463 -0.03008 -0.0507 -0.03685 -0.0507 C -0.04427 -0.0507 -0.05013 -0.0463 -0.05417 -0.03796 L -0.07383 1.48148E-6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83 1.48148E-6 L -0.09349 -0.03773 C -0.09739 -0.04607 -0.10377 -0.05023 -0.10989 -0.05023 C -0.11732 -0.05023 -0.12292 -0.04607 -0.12695 -0.03773 L -0.14609 1.48148E-6 " pathEditMode="relative" rAng="0" ptsTypes="AAAAA">
                                      <p:cBhvr>
                                        <p:cTn id="3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778 1.48148E-6 L -0.16719 -0.03727 C -0.17109 -0.0456 -0.17721 -0.05 -0.18359 -0.05 C -0.19075 -0.05 -0.19674 -0.0456 -0.20065 -0.03727 L -0.22005 1.48148E-6 " pathEditMode="relative" rAng="0" ptsTypes="AAAAA">
                                      <p:cBhvr>
                                        <p:cTn id="5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7" grpId="0"/>
      <p:bldP spid="46" grpId="0" animBg="1"/>
      <p:bldP spid="46" grpId="1" animBg="1"/>
      <p:bldP spid="46" grpId="2" animBg="1"/>
      <p:bldP spid="46" grpId="3" animBg="1"/>
    </p:bld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3853C115-DD63-4289-BCFC-BC845B55E9B0}"/>
              </a:ext>
            </a:extLst>
          </p:cNvPr>
          <p:cNvSpPr txBox="1"/>
          <p:nvPr/>
        </p:nvSpPr>
        <p:spPr>
          <a:xfrm>
            <a:off x="1749704" y="1660204"/>
            <a:ext cx="646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1CB954-E5A2-4586-9110-665D02311271}"/>
              </a:ext>
            </a:extLst>
          </p:cNvPr>
          <p:cNvSpPr txBox="1"/>
          <p:nvPr/>
        </p:nvSpPr>
        <p:spPr>
          <a:xfrm>
            <a:off x="2347395" y="1663766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5C7E30-1631-49A3-AFCF-D431886C3405}"/>
              </a:ext>
            </a:extLst>
          </p:cNvPr>
          <p:cNvSpPr txBox="1"/>
          <p:nvPr/>
        </p:nvSpPr>
        <p:spPr>
          <a:xfrm>
            <a:off x="987686" y="1672150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8 5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190678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is      as a decimal?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AA6CB5-CC1A-441C-80CA-A5C9B76A4652}"/>
              </a:ext>
            </a:extLst>
          </p:cNvPr>
          <p:cNvSpPr/>
          <p:nvPr/>
        </p:nvSpPr>
        <p:spPr>
          <a:xfrm>
            <a:off x="1473501" y="50000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2C1728-9AC1-4A41-8418-D97E1E05959F}"/>
              </a:ext>
            </a:extLst>
          </p:cNvPr>
          <p:cNvSpPr/>
          <p:nvPr/>
        </p:nvSpPr>
        <p:spPr>
          <a:xfrm>
            <a:off x="1473501" y="409464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8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58D8D3D-3925-404E-AAE5-1CB0184DC086}"/>
              </a:ext>
            </a:extLst>
          </p:cNvPr>
          <p:cNvCxnSpPr/>
          <p:nvPr/>
        </p:nvCxnSpPr>
        <p:spPr>
          <a:xfrm>
            <a:off x="1490470" y="526214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7695F3-A213-43BC-8E55-F5D77449FE93}"/>
              </a:ext>
            </a:extLst>
          </p:cNvPr>
          <p:cNvCxnSpPr>
            <a:cxnSpLocks/>
          </p:cNvCxnSpPr>
          <p:nvPr/>
        </p:nvCxnSpPr>
        <p:spPr>
          <a:xfrm flipV="1">
            <a:off x="1404560" y="1726901"/>
            <a:ext cx="502293" cy="28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1E22857-4297-48DC-BEAB-9E2E560BC2DC}"/>
              </a:ext>
            </a:extLst>
          </p:cNvPr>
          <p:cNvCxnSpPr>
            <a:cxnSpLocks/>
          </p:cNvCxnSpPr>
          <p:nvPr/>
        </p:nvCxnSpPr>
        <p:spPr>
          <a:xfrm>
            <a:off x="1423571" y="1710855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46E8373-4DE7-4A7A-B5FB-61EE15483A22}"/>
              </a:ext>
            </a:extLst>
          </p:cNvPr>
          <p:cNvSpPr txBox="1"/>
          <p:nvPr/>
        </p:nvSpPr>
        <p:spPr>
          <a:xfrm>
            <a:off x="1450047" y="121302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7115F2-F4C1-4696-82F7-D94EA2EC053E}"/>
              </a:ext>
            </a:extLst>
          </p:cNvPr>
          <p:cNvSpPr txBox="1"/>
          <p:nvPr/>
        </p:nvSpPr>
        <p:spPr>
          <a:xfrm>
            <a:off x="1918409" y="122071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08C6A76-FF78-421E-8F09-9C7104D53E0A}"/>
              </a:ext>
            </a:extLst>
          </p:cNvPr>
          <p:cNvSpPr txBox="1"/>
          <p:nvPr/>
        </p:nvSpPr>
        <p:spPr>
          <a:xfrm>
            <a:off x="1751220" y="167722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E2A47EB-EEDD-4FD8-BE4D-0FDD68DB46AE}"/>
              </a:ext>
            </a:extLst>
          </p:cNvPr>
          <p:cNvCxnSpPr>
            <a:cxnSpLocks/>
          </p:cNvCxnSpPr>
          <p:nvPr/>
        </p:nvCxnSpPr>
        <p:spPr>
          <a:xfrm>
            <a:off x="1901167" y="1726592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604661A-AAEF-4942-BEA9-F8F8054F5952}"/>
              </a:ext>
            </a:extLst>
          </p:cNvPr>
          <p:cNvSpPr txBox="1"/>
          <p:nvPr/>
        </p:nvSpPr>
        <p:spPr>
          <a:xfrm>
            <a:off x="1758495" y="1213025"/>
            <a:ext cx="3155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5C4EFAA-BD54-469D-A308-C0F739114D14}"/>
              </a:ext>
            </a:extLst>
          </p:cNvPr>
          <p:cNvCxnSpPr>
            <a:cxnSpLocks/>
          </p:cNvCxnSpPr>
          <p:nvPr/>
        </p:nvCxnSpPr>
        <p:spPr>
          <a:xfrm>
            <a:off x="2334477" y="1725058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2051F30-6B94-4554-950D-85888219C747}"/>
              </a:ext>
            </a:extLst>
          </p:cNvPr>
          <p:cNvSpPr txBox="1"/>
          <p:nvPr/>
        </p:nvSpPr>
        <p:spPr>
          <a:xfrm>
            <a:off x="2196368" y="1671880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A0D9805-6252-41C6-9CE7-6E50621BAE77}"/>
              </a:ext>
            </a:extLst>
          </p:cNvPr>
          <p:cNvSpPr txBox="1"/>
          <p:nvPr/>
        </p:nvSpPr>
        <p:spPr>
          <a:xfrm>
            <a:off x="2346188" y="122452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0EE3044-10CE-4ED9-BE2F-72A0EFD92DB0}"/>
              </a:ext>
            </a:extLst>
          </p:cNvPr>
          <p:cNvSpPr txBox="1"/>
          <p:nvPr/>
        </p:nvSpPr>
        <p:spPr>
          <a:xfrm>
            <a:off x="2799295" y="1663470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8D04BBB-8DA0-4BCE-9ACF-E3357A9C3994}"/>
              </a:ext>
            </a:extLst>
          </p:cNvPr>
          <p:cNvCxnSpPr>
            <a:cxnSpLocks/>
          </p:cNvCxnSpPr>
          <p:nvPr/>
        </p:nvCxnSpPr>
        <p:spPr>
          <a:xfrm>
            <a:off x="2786377" y="1724762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F45B3FEE-8FB8-4D9D-BF81-CD676A271195}"/>
              </a:ext>
            </a:extLst>
          </p:cNvPr>
          <p:cNvSpPr txBox="1"/>
          <p:nvPr/>
        </p:nvSpPr>
        <p:spPr>
          <a:xfrm>
            <a:off x="2648268" y="1671584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59883F1-3A54-45B2-A989-ACACAB52CCFA}"/>
              </a:ext>
            </a:extLst>
          </p:cNvPr>
          <p:cNvSpPr txBox="1"/>
          <p:nvPr/>
        </p:nvSpPr>
        <p:spPr>
          <a:xfrm>
            <a:off x="2785024" y="122423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7A5B83-0F0F-4CE2-8657-4088876B2A3B}"/>
              </a:ext>
            </a:extLst>
          </p:cNvPr>
          <p:cNvSpPr txBox="1"/>
          <p:nvPr/>
        </p:nvSpPr>
        <p:spPr>
          <a:xfrm>
            <a:off x="4334832" y="190678"/>
            <a:ext cx="16222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0.625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EA12530-CBC3-4D85-B23B-39948D228AF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162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10" grpId="0"/>
      <p:bldP spid="14" grpId="0"/>
      <p:bldP spid="15" grpId="0"/>
      <p:bldP spid="16" grpId="0"/>
      <p:bldP spid="19" grpId="0"/>
      <p:bldP spid="22" grpId="0"/>
      <p:bldP spid="23" grpId="0"/>
      <p:bldP spid="25" grpId="0"/>
      <p:bldP spid="27" grpId="0"/>
      <p:bldP spid="28" grpId="0"/>
      <p:bldP spid="29" grpId="0"/>
    </p:bld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Peanuts cost 60p for 100 grams.</a:t>
            </a:r>
          </a:p>
          <a:p>
            <a:r>
              <a:rPr lang="en-US" sz="3200" b="1" dirty="0"/>
              <a:t>What is the cost of 350 grams of peanuts?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D61B16-8CDF-41ED-94FD-7ACD4108971E}"/>
              </a:ext>
            </a:extLst>
          </p:cNvPr>
          <p:cNvSpPr/>
          <p:nvPr/>
        </p:nvSpPr>
        <p:spPr>
          <a:xfrm>
            <a:off x="1404205" y="2377143"/>
            <a:ext cx="48996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60p = 100 grams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C34CAD-003F-4C57-A704-3AE7EED68655}"/>
              </a:ext>
            </a:extLst>
          </p:cNvPr>
          <p:cNvSpPr/>
          <p:nvPr/>
        </p:nvSpPr>
        <p:spPr>
          <a:xfrm>
            <a:off x="1113256" y="3270859"/>
            <a:ext cx="16086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£1.80 =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06BD2FD-946E-45C3-8CD1-0039DBF15539}"/>
              </a:ext>
            </a:extLst>
          </p:cNvPr>
          <p:cNvCxnSpPr/>
          <p:nvPr/>
        </p:nvCxnSpPr>
        <p:spPr>
          <a:xfrm>
            <a:off x="2866397" y="2967501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79397992-34EE-4B3C-99C3-369D9320F765}"/>
              </a:ext>
            </a:extLst>
          </p:cNvPr>
          <p:cNvSpPr/>
          <p:nvPr/>
        </p:nvSpPr>
        <p:spPr>
          <a:xfrm>
            <a:off x="2950271" y="2874374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x3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1C83C99-55BD-4F5E-BDB7-82F95F07AEA0}"/>
              </a:ext>
            </a:extLst>
          </p:cNvPr>
          <p:cNvCxnSpPr>
            <a:cxnSpLocks/>
          </p:cNvCxnSpPr>
          <p:nvPr/>
        </p:nvCxnSpPr>
        <p:spPr>
          <a:xfrm flipV="1">
            <a:off x="2866397" y="2040178"/>
            <a:ext cx="0" cy="336965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0A9590D1-C305-40BE-BC13-32DAFB63E108}"/>
              </a:ext>
            </a:extLst>
          </p:cNvPr>
          <p:cNvSpPr/>
          <p:nvPr/>
        </p:nvSpPr>
        <p:spPr>
          <a:xfrm>
            <a:off x="2935844" y="1995201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749B8F-F60D-4199-987A-B4139BB16F25}"/>
              </a:ext>
            </a:extLst>
          </p:cNvPr>
          <p:cNvSpPr/>
          <p:nvPr/>
        </p:nvSpPr>
        <p:spPr>
          <a:xfrm>
            <a:off x="2455499" y="3270859"/>
            <a:ext cx="2461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300 grams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C3B19A-1521-4837-B574-4123ABDE6950}"/>
              </a:ext>
            </a:extLst>
          </p:cNvPr>
          <p:cNvSpPr/>
          <p:nvPr/>
        </p:nvSpPr>
        <p:spPr>
          <a:xfrm>
            <a:off x="2455498" y="1462074"/>
            <a:ext cx="2461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 grams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CC9033-FFFC-4246-9B6E-6A99E22C9404}"/>
              </a:ext>
            </a:extLst>
          </p:cNvPr>
          <p:cNvSpPr/>
          <p:nvPr/>
        </p:nvSpPr>
        <p:spPr>
          <a:xfrm>
            <a:off x="1432018" y="1462074"/>
            <a:ext cx="12289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30p =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32F3AC-C5C2-413F-8C70-E76255F0BB8A}"/>
              </a:ext>
            </a:extLst>
          </p:cNvPr>
          <p:cNvSpPr/>
          <p:nvPr/>
        </p:nvSpPr>
        <p:spPr>
          <a:xfrm>
            <a:off x="1404205" y="1462074"/>
            <a:ext cx="2788972" cy="57810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4111ABB-6B42-456E-868F-A2C6353A3CE2}"/>
              </a:ext>
            </a:extLst>
          </p:cNvPr>
          <p:cNvSpPr/>
          <p:nvPr/>
        </p:nvSpPr>
        <p:spPr>
          <a:xfrm>
            <a:off x="1113256" y="3308751"/>
            <a:ext cx="3376013" cy="57810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B35D065-0C10-4C9C-B4F8-735A8C8F0B85}"/>
              </a:ext>
            </a:extLst>
          </p:cNvPr>
          <p:cNvSpPr/>
          <p:nvPr/>
        </p:nvSpPr>
        <p:spPr>
          <a:xfrm>
            <a:off x="4764301" y="1185297"/>
            <a:ext cx="30080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£1.80 + £0.30 =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72D4C37-E77F-41A9-8C7E-66B865736C79}"/>
              </a:ext>
            </a:extLst>
          </p:cNvPr>
          <p:cNvSpPr/>
          <p:nvPr/>
        </p:nvSpPr>
        <p:spPr>
          <a:xfrm>
            <a:off x="7420216" y="1185296"/>
            <a:ext cx="13477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£2.10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F933FC8-EB17-495A-997D-8E51331AB4F6}"/>
              </a:ext>
            </a:extLst>
          </p:cNvPr>
          <p:cNvGrpSpPr/>
          <p:nvPr/>
        </p:nvGrpSpPr>
        <p:grpSpPr>
          <a:xfrm>
            <a:off x="5403316" y="2289599"/>
            <a:ext cx="3484697" cy="584775"/>
            <a:chOff x="1584418" y="1614474"/>
            <a:chExt cx="3484697" cy="58477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BC4247F-1C4D-4AD8-8844-8A2C7CCF0BBC}"/>
                </a:ext>
              </a:extLst>
            </p:cNvPr>
            <p:cNvSpPr/>
            <p:nvPr/>
          </p:nvSpPr>
          <p:spPr>
            <a:xfrm>
              <a:off x="2607898" y="1614474"/>
              <a:ext cx="246121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50 grams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BE1551D-A45E-442E-8FC6-A456EC8C42AA}"/>
                </a:ext>
              </a:extLst>
            </p:cNvPr>
            <p:cNvSpPr/>
            <p:nvPr/>
          </p:nvSpPr>
          <p:spPr>
            <a:xfrm>
              <a:off x="1584418" y="1614474"/>
              <a:ext cx="12289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30p =</a:t>
              </a: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BE8D9D78-D4EF-4AFC-8D11-DFBA1984CF57}"/>
              </a:ext>
            </a:extLst>
          </p:cNvPr>
          <p:cNvSpPr/>
          <p:nvPr/>
        </p:nvSpPr>
        <p:spPr>
          <a:xfrm>
            <a:off x="5147127" y="3204668"/>
            <a:ext cx="16086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£2.10 =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353200F-F2D7-45B3-B2AD-FBF0CE05B851}"/>
              </a:ext>
            </a:extLst>
          </p:cNvPr>
          <p:cNvCxnSpPr/>
          <p:nvPr/>
        </p:nvCxnSpPr>
        <p:spPr>
          <a:xfrm>
            <a:off x="6900268" y="2901310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FF4CD4B5-968C-4318-84A8-9255CF1C5BDB}"/>
              </a:ext>
            </a:extLst>
          </p:cNvPr>
          <p:cNvSpPr/>
          <p:nvPr/>
        </p:nvSpPr>
        <p:spPr>
          <a:xfrm>
            <a:off x="6984142" y="2808183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x7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BE8BAE3-4A92-4A86-B9AE-5C202FB4A21F}"/>
              </a:ext>
            </a:extLst>
          </p:cNvPr>
          <p:cNvSpPr/>
          <p:nvPr/>
        </p:nvSpPr>
        <p:spPr>
          <a:xfrm>
            <a:off x="6489370" y="3204668"/>
            <a:ext cx="2461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350 grams</a:t>
            </a:r>
          </a:p>
        </p:txBody>
      </p:sp>
    </p:spTree>
    <p:extLst>
      <p:ext uri="{BB962C8B-B14F-4D97-AF65-F5344CB8AC3E}">
        <p14:creationId xmlns:p14="http://schemas.microsoft.com/office/powerpoint/2010/main" val="3372208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  <p:bldP spid="10" grpId="0"/>
      <p:bldP spid="11" grpId="0"/>
      <p:bldP spid="14" grpId="0"/>
      <p:bldP spid="13" grpId="0" animBg="1"/>
      <p:bldP spid="16" grpId="0" animBg="1"/>
      <p:bldP spid="17" grpId="0"/>
      <p:bldP spid="18" grpId="0"/>
      <p:bldP spid="21" grpId="0"/>
      <p:bldP spid="23" grpId="0"/>
      <p:bldP spid="24" grpId="0"/>
    </p:bld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Print charges: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3p per page         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75p for the cover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Jon pays £4.35 for his book, including the cover.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many pages are in his book?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75C175-D2FB-4530-AF34-17B11C679401}"/>
              </a:ext>
            </a:extLst>
          </p:cNvPr>
          <p:cNvSpPr/>
          <p:nvPr/>
        </p:nvSpPr>
        <p:spPr>
          <a:xfrm>
            <a:off x="56123" y="3206423"/>
            <a:ext cx="1187394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a formula for the total cost of printing a book with cover.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 stands for the total cost in pence.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 n for the number of pages.</a:t>
            </a:r>
          </a:p>
          <a:p>
            <a:pPr>
              <a:spcAft>
                <a:spcPts val="0"/>
              </a:spcAft>
            </a:pP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 = ________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60BF55-8920-4062-ABEF-0630F655DC07}"/>
              </a:ext>
            </a:extLst>
          </p:cNvPr>
          <p:cNvSpPr txBox="1"/>
          <p:nvPr/>
        </p:nvSpPr>
        <p:spPr>
          <a:xfrm>
            <a:off x="261936" y="2544801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£4.35 – £0.75 =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36315B-C82F-4047-BD60-65B78E477CDF}"/>
              </a:ext>
            </a:extLst>
          </p:cNvPr>
          <p:cNvSpPr txBox="1"/>
          <p:nvPr/>
        </p:nvSpPr>
        <p:spPr>
          <a:xfrm>
            <a:off x="2987054" y="2543017"/>
            <a:ext cx="3940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£3.60 spent on pages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8C67AB-FF2F-4D54-BF70-B3736A8FE4F2}"/>
              </a:ext>
            </a:extLst>
          </p:cNvPr>
          <p:cNvSpPr/>
          <p:nvPr/>
        </p:nvSpPr>
        <p:spPr>
          <a:xfrm>
            <a:off x="7197044" y="2543016"/>
            <a:ext cx="3223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360</a:t>
            </a:r>
            <a:r>
              <a:rPr lang="en-GB" sz="3200" b="1" i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 </a:t>
            </a:r>
            <a:r>
              <a:rPr lang="en-GB" sz="3200" b="1" dirty="0">
                <a:solidFill>
                  <a:srgbClr val="FF0000"/>
                </a:solidFill>
              </a:rPr>
              <a:t>÷ 3 =</a:t>
            </a:r>
            <a:endParaRPr lang="en-GB" sz="3200" b="1" i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0523A6-1076-4B8E-B6C9-4F82AB2D011D}"/>
              </a:ext>
            </a:extLst>
          </p:cNvPr>
          <p:cNvSpPr/>
          <p:nvPr/>
        </p:nvSpPr>
        <p:spPr>
          <a:xfrm>
            <a:off x="8809019" y="2543015"/>
            <a:ext cx="9205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120</a:t>
            </a:r>
            <a:endParaRPr lang="en-GB" sz="3200" b="1" i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FAFFA8-63FF-4E98-ADF9-926B78CFFAE8}"/>
              </a:ext>
            </a:extLst>
          </p:cNvPr>
          <p:cNvSpPr/>
          <p:nvPr/>
        </p:nvSpPr>
        <p:spPr>
          <a:xfrm>
            <a:off x="5780557" y="1989763"/>
            <a:ext cx="20925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120 pages</a:t>
            </a:r>
            <a:endParaRPr lang="en-GB" sz="3200" b="1" i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E5C882-923A-41DD-974B-036D0418379A}"/>
              </a:ext>
            </a:extLst>
          </p:cNvPr>
          <p:cNvSpPr txBox="1"/>
          <p:nvPr/>
        </p:nvSpPr>
        <p:spPr>
          <a:xfrm>
            <a:off x="721717" y="5128556"/>
            <a:ext cx="3940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3n + 75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23428BA-062F-46A1-B78F-45DCC2306B1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2664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0" grpId="0"/>
      <p:bldP spid="11" grpId="0"/>
      <p:bldP spid="12" grpId="0"/>
    </p:bld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D1EEC07-7554-4919-ABE9-73C858DA5C21}"/>
              </a:ext>
            </a:extLst>
          </p:cNvPr>
          <p:cNvSpPr/>
          <p:nvPr/>
        </p:nvSpPr>
        <p:spPr>
          <a:xfrm>
            <a:off x="56123" y="69970"/>
            <a:ext cx="1219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Triangle ABC is isosceles and has a perimeter of 20 centimetres. Sides AB and AC are each twice as long as BC.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 the length of the side BC.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219F979-A3B3-4D0F-811E-59B66E35BCDD}"/>
              </a:ext>
            </a:extLst>
          </p:cNvPr>
          <p:cNvCxnSpPr>
            <a:cxnSpLocks/>
          </p:cNvCxnSpPr>
          <p:nvPr/>
        </p:nvCxnSpPr>
        <p:spPr>
          <a:xfrm flipV="1">
            <a:off x="1165505" y="2514600"/>
            <a:ext cx="4567080" cy="51286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17A2A0B-2F14-4BB9-AA1E-4A36CD5F8F5C}"/>
              </a:ext>
            </a:extLst>
          </p:cNvPr>
          <p:cNvCxnSpPr>
            <a:cxnSpLocks/>
          </p:cNvCxnSpPr>
          <p:nvPr/>
        </p:nvCxnSpPr>
        <p:spPr>
          <a:xfrm flipV="1">
            <a:off x="1923393" y="2514600"/>
            <a:ext cx="3809192" cy="26039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31C7446-EED4-4A27-99E6-7409C57B3488}"/>
              </a:ext>
            </a:extLst>
          </p:cNvPr>
          <p:cNvCxnSpPr>
            <a:cxnSpLocks/>
          </p:cNvCxnSpPr>
          <p:nvPr/>
        </p:nvCxnSpPr>
        <p:spPr>
          <a:xfrm flipH="1" flipV="1">
            <a:off x="1165505" y="3027469"/>
            <a:ext cx="757888" cy="209106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938BDEC1-D4C0-4B46-82B3-913AF70F40F7}"/>
              </a:ext>
            </a:extLst>
          </p:cNvPr>
          <p:cNvSpPr/>
          <p:nvPr/>
        </p:nvSpPr>
        <p:spPr>
          <a:xfrm>
            <a:off x="7629993" y="2188347"/>
            <a:ext cx="794479" cy="83912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4C0E9B-2667-4457-A7AF-A4D8964BFCD4}"/>
              </a:ext>
            </a:extLst>
          </p:cNvPr>
          <p:cNvSpPr/>
          <p:nvPr/>
        </p:nvSpPr>
        <p:spPr>
          <a:xfrm>
            <a:off x="8424472" y="2190301"/>
            <a:ext cx="794479" cy="83912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6BD6E6-666D-407A-B5F6-D452ADED179B}"/>
              </a:ext>
            </a:extLst>
          </p:cNvPr>
          <p:cNvSpPr/>
          <p:nvPr/>
        </p:nvSpPr>
        <p:spPr>
          <a:xfrm>
            <a:off x="9218951" y="2188347"/>
            <a:ext cx="794479" cy="83912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A56C6-22B5-4094-AE8A-829FDA83DD0C}"/>
              </a:ext>
            </a:extLst>
          </p:cNvPr>
          <p:cNvSpPr/>
          <p:nvPr/>
        </p:nvSpPr>
        <p:spPr>
          <a:xfrm>
            <a:off x="10013430" y="2188347"/>
            <a:ext cx="794479" cy="83912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923631D-5E10-429D-928F-52993E21A69E}"/>
              </a:ext>
            </a:extLst>
          </p:cNvPr>
          <p:cNvSpPr/>
          <p:nvPr/>
        </p:nvSpPr>
        <p:spPr>
          <a:xfrm>
            <a:off x="10807909" y="2188347"/>
            <a:ext cx="794479" cy="83912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AA2F12C-CED5-4679-8B41-B2CF4785F9BF}"/>
              </a:ext>
            </a:extLst>
          </p:cNvPr>
          <p:cNvSpPr/>
          <p:nvPr/>
        </p:nvSpPr>
        <p:spPr>
          <a:xfrm>
            <a:off x="7680499" y="1776213"/>
            <a:ext cx="5774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BC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EF9A0AC-464A-4062-93E8-A84191F19DE6}"/>
              </a:ext>
            </a:extLst>
          </p:cNvPr>
          <p:cNvSpPr/>
          <p:nvPr/>
        </p:nvSpPr>
        <p:spPr>
          <a:xfrm>
            <a:off x="8876136" y="1776213"/>
            <a:ext cx="6046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AB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3B2621-35E6-4CB0-B224-30F88D7FC1D7}"/>
              </a:ext>
            </a:extLst>
          </p:cNvPr>
          <p:cNvSpPr/>
          <p:nvPr/>
        </p:nvSpPr>
        <p:spPr>
          <a:xfrm>
            <a:off x="10472757" y="1776213"/>
            <a:ext cx="5892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AC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AE4E5537-AC14-44F5-AF03-B24116DAB11D}"/>
              </a:ext>
            </a:extLst>
          </p:cNvPr>
          <p:cNvSpPr/>
          <p:nvPr/>
        </p:nvSpPr>
        <p:spPr>
          <a:xfrm rot="16200000">
            <a:off x="9315420" y="1359185"/>
            <a:ext cx="593602" cy="3980338"/>
          </a:xfrm>
          <a:prstGeom prst="leftBrac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7EE9A26-D3B5-40ED-ABB1-CAC6D14CC21E}"/>
              </a:ext>
            </a:extLst>
          </p:cNvPr>
          <p:cNvSpPr txBox="1"/>
          <p:nvPr/>
        </p:nvSpPr>
        <p:spPr>
          <a:xfrm>
            <a:off x="9267519" y="3761977"/>
            <a:ext cx="97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8994FA1-4187-46AE-B773-2AC20ED9921C}"/>
              </a:ext>
            </a:extLst>
          </p:cNvPr>
          <p:cNvSpPr txBox="1"/>
          <p:nvPr/>
        </p:nvSpPr>
        <p:spPr>
          <a:xfrm>
            <a:off x="7773302" y="4692689"/>
            <a:ext cx="30346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20 ÷ 5 = 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FC0FD19-6F61-477F-AD6A-15E904FEC5FC}"/>
              </a:ext>
            </a:extLst>
          </p:cNvPr>
          <p:cNvSpPr txBox="1"/>
          <p:nvPr/>
        </p:nvSpPr>
        <p:spPr>
          <a:xfrm>
            <a:off x="7799939" y="2320492"/>
            <a:ext cx="415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3A073AE-3963-4CD3-9D83-D0C0B1895E6B}"/>
              </a:ext>
            </a:extLst>
          </p:cNvPr>
          <p:cNvSpPr txBox="1"/>
          <p:nvPr/>
        </p:nvSpPr>
        <p:spPr>
          <a:xfrm>
            <a:off x="8598864" y="2301743"/>
            <a:ext cx="415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80C9DDF-7AAE-48C6-97A2-7BEA555721DF}"/>
              </a:ext>
            </a:extLst>
          </p:cNvPr>
          <p:cNvSpPr txBox="1"/>
          <p:nvPr/>
        </p:nvSpPr>
        <p:spPr>
          <a:xfrm>
            <a:off x="9423224" y="2301493"/>
            <a:ext cx="415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8D3796-F75F-4961-B4CD-0BD5C3661C9A}"/>
              </a:ext>
            </a:extLst>
          </p:cNvPr>
          <p:cNvSpPr txBox="1"/>
          <p:nvPr/>
        </p:nvSpPr>
        <p:spPr>
          <a:xfrm>
            <a:off x="10223904" y="2294909"/>
            <a:ext cx="415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0598B52-5B35-4D0E-ACFA-353F595F6ED8}"/>
              </a:ext>
            </a:extLst>
          </p:cNvPr>
          <p:cNvSpPr txBox="1"/>
          <p:nvPr/>
        </p:nvSpPr>
        <p:spPr>
          <a:xfrm>
            <a:off x="11014228" y="2294909"/>
            <a:ext cx="415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635EA38-49B0-4061-8E38-BA8078F65231}"/>
              </a:ext>
            </a:extLst>
          </p:cNvPr>
          <p:cNvSpPr txBox="1"/>
          <p:nvPr/>
        </p:nvSpPr>
        <p:spPr>
          <a:xfrm>
            <a:off x="480035" y="3834824"/>
            <a:ext cx="11901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4cm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B5A28A2-86FE-45AB-810A-D2BE7EFD8C21}"/>
              </a:ext>
            </a:extLst>
          </p:cNvPr>
          <p:cNvSpPr txBox="1"/>
          <p:nvPr/>
        </p:nvSpPr>
        <p:spPr>
          <a:xfrm>
            <a:off x="2267831" y="2188347"/>
            <a:ext cx="13223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8cm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8F3AC3F-5557-4AE4-8F19-8E670622516C}"/>
              </a:ext>
            </a:extLst>
          </p:cNvPr>
          <p:cNvSpPr txBox="1"/>
          <p:nvPr/>
        </p:nvSpPr>
        <p:spPr>
          <a:xfrm>
            <a:off x="3758893" y="3730303"/>
            <a:ext cx="12978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8cm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53F98F7-9298-41B3-8842-69B410B465A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B6EEB7AC-F995-4CCC-86C3-F1BF04D85EC2}"/>
              </a:ext>
            </a:extLst>
          </p:cNvPr>
          <p:cNvCxnSpPr>
            <a:cxnSpLocks/>
          </p:cNvCxnSpPr>
          <p:nvPr/>
        </p:nvCxnSpPr>
        <p:spPr>
          <a:xfrm flipH="1">
            <a:off x="1165505" y="2514600"/>
            <a:ext cx="4567081" cy="50857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76BE6957-F2FC-4E42-A970-353B17A37E0D}"/>
              </a:ext>
            </a:extLst>
          </p:cNvPr>
          <p:cNvCxnSpPr>
            <a:cxnSpLocks/>
          </p:cNvCxnSpPr>
          <p:nvPr/>
        </p:nvCxnSpPr>
        <p:spPr>
          <a:xfrm flipH="1">
            <a:off x="1923393" y="2514600"/>
            <a:ext cx="3809192" cy="260393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4C1656DA-9ACD-4509-BDE6-A5EEE6FDD1D3}"/>
              </a:ext>
            </a:extLst>
          </p:cNvPr>
          <p:cNvCxnSpPr>
            <a:cxnSpLocks/>
          </p:cNvCxnSpPr>
          <p:nvPr/>
        </p:nvCxnSpPr>
        <p:spPr>
          <a:xfrm>
            <a:off x="1165505" y="3023176"/>
            <a:ext cx="757888" cy="2095362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A101F9D2-B0CB-4D59-BD8A-684579EBA6E3}"/>
              </a:ext>
            </a:extLst>
          </p:cNvPr>
          <p:cNvSpPr txBox="1"/>
          <p:nvPr/>
        </p:nvSpPr>
        <p:spPr>
          <a:xfrm>
            <a:off x="813520" y="2616806"/>
            <a:ext cx="4026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C</a:t>
            </a:r>
            <a:endParaRPr lang="en-GB" b="1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8E49EE8-F58E-4194-993E-F2312B58C279}"/>
              </a:ext>
            </a:extLst>
          </p:cNvPr>
          <p:cNvSpPr txBox="1"/>
          <p:nvPr/>
        </p:nvSpPr>
        <p:spPr>
          <a:xfrm>
            <a:off x="1696712" y="5046632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B</a:t>
            </a:r>
            <a:endParaRPr lang="en-GB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4FD8DBB-D0A0-46F9-89B9-4D260242913D}"/>
              </a:ext>
            </a:extLst>
          </p:cNvPr>
          <p:cNvSpPr txBox="1"/>
          <p:nvPr/>
        </p:nvSpPr>
        <p:spPr>
          <a:xfrm>
            <a:off x="5693326" y="2188347"/>
            <a:ext cx="433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A</a:t>
            </a:r>
            <a:endParaRPr lang="en-GB" b="1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E7EB766-0834-4961-8742-B334B4DC7686}"/>
              </a:ext>
            </a:extLst>
          </p:cNvPr>
          <p:cNvSpPr txBox="1"/>
          <p:nvPr/>
        </p:nvSpPr>
        <p:spPr>
          <a:xfrm>
            <a:off x="6096000" y="1036826"/>
            <a:ext cx="13223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4cm</a:t>
            </a:r>
          </a:p>
        </p:txBody>
      </p:sp>
    </p:spTree>
    <p:extLst>
      <p:ext uri="{BB962C8B-B14F-4D97-AF65-F5344CB8AC3E}">
        <p14:creationId xmlns:p14="http://schemas.microsoft.com/office/powerpoint/2010/main" val="2312465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9" grpId="0"/>
      <p:bldP spid="4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61" grpId="0"/>
    </p:bld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Gavin was ill in March.</a:t>
            </a:r>
          </a:p>
          <a:p>
            <a:r>
              <a:rPr lang="en-US" sz="3200" b="1" dirty="0"/>
              <a:t>This is his temperature chart.</a:t>
            </a:r>
          </a:p>
        </p:txBody>
      </p:sp>
      <p:pic>
        <p:nvPicPr>
          <p:cNvPr id="179202" name="Picture 2">
            <a:extLst>
              <a:ext uri="{FF2B5EF4-FFF2-40B4-BE49-F238E27FC236}">
                <a16:creationId xmlns:a16="http://schemas.microsoft.com/office/drawing/2014/main" id="{B6198289-E2C8-4B79-9DE0-C317F4510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595" y="1268727"/>
            <a:ext cx="5895071" cy="4320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F28BAF4-E549-443F-97EA-8CD52E9CF508}"/>
              </a:ext>
            </a:extLst>
          </p:cNvPr>
          <p:cNvSpPr/>
          <p:nvPr/>
        </p:nvSpPr>
        <p:spPr>
          <a:xfrm>
            <a:off x="6300666" y="575886"/>
            <a:ext cx="53636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For how many days was his temperature marked as more than 37°C?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F35621-7804-4492-A277-1F1EC4D556F2}"/>
              </a:ext>
            </a:extLst>
          </p:cNvPr>
          <p:cNvSpPr/>
          <p:nvPr/>
        </p:nvSpPr>
        <p:spPr>
          <a:xfrm>
            <a:off x="6300666" y="2511726"/>
            <a:ext cx="53636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Which date showed the largest change in temperature from the day before?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14450B-626E-449A-A971-12722A5D862D}"/>
              </a:ext>
            </a:extLst>
          </p:cNvPr>
          <p:cNvSpPr/>
          <p:nvPr/>
        </p:nvSpPr>
        <p:spPr>
          <a:xfrm>
            <a:off x="6300666" y="4524839"/>
            <a:ext cx="536365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Estimate Gavin’s highest temperature shown on the graph. Give your answer to 1 decimal place.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E2BA7DC-2D88-480E-A0A6-60259B5DDB38}"/>
              </a:ext>
            </a:extLst>
          </p:cNvPr>
          <p:cNvCxnSpPr>
            <a:cxnSpLocks/>
          </p:cNvCxnSpPr>
          <p:nvPr/>
        </p:nvCxnSpPr>
        <p:spPr>
          <a:xfrm>
            <a:off x="1034265" y="4057764"/>
            <a:ext cx="506173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776CACED-DEAA-461D-9F5E-85B73CA38CC0}"/>
              </a:ext>
            </a:extLst>
          </p:cNvPr>
          <p:cNvSpPr/>
          <p:nvPr/>
        </p:nvSpPr>
        <p:spPr>
          <a:xfrm>
            <a:off x="8270318" y="1560771"/>
            <a:ext cx="12550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 days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0CE7394-F10D-4024-BE6C-C14B04ACA54E}"/>
              </a:ext>
            </a:extLst>
          </p:cNvPr>
          <p:cNvCxnSpPr>
            <a:cxnSpLocks/>
          </p:cNvCxnSpPr>
          <p:nvPr/>
        </p:nvCxnSpPr>
        <p:spPr>
          <a:xfrm flipV="1">
            <a:off x="1796828" y="3516923"/>
            <a:ext cx="370875" cy="7225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D709DCE3-BA65-4099-B6D8-9E27B8FBA228}"/>
              </a:ext>
            </a:extLst>
          </p:cNvPr>
          <p:cNvSpPr/>
          <p:nvPr/>
        </p:nvSpPr>
        <p:spPr>
          <a:xfrm>
            <a:off x="9966098" y="3472989"/>
            <a:ext cx="18203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</a:t>
            </a:r>
            <a:r>
              <a:rPr lang="en-GB" sz="3200" b="1" baseline="30000" dirty="0">
                <a:solidFill>
                  <a:srgbClr val="FF0000"/>
                </a:solidFill>
              </a:rPr>
              <a:t>th</a:t>
            </a:r>
            <a:r>
              <a:rPr lang="en-GB" sz="3200" b="1" dirty="0">
                <a:solidFill>
                  <a:srgbClr val="FF0000"/>
                </a:solidFill>
              </a:rPr>
              <a:t> March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605FDC6-A27D-4963-B03E-5907CE241A96}"/>
              </a:ext>
            </a:extLst>
          </p:cNvPr>
          <p:cNvCxnSpPr>
            <a:cxnSpLocks/>
          </p:cNvCxnSpPr>
          <p:nvPr/>
        </p:nvCxnSpPr>
        <p:spPr>
          <a:xfrm>
            <a:off x="1050790" y="3070402"/>
            <a:ext cx="18629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7C9462F2-01F0-4BF1-97CD-434EA1602DF9}"/>
              </a:ext>
            </a:extLst>
          </p:cNvPr>
          <p:cNvSpPr/>
          <p:nvPr/>
        </p:nvSpPr>
        <p:spPr>
          <a:xfrm>
            <a:off x="8833044" y="5989726"/>
            <a:ext cx="23505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39.1 degrees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F7FDFF8-735B-42A4-8685-ED122198A33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2293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B03B73F-32B7-4B79-A1DE-D7A4F844A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635" y="710892"/>
            <a:ext cx="5000626" cy="177641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Sarah makes a pie chart to show the proportion of boys and girls in her class.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44ED625C-558E-4590-BB41-21FB27920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337" y="710892"/>
            <a:ext cx="2035175" cy="202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56D5310-DCD0-4639-8542-DB9F942A928C}"/>
              </a:ext>
            </a:extLst>
          </p:cNvPr>
          <p:cNvSpPr/>
          <p:nvPr/>
        </p:nvSpPr>
        <p:spPr>
          <a:xfrm>
            <a:off x="56124" y="2908001"/>
            <a:ext cx="118739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next day another boy joins Sarah's class.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She makes a new pie chart.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angle for boys on the new pie chart.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4E75FA-FAF3-4485-A42B-8A458C600595}"/>
              </a:ext>
            </a:extLst>
          </p:cNvPr>
          <p:cNvSpPr/>
          <p:nvPr/>
        </p:nvSpPr>
        <p:spPr>
          <a:xfrm>
            <a:off x="303546" y="5348341"/>
            <a:ext cx="24831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 + 21 + 1 =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513B28-96A0-4A5A-A347-CD68EC263EAB}"/>
              </a:ext>
            </a:extLst>
          </p:cNvPr>
          <p:cNvSpPr/>
          <p:nvPr/>
        </p:nvSpPr>
        <p:spPr>
          <a:xfrm>
            <a:off x="2560518" y="5348341"/>
            <a:ext cx="24831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 children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DF2C49-FEDC-40AA-BB01-74AD124CC9C1}"/>
              </a:ext>
            </a:extLst>
          </p:cNvPr>
          <p:cNvSpPr/>
          <p:nvPr/>
        </p:nvSpPr>
        <p:spPr>
          <a:xfrm>
            <a:off x="303546" y="4763565"/>
            <a:ext cx="24831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 + 1 =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7D982D-9646-4FBC-B6ED-B9F7AE5E3DCC}"/>
              </a:ext>
            </a:extLst>
          </p:cNvPr>
          <p:cNvSpPr/>
          <p:nvPr/>
        </p:nvSpPr>
        <p:spPr>
          <a:xfrm>
            <a:off x="1762235" y="4763565"/>
            <a:ext cx="24831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 boys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8EEAF2-A4F1-41DC-B693-33C5E07FAC87}"/>
              </a:ext>
            </a:extLst>
          </p:cNvPr>
          <p:cNvCxnSpPr>
            <a:cxnSpLocks/>
          </p:cNvCxnSpPr>
          <p:nvPr/>
        </p:nvCxnSpPr>
        <p:spPr>
          <a:xfrm>
            <a:off x="4954016" y="5410132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EA5489C-0B8F-45EC-85BA-2422665DD6C8}"/>
              </a:ext>
            </a:extLst>
          </p:cNvPr>
          <p:cNvSpPr txBox="1"/>
          <p:nvPr/>
        </p:nvSpPr>
        <p:spPr>
          <a:xfrm>
            <a:off x="4954015" y="534834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010ADA-4AF4-4382-969E-432108F2C2C3}"/>
              </a:ext>
            </a:extLst>
          </p:cNvPr>
          <p:cNvSpPr txBox="1"/>
          <p:nvPr/>
        </p:nvSpPr>
        <p:spPr>
          <a:xfrm>
            <a:off x="4945337" y="4896322"/>
            <a:ext cx="9332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5B7260-A0C6-4BD9-8341-B9D0F1FC336E}"/>
              </a:ext>
            </a:extLst>
          </p:cNvPr>
          <p:cNvSpPr txBox="1"/>
          <p:nvPr/>
        </p:nvSpPr>
        <p:spPr>
          <a:xfrm>
            <a:off x="5854049" y="5127928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0450AD0-A7B6-4EE7-BA96-E4F1DE53DC25}"/>
              </a:ext>
            </a:extLst>
          </p:cNvPr>
          <p:cNvCxnSpPr>
            <a:cxnSpLocks/>
          </p:cNvCxnSpPr>
          <p:nvPr/>
        </p:nvCxnSpPr>
        <p:spPr>
          <a:xfrm>
            <a:off x="6335973" y="5396716"/>
            <a:ext cx="143635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FC94890-977F-480E-BB66-9AB1E6A9244B}"/>
              </a:ext>
            </a:extLst>
          </p:cNvPr>
          <p:cNvSpPr txBox="1"/>
          <p:nvPr/>
        </p:nvSpPr>
        <p:spPr>
          <a:xfrm>
            <a:off x="6335971" y="5334924"/>
            <a:ext cx="17012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3 6 0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71D468F-4B66-4CC7-81EA-97A676C0B226}"/>
              </a:ext>
            </a:extLst>
          </p:cNvPr>
          <p:cNvSpPr txBox="1"/>
          <p:nvPr/>
        </p:nvSpPr>
        <p:spPr>
          <a:xfrm>
            <a:off x="6331617" y="4883569"/>
            <a:ext cx="15982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1 5 0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9F6874C-1F3C-4B17-82F6-792F7276A1A2}"/>
              </a:ext>
            </a:extLst>
          </p:cNvPr>
          <p:cNvSpPr txBox="1"/>
          <p:nvPr/>
        </p:nvSpPr>
        <p:spPr>
          <a:xfrm>
            <a:off x="8502369" y="3865590"/>
            <a:ext cx="3211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150 degrees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CB1969-5CA9-4445-95EC-895E48AD505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4898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3" grpId="0"/>
      <p:bldP spid="14" grpId="0"/>
      <p:bldP spid="15" grpId="0"/>
      <p:bldP spid="17" grpId="0"/>
      <p:bldP spid="19" grpId="0"/>
      <p:bldP spid="20" grpId="0"/>
    </p:bld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23C26F7-FA66-40C6-9961-CA10729AE823}"/>
              </a:ext>
            </a:extLst>
          </p:cNvPr>
          <p:cNvSpPr/>
          <p:nvPr/>
        </p:nvSpPr>
        <p:spPr>
          <a:xfrm>
            <a:off x="103032" y="51516"/>
            <a:ext cx="104586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squared paper shows the nets of cuboid A and cuboid B.</a:t>
            </a:r>
          </a:p>
        </p:txBody>
      </p:sp>
      <p:pic>
        <p:nvPicPr>
          <p:cNvPr id="3" name="Picture 2" descr="https://app.doublestruck.eu/content/K2_REAS/HTML/Q/QGK303D203_files/image001.jpg">
            <a:extLst>
              <a:ext uri="{FF2B5EF4-FFF2-40B4-BE49-F238E27FC236}">
                <a16:creationId xmlns:a16="http://schemas.microsoft.com/office/drawing/2014/main" id="{D266BF5D-7977-4213-AB83-345F62F4698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53" y="733038"/>
            <a:ext cx="6301616" cy="445683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39A8AA5-EE75-46B5-B616-F6966A83B6BE}"/>
              </a:ext>
            </a:extLst>
          </p:cNvPr>
          <p:cNvSpPr/>
          <p:nvPr/>
        </p:nvSpPr>
        <p:spPr>
          <a:xfrm>
            <a:off x="6755399" y="733038"/>
            <a:ext cx="516834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the cuboids have the same volume? Show calculations to explain how you know.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BA3B06-4761-465E-B906-4A5BC4929468}"/>
              </a:ext>
            </a:extLst>
          </p:cNvPr>
          <p:cNvSpPr/>
          <p:nvPr/>
        </p:nvSpPr>
        <p:spPr>
          <a:xfrm>
            <a:off x="6748939" y="2896949"/>
            <a:ext cx="5207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4cm x 3cm x 1cm =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869606-6B2F-4BCD-9118-D0733297D914}"/>
              </a:ext>
            </a:extLst>
          </p:cNvPr>
          <p:cNvSpPr/>
          <p:nvPr/>
        </p:nvSpPr>
        <p:spPr>
          <a:xfrm>
            <a:off x="10034212" y="2896948"/>
            <a:ext cx="14032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12cm³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582FC4-BF3B-4C92-A02A-3C0BA7A32204}"/>
              </a:ext>
            </a:extLst>
          </p:cNvPr>
          <p:cNvSpPr/>
          <p:nvPr/>
        </p:nvSpPr>
        <p:spPr>
          <a:xfrm>
            <a:off x="6755399" y="3583531"/>
            <a:ext cx="5207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3cm x 2cm x 2cm =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488BAE-2C52-4C1B-987D-374A9A3BC63A}"/>
              </a:ext>
            </a:extLst>
          </p:cNvPr>
          <p:cNvSpPr/>
          <p:nvPr/>
        </p:nvSpPr>
        <p:spPr>
          <a:xfrm>
            <a:off x="10040672" y="3583530"/>
            <a:ext cx="14032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12cm³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04B261-36FA-4B8C-9BCC-C1E10167DAF3}"/>
              </a:ext>
            </a:extLst>
          </p:cNvPr>
          <p:cNvSpPr/>
          <p:nvPr/>
        </p:nvSpPr>
        <p:spPr>
          <a:xfrm>
            <a:off x="6748939" y="4270112"/>
            <a:ext cx="39240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The cuboids have the same volume.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133ADE-A44B-4B20-ADCC-A9ECD1DF84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8274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881064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90 children in Year 6 at Woodland Junior School. They are split into three classes.</a:t>
            </a:r>
          </a:p>
          <a:p>
            <a:r>
              <a:rPr lang="en-US" sz="3200" b="1" dirty="0"/>
              <a:t>Each child chose football or netball or hockey.</a:t>
            </a:r>
          </a:p>
          <a:p>
            <a:endParaRPr lang="en-US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F8DAED0-B932-482A-9772-38EBFEC0849C}"/>
              </a:ext>
            </a:extLst>
          </p:cNvPr>
          <p:cNvSpPr/>
          <p:nvPr/>
        </p:nvSpPr>
        <p:spPr>
          <a:xfrm>
            <a:off x="56122" y="1603856"/>
            <a:ext cx="1213587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/>
              <a:t>In 6M, 13 children chose hockey. The rest of the class were split equally between football and netball.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/>
              <a:t>In 6P, 9 children chose netball. Twice as many children chose football as chose hockey.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/>
              <a:t>In 6T, the ratio of children who chose football to netball to hockey was 1:2:3</a:t>
            </a:r>
          </a:p>
          <a:p>
            <a:r>
              <a:rPr lang="en-US" sz="2800" b="1" dirty="0"/>
              <a:t>Complete this table.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4C3555-1609-4D57-B2D0-D8D8AD54F8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514" y="4374353"/>
            <a:ext cx="6830625" cy="23357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232181-AB8E-4BF2-BF3E-538EB85164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5199" y="156798"/>
            <a:ext cx="2470807" cy="14843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DF06F5-AD79-4F4F-85A3-235E529AD5FC}"/>
              </a:ext>
            </a:extLst>
          </p:cNvPr>
          <p:cNvSpPr txBox="1"/>
          <p:nvPr/>
        </p:nvSpPr>
        <p:spPr>
          <a:xfrm>
            <a:off x="7135094" y="4282872"/>
            <a:ext cx="2139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27 – 13 =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8F9C72-E6B2-46C6-9A5C-202A3D6028A0}"/>
              </a:ext>
            </a:extLst>
          </p:cNvPr>
          <p:cNvSpPr txBox="1"/>
          <p:nvPr/>
        </p:nvSpPr>
        <p:spPr>
          <a:xfrm>
            <a:off x="8766193" y="4282871"/>
            <a:ext cx="2139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C648B2-6BDE-42EE-A23F-43870220BA0F}"/>
              </a:ext>
            </a:extLst>
          </p:cNvPr>
          <p:cNvSpPr txBox="1"/>
          <p:nvPr/>
        </p:nvSpPr>
        <p:spPr>
          <a:xfrm>
            <a:off x="7135094" y="4702756"/>
            <a:ext cx="2139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14 ÷ 2 =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CD5F8F-69FA-499B-B17F-328CB7D37D56}"/>
              </a:ext>
            </a:extLst>
          </p:cNvPr>
          <p:cNvSpPr txBox="1"/>
          <p:nvPr/>
        </p:nvSpPr>
        <p:spPr>
          <a:xfrm>
            <a:off x="8565796" y="4702755"/>
            <a:ext cx="2139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ED43EB-C1BB-4C45-874B-17E7B4BEF045}"/>
              </a:ext>
            </a:extLst>
          </p:cNvPr>
          <p:cNvSpPr txBox="1"/>
          <p:nvPr/>
        </p:nvSpPr>
        <p:spPr>
          <a:xfrm>
            <a:off x="3765410" y="4867646"/>
            <a:ext cx="2139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13AC92-BD20-4C1C-9A2B-066D7D4B0F8A}"/>
              </a:ext>
            </a:extLst>
          </p:cNvPr>
          <p:cNvSpPr txBox="1"/>
          <p:nvPr/>
        </p:nvSpPr>
        <p:spPr>
          <a:xfrm>
            <a:off x="4990239" y="4867645"/>
            <a:ext cx="8190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D2B79A-86A9-4CB1-9591-3747A0F6D0BD}"/>
              </a:ext>
            </a:extLst>
          </p:cNvPr>
          <p:cNvSpPr txBox="1"/>
          <p:nvPr/>
        </p:nvSpPr>
        <p:spPr>
          <a:xfrm>
            <a:off x="7135094" y="5212592"/>
            <a:ext cx="2139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33 – 9 =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E62CD23-4D3A-458B-BD32-FF2027ED0BE3}"/>
              </a:ext>
            </a:extLst>
          </p:cNvPr>
          <p:cNvSpPr txBox="1"/>
          <p:nvPr/>
        </p:nvSpPr>
        <p:spPr>
          <a:xfrm>
            <a:off x="8586313" y="5212591"/>
            <a:ext cx="2139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DCAEED-6109-43C8-AD3F-E7BD63AE0D1B}"/>
              </a:ext>
            </a:extLst>
          </p:cNvPr>
          <p:cNvSpPr/>
          <p:nvPr/>
        </p:nvSpPr>
        <p:spPr>
          <a:xfrm>
            <a:off x="9556320" y="5002448"/>
            <a:ext cx="68034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8B7513-A33F-4357-B380-1D680B0D19D3}"/>
              </a:ext>
            </a:extLst>
          </p:cNvPr>
          <p:cNvSpPr/>
          <p:nvPr/>
        </p:nvSpPr>
        <p:spPr>
          <a:xfrm>
            <a:off x="9580193" y="5045685"/>
            <a:ext cx="4256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F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D7E4E66-6786-4E70-87A5-6E08ED5710D6}"/>
              </a:ext>
            </a:extLst>
          </p:cNvPr>
          <p:cNvSpPr/>
          <p:nvPr/>
        </p:nvSpPr>
        <p:spPr>
          <a:xfrm>
            <a:off x="10236660" y="5002448"/>
            <a:ext cx="68034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3D5F2A-5C9E-44F9-BA2E-32ABF3BBA8E5}"/>
              </a:ext>
            </a:extLst>
          </p:cNvPr>
          <p:cNvSpPr/>
          <p:nvPr/>
        </p:nvSpPr>
        <p:spPr>
          <a:xfrm>
            <a:off x="10260533" y="5045685"/>
            <a:ext cx="4256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F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0A5988-0E61-490D-9147-8618B941CF4E}"/>
              </a:ext>
            </a:extLst>
          </p:cNvPr>
          <p:cNvSpPr/>
          <p:nvPr/>
        </p:nvSpPr>
        <p:spPr>
          <a:xfrm>
            <a:off x="10914310" y="5002448"/>
            <a:ext cx="68034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373FF85-9806-4904-929C-D4CD53E202A9}"/>
              </a:ext>
            </a:extLst>
          </p:cNvPr>
          <p:cNvSpPr/>
          <p:nvPr/>
        </p:nvSpPr>
        <p:spPr>
          <a:xfrm>
            <a:off x="10938183" y="5045685"/>
            <a:ext cx="4256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H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247E427-4FD0-4F95-A33B-B66FCE068BA1}"/>
              </a:ext>
            </a:extLst>
          </p:cNvPr>
          <p:cNvSpPr txBox="1"/>
          <p:nvPr/>
        </p:nvSpPr>
        <p:spPr>
          <a:xfrm>
            <a:off x="7135094" y="5606024"/>
            <a:ext cx="2139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 ÷ 3 =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A5FC2BF-BDD9-41A9-9A45-98B14EAB0012}"/>
              </a:ext>
            </a:extLst>
          </p:cNvPr>
          <p:cNvSpPr txBox="1"/>
          <p:nvPr/>
        </p:nvSpPr>
        <p:spPr>
          <a:xfrm>
            <a:off x="8565796" y="5606023"/>
            <a:ext cx="5094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30F8EFA-2D4E-44BA-8856-ED45A7E4BC85}"/>
              </a:ext>
            </a:extLst>
          </p:cNvPr>
          <p:cNvSpPr txBox="1"/>
          <p:nvPr/>
        </p:nvSpPr>
        <p:spPr>
          <a:xfrm>
            <a:off x="9890676" y="5039286"/>
            <a:ext cx="291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7F7844A-C7F9-401A-8D51-E38F2CD477EF}"/>
              </a:ext>
            </a:extLst>
          </p:cNvPr>
          <p:cNvSpPr txBox="1"/>
          <p:nvPr/>
        </p:nvSpPr>
        <p:spPr>
          <a:xfrm>
            <a:off x="10561221" y="5043313"/>
            <a:ext cx="291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A2A0023-B0D0-4313-B169-EFDDB40245D0}"/>
              </a:ext>
            </a:extLst>
          </p:cNvPr>
          <p:cNvSpPr txBox="1"/>
          <p:nvPr/>
        </p:nvSpPr>
        <p:spPr>
          <a:xfrm>
            <a:off x="11250717" y="5039286"/>
            <a:ext cx="291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05DCE0C-FE92-47B2-8578-3DC1853F0345}"/>
              </a:ext>
            </a:extLst>
          </p:cNvPr>
          <p:cNvSpPr txBox="1"/>
          <p:nvPr/>
        </p:nvSpPr>
        <p:spPr>
          <a:xfrm>
            <a:off x="3613411" y="5452420"/>
            <a:ext cx="738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BF5813F-13D5-4986-BB28-91B8578992B1}"/>
              </a:ext>
            </a:extLst>
          </p:cNvPr>
          <p:cNvSpPr txBox="1"/>
          <p:nvPr/>
        </p:nvSpPr>
        <p:spPr>
          <a:xfrm>
            <a:off x="6174982" y="5452419"/>
            <a:ext cx="738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2A55262-C4E1-4871-B4B6-D8B597D390AE}"/>
              </a:ext>
            </a:extLst>
          </p:cNvPr>
          <p:cNvSpPr/>
          <p:nvPr/>
        </p:nvSpPr>
        <p:spPr>
          <a:xfrm>
            <a:off x="3860421" y="3792132"/>
            <a:ext cx="68034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ACDA228-F5F9-4F2E-A2F4-8BEE58E9EA1C}"/>
              </a:ext>
            </a:extLst>
          </p:cNvPr>
          <p:cNvSpPr/>
          <p:nvPr/>
        </p:nvSpPr>
        <p:spPr>
          <a:xfrm>
            <a:off x="3884294" y="3835369"/>
            <a:ext cx="4256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F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CDDF7C6-C7D7-4DE4-9CF6-484C3327901E}"/>
              </a:ext>
            </a:extLst>
          </p:cNvPr>
          <p:cNvSpPr/>
          <p:nvPr/>
        </p:nvSpPr>
        <p:spPr>
          <a:xfrm>
            <a:off x="4540761" y="3792132"/>
            <a:ext cx="68034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C0F7B2C-96BF-4110-9E2E-7AA8E408A091}"/>
              </a:ext>
            </a:extLst>
          </p:cNvPr>
          <p:cNvSpPr/>
          <p:nvPr/>
        </p:nvSpPr>
        <p:spPr>
          <a:xfrm>
            <a:off x="4564634" y="3835369"/>
            <a:ext cx="4256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N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2DBB062-4C98-4078-8500-5289BE7BA09E}"/>
              </a:ext>
            </a:extLst>
          </p:cNvPr>
          <p:cNvSpPr/>
          <p:nvPr/>
        </p:nvSpPr>
        <p:spPr>
          <a:xfrm>
            <a:off x="5218411" y="3792132"/>
            <a:ext cx="68034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391F9B-0D18-4F01-8707-BE3EF1376357}"/>
              </a:ext>
            </a:extLst>
          </p:cNvPr>
          <p:cNvSpPr/>
          <p:nvPr/>
        </p:nvSpPr>
        <p:spPr>
          <a:xfrm>
            <a:off x="5242284" y="3835369"/>
            <a:ext cx="4256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N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ABC6E6C-E629-4E49-BFF6-C5C37253A4C8}"/>
              </a:ext>
            </a:extLst>
          </p:cNvPr>
          <p:cNvSpPr/>
          <p:nvPr/>
        </p:nvSpPr>
        <p:spPr>
          <a:xfrm>
            <a:off x="5890247" y="3792492"/>
            <a:ext cx="68034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92C0448-D822-4C02-83D2-DE6FBE3B7DBA}"/>
              </a:ext>
            </a:extLst>
          </p:cNvPr>
          <p:cNvSpPr/>
          <p:nvPr/>
        </p:nvSpPr>
        <p:spPr>
          <a:xfrm>
            <a:off x="5914120" y="3835729"/>
            <a:ext cx="4256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H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829AC08-8B8A-4947-B266-5B3D78EF9BA1}"/>
              </a:ext>
            </a:extLst>
          </p:cNvPr>
          <p:cNvSpPr/>
          <p:nvPr/>
        </p:nvSpPr>
        <p:spPr>
          <a:xfrm>
            <a:off x="6570587" y="3792492"/>
            <a:ext cx="68034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89E2288-808B-4429-9442-6710C83890E0}"/>
              </a:ext>
            </a:extLst>
          </p:cNvPr>
          <p:cNvSpPr/>
          <p:nvPr/>
        </p:nvSpPr>
        <p:spPr>
          <a:xfrm>
            <a:off x="6594460" y="3835729"/>
            <a:ext cx="4256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H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0764F50-8E4E-48CA-9376-8DB2561227CA}"/>
              </a:ext>
            </a:extLst>
          </p:cNvPr>
          <p:cNvSpPr/>
          <p:nvPr/>
        </p:nvSpPr>
        <p:spPr>
          <a:xfrm>
            <a:off x="7248237" y="3792492"/>
            <a:ext cx="68034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C937353-5E0B-4C46-A542-3E34DCD1B47B}"/>
              </a:ext>
            </a:extLst>
          </p:cNvPr>
          <p:cNvSpPr/>
          <p:nvPr/>
        </p:nvSpPr>
        <p:spPr>
          <a:xfrm>
            <a:off x="7272110" y="3835729"/>
            <a:ext cx="4256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H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5B9A00D-FC80-4EFE-8B47-96DE1B68B436}"/>
              </a:ext>
            </a:extLst>
          </p:cNvPr>
          <p:cNvSpPr txBox="1"/>
          <p:nvPr/>
        </p:nvSpPr>
        <p:spPr>
          <a:xfrm>
            <a:off x="8021634" y="3739974"/>
            <a:ext cx="2139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 ÷ 6 =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837ED5D-82EA-4FA2-BA1F-0FE16F6AD314}"/>
              </a:ext>
            </a:extLst>
          </p:cNvPr>
          <p:cNvSpPr txBox="1"/>
          <p:nvPr/>
        </p:nvSpPr>
        <p:spPr>
          <a:xfrm>
            <a:off x="9452336" y="3739973"/>
            <a:ext cx="5094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E8B6D0A-A80E-48AB-8E72-1FB87D3660EE}"/>
              </a:ext>
            </a:extLst>
          </p:cNvPr>
          <p:cNvSpPr txBox="1"/>
          <p:nvPr/>
        </p:nvSpPr>
        <p:spPr>
          <a:xfrm>
            <a:off x="4188185" y="3839812"/>
            <a:ext cx="291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6111BE7-033B-4B68-B88F-35B142B8CBF9}"/>
              </a:ext>
            </a:extLst>
          </p:cNvPr>
          <p:cNvSpPr txBox="1"/>
          <p:nvPr/>
        </p:nvSpPr>
        <p:spPr>
          <a:xfrm>
            <a:off x="4858730" y="3843839"/>
            <a:ext cx="291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A213701-1501-49C7-ADE5-3C438C27E913}"/>
              </a:ext>
            </a:extLst>
          </p:cNvPr>
          <p:cNvSpPr txBox="1"/>
          <p:nvPr/>
        </p:nvSpPr>
        <p:spPr>
          <a:xfrm>
            <a:off x="5548226" y="3839812"/>
            <a:ext cx="291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9C3DC75-BA68-408A-9B47-26F0665A2EA3}"/>
              </a:ext>
            </a:extLst>
          </p:cNvPr>
          <p:cNvSpPr txBox="1"/>
          <p:nvPr/>
        </p:nvSpPr>
        <p:spPr>
          <a:xfrm>
            <a:off x="6225876" y="3839060"/>
            <a:ext cx="291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AB20CA1-5DBB-4E6B-BCFE-686C3595B372}"/>
              </a:ext>
            </a:extLst>
          </p:cNvPr>
          <p:cNvSpPr txBox="1"/>
          <p:nvPr/>
        </p:nvSpPr>
        <p:spPr>
          <a:xfrm>
            <a:off x="6896421" y="3843087"/>
            <a:ext cx="291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3E4D541-962C-4A28-BD50-4488CB483358}"/>
              </a:ext>
            </a:extLst>
          </p:cNvPr>
          <p:cNvSpPr txBox="1"/>
          <p:nvPr/>
        </p:nvSpPr>
        <p:spPr>
          <a:xfrm>
            <a:off x="7585917" y="3839060"/>
            <a:ext cx="291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54CC6D0-0E11-4ED8-8D3A-4EF3B3E98246}"/>
              </a:ext>
            </a:extLst>
          </p:cNvPr>
          <p:cNvSpPr txBox="1"/>
          <p:nvPr/>
        </p:nvSpPr>
        <p:spPr>
          <a:xfrm>
            <a:off x="3721515" y="6037194"/>
            <a:ext cx="738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522FD4E-9313-4631-8BAD-65F60E2246CA}"/>
              </a:ext>
            </a:extLst>
          </p:cNvPr>
          <p:cNvSpPr txBox="1"/>
          <p:nvPr/>
        </p:nvSpPr>
        <p:spPr>
          <a:xfrm>
            <a:off x="4816480" y="6037194"/>
            <a:ext cx="738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73D1057-6B1C-4A41-A36D-876033865565}"/>
              </a:ext>
            </a:extLst>
          </p:cNvPr>
          <p:cNvSpPr txBox="1"/>
          <p:nvPr/>
        </p:nvSpPr>
        <p:spPr>
          <a:xfrm>
            <a:off x="6057571" y="6037194"/>
            <a:ext cx="738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70A2EE-BF30-473E-AFEA-8395995024D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2673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 animBg="1"/>
      <p:bldP spid="16" grpId="0"/>
      <p:bldP spid="17" grpId="0" animBg="1"/>
      <p:bldP spid="18" grpId="0"/>
      <p:bldP spid="19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9" grpId="0"/>
      <p:bldP spid="30" grpId="0" animBg="1"/>
      <p:bldP spid="31" grpId="0"/>
      <p:bldP spid="32" grpId="0" animBg="1"/>
      <p:bldP spid="33" grpId="0"/>
      <p:bldP spid="37" grpId="0" animBg="1"/>
      <p:bldP spid="38" grpId="0"/>
      <p:bldP spid="39" grpId="0" animBg="1"/>
      <p:bldP spid="40" grpId="0"/>
      <p:bldP spid="41" grpId="0" animBg="1"/>
      <p:bldP spid="42" grpId="0"/>
      <p:bldP spid="46" grpId="0"/>
      <p:bldP spid="47" grpId="0"/>
      <p:bldP spid="48" grpId="0"/>
      <p:bldP spid="49" grpId="0"/>
      <p:bldP spid="51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numbers.</a:t>
            </a:r>
          </a:p>
        </p:txBody>
      </p:sp>
      <p:pic>
        <p:nvPicPr>
          <p:cNvPr id="69634" name="Picture 2">
            <a:extLst>
              <a:ext uri="{FF2B5EF4-FFF2-40B4-BE49-F238E27FC236}">
                <a16:creationId xmlns:a16="http://schemas.microsoft.com/office/drawing/2014/main" id="{8B9E787F-C80E-4C85-B88B-288E211D4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85" y="1253754"/>
            <a:ext cx="4804896" cy="1202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5" name="Picture 3">
            <a:extLst>
              <a:ext uri="{FF2B5EF4-FFF2-40B4-BE49-F238E27FC236}">
                <a16:creationId xmlns:a16="http://schemas.microsoft.com/office/drawing/2014/main" id="{912C0BC2-290B-4EFA-986F-E0E646C91B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85" y="3224481"/>
            <a:ext cx="4205516" cy="1202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450550B-CAD7-4E7C-800F-90F5F56D512D}"/>
              </a:ext>
            </a:extLst>
          </p:cNvPr>
          <p:cNvSpPr/>
          <p:nvPr/>
        </p:nvSpPr>
        <p:spPr>
          <a:xfrm>
            <a:off x="1962544" y="1222211"/>
            <a:ext cx="3216038" cy="12788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5120C0-174F-4AA7-9990-234283E4753C}"/>
              </a:ext>
            </a:extLst>
          </p:cNvPr>
          <p:cNvSpPr txBox="1"/>
          <p:nvPr/>
        </p:nvSpPr>
        <p:spPr>
          <a:xfrm>
            <a:off x="3127190" y="758325"/>
            <a:ext cx="61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BC9B34-8CAB-48D6-BF6F-21C28181EB01}"/>
              </a:ext>
            </a:extLst>
          </p:cNvPr>
          <p:cNvSpPr txBox="1"/>
          <p:nvPr/>
        </p:nvSpPr>
        <p:spPr>
          <a:xfrm>
            <a:off x="3804318" y="1537199"/>
            <a:ext cx="4960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7E6E5A-028B-4D87-AB16-87DBBF2A948C}"/>
              </a:ext>
            </a:extLst>
          </p:cNvPr>
          <p:cNvSpPr/>
          <p:nvPr/>
        </p:nvSpPr>
        <p:spPr>
          <a:xfrm>
            <a:off x="3286825" y="3513923"/>
            <a:ext cx="1095052" cy="5869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36A1C8-72B3-4815-A46F-FA59B8AF8AF5}"/>
              </a:ext>
            </a:extLst>
          </p:cNvPr>
          <p:cNvSpPr txBox="1"/>
          <p:nvPr/>
        </p:nvSpPr>
        <p:spPr>
          <a:xfrm>
            <a:off x="3543404" y="3042636"/>
            <a:ext cx="61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2D742A-D596-434F-9E92-7030BAD935C4}"/>
              </a:ext>
            </a:extLst>
          </p:cNvPr>
          <p:cNvSpPr txBox="1"/>
          <p:nvPr/>
        </p:nvSpPr>
        <p:spPr>
          <a:xfrm>
            <a:off x="1580034" y="3510033"/>
            <a:ext cx="4960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F7F2016-A8FA-4DAF-A851-7F6BEABFDC5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314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8" grpId="0"/>
      <p:bldP spid="9" grpId="0" animBg="1"/>
      <p:bldP spid="10" grpId="0"/>
      <p:bldP spid="11" grpId="0"/>
    </p:bld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8310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a survey of children’s </a:t>
            </a:r>
            <a:r>
              <a:rPr lang="en-US" sz="3200" b="1" dirty="0" err="1"/>
              <a:t>favourite</a:t>
            </a:r>
            <a:r>
              <a:rPr lang="en-US" sz="3200" b="1" dirty="0"/>
              <a:t> fruit juices, these were the results.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0CD926-6DEC-473C-BDEA-C67F8F8735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940" y="634775"/>
            <a:ext cx="6934840" cy="148150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CB10155-6C4F-4B18-BF4D-FE0CF220DCA5}"/>
              </a:ext>
            </a:extLst>
          </p:cNvPr>
          <p:cNvSpPr/>
          <p:nvPr/>
        </p:nvSpPr>
        <p:spPr>
          <a:xfrm>
            <a:off x="56122" y="2116283"/>
            <a:ext cx="1183107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20 more children chose grape than chose apple.</a:t>
            </a:r>
          </a:p>
          <a:p>
            <a:r>
              <a:rPr lang="en-US" sz="3200" b="1" dirty="0"/>
              <a:t>How many children took part in the survey?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526FBB-AC99-4F9F-877F-9C8D0BB0EA9B}"/>
              </a:ext>
            </a:extLst>
          </p:cNvPr>
          <p:cNvSpPr/>
          <p:nvPr/>
        </p:nvSpPr>
        <p:spPr>
          <a:xfrm flipH="1">
            <a:off x="304800" y="3193501"/>
            <a:ext cx="21382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 – 25 =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7C7BD2-8556-4AA9-AC8C-470CB020799A}"/>
              </a:ext>
            </a:extLst>
          </p:cNvPr>
          <p:cNvSpPr/>
          <p:nvPr/>
        </p:nvSpPr>
        <p:spPr>
          <a:xfrm flipH="1">
            <a:off x="1962197" y="3193500"/>
            <a:ext cx="819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BD253A-2279-437F-977A-D8FC7B2DC159}"/>
              </a:ext>
            </a:extLst>
          </p:cNvPr>
          <p:cNvSpPr/>
          <p:nvPr/>
        </p:nvSpPr>
        <p:spPr>
          <a:xfrm flipH="1">
            <a:off x="683983" y="3779034"/>
            <a:ext cx="9999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5% =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8A6BCB-B0B2-4EE4-B0EC-648629A15BFE}"/>
              </a:ext>
            </a:extLst>
          </p:cNvPr>
          <p:cNvSpPr/>
          <p:nvPr/>
        </p:nvSpPr>
        <p:spPr>
          <a:xfrm flipH="1">
            <a:off x="304800" y="4688099"/>
            <a:ext cx="21382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100%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864DE2-07A1-41CD-A5B9-3454529F1D60}"/>
              </a:ext>
            </a:extLst>
          </p:cNvPr>
          <p:cNvSpPr/>
          <p:nvPr/>
        </p:nvSpPr>
        <p:spPr>
          <a:xfrm flipH="1">
            <a:off x="1597130" y="3778275"/>
            <a:ext cx="10583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88F3-5BDD-47FD-920D-B54077E696E6}"/>
              </a:ext>
            </a:extLst>
          </p:cNvPr>
          <p:cNvSpPr/>
          <p:nvPr/>
        </p:nvSpPr>
        <p:spPr>
          <a:xfrm flipH="1">
            <a:off x="1606350" y="4687340"/>
            <a:ext cx="8196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400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BF84C69-4F1C-468C-B80F-766B462EDDCC}"/>
              </a:ext>
            </a:extLst>
          </p:cNvPr>
          <p:cNvCxnSpPr/>
          <p:nvPr/>
        </p:nvCxnSpPr>
        <p:spPr>
          <a:xfrm>
            <a:off x="998131" y="4354226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BB376C6B-2447-47CA-B30D-B59813A76B14}"/>
              </a:ext>
            </a:extLst>
          </p:cNvPr>
          <p:cNvSpPr/>
          <p:nvPr/>
        </p:nvSpPr>
        <p:spPr>
          <a:xfrm>
            <a:off x="1082005" y="4261099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9D98DB-69AB-46F9-96BD-31A1D6697ACE}"/>
              </a:ext>
            </a:extLst>
          </p:cNvPr>
          <p:cNvSpPr/>
          <p:nvPr/>
        </p:nvSpPr>
        <p:spPr>
          <a:xfrm flipH="1">
            <a:off x="7531529" y="2608725"/>
            <a:ext cx="25972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400 children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D1E619-6A68-4A61-8ED6-7B5A9F1CA93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451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0"/>
    </p:bld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DEA6C9D8-4278-486E-8C7C-CC39982A5B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99" y="50000"/>
            <a:ext cx="5352951" cy="671205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E0C9C7C-3269-4580-980B-94B9829EC690}"/>
              </a:ext>
            </a:extLst>
          </p:cNvPr>
          <p:cNvSpPr/>
          <p:nvPr/>
        </p:nvSpPr>
        <p:spPr>
          <a:xfrm>
            <a:off x="5633551" y="168607"/>
            <a:ext cx="1551020" cy="9786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3E4DA4-FC01-4031-BD45-B20E3C569E9E}"/>
              </a:ext>
            </a:extLst>
          </p:cNvPr>
          <p:cNvSpPr/>
          <p:nvPr/>
        </p:nvSpPr>
        <p:spPr>
          <a:xfrm>
            <a:off x="1815718" y="51516"/>
            <a:ext cx="94236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diagram shows three identical isosceles triangles.</a:t>
            </a:r>
            <a:r>
              <a:rPr lang="en-GB" sz="32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are the sizes of angles </a:t>
            </a:r>
            <a:r>
              <a:rPr lang="en-GB" sz="32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and </a:t>
            </a:r>
            <a:r>
              <a:rPr lang="en-GB" sz="32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EAA837-3720-4D12-BE4E-D1675FDAD1F7}"/>
              </a:ext>
            </a:extLst>
          </p:cNvPr>
          <p:cNvSpPr/>
          <p:nvPr/>
        </p:nvSpPr>
        <p:spPr>
          <a:xfrm>
            <a:off x="642837" y="4325210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40°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F73462-0826-4AE4-A4AB-C73C38F91AFF}"/>
              </a:ext>
            </a:extLst>
          </p:cNvPr>
          <p:cNvSpPr/>
          <p:nvPr/>
        </p:nvSpPr>
        <p:spPr>
          <a:xfrm>
            <a:off x="1137578" y="1090336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40°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D81EE2-53B6-40B7-9445-99BB0763EB98}"/>
              </a:ext>
            </a:extLst>
          </p:cNvPr>
          <p:cNvSpPr/>
          <p:nvPr/>
        </p:nvSpPr>
        <p:spPr>
          <a:xfrm>
            <a:off x="4672704" y="1116566"/>
            <a:ext cx="767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Isosceles triangles have two equal angles.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5C91B7-A117-4D12-A92A-EF3C9B7E393B}"/>
              </a:ext>
            </a:extLst>
          </p:cNvPr>
          <p:cNvSpPr/>
          <p:nvPr/>
        </p:nvSpPr>
        <p:spPr>
          <a:xfrm>
            <a:off x="4672704" y="1639786"/>
            <a:ext cx="6620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in a triangle add up to 180°.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F434D1-5BA2-4B3F-AB31-EDC11EF084ED}"/>
              </a:ext>
            </a:extLst>
          </p:cNvPr>
          <p:cNvSpPr/>
          <p:nvPr/>
        </p:nvSpPr>
        <p:spPr>
          <a:xfrm>
            <a:off x="6095999" y="2163006"/>
            <a:ext cx="49348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180° - 40° = 140°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E3E8EB-D48C-4BA0-A9D6-1EA56D4E1136}"/>
              </a:ext>
            </a:extLst>
          </p:cNvPr>
          <p:cNvSpPr/>
          <p:nvPr/>
        </p:nvSpPr>
        <p:spPr>
          <a:xfrm>
            <a:off x="6095999" y="2655566"/>
            <a:ext cx="41374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140° ÷ 2 = 70°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9831F7-1346-4E67-B5FE-9AFCB66EE624}"/>
              </a:ext>
            </a:extLst>
          </p:cNvPr>
          <p:cNvSpPr/>
          <p:nvPr/>
        </p:nvSpPr>
        <p:spPr>
          <a:xfrm>
            <a:off x="3448098" y="2917176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70°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8AB5D8-49AC-4EE7-B2C4-369105E53D2B}"/>
              </a:ext>
            </a:extLst>
          </p:cNvPr>
          <p:cNvSpPr/>
          <p:nvPr/>
        </p:nvSpPr>
        <p:spPr>
          <a:xfrm>
            <a:off x="2832679" y="3183644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70°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C40CF8-782C-439B-8EBD-D3B883A8E025}"/>
              </a:ext>
            </a:extLst>
          </p:cNvPr>
          <p:cNvSpPr/>
          <p:nvPr/>
        </p:nvSpPr>
        <p:spPr>
          <a:xfrm>
            <a:off x="2582653" y="2686226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70°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442B6E-D5A4-4773-B588-4C41A02B7703}"/>
              </a:ext>
            </a:extLst>
          </p:cNvPr>
          <p:cNvSpPr/>
          <p:nvPr/>
        </p:nvSpPr>
        <p:spPr>
          <a:xfrm>
            <a:off x="1718602" y="3197694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70°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0D94D3-119F-4E8E-8858-67CDD9CF73A2}"/>
              </a:ext>
            </a:extLst>
          </p:cNvPr>
          <p:cNvSpPr/>
          <p:nvPr/>
        </p:nvSpPr>
        <p:spPr>
          <a:xfrm>
            <a:off x="3096331" y="4335271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70°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1FC1DD-E6E1-4253-9591-E7CA33BB5A55}"/>
              </a:ext>
            </a:extLst>
          </p:cNvPr>
          <p:cNvSpPr/>
          <p:nvPr/>
        </p:nvSpPr>
        <p:spPr>
          <a:xfrm>
            <a:off x="4540327" y="2931690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70°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E485F50-BB21-42D8-BCCE-26B1B5C03222}"/>
              </a:ext>
            </a:extLst>
          </p:cNvPr>
          <p:cNvSpPr/>
          <p:nvPr/>
        </p:nvSpPr>
        <p:spPr>
          <a:xfrm>
            <a:off x="5318076" y="3256312"/>
            <a:ext cx="7077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around a point add up to 360°.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05D85C6-A53E-463C-8CF8-08F08D22AC0A}"/>
              </a:ext>
            </a:extLst>
          </p:cNvPr>
          <p:cNvSpPr/>
          <p:nvPr/>
        </p:nvSpPr>
        <p:spPr>
          <a:xfrm>
            <a:off x="5318075" y="3766966"/>
            <a:ext cx="64094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360° - 70° - 70° - 70° = 150°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15A9A8A-08B5-4848-A8A9-41292FFC448C}"/>
              </a:ext>
            </a:extLst>
          </p:cNvPr>
          <p:cNvSpPr/>
          <p:nvPr/>
        </p:nvSpPr>
        <p:spPr>
          <a:xfrm>
            <a:off x="5318076" y="4282653"/>
            <a:ext cx="2032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r = 150°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910BC70-3CCA-45D1-88C6-9579EF7152D5}"/>
              </a:ext>
            </a:extLst>
          </p:cNvPr>
          <p:cNvSpPr/>
          <p:nvPr/>
        </p:nvSpPr>
        <p:spPr>
          <a:xfrm>
            <a:off x="3282620" y="2451510"/>
            <a:ext cx="11049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150°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8AFDE9E-C9D5-4D59-9AA5-166E8F5F7ECF}"/>
              </a:ext>
            </a:extLst>
          </p:cNvPr>
          <p:cNvSpPr/>
          <p:nvPr/>
        </p:nvSpPr>
        <p:spPr>
          <a:xfrm>
            <a:off x="4850692" y="5221444"/>
            <a:ext cx="74254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on a straight line add up to 180°.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ED805EC-A071-4B4E-AB69-BC570D7306C3}"/>
              </a:ext>
            </a:extLst>
          </p:cNvPr>
          <p:cNvSpPr/>
          <p:nvPr/>
        </p:nvSpPr>
        <p:spPr>
          <a:xfrm>
            <a:off x="4850692" y="5724565"/>
            <a:ext cx="49348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180° - 70° = 110°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B579BDD-9A32-44E8-BF0D-84FCD7B3FA3F}"/>
              </a:ext>
            </a:extLst>
          </p:cNvPr>
          <p:cNvSpPr/>
          <p:nvPr/>
        </p:nvSpPr>
        <p:spPr>
          <a:xfrm>
            <a:off x="4850692" y="6217125"/>
            <a:ext cx="41374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t = 110°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E35FAD3-A8C7-4746-9279-A85FB8A66881}"/>
              </a:ext>
            </a:extLst>
          </p:cNvPr>
          <p:cNvSpPr/>
          <p:nvPr/>
        </p:nvSpPr>
        <p:spPr>
          <a:xfrm>
            <a:off x="171142" y="3311631"/>
            <a:ext cx="10547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110°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95B51A-A605-4E30-8643-EC3530FAD1F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1665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Look at the information in these two pie charts.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371E02-385B-4938-BE67-9DD03F41F894}"/>
              </a:ext>
            </a:extLst>
          </p:cNvPr>
          <p:cNvSpPr/>
          <p:nvPr/>
        </p:nvSpPr>
        <p:spPr>
          <a:xfrm>
            <a:off x="5846969" y="634775"/>
            <a:ext cx="62355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the information in the two pie charts to complete the pie chart below.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7B9459-F4F8-4F08-9EF4-58AB0BF459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384" y="772540"/>
            <a:ext cx="4587455" cy="25378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B1D0D9-567A-4846-B308-87F9520C31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384" y="3483025"/>
            <a:ext cx="5544585" cy="25571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8DC459-17CA-44E9-B501-4AFA10DB2D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6778" y="2204435"/>
            <a:ext cx="5660601" cy="255718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E12FD4B-41C0-4CE8-ABED-461620F8BEB3}"/>
              </a:ext>
            </a:extLst>
          </p:cNvPr>
          <p:cNvCxnSpPr>
            <a:cxnSpLocks/>
          </p:cNvCxnSpPr>
          <p:nvPr/>
        </p:nvCxnSpPr>
        <p:spPr>
          <a:xfrm>
            <a:off x="2226777" y="2165185"/>
            <a:ext cx="729625" cy="7296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7BC1D580-7819-4627-A04D-C7424446FD70}"/>
              </a:ext>
            </a:extLst>
          </p:cNvPr>
          <p:cNvSpPr/>
          <p:nvPr/>
        </p:nvSpPr>
        <p:spPr>
          <a:xfrm>
            <a:off x="2473059" y="1730934"/>
            <a:ext cx="7296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11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CB1F36A-5CEA-456C-9EFA-0ED5C9526E7A}"/>
              </a:ext>
            </a:extLst>
          </p:cNvPr>
          <p:cNvSpPr/>
          <p:nvPr/>
        </p:nvSpPr>
        <p:spPr>
          <a:xfrm>
            <a:off x="1460791" y="2371590"/>
            <a:ext cx="12722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not 11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11" name="Partial Circle 10">
            <a:extLst>
              <a:ext uri="{FF2B5EF4-FFF2-40B4-BE49-F238E27FC236}">
                <a16:creationId xmlns:a16="http://schemas.microsoft.com/office/drawing/2014/main" id="{2B1C85D1-D331-404A-BAF9-312A44DA74B8}"/>
              </a:ext>
            </a:extLst>
          </p:cNvPr>
          <p:cNvSpPr/>
          <p:nvPr/>
        </p:nvSpPr>
        <p:spPr>
          <a:xfrm>
            <a:off x="6898272" y="2610541"/>
            <a:ext cx="2019065" cy="2039018"/>
          </a:xfrm>
          <a:prstGeom prst="pie">
            <a:avLst>
              <a:gd name="adj1" fmla="val 16195833"/>
              <a:gd name="adj2" fmla="val 2698351"/>
            </a:avLst>
          </a:prstGeom>
          <a:solidFill>
            <a:srgbClr val="ACACAC"/>
          </a:solidFill>
          <a:ln>
            <a:solidFill>
              <a:srgbClr val="ACAC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63658AD-73DE-4069-BC64-30CAA45703E4}"/>
              </a:ext>
            </a:extLst>
          </p:cNvPr>
          <p:cNvCxnSpPr>
            <a:cxnSpLocks/>
          </p:cNvCxnSpPr>
          <p:nvPr/>
        </p:nvCxnSpPr>
        <p:spPr>
          <a:xfrm>
            <a:off x="7886861" y="3621452"/>
            <a:ext cx="729625" cy="7296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34CE319-9013-4EFC-965F-B78669CE13F4}"/>
              </a:ext>
            </a:extLst>
          </p:cNvPr>
          <p:cNvGrpSpPr/>
          <p:nvPr/>
        </p:nvGrpSpPr>
        <p:grpSpPr>
          <a:xfrm>
            <a:off x="6924501" y="5013265"/>
            <a:ext cx="509296" cy="1067398"/>
            <a:chOff x="4530934" y="3723882"/>
            <a:chExt cx="509296" cy="106739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9AEBF59-D1D2-4871-9327-8FB91079EAB2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9C94CD3-DB97-45C9-9DB1-71517EF3954C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715B6A9-D974-46C7-82C0-CAE752A89D35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CC8BD93F-6DB6-4C95-B632-867435810E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B249B5B0-AD48-4824-8596-003216B0BE10}"/>
              </a:ext>
            </a:extLst>
          </p:cNvPr>
          <p:cNvSpPr/>
          <p:nvPr/>
        </p:nvSpPr>
        <p:spPr>
          <a:xfrm>
            <a:off x="7451509" y="5212240"/>
            <a:ext cx="186803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÷ 2 =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B3C4A07-4CE5-4011-9B36-3734E693FC6D}"/>
              </a:ext>
            </a:extLst>
          </p:cNvPr>
          <p:cNvGrpSpPr/>
          <p:nvPr/>
        </p:nvGrpSpPr>
        <p:grpSpPr>
          <a:xfrm>
            <a:off x="8885253" y="5013265"/>
            <a:ext cx="509296" cy="1067398"/>
            <a:chOff x="4530934" y="3723882"/>
            <a:chExt cx="509296" cy="106739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D4C0670-028F-4888-9A95-89505B2125BE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2474FA9-4BE5-4BC4-AA42-97F621CD59E0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41301F9-A9FF-40E3-9FA2-84B1C3AD3FD0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FFB77A02-C07C-4A2D-91EF-D16B67D25A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17D83CA0-FCE0-4A31-96C9-D137799A8B4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541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1" grpId="0" animBg="1"/>
      <p:bldP spid="21" grpId="0"/>
    </p:bld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s://app.doublestruck.eu/content/K2_REAS/HTML/Q/Q97C12_files/image001.jpg">
            <a:extLst>
              <a:ext uri="{FF2B5EF4-FFF2-40B4-BE49-F238E27FC236}">
                <a16:creationId xmlns:a16="http://schemas.microsoft.com/office/drawing/2014/main" id="{8F64F856-488C-4E9F-A4D0-36DCEFCAAE9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09" y="779092"/>
            <a:ext cx="9106279" cy="48264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AD5B40-552B-4568-9445-DC0E269778BC}"/>
              </a:ext>
            </a:extLst>
          </p:cNvPr>
          <p:cNvSpPr/>
          <p:nvPr/>
        </p:nvSpPr>
        <p:spPr>
          <a:xfrm>
            <a:off x="103032" y="51516"/>
            <a:ext cx="61294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this diagram AB is parallel to CD.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816671-BD17-48AA-8B4F-A14F47B2998F}"/>
              </a:ext>
            </a:extLst>
          </p:cNvPr>
          <p:cNvSpPr/>
          <p:nvPr/>
        </p:nvSpPr>
        <p:spPr>
          <a:xfrm>
            <a:off x="6378807" y="3192329"/>
            <a:ext cx="3205655" cy="8435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119A84-C7C2-46D9-B05C-BE50BC4B1FEE}"/>
              </a:ext>
            </a:extLst>
          </p:cNvPr>
          <p:cNvSpPr/>
          <p:nvPr/>
        </p:nvSpPr>
        <p:spPr>
          <a:xfrm>
            <a:off x="6177118" y="955655"/>
            <a:ext cx="6096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Work out the value of angle </a:t>
            </a:r>
            <a:r>
              <a:rPr lang="en-US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Calculate the value of angle </a:t>
            </a:r>
            <a:r>
              <a:rPr lang="en-US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4D15027-AAEE-4BD0-B79A-1326C4178DB7}"/>
              </a:ext>
            </a:extLst>
          </p:cNvPr>
          <p:cNvGrpSpPr/>
          <p:nvPr/>
        </p:nvGrpSpPr>
        <p:grpSpPr>
          <a:xfrm>
            <a:off x="539966" y="1252434"/>
            <a:ext cx="5088048" cy="3817507"/>
            <a:chOff x="280657" y="1252434"/>
            <a:chExt cx="5088048" cy="381750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B494465-0CAE-41C7-8B78-16545D7E84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0657" y="1252434"/>
              <a:ext cx="1846907" cy="3817507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98B08BA-D812-4E59-ADE2-A847E416499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0657" y="2688880"/>
              <a:ext cx="5088048" cy="238106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CF56CB2-A555-41C8-9538-104889E5232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78446" y="2688880"/>
              <a:ext cx="1090259" cy="238106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D022F601-EFC1-4C90-A16D-895BC65812D0}"/>
              </a:ext>
            </a:extLst>
          </p:cNvPr>
          <p:cNvSpPr/>
          <p:nvPr/>
        </p:nvSpPr>
        <p:spPr>
          <a:xfrm>
            <a:off x="1058566" y="4035906"/>
            <a:ext cx="873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40°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944E4D6-8B19-4BC9-ABD6-3E38445193AB}"/>
              </a:ext>
            </a:extLst>
          </p:cNvPr>
          <p:cNvSpPr/>
          <p:nvPr/>
        </p:nvSpPr>
        <p:spPr>
          <a:xfrm>
            <a:off x="6931974" y="1725096"/>
            <a:ext cx="17381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x = 40°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85CBEF3-0350-4B65-8E2E-C7811E90BC1E}"/>
              </a:ext>
            </a:extLst>
          </p:cNvPr>
          <p:cNvSpPr/>
          <p:nvPr/>
        </p:nvSpPr>
        <p:spPr>
          <a:xfrm>
            <a:off x="5929419" y="3192329"/>
            <a:ext cx="40193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on a straight line add up to 180°.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B1C6432-5C01-4FD4-AFAB-2B05EC80E3FC}"/>
              </a:ext>
            </a:extLst>
          </p:cNvPr>
          <p:cNvCxnSpPr>
            <a:cxnSpLocks/>
          </p:cNvCxnSpPr>
          <p:nvPr/>
        </p:nvCxnSpPr>
        <p:spPr>
          <a:xfrm>
            <a:off x="3885035" y="4334426"/>
            <a:ext cx="443792" cy="44939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25A53306-3ECE-4ECE-AFAD-8B6E1CDEA09D}"/>
              </a:ext>
            </a:extLst>
          </p:cNvPr>
          <p:cNvSpPr/>
          <p:nvPr/>
        </p:nvSpPr>
        <p:spPr>
          <a:xfrm>
            <a:off x="5939659" y="4318537"/>
            <a:ext cx="27738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180° - 65° = 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718E4DE-F555-4E3F-83F3-A45952B5A0DA}"/>
              </a:ext>
            </a:extLst>
          </p:cNvPr>
          <p:cNvSpPr/>
          <p:nvPr/>
        </p:nvSpPr>
        <p:spPr>
          <a:xfrm>
            <a:off x="8303712" y="4308428"/>
            <a:ext cx="17525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115°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6098543-99CB-40BC-8395-C74EFA418E40}"/>
              </a:ext>
            </a:extLst>
          </p:cNvPr>
          <p:cNvSpPr/>
          <p:nvPr/>
        </p:nvSpPr>
        <p:spPr>
          <a:xfrm>
            <a:off x="3669042" y="4487006"/>
            <a:ext cx="10902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115°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5FB838D-5748-45CF-93EA-208083FC6759}"/>
              </a:ext>
            </a:extLst>
          </p:cNvPr>
          <p:cNvSpPr/>
          <p:nvPr/>
        </p:nvSpPr>
        <p:spPr>
          <a:xfrm>
            <a:off x="5908671" y="5010226"/>
            <a:ext cx="65426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in a triangle add up to 180°.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36E80B4-7866-4EEA-A8F6-8452838ECDD7}"/>
              </a:ext>
            </a:extLst>
          </p:cNvPr>
          <p:cNvSpPr/>
          <p:nvPr/>
        </p:nvSpPr>
        <p:spPr>
          <a:xfrm>
            <a:off x="5929419" y="5701915"/>
            <a:ext cx="54631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y = 180° - 115° - 40° = 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B063B84-F917-4FC4-901B-6759E8D22BDD}"/>
              </a:ext>
            </a:extLst>
          </p:cNvPr>
          <p:cNvSpPr/>
          <p:nvPr/>
        </p:nvSpPr>
        <p:spPr>
          <a:xfrm>
            <a:off x="10219360" y="5701915"/>
            <a:ext cx="8762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25°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2912A84-2A98-4744-97DE-7553B0F8F9BB}"/>
              </a:ext>
            </a:extLst>
          </p:cNvPr>
          <p:cNvSpPr/>
          <p:nvPr/>
        </p:nvSpPr>
        <p:spPr>
          <a:xfrm>
            <a:off x="1550014" y="4572951"/>
            <a:ext cx="8762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25°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219D8E8-33AD-4936-B86F-AEF8E069E75A}"/>
              </a:ext>
            </a:extLst>
          </p:cNvPr>
          <p:cNvGrpSpPr/>
          <p:nvPr/>
        </p:nvGrpSpPr>
        <p:grpSpPr>
          <a:xfrm>
            <a:off x="510707" y="3565093"/>
            <a:ext cx="1774991" cy="1506978"/>
            <a:chOff x="251398" y="3565093"/>
            <a:chExt cx="1774991" cy="1506978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3613D6D-B727-4F88-8B48-4FDB24AA8C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9665" y="3565093"/>
              <a:ext cx="720383" cy="150484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E8A4A40-6421-44FE-B089-488F15E9C20C}"/>
                </a:ext>
              </a:extLst>
            </p:cNvPr>
            <p:cNvCxnSpPr>
              <a:cxnSpLocks/>
            </p:cNvCxnSpPr>
            <p:nvPr/>
          </p:nvCxnSpPr>
          <p:spPr>
            <a:xfrm>
              <a:off x="251398" y="5062487"/>
              <a:ext cx="1774991" cy="958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36AE587-1D51-4D2B-BDE7-365B49C5C14E}"/>
              </a:ext>
            </a:extLst>
          </p:cNvPr>
          <p:cNvGrpSpPr/>
          <p:nvPr/>
        </p:nvGrpSpPr>
        <p:grpSpPr>
          <a:xfrm>
            <a:off x="4474398" y="3568883"/>
            <a:ext cx="1774991" cy="1506978"/>
            <a:chOff x="251398" y="3565093"/>
            <a:chExt cx="1774991" cy="1506978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F3C037B-4002-4818-B4BF-23FCE730A1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9665" y="3565093"/>
              <a:ext cx="720383" cy="150484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D4AF4B07-976A-4036-93C8-D019A4AF5927}"/>
                </a:ext>
              </a:extLst>
            </p:cNvPr>
            <p:cNvCxnSpPr>
              <a:cxnSpLocks/>
            </p:cNvCxnSpPr>
            <p:nvPr/>
          </p:nvCxnSpPr>
          <p:spPr>
            <a:xfrm>
              <a:off x="251398" y="5062487"/>
              <a:ext cx="1774991" cy="958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4A854E1B-4A70-47C3-AA5F-6CD8279FB7E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28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150 people take part in a walk. This chart shows the number of people still walking at different times.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228CC183-0418-46BC-BB37-B8380F0C9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44" y="1201956"/>
            <a:ext cx="6894551" cy="5062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DD7F40B-4B33-40A1-B4C3-0E8A79CDE165}"/>
              </a:ext>
            </a:extLst>
          </p:cNvPr>
          <p:cNvSpPr/>
          <p:nvPr/>
        </p:nvSpPr>
        <p:spPr>
          <a:xfrm>
            <a:off x="7359945" y="1128734"/>
            <a:ext cx="465808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 the chart to estimate the time when two-thirds of the people are still on the walk.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CC160B5-F6B7-4B4E-A734-B41363A837FB}"/>
              </a:ext>
            </a:extLst>
          </p:cNvPr>
          <p:cNvGrpSpPr/>
          <p:nvPr/>
        </p:nvGrpSpPr>
        <p:grpSpPr>
          <a:xfrm>
            <a:off x="7359945" y="3190837"/>
            <a:ext cx="646698" cy="944239"/>
            <a:chOff x="5841760" y="893699"/>
            <a:chExt cx="646698" cy="94423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0B123A1-4FC9-4957-98F1-0683D0F2D354}"/>
                </a:ext>
              </a:extLst>
            </p:cNvPr>
            <p:cNvSpPr/>
            <p:nvPr/>
          </p:nvSpPr>
          <p:spPr>
            <a:xfrm>
              <a:off x="5849133" y="893699"/>
              <a:ext cx="63932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2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D1F3240-F3EF-420C-895F-A78112A54845}"/>
                </a:ext>
              </a:extLst>
            </p:cNvPr>
            <p:cNvSpPr/>
            <p:nvPr/>
          </p:nvSpPr>
          <p:spPr>
            <a:xfrm>
              <a:off x="5841760" y="1253163"/>
              <a:ext cx="63932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3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40FC645-BD88-4472-B98E-C342F271C9C9}"/>
                </a:ext>
              </a:extLst>
            </p:cNvPr>
            <p:cNvCxnSpPr/>
            <p:nvPr/>
          </p:nvCxnSpPr>
          <p:spPr>
            <a:xfrm>
              <a:off x="5861459" y="1369913"/>
              <a:ext cx="36806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D10933DA-827A-4CE1-804A-9B58C9DA637E}"/>
              </a:ext>
            </a:extLst>
          </p:cNvPr>
          <p:cNvSpPr/>
          <p:nvPr/>
        </p:nvSpPr>
        <p:spPr>
          <a:xfrm>
            <a:off x="7760031" y="3397693"/>
            <a:ext cx="23913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of 150 = 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714AFF-F7C6-4A51-B297-5550F805E976}"/>
              </a:ext>
            </a:extLst>
          </p:cNvPr>
          <p:cNvSpPr/>
          <p:nvPr/>
        </p:nvSpPr>
        <p:spPr>
          <a:xfrm>
            <a:off x="9242758" y="3397692"/>
            <a:ext cx="8924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100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5BB101F-9713-4FA4-858A-E664B8E172DB}"/>
              </a:ext>
            </a:extLst>
          </p:cNvPr>
          <p:cNvCxnSpPr>
            <a:cxnSpLocks/>
          </p:cNvCxnSpPr>
          <p:nvPr/>
        </p:nvCxnSpPr>
        <p:spPr>
          <a:xfrm flipH="1">
            <a:off x="1828801" y="2918778"/>
            <a:ext cx="52894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5EBF8FF-37AA-4845-82A3-4EC4B24696DB}"/>
              </a:ext>
            </a:extLst>
          </p:cNvPr>
          <p:cNvCxnSpPr>
            <a:cxnSpLocks/>
          </p:cNvCxnSpPr>
          <p:nvPr/>
        </p:nvCxnSpPr>
        <p:spPr>
          <a:xfrm flipV="1">
            <a:off x="4865079" y="2918779"/>
            <a:ext cx="0" cy="27038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864DBB9A-D2BF-4630-866A-7204F0149E8A}"/>
              </a:ext>
            </a:extLst>
          </p:cNvPr>
          <p:cNvSpPr/>
          <p:nvPr/>
        </p:nvSpPr>
        <p:spPr>
          <a:xfrm>
            <a:off x="9071601" y="2593769"/>
            <a:ext cx="17886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12:45pm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6BE66A-903B-402C-9176-6A1D3A42000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586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7" grpId="0"/>
    </p:bld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9266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information about pupils in a class.</a:t>
            </a:r>
          </a:p>
          <a:p>
            <a:r>
              <a:rPr lang="en-US" sz="3200" b="1" dirty="0"/>
              <a:t>• The total number of pupils is 30 </a:t>
            </a:r>
          </a:p>
          <a:p>
            <a:r>
              <a:rPr lang="en-US" sz="3200" b="1" dirty="0"/>
              <a:t>• 26 of the pupils do not wear glasses. </a:t>
            </a:r>
          </a:p>
          <a:p>
            <a:r>
              <a:rPr lang="en-US" sz="3200" b="1" dirty="0"/>
              <a:t>• A quarter of the pupils who do wear glasses are boys. </a:t>
            </a:r>
          </a:p>
          <a:p>
            <a:r>
              <a:rPr lang="en-US" sz="3200" b="1" dirty="0"/>
              <a:t>• There are 2 more boys than girls.</a:t>
            </a:r>
          </a:p>
          <a:p>
            <a:r>
              <a:rPr lang="en-US" sz="3200" b="1" dirty="0"/>
              <a:t>Use the information to fill in the missing numbers in the table below.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002846-8232-4DBB-BDDE-86D7261670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1721" y="3096988"/>
            <a:ext cx="8109259" cy="34151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EB2218-53EF-402A-B122-B9EEBF3D247B}"/>
              </a:ext>
            </a:extLst>
          </p:cNvPr>
          <p:cNvSpPr txBox="1"/>
          <p:nvPr/>
        </p:nvSpPr>
        <p:spPr>
          <a:xfrm>
            <a:off x="6919415" y="5769238"/>
            <a:ext cx="757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7D5CF0-D8B5-4E7F-A8DD-893C716149A8}"/>
              </a:ext>
            </a:extLst>
          </p:cNvPr>
          <p:cNvSpPr txBox="1"/>
          <p:nvPr/>
        </p:nvSpPr>
        <p:spPr>
          <a:xfrm>
            <a:off x="4515193" y="5763395"/>
            <a:ext cx="757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B824B8-6A21-44EE-BBF0-51D907041FD8}"/>
              </a:ext>
            </a:extLst>
          </p:cNvPr>
          <p:cNvSpPr txBox="1"/>
          <p:nvPr/>
        </p:nvSpPr>
        <p:spPr>
          <a:xfrm>
            <a:off x="4515193" y="4098974"/>
            <a:ext cx="757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39D35E-5BF3-475F-A786-5E70DA42E29B}"/>
              </a:ext>
            </a:extLst>
          </p:cNvPr>
          <p:cNvSpPr txBox="1"/>
          <p:nvPr/>
        </p:nvSpPr>
        <p:spPr>
          <a:xfrm>
            <a:off x="4515195" y="4912125"/>
            <a:ext cx="757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3C15A7-6603-4D19-8A28-FD5D973AB605}"/>
              </a:ext>
            </a:extLst>
          </p:cNvPr>
          <p:cNvSpPr txBox="1"/>
          <p:nvPr/>
        </p:nvSpPr>
        <p:spPr>
          <a:xfrm>
            <a:off x="8802867" y="4075331"/>
            <a:ext cx="757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D0FF38-C171-4EEE-A615-601E888D6B46}"/>
              </a:ext>
            </a:extLst>
          </p:cNvPr>
          <p:cNvSpPr txBox="1"/>
          <p:nvPr/>
        </p:nvSpPr>
        <p:spPr>
          <a:xfrm>
            <a:off x="8802866" y="4912124"/>
            <a:ext cx="757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1A332F-80C0-4D49-84D8-07EE995BE393}"/>
              </a:ext>
            </a:extLst>
          </p:cNvPr>
          <p:cNvSpPr txBox="1"/>
          <p:nvPr/>
        </p:nvSpPr>
        <p:spPr>
          <a:xfrm>
            <a:off x="6919414" y="4075331"/>
            <a:ext cx="757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C66D98-358D-4FBA-A65A-4A8AD0B550F4}"/>
              </a:ext>
            </a:extLst>
          </p:cNvPr>
          <p:cNvSpPr txBox="1"/>
          <p:nvPr/>
        </p:nvSpPr>
        <p:spPr>
          <a:xfrm>
            <a:off x="6919414" y="4912123"/>
            <a:ext cx="757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E1F599-60B1-44F7-929A-E28D4590491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715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numbers.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E20DD0-3047-45F4-8A22-5A2569F13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923" y="689024"/>
            <a:ext cx="3293731" cy="195282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A3F41D4-D6B1-4AF1-9F65-DBC162A18C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4329" y="689024"/>
            <a:ext cx="3400152" cy="1984752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094A63C4-A060-45A2-9E2B-DD9D886CEEA1}"/>
              </a:ext>
            </a:extLst>
          </p:cNvPr>
          <p:cNvGrpSpPr/>
          <p:nvPr/>
        </p:nvGrpSpPr>
        <p:grpSpPr>
          <a:xfrm>
            <a:off x="4184654" y="1476575"/>
            <a:ext cx="733710" cy="949956"/>
            <a:chOff x="5338824" y="3294174"/>
            <a:chExt cx="733710" cy="949956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21CBBEF-D163-4B12-B0C3-5CB4E060ADD7}"/>
                </a:ext>
              </a:extLst>
            </p:cNvPr>
            <p:cNvGrpSpPr/>
            <p:nvPr/>
          </p:nvGrpSpPr>
          <p:grpSpPr>
            <a:xfrm>
              <a:off x="5338824" y="3659355"/>
              <a:ext cx="620840" cy="584775"/>
              <a:chOff x="8605864" y="2187080"/>
              <a:chExt cx="620840" cy="584775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86294D2-583F-4949-A6B2-6742E32D5DE9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10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F879024D-8E44-4AAA-A53C-D4AF0F75C382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32F41B5-B236-4642-B188-193CDCC22859}"/>
                </a:ext>
              </a:extLst>
            </p:cNvPr>
            <p:cNvSpPr/>
            <p:nvPr/>
          </p:nvSpPr>
          <p:spPr>
            <a:xfrm>
              <a:off x="5441644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4BE658A-3EC4-4BEB-B1D0-CDE018CB190C}"/>
              </a:ext>
            </a:extLst>
          </p:cNvPr>
          <p:cNvCxnSpPr>
            <a:cxnSpLocks/>
          </p:cNvCxnSpPr>
          <p:nvPr/>
        </p:nvCxnSpPr>
        <p:spPr>
          <a:xfrm>
            <a:off x="1520668" y="3878876"/>
            <a:ext cx="90393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6479CA9-9EDA-4837-9D40-782418BBD42A}"/>
              </a:ext>
            </a:extLst>
          </p:cNvPr>
          <p:cNvCxnSpPr>
            <a:cxnSpLocks/>
          </p:cNvCxnSpPr>
          <p:nvPr/>
        </p:nvCxnSpPr>
        <p:spPr>
          <a:xfrm>
            <a:off x="2865853" y="3878876"/>
            <a:ext cx="134241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987A2A4-96E2-4270-A36D-9696EFBE31C8}"/>
              </a:ext>
            </a:extLst>
          </p:cNvPr>
          <p:cNvSpPr txBox="1"/>
          <p:nvPr/>
        </p:nvSpPr>
        <p:spPr>
          <a:xfrm>
            <a:off x="1733951" y="3371042"/>
            <a:ext cx="10145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10789B-66EA-4D1F-9AE2-3EEC89283BE0}"/>
              </a:ext>
            </a:extLst>
          </p:cNvPr>
          <p:cNvSpPr txBox="1"/>
          <p:nvPr/>
        </p:nvSpPr>
        <p:spPr>
          <a:xfrm>
            <a:off x="1519164" y="3817084"/>
            <a:ext cx="10145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80DE1A-6115-4A0A-8B7C-9EE57DA5DF6B}"/>
              </a:ext>
            </a:extLst>
          </p:cNvPr>
          <p:cNvSpPr txBox="1"/>
          <p:nvPr/>
        </p:nvSpPr>
        <p:spPr>
          <a:xfrm>
            <a:off x="2865852" y="3817084"/>
            <a:ext cx="14323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1 6 0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B6EB316-943D-43D7-B441-86D22D1308FB}"/>
              </a:ext>
            </a:extLst>
          </p:cNvPr>
          <p:cNvSpPr txBox="1"/>
          <p:nvPr/>
        </p:nvSpPr>
        <p:spPr>
          <a:xfrm>
            <a:off x="2418810" y="356340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B269D57D-0241-45DC-AE29-0967496527E3}"/>
              </a:ext>
            </a:extLst>
          </p:cNvPr>
          <p:cNvSpPr/>
          <p:nvPr/>
        </p:nvSpPr>
        <p:spPr>
          <a:xfrm rot="16200000">
            <a:off x="2365189" y="2619088"/>
            <a:ext cx="810037" cy="1585924"/>
          </a:xfrm>
          <a:prstGeom prst="arc">
            <a:avLst>
              <a:gd name="adj1" fmla="val 16181412"/>
              <a:gd name="adj2" fmla="val 545202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5E927359-478E-4690-A341-F892DFF81C51}"/>
              </a:ext>
            </a:extLst>
          </p:cNvPr>
          <p:cNvSpPr/>
          <p:nvPr/>
        </p:nvSpPr>
        <p:spPr>
          <a:xfrm rot="5400000">
            <a:off x="2354900" y="3546210"/>
            <a:ext cx="810037" cy="1585923"/>
          </a:xfrm>
          <a:prstGeom prst="arc">
            <a:avLst>
              <a:gd name="adj1" fmla="val 16200000"/>
              <a:gd name="adj2" fmla="val 545202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134EB24-CAB3-4AA1-8993-8DFBD4311E2B}"/>
              </a:ext>
            </a:extLst>
          </p:cNvPr>
          <p:cNvSpPr txBox="1"/>
          <p:nvPr/>
        </p:nvSpPr>
        <p:spPr>
          <a:xfrm>
            <a:off x="2398142" y="431141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x16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002D25C-1E04-46EB-8607-884E97606F0A}"/>
              </a:ext>
            </a:extLst>
          </p:cNvPr>
          <p:cNvSpPr txBox="1"/>
          <p:nvPr/>
        </p:nvSpPr>
        <p:spPr>
          <a:xfrm>
            <a:off x="2398141" y="301710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x16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3672B63-5E6C-4EA2-A493-061FE3938E83}"/>
              </a:ext>
            </a:extLst>
          </p:cNvPr>
          <p:cNvSpPr txBox="1"/>
          <p:nvPr/>
        </p:nvSpPr>
        <p:spPr>
          <a:xfrm>
            <a:off x="3079741" y="3371042"/>
            <a:ext cx="11054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BF42ECB-F7FF-479C-8C22-0CC5B2CDF047}"/>
              </a:ext>
            </a:extLst>
          </p:cNvPr>
          <p:cNvSpPr txBox="1"/>
          <p:nvPr/>
        </p:nvSpPr>
        <p:spPr>
          <a:xfrm>
            <a:off x="1266092" y="960585"/>
            <a:ext cx="10479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16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1C706E5-DECC-4DBF-B45C-72F8A890F2BC}"/>
              </a:ext>
            </a:extLst>
          </p:cNvPr>
          <p:cNvGrpSpPr/>
          <p:nvPr/>
        </p:nvGrpSpPr>
        <p:grpSpPr>
          <a:xfrm>
            <a:off x="9408714" y="856485"/>
            <a:ext cx="733710" cy="949956"/>
            <a:chOff x="5338824" y="3294174"/>
            <a:chExt cx="733710" cy="949956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B4E76A5-EE6A-464B-B27B-3D4F7534BCB7}"/>
                </a:ext>
              </a:extLst>
            </p:cNvPr>
            <p:cNvGrpSpPr/>
            <p:nvPr/>
          </p:nvGrpSpPr>
          <p:grpSpPr>
            <a:xfrm>
              <a:off x="5338824" y="3659355"/>
              <a:ext cx="620840" cy="584775"/>
              <a:chOff x="8605864" y="2187080"/>
              <a:chExt cx="620840" cy="584775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DE20A9B-C310-4120-9EB7-92FE0DBC2CA1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10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DE046241-3C3E-4C4F-811D-CEE3001BE11E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568F659-2136-4397-86B9-F197C98F6D9F}"/>
                </a:ext>
              </a:extLst>
            </p:cNvPr>
            <p:cNvSpPr/>
            <p:nvPr/>
          </p:nvSpPr>
          <p:spPr>
            <a:xfrm>
              <a:off x="5441644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2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24AC6B3-3BE8-47F6-9E24-D358487FE8DD}"/>
              </a:ext>
            </a:extLst>
          </p:cNvPr>
          <p:cNvCxnSpPr>
            <a:cxnSpLocks/>
          </p:cNvCxnSpPr>
          <p:nvPr/>
        </p:nvCxnSpPr>
        <p:spPr>
          <a:xfrm>
            <a:off x="5974574" y="3878876"/>
            <a:ext cx="90393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348334D-B47C-4180-82BE-24E8CD7FC57F}"/>
              </a:ext>
            </a:extLst>
          </p:cNvPr>
          <p:cNvCxnSpPr>
            <a:cxnSpLocks/>
          </p:cNvCxnSpPr>
          <p:nvPr/>
        </p:nvCxnSpPr>
        <p:spPr>
          <a:xfrm>
            <a:off x="7319759" y="3878876"/>
            <a:ext cx="134241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7A82C7EF-ED30-4249-B053-584C385C7443}"/>
              </a:ext>
            </a:extLst>
          </p:cNvPr>
          <p:cNvSpPr txBox="1"/>
          <p:nvPr/>
        </p:nvSpPr>
        <p:spPr>
          <a:xfrm>
            <a:off x="6187857" y="3371042"/>
            <a:ext cx="10145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60CA954-7ABD-4AF4-8DFF-A27A395B409C}"/>
              </a:ext>
            </a:extLst>
          </p:cNvPr>
          <p:cNvSpPr txBox="1"/>
          <p:nvPr/>
        </p:nvSpPr>
        <p:spPr>
          <a:xfrm>
            <a:off x="5973070" y="3817084"/>
            <a:ext cx="10145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379D2D2-F260-4CF1-B1E3-FCA946B7F12F}"/>
              </a:ext>
            </a:extLst>
          </p:cNvPr>
          <p:cNvSpPr txBox="1"/>
          <p:nvPr/>
        </p:nvSpPr>
        <p:spPr>
          <a:xfrm>
            <a:off x="7319758" y="3817084"/>
            <a:ext cx="14323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8 0 0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3C87827-21C0-4E9C-9FFA-BB5F520C9337}"/>
              </a:ext>
            </a:extLst>
          </p:cNvPr>
          <p:cNvSpPr txBox="1"/>
          <p:nvPr/>
        </p:nvSpPr>
        <p:spPr>
          <a:xfrm>
            <a:off x="6872716" y="356340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4" name="Arc 33">
            <a:extLst>
              <a:ext uri="{FF2B5EF4-FFF2-40B4-BE49-F238E27FC236}">
                <a16:creationId xmlns:a16="http://schemas.microsoft.com/office/drawing/2014/main" id="{2714909F-D73C-4023-8914-57ECFB8F4863}"/>
              </a:ext>
            </a:extLst>
          </p:cNvPr>
          <p:cNvSpPr/>
          <p:nvPr/>
        </p:nvSpPr>
        <p:spPr>
          <a:xfrm rot="16200000">
            <a:off x="6819095" y="2619088"/>
            <a:ext cx="810037" cy="1585924"/>
          </a:xfrm>
          <a:prstGeom prst="arc">
            <a:avLst>
              <a:gd name="adj1" fmla="val 16181412"/>
              <a:gd name="adj2" fmla="val 545202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6617FDDD-05CC-45E9-BAF7-19AB04875EAA}"/>
              </a:ext>
            </a:extLst>
          </p:cNvPr>
          <p:cNvSpPr/>
          <p:nvPr/>
        </p:nvSpPr>
        <p:spPr>
          <a:xfrm rot="5400000">
            <a:off x="6808806" y="3546210"/>
            <a:ext cx="810037" cy="1585923"/>
          </a:xfrm>
          <a:prstGeom prst="arc">
            <a:avLst>
              <a:gd name="adj1" fmla="val 16200000"/>
              <a:gd name="adj2" fmla="val 545202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E42A21-6768-4E73-828A-069C0613AB7A}"/>
              </a:ext>
            </a:extLst>
          </p:cNvPr>
          <p:cNvSpPr txBox="1"/>
          <p:nvPr/>
        </p:nvSpPr>
        <p:spPr>
          <a:xfrm>
            <a:off x="6852048" y="431141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x80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12534BB-DF58-45CE-83F3-A141A5B1B7E7}"/>
              </a:ext>
            </a:extLst>
          </p:cNvPr>
          <p:cNvSpPr txBox="1"/>
          <p:nvPr/>
        </p:nvSpPr>
        <p:spPr>
          <a:xfrm>
            <a:off x="6852047" y="301710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x80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3F93381-42D2-4990-B0F3-8B01E0D41AC9}"/>
              </a:ext>
            </a:extLst>
          </p:cNvPr>
          <p:cNvSpPr txBox="1"/>
          <p:nvPr/>
        </p:nvSpPr>
        <p:spPr>
          <a:xfrm>
            <a:off x="7311862" y="3371042"/>
            <a:ext cx="14093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1 6 0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5BFF09D-5689-422C-A1CB-ECD64A7E4129}"/>
              </a:ext>
            </a:extLst>
          </p:cNvPr>
          <p:cNvSpPr txBox="1"/>
          <p:nvPr/>
        </p:nvSpPr>
        <p:spPr>
          <a:xfrm>
            <a:off x="6322633" y="1790753"/>
            <a:ext cx="13300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800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27D2CB4-D2B2-4C05-A617-22C3E9F8121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027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 animBg="1"/>
      <p:bldP spid="18" grpId="0" animBg="1"/>
      <p:bldP spid="19" grpId="0"/>
      <p:bldP spid="20" grpId="0"/>
      <p:bldP spid="21" grpId="0"/>
      <p:bldP spid="22" grpId="0"/>
      <p:bldP spid="30" grpId="0"/>
      <p:bldP spid="31" grpId="0"/>
      <p:bldP spid="32" grpId="0"/>
      <p:bldP spid="33" grpId="0"/>
      <p:bldP spid="34" grpId="0" animBg="1"/>
      <p:bldP spid="35" grpId="0" animBg="1"/>
      <p:bldP spid="36" grpId="0"/>
      <p:bldP spid="37" grpId="0"/>
      <p:bldP spid="38" grpId="0"/>
      <p:bldP spid="39" grpId="0"/>
    </p:bld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Alfie asks some boys and girls about their </a:t>
            </a:r>
            <a:r>
              <a:rPr lang="en-US" sz="3200" b="1" dirty="0" err="1"/>
              <a:t>favourite</a:t>
            </a:r>
            <a:r>
              <a:rPr lang="en-US" sz="3200" b="1" dirty="0"/>
              <a:t> hobby.</a:t>
            </a:r>
          </a:p>
          <a:p>
            <a:r>
              <a:rPr lang="en-US" sz="3200" b="1" dirty="0"/>
              <a:t>He shows the results on a graph.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7620DD-AE74-457C-AB6C-9060F3842400}"/>
              </a:ext>
            </a:extLst>
          </p:cNvPr>
          <p:cNvSpPr/>
          <p:nvPr/>
        </p:nvSpPr>
        <p:spPr>
          <a:xfrm>
            <a:off x="5950954" y="1127218"/>
            <a:ext cx="593589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graph shows that 44% of boys chose sport. </a:t>
            </a:r>
          </a:p>
          <a:p>
            <a:r>
              <a:rPr lang="en-US" sz="3200" b="1" dirty="0"/>
              <a:t>Estimate the percentage of girls who chose sport.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54E39E-B563-4E93-8C85-739C1C5CC2FC}"/>
              </a:ext>
            </a:extLst>
          </p:cNvPr>
          <p:cNvSpPr/>
          <p:nvPr/>
        </p:nvSpPr>
        <p:spPr>
          <a:xfrm>
            <a:off x="5950954" y="3790862"/>
            <a:ext cx="268660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120 boys chose reading. </a:t>
            </a:r>
          </a:p>
          <a:p>
            <a:r>
              <a:rPr lang="en-US" sz="3200" b="1" dirty="0"/>
              <a:t>Estimate the number of boys who chose cinema.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24314C-B08B-4889-B41E-7BDAE6A0D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544" y="1127218"/>
            <a:ext cx="5686425" cy="524827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2C24F2E-2E19-43A2-BD72-D42859AD52C2}"/>
              </a:ext>
            </a:extLst>
          </p:cNvPr>
          <p:cNvCxnSpPr>
            <a:cxnSpLocks/>
          </p:cNvCxnSpPr>
          <p:nvPr/>
        </p:nvCxnSpPr>
        <p:spPr>
          <a:xfrm flipH="1">
            <a:off x="945398" y="4342484"/>
            <a:ext cx="234821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899C108-9D00-498E-95BB-F4087C84C0D2}"/>
              </a:ext>
            </a:extLst>
          </p:cNvPr>
          <p:cNvSpPr txBox="1"/>
          <p:nvPr/>
        </p:nvSpPr>
        <p:spPr>
          <a:xfrm>
            <a:off x="500775" y="4111651"/>
            <a:ext cx="1104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35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7CC909F-A2F8-43E6-9AB3-553A37596767}"/>
              </a:ext>
            </a:extLst>
          </p:cNvPr>
          <p:cNvCxnSpPr>
            <a:cxnSpLocks/>
          </p:cNvCxnSpPr>
          <p:nvPr/>
        </p:nvCxnSpPr>
        <p:spPr>
          <a:xfrm flipH="1">
            <a:off x="945398" y="3067736"/>
            <a:ext cx="234821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7B75C6C-887B-4565-A412-07B9CF13BDD6}"/>
              </a:ext>
            </a:extLst>
          </p:cNvPr>
          <p:cNvSpPr txBox="1"/>
          <p:nvPr/>
        </p:nvSpPr>
        <p:spPr>
          <a:xfrm>
            <a:off x="504700" y="2836903"/>
            <a:ext cx="1104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62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25EDB3-9CDB-44D0-B87F-D992ADA3AE07}"/>
              </a:ext>
            </a:extLst>
          </p:cNvPr>
          <p:cNvSpPr txBox="1"/>
          <p:nvPr/>
        </p:nvSpPr>
        <p:spPr>
          <a:xfrm>
            <a:off x="5950954" y="3090446"/>
            <a:ext cx="3568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62 – 35 =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10B79F-819F-40C3-BD63-ED2F9695F174}"/>
              </a:ext>
            </a:extLst>
          </p:cNvPr>
          <p:cNvSpPr txBox="1"/>
          <p:nvPr/>
        </p:nvSpPr>
        <p:spPr>
          <a:xfrm>
            <a:off x="7625301" y="3095843"/>
            <a:ext cx="3568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27 percent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83D267-AB6F-484B-8411-93B887700E31}"/>
              </a:ext>
            </a:extLst>
          </p:cNvPr>
          <p:cNvSpPr txBox="1"/>
          <p:nvPr/>
        </p:nvSpPr>
        <p:spPr>
          <a:xfrm rot="16200000">
            <a:off x="1399745" y="1611188"/>
            <a:ext cx="996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120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42F46F4-290E-40F6-9DB7-FD2E7C2CF5AA}"/>
              </a:ext>
            </a:extLst>
          </p:cNvPr>
          <p:cNvCxnSpPr>
            <a:cxnSpLocks/>
          </p:cNvCxnSpPr>
          <p:nvPr/>
        </p:nvCxnSpPr>
        <p:spPr>
          <a:xfrm flipH="1">
            <a:off x="945398" y="2709985"/>
            <a:ext cx="11824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6B7C913-38EF-4236-A4B6-69DA8E3C20A3}"/>
              </a:ext>
            </a:extLst>
          </p:cNvPr>
          <p:cNvSpPr txBox="1"/>
          <p:nvPr/>
        </p:nvSpPr>
        <p:spPr>
          <a:xfrm>
            <a:off x="501218" y="2462256"/>
            <a:ext cx="1104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70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B133543-A0EF-4AF1-89A4-10D6961E04BD}"/>
              </a:ext>
            </a:extLst>
          </p:cNvPr>
          <p:cNvCxnSpPr>
            <a:cxnSpLocks/>
          </p:cNvCxnSpPr>
          <p:nvPr/>
        </p:nvCxnSpPr>
        <p:spPr>
          <a:xfrm flipH="1">
            <a:off x="945398" y="5431615"/>
            <a:ext cx="11824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A089D7F-F255-416C-B80F-E5F4DF5C4FF0}"/>
              </a:ext>
            </a:extLst>
          </p:cNvPr>
          <p:cNvSpPr txBox="1"/>
          <p:nvPr/>
        </p:nvSpPr>
        <p:spPr>
          <a:xfrm>
            <a:off x="501218" y="5183886"/>
            <a:ext cx="1104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B32B5B-4CA4-4AEA-9EEC-5C65A54B2AAC}"/>
              </a:ext>
            </a:extLst>
          </p:cNvPr>
          <p:cNvSpPr txBox="1"/>
          <p:nvPr/>
        </p:nvSpPr>
        <p:spPr>
          <a:xfrm>
            <a:off x="8799654" y="3818644"/>
            <a:ext cx="34827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30% = 120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A5CF97F-A0B9-4114-B5D2-B68E68E84DF7}"/>
              </a:ext>
            </a:extLst>
          </p:cNvPr>
          <p:cNvSpPr txBox="1"/>
          <p:nvPr/>
        </p:nvSpPr>
        <p:spPr>
          <a:xfrm>
            <a:off x="9017391" y="4838925"/>
            <a:ext cx="1810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3% = 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66FE8D7-BD56-4236-BC71-78C0B02B47D1}"/>
              </a:ext>
            </a:extLst>
          </p:cNvPr>
          <p:cNvCxnSpPr/>
          <p:nvPr/>
        </p:nvCxnSpPr>
        <p:spPr>
          <a:xfrm>
            <a:off x="9705114" y="4495028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42B60F6D-C8EE-4BCF-B06A-06E483D0DBFC}"/>
              </a:ext>
            </a:extLst>
          </p:cNvPr>
          <p:cNvSpPr/>
          <p:nvPr/>
        </p:nvSpPr>
        <p:spPr>
          <a:xfrm>
            <a:off x="9788988" y="4401901"/>
            <a:ext cx="7296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÷10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341A888-B344-4BB9-A096-E2A88E443989}"/>
              </a:ext>
            </a:extLst>
          </p:cNvPr>
          <p:cNvSpPr txBox="1"/>
          <p:nvPr/>
        </p:nvSpPr>
        <p:spPr>
          <a:xfrm>
            <a:off x="9918363" y="4839387"/>
            <a:ext cx="1174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A7A68B2-6A95-4101-BF27-67965684275A}"/>
              </a:ext>
            </a:extLst>
          </p:cNvPr>
          <p:cNvSpPr txBox="1"/>
          <p:nvPr/>
        </p:nvSpPr>
        <p:spPr>
          <a:xfrm>
            <a:off x="9918362" y="5859206"/>
            <a:ext cx="1968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48 boys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CB319EF-4419-4153-A2EC-689773CA833C}"/>
              </a:ext>
            </a:extLst>
          </p:cNvPr>
          <p:cNvCxnSpPr/>
          <p:nvPr/>
        </p:nvCxnSpPr>
        <p:spPr>
          <a:xfrm>
            <a:off x="9705114" y="5518177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38B99767-6DC1-455F-8E34-234D5CD975DB}"/>
              </a:ext>
            </a:extLst>
          </p:cNvPr>
          <p:cNvSpPr/>
          <p:nvPr/>
        </p:nvSpPr>
        <p:spPr>
          <a:xfrm>
            <a:off x="9788988" y="5425050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x4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724DB0C-2D0F-4438-9D17-A7C19CB79B26}"/>
              </a:ext>
            </a:extLst>
          </p:cNvPr>
          <p:cNvSpPr txBox="1"/>
          <p:nvPr/>
        </p:nvSpPr>
        <p:spPr>
          <a:xfrm>
            <a:off x="8799654" y="5861591"/>
            <a:ext cx="1521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12% =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D4E754-486B-46CF-9F47-EDD088E3D8C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390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2" grpId="0"/>
      <p:bldP spid="12" grpId="1"/>
      <p:bldP spid="13" grpId="0"/>
      <p:bldP spid="14" grpId="0"/>
      <p:bldP spid="15" grpId="0"/>
      <p:bldP spid="17" grpId="0"/>
      <p:bldP spid="20" grpId="0"/>
      <p:bldP spid="21" grpId="0"/>
      <p:bldP spid="22" grpId="0"/>
      <p:bldP spid="24" grpId="0"/>
      <p:bldP spid="25" grpId="0"/>
      <p:bldP spid="26" grpId="0"/>
      <p:bldP spid="28" grpId="0"/>
      <p:bldP spid="29" grpId="0"/>
    </p:bld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Megan goes on a walking holiday for five days.</a:t>
            </a:r>
          </a:p>
          <a:p>
            <a:r>
              <a:rPr lang="en-US" sz="3200" b="1" dirty="0"/>
              <a:t>The table shows how far she walked on the first four days.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E9FEE2-7950-4DD3-8C6B-2F8EB34D7D2E}"/>
              </a:ext>
            </a:extLst>
          </p:cNvPr>
          <p:cNvSpPr/>
          <p:nvPr/>
        </p:nvSpPr>
        <p:spPr>
          <a:xfrm>
            <a:off x="56122" y="201755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Megan says, ‘My average for the first four days is more than 15km.’</a:t>
            </a:r>
          </a:p>
          <a:p>
            <a:r>
              <a:rPr lang="en-US" sz="3200" b="1" dirty="0"/>
              <a:t>Explain why Megan is correct.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A89506-0552-49CD-B30B-3D6CA5AAB7F6}"/>
              </a:ext>
            </a:extLst>
          </p:cNvPr>
          <p:cNvSpPr/>
          <p:nvPr/>
        </p:nvSpPr>
        <p:spPr>
          <a:xfrm>
            <a:off x="56121" y="4201237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Friday is her last day. She wants to increase her average to 17km</a:t>
            </a:r>
          </a:p>
          <a:p>
            <a:r>
              <a:rPr lang="en-US" sz="3200" b="1" dirty="0"/>
              <a:t>How many kilometres must she walk on Friday?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C4018E-5889-4D65-ADBB-75F937A25E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581" y="1077989"/>
            <a:ext cx="7226926" cy="101079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0EAAFAC-115E-4444-80D8-F2EB3EB27AE1}"/>
              </a:ext>
            </a:extLst>
          </p:cNvPr>
          <p:cNvSpPr/>
          <p:nvPr/>
        </p:nvSpPr>
        <p:spPr>
          <a:xfrm>
            <a:off x="554183" y="3094768"/>
            <a:ext cx="3756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14 + 23 + 13 + 13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657C63-D70E-4BD5-ACE5-36438012C0ED}"/>
              </a:ext>
            </a:extLst>
          </p:cNvPr>
          <p:cNvSpPr/>
          <p:nvPr/>
        </p:nvSpPr>
        <p:spPr>
          <a:xfrm>
            <a:off x="3803433" y="3094767"/>
            <a:ext cx="3756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63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3F0868-D45C-44CC-B72F-7E48DD0CB4BA}"/>
              </a:ext>
            </a:extLst>
          </p:cNvPr>
          <p:cNvSpPr/>
          <p:nvPr/>
        </p:nvSpPr>
        <p:spPr>
          <a:xfrm>
            <a:off x="573647" y="3615703"/>
            <a:ext cx="16615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63 ÷ 4 = 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FDDA5DF-F1CD-4F1D-906D-2F0FD8F24DE3}"/>
              </a:ext>
            </a:extLst>
          </p:cNvPr>
          <p:cNvSpPr/>
          <p:nvPr/>
        </p:nvSpPr>
        <p:spPr>
          <a:xfrm>
            <a:off x="2030812" y="3613536"/>
            <a:ext cx="3756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more than 15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241F89-3E92-4807-96F4-05E3C0959525}"/>
              </a:ext>
            </a:extLst>
          </p:cNvPr>
          <p:cNvSpPr/>
          <p:nvPr/>
        </p:nvSpPr>
        <p:spPr>
          <a:xfrm>
            <a:off x="4526350" y="3613535"/>
            <a:ext cx="3756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(15.75)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F1B3A41-396B-4D9B-89EE-F3535104E4DB}"/>
              </a:ext>
            </a:extLst>
          </p:cNvPr>
          <p:cNvSpPr/>
          <p:nvPr/>
        </p:nvSpPr>
        <p:spPr>
          <a:xfrm>
            <a:off x="462108" y="5314831"/>
            <a:ext cx="609600" cy="5472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DF4981-933C-42FF-8EE2-6DEB84D747B8}"/>
              </a:ext>
            </a:extLst>
          </p:cNvPr>
          <p:cNvSpPr/>
          <p:nvPr/>
        </p:nvSpPr>
        <p:spPr>
          <a:xfrm>
            <a:off x="1071708" y="5276937"/>
            <a:ext cx="27317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÷ 5 = 17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3AD62E-FC9E-4B5E-B823-1C45DFFF04CA}"/>
              </a:ext>
            </a:extLst>
          </p:cNvPr>
          <p:cNvSpPr/>
          <p:nvPr/>
        </p:nvSpPr>
        <p:spPr>
          <a:xfrm>
            <a:off x="485864" y="5296070"/>
            <a:ext cx="609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85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22A3CD-9510-49CD-BDCC-DA7A1CA99B47}"/>
              </a:ext>
            </a:extLst>
          </p:cNvPr>
          <p:cNvSpPr/>
          <p:nvPr/>
        </p:nvSpPr>
        <p:spPr>
          <a:xfrm>
            <a:off x="4569891" y="5304779"/>
            <a:ext cx="25021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63 +        = 85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19454D7-E385-4D28-BAD5-B98E7602AAD6}"/>
              </a:ext>
            </a:extLst>
          </p:cNvPr>
          <p:cNvSpPr/>
          <p:nvPr/>
        </p:nvSpPr>
        <p:spPr>
          <a:xfrm>
            <a:off x="5435219" y="5286268"/>
            <a:ext cx="609600" cy="5472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C74131-D543-4742-9900-BC1E65404B5A}"/>
              </a:ext>
            </a:extLst>
          </p:cNvPr>
          <p:cNvSpPr/>
          <p:nvPr/>
        </p:nvSpPr>
        <p:spPr>
          <a:xfrm>
            <a:off x="5457657" y="5267507"/>
            <a:ext cx="609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22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E2FA386-AC54-431D-96E7-6919F928AEDE}"/>
              </a:ext>
            </a:extLst>
          </p:cNvPr>
          <p:cNvSpPr/>
          <p:nvPr/>
        </p:nvSpPr>
        <p:spPr>
          <a:xfrm>
            <a:off x="8220497" y="4692162"/>
            <a:ext cx="32478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22 kilometres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185885-5F9A-4D7D-805A-C6C13498CE9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5221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12" grpId="0"/>
      <p:bldP spid="13" grpId="0" animBg="1"/>
      <p:bldP spid="14" grpId="0"/>
      <p:bldP spid="15" grpId="0"/>
      <p:bldP spid="16" grpId="0"/>
      <p:bldP spid="17" grpId="0" animBg="1"/>
      <p:bldP spid="18" grpId="0"/>
      <p:bldP spid="19" grpId="0"/>
    </p:bld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Complete the number sentences.</a:t>
            </a:r>
          </a:p>
        </p:txBody>
      </p:sp>
      <p:pic>
        <p:nvPicPr>
          <p:cNvPr id="60418" name="Picture 2">
            <a:extLst>
              <a:ext uri="{FF2B5EF4-FFF2-40B4-BE49-F238E27FC236}">
                <a16:creationId xmlns:a16="http://schemas.microsoft.com/office/drawing/2014/main" id="{06D3676F-AC3F-4733-B68D-44964A68F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88" y="798597"/>
            <a:ext cx="4379251" cy="1104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19" name="Picture 3">
            <a:extLst>
              <a:ext uri="{FF2B5EF4-FFF2-40B4-BE49-F238E27FC236}">
                <a16:creationId xmlns:a16="http://schemas.microsoft.com/office/drawing/2014/main" id="{7619FD54-77E5-4BAE-B9F0-C8F0B933F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88" y="3251094"/>
            <a:ext cx="4667078" cy="1104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C3D99E-33A0-4C68-B511-254033CE70F8}"/>
              </a:ext>
            </a:extLst>
          </p:cNvPr>
          <p:cNvSpPr txBox="1"/>
          <p:nvPr/>
        </p:nvSpPr>
        <p:spPr>
          <a:xfrm>
            <a:off x="2452784" y="1024595"/>
            <a:ext cx="5939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B471D5-93C2-45E1-A505-87FEA8EBCFAA}"/>
              </a:ext>
            </a:extLst>
          </p:cNvPr>
          <p:cNvGrpSpPr/>
          <p:nvPr/>
        </p:nvGrpSpPr>
        <p:grpSpPr>
          <a:xfrm>
            <a:off x="2554565" y="4614862"/>
            <a:ext cx="2368774" cy="1088729"/>
            <a:chOff x="68868" y="2208856"/>
            <a:chExt cx="2368774" cy="108872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01A6625-D4C4-4532-B3B4-8B01E42DE006}"/>
                </a:ext>
              </a:extLst>
            </p:cNvPr>
            <p:cNvGrpSpPr/>
            <p:nvPr/>
          </p:nvGrpSpPr>
          <p:grpSpPr>
            <a:xfrm>
              <a:off x="68868" y="2208856"/>
              <a:ext cx="1891418" cy="1088729"/>
              <a:chOff x="68868" y="2208856"/>
              <a:chExt cx="1891418" cy="10887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EC18927-AF65-4226-9785-F13EE9738B0B}"/>
                  </a:ext>
                </a:extLst>
              </p:cNvPr>
              <p:cNvSpPr txBox="1"/>
              <p:nvPr/>
            </p:nvSpPr>
            <p:spPr>
              <a:xfrm>
                <a:off x="291093" y="2208856"/>
                <a:ext cx="1669193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 </a:t>
                </a:r>
                <a:r>
                  <a:rPr lang="en-GB" sz="20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 </a:t>
                </a:r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 x 5</a:t>
                </a: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82A8DF1-0B7A-4D81-A3C7-12EE8C6E9C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37" y="2717510"/>
                <a:ext cx="88986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C80FACC-556B-4D8F-AC5C-D25302B88B12}"/>
                  </a:ext>
                </a:extLst>
              </p:cNvPr>
              <p:cNvSpPr txBox="1"/>
              <p:nvPr/>
            </p:nvSpPr>
            <p:spPr>
              <a:xfrm>
                <a:off x="68868" y="2666643"/>
                <a:ext cx="1162800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1 3</a:t>
                </a: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D377814-724E-47F3-8836-A7913C9AC29B}"/>
                </a:ext>
              </a:extLst>
            </p:cNvPr>
            <p:cNvSpPr txBox="1"/>
            <p:nvPr/>
          </p:nvSpPr>
          <p:spPr>
            <a:xfrm>
              <a:off x="1822089" y="2407301"/>
              <a:ext cx="6155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1D07D4E9-8120-44C0-A59B-3761D81E8DE8}"/>
              </a:ext>
            </a:extLst>
          </p:cNvPr>
          <p:cNvSpPr txBox="1"/>
          <p:nvPr/>
        </p:nvSpPr>
        <p:spPr>
          <a:xfrm>
            <a:off x="4716925" y="4614862"/>
            <a:ext cx="10257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8EF6CE9-4C80-4D96-86E4-F2E499416E5F}"/>
              </a:ext>
            </a:extLst>
          </p:cNvPr>
          <p:cNvGrpSpPr/>
          <p:nvPr/>
        </p:nvGrpSpPr>
        <p:grpSpPr>
          <a:xfrm>
            <a:off x="4710877" y="5072649"/>
            <a:ext cx="1160534" cy="630942"/>
            <a:chOff x="2225607" y="2666643"/>
            <a:chExt cx="592122" cy="630942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F6A9AC0-8A20-4310-BAD4-440538558A6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49338" y="2716152"/>
              <a:ext cx="443462" cy="135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DD9FCBC-8F6D-4C74-843E-2A7BE455A99D}"/>
                </a:ext>
              </a:extLst>
            </p:cNvPr>
            <p:cNvSpPr txBox="1"/>
            <p:nvPr/>
          </p:nvSpPr>
          <p:spPr>
            <a:xfrm>
              <a:off x="2225607" y="2666643"/>
              <a:ext cx="59212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1 3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C7BFEF1-CD65-4CFB-AD43-AF401FF31ED4}"/>
              </a:ext>
            </a:extLst>
          </p:cNvPr>
          <p:cNvGrpSpPr/>
          <p:nvPr/>
        </p:nvGrpSpPr>
        <p:grpSpPr>
          <a:xfrm>
            <a:off x="578693" y="3343083"/>
            <a:ext cx="741472" cy="944239"/>
            <a:chOff x="6324649" y="-4198"/>
            <a:chExt cx="604146" cy="94423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713F0F3-5A37-4D43-A3B8-83400AF60434}"/>
                </a:ext>
              </a:extLst>
            </p:cNvPr>
            <p:cNvSpPr/>
            <p:nvPr/>
          </p:nvSpPr>
          <p:spPr>
            <a:xfrm>
              <a:off x="6327424" y="-4198"/>
              <a:ext cx="5533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10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D24BC76-3393-4427-B940-339EAC374357}"/>
                </a:ext>
              </a:extLst>
            </p:cNvPr>
            <p:cNvSpPr/>
            <p:nvPr/>
          </p:nvSpPr>
          <p:spPr>
            <a:xfrm>
              <a:off x="6324649" y="355266"/>
              <a:ext cx="60414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13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6F9B072-CE10-4F0B-953C-292993E57210}"/>
                </a:ext>
              </a:extLst>
            </p:cNvPr>
            <p:cNvCxnSpPr/>
            <p:nvPr/>
          </p:nvCxnSpPr>
          <p:spPr>
            <a:xfrm>
              <a:off x="6392263" y="472016"/>
              <a:ext cx="36806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CB65D335-C7CD-478C-8E86-D29C6F784DA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486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</p:bld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Look at these equations.</a:t>
            </a:r>
          </a:p>
          <a:p>
            <a:r>
              <a:rPr lang="en-US" sz="3200" b="1" dirty="0"/>
              <a:t>     </a:t>
            </a:r>
            <a:r>
              <a:rPr lang="en-US" sz="3200" dirty="0"/>
              <a:t>a = 2b</a:t>
            </a:r>
          </a:p>
          <a:p>
            <a:r>
              <a:rPr lang="en-US" sz="3200" b="1" dirty="0"/>
              <a:t>     </a:t>
            </a:r>
            <a:r>
              <a:rPr lang="en-US" sz="3200" dirty="0"/>
              <a:t>b = 3c</a:t>
            </a:r>
            <a:endParaRPr lang="en-US" sz="3200" b="1" dirty="0"/>
          </a:p>
          <a:p>
            <a:r>
              <a:rPr lang="en-US" sz="3200" b="1" dirty="0"/>
              <a:t>Which equation below is also true?</a:t>
            </a:r>
          </a:p>
          <a:p>
            <a:r>
              <a:rPr lang="en-US" sz="3200" b="1" dirty="0"/>
              <a:t> Put a ring round the correct one.</a:t>
            </a:r>
          </a:p>
          <a:p>
            <a:endParaRPr lang="en-US" sz="1600" b="1" dirty="0"/>
          </a:p>
          <a:p>
            <a:r>
              <a:rPr lang="en-US" sz="3200" dirty="0"/>
              <a:t>   b = 2a         a = 2b + 3c         a = 5c</a:t>
            </a:r>
          </a:p>
          <a:p>
            <a:endParaRPr lang="en-US" sz="1600" dirty="0"/>
          </a:p>
          <a:p>
            <a:r>
              <a:rPr lang="en-US" sz="3200" dirty="0"/>
              <a:t>                a = 6c           a + b = 5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AACDA8D-C4E7-4521-A8A9-D81FF2BAF892}"/>
              </a:ext>
            </a:extLst>
          </p:cNvPr>
          <p:cNvSpPr/>
          <p:nvPr/>
        </p:nvSpPr>
        <p:spPr>
          <a:xfrm>
            <a:off x="1347537" y="3429000"/>
            <a:ext cx="1572126" cy="77598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5719C6-A662-4252-8F6C-2A2F3A784777}"/>
              </a:ext>
            </a:extLst>
          </p:cNvPr>
          <p:cNvSpPr txBox="1"/>
          <p:nvPr/>
        </p:nvSpPr>
        <p:spPr>
          <a:xfrm>
            <a:off x="1770617" y="1029107"/>
            <a:ext cx="17582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2b = 6c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783594-BC46-4A0E-BF8F-8FFBEA82C2A2}"/>
              </a:ext>
            </a:extLst>
          </p:cNvPr>
          <p:cNvSpPr txBox="1"/>
          <p:nvPr/>
        </p:nvSpPr>
        <p:spPr>
          <a:xfrm>
            <a:off x="1770616" y="510513"/>
            <a:ext cx="17582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a = 6c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A102E06-08DC-4B32-A56C-51F3C715431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7798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</p:bld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shop makes 100 sandwiches.</a:t>
            </a:r>
          </a:p>
          <a:p>
            <a:r>
              <a:rPr lang="en-US" sz="3200" b="1" dirty="0"/>
              <a:t>All the sandwiches are either cheese or tuna.</a:t>
            </a:r>
          </a:p>
          <a:p>
            <a:r>
              <a:rPr lang="en-US" sz="3200" b="1" dirty="0"/>
              <a:t>Some of the sandwiches also have salad with the cheese or tuna.</a:t>
            </a:r>
          </a:p>
          <a:p>
            <a:r>
              <a:rPr lang="en-US" sz="3200" b="1" dirty="0"/>
              <a:t>30 sandwiches have cheese with salad.</a:t>
            </a:r>
          </a:p>
          <a:p>
            <a:r>
              <a:rPr lang="en-US" sz="3200" b="1" dirty="0"/>
              <a:t>15 sandwiches have tuna without salad.</a:t>
            </a:r>
          </a:p>
          <a:p>
            <a:r>
              <a:rPr lang="en-US" sz="3200" b="1" dirty="0"/>
              <a:t>75 sandwiches have salad.</a:t>
            </a:r>
          </a:p>
          <a:p>
            <a:r>
              <a:rPr lang="en-US" sz="3200" b="1" dirty="0"/>
              <a:t>How many sandwiches have cheese without salad?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C9CF850-CEE7-42BD-91DF-0A775DD56186}"/>
              </a:ext>
            </a:extLst>
          </p:cNvPr>
          <p:cNvGrpSpPr/>
          <p:nvPr/>
        </p:nvGrpSpPr>
        <p:grpSpPr>
          <a:xfrm>
            <a:off x="878587" y="3646580"/>
            <a:ext cx="8019288" cy="569679"/>
            <a:chOff x="2272684" y="2601157"/>
            <a:chExt cx="8129203" cy="56967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3306794-22FB-40C4-982D-676D898574AD}"/>
                </a:ext>
              </a:extLst>
            </p:cNvPr>
            <p:cNvSpPr/>
            <p:nvPr/>
          </p:nvSpPr>
          <p:spPr>
            <a:xfrm>
              <a:off x="2272684" y="2611543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72CDC4E-EDB1-44CB-965C-01F8A264E34E}"/>
                </a:ext>
              </a:extLst>
            </p:cNvPr>
            <p:cNvSpPr/>
            <p:nvPr/>
          </p:nvSpPr>
          <p:spPr>
            <a:xfrm>
              <a:off x="4977013" y="2601157"/>
              <a:ext cx="257753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100 sandwiches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B93F031-7BE5-495F-8FC2-A0C1A3194F75}"/>
              </a:ext>
            </a:extLst>
          </p:cNvPr>
          <p:cNvGrpSpPr/>
          <p:nvPr/>
        </p:nvGrpSpPr>
        <p:grpSpPr>
          <a:xfrm>
            <a:off x="878587" y="4216259"/>
            <a:ext cx="5399907" cy="559293"/>
            <a:chOff x="2272684" y="2601157"/>
            <a:chExt cx="8129203" cy="55929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0BBB717-30EB-4E9E-B226-C3D5457AB01F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A84FC7B-B6DE-4004-B468-2C915C69AFB5}"/>
                </a:ext>
              </a:extLst>
            </p:cNvPr>
            <p:cNvSpPr/>
            <p:nvPr/>
          </p:nvSpPr>
          <p:spPr>
            <a:xfrm>
              <a:off x="4587602" y="2633666"/>
              <a:ext cx="212411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75 salad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25550D3-8881-4567-A583-86CBC160DBFD}"/>
              </a:ext>
            </a:extLst>
          </p:cNvPr>
          <p:cNvGrpSpPr/>
          <p:nvPr/>
        </p:nvGrpSpPr>
        <p:grpSpPr>
          <a:xfrm>
            <a:off x="6278495" y="4780436"/>
            <a:ext cx="1473639" cy="559293"/>
            <a:chOff x="2272684" y="2601157"/>
            <a:chExt cx="8129203" cy="55929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FE5C229-80B0-412C-B86B-8E97C6E92D43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17BEE24-1289-4449-9DFE-AF1A067B8F33}"/>
                </a:ext>
              </a:extLst>
            </p:cNvPr>
            <p:cNvSpPr/>
            <p:nvPr/>
          </p:nvSpPr>
          <p:spPr>
            <a:xfrm>
              <a:off x="3294688" y="2637230"/>
              <a:ext cx="603257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15</a:t>
              </a:r>
              <a:r>
                <a:rPr lang="en-GB" b="1" dirty="0">
                  <a:solidFill>
                    <a:srgbClr val="FF0000"/>
                  </a:solidFill>
                </a:rPr>
                <a:t> </a:t>
              </a:r>
              <a:r>
                <a:rPr lang="en-GB" sz="2000" b="1" dirty="0">
                  <a:solidFill>
                    <a:srgbClr val="FF0000"/>
                  </a:solidFill>
                </a:rPr>
                <a:t>tuna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75691AC-CDF8-459B-9A28-ABF71BEC8B04}"/>
              </a:ext>
            </a:extLst>
          </p:cNvPr>
          <p:cNvGrpSpPr/>
          <p:nvPr/>
        </p:nvGrpSpPr>
        <p:grpSpPr>
          <a:xfrm>
            <a:off x="878587" y="4780328"/>
            <a:ext cx="1920462" cy="559401"/>
            <a:chOff x="2272684" y="2601157"/>
            <a:chExt cx="8129203" cy="55940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2EC0EC-2F8E-4ED0-B2FA-AB7F8FC9E1D9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8E06241-F427-4245-9FA8-409641FAD56C}"/>
                </a:ext>
              </a:extLst>
            </p:cNvPr>
            <p:cNvSpPr/>
            <p:nvPr/>
          </p:nvSpPr>
          <p:spPr>
            <a:xfrm>
              <a:off x="2530987" y="2637338"/>
              <a:ext cx="569432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30</a:t>
              </a:r>
              <a:r>
                <a:rPr lang="en-GB" sz="2000" b="1" dirty="0">
                  <a:solidFill>
                    <a:srgbClr val="FF0000"/>
                  </a:solidFill>
                </a:rPr>
                <a:t> cheese</a:t>
              </a:r>
              <a:endParaRPr lang="en-GB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C4913D2-3FFF-458B-9BF7-394058DB86CA}"/>
              </a:ext>
            </a:extLst>
          </p:cNvPr>
          <p:cNvGrpSpPr/>
          <p:nvPr/>
        </p:nvGrpSpPr>
        <p:grpSpPr>
          <a:xfrm>
            <a:off x="6285649" y="4216258"/>
            <a:ext cx="2612225" cy="559293"/>
            <a:chOff x="2272684" y="2601157"/>
            <a:chExt cx="8129203" cy="55929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68A62B5-6642-46CD-8CE8-C75CB25D43E5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0E39EFB-FBB1-412B-B136-7E7100F66333}"/>
                </a:ext>
              </a:extLst>
            </p:cNvPr>
            <p:cNvSpPr/>
            <p:nvPr/>
          </p:nvSpPr>
          <p:spPr>
            <a:xfrm>
              <a:off x="3500181" y="2637230"/>
              <a:ext cx="585860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25 no salad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76E9D2E-8E16-4EA6-967F-5C91CFFE7AD4}"/>
              </a:ext>
            </a:extLst>
          </p:cNvPr>
          <p:cNvGrpSpPr/>
          <p:nvPr/>
        </p:nvGrpSpPr>
        <p:grpSpPr>
          <a:xfrm>
            <a:off x="7663038" y="4780220"/>
            <a:ext cx="1345240" cy="559401"/>
            <a:chOff x="1640534" y="2601157"/>
            <a:chExt cx="9544678" cy="559401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6082EF-51EA-44E6-936E-0072CD1119A6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6333D30-FC8B-4BC6-A9C5-F0E6CB7BB413}"/>
                </a:ext>
              </a:extLst>
            </p:cNvPr>
            <p:cNvSpPr/>
            <p:nvPr/>
          </p:nvSpPr>
          <p:spPr>
            <a:xfrm>
              <a:off x="1640534" y="2637338"/>
              <a:ext cx="954467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10</a:t>
              </a:r>
              <a:r>
                <a:rPr lang="en-GB" sz="2000" b="1" dirty="0">
                  <a:solidFill>
                    <a:srgbClr val="FF0000"/>
                  </a:solidFill>
                </a:rPr>
                <a:t> cheese</a:t>
              </a:r>
              <a:endParaRPr lang="en-GB" dirty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191C8FDF-6186-428C-8408-B249AC3E9787}"/>
              </a:ext>
            </a:extLst>
          </p:cNvPr>
          <p:cNvSpPr/>
          <p:nvPr/>
        </p:nvSpPr>
        <p:spPr>
          <a:xfrm>
            <a:off x="697230" y="5786424"/>
            <a:ext cx="79446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sandwiches have cheese without salad. 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4EC3A7-D88F-4514-BBA9-8509E133A79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336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061B5A-A59B-43F0-B662-BCB825D1BD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608" y="1693103"/>
            <a:ext cx="5271549" cy="378777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BFF035D-75A3-4704-85DD-BC237826CDEB}"/>
              </a:ext>
            </a:extLst>
          </p:cNvPr>
          <p:cNvSpPr/>
          <p:nvPr/>
        </p:nvSpPr>
        <p:spPr>
          <a:xfrm>
            <a:off x="158264" y="70340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is a triangle on a 1 cm square grid.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area of the triangle?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0E9768-A011-401C-B536-544F186C26C8}"/>
              </a:ext>
            </a:extLst>
          </p:cNvPr>
          <p:cNvSpPr/>
          <p:nvPr/>
        </p:nvSpPr>
        <p:spPr>
          <a:xfrm>
            <a:off x="6509761" y="877113"/>
            <a:ext cx="494315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Area of a triangle: </a:t>
            </a:r>
          </a:p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Base x height ÷ 2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EEBDF38-018B-4375-8CAF-3BA7119F2FE8}"/>
              </a:ext>
            </a:extLst>
          </p:cNvPr>
          <p:cNvCxnSpPr/>
          <p:nvPr/>
        </p:nvCxnSpPr>
        <p:spPr>
          <a:xfrm>
            <a:off x="1390650" y="4819650"/>
            <a:ext cx="3714750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E8A8EC3-FBD1-483F-B499-D8614A4C1C9A}"/>
              </a:ext>
            </a:extLst>
          </p:cNvPr>
          <p:cNvCxnSpPr>
            <a:cxnSpLocks/>
          </p:cNvCxnSpPr>
          <p:nvPr/>
        </p:nvCxnSpPr>
        <p:spPr>
          <a:xfrm>
            <a:off x="3924300" y="2460502"/>
            <a:ext cx="0" cy="2260005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1F4B0C78-6BE9-40E1-9D45-8F82BDB0FDB4}"/>
              </a:ext>
            </a:extLst>
          </p:cNvPr>
          <p:cNvSpPr/>
          <p:nvPr/>
        </p:nvSpPr>
        <p:spPr>
          <a:xfrm>
            <a:off x="2992990" y="4819650"/>
            <a:ext cx="5567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3BAAF99-781C-4982-B80F-15E991E32CA4}"/>
              </a:ext>
            </a:extLst>
          </p:cNvPr>
          <p:cNvSpPr/>
          <p:nvPr/>
        </p:nvSpPr>
        <p:spPr>
          <a:xfrm>
            <a:off x="3929984" y="3233047"/>
            <a:ext cx="5567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6EC09B-0C92-47C9-8921-E96FE7C6BE4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3D3CD57-0A9B-4F0E-B999-90BB69278726}"/>
              </a:ext>
            </a:extLst>
          </p:cNvPr>
          <p:cNvSpPr/>
          <p:nvPr/>
        </p:nvSpPr>
        <p:spPr>
          <a:xfrm>
            <a:off x="6509761" y="1954331"/>
            <a:ext cx="32304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5 cm x 3 cm ÷ 2 =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3DA7946-37B0-4862-85F7-632320071263}"/>
              </a:ext>
            </a:extLst>
          </p:cNvPr>
          <p:cNvSpPr/>
          <p:nvPr/>
        </p:nvSpPr>
        <p:spPr>
          <a:xfrm>
            <a:off x="9494678" y="1954331"/>
            <a:ext cx="15805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7 ½ cm²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9757E0D-2923-4D21-8BF3-0C82AA26E014}"/>
              </a:ext>
            </a:extLst>
          </p:cNvPr>
          <p:cNvSpPr txBox="1"/>
          <p:nvPr/>
        </p:nvSpPr>
        <p:spPr>
          <a:xfrm>
            <a:off x="7035120" y="3152257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6521C22-F249-4648-8AF6-116AD7A8FA1E}"/>
              </a:ext>
            </a:extLst>
          </p:cNvPr>
          <p:cNvSpPr txBox="1"/>
          <p:nvPr/>
        </p:nvSpPr>
        <p:spPr>
          <a:xfrm>
            <a:off x="6581884" y="315509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5F7DF65-BB0B-4EE6-A31C-48F8900D29DD}"/>
              </a:ext>
            </a:extLst>
          </p:cNvPr>
          <p:cNvCxnSpPr>
            <a:cxnSpLocks/>
          </p:cNvCxnSpPr>
          <p:nvPr/>
        </p:nvCxnSpPr>
        <p:spPr>
          <a:xfrm flipV="1">
            <a:off x="7044755" y="3216235"/>
            <a:ext cx="892586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CB8E06F-32C1-44F7-9553-5F4E03F7D5D7}"/>
              </a:ext>
            </a:extLst>
          </p:cNvPr>
          <p:cNvCxnSpPr>
            <a:cxnSpLocks/>
          </p:cNvCxnSpPr>
          <p:nvPr/>
        </p:nvCxnSpPr>
        <p:spPr>
          <a:xfrm>
            <a:off x="7063707" y="3200190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04C147E-3FAA-4316-94C1-CCE14D106BBB}"/>
              </a:ext>
            </a:extLst>
          </p:cNvPr>
          <p:cNvSpPr txBox="1"/>
          <p:nvPr/>
        </p:nvSpPr>
        <p:spPr>
          <a:xfrm>
            <a:off x="7480535" y="270236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EB8CB43-19D0-4B70-A8DD-13E09740AF12}"/>
              </a:ext>
            </a:extLst>
          </p:cNvPr>
          <p:cNvSpPr txBox="1"/>
          <p:nvPr/>
        </p:nvSpPr>
        <p:spPr>
          <a:xfrm>
            <a:off x="7948897" y="271005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64C243B-B3DC-4B67-B360-EB423129DBA1}"/>
              </a:ext>
            </a:extLst>
          </p:cNvPr>
          <p:cNvSpPr txBox="1"/>
          <p:nvPr/>
        </p:nvSpPr>
        <p:spPr>
          <a:xfrm>
            <a:off x="7796476" y="317898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2A6AC68-2862-4926-9D80-BD7D8F2384EE}"/>
              </a:ext>
            </a:extLst>
          </p:cNvPr>
          <p:cNvCxnSpPr>
            <a:cxnSpLocks/>
          </p:cNvCxnSpPr>
          <p:nvPr/>
        </p:nvCxnSpPr>
        <p:spPr>
          <a:xfrm>
            <a:off x="7931655" y="3215927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1B099B51-1E2F-4E8C-8CA5-808CF0F4AD41}"/>
              </a:ext>
            </a:extLst>
          </p:cNvPr>
          <p:cNvSpPr txBox="1"/>
          <p:nvPr/>
        </p:nvSpPr>
        <p:spPr>
          <a:xfrm>
            <a:off x="7811759" y="3155091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4C6B661-FFE7-43F8-A90C-F00A81657DDE}"/>
              </a:ext>
            </a:extLst>
          </p:cNvPr>
          <p:cNvSpPr txBox="1"/>
          <p:nvPr/>
        </p:nvSpPr>
        <p:spPr>
          <a:xfrm>
            <a:off x="7778725" y="271005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BDEA7C9-57C5-4354-BF2A-EFBBE328DB57}"/>
              </a:ext>
            </a:extLst>
          </p:cNvPr>
          <p:cNvSpPr txBox="1"/>
          <p:nvPr/>
        </p:nvSpPr>
        <p:spPr>
          <a:xfrm>
            <a:off x="8355397" y="2710051"/>
            <a:ext cx="12807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cm²</a:t>
            </a:r>
          </a:p>
        </p:txBody>
      </p:sp>
    </p:spTree>
    <p:extLst>
      <p:ext uri="{BB962C8B-B14F-4D97-AF65-F5344CB8AC3E}">
        <p14:creationId xmlns:p14="http://schemas.microsoft.com/office/powerpoint/2010/main" val="210771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" grpId="0"/>
      <p:bldP spid="18" grpId="0"/>
      <p:bldP spid="20" grpId="0"/>
      <p:bldP spid="21" grpId="0"/>
      <p:bldP spid="24" grpId="0"/>
      <p:bldP spid="25" grpId="0"/>
      <p:bldP spid="28" grpId="0"/>
      <p:bldP spid="29" grpId="0"/>
      <p:bldP spid="30" grpId="0"/>
      <p:bldP spid="32" grpId="0"/>
      <p:bldP spid="33" grpId="0"/>
      <p:bldP spid="35" grpId="0"/>
    </p:bld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Put brackets into this expression to make it correct.</a:t>
            </a:r>
          </a:p>
          <a:p>
            <a:pPr>
              <a:spcAft>
                <a:spcPts val="0"/>
              </a:spcAft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10²   ÷   10   ÷   10   ÷   10   ÷   10   =  100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F2CA08-10F7-44FE-9ADD-FA0301E7AD9E}"/>
              </a:ext>
            </a:extLst>
          </p:cNvPr>
          <p:cNvSpPr txBox="1"/>
          <p:nvPr/>
        </p:nvSpPr>
        <p:spPr>
          <a:xfrm>
            <a:off x="1486004" y="530512"/>
            <a:ext cx="2117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(                  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3E8024-7EC4-4001-8F73-F3BEA6D57AE5}"/>
              </a:ext>
            </a:extLst>
          </p:cNvPr>
          <p:cNvSpPr txBox="1"/>
          <p:nvPr/>
        </p:nvSpPr>
        <p:spPr>
          <a:xfrm>
            <a:off x="3821498" y="530511"/>
            <a:ext cx="2117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(                  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367C29-1209-4480-B489-CE029F9911D3}"/>
              </a:ext>
            </a:extLst>
          </p:cNvPr>
          <p:cNvSpPr txBox="1"/>
          <p:nvPr/>
        </p:nvSpPr>
        <p:spPr>
          <a:xfrm>
            <a:off x="235042" y="1005642"/>
            <a:ext cx="894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5DB5F3-5DD6-4B98-948B-AF13243DCF17}"/>
              </a:ext>
            </a:extLst>
          </p:cNvPr>
          <p:cNvSpPr txBox="1"/>
          <p:nvPr/>
        </p:nvSpPr>
        <p:spPr>
          <a:xfrm>
            <a:off x="2352084" y="1005641"/>
            <a:ext cx="894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3562C5-FCB7-49A1-8649-3754E2A1E4B7}"/>
              </a:ext>
            </a:extLst>
          </p:cNvPr>
          <p:cNvSpPr txBox="1"/>
          <p:nvPr/>
        </p:nvSpPr>
        <p:spPr>
          <a:xfrm>
            <a:off x="4679875" y="1005640"/>
            <a:ext cx="894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43D961-999D-4A4C-A188-B98AE94D8B4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444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</p:bld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biggest fraction.</a:t>
            </a:r>
          </a:p>
        </p:txBody>
      </p:sp>
      <p:pic>
        <p:nvPicPr>
          <p:cNvPr id="66562" name="Picture 2">
            <a:extLst>
              <a:ext uri="{FF2B5EF4-FFF2-40B4-BE49-F238E27FC236}">
                <a16:creationId xmlns:a16="http://schemas.microsoft.com/office/drawing/2014/main" id="{573CFD33-9114-4D46-B641-2A59A22F8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211" y="984395"/>
            <a:ext cx="5550234" cy="956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E593DD3-4938-40E3-BA32-ED5F6A9BEDFD}"/>
              </a:ext>
            </a:extLst>
          </p:cNvPr>
          <p:cNvGrpSpPr/>
          <p:nvPr/>
        </p:nvGrpSpPr>
        <p:grpSpPr>
          <a:xfrm>
            <a:off x="1159186" y="2008211"/>
            <a:ext cx="743384" cy="944239"/>
            <a:chOff x="1385523" y="1940976"/>
            <a:chExt cx="743384" cy="94423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6E513DC-E82D-46DA-8358-236C44CB1E1B}"/>
                </a:ext>
              </a:extLst>
            </p:cNvPr>
            <p:cNvGrpSpPr/>
            <p:nvPr/>
          </p:nvGrpSpPr>
          <p:grpSpPr>
            <a:xfrm>
              <a:off x="1703903" y="1940976"/>
              <a:ext cx="425004" cy="944239"/>
              <a:chOff x="6375294" y="-4198"/>
              <a:chExt cx="425004" cy="944239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BC9C7B9B-E929-4607-B034-94AB96BF5E6E}"/>
                  </a:ext>
                </a:extLst>
              </p:cNvPr>
              <p:cNvSpPr/>
              <p:nvPr/>
            </p:nvSpPr>
            <p:spPr>
              <a:xfrm>
                <a:off x="6375294" y="-4198"/>
                <a:ext cx="42500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1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5D5E422-676D-4DFC-A37E-A8E76D05C4A9}"/>
                  </a:ext>
                </a:extLst>
              </p:cNvPr>
              <p:cNvSpPr/>
              <p:nvPr/>
            </p:nvSpPr>
            <p:spPr>
              <a:xfrm>
                <a:off x="6375294" y="355266"/>
                <a:ext cx="42500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6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9CB33A43-AD56-4F6D-BD83-9B618322B329}"/>
                  </a:ext>
                </a:extLst>
              </p:cNvPr>
              <p:cNvCxnSpPr/>
              <p:nvPr/>
            </p:nvCxnSpPr>
            <p:spPr>
              <a:xfrm>
                <a:off x="6392263" y="472016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E4B40EE-2BD8-4DB5-8E70-79D2EC465B58}"/>
                </a:ext>
              </a:extLst>
            </p:cNvPr>
            <p:cNvSpPr/>
            <p:nvPr/>
          </p:nvSpPr>
          <p:spPr>
            <a:xfrm>
              <a:off x="1385523" y="2120708"/>
              <a:ext cx="4250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2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8F5E045-AB05-47A4-9013-81E5B19226AE}"/>
              </a:ext>
            </a:extLst>
          </p:cNvPr>
          <p:cNvGrpSpPr/>
          <p:nvPr/>
        </p:nvGrpSpPr>
        <p:grpSpPr>
          <a:xfrm>
            <a:off x="2960643" y="2008211"/>
            <a:ext cx="743384" cy="944239"/>
            <a:chOff x="1385523" y="1940976"/>
            <a:chExt cx="743384" cy="944239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A220C08-55FD-4071-9BD1-374A51DE1664}"/>
                </a:ext>
              </a:extLst>
            </p:cNvPr>
            <p:cNvGrpSpPr/>
            <p:nvPr/>
          </p:nvGrpSpPr>
          <p:grpSpPr>
            <a:xfrm>
              <a:off x="1703903" y="1940976"/>
              <a:ext cx="425004" cy="944239"/>
              <a:chOff x="6375294" y="-4198"/>
              <a:chExt cx="425004" cy="944239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5258E44-7DAB-4E20-AEFA-E17212E76D89}"/>
                  </a:ext>
                </a:extLst>
              </p:cNvPr>
              <p:cNvSpPr/>
              <p:nvPr/>
            </p:nvSpPr>
            <p:spPr>
              <a:xfrm>
                <a:off x="6375294" y="-4198"/>
                <a:ext cx="42500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1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C992658-FCE0-4D6E-8A41-24DA05AA95A1}"/>
                  </a:ext>
                </a:extLst>
              </p:cNvPr>
              <p:cNvSpPr/>
              <p:nvPr/>
            </p:nvSpPr>
            <p:spPr>
              <a:xfrm>
                <a:off x="6375294" y="355266"/>
                <a:ext cx="42500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5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1AEC0BE6-17AE-482F-92E2-B903DF5ED784}"/>
                  </a:ext>
                </a:extLst>
              </p:cNvPr>
              <p:cNvCxnSpPr/>
              <p:nvPr/>
            </p:nvCxnSpPr>
            <p:spPr>
              <a:xfrm>
                <a:off x="6392263" y="472016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05DBD5A-BD1B-43B7-9939-C40BE107E8D5}"/>
                </a:ext>
              </a:extLst>
            </p:cNvPr>
            <p:cNvSpPr/>
            <p:nvPr/>
          </p:nvSpPr>
          <p:spPr>
            <a:xfrm>
              <a:off x="1385523" y="2120708"/>
              <a:ext cx="4250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2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576C4E2-15D5-4022-8CC2-796D44738327}"/>
              </a:ext>
            </a:extLst>
          </p:cNvPr>
          <p:cNvGrpSpPr/>
          <p:nvPr/>
        </p:nvGrpSpPr>
        <p:grpSpPr>
          <a:xfrm>
            <a:off x="4708788" y="2012305"/>
            <a:ext cx="743384" cy="944239"/>
            <a:chOff x="1385523" y="1940976"/>
            <a:chExt cx="743384" cy="944239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5B544C4-D19A-446F-BD7F-7C1B93E33EEB}"/>
                </a:ext>
              </a:extLst>
            </p:cNvPr>
            <p:cNvGrpSpPr/>
            <p:nvPr/>
          </p:nvGrpSpPr>
          <p:grpSpPr>
            <a:xfrm>
              <a:off x="1703903" y="1940976"/>
              <a:ext cx="425004" cy="944239"/>
              <a:chOff x="6375294" y="-4198"/>
              <a:chExt cx="425004" cy="944239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D4AD70E-A056-4B6D-A65D-88CD12AF536B}"/>
                  </a:ext>
                </a:extLst>
              </p:cNvPr>
              <p:cNvSpPr/>
              <p:nvPr/>
            </p:nvSpPr>
            <p:spPr>
              <a:xfrm>
                <a:off x="6375294" y="-4198"/>
                <a:ext cx="42500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3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AAB73C42-DB24-48AE-83AF-1E8F0F27A64E}"/>
                  </a:ext>
                </a:extLst>
              </p:cNvPr>
              <p:cNvSpPr/>
              <p:nvPr/>
            </p:nvSpPr>
            <p:spPr>
              <a:xfrm>
                <a:off x="6375294" y="355266"/>
                <a:ext cx="42500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4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1453B2F5-30CE-458F-978E-A604AF9F349D}"/>
                  </a:ext>
                </a:extLst>
              </p:cNvPr>
              <p:cNvCxnSpPr/>
              <p:nvPr/>
            </p:nvCxnSpPr>
            <p:spPr>
              <a:xfrm>
                <a:off x="6392263" y="472016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444D388-C12B-49B4-A2C3-A0968AAC1DDE}"/>
                </a:ext>
              </a:extLst>
            </p:cNvPr>
            <p:cNvSpPr/>
            <p:nvPr/>
          </p:nvSpPr>
          <p:spPr>
            <a:xfrm>
              <a:off x="1385523" y="2120708"/>
              <a:ext cx="4250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8B9CC1B-E6E9-4E40-B36A-CDDC05F61C6D}"/>
              </a:ext>
            </a:extLst>
          </p:cNvPr>
          <p:cNvGrpSpPr/>
          <p:nvPr/>
        </p:nvGrpSpPr>
        <p:grpSpPr>
          <a:xfrm>
            <a:off x="6510245" y="2012305"/>
            <a:ext cx="743384" cy="944239"/>
            <a:chOff x="1385523" y="1940976"/>
            <a:chExt cx="743384" cy="944239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1A2BC09-E43A-42CC-93A4-78A0F4471373}"/>
                </a:ext>
              </a:extLst>
            </p:cNvPr>
            <p:cNvGrpSpPr/>
            <p:nvPr/>
          </p:nvGrpSpPr>
          <p:grpSpPr>
            <a:xfrm>
              <a:off x="1703903" y="1940976"/>
              <a:ext cx="425004" cy="944239"/>
              <a:chOff x="6375294" y="-4198"/>
              <a:chExt cx="425004" cy="944239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4FD602F-918B-4265-8D51-4E3EB27CA6C6}"/>
                  </a:ext>
                </a:extLst>
              </p:cNvPr>
              <p:cNvSpPr/>
              <p:nvPr/>
            </p:nvSpPr>
            <p:spPr>
              <a:xfrm>
                <a:off x="6375294" y="-4198"/>
                <a:ext cx="42500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2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74B4832A-1FE8-4004-81D1-287E39593A51}"/>
                  </a:ext>
                </a:extLst>
              </p:cNvPr>
              <p:cNvSpPr/>
              <p:nvPr/>
            </p:nvSpPr>
            <p:spPr>
              <a:xfrm>
                <a:off x="6375294" y="355266"/>
                <a:ext cx="42500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3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BA12A9BE-89BD-4633-903A-8F244A7F52A3}"/>
                  </a:ext>
                </a:extLst>
              </p:cNvPr>
              <p:cNvCxnSpPr/>
              <p:nvPr/>
            </p:nvCxnSpPr>
            <p:spPr>
              <a:xfrm>
                <a:off x="6392263" y="472016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0E1312A-1C6F-4B31-B980-2CBFBE5F51D1}"/>
                </a:ext>
              </a:extLst>
            </p:cNvPr>
            <p:cNvSpPr/>
            <p:nvPr/>
          </p:nvSpPr>
          <p:spPr>
            <a:xfrm>
              <a:off x="1385523" y="2120708"/>
              <a:ext cx="4250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F8FFB291-D670-4530-82BA-B67F45D1CFC3}"/>
              </a:ext>
            </a:extLst>
          </p:cNvPr>
          <p:cNvSpPr/>
          <p:nvPr/>
        </p:nvSpPr>
        <p:spPr>
          <a:xfrm>
            <a:off x="2960643" y="743335"/>
            <a:ext cx="844875" cy="13360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A2E71D-F4D3-4F4D-8F16-592F155BA62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054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Mark with arrows the points –1.5 and 0.45 on the number line.</a:t>
            </a:r>
          </a:p>
        </p:txBody>
      </p:sp>
      <p:pic>
        <p:nvPicPr>
          <p:cNvPr id="171010" name="Picture 2">
            <a:extLst>
              <a:ext uri="{FF2B5EF4-FFF2-40B4-BE49-F238E27FC236}">
                <a16:creationId xmlns:a16="http://schemas.microsoft.com/office/drawing/2014/main" id="{3A978744-5A12-42FA-AD4B-E33D1F191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10" y="843477"/>
            <a:ext cx="8473190" cy="2002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9443ACB-AA55-4D34-83BF-86C7C5ABFABA}"/>
              </a:ext>
            </a:extLst>
          </p:cNvPr>
          <p:cNvCxnSpPr/>
          <p:nvPr/>
        </p:nvCxnSpPr>
        <p:spPr>
          <a:xfrm flipV="1">
            <a:off x="6456555" y="1910443"/>
            <a:ext cx="0" cy="106135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1424758-C4DF-4768-9DE1-D7E6EE481A40}"/>
              </a:ext>
            </a:extLst>
          </p:cNvPr>
          <p:cNvSpPr txBox="1"/>
          <p:nvPr/>
        </p:nvSpPr>
        <p:spPr>
          <a:xfrm>
            <a:off x="5880422" y="2971800"/>
            <a:ext cx="12442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0.45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C0A3D1A-C806-4240-AE92-F6CFC0CC79DF}"/>
              </a:ext>
            </a:extLst>
          </p:cNvPr>
          <p:cNvCxnSpPr/>
          <p:nvPr/>
        </p:nvCxnSpPr>
        <p:spPr>
          <a:xfrm flipV="1">
            <a:off x="1933665" y="1899511"/>
            <a:ext cx="0" cy="106135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F34F794-D552-41F8-8E33-B0EAB509446B}"/>
              </a:ext>
            </a:extLst>
          </p:cNvPr>
          <p:cNvSpPr txBox="1"/>
          <p:nvPr/>
        </p:nvSpPr>
        <p:spPr>
          <a:xfrm>
            <a:off x="1357532" y="2960868"/>
            <a:ext cx="12442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-1.5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EFBE5D-C23D-42BD-9C1B-A99D79D9598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141B6E-EDFD-449B-9E74-7A35975C8A3D}"/>
              </a:ext>
            </a:extLst>
          </p:cNvPr>
          <p:cNvSpPr/>
          <p:nvPr/>
        </p:nvSpPr>
        <p:spPr>
          <a:xfrm rot="16200000">
            <a:off x="5898927" y="943512"/>
            <a:ext cx="8413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0.4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2C2CFF-F262-4BF1-A797-7B8EE5EE1BBB}"/>
              </a:ext>
            </a:extLst>
          </p:cNvPr>
          <p:cNvSpPr/>
          <p:nvPr/>
        </p:nvSpPr>
        <p:spPr>
          <a:xfrm rot="16200000">
            <a:off x="6147957" y="719414"/>
            <a:ext cx="8413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0.5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AC77DB-C9C0-453A-8460-07EE2235DDC8}"/>
              </a:ext>
            </a:extLst>
          </p:cNvPr>
          <p:cNvSpPr/>
          <p:nvPr/>
        </p:nvSpPr>
        <p:spPr>
          <a:xfrm rot="16200000">
            <a:off x="5900489" y="540595"/>
            <a:ext cx="8413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0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E6C13A-97F7-4D1F-94E2-10A2C7371276}"/>
              </a:ext>
            </a:extLst>
          </p:cNvPr>
          <p:cNvSpPr/>
          <p:nvPr/>
        </p:nvSpPr>
        <p:spPr>
          <a:xfrm rot="16200000">
            <a:off x="6152644" y="327235"/>
            <a:ext cx="8413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0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062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5" grpId="0"/>
      <p:bldP spid="11" grpId="0"/>
      <p:bldP spid="12" grpId="0"/>
      <p:bldP spid="14" grpId="0"/>
    </p:bld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7A7A6C-BCE7-421A-B0A9-2AA5EB050893}"/>
              </a:ext>
            </a:extLst>
          </p:cNvPr>
          <p:cNvSpPr/>
          <p:nvPr/>
        </p:nvSpPr>
        <p:spPr>
          <a:xfrm>
            <a:off x="56122" y="50000"/>
            <a:ext cx="823787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/>
              <a:t>n</a:t>
            </a:r>
            <a:r>
              <a:rPr lang="en-US" sz="3200" b="1" dirty="0"/>
              <a:t> stands for a whole number.</a:t>
            </a:r>
          </a:p>
          <a:p>
            <a:r>
              <a:rPr lang="en-US" sz="3200" b="1" i="1" dirty="0"/>
              <a:t>2n</a:t>
            </a:r>
            <a:r>
              <a:rPr lang="en-US" sz="3200" b="1" dirty="0"/>
              <a:t> is greater than 30 </a:t>
            </a:r>
          </a:p>
          <a:p>
            <a:r>
              <a:rPr lang="en-US" sz="3200" b="1" i="1" dirty="0"/>
              <a:t>5n</a:t>
            </a:r>
            <a:r>
              <a:rPr lang="en-US" sz="3200" b="1" dirty="0"/>
              <a:t> is less than 100</a:t>
            </a:r>
          </a:p>
          <a:p>
            <a:r>
              <a:rPr lang="en-US" sz="3200" b="1" dirty="0"/>
              <a:t>Write all the numbers that </a:t>
            </a:r>
            <a:r>
              <a:rPr lang="en-US" sz="3200" b="1" i="1" dirty="0"/>
              <a:t>n</a:t>
            </a:r>
            <a:r>
              <a:rPr lang="en-US" sz="3200" b="1" dirty="0"/>
              <a:t> stands for.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BA5931-08F6-4C82-ACAF-B5F45E0BADDC}"/>
              </a:ext>
            </a:extLst>
          </p:cNvPr>
          <p:cNvSpPr txBox="1"/>
          <p:nvPr/>
        </p:nvSpPr>
        <p:spPr>
          <a:xfrm>
            <a:off x="1019488" y="2562273"/>
            <a:ext cx="10343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x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4147AF8-3E46-464A-9388-81FA0C3B3D8F}"/>
              </a:ext>
            </a:extLst>
          </p:cNvPr>
          <p:cNvSpPr/>
          <p:nvPr/>
        </p:nvSpPr>
        <p:spPr>
          <a:xfrm>
            <a:off x="2053883" y="2505027"/>
            <a:ext cx="1175073" cy="74543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FC9ADA-3EA7-4DA3-87F2-1849A04ABEA1}"/>
              </a:ext>
            </a:extLst>
          </p:cNvPr>
          <p:cNvSpPr txBox="1"/>
          <p:nvPr/>
        </p:nvSpPr>
        <p:spPr>
          <a:xfrm>
            <a:off x="3380514" y="2562272"/>
            <a:ext cx="13040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&gt; 30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D55B9C-BF6B-4000-B3A3-3BE0228F46E5}"/>
              </a:ext>
            </a:extLst>
          </p:cNvPr>
          <p:cNvSpPr txBox="1"/>
          <p:nvPr/>
        </p:nvSpPr>
        <p:spPr>
          <a:xfrm>
            <a:off x="5650596" y="2562272"/>
            <a:ext cx="31557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16 or more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70DE9F-25A4-450D-8F6A-7194721E49D9}"/>
              </a:ext>
            </a:extLst>
          </p:cNvPr>
          <p:cNvSpPr txBox="1"/>
          <p:nvPr/>
        </p:nvSpPr>
        <p:spPr>
          <a:xfrm>
            <a:off x="1019488" y="3748312"/>
            <a:ext cx="10343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x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EAA9AD-C11A-4F07-BCE9-BBFC9261AD81}"/>
              </a:ext>
            </a:extLst>
          </p:cNvPr>
          <p:cNvSpPr/>
          <p:nvPr/>
        </p:nvSpPr>
        <p:spPr>
          <a:xfrm>
            <a:off x="2053883" y="3691066"/>
            <a:ext cx="1175073" cy="74543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170CE3-9DA0-4259-93A1-2DC4C785AC16}"/>
              </a:ext>
            </a:extLst>
          </p:cNvPr>
          <p:cNvSpPr txBox="1"/>
          <p:nvPr/>
        </p:nvSpPr>
        <p:spPr>
          <a:xfrm>
            <a:off x="3380514" y="3748311"/>
            <a:ext cx="15853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&lt; 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87BE32-BE76-40BA-8DF8-6AC72E928C2D}"/>
              </a:ext>
            </a:extLst>
          </p:cNvPr>
          <p:cNvSpPr txBox="1"/>
          <p:nvPr/>
        </p:nvSpPr>
        <p:spPr>
          <a:xfrm>
            <a:off x="5650596" y="3748311"/>
            <a:ext cx="31557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19 or less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9937C1-6DE7-4566-916D-616C57392784}"/>
              </a:ext>
            </a:extLst>
          </p:cNvPr>
          <p:cNvSpPr txBox="1"/>
          <p:nvPr/>
        </p:nvSpPr>
        <p:spPr>
          <a:xfrm>
            <a:off x="6744239" y="1496573"/>
            <a:ext cx="35752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16, 17, 18, 19</a:t>
            </a:r>
          </a:p>
        </p:txBody>
      </p:sp>
    </p:spTree>
    <p:extLst>
      <p:ext uri="{BB962C8B-B14F-4D97-AF65-F5344CB8AC3E}">
        <p14:creationId xmlns:p14="http://schemas.microsoft.com/office/powerpoint/2010/main" val="48034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6" grpId="0"/>
      <p:bldP spid="7" grpId="0"/>
      <p:bldP spid="8" grpId="0"/>
      <p:bldP spid="9" grpId="0" animBg="1"/>
      <p:bldP spid="10" grpId="0"/>
      <p:bldP spid="11" grpId="0"/>
      <p:bldP spid="12" grpId="0"/>
    </p:bld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diagram shows the graph of y = x − 7</a:t>
            </a:r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A5D1076B-FA5B-4FC1-8B43-82DFAFA2C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52" y="770625"/>
            <a:ext cx="4515148" cy="5084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A70A976-9213-4204-80E2-67F28939C3BD}"/>
              </a:ext>
            </a:extLst>
          </p:cNvPr>
          <p:cNvSpPr/>
          <p:nvPr/>
        </p:nvSpPr>
        <p:spPr>
          <a:xfrm>
            <a:off x="5579660" y="770625"/>
            <a:ext cx="63504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the coordinates of one point on the line between A and B.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B83B37-8360-4848-9EF4-055C9FC23A16}"/>
              </a:ext>
            </a:extLst>
          </p:cNvPr>
          <p:cNvSpPr/>
          <p:nvPr/>
        </p:nvSpPr>
        <p:spPr>
          <a:xfrm>
            <a:off x="5851819" y="1982177"/>
            <a:ext cx="53206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– 7 = -6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E09BF6-5804-4998-B634-D29ED5175CF3}"/>
              </a:ext>
            </a:extLst>
          </p:cNvPr>
          <p:cNvSpPr/>
          <p:nvPr/>
        </p:nvSpPr>
        <p:spPr>
          <a:xfrm>
            <a:off x="5851819" y="2817172"/>
            <a:ext cx="14517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(1, -6)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44B51E9-AC37-459D-BB3B-5A7B91AB685E}"/>
              </a:ext>
            </a:extLst>
          </p:cNvPr>
          <p:cNvSpPr/>
          <p:nvPr/>
        </p:nvSpPr>
        <p:spPr>
          <a:xfrm>
            <a:off x="5851819" y="3479266"/>
            <a:ext cx="14517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(2, -5)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497DF7-5DB1-4665-BC14-CC75CB490A54}"/>
              </a:ext>
            </a:extLst>
          </p:cNvPr>
          <p:cNvSpPr/>
          <p:nvPr/>
        </p:nvSpPr>
        <p:spPr>
          <a:xfrm>
            <a:off x="7541129" y="2817172"/>
            <a:ext cx="14517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(3, -4)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C41D16-E9D4-4578-819C-261FCA4B0FFB}"/>
              </a:ext>
            </a:extLst>
          </p:cNvPr>
          <p:cNvSpPr/>
          <p:nvPr/>
        </p:nvSpPr>
        <p:spPr>
          <a:xfrm>
            <a:off x="7541129" y="3479266"/>
            <a:ext cx="14517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(4, -3)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F093BC-91DD-4757-AC1F-F379A3ECA544}"/>
              </a:ext>
            </a:extLst>
          </p:cNvPr>
          <p:cNvSpPr/>
          <p:nvPr/>
        </p:nvSpPr>
        <p:spPr>
          <a:xfrm>
            <a:off x="9340532" y="2817172"/>
            <a:ext cx="14517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(5, -2)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6122CB-2D85-4AC4-8AED-0B3BA066BB97}"/>
              </a:ext>
            </a:extLst>
          </p:cNvPr>
          <p:cNvSpPr/>
          <p:nvPr/>
        </p:nvSpPr>
        <p:spPr>
          <a:xfrm>
            <a:off x="9340532" y="3479266"/>
            <a:ext cx="14517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(6, -1)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6678CF-F17D-49CF-984A-3B59CDBF229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500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graph shows the temperature in a greenhouse.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B3687D-5B5D-48F7-B21C-D0113CB14C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150" y="710975"/>
            <a:ext cx="7153521" cy="494737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CA7061D-D24E-472E-A472-F0E67025313E}"/>
              </a:ext>
            </a:extLst>
          </p:cNvPr>
          <p:cNvSpPr/>
          <p:nvPr/>
        </p:nvSpPr>
        <p:spPr>
          <a:xfrm>
            <a:off x="7323671" y="634775"/>
            <a:ext cx="44665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the graph to find the time when the temperature was 25°C.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8B06820-0B26-46E1-80DB-6FB11FA2A664}"/>
              </a:ext>
            </a:extLst>
          </p:cNvPr>
          <p:cNvCxnSpPr>
            <a:cxnSpLocks/>
          </p:cNvCxnSpPr>
          <p:nvPr/>
        </p:nvCxnSpPr>
        <p:spPr>
          <a:xfrm flipH="1">
            <a:off x="1951796" y="2616592"/>
            <a:ext cx="31618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B86CF86-7A2E-4F93-932D-19CF761717B4}"/>
              </a:ext>
            </a:extLst>
          </p:cNvPr>
          <p:cNvCxnSpPr>
            <a:cxnSpLocks/>
          </p:cNvCxnSpPr>
          <p:nvPr/>
        </p:nvCxnSpPr>
        <p:spPr>
          <a:xfrm>
            <a:off x="5113651" y="2616592"/>
            <a:ext cx="0" cy="236022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4D845F23-1A98-486E-B4CD-8A20CD6F65E0}"/>
              </a:ext>
            </a:extLst>
          </p:cNvPr>
          <p:cNvSpPr/>
          <p:nvPr/>
        </p:nvSpPr>
        <p:spPr>
          <a:xfrm>
            <a:off x="2395106" y="5023999"/>
            <a:ext cx="7076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1:30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C20A10-3CD6-4B7E-94DD-EC0942F37CFC}"/>
              </a:ext>
            </a:extLst>
          </p:cNvPr>
          <p:cNvSpPr/>
          <p:nvPr/>
        </p:nvSpPr>
        <p:spPr>
          <a:xfrm>
            <a:off x="3804806" y="5023999"/>
            <a:ext cx="7076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2:30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C223D9A-F480-4A0C-8E8B-86391ED19AD8}"/>
              </a:ext>
            </a:extLst>
          </p:cNvPr>
          <p:cNvSpPr/>
          <p:nvPr/>
        </p:nvSpPr>
        <p:spPr>
          <a:xfrm>
            <a:off x="5214506" y="5024110"/>
            <a:ext cx="7076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3:30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ADBBDFB-2CEB-4492-8999-CB70A873793D}"/>
              </a:ext>
            </a:extLst>
          </p:cNvPr>
          <p:cNvSpPr/>
          <p:nvPr/>
        </p:nvSpPr>
        <p:spPr>
          <a:xfrm>
            <a:off x="7596736" y="2189799"/>
            <a:ext cx="24604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3:15pm</a:t>
            </a:r>
          </a:p>
        </p:txBody>
      </p:sp>
    </p:spTree>
    <p:extLst>
      <p:ext uri="{BB962C8B-B14F-4D97-AF65-F5344CB8AC3E}">
        <p14:creationId xmlns:p14="http://schemas.microsoft.com/office/powerpoint/2010/main" val="8169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graph shows the temperature in a greenhouse.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B3687D-5B5D-48F7-B21C-D0113CB14C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150" y="710975"/>
            <a:ext cx="7153521" cy="494737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CA7061D-D24E-472E-A472-F0E67025313E}"/>
              </a:ext>
            </a:extLst>
          </p:cNvPr>
          <p:cNvSpPr/>
          <p:nvPr/>
        </p:nvSpPr>
        <p:spPr>
          <a:xfrm>
            <a:off x="7323671" y="634775"/>
            <a:ext cx="446654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the graph to ﬁnd the difference between the temperature at 2pm and the temperature at 4pm.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723B1AA-77DB-4C0D-BA55-2776F89C4C4C}"/>
              </a:ext>
            </a:extLst>
          </p:cNvPr>
          <p:cNvGrpSpPr/>
          <p:nvPr/>
        </p:nvGrpSpPr>
        <p:grpSpPr>
          <a:xfrm>
            <a:off x="2395106" y="5023999"/>
            <a:ext cx="3527012" cy="400221"/>
            <a:chOff x="2395106" y="5023999"/>
            <a:chExt cx="3527012" cy="40022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BB27DEA-C5A6-46FF-A2FB-8C36CF224782}"/>
                </a:ext>
              </a:extLst>
            </p:cNvPr>
            <p:cNvSpPr/>
            <p:nvPr/>
          </p:nvSpPr>
          <p:spPr>
            <a:xfrm>
              <a:off x="2395106" y="5023999"/>
              <a:ext cx="70761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1:30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4869F86-4162-479B-9B1E-0EFC09895FE1}"/>
                </a:ext>
              </a:extLst>
            </p:cNvPr>
            <p:cNvSpPr/>
            <p:nvPr/>
          </p:nvSpPr>
          <p:spPr>
            <a:xfrm>
              <a:off x="3804806" y="5023999"/>
              <a:ext cx="70761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2:30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353E37B-FAA6-4E05-8A28-F7D22F8CE9EF}"/>
                </a:ext>
              </a:extLst>
            </p:cNvPr>
            <p:cNvSpPr/>
            <p:nvPr/>
          </p:nvSpPr>
          <p:spPr>
            <a:xfrm>
              <a:off x="5214506" y="5024110"/>
              <a:ext cx="70761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3:30</a:t>
              </a:r>
            </a:p>
          </p:txBody>
        </p: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041238A-FDE4-40E4-9754-3003808AC8D0}"/>
              </a:ext>
            </a:extLst>
          </p:cNvPr>
          <p:cNvCxnSpPr>
            <a:cxnSpLocks/>
          </p:cNvCxnSpPr>
          <p:nvPr/>
        </p:nvCxnSpPr>
        <p:spPr>
          <a:xfrm>
            <a:off x="3362412" y="3071813"/>
            <a:ext cx="0" cy="18950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99416C-A110-4AB6-8A4F-BF4C940B7AA2}"/>
              </a:ext>
            </a:extLst>
          </p:cNvPr>
          <p:cNvCxnSpPr>
            <a:cxnSpLocks/>
          </p:cNvCxnSpPr>
          <p:nvPr/>
        </p:nvCxnSpPr>
        <p:spPr>
          <a:xfrm flipH="1">
            <a:off x="1947862" y="3081339"/>
            <a:ext cx="1405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260C708-9D58-4D8D-9BAF-0D05A2F52720}"/>
              </a:ext>
            </a:extLst>
          </p:cNvPr>
          <p:cNvCxnSpPr>
            <a:cxnSpLocks/>
          </p:cNvCxnSpPr>
          <p:nvPr/>
        </p:nvCxnSpPr>
        <p:spPr>
          <a:xfrm>
            <a:off x="6176967" y="1824038"/>
            <a:ext cx="0" cy="31523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B113783-4A73-42D9-B024-98266FB72F3D}"/>
              </a:ext>
            </a:extLst>
          </p:cNvPr>
          <p:cNvCxnSpPr>
            <a:cxnSpLocks/>
          </p:cNvCxnSpPr>
          <p:nvPr/>
        </p:nvCxnSpPr>
        <p:spPr>
          <a:xfrm flipH="1">
            <a:off x="1947863" y="1824038"/>
            <a:ext cx="42291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2D3AA0E4-8899-4F40-9247-84F70F148FCC}"/>
              </a:ext>
            </a:extLst>
          </p:cNvPr>
          <p:cNvSpPr/>
          <p:nvPr/>
        </p:nvSpPr>
        <p:spPr>
          <a:xfrm>
            <a:off x="1478199" y="1593205"/>
            <a:ext cx="5288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1D5D83E-0FF2-4CF1-BB45-DADD94F7D81D}"/>
              </a:ext>
            </a:extLst>
          </p:cNvPr>
          <p:cNvSpPr/>
          <p:nvPr/>
        </p:nvSpPr>
        <p:spPr>
          <a:xfrm>
            <a:off x="7323671" y="2696878"/>
            <a:ext cx="28072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33 – 20 =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AB470B8-82A9-4F4E-9DB4-B9141DDF1556}"/>
              </a:ext>
            </a:extLst>
          </p:cNvPr>
          <p:cNvSpPr/>
          <p:nvPr/>
        </p:nvSpPr>
        <p:spPr>
          <a:xfrm>
            <a:off x="8961983" y="2696878"/>
            <a:ext cx="25796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13 degrees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F8113F1-35DF-4846-859B-48D0B6F29AD7}"/>
              </a:ext>
            </a:extLst>
          </p:cNvPr>
          <p:cNvSpPr/>
          <p:nvPr/>
        </p:nvSpPr>
        <p:spPr>
          <a:xfrm>
            <a:off x="7323671" y="3362989"/>
            <a:ext cx="43141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You also get the mark for an answer of 14 degrees.</a:t>
            </a:r>
          </a:p>
        </p:txBody>
      </p:sp>
    </p:spTree>
    <p:extLst>
      <p:ext uri="{BB962C8B-B14F-4D97-AF65-F5344CB8AC3E}">
        <p14:creationId xmlns:p14="http://schemas.microsoft.com/office/powerpoint/2010/main" val="4220896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FCB00A-FB4D-4DC3-AFD4-9B101B448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7981" y="650140"/>
            <a:ext cx="4062537" cy="406253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pie chart shows the Year groups of children at Woodland Infant School. There are 56 children in Year 1</a:t>
            </a:r>
          </a:p>
          <a:p>
            <a:r>
              <a:rPr lang="en-US" sz="3200" b="1" dirty="0"/>
              <a:t>How many children are there in Reception?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593A0FD-3514-4067-ABD3-7624E69A45DD}"/>
              </a:ext>
            </a:extLst>
          </p:cNvPr>
          <p:cNvSpPr/>
          <p:nvPr/>
        </p:nvSpPr>
        <p:spPr>
          <a:xfrm flipH="1">
            <a:off x="854185" y="1628819"/>
            <a:ext cx="29663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35% = 56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84E4139-824C-4DA4-BAE4-17192F543432}"/>
              </a:ext>
            </a:extLst>
          </p:cNvPr>
          <p:cNvSpPr/>
          <p:nvPr/>
        </p:nvSpPr>
        <p:spPr>
          <a:xfrm flipH="1">
            <a:off x="1043960" y="2576207"/>
            <a:ext cx="9999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5% =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CC2720D-3F36-4B84-8857-0B3F27E5B4BD}"/>
              </a:ext>
            </a:extLst>
          </p:cNvPr>
          <p:cNvSpPr/>
          <p:nvPr/>
        </p:nvSpPr>
        <p:spPr>
          <a:xfrm flipH="1">
            <a:off x="854185" y="3478782"/>
            <a:ext cx="21382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20%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BFB6452-FF52-43CB-93AC-7BEF0E8C7046}"/>
              </a:ext>
            </a:extLst>
          </p:cNvPr>
          <p:cNvSpPr/>
          <p:nvPr/>
        </p:nvSpPr>
        <p:spPr>
          <a:xfrm flipH="1">
            <a:off x="1957108" y="2575448"/>
            <a:ext cx="6577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D1084B9-3199-40C8-839C-7808CB1AEC61}"/>
              </a:ext>
            </a:extLst>
          </p:cNvPr>
          <p:cNvSpPr/>
          <p:nvPr/>
        </p:nvSpPr>
        <p:spPr>
          <a:xfrm flipH="1">
            <a:off x="1966327" y="3484513"/>
            <a:ext cx="8196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32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F856616-E758-425A-9771-047EAB1A07D8}"/>
              </a:ext>
            </a:extLst>
          </p:cNvPr>
          <p:cNvCxnSpPr/>
          <p:nvPr/>
        </p:nvCxnSpPr>
        <p:spPr>
          <a:xfrm>
            <a:off x="1358108" y="3151399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0F432EB9-120C-4902-900E-11690E85288A}"/>
              </a:ext>
            </a:extLst>
          </p:cNvPr>
          <p:cNvSpPr/>
          <p:nvPr/>
        </p:nvSpPr>
        <p:spPr>
          <a:xfrm>
            <a:off x="1441982" y="3058272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x4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6094A23-B699-47D3-8801-6D997AEBA6E5}"/>
              </a:ext>
            </a:extLst>
          </p:cNvPr>
          <p:cNvCxnSpPr/>
          <p:nvPr/>
        </p:nvCxnSpPr>
        <p:spPr>
          <a:xfrm>
            <a:off x="1337705" y="2244136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A0515E9F-333A-4127-B2D8-13D74A2A2196}"/>
              </a:ext>
            </a:extLst>
          </p:cNvPr>
          <p:cNvSpPr/>
          <p:nvPr/>
        </p:nvSpPr>
        <p:spPr>
          <a:xfrm>
            <a:off x="1421579" y="2151009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÷7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1FE68F7-FC46-4602-876B-D6EB60FB7AF5}"/>
              </a:ext>
            </a:extLst>
          </p:cNvPr>
          <p:cNvSpPr/>
          <p:nvPr/>
        </p:nvSpPr>
        <p:spPr>
          <a:xfrm flipH="1">
            <a:off x="3527981" y="2283060"/>
            <a:ext cx="21382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45 + 35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D8F9FAB-C6A0-4944-B235-EB49CB4D4A87}"/>
              </a:ext>
            </a:extLst>
          </p:cNvPr>
          <p:cNvSpPr/>
          <p:nvPr/>
        </p:nvSpPr>
        <p:spPr>
          <a:xfrm flipH="1">
            <a:off x="5146505" y="2283060"/>
            <a:ext cx="7152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CEE587C-50BE-4831-AF70-06D119C9B5C1}"/>
              </a:ext>
            </a:extLst>
          </p:cNvPr>
          <p:cNvSpPr/>
          <p:nvPr/>
        </p:nvSpPr>
        <p:spPr>
          <a:xfrm flipH="1">
            <a:off x="3527980" y="2859011"/>
            <a:ext cx="21382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 – 80 =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050A10C-9759-4EFD-A4C3-CB52AE28BA38}"/>
              </a:ext>
            </a:extLst>
          </p:cNvPr>
          <p:cNvSpPr/>
          <p:nvPr/>
        </p:nvSpPr>
        <p:spPr>
          <a:xfrm flipH="1">
            <a:off x="5354189" y="2859010"/>
            <a:ext cx="819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702BE57-0184-479D-BCC2-CEB69AB9A749}"/>
              </a:ext>
            </a:extLst>
          </p:cNvPr>
          <p:cNvSpPr/>
          <p:nvPr/>
        </p:nvSpPr>
        <p:spPr>
          <a:xfrm flipH="1">
            <a:off x="8862530" y="1790159"/>
            <a:ext cx="23765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20%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F0440B4-98FE-45F9-A4BB-520EE53634B5}"/>
              </a:ext>
            </a:extLst>
          </p:cNvPr>
          <p:cNvSpPr/>
          <p:nvPr/>
        </p:nvSpPr>
        <p:spPr>
          <a:xfrm flipH="1">
            <a:off x="7482677" y="1008443"/>
            <a:ext cx="23765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32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251964-214E-4C70-8F91-16E5500A925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493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30" grpId="0"/>
      <p:bldP spid="32" grpId="0"/>
      <p:bldP spid="33" grpId="0"/>
      <p:bldP spid="34" grpId="0"/>
      <p:bldP spid="35" grpId="0"/>
      <p:bldP spid="36" grpId="0"/>
      <p:bldP spid="37" grpId="0"/>
      <p:bldP spid="42" grpId="0"/>
    </p:bld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FB01C0E-F0EB-4888-842A-F3FE612FE077}"/>
              </a:ext>
            </a:extLst>
          </p:cNvPr>
          <p:cNvSpPr/>
          <p:nvPr/>
        </p:nvSpPr>
        <p:spPr>
          <a:xfrm>
            <a:off x="103033" y="51516"/>
            <a:ext cx="347207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is a cube. 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top half of the cube has been shaded all the way round.</a:t>
            </a:r>
          </a:p>
        </p:txBody>
      </p:sp>
      <p:pic>
        <p:nvPicPr>
          <p:cNvPr id="3" name="Picture 2" descr="https://app.doublestruck.eu/content/K2_REAS/HTML/Q/Q15D09_files/image001.jpg">
            <a:extLst>
              <a:ext uri="{FF2B5EF4-FFF2-40B4-BE49-F238E27FC236}">
                <a16:creationId xmlns:a16="http://schemas.microsoft.com/office/drawing/2014/main" id="{9E36332A-351F-47FF-B0DC-9FDE486034A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37" y="2554545"/>
            <a:ext cx="2384879" cy="174891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AB593AA-9EE3-4B16-8977-C5E3BC7CE8FD}"/>
              </a:ext>
            </a:extLst>
          </p:cNvPr>
          <p:cNvSpPr/>
          <p:nvPr/>
        </p:nvSpPr>
        <p:spPr>
          <a:xfrm>
            <a:off x="4346712" y="737143"/>
            <a:ext cx="687787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is a net for the cube. One square has been shaded for you. Shade more of the net so that it could fold to make the cube above.</a:t>
            </a:r>
          </a:p>
        </p:txBody>
      </p:sp>
      <p:pic>
        <p:nvPicPr>
          <p:cNvPr id="5" name="Picture 4" descr="https://app.doublestruck.eu/content/K2_REAS/HTML/Q/Q15D09_files/image003.jpg">
            <a:extLst>
              <a:ext uri="{FF2B5EF4-FFF2-40B4-BE49-F238E27FC236}">
                <a16:creationId xmlns:a16="http://schemas.microsoft.com/office/drawing/2014/main" id="{4CC7AFC4-1BDC-4097-8589-59A2E56E911A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888" y="2986492"/>
            <a:ext cx="4273442" cy="322056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B832F1F-378E-41FB-9D7A-F7FFAE9651B2}"/>
              </a:ext>
            </a:extLst>
          </p:cNvPr>
          <p:cNvSpPr/>
          <p:nvPr/>
        </p:nvSpPr>
        <p:spPr>
          <a:xfrm>
            <a:off x="7548773" y="4081561"/>
            <a:ext cx="1042416" cy="10530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979CD2E1-8E7E-4D90-9BF0-5D8AEE759806}"/>
              </a:ext>
            </a:extLst>
          </p:cNvPr>
          <p:cNvSpPr/>
          <p:nvPr/>
        </p:nvSpPr>
        <p:spPr>
          <a:xfrm rot="10800000" flipH="1">
            <a:off x="7548773" y="5133272"/>
            <a:ext cx="1042416" cy="1053004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8571E526-C210-4EE3-A16B-A1BFB3A7A2E3}"/>
              </a:ext>
            </a:extLst>
          </p:cNvPr>
          <p:cNvSpPr/>
          <p:nvPr/>
        </p:nvSpPr>
        <p:spPr>
          <a:xfrm flipH="1">
            <a:off x="6511583" y="3040240"/>
            <a:ext cx="1042416" cy="1053004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E03CCD-E006-4EE9-B8BE-42A0637D427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4406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the ingredients for fish pie for two people.</a:t>
            </a:r>
          </a:p>
        </p:txBody>
      </p:sp>
      <p:pic>
        <p:nvPicPr>
          <p:cNvPr id="183298" name="Picture 2">
            <a:extLst>
              <a:ext uri="{FF2B5EF4-FFF2-40B4-BE49-F238E27FC236}">
                <a16:creationId xmlns:a16="http://schemas.microsoft.com/office/drawing/2014/main" id="{B69F3C24-F5EB-4B3A-9407-77C033BB9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18" y="685799"/>
            <a:ext cx="2841468" cy="3860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C116D79-544D-4400-88A1-17F5D4A66453}"/>
              </a:ext>
            </a:extLst>
          </p:cNvPr>
          <p:cNvSpPr/>
          <p:nvPr/>
        </p:nvSpPr>
        <p:spPr>
          <a:xfrm>
            <a:off x="3656565" y="634775"/>
            <a:ext cx="81841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Omar makes fish pie for 3 people.</a:t>
            </a:r>
          </a:p>
          <a:p>
            <a:r>
              <a:rPr lang="en-US" sz="3200" b="1" dirty="0"/>
              <a:t>How many grams of fish should he use?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D571FC-B4D1-4ABA-9DB2-0DC5DD37ED63}"/>
              </a:ext>
            </a:extLst>
          </p:cNvPr>
          <p:cNvSpPr/>
          <p:nvPr/>
        </p:nvSpPr>
        <p:spPr>
          <a:xfrm>
            <a:off x="3824745" y="1997242"/>
            <a:ext cx="50058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 people = 250 grams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E3B9F7-514A-47C9-98B6-0DB69DF8E161}"/>
              </a:ext>
            </a:extLst>
          </p:cNvPr>
          <p:cNvSpPr/>
          <p:nvPr/>
        </p:nvSpPr>
        <p:spPr>
          <a:xfrm>
            <a:off x="3824746" y="2890958"/>
            <a:ext cx="29734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person =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25620AF-4D4A-4C93-8A68-8C4A70E62BC2}"/>
              </a:ext>
            </a:extLst>
          </p:cNvPr>
          <p:cNvCxnSpPr/>
          <p:nvPr/>
        </p:nvCxnSpPr>
        <p:spPr>
          <a:xfrm>
            <a:off x="5564082" y="2587600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B48D81DD-405D-45BB-8D95-13CB374E86E3}"/>
              </a:ext>
            </a:extLst>
          </p:cNvPr>
          <p:cNvSpPr/>
          <p:nvPr/>
        </p:nvSpPr>
        <p:spPr>
          <a:xfrm>
            <a:off x="5647956" y="2494473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C2A283-F523-483D-AEB7-90F14944CCFD}"/>
              </a:ext>
            </a:extLst>
          </p:cNvPr>
          <p:cNvSpPr/>
          <p:nvPr/>
        </p:nvSpPr>
        <p:spPr>
          <a:xfrm>
            <a:off x="5706911" y="2890958"/>
            <a:ext cx="2461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125 grams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73C904-85C3-42EF-8AEA-30347EF36873}"/>
              </a:ext>
            </a:extLst>
          </p:cNvPr>
          <p:cNvSpPr/>
          <p:nvPr/>
        </p:nvSpPr>
        <p:spPr>
          <a:xfrm>
            <a:off x="3824746" y="3788571"/>
            <a:ext cx="29734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people = 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A28BE62-EB03-4E0C-8327-5CF3F01B2BB2}"/>
              </a:ext>
            </a:extLst>
          </p:cNvPr>
          <p:cNvCxnSpPr/>
          <p:nvPr/>
        </p:nvCxnSpPr>
        <p:spPr>
          <a:xfrm>
            <a:off x="5564082" y="3485213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01CCA107-F36C-4797-8F03-A258457A2099}"/>
              </a:ext>
            </a:extLst>
          </p:cNvPr>
          <p:cNvSpPr/>
          <p:nvPr/>
        </p:nvSpPr>
        <p:spPr>
          <a:xfrm>
            <a:off x="5647956" y="3392086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x3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D82D05-66B1-43D0-A8A2-A528AAB61975}"/>
              </a:ext>
            </a:extLst>
          </p:cNvPr>
          <p:cNvSpPr/>
          <p:nvPr/>
        </p:nvSpPr>
        <p:spPr>
          <a:xfrm>
            <a:off x="5706911" y="3788571"/>
            <a:ext cx="2461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375 grams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8A06D05-9D8A-4CD3-B0E2-70A0309599C2}"/>
              </a:ext>
            </a:extLst>
          </p:cNvPr>
          <p:cNvSpPr/>
          <p:nvPr/>
        </p:nvSpPr>
        <p:spPr>
          <a:xfrm>
            <a:off x="9674224" y="1562230"/>
            <a:ext cx="2461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375 grams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571C21-C9B2-4185-AF00-7B2F75FA34E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0606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/>
      <p:bldP spid="13" grpId="0"/>
      <p:bldP spid="14" grpId="0"/>
      <p:bldP spid="15" grpId="0"/>
    </p:bld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327792-FC28-4DF4-8E51-B05CEC1E4A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591" y="1192800"/>
            <a:ext cx="4057741" cy="23864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DB057D5-04C0-415B-884E-33C9C4435522}"/>
              </a:ext>
            </a:extLst>
          </p:cNvPr>
          <p:cNvSpPr/>
          <p:nvPr/>
        </p:nvSpPr>
        <p:spPr>
          <a:xfrm>
            <a:off x="56123" y="68425"/>
            <a:ext cx="95308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triangle and rectangle below have the same area.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 out the value of w.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FAA8A1-DE01-40E3-98AD-3B5594E03E6E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32" y="1192800"/>
            <a:ext cx="3845759" cy="419512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663FDA2-F4F5-421A-BAFB-FE5D0A95E5FB}"/>
              </a:ext>
            </a:extLst>
          </p:cNvPr>
          <p:cNvSpPr/>
          <p:nvPr/>
        </p:nvSpPr>
        <p:spPr>
          <a:xfrm>
            <a:off x="5372476" y="3696929"/>
            <a:ext cx="51955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i="1" dirty="0">
                <a:solidFill>
                  <a:srgbClr val="FF0000"/>
                </a:solidFill>
                <a:latin typeface="Calibri" panose="020F0502020204030204" pitchFamily="34" charset="0"/>
              </a:rPr>
              <a:t>w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 x 4 cm = 12 cm²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679D3A-5558-42F6-9C56-AC09FA70678E}"/>
              </a:ext>
            </a:extLst>
          </p:cNvPr>
          <p:cNvSpPr/>
          <p:nvPr/>
        </p:nvSpPr>
        <p:spPr>
          <a:xfrm>
            <a:off x="5372476" y="4522542"/>
            <a:ext cx="51955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i="1" dirty="0">
                <a:solidFill>
                  <a:srgbClr val="FF0000"/>
                </a:solidFill>
                <a:latin typeface="Calibri" panose="020F0502020204030204" pitchFamily="34" charset="0"/>
              </a:rPr>
              <a:t>w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 = 3 cm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41BD36-176E-4C44-B7D0-2977136F4CD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DAC41A-7EF5-4BC1-B749-C4544E1272B1}"/>
              </a:ext>
            </a:extLst>
          </p:cNvPr>
          <p:cNvSpPr/>
          <p:nvPr/>
        </p:nvSpPr>
        <p:spPr>
          <a:xfrm>
            <a:off x="383832" y="5482242"/>
            <a:ext cx="36773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 cm x 6 cm ÷ 2 =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A70ABE-4B03-46BB-BE29-96A9BCCE1279}"/>
              </a:ext>
            </a:extLst>
          </p:cNvPr>
          <p:cNvSpPr/>
          <p:nvPr/>
        </p:nvSpPr>
        <p:spPr>
          <a:xfrm>
            <a:off x="3440006" y="5482242"/>
            <a:ext cx="17992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12 cm²</a:t>
            </a:r>
          </a:p>
        </p:txBody>
      </p:sp>
    </p:spTree>
    <p:extLst>
      <p:ext uri="{BB962C8B-B14F-4D97-AF65-F5344CB8AC3E}">
        <p14:creationId xmlns:p14="http://schemas.microsoft.com/office/powerpoint/2010/main" val="3997227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4" grpId="0"/>
    </p:bld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Lili and Julian each start with the same number.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Lili works out half of the number.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Julian works out three-quarters of the number.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sum of their answers is 275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was the number they started with?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2BD56C9-B592-440B-8B1D-7A0369BBD498}"/>
              </a:ext>
            </a:extLst>
          </p:cNvPr>
          <p:cNvGrpSpPr/>
          <p:nvPr/>
        </p:nvGrpSpPr>
        <p:grpSpPr>
          <a:xfrm>
            <a:off x="914211" y="2720616"/>
            <a:ext cx="1345561" cy="1076984"/>
            <a:chOff x="1332825" y="3098933"/>
            <a:chExt cx="1345561" cy="1076984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40A899A-F3B3-48AC-BCCE-A8DA5D186954}"/>
                </a:ext>
              </a:extLst>
            </p:cNvPr>
            <p:cNvSpPr txBox="1"/>
            <p:nvPr/>
          </p:nvSpPr>
          <p:spPr>
            <a:xfrm>
              <a:off x="1332825" y="3302642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22A7AFC-7EDF-4C9E-8B2D-A93703D699CA}"/>
                </a:ext>
              </a:extLst>
            </p:cNvPr>
            <p:cNvGrpSpPr/>
            <p:nvPr/>
          </p:nvGrpSpPr>
          <p:grpSpPr>
            <a:xfrm>
              <a:off x="1792357" y="3098933"/>
              <a:ext cx="539707" cy="1076984"/>
              <a:chOff x="3580378" y="2366435"/>
              <a:chExt cx="539707" cy="1076984"/>
            </a:xfrm>
          </p:grpSpPr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4282493F-D35C-456A-8128-DFE1CC35FB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9669" y="2874269"/>
                <a:ext cx="446374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E783649-D691-4BF2-A323-DACF748D31B6}"/>
                  </a:ext>
                </a:extLst>
              </p:cNvPr>
              <p:cNvSpPr txBox="1"/>
              <p:nvPr/>
            </p:nvSpPr>
            <p:spPr>
              <a:xfrm>
                <a:off x="3580744" y="2812477"/>
                <a:ext cx="49098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4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23AB546-1EA9-4E11-AFF0-7B7B1E0B6CDE}"/>
                  </a:ext>
                </a:extLst>
              </p:cNvPr>
              <p:cNvSpPr txBox="1"/>
              <p:nvPr/>
            </p:nvSpPr>
            <p:spPr>
              <a:xfrm>
                <a:off x="3580378" y="2366435"/>
                <a:ext cx="53970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EE49D9F-7CFD-46C1-8A42-665236A22D4B}"/>
                </a:ext>
              </a:extLst>
            </p:cNvPr>
            <p:cNvSpPr txBox="1"/>
            <p:nvPr/>
          </p:nvSpPr>
          <p:spPr>
            <a:xfrm>
              <a:off x="2244648" y="3303757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BC6BC36-EA82-4A05-B989-C63CCE7A85C3}"/>
              </a:ext>
            </a:extLst>
          </p:cNvPr>
          <p:cNvGrpSpPr/>
          <p:nvPr/>
        </p:nvGrpSpPr>
        <p:grpSpPr>
          <a:xfrm>
            <a:off x="477760" y="2721746"/>
            <a:ext cx="539707" cy="1076984"/>
            <a:chOff x="3580378" y="2366435"/>
            <a:chExt cx="539707" cy="1076984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F0F5A34-FC9E-4AE5-AF02-E07AEC988EB8}"/>
                </a:ext>
              </a:extLst>
            </p:cNvPr>
            <p:cNvCxnSpPr>
              <a:cxnSpLocks/>
            </p:cNvCxnSpPr>
            <p:nvPr/>
          </p:nvCxnSpPr>
          <p:spPr>
            <a:xfrm>
              <a:off x="3589669" y="2874269"/>
              <a:ext cx="44637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D1D331E-F2CC-4C31-AB6D-E21FAB0FA738}"/>
                </a:ext>
              </a:extLst>
            </p:cNvPr>
            <p:cNvSpPr txBox="1"/>
            <p:nvPr/>
          </p:nvSpPr>
          <p:spPr>
            <a:xfrm>
              <a:off x="3580744" y="2812477"/>
              <a:ext cx="4909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9ACA751-1254-4FD3-B02C-DC8BCD3F3DC2}"/>
                </a:ext>
              </a:extLst>
            </p:cNvPr>
            <p:cNvSpPr txBox="1"/>
            <p:nvPr/>
          </p:nvSpPr>
          <p:spPr>
            <a:xfrm>
              <a:off x="3580378" y="2366435"/>
              <a:ext cx="53970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9ADF676-01B9-49AE-849B-25E3298E1E1C}"/>
              </a:ext>
            </a:extLst>
          </p:cNvPr>
          <p:cNvGrpSpPr/>
          <p:nvPr/>
        </p:nvGrpSpPr>
        <p:grpSpPr>
          <a:xfrm>
            <a:off x="2308094" y="4494653"/>
            <a:ext cx="490985" cy="630942"/>
            <a:chOff x="2685132" y="3551699"/>
            <a:chExt cx="490985" cy="630942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F3D57C7-9229-49AF-A07C-DCFE9A3B0021}"/>
                </a:ext>
              </a:extLst>
            </p:cNvPr>
            <p:cNvCxnSpPr>
              <a:cxnSpLocks/>
            </p:cNvCxnSpPr>
            <p:nvPr/>
          </p:nvCxnSpPr>
          <p:spPr>
            <a:xfrm>
              <a:off x="2694057" y="3613491"/>
              <a:ext cx="44637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038251C-65A4-4B58-92BB-AAC152B534D8}"/>
                </a:ext>
              </a:extLst>
            </p:cNvPr>
            <p:cNvSpPr txBox="1"/>
            <p:nvPr/>
          </p:nvSpPr>
          <p:spPr>
            <a:xfrm>
              <a:off x="2685132" y="3551699"/>
              <a:ext cx="4909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0FF3D09C-CCF1-4CA0-A119-1EB34D745C77}"/>
              </a:ext>
            </a:extLst>
          </p:cNvPr>
          <p:cNvSpPr txBox="1"/>
          <p:nvPr/>
        </p:nvSpPr>
        <p:spPr>
          <a:xfrm>
            <a:off x="2317592" y="4038818"/>
            <a:ext cx="5397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FA1066A-F362-4E84-8CA2-C9ADD3E2EF73}"/>
              </a:ext>
            </a:extLst>
          </p:cNvPr>
          <p:cNvGrpSpPr/>
          <p:nvPr/>
        </p:nvGrpSpPr>
        <p:grpSpPr>
          <a:xfrm>
            <a:off x="914211" y="4038818"/>
            <a:ext cx="1345561" cy="1076984"/>
            <a:chOff x="1332825" y="3098933"/>
            <a:chExt cx="1345561" cy="107698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6C5FBF8-1942-464F-B301-DE08CBAF7B89}"/>
                </a:ext>
              </a:extLst>
            </p:cNvPr>
            <p:cNvSpPr txBox="1"/>
            <p:nvPr/>
          </p:nvSpPr>
          <p:spPr>
            <a:xfrm>
              <a:off x="1332825" y="3302642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BD7D5A4-E0A5-43DB-B814-8DD35B0955FB}"/>
                </a:ext>
              </a:extLst>
            </p:cNvPr>
            <p:cNvGrpSpPr/>
            <p:nvPr/>
          </p:nvGrpSpPr>
          <p:grpSpPr>
            <a:xfrm>
              <a:off x="1792357" y="3098933"/>
              <a:ext cx="539707" cy="1076984"/>
              <a:chOff x="3580378" y="2366435"/>
              <a:chExt cx="539707" cy="1076984"/>
            </a:xfrm>
          </p:grpSpPr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EF6858DC-B7B2-4750-9917-CD5D94FC88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9669" y="2874269"/>
                <a:ext cx="446374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A659668-E62B-4656-A43B-9A507C4E4471}"/>
                  </a:ext>
                </a:extLst>
              </p:cNvPr>
              <p:cNvSpPr txBox="1"/>
              <p:nvPr/>
            </p:nvSpPr>
            <p:spPr>
              <a:xfrm>
                <a:off x="3580744" y="2812477"/>
                <a:ext cx="49098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4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52FFD67-D4F8-4808-BE9D-66BE10CEB997}"/>
                  </a:ext>
                </a:extLst>
              </p:cNvPr>
              <p:cNvSpPr txBox="1"/>
              <p:nvPr/>
            </p:nvSpPr>
            <p:spPr>
              <a:xfrm>
                <a:off x="3580378" y="2366435"/>
                <a:ext cx="53970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</a:t>
                </a: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6A931C2-56F7-4101-A8BF-159429A6178E}"/>
                </a:ext>
              </a:extLst>
            </p:cNvPr>
            <p:cNvSpPr txBox="1"/>
            <p:nvPr/>
          </p:nvSpPr>
          <p:spPr>
            <a:xfrm>
              <a:off x="2244648" y="3303757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CE84A73-347D-4A88-ADBF-668DEA45750C}"/>
              </a:ext>
            </a:extLst>
          </p:cNvPr>
          <p:cNvGrpSpPr/>
          <p:nvPr/>
        </p:nvGrpSpPr>
        <p:grpSpPr>
          <a:xfrm>
            <a:off x="477760" y="4039948"/>
            <a:ext cx="539707" cy="1076984"/>
            <a:chOff x="3580378" y="2366435"/>
            <a:chExt cx="539707" cy="1076984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BD6082D-F10B-45FC-8D33-C6DAED83EC87}"/>
                </a:ext>
              </a:extLst>
            </p:cNvPr>
            <p:cNvCxnSpPr>
              <a:cxnSpLocks/>
            </p:cNvCxnSpPr>
            <p:nvPr/>
          </p:nvCxnSpPr>
          <p:spPr>
            <a:xfrm>
              <a:off x="3589669" y="2874269"/>
              <a:ext cx="44637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B3283A1-FEC9-4035-9C0B-62BE807708B5}"/>
                </a:ext>
              </a:extLst>
            </p:cNvPr>
            <p:cNvSpPr txBox="1"/>
            <p:nvPr/>
          </p:nvSpPr>
          <p:spPr>
            <a:xfrm>
              <a:off x="3580744" y="2812477"/>
              <a:ext cx="4909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51C8323-9F88-44EA-A1B5-64D42D5AE50F}"/>
                </a:ext>
              </a:extLst>
            </p:cNvPr>
            <p:cNvSpPr txBox="1"/>
            <p:nvPr/>
          </p:nvSpPr>
          <p:spPr>
            <a:xfrm>
              <a:off x="3580378" y="2366435"/>
              <a:ext cx="53970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F26A817-16DF-42E3-B0B9-096C49747212}"/>
              </a:ext>
            </a:extLst>
          </p:cNvPr>
          <p:cNvGrpSpPr/>
          <p:nvPr/>
        </p:nvGrpSpPr>
        <p:grpSpPr>
          <a:xfrm>
            <a:off x="4596349" y="3058370"/>
            <a:ext cx="509296" cy="1067398"/>
            <a:chOff x="4530934" y="3723882"/>
            <a:chExt cx="509296" cy="1067398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852C116-9F7D-4531-8EAD-0F5FDDC05ECB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B65A5B47-DD81-4DE2-B2D1-F217B7BFB1B2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8D11963-1CDD-4175-A403-E3D8EF1E2E4C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4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E02414EC-5592-4FDB-A51D-0B9DDDCE67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E89AC92D-EA38-413C-B7A8-DB2D6EB77A43}"/>
              </a:ext>
            </a:extLst>
          </p:cNvPr>
          <p:cNvSpPr txBox="1"/>
          <p:nvPr/>
        </p:nvSpPr>
        <p:spPr>
          <a:xfrm>
            <a:off x="5105645" y="3235680"/>
            <a:ext cx="858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of</a:t>
            </a:r>
          </a:p>
        </p:txBody>
      </p:sp>
      <p:pic>
        <p:nvPicPr>
          <p:cNvPr id="37" name="Picture 2">
            <a:extLst>
              <a:ext uri="{FF2B5EF4-FFF2-40B4-BE49-F238E27FC236}">
                <a16:creationId xmlns:a16="http://schemas.microsoft.com/office/drawing/2014/main" id="{C33B992B-5FD1-40BF-A9A1-2F4562588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084" y="2826304"/>
            <a:ext cx="1186607" cy="1417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FA17E512-1E1F-4B4F-A7C0-C2072AD2EB7F}"/>
              </a:ext>
            </a:extLst>
          </p:cNvPr>
          <p:cNvSpPr txBox="1"/>
          <p:nvPr/>
        </p:nvSpPr>
        <p:spPr>
          <a:xfrm>
            <a:off x="7075733" y="3275119"/>
            <a:ext cx="23026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 275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24D7027-B5F4-4184-BF29-626D8B9FF91D}"/>
              </a:ext>
            </a:extLst>
          </p:cNvPr>
          <p:cNvSpPr txBox="1"/>
          <p:nvPr/>
        </p:nvSpPr>
        <p:spPr>
          <a:xfrm>
            <a:off x="4488151" y="4424292"/>
            <a:ext cx="34827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2 7 5 </a:t>
            </a:r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5 =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FBF8DD6-A509-4308-85B3-5C9C08AA9CC2}"/>
              </a:ext>
            </a:extLst>
          </p:cNvPr>
          <p:cNvSpPr txBox="1"/>
          <p:nvPr/>
        </p:nvSpPr>
        <p:spPr>
          <a:xfrm>
            <a:off x="7164935" y="4424292"/>
            <a:ext cx="34827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3D32F32-EF28-49AE-AF81-193F0458B98A}"/>
              </a:ext>
            </a:extLst>
          </p:cNvPr>
          <p:cNvSpPr txBox="1"/>
          <p:nvPr/>
        </p:nvSpPr>
        <p:spPr>
          <a:xfrm>
            <a:off x="4488151" y="5159272"/>
            <a:ext cx="34827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5 x 4 =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86E0C85-08A8-4C35-B9E6-571D3D5513F0}"/>
              </a:ext>
            </a:extLst>
          </p:cNvPr>
          <p:cNvSpPr txBox="1"/>
          <p:nvPr/>
        </p:nvSpPr>
        <p:spPr>
          <a:xfrm>
            <a:off x="6724062" y="5159272"/>
            <a:ext cx="34827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2 2 0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8B25E1C-A959-4985-93ED-B4FE91B7FDBE}"/>
              </a:ext>
            </a:extLst>
          </p:cNvPr>
          <p:cNvSpPr txBox="1"/>
          <p:nvPr/>
        </p:nvSpPr>
        <p:spPr>
          <a:xfrm>
            <a:off x="5861459" y="3247169"/>
            <a:ext cx="12260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220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C93EC27-6F93-4E84-8F58-20702513B4C5}"/>
              </a:ext>
            </a:extLst>
          </p:cNvPr>
          <p:cNvSpPr txBox="1"/>
          <p:nvPr/>
        </p:nvSpPr>
        <p:spPr>
          <a:xfrm>
            <a:off x="7164935" y="2003069"/>
            <a:ext cx="12260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220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D5A1C19-DC46-48C0-B3ED-6855F304FF6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0706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6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85BADF5-7204-4B5B-92E2-3894A8BF154D}"/>
              </a:ext>
            </a:extLst>
          </p:cNvPr>
          <p:cNvSpPr/>
          <p:nvPr/>
        </p:nvSpPr>
        <p:spPr>
          <a:xfrm>
            <a:off x="103032" y="51516"/>
            <a:ext cx="1219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Amit has some small cubes. The edge of each cube is 1.5 centimetres. He makes a larger cube out of the small cubes. The volume of this larger cube is 216 cm</a:t>
            </a:r>
            <a:r>
              <a:rPr lang="en-US" sz="3200" b="1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How many small cubes does he use?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321187-5720-4400-A078-1E969D3BF8BD}"/>
              </a:ext>
            </a:extLst>
          </p:cNvPr>
          <p:cNvSpPr/>
          <p:nvPr/>
        </p:nvSpPr>
        <p:spPr>
          <a:xfrm>
            <a:off x="468825" y="2179962"/>
            <a:ext cx="73860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____ x ____ x ____ = 216cm³</a:t>
            </a:r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5B8BDC-8217-413D-8CE4-896AA95D4462}"/>
              </a:ext>
            </a:extLst>
          </p:cNvPr>
          <p:cNvSpPr/>
          <p:nvPr/>
        </p:nvSpPr>
        <p:spPr>
          <a:xfrm>
            <a:off x="468824" y="2944152"/>
            <a:ext cx="73860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  <a:latin typeface="Calibri" panose="020F0502020204030204" pitchFamily="34" charset="0"/>
              </a:rPr>
              <a:t>Use trial and error: </a:t>
            </a:r>
            <a:endParaRPr lang="en-GB" sz="36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3A8B70-897C-45D4-A8EE-AB45FD36D440}"/>
              </a:ext>
            </a:extLst>
          </p:cNvPr>
          <p:cNvSpPr/>
          <p:nvPr/>
        </p:nvSpPr>
        <p:spPr>
          <a:xfrm>
            <a:off x="468825" y="3429000"/>
            <a:ext cx="35635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5 x 5 x 5 = 125</a:t>
            </a:r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541C94-2D20-4F77-B2F9-75B2A0784B83}"/>
              </a:ext>
            </a:extLst>
          </p:cNvPr>
          <p:cNvSpPr/>
          <p:nvPr/>
        </p:nvSpPr>
        <p:spPr>
          <a:xfrm>
            <a:off x="468824" y="3913848"/>
            <a:ext cx="45678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10 x 10 x 10 = 1000</a:t>
            </a:r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D82808-CFEC-471F-8796-E7155D23C3E3}"/>
              </a:ext>
            </a:extLst>
          </p:cNvPr>
          <p:cNvSpPr/>
          <p:nvPr/>
        </p:nvSpPr>
        <p:spPr>
          <a:xfrm>
            <a:off x="468823" y="4410976"/>
            <a:ext cx="45678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 x 6 x 6 = </a:t>
            </a:r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66A5EF-5B25-4857-ACA4-7F35A05FC77D}"/>
              </a:ext>
            </a:extLst>
          </p:cNvPr>
          <p:cNvSpPr/>
          <p:nvPr/>
        </p:nvSpPr>
        <p:spPr>
          <a:xfrm>
            <a:off x="531284" y="2153837"/>
            <a:ext cx="12525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6cm</a:t>
            </a:r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A606CE-4C33-4DD8-B3D6-9413A9C74CE0}"/>
              </a:ext>
            </a:extLst>
          </p:cNvPr>
          <p:cNvSpPr/>
          <p:nvPr/>
        </p:nvSpPr>
        <p:spPr>
          <a:xfrm>
            <a:off x="1730983" y="2153838"/>
            <a:ext cx="12525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6cm</a:t>
            </a:r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18E97D-AB4A-4628-9EA9-3F52FBE9799F}"/>
              </a:ext>
            </a:extLst>
          </p:cNvPr>
          <p:cNvSpPr/>
          <p:nvPr/>
        </p:nvSpPr>
        <p:spPr>
          <a:xfrm>
            <a:off x="2901785" y="2153838"/>
            <a:ext cx="12525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6cm</a:t>
            </a:r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D1AE4E3-AB00-4429-ABA1-3DBD21484A98}"/>
              </a:ext>
            </a:extLst>
          </p:cNvPr>
          <p:cNvSpPr/>
          <p:nvPr/>
        </p:nvSpPr>
        <p:spPr>
          <a:xfrm>
            <a:off x="636215" y="5344811"/>
            <a:ext cx="2661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 ÷ 1.5 =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0EEF8FA-255C-4BD5-B0E0-2A42CBA4564A}"/>
              </a:ext>
            </a:extLst>
          </p:cNvPr>
          <p:cNvSpPr/>
          <p:nvPr/>
        </p:nvSpPr>
        <p:spPr>
          <a:xfrm>
            <a:off x="2170642" y="5339988"/>
            <a:ext cx="4883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8366BB3-58A7-4439-9ABD-5202772E3B58}"/>
              </a:ext>
            </a:extLst>
          </p:cNvPr>
          <p:cNvSpPr/>
          <p:nvPr/>
        </p:nvSpPr>
        <p:spPr>
          <a:xfrm>
            <a:off x="2507155" y="5370453"/>
            <a:ext cx="82586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…so each edge is made up of 4 cubes</a:t>
            </a:r>
          </a:p>
        </p:txBody>
      </p:sp>
      <p:pic>
        <p:nvPicPr>
          <p:cNvPr id="18" name="Picture 6" descr="http://cubezz.com/images/201312/source_img/4438_G_1388141201137.jpg">
            <a:extLst>
              <a:ext uri="{FF2B5EF4-FFF2-40B4-BE49-F238E27FC236}">
                <a16:creationId xmlns:a16="http://schemas.microsoft.com/office/drawing/2014/main" id="{D781A536-11E9-40AA-B67D-CF78D11BA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38479" y="2454872"/>
            <a:ext cx="2783467" cy="2783467"/>
          </a:xfrm>
          <a:prstGeom prst="rect">
            <a:avLst/>
          </a:prstGeom>
          <a:noFill/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F7D83A9-264D-41CE-8EA5-9587F6949A7C}"/>
              </a:ext>
            </a:extLst>
          </p:cNvPr>
          <p:cNvSpPr/>
          <p:nvPr/>
        </p:nvSpPr>
        <p:spPr>
          <a:xfrm>
            <a:off x="636215" y="6008705"/>
            <a:ext cx="3008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 x 4 x 4 =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2EF49F-8C83-4C31-BCD4-E90568C6A0D4}"/>
              </a:ext>
            </a:extLst>
          </p:cNvPr>
          <p:cNvSpPr/>
          <p:nvPr/>
        </p:nvSpPr>
        <p:spPr>
          <a:xfrm>
            <a:off x="2397406" y="6012225"/>
            <a:ext cx="8748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5E260E-0A0E-40F4-AC1B-3845C0EF3C98}"/>
              </a:ext>
            </a:extLst>
          </p:cNvPr>
          <p:cNvSpPr/>
          <p:nvPr/>
        </p:nvSpPr>
        <p:spPr>
          <a:xfrm>
            <a:off x="2919846" y="6008705"/>
            <a:ext cx="49167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…so he uses </a:t>
            </a:r>
            <a:r>
              <a:rPr lang="en-GB" sz="3200" b="1" u="sng" dirty="0">
                <a:solidFill>
                  <a:srgbClr val="FF0000"/>
                </a:solidFill>
                <a:latin typeface="Calibri" panose="020F0502020204030204" pitchFamily="34" charset="0"/>
              </a:rPr>
              <a:t>64 cubes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. </a:t>
            </a: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867204CD-8534-47B7-BD55-5EC32B828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1045" y="1124792"/>
            <a:ext cx="886522" cy="98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E4C567D7-E615-4695-801D-7F9913954413}"/>
              </a:ext>
            </a:extLst>
          </p:cNvPr>
          <p:cNvGrpSpPr/>
          <p:nvPr/>
        </p:nvGrpSpPr>
        <p:grpSpPr>
          <a:xfrm>
            <a:off x="5009849" y="3323493"/>
            <a:ext cx="1861800" cy="1405123"/>
            <a:chOff x="2248666" y="1937292"/>
            <a:chExt cx="1861800" cy="140512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AC3896A-DBEE-4ADE-A597-575231B0CF3E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3 6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0CBFFDA-D8AF-411A-9B23-12457F4B5E12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EB35C13-5FDD-4710-85D3-FCAB2F90DAF3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0DC8A7B-F234-41AF-84AE-C475DABEC8AA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D5D08DF-AF18-459F-9422-651DC045E555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391D7CDC-AE67-46C3-AE19-CFC55F956DC7}"/>
              </a:ext>
            </a:extLst>
          </p:cNvPr>
          <p:cNvSpPr txBox="1"/>
          <p:nvPr/>
        </p:nvSpPr>
        <p:spPr>
          <a:xfrm>
            <a:off x="5904964" y="421506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2224D0C-A0D9-4847-AD2F-C60B6DFAC21B}"/>
              </a:ext>
            </a:extLst>
          </p:cNvPr>
          <p:cNvSpPr txBox="1"/>
          <p:nvPr/>
        </p:nvSpPr>
        <p:spPr>
          <a:xfrm>
            <a:off x="5513764" y="309125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C02575E-25BA-4740-9F11-B49755E74D04}"/>
              </a:ext>
            </a:extLst>
          </p:cNvPr>
          <p:cNvSpPr txBox="1"/>
          <p:nvPr/>
        </p:nvSpPr>
        <p:spPr>
          <a:xfrm>
            <a:off x="5004146" y="4215070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A93A81-610E-4F7C-8CD4-81D95B63417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83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0" grpId="0"/>
      <p:bldP spid="21" grpId="0"/>
      <p:bldP spid="30" grpId="0"/>
      <p:bldP spid="31" grpId="0"/>
      <p:bldP spid="32" grpId="0"/>
    </p:bld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 number line.</a:t>
            </a:r>
          </a:p>
          <a:p>
            <a:r>
              <a:rPr lang="en-US" sz="3200" b="1" dirty="0"/>
              <a:t>It is divided into equal sections.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EB0D4D-52FC-436C-8655-220AF1B946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584" y="1127218"/>
            <a:ext cx="7781245" cy="218135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D39D609-F0C0-46DF-ADB8-8CE4682E0A70}"/>
              </a:ext>
            </a:extLst>
          </p:cNvPr>
          <p:cNvSpPr/>
          <p:nvPr/>
        </p:nvSpPr>
        <p:spPr>
          <a:xfrm>
            <a:off x="114353" y="3429000"/>
            <a:ext cx="68526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letter of the section where each of these numbers belongs. </a:t>
            </a:r>
          </a:p>
          <a:p>
            <a:r>
              <a:rPr lang="en-US" sz="3200" b="1" dirty="0"/>
              <a:t>The number 99 has been done for you.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1C0A67-21C3-477F-B4AE-0C7E924A8C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4699" y="1725306"/>
            <a:ext cx="3895448" cy="49770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EDF239-7524-48A6-9849-223CCC467049}"/>
              </a:ext>
            </a:extLst>
          </p:cNvPr>
          <p:cNvSpPr txBox="1"/>
          <p:nvPr/>
        </p:nvSpPr>
        <p:spPr>
          <a:xfrm>
            <a:off x="5723878" y="473907"/>
            <a:ext cx="1802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 ÷ 5 =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4B6009-9BF6-42EA-9079-9E7D62DD7D81}"/>
              </a:ext>
            </a:extLst>
          </p:cNvPr>
          <p:cNvSpPr txBox="1"/>
          <p:nvPr/>
        </p:nvSpPr>
        <p:spPr>
          <a:xfrm>
            <a:off x="7344422" y="473906"/>
            <a:ext cx="861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5536A7-B103-40B3-9B8E-DBBB3B6B64B4}"/>
              </a:ext>
            </a:extLst>
          </p:cNvPr>
          <p:cNvSpPr txBox="1"/>
          <p:nvPr/>
        </p:nvSpPr>
        <p:spPr>
          <a:xfrm>
            <a:off x="4454166" y="2583956"/>
            <a:ext cx="554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493BB6-F522-4D9D-BD44-86CA8F438BBA}"/>
              </a:ext>
            </a:extLst>
          </p:cNvPr>
          <p:cNvSpPr txBox="1"/>
          <p:nvPr/>
        </p:nvSpPr>
        <p:spPr>
          <a:xfrm>
            <a:off x="5125054" y="2583956"/>
            <a:ext cx="554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9D0B49-535C-4BAA-8700-3322D2716385}"/>
              </a:ext>
            </a:extLst>
          </p:cNvPr>
          <p:cNvSpPr txBox="1"/>
          <p:nvPr/>
        </p:nvSpPr>
        <p:spPr>
          <a:xfrm>
            <a:off x="5795942" y="2583956"/>
            <a:ext cx="554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60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A398E3-0D86-436D-BD6F-C340A3ABE16A}"/>
              </a:ext>
            </a:extLst>
          </p:cNvPr>
          <p:cNvSpPr txBox="1"/>
          <p:nvPr/>
        </p:nvSpPr>
        <p:spPr>
          <a:xfrm>
            <a:off x="6466830" y="2583956"/>
            <a:ext cx="554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80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C84F0F-05A0-45F2-A722-469BE99D20C3}"/>
              </a:ext>
            </a:extLst>
          </p:cNvPr>
          <p:cNvSpPr txBox="1"/>
          <p:nvPr/>
        </p:nvSpPr>
        <p:spPr>
          <a:xfrm>
            <a:off x="1018687" y="2583956"/>
            <a:ext cx="680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-80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2A5360-D6A0-4D63-BE95-7195B11E194C}"/>
              </a:ext>
            </a:extLst>
          </p:cNvPr>
          <p:cNvSpPr txBox="1"/>
          <p:nvPr/>
        </p:nvSpPr>
        <p:spPr>
          <a:xfrm>
            <a:off x="1696299" y="2583956"/>
            <a:ext cx="680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-60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D1DF36-9EE3-4FA6-A58C-2D430EC2D877}"/>
              </a:ext>
            </a:extLst>
          </p:cNvPr>
          <p:cNvSpPr txBox="1"/>
          <p:nvPr/>
        </p:nvSpPr>
        <p:spPr>
          <a:xfrm>
            <a:off x="2367187" y="2583956"/>
            <a:ext cx="680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-40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5658B35-9716-4031-A873-20924105561B}"/>
              </a:ext>
            </a:extLst>
          </p:cNvPr>
          <p:cNvSpPr txBox="1"/>
          <p:nvPr/>
        </p:nvSpPr>
        <p:spPr>
          <a:xfrm>
            <a:off x="3038075" y="2583956"/>
            <a:ext cx="680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-20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8D0F6C7-B48C-492F-86CC-17A428B2D436}"/>
              </a:ext>
            </a:extLst>
          </p:cNvPr>
          <p:cNvSpPr txBox="1"/>
          <p:nvPr/>
        </p:nvSpPr>
        <p:spPr>
          <a:xfrm>
            <a:off x="10704970" y="3459996"/>
            <a:ext cx="8616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F610A3-503E-44C7-85C6-1F311B522BD3}"/>
              </a:ext>
            </a:extLst>
          </p:cNvPr>
          <p:cNvSpPr txBox="1"/>
          <p:nvPr/>
        </p:nvSpPr>
        <p:spPr>
          <a:xfrm>
            <a:off x="10704970" y="4260323"/>
            <a:ext cx="8616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4B015D8-289D-4242-9EDD-25FB9D1ADCAE}"/>
              </a:ext>
            </a:extLst>
          </p:cNvPr>
          <p:cNvSpPr txBox="1"/>
          <p:nvPr/>
        </p:nvSpPr>
        <p:spPr>
          <a:xfrm>
            <a:off x="10704970" y="5079997"/>
            <a:ext cx="8616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D631CEC-C4F0-4CCC-8E5B-3EDF8F156B1F}"/>
              </a:ext>
            </a:extLst>
          </p:cNvPr>
          <p:cNvSpPr txBox="1"/>
          <p:nvPr/>
        </p:nvSpPr>
        <p:spPr>
          <a:xfrm>
            <a:off x="10704970" y="5864826"/>
            <a:ext cx="8616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2317260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BC6EF5-3016-42F3-BFE9-9CF4CB64A8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959" y="849296"/>
            <a:ext cx="6041841" cy="569799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B5EE0C9-D2D6-420E-B93C-32BA2E2B2E77}"/>
              </a:ext>
            </a:extLst>
          </p:cNvPr>
          <p:cNvSpPr/>
          <p:nvPr/>
        </p:nvSpPr>
        <p:spPr>
          <a:xfrm>
            <a:off x="103032" y="51516"/>
            <a:ext cx="95999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Triangle ABC is equilateral. Calculate the size of angle x.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16899C-368B-4566-842F-AD8B702BB969}"/>
              </a:ext>
            </a:extLst>
          </p:cNvPr>
          <p:cNvSpPr/>
          <p:nvPr/>
        </p:nvSpPr>
        <p:spPr>
          <a:xfrm>
            <a:off x="4264054" y="636291"/>
            <a:ext cx="72435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Equilateral triangles have angles of 60°.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71EFFA-8C20-4A9F-9B03-A633BF7A1E41}"/>
              </a:ext>
            </a:extLst>
          </p:cNvPr>
          <p:cNvSpPr/>
          <p:nvPr/>
        </p:nvSpPr>
        <p:spPr>
          <a:xfrm>
            <a:off x="2993274" y="1658515"/>
            <a:ext cx="10613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60°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52147E-9088-4788-87C8-1FEB22CA9B24}"/>
              </a:ext>
            </a:extLst>
          </p:cNvPr>
          <p:cNvSpPr/>
          <p:nvPr/>
        </p:nvSpPr>
        <p:spPr>
          <a:xfrm>
            <a:off x="818294" y="5666959"/>
            <a:ext cx="10613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60°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52D4E5-C894-465B-A377-97DE21303F04}"/>
              </a:ext>
            </a:extLst>
          </p:cNvPr>
          <p:cNvSpPr/>
          <p:nvPr/>
        </p:nvSpPr>
        <p:spPr>
          <a:xfrm>
            <a:off x="5208874" y="5666958"/>
            <a:ext cx="10613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60°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C8D42F-78F3-4DA9-BA6E-0D7495543A9E}"/>
              </a:ext>
            </a:extLst>
          </p:cNvPr>
          <p:cNvSpPr/>
          <p:nvPr/>
        </p:nvSpPr>
        <p:spPr>
          <a:xfrm>
            <a:off x="4263608" y="1159511"/>
            <a:ext cx="6620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in a quadrilateral add up to 360°.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D6FD2D-7965-44FA-837E-F1D1EE26982A}"/>
              </a:ext>
            </a:extLst>
          </p:cNvPr>
          <p:cNvSpPr/>
          <p:nvPr/>
        </p:nvSpPr>
        <p:spPr>
          <a:xfrm>
            <a:off x="4305697" y="1825378"/>
            <a:ext cx="69223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i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 = 360° - 108° - 60° - 60°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AC8485-4276-420D-BABE-8AD287426DD2}"/>
              </a:ext>
            </a:extLst>
          </p:cNvPr>
          <p:cNvSpPr/>
          <p:nvPr/>
        </p:nvSpPr>
        <p:spPr>
          <a:xfrm>
            <a:off x="4305697" y="2360729"/>
            <a:ext cx="45447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i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 = 360° - 228° =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E16038-1B6C-4EE4-9059-C8ED1EB9DDA8}"/>
              </a:ext>
            </a:extLst>
          </p:cNvPr>
          <p:cNvSpPr/>
          <p:nvPr/>
        </p:nvSpPr>
        <p:spPr>
          <a:xfrm>
            <a:off x="7591315" y="2360729"/>
            <a:ext cx="1061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132°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A430FCC-C514-497A-97F1-1494BC4BC1AF}"/>
              </a:ext>
            </a:extLst>
          </p:cNvPr>
          <p:cNvSpPr/>
          <p:nvPr/>
        </p:nvSpPr>
        <p:spPr>
          <a:xfrm>
            <a:off x="2363491" y="3902050"/>
            <a:ext cx="10613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132°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FE8EF12-2295-4F4D-9AB9-976728EEB111}"/>
              </a:ext>
            </a:extLst>
          </p:cNvPr>
          <p:cNvCxnSpPr>
            <a:cxnSpLocks/>
          </p:cNvCxnSpPr>
          <p:nvPr/>
        </p:nvCxnSpPr>
        <p:spPr>
          <a:xfrm flipH="1" flipV="1">
            <a:off x="9770437" y="1600221"/>
            <a:ext cx="359535" cy="31843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D85BFA7E-6D6E-4430-B9C5-A8C03F709276}"/>
              </a:ext>
            </a:extLst>
          </p:cNvPr>
          <p:cNvSpPr/>
          <p:nvPr/>
        </p:nvSpPr>
        <p:spPr>
          <a:xfrm>
            <a:off x="9807225" y="1918653"/>
            <a:ext cx="242755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Calibri" panose="020F0502020204030204" pitchFamily="34" charset="0"/>
              </a:rPr>
              <a:t>That’s because you can make 2 triangles from a quadrilateral</a:t>
            </a:r>
          </a:p>
          <a:p>
            <a:r>
              <a:rPr lang="en-GB" sz="2400" dirty="0">
                <a:solidFill>
                  <a:srgbClr val="FF0000"/>
                </a:solidFill>
                <a:latin typeface="Calibri" panose="020F0502020204030204" pitchFamily="34" charset="0"/>
              </a:rPr>
              <a:t>2 x 180 = 360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85932B3-98E7-4681-8A6A-FBA5FEFB0B30}"/>
              </a:ext>
            </a:extLst>
          </p:cNvPr>
          <p:cNvCxnSpPr>
            <a:cxnSpLocks/>
          </p:cNvCxnSpPr>
          <p:nvPr/>
        </p:nvCxnSpPr>
        <p:spPr>
          <a:xfrm>
            <a:off x="1916440" y="3734167"/>
            <a:ext cx="4179560" cy="24031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CC4A494-308E-4DF1-98F0-950FD3B602F8}"/>
              </a:ext>
            </a:extLst>
          </p:cNvPr>
          <p:cNvCxnSpPr>
            <a:cxnSpLocks/>
          </p:cNvCxnSpPr>
          <p:nvPr/>
        </p:nvCxnSpPr>
        <p:spPr>
          <a:xfrm flipH="1" flipV="1">
            <a:off x="3851977" y="2158738"/>
            <a:ext cx="870653" cy="154132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83DB72E-8D99-4C60-A1BE-6F69D84D0813}"/>
              </a:ext>
            </a:extLst>
          </p:cNvPr>
          <p:cNvSpPr/>
          <p:nvPr/>
        </p:nvSpPr>
        <p:spPr>
          <a:xfrm>
            <a:off x="3475541" y="2561603"/>
            <a:ext cx="10613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72°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FFEFED7-785C-4879-98B2-8F600B1A79B6}"/>
              </a:ext>
            </a:extLst>
          </p:cNvPr>
          <p:cNvGrpSpPr/>
          <p:nvPr/>
        </p:nvGrpSpPr>
        <p:grpSpPr>
          <a:xfrm>
            <a:off x="1925086" y="1240729"/>
            <a:ext cx="2357182" cy="2512098"/>
            <a:chOff x="1925086" y="1240729"/>
            <a:chExt cx="2357182" cy="2512098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8F586EF-8445-4CB6-92A2-41982CBD298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17746" y="1240729"/>
              <a:ext cx="945862" cy="164742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E5C73C2-36F0-4890-B078-6E05B4D8BC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25086" y="1240729"/>
              <a:ext cx="1414792" cy="249343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F2BD96E-6774-4593-8501-A7DC4368D2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43746" y="2902609"/>
              <a:ext cx="2338522" cy="85021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DF60D4FF-21EE-4449-B37E-DF53D592A0C4}"/>
              </a:ext>
            </a:extLst>
          </p:cNvPr>
          <p:cNvSpPr/>
          <p:nvPr/>
        </p:nvSpPr>
        <p:spPr>
          <a:xfrm>
            <a:off x="2287166" y="3026436"/>
            <a:ext cx="10613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58°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7748B98-1781-473B-8F82-CE5014A69881}"/>
              </a:ext>
            </a:extLst>
          </p:cNvPr>
          <p:cNvCxnSpPr>
            <a:cxnSpLocks/>
          </p:cNvCxnSpPr>
          <p:nvPr/>
        </p:nvCxnSpPr>
        <p:spPr>
          <a:xfrm flipV="1">
            <a:off x="1578830" y="3187174"/>
            <a:ext cx="648998" cy="117654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D8C13E1-BE0E-49DC-8ED9-D601FC1BBE47}"/>
              </a:ext>
            </a:extLst>
          </p:cNvPr>
          <p:cNvGrpSpPr/>
          <p:nvPr/>
        </p:nvGrpSpPr>
        <p:grpSpPr>
          <a:xfrm>
            <a:off x="572568" y="2893952"/>
            <a:ext cx="5523432" cy="3261990"/>
            <a:chOff x="572568" y="2893952"/>
            <a:chExt cx="5523432" cy="3261990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436A112-958F-4AB4-AF30-1F7976CB535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2568" y="3752828"/>
              <a:ext cx="1343872" cy="2384452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ECA1C31-B7A0-486E-BCCE-932A4456D67D}"/>
                </a:ext>
              </a:extLst>
            </p:cNvPr>
            <p:cNvCxnSpPr>
              <a:cxnSpLocks/>
            </p:cNvCxnSpPr>
            <p:nvPr/>
          </p:nvCxnSpPr>
          <p:spPr>
            <a:xfrm>
              <a:off x="572568" y="6155941"/>
              <a:ext cx="5523432" cy="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7CB4557-95FD-443C-8DD6-3D25E12A7239}"/>
                </a:ext>
              </a:extLst>
            </p:cNvPr>
            <p:cNvCxnSpPr>
              <a:cxnSpLocks/>
            </p:cNvCxnSpPr>
            <p:nvPr/>
          </p:nvCxnSpPr>
          <p:spPr>
            <a:xfrm>
              <a:off x="4282268" y="2922257"/>
              <a:ext cx="1813732" cy="320636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D4E85CE-9B5E-4AB2-BF12-BF6121D1E0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25086" y="2893952"/>
              <a:ext cx="2357182" cy="858875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2CD186C-ADCD-405A-B497-610ED99E43B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110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6" grpId="1"/>
      <p:bldP spid="6" grpId="2"/>
      <p:bldP spid="7" grpId="0"/>
      <p:bldP spid="7" grpId="1"/>
      <p:bldP spid="8" grpId="0"/>
      <p:bldP spid="8" grpId="1"/>
      <p:bldP spid="9" grpId="0"/>
      <p:bldP spid="10" grpId="0"/>
      <p:bldP spid="11" grpId="0"/>
      <p:bldP spid="12" grpId="0"/>
      <p:bldP spid="13" grpId="0"/>
      <p:bldP spid="13" grpId="1"/>
      <p:bldP spid="13" grpId="2"/>
      <p:bldP spid="15" grpId="0"/>
      <p:bldP spid="23" grpId="0"/>
      <p:bldP spid="34" grpId="0"/>
    </p:bld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26F926-2024-4184-ABCC-F6C7E037C087}"/>
              </a:ext>
            </a:extLst>
          </p:cNvPr>
          <p:cNvSpPr/>
          <p:nvPr/>
        </p:nvSpPr>
        <p:spPr>
          <a:xfrm>
            <a:off x="56122" y="50000"/>
            <a:ext cx="1107122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200 children went on holiday.</a:t>
            </a:r>
          </a:p>
          <a:p>
            <a:r>
              <a:rPr lang="en-US" sz="3200" b="1" dirty="0"/>
              <a:t>10% of the children went to Wales.</a:t>
            </a:r>
          </a:p>
          <a:p>
            <a:r>
              <a:rPr lang="en-US" sz="3200" b="1" dirty="0"/>
              <a:t>25% of the children went to Scotland.</a:t>
            </a:r>
          </a:p>
          <a:p>
            <a:r>
              <a:rPr lang="en-US" sz="3200" b="1" dirty="0"/>
              <a:t>How many more children went to Scotland than went to Wales?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17E693C-AB7F-4965-9DE1-36820C2E8DB9}"/>
              </a:ext>
            </a:extLst>
          </p:cNvPr>
          <p:cNvGrpSpPr/>
          <p:nvPr/>
        </p:nvGrpSpPr>
        <p:grpSpPr>
          <a:xfrm>
            <a:off x="401351" y="2230908"/>
            <a:ext cx="9002161" cy="850006"/>
            <a:chOff x="690109" y="610656"/>
            <a:chExt cx="9002161" cy="85000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7E1A3FE-2D66-49BC-9997-6F15C6938CBB}"/>
                </a:ext>
              </a:extLst>
            </p:cNvPr>
            <p:cNvSpPr/>
            <p:nvPr/>
          </p:nvSpPr>
          <p:spPr>
            <a:xfrm>
              <a:off x="690109" y="610656"/>
              <a:ext cx="9002161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67DB960-C89B-41C6-8B54-38F33C59BDFC}"/>
                </a:ext>
              </a:extLst>
            </p:cNvPr>
            <p:cNvSpPr txBox="1"/>
            <p:nvPr/>
          </p:nvSpPr>
          <p:spPr>
            <a:xfrm>
              <a:off x="4638516" y="743271"/>
              <a:ext cx="110318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>
                  <a:solidFill>
                    <a:srgbClr val="FF0000"/>
                  </a:solidFill>
                </a:rPr>
                <a:t>100%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4B10EA3-9BD9-420E-B274-BD4F96E2F2D1}"/>
              </a:ext>
            </a:extLst>
          </p:cNvPr>
          <p:cNvGrpSpPr/>
          <p:nvPr/>
        </p:nvGrpSpPr>
        <p:grpSpPr>
          <a:xfrm>
            <a:off x="401352" y="3080913"/>
            <a:ext cx="9002600" cy="850006"/>
            <a:chOff x="690110" y="2310665"/>
            <a:chExt cx="9002600" cy="85000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0CDD2EE-89B7-473E-8957-31A1C1416434}"/>
                </a:ext>
              </a:extLst>
            </p:cNvPr>
            <p:cNvSpPr/>
            <p:nvPr/>
          </p:nvSpPr>
          <p:spPr>
            <a:xfrm>
              <a:off x="6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DF2C924-7BAF-4C1B-9EE0-0069BE423CD0}"/>
                </a:ext>
              </a:extLst>
            </p:cNvPr>
            <p:cNvSpPr/>
            <p:nvPr/>
          </p:nvSpPr>
          <p:spPr>
            <a:xfrm>
              <a:off x="15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1C5B149-9D3F-4C76-91D7-B4AF0DB1A251}"/>
                </a:ext>
              </a:extLst>
            </p:cNvPr>
            <p:cNvSpPr/>
            <p:nvPr/>
          </p:nvSpPr>
          <p:spPr>
            <a:xfrm>
              <a:off x="24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4A7AEAE-FB5F-4599-8BC0-7F95012223DB}"/>
                </a:ext>
              </a:extLst>
            </p:cNvPr>
            <p:cNvSpPr/>
            <p:nvPr/>
          </p:nvSpPr>
          <p:spPr>
            <a:xfrm>
              <a:off x="33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7584746-6A0F-44D0-A9CB-1A363917E4F7}"/>
                </a:ext>
              </a:extLst>
            </p:cNvPr>
            <p:cNvSpPr/>
            <p:nvPr/>
          </p:nvSpPr>
          <p:spPr>
            <a:xfrm>
              <a:off x="42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301E597-1099-489A-A648-75B3F2CFA156}"/>
                </a:ext>
              </a:extLst>
            </p:cNvPr>
            <p:cNvSpPr/>
            <p:nvPr/>
          </p:nvSpPr>
          <p:spPr>
            <a:xfrm>
              <a:off x="51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0CD32E4-9C60-44CB-A488-7493FEBC218F}"/>
                </a:ext>
              </a:extLst>
            </p:cNvPr>
            <p:cNvSpPr/>
            <p:nvPr/>
          </p:nvSpPr>
          <p:spPr>
            <a:xfrm>
              <a:off x="60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E7DD0F1-8036-4F20-B5AE-12C70A1CB4D7}"/>
                </a:ext>
              </a:extLst>
            </p:cNvPr>
            <p:cNvSpPr/>
            <p:nvPr/>
          </p:nvSpPr>
          <p:spPr>
            <a:xfrm>
              <a:off x="69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54C4B6-D468-4D6E-B61A-0DB86DBE8E45}"/>
                </a:ext>
              </a:extLst>
            </p:cNvPr>
            <p:cNvSpPr/>
            <p:nvPr/>
          </p:nvSpPr>
          <p:spPr>
            <a:xfrm>
              <a:off x="78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90BD2F9-FF39-4E87-B480-28C279AE060A}"/>
                </a:ext>
              </a:extLst>
            </p:cNvPr>
            <p:cNvSpPr/>
            <p:nvPr/>
          </p:nvSpPr>
          <p:spPr>
            <a:xfrm>
              <a:off x="8790109" y="2310665"/>
              <a:ext cx="902601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432FE96-C956-49D8-9FC0-8EE6DCD2A003}"/>
                </a:ext>
              </a:extLst>
            </p:cNvPr>
            <p:cNvSpPr txBox="1"/>
            <p:nvPr/>
          </p:nvSpPr>
          <p:spPr>
            <a:xfrm>
              <a:off x="695313" y="2443280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>
                  <a:solidFill>
                    <a:srgbClr val="FF0000"/>
                  </a:solidFill>
                </a:rPr>
                <a:t>10%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16FF0BB-00BF-4DDE-9003-FBDCF5751BFA}"/>
                </a:ext>
              </a:extLst>
            </p:cNvPr>
            <p:cNvSpPr txBox="1"/>
            <p:nvPr/>
          </p:nvSpPr>
          <p:spPr>
            <a:xfrm>
              <a:off x="1590110" y="2443279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>
                  <a:solidFill>
                    <a:srgbClr val="FF0000"/>
                  </a:solidFill>
                </a:rPr>
                <a:t>10%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B7063E3-F4EF-42E6-B4E8-DBE633B79B00}"/>
                </a:ext>
              </a:extLst>
            </p:cNvPr>
            <p:cNvSpPr txBox="1"/>
            <p:nvPr/>
          </p:nvSpPr>
          <p:spPr>
            <a:xfrm>
              <a:off x="2497914" y="2443279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>
                  <a:solidFill>
                    <a:srgbClr val="FF0000"/>
                  </a:solidFill>
                </a:rPr>
                <a:t>10%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C575D39-7E70-4272-B323-5CD46569D4DD}"/>
                </a:ext>
              </a:extLst>
            </p:cNvPr>
            <p:cNvSpPr txBox="1"/>
            <p:nvPr/>
          </p:nvSpPr>
          <p:spPr>
            <a:xfrm>
              <a:off x="3392711" y="2443278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>
                  <a:solidFill>
                    <a:srgbClr val="FF0000"/>
                  </a:solidFill>
                </a:rPr>
                <a:t>10%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0F4D3CB-28FC-4A74-83BB-38E25EBB1EFE}"/>
                </a:ext>
              </a:extLst>
            </p:cNvPr>
            <p:cNvSpPr txBox="1"/>
            <p:nvPr/>
          </p:nvSpPr>
          <p:spPr>
            <a:xfrm>
              <a:off x="4307094" y="2443278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>
                  <a:solidFill>
                    <a:srgbClr val="FF0000"/>
                  </a:solidFill>
                </a:rPr>
                <a:t>10%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BDCD272-1823-4ED6-A3B9-2FF7AB685B05}"/>
                </a:ext>
              </a:extLst>
            </p:cNvPr>
            <p:cNvSpPr txBox="1"/>
            <p:nvPr/>
          </p:nvSpPr>
          <p:spPr>
            <a:xfrm>
              <a:off x="5201891" y="2443277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>
                  <a:solidFill>
                    <a:srgbClr val="FF0000"/>
                  </a:solidFill>
                </a:rPr>
                <a:t>10%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90CE86B-8D22-4945-B4B7-EFE68A238C16}"/>
                </a:ext>
              </a:extLst>
            </p:cNvPr>
            <p:cNvSpPr txBox="1"/>
            <p:nvPr/>
          </p:nvSpPr>
          <p:spPr>
            <a:xfrm>
              <a:off x="6109695" y="2443277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>
                  <a:solidFill>
                    <a:srgbClr val="FF0000"/>
                  </a:solidFill>
                </a:rPr>
                <a:t>10%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7C4AEEB-C183-4362-B85B-80AB987F780C}"/>
                </a:ext>
              </a:extLst>
            </p:cNvPr>
            <p:cNvSpPr txBox="1"/>
            <p:nvPr/>
          </p:nvSpPr>
          <p:spPr>
            <a:xfrm>
              <a:off x="7004492" y="2443276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>
                  <a:solidFill>
                    <a:srgbClr val="FF0000"/>
                  </a:solidFill>
                </a:rPr>
                <a:t>10%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812414E-52D0-4F70-A0D2-2131F2D2901F}"/>
                </a:ext>
              </a:extLst>
            </p:cNvPr>
            <p:cNvSpPr txBox="1"/>
            <p:nvPr/>
          </p:nvSpPr>
          <p:spPr>
            <a:xfrm>
              <a:off x="7897914" y="2443276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>
                  <a:solidFill>
                    <a:srgbClr val="FF0000"/>
                  </a:solidFill>
                </a:rPr>
                <a:t>10%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5EF2186-E9B9-4CA1-8044-4626DD0EFC12}"/>
                </a:ext>
              </a:extLst>
            </p:cNvPr>
            <p:cNvSpPr txBox="1"/>
            <p:nvPr/>
          </p:nvSpPr>
          <p:spPr>
            <a:xfrm>
              <a:off x="8792711" y="2443275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>
                  <a:solidFill>
                    <a:srgbClr val="FF0000"/>
                  </a:solidFill>
                </a:rPr>
                <a:t>10%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9D74CCAA-4221-4BA3-A42E-1D85ACB2EF28}"/>
              </a:ext>
            </a:extLst>
          </p:cNvPr>
          <p:cNvSpPr txBox="1"/>
          <p:nvPr/>
        </p:nvSpPr>
        <p:spPr>
          <a:xfrm>
            <a:off x="9452305" y="3093451"/>
            <a:ext cx="16520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To find 10%</a:t>
            </a:r>
          </a:p>
          <a:p>
            <a:r>
              <a:rPr lang="en-GB" sz="2400" dirty="0">
                <a:solidFill>
                  <a:srgbClr val="FF0000"/>
                </a:solidFill>
              </a:rPr>
              <a:t>÷ 10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DF43212-49A4-4671-9544-D1C5CE3A065F}"/>
              </a:ext>
            </a:extLst>
          </p:cNvPr>
          <p:cNvSpPr txBox="1"/>
          <p:nvPr/>
        </p:nvSpPr>
        <p:spPr>
          <a:xfrm>
            <a:off x="9452305" y="3930907"/>
            <a:ext cx="16520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To find 25%</a:t>
            </a:r>
          </a:p>
          <a:p>
            <a:r>
              <a:rPr lang="en-GB" sz="2400" dirty="0">
                <a:solidFill>
                  <a:srgbClr val="FF0000"/>
                </a:solidFill>
              </a:rPr>
              <a:t>÷ 4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B6EA3A3-F245-4B23-9382-E9217D44C6AE}"/>
              </a:ext>
            </a:extLst>
          </p:cNvPr>
          <p:cNvGrpSpPr/>
          <p:nvPr/>
        </p:nvGrpSpPr>
        <p:grpSpPr>
          <a:xfrm>
            <a:off x="401352" y="3930905"/>
            <a:ext cx="9002600" cy="850008"/>
            <a:chOff x="401352" y="3930905"/>
            <a:chExt cx="9002600" cy="850008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7B870B2-5F03-4B3B-9B0E-1062D2BD0C5A}"/>
                </a:ext>
              </a:extLst>
            </p:cNvPr>
            <p:cNvSpPr/>
            <p:nvPr/>
          </p:nvSpPr>
          <p:spPr>
            <a:xfrm>
              <a:off x="401352" y="3930907"/>
              <a:ext cx="22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A46BF76-447B-4346-A9BF-D6F31491C9BA}"/>
                </a:ext>
              </a:extLst>
            </p:cNvPr>
            <p:cNvSpPr txBox="1"/>
            <p:nvPr/>
          </p:nvSpPr>
          <p:spPr>
            <a:xfrm>
              <a:off x="1187952" y="4063522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>
                  <a:solidFill>
                    <a:srgbClr val="FF0000"/>
                  </a:solidFill>
                </a:rPr>
                <a:t>25%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9B23710-5ED8-408D-81D3-2302BF9B1465}"/>
                </a:ext>
              </a:extLst>
            </p:cNvPr>
            <p:cNvSpPr txBox="1"/>
            <p:nvPr/>
          </p:nvSpPr>
          <p:spPr>
            <a:xfrm>
              <a:off x="7778009" y="4063522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>
                  <a:solidFill>
                    <a:srgbClr val="FF0000"/>
                  </a:solidFill>
                </a:rPr>
                <a:t>25%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04DE11E-9FF3-4B5E-8C83-72A181D9DE64}"/>
                </a:ext>
              </a:extLst>
            </p:cNvPr>
            <p:cNvSpPr/>
            <p:nvPr/>
          </p:nvSpPr>
          <p:spPr>
            <a:xfrm>
              <a:off x="2650948" y="3930905"/>
              <a:ext cx="22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BD87001-6893-4B81-B05B-1248AC6A8E43}"/>
                </a:ext>
              </a:extLst>
            </p:cNvPr>
            <p:cNvSpPr/>
            <p:nvPr/>
          </p:nvSpPr>
          <p:spPr>
            <a:xfrm>
              <a:off x="4900947" y="3930905"/>
              <a:ext cx="22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A5F1BD0-BD09-417C-8B89-B38CFD8684FC}"/>
                </a:ext>
              </a:extLst>
            </p:cNvPr>
            <p:cNvSpPr/>
            <p:nvPr/>
          </p:nvSpPr>
          <p:spPr>
            <a:xfrm>
              <a:off x="7156333" y="3930905"/>
              <a:ext cx="2247619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3E14672-C62A-44A1-A144-70CE78E461F0}"/>
                </a:ext>
              </a:extLst>
            </p:cNvPr>
            <p:cNvSpPr txBox="1"/>
            <p:nvPr/>
          </p:nvSpPr>
          <p:spPr>
            <a:xfrm>
              <a:off x="3377067" y="4063522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>
                  <a:solidFill>
                    <a:srgbClr val="FF0000"/>
                  </a:solidFill>
                </a:rPr>
                <a:t>25%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5A99B1E-D3BD-42C5-B7BF-B63E26204901}"/>
                </a:ext>
              </a:extLst>
            </p:cNvPr>
            <p:cNvSpPr txBox="1"/>
            <p:nvPr/>
          </p:nvSpPr>
          <p:spPr>
            <a:xfrm>
              <a:off x="5540403" y="4063522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>
                  <a:solidFill>
                    <a:srgbClr val="FF0000"/>
                  </a:solidFill>
                </a:rPr>
                <a:t>25%</a:t>
              </a:r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2554D1CF-A8A7-4833-81E7-18427019C20B}"/>
              </a:ext>
            </a:extLst>
          </p:cNvPr>
          <p:cNvSpPr/>
          <p:nvPr/>
        </p:nvSpPr>
        <p:spPr>
          <a:xfrm>
            <a:off x="851352" y="5046127"/>
            <a:ext cx="2250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200</a:t>
            </a:r>
            <a:r>
              <a:rPr lang="en-GB" sz="3200" b="1" dirty="0">
                <a:solidFill>
                  <a:srgbClr val="FF0000"/>
                </a:solidFill>
              </a:rPr>
              <a:t> ÷ 10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C3766FB-1DE5-4EB3-AF95-A110ABE2B665}"/>
              </a:ext>
            </a:extLst>
          </p:cNvPr>
          <p:cNvSpPr/>
          <p:nvPr/>
        </p:nvSpPr>
        <p:spPr>
          <a:xfrm>
            <a:off x="2663133" y="5046127"/>
            <a:ext cx="2250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E3C6583-5687-47F2-9CD8-A8F7ECC38650}"/>
              </a:ext>
            </a:extLst>
          </p:cNvPr>
          <p:cNvSpPr/>
          <p:nvPr/>
        </p:nvSpPr>
        <p:spPr>
          <a:xfrm>
            <a:off x="851352" y="5502067"/>
            <a:ext cx="17381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200</a:t>
            </a:r>
            <a:r>
              <a:rPr lang="en-GB" sz="3200" b="1" dirty="0">
                <a:solidFill>
                  <a:srgbClr val="FF0000"/>
                </a:solidFill>
              </a:rPr>
              <a:t> ÷ 4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5BE4CC5-1B3A-4E29-AC7D-346D604579B9}"/>
              </a:ext>
            </a:extLst>
          </p:cNvPr>
          <p:cNvSpPr/>
          <p:nvPr/>
        </p:nvSpPr>
        <p:spPr>
          <a:xfrm>
            <a:off x="2449403" y="5502066"/>
            <a:ext cx="8326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AC50038-F1F4-47AE-B42E-DB9D37F0D2AC}"/>
              </a:ext>
            </a:extLst>
          </p:cNvPr>
          <p:cNvSpPr/>
          <p:nvPr/>
        </p:nvSpPr>
        <p:spPr>
          <a:xfrm>
            <a:off x="4142370" y="5276630"/>
            <a:ext cx="2250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 – 20 = 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4C7086E-7E04-48C4-BBEA-0CEABD4361D8}"/>
              </a:ext>
            </a:extLst>
          </p:cNvPr>
          <p:cNvSpPr/>
          <p:nvPr/>
        </p:nvSpPr>
        <p:spPr>
          <a:xfrm>
            <a:off x="5773496" y="5276629"/>
            <a:ext cx="7238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2318FBD-714D-42BD-B09A-96B0A601BF16}"/>
              </a:ext>
            </a:extLst>
          </p:cNvPr>
          <p:cNvSpPr/>
          <p:nvPr/>
        </p:nvSpPr>
        <p:spPr>
          <a:xfrm>
            <a:off x="10907777" y="1527328"/>
            <a:ext cx="7238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1325777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4" grpId="0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93095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5p coin has a diameter of 1.8 centimetres. </a:t>
            </a:r>
          </a:p>
          <a:p>
            <a:r>
              <a:rPr lang="en-US" sz="3200" b="1" dirty="0"/>
              <a:t>Holly makes a straight line of 5p coins worth £10</a:t>
            </a:r>
          </a:p>
          <a:p>
            <a:r>
              <a:rPr lang="en-US" sz="3200" b="1" dirty="0"/>
              <a:t>How long is Holly’s line? Give your answer in </a:t>
            </a:r>
            <a:r>
              <a:rPr lang="en-US" sz="3200" b="1" dirty="0" err="1"/>
              <a:t>metres</a:t>
            </a:r>
            <a:r>
              <a:rPr lang="en-US" sz="3200" b="1" dirty="0"/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20962D-BE1F-4337-89B5-65CCC35FBC76}"/>
              </a:ext>
            </a:extLst>
          </p:cNvPr>
          <p:cNvSpPr/>
          <p:nvPr/>
        </p:nvSpPr>
        <p:spPr>
          <a:xfrm>
            <a:off x="943460" y="1779963"/>
            <a:ext cx="26438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 5p coins =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B5AB1F-5AC0-43A0-B0F3-934751F589F0}"/>
              </a:ext>
            </a:extLst>
          </p:cNvPr>
          <p:cNvSpPr/>
          <p:nvPr/>
        </p:nvSpPr>
        <p:spPr>
          <a:xfrm>
            <a:off x="3276352" y="1779963"/>
            <a:ext cx="9580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EECB7B-C13F-4FF7-B86E-152574497D2B}"/>
              </a:ext>
            </a:extLst>
          </p:cNvPr>
          <p:cNvSpPr/>
          <p:nvPr/>
        </p:nvSpPr>
        <p:spPr>
          <a:xfrm>
            <a:off x="3276352" y="2800837"/>
            <a:ext cx="9580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8ED0B4-9993-464B-8943-C8C5BCADDB74}"/>
              </a:ext>
            </a:extLst>
          </p:cNvPr>
          <p:cNvSpPr/>
          <p:nvPr/>
        </p:nvSpPr>
        <p:spPr>
          <a:xfrm>
            <a:off x="745801" y="2800837"/>
            <a:ext cx="26438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200 5p coins =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8AC133D-366B-45F5-8CA5-931B69B52846}"/>
              </a:ext>
            </a:extLst>
          </p:cNvPr>
          <p:cNvCxnSpPr/>
          <p:nvPr/>
        </p:nvCxnSpPr>
        <p:spPr>
          <a:xfrm>
            <a:off x="3435241" y="2414305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B4E614E9-FBB0-40B4-B012-1C40DA2668AF}"/>
              </a:ext>
            </a:extLst>
          </p:cNvPr>
          <p:cNvSpPr/>
          <p:nvPr/>
        </p:nvSpPr>
        <p:spPr>
          <a:xfrm>
            <a:off x="3519115" y="2321178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x10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B8A280-FB85-4C8F-ABD5-B9CD9774EC3B}"/>
              </a:ext>
            </a:extLst>
          </p:cNvPr>
          <p:cNvSpPr/>
          <p:nvPr/>
        </p:nvSpPr>
        <p:spPr>
          <a:xfrm>
            <a:off x="5528816" y="1779963"/>
            <a:ext cx="28273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200 x 1.8 cm =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BEE0A1-763F-440B-B1F0-C985C978A447}"/>
              </a:ext>
            </a:extLst>
          </p:cNvPr>
          <p:cNvSpPr/>
          <p:nvPr/>
        </p:nvSpPr>
        <p:spPr>
          <a:xfrm>
            <a:off x="8077308" y="1775162"/>
            <a:ext cx="28273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360 cm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82E1E66-A508-4090-96EF-8150AB372446}"/>
              </a:ext>
            </a:extLst>
          </p:cNvPr>
          <p:cNvSpPr/>
          <p:nvPr/>
        </p:nvSpPr>
        <p:spPr>
          <a:xfrm>
            <a:off x="9073770" y="1032207"/>
            <a:ext cx="28273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3.6 m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FDA0F20-C51E-4B0D-85C9-F40D6DF9312B}"/>
              </a:ext>
            </a:extLst>
          </p:cNvPr>
          <p:cNvCxnSpPr>
            <a:cxnSpLocks/>
          </p:cNvCxnSpPr>
          <p:nvPr/>
        </p:nvCxnSpPr>
        <p:spPr>
          <a:xfrm>
            <a:off x="5920154" y="4128039"/>
            <a:ext cx="22258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BAA56B0F-C679-4641-894D-537BC5D89C3A}"/>
              </a:ext>
            </a:extLst>
          </p:cNvPr>
          <p:cNvSpPr/>
          <p:nvPr/>
        </p:nvSpPr>
        <p:spPr>
          <a:xfrm>
            <a:off x="7745742" y="3264214"/>
            <a:ext cx="345379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10B12D-552D-4966-A77D-3CE5F76C8EF4}"/>
              </a:ext>
            </a:extLst>
          </p:cNvPr>
          <p:cNvSpPr/>
          <p:nvPr/>
        </p:nvSpPr>
        <p:spPr>
          <a:xfrm>
            <a:off x="7745742" y="3709513"/>
            <a:ext cx="345379" cy="355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49F5A5-1E84-4393-AC44-1215807105A5}"/>
              </a:ext>
            </a:extLst>
          </p:cNvPr>
          <p:cNvSpPr/>
          <p:nvPr/>
        </p:nvSpPr>
        <p:spPr>
          <a:xfrm>
            <a:off x="7299102" y="3716122"/>
            <a:ext cx="345379" cy="355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3FE948-43D1-4950-826B-D0548B4D0FC2}"/>
              </a:ext>
            </a:extLst>
          </p:cNvPr>
          <p:cNvSpPr/>
          <p:nvPr/>
        </p:nvSpPr>
        <p:spPr>
          <a:xfrm>
            <a:off x="7303437" y="3297250"/>
            <a:ext cx="345379" cy="355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B53D6D0-63E3-4E77-A95E-C66782252C76}"/>
              </a:ext>
            </a:extLst>
          </p:cNvPr>
          <p:cNvSpPr/>
          <p:nvPr/>
        </p:nvSpPr>
        <p:spPr>
          <a:xfrm>
            <a:off x="6825164" y="3293660"/>
            <a:ext cx="345379" cy="355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687E68-8ED6-41C3-A514-1D9609739B1E}"/>
              </a:ext>
            </a:extLst>
          </p:cNvPr>
          <p:cNvSpPr txBox="1"/>
          <p:nvPr/>
        </p:nvSpPr>
        <p:spPr>
          <a:xfrm>
            <a:off x="6825163" y="3151813"/>
            <a:ext cx="5915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67562A-5ABD-46C4-806C-72516F6C7CB6}"/>
              </a:ext>
            </a:extLst>
          </p:cNvPr>
          <p:cNvSpPr txBox="1"/>
          <p:nvPr/>
        </p:nvSpPr>
        <p:spPr>
          <a:xfrm>
            <a:off x="7266070" y="314526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E8AE071-0E8F-45EB-AED6-07727C3940D2}"/>
              </a:ext>
            </a:extLst>
          </p:cNvPr>
          <p:cNvSpPr txBox="1"/>
          <p:nvPr/>
        </p:nvSpPr>
        <p:spPr>
          <a:xfrm>
            <a:off x="7266070" y="3576884"/>
            <a:ext cx="6046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  <a:r>
              <a:rPr lang="en-GB" sz="1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 </a:t>
            </a:r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78E4DB6-D294-46AF-8521-231AF528A367}"/>
              </a:ext>
            </a:extLst>
          </p:cNvPr>
          <p:cNvSpPr txBox="1"/>
          <p:nvPr/>
        </p:nvSpPr>
        <p:spPr>
          <a:xfrm>
            <a:off x="7706976" y="358476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428B6E9-4EFF-4458-A20C-0585F8B8E64D}"/>
              </a:ext>
            </a:extLst>
          </p:cNvPr>
          <p:cNvSpPr txBox="1"/>
          <p:nvPr/>
        </p:nvSpPr>
        <p:spPr>
          <a:xfrm>
            <a:off x="7706976" y="3147893"/>
            <a:ext cx="440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5F447E9-103D-4CC2-949E-0C8F21711F2B}"/>
              </a:ext>
            </a:extLst>
          </p:cNvPr>
          <p:cNvSpPr txBox="1"/>
          <p:nvPr/>
        </p:nvSpPr>
        <p:spPr>
          <a:xfrm>
            <a:off x="5522286" y="3626547"/>
            <a:ext cx="385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898B58B-B3E8-447B-AD3C-9F0B3D4D351E}"/>
              </a:ext>
            </a:extLst>
          </p:cNvPr>
          <p:cNvSpPr txBox="1"/>
          <p:nvPr/>
        </p:nvSpPr>
        <p:spPr>
          <a:xfrm>
            <a:off x="7703942" y="407087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407A361-745D-48BD-9941-1F01A37CC913}"/>
              </a:ext>
            </a:extLst>
          </p:cNvPr>
          <p:cNvSpPr txBox="1"/>
          <p:nvPr/>
        </p:nvSpPr>
        <p:spPr>
          <a:xfrm>
            <a:off x="7256242" y="407087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F51144C-63A8-4D2F-9F24-754B774AB8AF}"/>
              </a:ext>
            </a:extLst>
          </p:cNvPr>
          <p:cNvSpPr txBox="1"/>
          <p:nvPr/>
        </p:nvSpPr>
        <p:spPr>
          <a:xfrm>
            <a:off x="6371515" y="4070871"/>
            <a:ext cx="10260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7323CF0-7B0B-4C9D-9CD8-DB23A484A78F}"/>
              </a:ext>
            </a:extLst>
          </p:cNvPr>
          <p:cNvSpPr txBox="1"/>
          <p:nvPr/>
        </p:nvSpPr>
        <p:spPr>
          <a:xfrm>
            <a:off x="7701699" y="4503279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98212E9-38E4-4B4F-903F-06B7CF595E53}"/>
              </a:ext>
            </a:extLst>
          </p:cNvPr>
          <p:cNvSpPr txBox="1"/>
          <p:nvPr/>
        </p:nvSpPr>
        <p:spPr>
          <a:xfrm>
            <a:off x="7256242" y="4507327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46180F6-03FC-44F4-8CD7-034FD2BFAF33}"/>
              </a:ext>
            </a:extLst>
          </p:cNvPr>
          <p:cNvSpPr txBox="1"/>
          <p:nvPr/>
        </p:nvSpPr>
        <p:spPr>
          <a:xfrm>
            <a:off x="6820043" y="4503279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2BD15E8-B7CA-4466-AE40-BB1A66E0C90F}"/>
              </a:ext>
            </a:extLst>
          </p:cNvPr>
          <p:cNvSpPr txBox="1"/>
          <p:nvPr/>
        </p:nvSpPr>
        <p:spPr>
          <a:xfrm>
            <a:off x="6366425" y="4507327"/>
            <a:ext cx="5402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F92DBBC-7CF8-4232-99A1-1DDA03FF516C}"/>
              </a:ext>
            </a:extLst>
          </p:cNvPr>
          <p:cNvCxnSpPr>
            <a:cxnSpLocks/>
          </p:cNvCxnSpPr>
          <p:nvPr/>
        </p:nvCxnSpPr>
        <p:spPr>
          <a:xfrm>
            <a:off x="5932981" y="5015458"/>
            <a:ext cx="2214978" cy="92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E8960943-0619-4029-B721-866E7587B57A}"/>
              </a:ext>
            </a:extLst>
          </p:cNvPr>
          <p:cNvSpPr txBox="1"/>
          <p:nvPr/>
        </p:nvSpPr>
        <p:spPr>
          <a:xfrm>
            <a:off x="7710810" y="495774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B84E777-D55F-4D2C-A640-8E432282FD80}"/>
              </a:ext>
            </a:extLst>
          </p:cNvPr>
          <p:cNvSpPr txBox="1"/>
          <p:nvPr/>
        </p:nvSpPr>
        <p:spPr>
          <a:xfrm>
            <a:off x="7253594" y="494953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BF9BF42-9288-49EF-91F7-D5E1475F1025}"/>
              </a:ext>
            </a:extLst>
          </p:cNvPr>
          <p:cNvSpPr txBox="1"/>
          <p:nvPr/>
        </p:nvSpPr>
        <p:spPr>
          <a:xfrm>
            <a:off x="6789407" y="4951859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065A213-456D-4B37-9BCF-941397790FBE}"/>
              </a:ext>
            </a:extLst>
          </p:cNvPr>
          <p:cNvSpPr txBox="1"/>
          <p:nvPr/>
        </p:nvSpPr>
        <p:spPr>
          <a:xfrm>
            <a:off x="6359282" y="4948127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5A04CC7-6AB3-4BD9-8121-9E64460C6222}"/>
              </a:ext>
            </a:extLst>
          </p:cNvPr>
          <p:cNvSpPr txBox="1"/>
          <p:nvPr/>
        </p:nvSpPr>
        <p:spPr>
          <a:xfrm>
            <a:off x="7572830" y="4950126"/>
            <a:ext cx="3623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2A8A3791-C33F-4501-85F2-0BFC561F1E59}"/>
              </a:ext>
            </a:extLst>
          </p:cNvPr>
          <p:cNvCxnSpPr/>
          <p:nvPr/>
        </p:nvCxnSpPr>
        <p:spPr>
          <a:xfrm>
            <a:off x="5932981" y="2256442"/>
            <a:ext cx="0" cy="29254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6396417F-A698-4649-B77E-814E0BA20223}"/>
              </a:ext>
            </a:extLst>
          </p:cNvPr>
          <p:cNvSpPr/>
          <p:nvPr/>
        </p:nvSpPr>
        <p:spPr>
          <a:xfrm>
            <a:off x="5492961" y="2450529"/>
            <a:ext cx="13270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 x 100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067279B-9CA5-4822-BD53-BCAA749486AA}"/>
              </a:ext>
            </a:extLst>
          </p:cNvPr>
          <p:cNvSpPr/>
          <p:nvPr/>
        </p:nvSpPr>
        <p:spPr>
          <a:xfrm>
            <a:off x="8737310" y="2595627"/>
            <a:ext cx="21443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1.8 x 100 = 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55D977E-E640-4618-A9E1-EFF515005FD3}"/>
              </a:ext>
            </a:extLst>
          </p:cNvPr>
          <p:cNvSpPr/>
          <p:nvPr/>
        </p:nvSpPr>
        <p:spPr>
          <a:xfrm>
            <a:off x="10651647" y="2595627"/>
            <a:ext cx="9347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180 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14CDA2B-5082-4006-B3DC-A7BC13970DD7}"/>
              </a:ext>
            </a:extLst>
          </p:cNvPr>
          <p:cNvSpPr/>
          <p:nvPr/>
        </p:nvSpPr>
        <p:spPr>
          <a:xfrm>
            <a:off x="8728607" y="3064343"/>
            <a:ext cx="18156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180 x 2 = 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70B7CA4-A583-4E1B-BEF7-87582B07D8B8}"/>
              </a:ext>
            </a:extLst>
          </p:cNvPr>
          <p:cNvSpPr/>
          <p:nvPr/>
        </p:nvSpPr>
        <p:spPr>
          <a:xfrm>
            <a:off x="10339852" y="3064343"/>
            <a:ext cx="9347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360 </a:t>
            </a:r>
          </a:p>
        </p:txBody>
      </p:sp>
    </p:spTree>
    <p:extLst>
      <p:ext uri="{BB962C8B-B14F-4D97-AF65-F5344CB8AC3E}">
        <p14:creationId xmlns:p14="http://schemas.microsoft.com/office/powerpoint/2010/main" val="855776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0" grpId="0"/>
      <p:bldP spid="11" grpId="0"/>
      <p:bldP spid="12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7" grpId="0"/>
      <p:bldP spid="29" grpId="0"/>
      <p:bldP spid="32" grpId="0"/>
      <p:bldP spid="34" grpId="0"/>
      <p:bldP spid="36" grpId="0"/>
      <p:bldP spid="37" grpId="0"/>
      <p:bldP spid="39" grpId="0"/>
      <p:bldP spid="40" grpId="0"/>
      <p:bldP spid="42" grpId="0"/>
      <p:bldP spid="43" grpId="0"/>
      <p:bldP spid="44" grpId="0"/>
      <p:bldP spid="48" grpId="0"/>
      <p:bldP spid="49" grpId="0"/>
      <p:bldP spid="51" grpId="0"/>
      <p:bldP spid="52" grpId="0"/>
      <p:bldP spid="53" grpId="0"/>
    </p:bld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a survey of how children travel to school, these were the results.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725032-10BF-4D79-9C3E-B57AB1D6F859}"/>
              </a:ext>
            </a:extLst>
          </p:cNvPr>
          <p:cNvSpPr/>
          <p:nvPr/>
        </p:nvSpPr>
        <p:spPr>
          <a:xfrm>
            <a:off x="56122" y="1786735"/>
            <a:ext cx="1213587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Abby wants to make a pie chart to show the results.</a:t>
            </a:r>
          </a:p>
          <a:p>
            <a:r>
              <a:rPr lang="en-US" sz="3200" b="1" dirty="0"/>
              <a:t>Complete the table to show the angles of each section of the pie chart.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566907-C104-4955-9EE7-11691593DE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509" y="618810"/>
            <a:ext cx="5366130" cy="12059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F67468-774B-4C99-916A-AE7D57F11A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708" y="2861190"/>
            <a:ext cx="5340607" cy="1882293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32F907F-8F17-46C2-9B8D-ACA9262766B0}"/>
              </a:ext>
            </a:extLst>
          </p:cNvPr>
          <p:cNvCxnSpPr>
            <a:cxnSpLocks/>
          </p:cNvCxnSpPr>
          <p:nvPr/>
        </p:nvCxnSpPr>
        <p:spPr>
          <a:xfrm>
            <a:off x="6043247" y="3957321"/>
            <a:ext cx="13459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5CB3E2C-98CC-4581-9499-ECAA4EEEAA6C}"/>
              </a:ext>
            </a:extLst>
          </p:cNvPr>
          <p:cNvCxnSpPr>
            <a:cxnSpLocks/>
          </p:cNvCxnSpPr>
          <p:nvPr/>
        </p:nvCxnSpPr>
        <p:spPr>
          <a:xfrm>
            <a:off x="7843712" y="3957321"/>
            <a:ext cx="8990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3B134C5-020C-41E8-B583-88BF76E880C4}"/>
              </a:ext>
            </a:extLst>
          </p:cNvPr>
          <p:cNvSpPr txBox="1"/>
          <p:nvPr/>
        </p:nvSpPr>
        <p:spPr>
          <a:xfrm>
            <a:off x="6246929" y="3428364"/>
            <a:ext cx="118087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6240DA-1B25-468D-B29A-BFBCC92DF0A1}"/>
              </a:ext>
            </a:extLst>
          </p:cNvPr>
          <p:cNvSpPr txBox="1"/>
          <p:nvPr/>
        </p:nvSpPr>
        <p:spPr>
          <a:xfrm>
            <a:off x="6018245" y="3904702"/>
            <a:ext cx="14049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E51D45-9F4F-40EC-90C5-7C94E085FF3B}"/>
              </a:ext>
            </a:extLst>
          </p:cNvPr>
          <p:cNvSpPr txBox="1"/>
          <p:nvPr/>
        </p:nvSpPr>
        <p:spPr>
          <a:xfrm>
            <a:off x="7829417" y="3898795"/>
            <a:ext cx="9632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633260-BC0E-4F42-B39B-A545E8236A9F}"/>
              </a:ext>
            </a:extLst>
          </p:cNvPr>
          <p:cNvSpPr txBox="1"/>
          <p:nvPr/>
        </p:nvSpPr>
        <p:spPr>
          <a:xfrm>
            <a:off x="7385951" y="3645116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BE5066CE-211C-49F1-8ED0-2BAE653AA025}"/>
              </a:ext>
            </a:extLst>
          </p:cNvPr>
          <p:cNvSpPr/>
          <p:nvPr/>
        </p:nvSpPr>
        <p:spPr>
          <a:xfrm rot="16200000">
            <a:off x="7241496" y="2811841"/>
            <a:ext cx="810037" cy="1363839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DE999A53-7D95-45D0-95AF-A9DAFE5DAA1E}"/>
              </a:ext>
            </a:extLst>
          </p:cNvPr>
          <p:cNvSpPr/>
          <p:nvPr/>
        </p:nvSpPr>
        <p:spPr>
          <a:xfrm rot="5400000">
            <a:off x="7231208" y="3738962"/>
            <a:ext cx="810037" cy="1363839"/>
          </a:xfrm>
          <a:prstGeom prst="arc">
            <a:avLst>
              <a:gd name="adj1" fmla="val 16107981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6C9629-9947-46A5-AEAE-5D495BADBBC0}"/>
              </a:ext>
            </a:extLst>
          </p:cNvPr>
          <p:cNvSpPr txBox="1"/>
          <p:nvPr/>
        </p:nvSpPr>
        <p:spPr>
          <a:xfrm>
            <a:off x="7262808" y="439312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7967FD-B8A2-425C-AC91-A1C1DBC13E2C}"/>
              </a:ext>
            </a:extLst>
          </p:cNvPr>
          <p:cNvSpPr txBox="1"/>
          <p:nvPr/>
        </p:nvSpPr>
        <p:spPr>
          <a:xfrm>
            <a:off x="7262807" y="309881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7BCF77-3530-44F5-B99A-58009D8530F1}"/>
              </a:ext>
            </a:extLst>
          </p:cNvPr>
          <p:cNvSpPr txBox="1"/>
          <p:nvPr/>
        </p:nvSpPr>
        <p:spPr>
          <a:xfrm>
            <a:off x="8081868" y="3452753"/>
            <a:ext cx="7300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497EF03-3864-40AE-A38A-E1EF6C97FFF1}"/>
              </a:ext>
            </a:extLst>
          </p:cNvPr>
          <p:cNvGrpSpPr/>
          <p:nvPr/>
        </p:nvGrpSpPr>
        <p:grpSpPr>
          <a:xfrm>
            <a:off x="8790498" y="3620023"/>
            <a:ext cx="1964278" cy="878566"/>
            <a:chOff x="1784535" y="2849562"/>
            <a:chExt cx="1964278" cy="878566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5A476F0-D004-46B8-80F5-7AFEC0853B2A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133781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ABAA898-EC2F-439B-A036-02B427D2A949}"/>
                </a:ext>
              </a:extLst>
            </p:cNvPr>
            <p:cNvSpPr txBox="1"/>
            <p:nvPr/>
          </p:nvSpPr>
          <p:spPr>
            <a:xfrm>
              <a:off x="2239353" y="3097186"/>
              <a:ext cx="15094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3 6 0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E171B96-3834-4A10-96F1-35F456893E1F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22" name="Arc 21">
            <a:extLst>
              <a:ext uri="{FF2B5EF4-FFF2-40B4-BE49-F238E27FC236}">
                <a16:creationId xmlns:a16="http://schemas.microsoft.com/office/drawing/2014/main" id="{D9442C6F-B9E1-4D68-A86A-609C08C6C445}"/>
              </a:ext>
            </a:extLst>
          </p:cNvPr>
          <p:cNvSpPr/>
          <p:nvPr/>
        </p:nvSpPr>
        <p:spPr>
          <a:xfrm rot="16200000">
            <a:off x="8738982" y="2681882"/>
            <a:ext cx="810037" cy="1593777"/>
          </a:xfrm>
          <a:prstGeom prst="arc">
            <a:avLst>
              <a:gd name="adj1" fmla="val 16113731"/>
              <a:gd name="adj2" fmla="val 547728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8E9D8D7F-7A65-4843-9905-430F5886F36B}"/>
              </a:ext>
            </a:extLst>
          </p:cNvPr>
          <p:cNvSpPr/>
          <p:nvPr/>
        </p:nvSpPr>
        <p:spPr>
          <a:xfrm rot="5400000">
            <a:off x="8733029" y="3614954"/>
            <a:ext cx="810037" cy="1581875"/>
          </a:xfrm>
          <a:prstGeom prst="arc">
            <a:avLst>
              <a:gd name="adj1" fmla="val 16200000"/>
              <a:gd name="adj2" fmla="val 5433201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289176C-AF80-472A-AAAD-3D63F085E2B0}"/>
              </a:ext>
            </a:extLst>
          </p:cNvPr>
          <p:cNvSpPr txBox="1"/>
          <p:nvPr/>
        </p:nvSpPr>
        <p:spPr>
          <a:xfrm>
            <a:off x="8779539" y="4378136"/>
            <a:ext cx="795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B803E18-C95F-4F42-AF09-209EAADC32AF}"/>
              </a:ext>
            </a:extLst>
          </p:cNvPr>
          <p:cNvSpPr txBox="1"/>
          <p:nvPr/>
        </p:nvSpPr>
        <p:spPr>
          <a:xfrm>
            <a:off x="8788592" y="3083823"/>
            <a:ext cx="1150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E0388B2-784A-4AAD-976A-EDA833973336}"/>
              </a:ext>
            </a:extLst>
          </p:cNvPr>
          <p:cNvSpPr txBox="1"/>
          <p:nvPr/>
        </p:nvSpPr>
        <p:spPr>
          <a:xfrm>
            <a:off x="9486416" y="3427824"/>
            <a:ext cx="930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48C6E69-9FDA-4EC6-A65B-5D5E23AB5016}"/>
              </a:ext>
            </a:extLst>
          </p:cNvPr>
          <p:cNvSpPr txBox="1"/>
          <p:nvPr/>
        </p:nvSpPr>
        <p:spPr>
          <a:xfrm>
            <a:off x="3072949" y="4065583"/>
            <a:ext cx="93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36°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B3AEE9E-CB76-43E4-9934-B4A01997E7EC}"/>
              </a:ext>
            </a:extLst>
          </p:cNvPr>
          <p:cNvCxnSpPr>
            <a:cxnSpLocks/>
          </p:cNvCxnSpPr>
          <p:nvPr/>
        </p:nvCxnSpPr>
        <p:spPr>
          <a:xfrm>
            <a:off x="6040265" y="3950708"/>
            <a:ext cx="13459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A17D1F7-5A63-48AF-A3D5-A8B6D95CD807}"/>
              </a:ext>
            </a:extLst>
          </p:cNvPr>
          <p:cNvCxnSpPr>
            <a:cxnSpLocks/>
          </p:cNvCxnSpPr>
          <p:nvPr/>
        </p:nvCxnSpPr>
        <p:spPr>
          <a:xfrm>
            <a:off x="7840730" y="3950708"/>
            <a:ext cx="8990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D6E1561F-B557-4674-BCDB-A6CD2CA63CBA}"/>
              </a:ext>
            </a:extLst>
          </p:cNvPr>
          <p:cNvSpPr txBox="1"/>
          <p:nvPr/>
        </p:nvSpPr>
        <p:spPr>
          <a:xfrm>
            <a:off x="6243947" y="3421751"/>
            <a:ext cx="118087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AB03C70-27E2-4F7D-9970-49AF3B6ED992}"/>
              </a:ext>
            </a:extLst>
          </p:cNvPr>
          <p:cNvSpPr txBox="1"/>
          <p:nvPr/>
        </p:nvSpPr>
        <p:spPr>
          <a:xfrm>
            <a:off x="6015263" y="3898089"/>
            <a:ext cx="14049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5E41E65-9489-488E-A512-8721525D0009}"/>
              </a:ext>
            </a:extLst>
          </p:cNvPr>
          <p:cNvSpPr txBox="1"/>
          <p:nvPr/>
        </p:nvSpPr>
        <p:spPr>
          <a:xfrm>
            <a:off x="7826435" y="3892182"/>
            <a:ext cx="9632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991596D-E7E3-4527-8FE4-BD92C1DDEF9A}"/>
              </a:ext>
            </a:extLst>
          </p:cNvPr>
          <p:cNvSpPr txBox="1"/>
          <p:nvPr/>
        </p:nvSpPr>
        <p:spPr>
          <a:xfrm>
            <a:off x="7382969" y="363850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D2C197E1-6806-4C8F-9C25-50DB8959C172}"/>
              </a:ext>
            </a:extLst>
          </p:cNvPr>
          <p:cNvSpPr/>
          <p:nvPr/>
        </p:nvSpPr>
        <p:spPr>
          <a:xfrm rot="16200000">
            <a:off x="7238514" y="2805228"/>
            <a:ext cx="810037" cy="1363839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242B5E1B-B703-41A7-8E54-C039809EAFA5}"/>
              </a:ext>
            </a:extLst>
          </p:cNvPr>
          <p:cNvSpPr/>
          <p:nvPr/>
        </p:nvSpPr>
        <p:spPr>
          <a:xfrm rot="5400000">
            <a:off x="7228226" y="3732349"/>
            <a:ext cx="810037" cy="1363839"/>
          </a:xfrm>
          <a:prstGeom prst="arc">
            <a:avLst>
              <a:gd name="adj1" fmla="val 16107981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F74A9E3-7345-438F-BB35-E5D66CFE3440}"/>
              </a:ext>
            </a:extLst>
          </p:cNvPr>
          <p:cNvSpPr txBox="1"/>
          <p:nvPr/>
        </p:nvSpPr>
        <p:spPr>
          <a:xfrm>
            <a:off x="7259826" y="438651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78BF4B3-1974-4F94-8A9E-860944A2DE6F}"/>
              </a:ext>
            </a:extLst>
          </p:cNvPr>
          <p:cNvSpPr txBox="1"/>
          <p:nvPr/>
        </p:nvSpPr>
        <p:spPr>
          <a:xfrm>
            <a:off x="7259825" y="309220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2E65B7F-4E29-4A1C-AA18-844C7F0F4311}"/>
              </a:ext>
            </a:extLst>
          </p:cNvPr>
          <p:cNvSpPr txBox="1"/>
          <p:nvPr/>
        </p:nvSpPr>
        <p:spPr>
          <a:xfrm>
            <a:off x="8078886" y="3435630"/>
            <a:ext cx="7300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E9393D9-7843-40DA-A96D-1866868F49BE}"/>
              </a:ext>
            </a:extLst>
          </p:cNvPr>
          <p:cNvGrpSpPr/>
          <p:nvPr/>
        </p:nvGrpSpPr>
        <p:grpSpPr>
          <a:xfrm>
            <a:off x="8787516" y="3613410"/>
            <a:ext cx="1964278" cy="878566"/>
            <a:chOff x="1784535" y="2849562"/>
            <a:chExt cx="1964278" cy="878566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11485F1-DF7D-4BB8-928C-B49AFC63F929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133781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DBBF93A-EC35-4624-BFB5-E3E87760DCDA}"/>
                </a:ext>
              </a:extLst>
            </p:cNvPr>
            <p:cNvSpPr txBox="1"/>
            <p:nvPr/>
          </p:nvSpPr>
          <p:spPr>
            <a:xfrm>
              <a:off x="2239353" y="3097186"/>
              <a:ext cx="15094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3 6 0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AF0D575-F908-4AA0-9395-DE52CD39B538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44" name="Arc 43">
            <a:extLst>
              <a:ext uri="{FF2B5EF4-FFF2-40B4-BE49-F238E27FC236}">
                <a16:creationId xmlns:a16="http://schemas.microsoft.com/office/drawing/2014/main" id="{D0D6315D-9869-4A2A-ADD4-1CDACE070DF1}"/>
              </a:ext>
            </a:extLst>
          </p:cNvPr>
          <p:cNvSpPr/>
          <p:nvPr/>
        </p:nvSpPr>
        <p:spPr>
          <a:xfrm rot="16200000">
            <a:off x="8736000" y="2675269"/>
            <a:ext cx="810037" cy="1593777"/>
          </a:xfrm>
          <a:prstGeom prst="arc">
            <a:avLst>
              <a:gd name="adj1" fmla="val 16113731"/>
              <a:gd name="adj2" fmla="val 547728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5" name="Arc 44">
            <a:extLst>
              <a:ext uri="{FF2B5EF4-FFF2-40B4-BE49-F238E27FC236}">
                <a16:creationId xmlns:a16="http://schemas.microsoft.com/office/drawing/2014/main" id="{E81406D8-0E94-4DC8-B13C-42E86B8D53EA}"/>
              </a:ext>
            </a:extLst>
          </p:cNvPr>
          <p:cNvSpPr/>
          <p:nvPr/>
        </p:nvSpPr>
        <p:spPr>
          <a:xfrm rot="5400000">
            <a:off x="8730047" y="3608341"/>
            <a:ext cx="810037" cy="1581875"/>
          </a:xfrm>
          <a:prstGeom prst="arc">
            <a:avLst>
              <a:gd name="adj1" fmla="val 16200000"/>
              <a:gd name="adj2" fmla="val 5433201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1283D96-D36C-4889-BC55-C29208EC233D}"/>
              </a:ext>
            </a:extLst>
          </p:cNvPr>
          <p:cNvSpPr txBox="1"/>
          <p:nvPr/>
        </p:nvSpPr>
        <p:spPr>
          <a:xfrm>
            <a:off x="8776557" y="4371523"/>
            <a:ext cx="795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x18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27AF237-44DB-401C-A150-C11BAB58DFD9}"/>
              </a:ext>
            </a:extLst>
          </p:cNvPr>
          <p:cNvSpPr txBox="1"/>
          <p:nvPr/>
        </p:nvSpPr>
        <p:spPr>
          <a:xfrm>
            <a:off x="8785610" y="3077210"/>
            <a:ext cx="1150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x18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662297B-F144-4053-9965-BDEE4696EA97}"/>
              </a:ext>
            </a:extLst>
          </p:cNvPr>
          <p:cNvSpPr txBox="1"/>
          <p:nvPr/>
        </p:nvSpPr>
        <p:spPr>
          <a:xfrm>
            <a:off x="9252213" y="3421211"/>
            <a:ext cx="15040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1 6 2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0A1DF91-1473-4D81-8E7F-0B1E06043D34}"/>
              </a:ext>
            </a:extLst>
          </p:cNvPr>
          <p:cNvSpPr txBox="1"/>
          <p:nvPr/>
        </p:nvSpPr>
        <p:spPr>
          <a:xfrm>
            <a:off x="3835866" y="4070002"/>
            <a:ext cx="11097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162°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312EE91-45BC-4697-9846-F76C02DA6F89}"/>
              </a:ext>
            </a:extLst>
          </p:cNvPr>
          <p:cNvCxnSpPr>
            <a:cxnSpLocks/>
          </p:cNvCxnSpPr>
          <p:nvPr/>
        </p:nvCxnSpPr>
        <p:spPr>
          <a:xfrm>
            <a:off x="6056126" y="3963598"/>
            <a:ext cx="13459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F72B9B0-FF85-4F8B-A006-C5842B196C4F}"/>
              </a:ext>
            </a:extLst>
          </p:cNvPr>
          <p:cNvCxnSpPr>
            <a:cxnSpLocks/>
          </p:cNvCxnSpPr>
          <p:nvPr/>
        </p:nvCxnSpPr>
        <p:spPr>
          <a:xfrm>
            <a:off x="7856591" y="3963598"/>
            <a:ext cx="8990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AB4CC281-D0CD-4092-9641-917FD5F04CA9}"/>
              </a:ext>
            </a:extLst>
          </p:cNvPr>
          <p:cNvSpPr txBox="1"/>
          <p:nvPr/>
        </p:nvSpPr>
        <p:spPr>
          <a:xfrm>
            <a:off x="6259808" y="3434641"/>
            <a:ext cx="118087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EB79AC8-D7ED-4913-8833-9AFCC8E17816}"/>
              </a:ext>
            </a:extLst>
          </p:cNvPr>
          <p:cNvSpPr txBox="1"/>
          <p:nvPr/>
        </p:nvSpPr>
        <p:spPr>
          <a:xfrm>
            <a:off x="6031124" y="3910979"/>
            <a:ext cx="14049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C4D5B32-3D71-4F43-92A1-D81AE27B9EBA}"/>
              </a:ext>
            </a:extLst>
          </p:cNvPr>
          <p:cNvSpPr txBox="1"/>
          <p:nvPr/>
        </p:nvSpPr>
        <p:spPr>
          <a:xfrm>
            <a:off x="7842296" y="3905072"/>
            <a:ext cx="9632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6FCAE8A-273F-4CB1-BFFD-A9F9628CB6AF}"/>
              </a:ext>
            </a:extLst>
          </p:cNvPr>
          <p:cNvSpPr txBox="1"/>
          <p:nvPr/>
        </p:nvSpPr>
        <p:spPr>
          <a:xfrm>
            <a:off x="7398830" y="365139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7" name="Arc 56">
            <a:extLst>
              <a:ext uri="{FF2B5EF4-FFF2-40B4-BE49-F238E27FC236}">
                <a16:creationId xmlns:a16="http://schemas.microsoft.com/office/drawing/2014/main" id="{B258E398-F9FC-451D-B0D1-AD59F8FD8FE4}"/>
              </a:ext>
            </a:extLst>
          </p:cNvPr>
          <p:cNvSpPr/>
          <p:nvPr/>
        </p:nvSpPr>
        <p:spPr>
          <a:xfrm rot="16200000">
            <a:off x="7254375" y="2818118"/>
            <a:ext cx="810037" cy="1363839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8" name="Arc 57">
            <a:extLst>
              <a:ext uri="{FF2B5EF4-FFF2-40B4-BE49-F238E27FC236}">
                <a16:creationId xmlns:a16="http://schemas.microsoft.com/office/drawing/2014/main" id="{ECD7895E-E28E-4ADE-990F-41DA7771B36B}"/>
              </a:ext>
            </a:extLst>
          </p:cNvPr>
          <p:cNvSpPr/>
          <p:nvPr/>
        </p:nvSpPr>
        <p:spPr>
          <a:xfrm rot="5400000">
            <a:off x="7244087" y="3745239"/>
            <a:ext cx="810037" cy="1363839"/>
          </a:xfrm>
          <a:prstGeom prst="arc">
            <a:avLst>
              <a:gd name="adj1" fmla="val 16107981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D6AE87F-6B7A-4540-BAD6-B69C3D73CEC9}"/>
              </a:ext>
            </a:extLst>
          </p:cNvPr>
          <p:cNvSpPr txBox="1"/>
          <p:nvPr/>
        </p:nvSpPr>
        <p:spPr>
          <a:xfrm>
            <a:off x="7275687" y="439940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E0DD245-C00F-4ED1-B130-4F35B4E8BCDF}"/>
              </a:ext>
            </a:extLst>
          </p:cNvPr>
          <p:cNvSpPr txBox="1"/>
          <p:nvPr/>
        </p:nvSpPr>
        <p:spPr>
          <a:xfrm>
            <a:off x="7275686" y="310509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50C5166-6EA1-4741-A7DE-ED806309FFB9}"/>
              </a:ext>
            </a:extLst>
          </p:cNvPr>
          <p:cNvSpPr txBox="1"/>
          <p:nvPr/>
        </p:nvSpPr>
        <p:spPr>
          <a:xfrm>
            <a:off x="8094747" y="3448520"/>
            <a:ext cx="7300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2C2F61A-E7E1-4BBC-ADD5-9D54F46D9E19}"/>
              </a:ext>
            </a:extLst>
          </p:cNvPr>
          <p:cNvGrpSpPr/>
          <p:nvPr/>
        </p:nvGrpSpPr>
        <p:grpSpPr>
          <a:xfrm>
            <a:off x="8803377" y="3626300"/>
            <a:ext cx="1964278" cy="878566"/>
            <a:chOff x="1784535" y="2849562"/>
            <a:chExt cx="1964278" cy="878566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2EB2125C-F66F-49AF-8ACA-FE2EA0CEDC08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133781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9B03F03-C1D9-4279-8D33-785268DD1D7F}"/>
                </a:ext>
              </a:extLst>
            </p:cNvPr>
            <p:cNvSpPr txBox="1"/>
            <p:nvPr/>
          </p:nvSpPr>
          <p:spPr>
            <a:xfrm>
              <a:off x="2239353" y="3097186"/>
              <a:ext cx="15094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3 6 0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150540D-9431-4D15-A3D6-F4AE64FC1754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66" name="Arc 65">
            <a:extLst>
              <a:ext uri="{FF2B5EF4-FFF2-40B4-BE49-F238E27FC236}">
                <a16:creationId xmlns:a16="http://schemas.microsoft.com/office/drawing/2014/main" id="{84D077B6-D64D-48B2-BBF1-F03977B29FC0}"/>
              </a:ext>
            </a:extLst>
          </p:cNvPr>
          <p:cNvSpPr/>
          <p:nvPr/>
        </p:nvSpPr>
        <p:spPr>
          <a:xfrm rot="16200000">
            <a:off x="8751861" y="2688159"/>
            <a:ext cx="810037" cy="1593777"/>
          </a:xfrm>
          <a:prstGeom prst="arc">
            <a:avLst>
              <a:gd name="adj1" fmla="val 16113731"/>
              <a:gd name="adj2" fmla="val 547728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7" name="Arc 66">
            <a:extLst>
              <a:ext uri="{FF2B5EF4-FFF2-40B4-BE49-F238E27FC236}">
                <a16:creationId xmlns:a16="http://schemas.microsoft.com/office/drawing/2014/main" id="{D7AAB22D-3C51-4415-ABFB-ABEB4B8361A6}"/>
              </a:ext>
            </a:extLst>
          </p:cNvPr>
          <p:cNvSpPr/>
          <p:nvPr/>
        </p:nvSpPr>
        <p:spPr>
          <a:xfrm rot="5400000">
            <a:off x="8745908" y="3621231"/>
            <a:ext cx="810037" cy="1581875"/>
          </a:xfrm>
          <a:prstGeom prst="arc">
            <a:avLst>
              <a:gd name="adj1" fmla="val 16200000"/>
              <a:gd name="adj2" fmla="val 5433201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9F54850-0D01-43C5-B2EB-D9980C892F6A}"/>
              </a:ext>
            </a:extLst>
          </p:cNvPr>
          <p:cNvSpPr txBox="1"/>
          <p:nvPr/>
        </p:nvSpPr>
        <p:spPr>
          <a:xfrm>
            <a:off x="8792418" y="4384413"/>
            <a:ext cx="795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x18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D34682E-B65D-4D3D-B3F2-73D9F0706519}"/>
              </a:ext>
            </a:extLst>
          </p:cNvPr>
          <p:cNvSpPr txBox="1"/>
          <p:nvPr/>
        </p:nvSpPr>
        <p:spPr>
          <a:xfrm>
            <a:off x="8801471" y="3090100"/>
            <a:ext cx="1150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x18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17E9866-DDD0-43FB-AA8E-790F954BC332}"/>
              </a:ext>
            </a:extLst>
          </p:cNvPr>
          <p:cNvSpPr txBox="1"/>
          <p:nvPr/>
        </p:nvSpPr>
        <p:spPr>
          <a:xfrm>
            <a:off x="9505414" y="3434101"/>
            <a:ext cx="12666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7 2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AA9334B-11E5-48E6-8F40-6D39077CD4E7}"/>
              </a:ext>
            </a:extLst>
          </p:cNvPr>
          <p:cNvSpPr txBox="1"/>
          <p:nvPr/>
        </p:nvSpPr>
        <p:spPr>
          <a:xfrm>
            <a:off x="4841303" y="4070042"/>
            <a:ext cx="93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72°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6E15F6-9AF6-4E04-B39B-4B14C0E989B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5532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 animBg="1"/>
      <p:bldP spid="13" grpId="1" animBg="1"/>
      <p:bldP spid="14" grpId="0" animBg="1"/>
      <p:bldP spid="14" grpId="1" animBg="1"/>
      <p:bldP spid="15" grpId="0"/>
      <p:bldP spid="15" grpId="1"/>
      <p:bldP spid="16" grpId="0"/>
      <p:bldP spid="16" grpId="1"/>
      <p:bldP spid="17" grpId="0"/>
      <p:bldP spid="17" grpId="1"/>
      <p:bldP spid="22" grpId="0" animBg="1"/>
      <p:bldP spid="22" grpId="1" animBg="1"/>
      <p:bldP spid="23" grpId="0" animBg="1"/>
      <p:bldP spid="23" grpId="1" animBg="1"/>
      <p:bldP spid="24" grpId="0"/>
      <p:bldP spid="24" grpId="1"/>
      <p:bldP spid="25" grpId="0"/>
      <p:bldP spid="25" grpId="1"/>
      <p:bldP spid="26" grpId="0"/>
      <p:bldP spid="26" grpId="1"/>
      <p:bldP spid="28" grpId="0"/>
      <p:bldP spid="31" grpId="0"/>
      <p:bldP spid="31" grpId="1"/>
      <p:bldP spid="32" grpId="0"/>
      <p:bldP spid="32" grpId="1"/>
      <p:bldP spid="33" grpId="0"/>
      <p:bldP spid="33" grpId="1"/>
      <p:bldP spid="34" grpId="0"/>
      <p:bldP spid="34" grpId="1"/>
      <p:bldP spid="35" grpId="0" animBg="1"/>
      <p:bldP spid="35" grpId="1" animBg="1"/>
      <p:bldP spid="36" grpId="0" animBg="1"/>
      <p:bldP spid="36" grpId="1" animBg="1"/>
      <p:bldP spid="37" grpId="0"/>
      <p:bldP spid="37" grpId="1"/>
      <p:bldP spid="38" grpId="0"/>
      <p:bldP spid="38" grpId="1"/>
      <p:bldP spid="39" grpId="0"/>
      <p:bldP spid="39" grpId="1"/>
      <p:bldP spid="44" grpId="0" animBg="1"/>
      <p:bldP spid="44" grpId="1" animBg="1"/>
      <p:bldP spid="45" grpId="0" animBg="1"/>
      <p:bldP spid="45" grpId="1" animBg="1"/>
      <p:bldP spid="46" grpId="0"/>
      <p:bldP spid="46" grpId="1"/>
      <p:bldP spid="47" grpId="0"/>
      <p:bldP spid="47" grpId="1"/>
      <p:bldP spid="48" grpId="0"/>
      <p:bldP spid="48" grpId="1"/>
      <p:bldP spid="49" grpId="0"/>
      <p:bldP spid="53" grpId="0"/>
      <p:bldP spid="53" grpId="1"/>
      <p:bldP spid="54" grpId="0"/>
      <p:bldP spid="54" grpId="1"/>
      <p:bldP spid="55" grpId="0"/>
      <p:bldP spid="55" grpId="1"/>
      <p:bldP spid="56" grpId="0"/>
      <p:bldP spid="56" grpId="1"/>
      <p:bldP spid="57" grpId="0" animBg="1"/>
      <p:bldP spid="57" grpId="1" animBg="1"/>
      <p:bldP spid="58" grpId="0" animBg="1"/>
      <p:bldP spid="58" grpId="1" animBg="1"/>
      <p:bldP spid="59" grpId="0"/>
      <p:bldP spid="59" grpId="1"/>
      <p:bldP spid="60" grpId="0"/>
      <p:bldP spid="60" grpId="1"/>
      <p:bldP spid="61" grpId="0"/>
      <p:bldP spid="61" grpId="1"/>
      <p:bldP spid="66" grpId="0" animBg="1"/>
      <p:bldP spid="66" grpId="1" animBg="1"/>
      <p:bldP spid="67" grpId="0" animBg="1"/>
      <p:bldP spid="67" grpId="1" animBg="1"/>
      <p:bldP spid="68" grpId="0"/>
      <p:bldP spid="68" grpId="1"/>
      <p:bldP spid="69" grpId="0"/>
      <p:bldP spid="69" grpId="1"/>
      <p:bldP spid="70" grpId="0"/>
      <p:bldP spid="70" grpId="1"/>
      <p:bldP spid="71" grpId="0"/>
    </p:bld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12B24_files/image001.jpg">
            <a:extLst>
              <a:ext uri="{FF2B5EF4-FFF2-40B4-BE49-F238E27FC236}">
                <a16:creationId xmlns:a16="http://schemas.microsoft.com/office/drawing/2014/main" id="{0ED8BEAE-85B1-498D-9753-B756535C37F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67" y="464178"/>
            <a:ext cx="9106871" cy="49724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546E19-3289-473E-A0A4-1EE998B5AF09}"/>
              </a:ext>
            </a:extLst>
          </p:cNvPr>
          <p:cNvSpPr/>
          <p:nvPr/>
        </p:nvSpPr>
        <p:spPr>
          <a:xfrm>
            <a:off x="103032" y="51516"/>
            <a:ext cx="57852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Here is a line on coordinate axes.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B8F98F-A4A6-44AB-B17D-5D46A58AA86D}"/>
              </a:ext>
            </a:extLst>
          </p:cNvPr>
          <p:cNvSpPr/>
          <p:nvPr/>
        </p:nvSpPr>
        <p:spPr>
          <a:xfrm>
            <a:off x="103032" y="5236824"/>
            <a:ext cx="78772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Points O, P, Q and R are equally spaced.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coordinates of P are (25,12).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coordinates of R?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33F8C13-6018-4564-B26C-890D123EE0A0}"/>
              </a:ext>
            </a:extLst>
          </p:cNvPr>
          <p:cNvCxnSpPr>
            <a:cxnSpLocks/>
          </p:cNvCxnSpPr>
          <p:nvPr/>
        </p:nvCxnSpPr>
        <p:spPr>
          <a:xfrm flipH="1">
            <a:off x="3187610" y="3737940"/>
            <a:ext cx="1" cy="9007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1F2439F1-B26D-48B0-A3F5-DEAAF7748B2F}"/>
              </a:ext>
            </a:extLst>
          </p:cNvPr>
          <p:cNvSpPr/>
          <p:nvPr/>
        </p:nvSpPr>
        <p:spPr>
          <a:xfrm>
            <a:off x="2809462" y="4638675"/>
            <a:ext cx="8837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5A89705-3EED-4006-8C4E-B47823677440}"/>
              </a:ext>
            </a:extLst>
          </p:cNvPr>
          <p:cNvCxnSpPr>
            <a:cxnSpLocks/>
          </p:cNvCxnSpPr>
          <p:nvPr/>
        </p:nvCxnSpPr>
        <p:spPr>
          <a:xfrm flipH="1">
            <a:off x="1085850" y="3732555"/>
            <a:ext cx="2101760" cy="53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CE0F559-D347-47ED-9C58-912453D42A41}"/>
              </a:ext>
            </a:extLst>
          </p:cNvPr>
          <p:cNvSpPr/>
          <p:nvPr/>
        </p:nvSpPr>
        <p:spPr>
          <a:xfrm>
            <a:off x="380517" y="3440167"/>
            <a:ext cx="7053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3FAC557-5EB6-42EF-A62B-318C33C6929B}"/>
              </a:ext>
            </a:extLst>
          </p:cNvPr>
          <p:cNvCxnSpPr>
            <a:cxnSpLocks/>
          </p:cNvCxnSpPr>
          <p:nvPr/>
        </p:nvCxnSpPr>
        <p:spPr>
          <a:xfrm flipH="1">
            <a:off x="5309132" y="2793845"/>
            <a:ext cx="1" cy="18448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5066C7A0-42F2-444F-9B48-17A47CF6E434}"/>
              </a:ext>
            </a:extLst>
          </p:cNvPr>
          <p:cNvSpPr/>
          <p:nvPr/>
        </p:nvSpPr>
        <p:spPr>
          <a:xfrm>
            <a:off x="4964148" y="4643412"/>
            <a:ext cx="8837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DAF33B4-D034-4AC2-B3E3-0BF2FDA872FE}"/>
              </a:ext>
            </a:extLst>
          </p:cNvPr>
          <p:cNvCxnSpPr>
            <a:cxnSpLocks/>
          </p:cNvCxnSpPr>
          <p:nvPr/>
        </p:nvCxnSpPr>
        <p:spPr>
          <a:xfrm flipH="1">
            <a:off x="1097569" y="2792644"/>
            <a:ext cx="4211564" cy="43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F119AAE3-B4AC-4C43-AC4B-A04542CDF036}"/>
              </a:ext>
            </a:extLst>
          </p:cNvPr>
          <p:cNvSpPr/>
          <p:nvPr/>
        </p:nvSpPr>
        <p:spPr>
          <a:xfrm>
            <a:off x="392237" y="2491335"/>
            <a:ext cx="7053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C2DE1D4-FADB-4946-9BF6-50E8247B16AF}"/>
              </a:ext>
            </a:extLst>
          </p:cNvPr>
          <p:cNvCxnSpPr>
            <a:cxnSpLocks/>
          </p:cNvCxnSpPr>
          <p:nvPr/>
        </p:nvCxnSpPr>
        <p:spPr>
          <a:xfrm flipH="1">
            <a:off x="7430654" y="1870229"/>
            <a:ext cx="2" cy="27479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BBA082BB-0DAE-4F7A-85E4-A16A9F4CB272}"/>
              </a:ext>
            </a:extLst>
          </p:cNvPr>
          <p:cNvSpPr/>
          <p:nvPr/>
        </p:nvSpPr>
        <p:spPr>
          <a:xfrm>
            <a:off x="7085670" y="4643922"/>
            <a:ext cx="8837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AE362E-788F-4FE7-A3EC-4DCB73D65D30}"/>
              </a:ext>
            </a:extLst>
          </p:cNvPr>
          <p:cNvSpPr/>
          <p:nvPr/>
        </p:nvSpPr>
        <p:spPr>
          <a:xfrm>
            <a:off x="6062460" y="6024267"/>
            <a:ext cx="22559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R: (75, 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2BA6A32-467F-4ADF-A0B5-F6EDAC6FA8BF}"/>
              </a:ext>
            </a:extLst>
          </p:cNvPr>
          <p:cNvCxnSpPr>
            <a:cxnSpLocks/>
          </p:cNvCxnSpPr>
          <p:nvPr/>
        </p:nvCxnSpPr>
        <p:spPr>
          <a:xfrm flipH="1">
            <a:off x="1083100" y="1859239"/>
            <a:ext cx="6343644" cy="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85662678-4D3B-4D8D-B31D-76A2D9AC4617}"/>
              </a:ext>
            </a:extLst>
          </p:cNvPr>
          <p:cNvSpPr/>
          <p:nvPr/>
        </p:nvSpPr>
        <p:spPr>
          <a:xfrm>
            <a:off x="377768" y="1553335"/>
            <a:ext cx="7053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ECC5B16-EB49-4031-A876-0D50BF39F343}"/>
              </a:ext>
            </a:extLst>
          </p:cNvPr>
          <p:cNvSpPr/>
          <p:nvPr/>
        </p:nvSpPr>
        <p:spPr>
          <a:xfrm>
            <a:off x="7235421" y="6021654"/>
            <a:ext cx="11279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36)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84A1C1-4DD2-4819-ABC6-B381E347AF0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3477150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  <p:bldP spid="15" grpId="0"/>
      <p:bldP spid="19" grpId="0"/>
      <p:bldP spid="21" grpId="0"/>
      <p:bldP spid="23" grpId="0"/>
      <p:bldP spid="27" grpId="0"/>
    </p:bld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Linda buys a pair of trainers.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She says, ‘I bought this pair of trainers when there was 20% off the normal price. I paid £18 for them.’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was the normal price of the trainers?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C4450A-3C96-4F47-9DB9-3798CAF0323B}"/>
              </a:ext>
            </a:extLst>
          </p:cNvPr>
          <p:cNvSpPr/>
          <p:nvPr/>
        </p:nvSpPr>
        <p:spPr>
          <a:xfrm flipH="1">
            <a:off x="671850" y="2189819"/>
            <a:ext cx="29663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 – 20 = 80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874BC5-4B1C-4997-B3C4-2A66924810B3}"/>
              </a:ext>
            </a:extLst>
          </p:cNvPr>
          <p:cNvSpPr/>
          <p:nvPr/>
        </p:nvSpPr>
        <p:spPr>
          <a:xfrm flipH="1">
            <a:off x="3703388" y="2596300"/>
            <a:ext cx="29663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80% = £18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FB7A7D-A4FB-4A2B-9202-17E5C4DFD5E7}"/>
              </a:ext>
            </a:extLst>
          </p:cNvPr>
          <p:cNvSpPr/>
          <p:nvPr/>
        </p:nvSpPr>
        <p:spPr>
          <a:xfrm flipH="1">
            <a:off x="3703387" y="3543688"/>
            <a:ext cx="11897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20% =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4791D8-AEEA-48B9-A3F7-56E7F4CA8680}"/>
              </a:ext>
            </a:extLst>
          </p:cNvPr>
          <p:cNvSpPr/>
          <p:nvPr/>
        </p:nvSpPr>
        <p:spPr>
          <a:xfrm flipH="1">
            <a:off x="3504130" y="4452753"/>
            <a:ext cx="16300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100%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B54146-26D6-43C6-87CC-014315B45127}"/>
              </a:ext>
            </a:extLst>
          </p:cNvPr>
          <p:cNvSpPr/>
          <p:nvPr/>
        </p:nvSpPr>
        <p:spPr>
          <a:xfrm flipH="1">
            <a:off x="4806310" y="3542929"/>
            <a:ext cx="11397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£4.50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70E55E-D9FD-40A7-9E42-4263701BC6B1}"/>
              </a:ext>
            </a:extLst>
          </p:cNvPr>
          <p:cNvSpPr/>
          <p:nvPr/>
        </p:nvSpPr>
        <p:spPr>
          <a:xfrm flipH="1">
            <a:off x="4815529" y="4451994"/>
            <a:ext cx="14417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£22.50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DE68A16-7A8E-4D4B-9737-B7272B588352}"/>
              </a:ext>
            </a:extLst>
          </p:cNvPr>
          <p:cNvCxnSpPr/>
          <p:nvPr/>
        </p:nvCxnSpPr>
        <p:spPr>
          <a:xfrm>
            <a:off x="4207311" y="4118880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2A2DDFFA-7212-4F3A-89B8-947145031733}"/>
              </a:ext>
            </a:extLst>
          </p:cNvPr>
          <p:cNvSpPr/>
          <p:nvPr/>
        </p:nvSpPr>
        <p:spPr>
          <a:xfrm>
            <a:off x="4291185" y="4025753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x5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5B470D9-8B4E-4E60-AF8D-BFBD15DE4372}"/>
              </a:ext>
            </a:extLst>
          </p:cNvPr>
          <p:cNvCxnSpPr/>
          <p:nvPr/>
        </p:nvCxnSpPr>
        <p:spPr>
          <a:xfrm>
            <a:off x="4186908" y="3211617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5F747349-E6C6-4931-BD07-6A0C20CD8700}"/>
              </a:ext>
            </a:extLst>
          </p:cNvPr>
          <p:cNvSpPr/>
          <p:nvPr/>
        </p:nvSpPr>
        <p:spPr>
          <a:xfrm>
            <a:off x="4270782" y="3118490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÷4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4C46F5-6444-4094-9AEA-0A6B8BA1AEF5}"/>
              </a:ext>
            </a:extLst>
          </p:cNvPr>
          <p:cNvSpPr/>
          <p:nvPr/>
        </p:nvSpPr>
        <p:spPr>
          <a:xfrm flipH="1">
            <a:off x="7407399" y="1528844"/>
            <a:ext cx="14417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£22.50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66ECCA-C5E6-4EE4-8D7D-57EBE9C3CC5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FE191A5-A55A-495F-ABCB-8831E269C540}"/>
              </a:ext>
            </a:extLst>
          </p:cNvPr>
          <p:cNvSpPr/>
          <p:nvPr/>
        </p:nvSpPr>
        <p:spPr>
          <a:xfrm flipH="1">
            <a:off x="6680799" y="2595541"/>
            <a:ext cx="29663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80% = £18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A4FB39B-A456-4F7A-A51D-380B7F1A4C4C}"/>
              </a:ext>
            </a:extLst>
          </p:cNvPr>
          <p:cNvSpPr/>
          <p:nvPr/>
        </p:nvSpPr>
        <p:spPr>
          <a:xfrm flipH="1">
            <a:off x="6680798" y="3542929"/>
            <a:ext cx="11897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10% =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E796DE-DFD3-4323-A142-276EFCE415A2}"/>
              </a:ext>
            </a:extLst>
          </p:cNvPr>
          <p:cNvSpPr/>
          <p:nvPr/>
        </p:nvSpPr>
        <p:spPr>
          <a:xfrm flipH="1">
            <a:off x="6481541" y="4451994"/>
            <a:ext cx="16300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100%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34CA747-7FD6-40DD-8846-6239D865C12B}"/>
              </a:ext>
            </a:extLst>
          </p:cNvPr>
          <p:cNvSpPr/>
          <p:nvPr/>
        </p:nvSpPr>
        <p:spPr>
          <a:xfrm flipH="1">
            <a:off x="7783721" y="3542170"/>
            <a:ext cx="11397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£2.25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FD9F473-5C71-4943-980B-51C640256E55}"/>
              </a:ext>
            </a:extLst>
          </p:cNvPr>
          <p:cNvSpPr/>
          <p:nvPr/>
        </p:nvSpPr>
        <p:spPr>
          <a:xfrm flipH="1">
            <a:off x="7792940" y="4451235"/>
            <a:ext cx="14417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£22.50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48FB9BC-9465-430E-917A-5EF5843FC7DF}"/>
              </a:ext>
            </a:extLst>
          </p:cNvPr>
          <p:cNvCxnSpPr/>
          <p:nvPr/>
        </p:nvCxnSpPr>
        <p:spPr>
          <a:xfrm>
            <a:off x="7184722" y="4118121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17D3A602-F6D1-48F2-BC7D-110DCC13509F}"/>
              </a:ext>
            </a:extLst>
          </p:cNvPr>
          <p:cNvSpPr/>
          <p:nvPr/>
        </p:nvSpPr>
        <p:spPr>
          <a:xfrm>
            <a:off x="7268596" y="4024994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x10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0ED71FF-E6A1-4ED6-B5B0-1BCBE420B0C8}"/>
              </a:ext>
            </a:extLst>
          </p:cNvPr>
          <p:cNvCxnSpPr/>
          <p:nvPr/>
        </p:nvCxnSpPr>
        <p:spPr>
          <a:xfrm>
            <a:off x="7164319" y="3210858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C531F583-7346-41F3-9A36-F7DB379B22D3}"/>
              </a:ext>
            </a:extLst>
          </p:cNvPr>
          <p:cNvSpPr/>
          <p:nvPr/>
        </p:nvSpPr>
        <p:spPr>
          <a:xfrm>
            <a:off x="7248193" y="3117731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÷8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774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  <p:bldP spid="10" grpId="0"/>
      <p:bldP spid="12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2" grpId="0"/>
      <p:bldP spid="24" grpId="0"/>
    </p:bld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an equation.</a:t>
            </a:r>
          </a:p>
          <a:p>
            <a:r>
              <a:rPr lang="en-US" sz="3200" dirty="0"/>
              <a:t>   </a:t>
            </a:r>
            <a:r>
              <a:rPr lang="en-US" sz="3200" i="1" dirty="0"/>
              <a:t>k</a:t>
            </a:r>
            <a:r>
              <a:rPr lang="en-US" sz="3200" dirty="0"/>
              <a:t> = 100 − 4</a:t>
            </a:r>
            <a:r>
              <a:rPr lang="en-US" sz="3200" i="1" dirty="0"/>
              <a:t>n</a:t>
            </a:r>
          </a:p>
          <a:p>
            <a:r>
              <a:rPr lang="en-US" sz="3200" b="1" dirty="0"/>
              <a:t>Find the value of </a:t>
            </a:r>
            <a:r>
              <a:rPr lang="en-US" sz="3200" b="1" i="1" dirty="0"/>
              <a:t>k</a:t>
            </a:r>
            <a:r>
              <a:rPr lang="en-US" sz="3200" b="1" dirty="0"/>
              <a:t> when </a:t>
            </a:r>
            <a:r>
              <a:rPr lang="en-US" sz="3200" b="1" i="1" dirty="0"/>
              <a:t>n</a:t>
            </a:r>
            <a:r>
              <a:rPr lang="en-US" sz="3200" b="1" dirty="0"/>
              <a:t> = 60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D63079-C343-4C28-A470-8CA02F2700A2}"/>
              </a:ext>
            </a:extLst>
          </p:cNvPr>
          <p:cNvSpPr/>
          <p:nvPr/>
        </p:nvSpPr>
        <p:spPr>
          <a:xfrm>
            <a:off x="56122" y="2403286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Find the value of </a:t>
            </a:r>
            <a:r>
              <a:rPr lang="en-US" sz="3200" b="1" i="1" dirty="0"/>
              <a:t>n</a:t>
            </a:r>
            <a:r>
              <a:rPr lang="en-US" sz="3200" b="1" dirty="0"/>
              <a:t> when </a:t>
            </a:r>
            <a:r>
              <a:rPr lang="en-US" sz="3200" b="1" i="1" dirty="0"/>
              <a:t>k</a:t>
            </a:r>
            <a:r>
              <a:rPr lang="en-US" sz="3200" b="1" dirty="0"/>
              <a:t> = 99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145396-FE6A-4F4E-987A-AFB557F1B4B7}"/>
              </a:ext>
            </a:extLst>
          </p:cNvPr>
          <p:cNvSpPr/>
          <p:nvPr/>
        </p:nvSpPr>
        <p:spPr>
          <a:xfrm>
            <a:off x="463582" y="1719085"/>
            <a:ext cx="37959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i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k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 = 100 – (4 x 60) =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121DC2-7818-4EC7-9687-1EA755FC2483}"/>
              </a:ext>
            </a:extLst>
          </p:cNvPr>
          <p:cNvSpPr/>
          <p:nvPr/>
        </p:nvSpPr>
        <p:spPr>
          <a:xfrm>
            <a:off x="3696066" y="1719085"/>
            <a:ext cx="37959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 – 240 =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9D426A-C6A8-4929-BA21-0F5558EEB289}"/>
              </a:ext>
            </a:extLst>
          </p:cNvPr>
          <p:cNvSpPr/>
          <p:nvPr/>
        </p:nvSpPr>
        <p:spPr>
          <a:xfrm>
            <a:off x="5814885" y="1719084"/>
            <a:ext cx="11794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-140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5582A8-50DA-409A-A995-F880C9CAB848}"/>
              </a:ext>
            </a:extLst>
          </p:cNvPr>
          <p:cNvSpPr/>
          <p:nvPr/>
        </p:nvSpPr>
        <p:spPr>
          <a:xfrm>
            <a:off x="463581" y="3052371"/>
            <a:ext cx="37959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99 = 100 – 4</a:t>
            </a:r>
            <a:r>
              <a:rPr lang="en-GB" sz="3200" b="1" i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ED71A4-6DB3-4154-AB2D-1C1511488C7E}"/>
              </a:ext>
            </a:extLst>
          </p:cNvPr>
          <p:cNvSpPr/>
          <p:nvPr/>
        </p:nvSpPr>
        <p:spPr>
          <a:xfrm>
            <a:off x="463580" y="3654980"/>
            <a:ext cx="37959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  <a:r>
              <a:rPr lang="en-GB" sz="3200" b="1" i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n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 =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C53610-50F7-47FA-82D9-CDF53F3C1839}"/>
              </a:ext>
            </a:extLst>
          </p:cNvPr>
          <p:cNvSpPr/>
          <p:nvPr/>
        </p:nvSpPr>
        <p:spPr>
          <a:xfrm>
            <a:off x="463580" y="4281100"/>
            <a:ext cx="37959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i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n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 = ¼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B5CC5D-A5C9-4EEF-9205-47359CF2ED2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320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Paulo makes a sequence of numbers. He chooses a starting number and then subtracts equal amounts each time.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third number in his sequence is 45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tenth number is –32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</a:t>
            </a:r>
            <a:r>
              <a:rPr lang="en-US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first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number in the sequence?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73994A-38F5-4842-B95B-DB9E24C0C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568" y="2742539"/>
            <a:ext cx="11273051" cy="1074852"/>
          </a:xfrm>
          <a:prstGeom prst="rect">
            <a:avLst/>
          </a:prstGeom>
        </p:spPr>
      </p:pic>
      <p:sp>
        <p:nvSpPr>
          <p:cNvPr id="5" name="Arrow: Curved Up 4">
            <a:extLst>
              <a:ext uri="{FF2B5EF4-FFF2-40B4-BE49-F238E27FC236}">
                <a16:creationId xmlns:a16="http://schemas.microsoft.com/office/drawing/2014/main" id="{5A726E25-DBEA-4BB3-8B00-CBD698738A33}"/>
              </a:ext>
            </a:extLst>
          </p:cNvPr>
          <p:cNvSpPr/>
          <p:nvPr/>
        </p:nvSpPr>
        <p:spPr>
          <a:xfrm>
            <a:off x="3069297" y="3738039"/>
            <a:ext cx="1373915" cy="72665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Arrow: Curved Up 6">
            <a:extLst>
              <a:ext uri="{FF2B5EF4-FFF2-40B4-BE49-F238E27FC236}">
                <a16:creationId xmlns:a16="http://schemas.microsoft.com/office/drawing/2014/main" id="{7A63DD36-068A-46BE-BE2C-7EDF50B40C62}"/>
              </a:ext>
            </a:extLst>
          </p:cNvPr>
          <p:cNvSpPr/>
          <p:nvPr/>
        </p:nvSpPr>
        <p:spPr>
          <a:xfrm>
            <a:off x="4213370" y="3738038"/>
            <a:ext cx="1373915" cy="72665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Arrow: Curved Up 7">
            <a:extLst>
              <a:ext uri="{FF2B5EF4-FFF2-40B4-BE49-F238E27FC236}">
                <a16:creationId xmlns:a16="http://schemas.microsoft.com/office/drawing/2014/main" id="{B8394C51-1E26-4303-9EB9-9A24CF79019B}"/>
              </a:ext>
            </a:extLst>
          </p:cNvPr>
          <p:cNvSpPr/>
          <p:nvPr/>
        </p:nvSpPr>
        <p:spPr>
          <a:xfrm>
            <a:off x="5389640" y="3738038"/>
            <a:ext cx="1373915" cy="72665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Arrow: Curved Up 8">
            <a:extLst>
              <a:ext uri="{FF2B5EF4-FFF2-40B4-BE49-F238E27FC236}">
                <a16:creationId xmlns:a16="http://schemas.microsoft.com/office/drawing/2014/main" id="{B68C7735-601D-4AE9-8761-8DABA04B9AFD}"/>
              </a:ext>
            </a:extLst>
          </p:cNvPr>
          <p:cNvSpPr/>
          <p:nvPr/>
        </p:nvSpPr>
        <p:spPr>
          <a:xfrm>
            <a:off x="6533713" y="3738037"/>
            <a:ext cx="1373915" cy="72665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Arrow: Curved Up 9">
            <a:extLst>
              <a:ext uri="{FF2B5EF4-FFF2-40B4-BE49-F238E27FC236}">
                <a16:creationId xmlns:a16="http://schemas.microsoft.com/office/drawing/2014/main" id="{F0AA7FA7-A844-4575-BA69-38E915B06CF3}"/>
              </a:ext>
            </a:extLst>
          </p:cNvPr>
          <p:cNvSpPr/>
          <p:nvPr/>
        </p:nvSpPr>
        <p:spPr>
          <a:xfrm>
            <a:off x="7639741" y="3738037"/>
            <a:ext cx="1373915" cy="72665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Arrow: Curved Up 10">
            <a:extLst>
              <a:ext uri="{FF2B5EF4-FFF2-40B4-BE49-F238E27FC236}">
                <a16:creationId xmlns:a16="http://schemas.microsoft.com/office/drawing/2014/main" id="{4EE2480A-D5FF-486E-A5E6-F284E5C30595}"/>
              </a:ext>
            </a:extLst>
          </p:cNvPr>
          <p:cNvSpPr/>
          <p:nvPr/>
        </p:nvSpPr>
        <p:spPr>
          <a:xfrm>
            <a:off x="8816011" y="3738037"/>
            <a:ext cx="1373915" cy="72665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Arrow: Curved Up 11">
            <a:extLst>
              <a:ext uri="{FF2B5EF4-FFF2-40B4-BE49-F238E27FC236}">
                <a16:creationId xmlns:a16="http://schemas.microsoft.com/office/drawing/2014/main" id="{90BB4C5F-4E79-407A-B454-5215CC8546DE}"/>
              </a:ext>
            </a:extLst>
          </p:cNvPr>
          <p:cNvSpPr/>
          <p:nvPr/>
        </p:nvSpPr>
        <p:spPr>
          <a:xfrm>
            <a:off x="9960084" y="3738036"/>
            <a:ext cx="1373915" cy="72665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EB3261-A29E-4FFD-A3AE-6757E39074A4}"/>
              </a:ext>
            </a:extLst>
          </p:cNvPr>
          <p:cNvSpPr txBox="1"/>
          <p:nvPr/>
        </p:nvSpPr>
        <p:spPr>
          <a:xfrm>
            <a:off x="3800519" y="4640361"/>
            <a:ext cx="5466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 equal jumps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301211-289C-4DE1-A6F0-3CB00594BFC5}"/>
              </a:ext>
            </a:extLst>
          </p:cNvPr>
          <p:cNvSpPr txBox="1"/>
          <p:nvPr/>
        </p:nvSpPr>
        <p:spPr>
          <a:xfrm>
            <a:off x="3800518" y="5167800"/>
            <a:ext cx="5466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a difference of 77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1C5F93E-E5ED-43DA-93F3-B9AF05C41C1E}"/>
              </a:ext>
            </a:extLst>
          </p:cNvPr>
          <p:cNvGrpSpPr/>
          <p:nvPr/>
        </p:nvGrpSpPr>
        <p:grpSpPr>
          <a:xfrm>
            <a:off x="7017367" y="5447112"/>
            <a:ext cx="522900" cy="492950"/>
            <a:chOff x="3761100" y="928777"/>
            <a:chExt cx="522900" cy="492950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14293DD-86D8-46F1-90A2-55EF86EF3930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4E07A23-4719-4535-9307-2DC1D76D8564}"/>
                </a:ext>
              </a:extLst>
            </p:cNvPr>
            <p:cNvSpPr txBox="1"/>
            <p:nvPr/>
          </p:nvSpPr>
          <p:spPr>
            <a:xfrm>
              <a:off x="3761100" y="1021617"/>
              <a:ext cx="5229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-32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7B4055A-ED30-4E94-8562-CF29F5520CFF}"/>
              </a:ext>
            </a:extLst>
          </p:cNvPr>
          <p:cNvGrpSpPr/>
          <p:nvPr/>
        </p:nvGrpSpPr>
        <p:grpSpPr>
          <a:xfrm>
            <a:off x="8040908" y="5444359"/>
            <a:ext cx="189378" cy="494964"/>
            <a:chOff x="7010015" y="926763"/>
            <a:chExt cx="189378" cy="494964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646B52A-341D-4B9A-BA68-9280699C8D4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F3CE796-FA29-4398-8C40-3ACE2277E51D}"/>
                </a:ext>
              </a:extLst>
            </p:cNvPr>
            <p:cNvGrpSpPr/>
            <p:nvPr/>
          </p:nvGrpSpPr>
          <p:grpSpPr>
            <a:xfrm>
              <a:off x="7010015" y="928608"/>
              <a:ext cx="189378" cy="493119"/>
              <a:chOff x="7010015" y="928608"/>
              <a:chExt cx="189378" cy="493119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6BBAD60-F7C7-4091-B251-C0684234F5E0}"/>
                  </a:ext>
                </a:extLst>
              </p:cNvPr>
              <p:cNvSpPr txBox="1"/>
              <p:nvPr/>
            </p:nvSpPr>
            <p:spPr>
              <a:xfrm>
                <a:off x="7010015" y="1021617"/>
                <a:ext cx="189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B639B35E-D82B-4D67-B2BD-4DC3A35557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" name="Group 91">
            <a:extLst>
              <a:ext uri="{FF2B5EF4-FFF2-40B4-BE49-F238E27FC236}">
                <a16:creationId xmlns:a16="http://schemas.microsoft.com/office/drawing/2014/main" id="{E3930EC3-5B2F-4A79-A59E-CDC914A6C073}"/>
              </a:ext>
            </a:extLst>
          </p:cNvPr>
          <p:cNvGrpSpPr/>
          <p:nvPr/>
        </p:nvGrpSpPr>
        <p:grpSpPr>
          <a:xfrm>
            <a:off x="7287695" y="4948487"/>
            <a:ext cx="893612" cy="479154"/>
            <a:chOff x="7395283" y="5821043"/>
            <a:chExt cx="205894" cy="512761"/>
          </a:xfrm>
        </p:grpSpPr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D777E907-35FB-44FC-8165-51C1CCEAF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C3E3640-0988-4BEA-BB0C-9E9312B73F57}"/>
                </a:ext>
              </a:extLst>
            </p:cNvPr>
            <p:cNvSpPr/>
            <p:nvPr/>
          </p:nvSpPr>
          <p:spPr>
            <a:xfrm>
              <a:off x="7431752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+32</a:t>
              </a:r>
            </a:p>
          </p:txBody>
        </p:sp>
      </p:grpSp>
      <p:grpSp>
        <p:nvGrpSpPr>
          <p:cNvPr id="26" name="Group 91">
            <a:extLst>
              <a:ext uri="{FF2B5EF4-FFF2-40B4-BE49-F238E27FC236}">
                <a16:creationId xmlns:a16="http://schemas.microsoft.com/office/drawing/2014/main" id="{F5CE205C-84A2-468D-B4A4-58825B9B9318}"/>
              </a:ext>
            </a:extLst>
          </p:cNvPr>
          <p:cNvGrpSpPr/>
          <p:nvPr/>
        </p:nvGrpSpPr>
        <p:grpSpPr>
          <a:xfrm>
            <a:off x="8184207" y="4944056"/>
            <a:ext cx="889897" cy="479154"/>
            <a:chOff x="7395283" y="5821043"/>
            <a:chExt cx="205894" cy="512761"/>
          </a:xfrm>
        </p:grpSpPr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6CABF4D5-895C-41EE-A1A3-68102334B90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0340686-6B28-44C8-A4B2-BC083C6B2007}"/>
                </a:ext>
              </a:extLst>
            </p:cNvPr>
            <p:cNvSpPr/>
            <p:nvPr/>
          </p:nvSpPr>
          <p:spPr>
            <a:xfrm>
              <a:off x="7445009" y="5821043"/>
              <a:ext cx="13802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+45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E416EFC-19F0-47AF-870A-F4FB1D1C07AB}"/>
              </a:ext>
            </a:extLst>
          </p:cNvPr>
          <p:cNvGrpSpPr/>
          <p:nvPr/>
        </p:nvGrpSpPr>
        <p:grpSpPr>
          <a:xfrm>
            <a:off x="8860783" y="5441977"/>
            <a:ext cx="446400" cy="494964"/>
            <a:chOff x="6938791" y="926763"/>
            <a:chExt cx="446400" cy="494964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CC952FB-1ACC-444D-A441-D7DD1D4EAA13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066FEAD0-75E2-48C7-B49F-B6B943B90665}"/>
                </a:ext>
              </a:extLst>
            </p:cNvPr>
            <p:cNvGrpSpPr/>
            <p:nvPr/>
          </p:nvGrpSpPr>
          <p:grpSpPr>
            <a:xfrm>
              <a:off x="6938791" y="928608"/>
              <a:ext cx="446400" cy="493119"/>
              <a:chOff x="6938791" y="928608"/>
              <a:chExt cx="446400" cy="493119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CEEBCF2-7730-41B2-A9EE-CBEE6553902C}"/>
                  </a:ext>
                </a:extLst>
              </p:cNvPr>
              <p:cNvSpPr txBox="1"/>
              <p:nvPr/>
            </p:nvSpPr>
            <p:spPr>
              <a:xfrm>
                <a:off x="6938791" y="1021617"/>
                <a:ext cx="446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45</a:t>
                </a:r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DD0D2785-ED5D-4CD2-AAB2-10DFF457DC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8EF32DB-ABD2-4CA6-91B2-18EFEDE7F03E}"/>
              </a:ext>
            </a:extLst>
          </p:cNvPr>
          <p:cNvCxnSpPr>
            <a:cxnSpLocks/>
          </p:cNvCxnSpPr>
          <p:nvPr/>
        </p:nvCxnSpPr>
        <p:spPr>
          <a:xfrm>
            <a:off x="6955164" y="5460156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>
            <a:extLst>
              <a:ext uri="{FF2B5EF4-FFF2-40B4-BE49-F238E27FC236}">
                <a16:creationId xmlns:a16="http://schemas.microsoft.com/office/drawing/2014/main" id="{BD657C0B-F7CA-4DF4-8A84-77802511BB0D}"/>
              </a:ext>
            </a:extLst>
          </p:cNvPr>
          <p:cNvSpPr/>
          <p:nvPr/>
        </p:nvSpPr>
        <p:spPr>
          <a:xfrm>
            <a:off x="7221679" y="5294588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010875A-EB7E-40AC-9783-24B57A2CCDC8}"/>
              </a:ext>
            </a:extLst>
          </p:cNvPr>
          <p:cNvSpPr txBox="1"/>
          <p:nvPr/>
        </p:nvSpPr>
        <p:spPr>
          <a:xfrm>
            <a:off x="2986463" y="5929334"/>
            <a:ext cx="4301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77 ÷ 7 = 11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0AE9A3F-7691-49D4-BE40-F72332BD3E9D}"/>
              </a:ext>
            </a:extLst>
          </p:cNvPr>
          <p:cNvSpPr txBox="1"/>
          <p:nvPr/>
        </p:nvSpPr>
        <p:spPr>
          <a:xfrm>
            <a:off x="4849112" y="5934190"/>
            <a:ext cx="72863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…so it’s an decrease of 11 with each jump</a:t>
            </a:r>
          </a:p>
        </p:txBody>
      </p:sp>
      <p:sp>
        <p:nvSpPr>
          <p:cNvPr id="38" name="Arrow: Curved Up 37">
            <a:extLst>
              <a:ext uri="{FF2B5EF4-FFF2-40B4-BE49-F238E27FC236}">
                <a16:creationId xmlns:a16="http://schemas.microsoft.com/office/drawing/2014/main" id="{F9C0B5E2-AA07-499F-B104-CFDEE31D15E0}"/>
              </a:ext>
            </a:extLst>
          </p:cNvPr>
          <p:cNvSpPr/>
          <p:nvPr/>
        </p:nvSpPr>
        <p:spPr>
          <a:xfrm flipH="1">
            <a:off x="1799617" y="3733183"/>
            <a:ext cx="1447117" cy="72665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B4FBEB3-083D-4FA8-ADE2-96090730FE4D}"/>
              </a:ext>
            </a:extLst>
          </p:cNvPr>
          <p:cNvSpPr txBox="1"/>
          <p:nvPr/>
        </p:nvSpPr>
        <p:spPr>
          <a:xfrm>
            <a:off x="2215472" y="3842965"/>
            <a:ext cx="10415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+11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9260358-27B0-4CBF-BB78-58AC8F01EF1A}"/>
              </a:ext>
            </a:extLst>
          </p:cNvPr>
          <p:cNvSpPr txBox="1"/>
          <p:nvPr/>
        </p:nvSpPr>
        <p:spPr>
          <a:xfrm>
            <a:off x="1709283" y="2975372"/>
            <a:ext cx="690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56</a:t>
            </a:r>
          </a:p>
        </p:txBody>
      </p:sp>
      <p:sp>
        <p:nvSpPr>
          <p:cNvPr id="41" name="Arrow: Curved Up 40">
            <a:extLst>
              <a:ext uri="{FF2B5EF4-FFF2-40B4-BE49-F238E27FC236}">
                <a16:creationId xmlns:a16="http://schemas.microsoft.com/office/drawing/2014/main" id="{079E5907-0843-43E0-80E7-FC6B14EDB558}"/>
              </a:ext>
            </a:extLst>
          </p:cNvPr>
          <p:cNvSpPr/>
          <p:nvPr/>
        </p:nvSpPr>
        <p:spPr>
          <a:xfrm flipH="1">
            <a:off x="629393" y="3733183"/>
            <a:ext cx="1447117" cy="72665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0EAE258-D1C4-46D9-A5E7-46B608390C89}"/>
              </a:ext>
            </a:extLst>
          </p:cNvPr>
          <p:cNvSpPr txBox="1"/>
          <p:nvPr/>
        </p:nvSpPr>
        <p:spPr>
          <a:xfrm>
            <a:off x="1032082" y="3842965"/>
            <a:ext cx="794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+11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B7FF08C-B5CC-4055-A733-662510344044}"/>
              </a:ext>
            </a:extLst>
          </p:cNvPr>
          <p:cNvSpPr txBox="1"/>
          <p:nvPr/>
        </p:nvSpPr>
        <p:spPr>
          <a:xfrm>
            <a:off x="562381" y="2987577"/>
            <a:ext cx="690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67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1FFC266-B64D-412E-BB71-1B646B7F7904}"/>
              </a:ext>
            </a:extLst>
          </p:cNvPr>
          <p:cNvSpPr txBox="1"/>
          <p:nvPr/>
        </p:nvSpPr>
        <p:spPr>
          <a:xfrm>
            <a:off x="7194059" y="1986143"/>
            <a:ext cx="690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50260A-D0FF-4EFB-81CC-0292BCD0472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172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4.44444E-6 L 0.01927 -0.03796 C 0.0233 -0.04629 0.02929 -0.05069 0.0358 -0.05069 C 0.04297 -0.05069 0.04883 -0.04629 0.05286 -0.03796 L 0.07252 -4.44444E-6 " pathEditMode="relative" rAng="0" ptsTypes="AAAAA">
                                      <p:cBhvr>
                                        <p:cTn id="6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-4.44444E-6 L 0.09179 -0.03703 C 0.09596 -0.04537 0.10221 -0.04976 0.10846 -0.04976 C 0.11588 -0.04976 0.12174 -0.04537 0.12578 -0.03703 L 0.14583 -4.44444E-6 " pathEditMode="relative" rAng="0" ptsTypes="AAAAA">
                                      <p:cBhvr>
                                        <p:cTn id="8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35" grpId="0" animBg="1"/>
      <p:bldP spid="35" grpId="1" animBg="1"/>
      <p:bldP spid="35" grpId="2" animBg="1"/>
      <p:bldP spid="36" grpId="0"/>
      <p:bldP spid="37" grpId="0"/>
      <p:bldP spid="38" grpId="0" animBg="1"/>
      <p:bldP spid="39" grpId="0"/>
      <p:bldP spid="40" grpId="0"/>
      <p:bldP spid="41" grpId="0" animBg="1"/>
      <p:bldP spid="42" grpId="0"/>
      <p:bldP spid="43" grpId="0"/>
      <p:bldP spid="44" grpId="0"/>
    </p:bld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photograph shows three Russian dolls.</a:t>
            </a:r>
          </a:p>
          <a:p>
            <a:r>
              <a:rPr lang="en-US" sz="3200" b="1" dirty="0"/>
              <a:t>The real-life height of the largest Russian doll is 13.5cm</a:t>
            </a:r>
          </a:p>
          <a:p>
            <a:r>
              <a:rPr lang="en-US" sz="3200" b="1" dirty="0"/>
              <a:t>What is the real-life height of the smallest Russian doll?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70084A-AA7D-4F4B-ADC8-7FCC4B5D6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717" y="1619660"/>
            <a:ext cx="5469771" cy="233819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A3AF78C-45EB-47BB-AD0C-C9800669D8A0}"/>
              </a:ext>
            </a:extLst>
          </p:cNvPr>
          <p:cNvSpPr/>
          <p:nvPr/>
        </p:nvSpPr>
        <p:spPr>
          <a:xfrm>
            <a:off x="5846969" y="1742049"/>
            <a:ext cx="35231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4.5 x          = 13.5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B5D543-787E-4931-B0B1-57EE658D326C}"/>
              </a:ext>
            </a:extLst>
          </p:cNvPr>
          <p:cNvSpPr/>
          <p:nvPr/>
        </p:nvSpPr>
        <p:spPr>
          <a:xfrm>
            <a:off x="6841671" y="1742049"/>
            <a:ext cx="702129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5909E5-67A9-4D26-A2B4-D02E6099AB62}"/>
              </a:ext>
            </a:extLst>
          </p:cNvPr>
          <p:cNvSpPr/>
          <p:nvPr/>
        </p:nvSpPr>
        <p:spPr>
          <a:xfrm>
            <a:off x="6517514" y="2718637"/>
            <a:ext cx="35231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1x = 4.5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AA056D-5399-4CD7-A9ED-09B97E4ACBE1}"/>
              </a:ext>
            </a:extLst>
          </p:cNvPr>
          <p:cNvSpPr/>
          <p:nvPr/>
        </p:nvSpPr>
        <p:spPr>
          <a:xfrm>
            <a:off x="6517514" y="3179781"/>
            <a:ext cx="8738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2x =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E61347-A3D9-4800-9C49-347497EAE1F0}"/>
              </a:ext>
            </a:extLst>
          </p:cNvPr>
          <p:cNvSpPr/>
          <p:nvPr/>
        </p:nvSpPr>
        <p:spPr>
          <a:xfrm>
            <a:off x="7345323" y="3172257"/>
            <a:ext cx="8738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9.0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09E73C-F2F3-4813-B40E-2FEA9B438F1A}"/>
              </a:ext>
            </a:extLst>
          </p:cNvPr>
          <p:cNvSpPr/>
          <p:nvPr/>
        </p:nvSpPr>
        <p:spPr>
          <a:xfrm>
            <a:off x="6511334" y="3640925"/>
            <a:ext cx="8738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3x =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3B8B11-37D9-464E-B075-8646E6060197}"/>
              </a:ext>
            </a:extLst>
          </p:cNvPr>
          <p:cNvSpPr/>
          <p:nvPr/>
        </p:nvSpPr>
        <p:spPr>
          <a:xfrm>
            <a:off x="7339143" y="3633401"/>
            <a:ext cx="10646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13.5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C0C537-8C35-43BC-BB2F-B8946BE3E2B2}"/>
              </a:ext>
            </a:extLst>
          </p:cNvPr>
          <p:cNvSpPr/>
          <p:nvPr/>
        </p:nvSpPr>
        <p:spPr>
          <a:xfrm>
            <a:off x="7011955" y="1742048"/>
            <a:ext cx="8738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AD07A4-6DB6-4F6A-BA1B-6DF3C19087AF}"/>
              </a:ext>
            </a:extLst>
          </p:cNvPr>
          <p:cNvSpPr/>
          <p:nvPr/>
        </p:nvSpPr>
        <p:spPr>
          <a:xfrm>
            <a:off x="6511334" y="4470930"/>
            <a:ext cx="16057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3.2 x 3 =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865E484-A429-4756-86BF-D672D609BCFF}"/>
              </a:ext>
            </a:extLst>
          </p:cNvPr>
          <p:cNvSpPr/>
          <p:nvPr/>
        </p:nvSpPr>
        <p:spPr>
          <a:xfrm>
            <a:off x="8024827" y="4470930"/>
            <a:ext cx="16057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9.6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A12EBF-3426-47CB-A3D4-1CB5496217EC}"/>
              </a:ext>
            </a:extLst>
          </p:cNvPr>
          <p:cNvSpPr/>
          <p:nvPr/>
        </p:nvSpPr>
        <p:spPr>
          <a:xfrm>
            <a:off x="9616483" y="1006201"/>
            <a:ext cx="16057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9.6 cm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C045E0-1BE5-4398-866B-905661ABAE8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417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6C4325-5692-451F-98D8-ABA4D1324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276" y="324741"/>
            <a:ext cx="7215083" cy="682258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2AF15B3-E002-4172-A131-E3D379AAABB6}"/>
              </a:ext>
            </a:extLst>
          </p:cNvPr>
          <p:cNvSpPr/>
          <p:nvPr/>
        </p:nvSpPr>
        <p:spPr>
          <a:xfrm>
            <a:off x="2061773" y="5796419"/>
            <a:ext cx="9343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-30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D16146-37E6-41FB-BA23-B3112355111F}"/>
              </a:ext>
            </a:extLst>
          </p:cNvPr>
          <p:cNvSpPr/>
          <p:nvPr/>
        </p:nvSpPr>
        <p:spPr>
          <a:xfrm>
            <a:off x="5141980" y="51516"/>
            <a:ext cx="630961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Here is a square on coordinate axes.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 is the </a:t>
            </a:r>
            <a:r>
              <a:rPr lang="en-US" sz="32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centre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the square.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Find the coordinates of P and Q.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1AA886-D438-4A6B-B92C-57A911C1C400}"/>
              </a:ext>
            </a:extLst>
          </p:cNvPr>
          <p:cNvSpPr/>
          <p:nvPr/>
        </p:nvSpPr>
        <p:spPr>
          <a:xfrm>
            <a:off x="7460974" y="1603513"/>
            <a:ext cx="1242238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40AFE9-A85D-4CBF-8797-2AF2CBA148AC}"/>
              </a:ext>
            </a:extLst>
          </p:cNvPr>
          <p:cNvSpPr/>
          <p:nvPr/>
        </p:nvSpPr>
        <p:spPr>
          <a:xfrm>
            <a:off x="7942001" y="1706770"/>
            <a:ext cx="23089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P: (-12,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4CCA87A-0477-4F5C-A440-3E4B2E4FD606}"/>
              </a:ext>
            </a:extLst>
          </p:cNvPr>
          <p:cNvCxnSpPr>
            <a:cxnSpLocks/>
          </p:cNvCxnSpPr>
          <p:nvPr/>
        </p:nvCxnSpPr>
        <p:spPr>
          <a:xfrm flipH="1">
            <a:off x="1810582" y="1778426"/>
            <a:ext cx="1134096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A8539262-474F-4FB3-9985-08771FC1A8E3}"/>
              </a:ext>
            </a:extLst>
          </p:cNvPr>
          <p:cNvSpPr/>
          <p:nvPr/>
        </p:nvSpPr>
        <p:spPr>
          <a:xfrm>
            <a:off x="2233182" y="1444380"/>
            <a:ext cx="7114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F04A29C-D481-47EE-AC26-03FC60ABBB62}"/>
              </a:ext>
            </a:extLst>
          </p:cNvPr>
          <p:cNvCxnSpPr>
            <a:cxnSpLocks/>
          </p:cNvCxnSpPr>
          <p:nvPr/>
        </p:nvCxnSpPr>
        <p:spPr>
          <a:xfrm flipH="1">
            <a:off x="2944679" y="3881951"/>
            <a:ext cx="975139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B628B2B4-8DD0-4C79-8139-39F98E668236}"/>
              </a:ext>
            </a:extLst>
          </p:cNvPr>
          <p:cNvSpPr/>
          <p:nvPr/>
        </p:nvSpPr>
        <p:spPr>
          <a:xfrm>
            <a:off x="2233182" y="3614322"/>
            <a:ext cx="7114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912F65C-FB9E-49C1-86DD-DEC5B79C059A}"/>
              </a:ext>
            </a:extLst>
          </p:cNvPr>
          <p:cNvCxnSpPr>
            <a:cxnSpLocks/>
          </p:cNvCxnSpPr>
          <p:nvPr/>
        </p:nvCxnSpPr>
        <p:spPr>
          <a:xfrm flipV="1">
            <a:off x="2969603" y="1745769"/>
            <a:ext cx="0" cy="2136182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4B9DBA7-FCC4-4704-8DF5-74FA85C66069}"/>
              </a:ext>
            </a:extLst>
          </p:cNvPr>
          <p:cNvSpPr/>
          <p:nvPr/>
        </p:nvSpPr>
        <p:spPr>
          <a:xfrm>
            <a:off x="2377630" y="2623426"/>
            <a:ext cx="6401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A045560-A3DC-4A26-89BB-F70D31FE45AF}"/>
              </a:ext>
            </a:extLst>
          </p:cNvPr>
          <p:cNvCxnSpPr>
            <a:cxnSpLocks/>
          </p:cNvCxnSpPr>
          <p:nvPr/>
        </p:nvCxnSpPr>
        <p:spPr>
          <a:xfrm flipV="1">
            <a:off x="2969603" y="3866311"/>
            <a:ext cx="0" cy="2136182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DF38B6CC-9280-4664-9AB4-7D0B5A3968C1}"/>
              </a:ext>
            </a:extLst>
          </p:cNvPr>
          <p:cNvSpPr/>
          <p:nvPr/>
        </p:nvSpPr>
        <p:spPr>
          <a:xfrm>
            <a:off x="2377630" y="4743968"/>
            <a:ext cx="6401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3F43FBF-E0ED-44D2-8CDF-B5C5853D7F49}"/>
              </a:ext>
            </a:extLst>
          </p:cNvPr>
          <p:cNvSpPr/>
          <p:nvPr/>
        </p:nvSpPr>
        <p:spPr>
          <a:xfrm>
            <a:off x="9256184" y="1706770"/>
            <a:ext cx="13668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-30)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AEC56CA-5FDC-4A21-878F-C0530AA2D364}"/>
              </a:ext>
            </a:extLst>
          </p:cNvPr>
          <p:cNvCxnSpPr>
            <a:cxnSpLocks/>
          </p:cNvCxnSpPr>
          <p:nvPr/>
        </p:nvCxnSpPr>
        <p:spPr>
          <a:xfrm flipV="1">
            <a:off x="1781768" y="1744813"/>
            <a:ext cx="0" cy="158237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72D677D2-CDC5-4C25-AEF4-429BE9CDEAFF}"/>
              </a:ext>
            </a:extLst>
          </p:cNvPr>
          <p:cNvSpPr/>
          <p:nvPr/>
        </p:nvSpPr>
        <p:spPr>
          <a:xfrm>
            <a:off x="1175477" y="3281536"/>
            <a:ext cx="9987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-12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5D6DD3D-132C-4A98-9A6B-B0CEA73D4911}"/>
              </a:ext>
            </a:extLst>
          </p:cNvPr>
          <p:cNvSpPr/>
          <p:nvPr/>
        </p:nvSpPr>
        <p:spPr>
          <a:xfrm>
            <a:off x="3559188" y="3281536"/>
            <a:ext cx="8164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F6E1024-D3B5-4E20-8E36-37530E4079E5}"/>
              </a:ext>
            </a:extLst>
          </p:cNvPr>
          <p:cNvCxnSpPr>
            <a:cxnSpLocks/>
          </p:cNvCxnSpPr>
          <p:nvPr/>
        </p:nvCxnSpPr>
        <p:spPr>
          <a:xfrm rot="5400000" flipV="1">
            <a:off x="2817201" y="2259096"/>
            <a:ext cx="0" cy="2136182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55AB7264-BFCC-4911-9325-C75A00674DCC}"/>
              </a:ext>
            </a:extLst>
          </p:cNvPr>
          <p:cNvSpPr/>
          <p:nvPr/>
        </p:nvSpPr>
        <p:spPr>
          <a:xfrm>
            <a:off x="2588930" y="2839053"/>
            <a:ext cx="6401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CBE3017-7972-4EB9-A7C4-95913B9B98B1}"/>
              </a:ext>
            </a:extLst>
          </p:cNvPr>
          <p:cNvCxnSpPr>
            <a:cxnSpLocks/>
          </p:cNvCxnSpPr>
          <p:nvPr/>
        </p:nvCxnSpPr>
        <p:spPr>
          <a:xfrm rot="5400000" flipV="1">
            <a:off x="4925056" y="2263869"/>
            <a:ext cx="0" cy="2136182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63410BE9-E37E-4235-977E-1DA072FBB0B3}"/>
              </a:ext>
            </a:extLst>
          </p:cNvPr>
          <p:cNvSpPr/>
          <p:nvPr/>
        </p:nvSpPr>
        <p:spPr>
          <a:xfrm>
            <a:off x="4696785" y="2843826"/>
            <a:ext cx="6401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2BE7A89-B81B-4E63-8150-88EF0B79573C}"/>
              </a:ext>
            </a:extLst>
          </p:cNvPr>
          <p:cNvSpPr/>
          <p:nvPr/>
        </p:nvSpPr>
        <p:spPr>
          <a:xfrm>
            <a:off x="5658124" y="3319630"/>
            <a:ext cx="8164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38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056B488-8F2F-43F2-BE77-DDADA636BFF0}"/>
              </a:ext>
            </a:extLst>
          </p:cNvPr>
          <p:cNvSpPr/>
          <p:nvPr/>
        </p:nvSpPr>
        <p:spPr>
          <a:xfrm>
            <a:off x="7460974" y="2335503"/>
            <a:ext cx="1242238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6EF9683-EC8F-4F11-B3DE-161FD0C05A17}"/>
              </a:ext>
            </a:extLst>
          </p:cNvPr>
          <p:cNvSpPr/>
          <p:nvPr/>
        </p:nvSpPr>
        <p:spPr>
          <a:xfrm>
            <a:off x="7942001" y="2438760"/>
            <a:ext cx="23089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Q: (38,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31E168E-EA7D-47F7-ADBF-4346EFB30C35}"/>
              </a:ext>
            </a:extLst>
          </p:cNvPr>
          <p:cNvSpPr/>
          <p:nvPr/>
        </p:nvSpPr>
        <p:spPr>
          <a:xfrm>
            <a:off x="9198240" y="2438760"/>
            <a:ext cx="13668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-30)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996B3C-CBC2-476D-AD15-C0A31B6457B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59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5" grpId="0"/>
      <p:bldP spid="7" grpId="0"/>
      <p:bldP spid="12" grpId="0"/>
      <p:bldP spid="14" grpId="0"/>
      <p:bldP spid="14" grpId="1"/>
      <p:bldP spid="18" grpId="0"/>
      <p:bldP spid="18" grpId="1"/>
      <p:bldP spid="20" grpId="0"/>
      <p:bldP spid="24" grpId="0"/>
      <p:bldP spid="25" grpId="0"/>
      <p:bldP spid="27" grpId="0"/>
      <p:bldP spid="30" grpId="0"/>
      <p:bldP spid="31" grpId="0"/>
      <p:bldP spid="33" grpId="0"/>
      <p:bldP spid="34" grpId="0"/>
    </p:bld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2F36573-565B-40AE-8747-CA7A93EEB884}"/>
              </a:ext>
            </a:extLst>
          </p:cNvPr>
          <p:cNvSpPr/>
          <p:nvPr/>
        </p:nvSpPr>
        <p:spPr>
          <a:xfrm>
            <a:off x="56123" y="49779"/>
            <a:ext cx="121920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ea typeface="Calibri" panose="020F0502020204030204" pitchFamily="34" charset="0"/>
                <a:cs typeface="Calibri" panose="020F0502020204030204" pitchFamily="34" charset="0"/>
              </a:rPr>
              <a:t>Kate has some rectangles. Each one is 4 centimetres by 9 centimetres.</a:t>
            </a:r>
            <a:endParaRPr lang="en-GB" sz="32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https://app.doublestruck.eu/content/K2_REAS/HTML/Q/Q00A16_files/image001.jpg">
            <a:extLst>
              <a:ext uri="{FF2B5EF4-FFF2-40B4-BE49-F238E27FC236}">
                <a16:creationId xmlns:a16="http://schemas.microsoft.com/office/drawing/2014/main" id="{5C4DAF2B-900B-46BA-B157-AB4E7229A4E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8293" y="720761"/>
            <a:ext cx="2575303" cy="118091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690ABA-EECF-4E3A-BA53-92D6CB611EA9}"/>
              </a:ext>
            </a:extLst>
          </p:cNvPr>
          <p:cNvSpPr/>
          <p:nvPr/>
        </p:nvSpPr>
        <p:spPr>
          <a:xfrm>
            <a:off x="56123" y="2007369"/>
            <a:ext cx="54489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ea typeface="Calibri" panose="020F0502020204030204" pitchFamily="34" charset="0"/>
                <a:cs typeface="Calibri" panose="020F0502020204030204" pitchFamily="34" charset="0"/>
              </a:rPr>
              <a:t>She makes a design with them.</a:t>
            </a:r>
            <a:endParaRPr lang="en-GB" sz="32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https://app.doublestruck.eu/content/K2_REAS/HTML/Q/Q00A16_files/image002.jpg">
            <a:extLst>
              <a:ext uri="{FF2B5EF4-FFF2-40B4-BE49-F238E27FC236}">
                <a16:creationId xmlns:a16="http://schemas.microsoft.com/office/drawing/2014/main" id="{2F005024-E8C5-4A89-A88A-97248A64A1BD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09" y="2607533"/>
            <a:ext cx="5179295" cy="396337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A05681D-C1F3-4442-B3CC-FDDAC9FDE935}"/>
              </a:ext>
            </a:extLst>
          </p:cNvPr>
          <p:cNvSpPr/>
          <p:nvPr/>
        </p:nvSpPr>
        <p:spPr>
          <a:xfrm>
            <a:off x="5943996" y="2029168"/>
            <a:ext cx="51792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ea typeface="Calibri" panose="020F0502020204030204" pitchFamily="34" charset="0"/>
                <a:cs typeface="Calibri" panose="020F0502020204030204" pitchFamily="34" charset="0"/>
              </a:rPr>
              <a:t>Calculate the width and height of her design. </a:t>
            </a:r>
            <a:endParaRPr lang="en-GB" sz="32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834C9E3-CB2E-45ED-8D57-C585B129DDA1}"/>
              </a:ext>
            </a:extLst>
          </p:cNvPr>
          <p:cNvCxnSpPr>
            <a:cxnSpLocks/>
          </p:cNvCxnSpPr>
          <p:nvPr/>
        </p:nvCxnSpPr>
        <p:spPr>
          <a:xfrm flipV="1">
            <a:off x="1379632" y="5520018"/>
            <a:ext cx="1672850" cy="19215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5E70CB7F-F573-451D-959F-F78781A5CEB8}"/>
              </a:ext>
            </a:extLst>
          </p:cNvPr>
          <p:cNvSpPr/>
          <p:nvPr/>
        </p:nvSpPr>
        <p:spPr>
          <a:xfrm>
            <a:off x="2047267" y="5084305"/>
            <a:ext cx="4202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834C9E3-CB2E-45ED-8D57-C585B129DDA1}"/>
              </a:ext>
            </a:extLst>
          </p:cNvPr>
          <p:cNvCxnSpPr>
            <a:cxnSpLocks/>
          </p:cNvCxnSpPr>
          <p:nvPr/>
        </p:nvCxnSpPr>
        <p:spPr>
          <a:xfrm flipV="1">
            <a:off x="3772358" y="5500803"/>
            <a:ext cx="1672850" cy="19215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5E70CB7F-F573-451D-959F-F78781A5CEB8}"/>
              </a:ext>
            </a:extLst>
          </p:cNvPr>
          <p:cNvSpPr/>
          <p:nvPr/>
        </p:nvSpPr>
        <p:spPr>
          <a:xfrm>
            <a:off x="4439993" y="5065090"/>
            <a:ext cx="4202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B12CAD8-A72E-48B5-A035-670020D36743}"/>
              </a:ext>
            </a:extLst>
          </p:cNvPr>
          <p:cNvGrpSpPr/>
          <p:nvPr/>
        </p:nvGrpSpPr>
        <p:grpSpPr>
          <a:xfrm>
            <a:off x="3052482" y="4488348"/>
            <a:ext cx="745544" cy="523220"/>
            <a:chOff x="3052482" y="4488348"/>
            <a:chExt cx="745544" cy="523220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C834C9E3-CB2E-45ED-8D57-C585B129DD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52482" y="4916028"/>
              <a:ext cx="745544" cy="9608"/>
            </a:xfrm>
            <a:prstGeom prst="straightConnector1">
              <a:avLst/>
            </a:prstGeom>
            <a:ln w="57150">
              <a:solidFill>
                <a:srgbClr val="00206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E70CB7F-F573-451D-959F-F78781A5CEB8}"/>
                </a:ext>
              </a:extLst>
            </p:cNvPr>
            <p:cNvSpPr/>
            <p:nvPr/>
          </p:nvSpPr>
          <p:spPr>
            <a:xfrm>
              <a:off x="3237920" y="4488348"/>
              <a:ext cx="42027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GB" sz="2800" b="1" dirty="0">
                  <a:solidFill>
                    <a:srgbClr val="00206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0A6C0841-B01F-4F05-ACC4-72C4EA688923}"/>
              </a:ext>
            </a:extLst>
          </p:cNvPr>
          <p:cNvSpPr txBox="1"/>
          <p:nvPr/>
        </p:nvSpPr>
        <p:spPr>
          <a:xfrm>
            <a:off x="5911282" y="3186613"/>
            <a:ext cx="4636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Width = 9 + 4 + 9 =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A6C0841-B01F-4F05-ACC4-72C4EA688923}"/>
              </a:ext>
            </a:extLst>
          </p:cNvPr>
          <p:cNvSpPr txBox="1"/>
          <p:nvPr/>
        </p:nvSpPr>
        <p:spPr>
          <a:xfrm>
            <a:off x="9181421" y="3186613"/>
            <a:ext cx="18059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22 cm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834C9E3-CB2E-45ED-8D57-C585B129DDA1}"/>
              </a:ext>
            </a:extLst>
          </p:cNvPr>
          <p:cNvCxnSpPr>
            <a:cxnSpLocks/>
          </p:cNvCxnSpPr>
          <p:nvPr/>
        </p:nvCxnSpPr>
        <p:spPr>
          <a:xfrm flipH="1">
            <a:off x="1564336" y="2700215"/>
            <a:ext cx="14372" cy="69557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5E70CB7F-F573-451D-959F-F78781A5CEB8}"/>
              </a:ext>
            </a:extLst>
          </p:cNvPr>
          <p:cNvSpPr/>
          <p:nvPr/>
        </p:nvSpPr>
        <p:spPr>
          <a:xfrm>
            <a:off x="1605711" y="2796992"/>
            <a:ext cx="4202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834C9E3-CB2E-45ED-8D57-C585B129DDA1}"/>
              </a:ext>
            </a:extLst>
          </p:cNvPr>
          <p:cNvCxnSpPr>
            <a:cxnSpLocks/>
          </p:cNvCxnSpPr>
          <p:nvPr/>
        </p:nvCxnSpPr>
        <p:spPr>
          <a:xfrm flipH="1">
            <a:off x="1543539" y="5040314"/>
            <a:ext cx="14372" cy="69557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5E70CB7F-F573-451D-959F-F78781A5CEB8}"/>
              </a:ext>
            </a:extLst>
          </p:cNvPr>
          <p:cNvSpPr/>
          <p:nvPr/>
        </p:nvSpPr>
        <p:spPr>
          <a:xfrm>
            <a:off x="1584914" y="5137091"/>
            <a:ext cx="4202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A9EF70F-C5C2-4833-A3BB-D4319BF61BA7}"/>
              </a:ext>
            </a:extLst>
          </p:cNvPr>
          <p:cNvGrpSpPr/>
          <p:nvPr/>
        </p:nvGrpSpPr>
        <p:grpSpPr>
          <a:xfrm>
            <a:off x="3176954" y="3413995"/>
            <a:ext cx="431434" cy="1626319"/>
            <a:chOff x="3176954" y="3413995"/>
            <a:chExt cx="431434" cy="1626319"/>
          </a:xfrm>
        </p:grpSpPr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C834C9E3-CB2E-45ED-8D57-C585B129DD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76954" y="3413995"/>
              <a:ext cx="11160" cy="1626319"/>
            </a:xfrm>
            <a:prstGeom prst="straightConnector1">
              <a:avLst/>
            </a:prstGeom>
            <a:ln w="57150">
              <a:solidFill>
                <a:srgbClr val="00206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E70CB7F-F573-451D-959F-F78781A5CEB8}"/>
                </a:ext>
              </a:extLst>
            </p:cNvPr>
            <p:cNvSpPr/>
            <p:nvPr/>
          </p:nvSpPr>
          <p:spPr>
            <a:xfrm>
              <a:off x="3188114" y="3934351"/>
              <a:ext cx="42027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GB" sz="2800" b="1" dirty="0">
                  <a:solidFill>
                    <a:srgbClr val="00206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0A6C0841-B01F-4F05-ACC4-72C4EA688923}"/>
              </a:ext>
            </a:extLst>
          </p:cNvPr>
          <p:cNvSpPr txBox="1"/>
          <p:nvPr/>
        </p:nvSpPr>
        <p:spPr>
          <a:xfrm>
            <a:off x="5911282" y="3990268"/>
            <a:ext cx="4636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Height = 4 + 9 + 4 =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A6C0841-B01F-4F05-ACC4-72C4EA688923}"/>
              </a:ext>
            </a:extLst>
          </p:cNvPr>
          <p:cNvSpPr txBox="1"/>
          <p:nvPr/>
        </p:nvSpPr>
        <p:spPr>
          <a:xfrm>
            <a:off x="9267288" y="3990268"/>
            <a:ext cx="16408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17 cm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ABCEC35-BD57-46C3-BA47-278411A7C45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662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2.59259E-6 L 6.25E-7 0.08773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4.81481E-6 L -0.13269 -0.00139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41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2" grpId="0"/>
      <p:bldP spid="12" grpId="1"/>
      <p:bldP spid="17" grpId="0"/>
      <p:bldP spid="18" grpId="0"/>
      <p:bldP spid="20" grpId="0"/>
      <p:bldP spid="25" grpId="0"/>
      <p:bldP spid="29" grpId="0"/>
      <p:bldP spid="30" grpId="0"/>
    </p:bld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9B2264-2D28-4D4F-BD25-2B4B2DD881C0}"/>
              </a:ext>
            </a:extLst>
          </p:cNvPr>
          <p:cNvSpPr/>
          <p:nvPr/>
        </p:nvSpPr>
        <p:spPr>
          <a:xfrm>
            <a:off x="56123" y="50000"/>
            <a:ext cx="1167653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rectangle with six identical shaded squares inside it.</a:t>
            </a:r>
          </a:p>
          <a:p>
            <a:r>
              <a:rPr lang="en-US" sz="3200" b="1" dirty="0"/>
              <a:t>The width of the rectangle is 7.2 centimetres.</a:t>
            </a:r>
          </a:p>
          <a:p>
            <a:r>
              <a:rPr lang="en-US" sz="3200" b="1" dirty="0"/>
              <a:t>Calculate the length of the rectangle.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F6B4913-45E1-4588-999D-9CCEE77E31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392" y="2101684"/>
            <a:ext cx="6086536" cy="384874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ECC4501-01A1-467A-B947-605E44A0505A}"/>
              </a:ext>
            </a:extLst>
          </p:cNvPr>
          <p:cNvGrpSpPr/>
          <p:nvPr/>
        </p:nvGrpSpPr>
        <p:grpSpPr>
          <a:xfrm>
            <a:off x="1689361" y="2160226"/>
            <a:ext cx="4763058" cy="2816942"/>
            <a:chOff x="1689361" y="2160226"/>
            <a:chExt cx="4763058" cy="2816942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26ED11E3-CB49-489D-A457-D7F8F9D967F4}"/>
                </a:ext>
              </a:extLst>
            </p:cNvPr>
            <p:cNvCxnSpPr>
              <a:cxnSpLocks/>
            </p:cNvCxnSpPr>
            <p:nvPr/>
          </p:nvCxnSpPr>
          <p:spPr>
            <a:xfrm>
              <a:off x="1689361" y="4038188"/>
              <a:ext cx="476305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D914FE5-D037-4845-949C-30293D02EE90}"/>
                </a:ext>
              </a:extLst>
            </p:cNvPr>
            <p:cNvCxnSpPr>
              <a:cxnSpLocks/>
            </p:cNvCxnSpPr>
            <p:nvPr/>
          </p:nvCxnSpPr>
          <p:spPr>
            <a:xfrm>
              <a:off x="1689361" y="3099208"/>
              <a:ext cx="476305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3273E44-E59D-45CF-A5BD-917AAA5B661C}"/>
                </a:ext>
              </a:extLst>
            </p:cNvPr>
            <p:cNvCxnSpPr>
              <a:cxnSpLocks/>
            </p:cNvCxnSpPr>
            <p:nvPr/>
          </p:nvCxnSpPr>
          <p:spPr>
            <a:xfrm>
              <a:off x="2662084" y="2168013"/>
              <a:ext cx="0" cy="28091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B214E23-8FA2-4BA5-BD12-C4A725DE01FD}"/>
                </a:ext>
              </a:extLst>
            </p:cNvPr>
            <p:cNvCxnSpPr>
              <a:cxnSpLocks/>
            </p:cNvCxnSpPr>
            <p:nvPr/>
          </p:nvCxnSpPr>
          <p:spPr>
            <a:xfrm>
              <a:off x="3596148" y="2160227"/>
              <a:ext cx="0" cy="28091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C8EA0B1-99A0-43B9-8E6B-9C7A6ACC8EBF}"/>
                </a:ext>
              </a:extLst>
            </p:cNvPr>
            <p:cNvCxnSpPr>
              <a:cxnSpLocks/>
            </p:cNvCxnSpPr>
            <p:nvPr/>
          </p:nvCxnSpPr>
          <p:spPr>
            <a:xfrm>
              <a:off x="4544961" y="2168013"/>
              <a:ext cx="0" cy="28091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3FB9818-6E32-4B07-8B16-C552DCE6C9B6}"/>
                </a:ext>
              </a:extLst>
            </p:cNvPr>
            <p:cNvCxnSpPr>
              <a:cxnSpLocks/>
            </p:cNvCxnSpPr>
            <p:nvPr/>
          </p:nvCxnSpPr>
          <p:spPr>
            <a:xfrm>
              <a:off x="5479026" y="2160226"/>
              <a:ext cx="0" cy="28091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141B5D5-C29D-4F8E-A291-9EE5F49E5DCF}"/>
              </a:ext>
            </a:extLst>
          </p:cNvPr>
          <p:cNvSpPr txBox="1"/>
          <p:nvPr/>
        </p:nvSpPr>
        <p:spPr>
          <a:xfrm>
            <a:off x="6609770" y="2101684"/>
            <a:ext cx="42776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squares = 7.2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D5E927-B971-4CB1-BCEC-965A591E5B92}"/>
              </a:ext>
            </a:extLst>
          </p:cNvPr>
          <p:cNvSpPr txBox="1"/>
          <p:nvPr/>
        </p:nvSpPr>
        <p:spPr>
          <a:xfrm>
            <a:off x="6609769" y="2732626"/>
            <a:ext cx="30108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square =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34C2467-E761-4DE5-BE24-0C2A92CD78F1}"/>
              </a:ext>
            </a:extLst>
          </p:cNvPr>
          <p:cNvSpPr txBox="1"/>
          <p:nvPr/>
        </p:nvSpPr>
        <p:spPr>
          <a:xfrm>
            <a:off x="9589822" y="3178962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7.2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BC2DF04-622B-4C64-A854-B5E84B7157C5}"/>
              </a:ext>
            </a:extLst>
          </p:cNvPr>
          <p:cNvSpPr txBox="1"/>
          <p:nvPr/>
        </p:nvSpPr>
        <p:spPr>
          <a:xfrm>
            <a:off x="9115205" y="3192025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EBD4AC3-28BB-4107-A355-0775B61EABAA}"/>
              </a:ext>
            </a:extLst>
          </p:cNvPr>
          <p:cNvCxnSpPr>
            <a:cxnSpLocks/>
          </p:cNvCxnSpPr>
          <p:nvPr/>
        </p:nvCxnSpPr>
        <p:spPr>
          <a:xfrm>
            <a:off x="9589822" y="3241582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882812D-F116-4D62-85EA-07498FE5F04A}"/>
              </a:ext>
            </a:extLst>
          </p:cNvPr>
          <p:cNvCxnSpPr>
            <a:cxnSpLocks/>
          </p:cNvCxnSpPr>
          <p:nvPr/>
        </p:nvCxnSpPr>
        <p:spPr>
          <a:xfrm>
            <a:off x="9608774" y="3241582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D236F51D-A54C-4BF4-A3E9-5737C6251187}"/>
              </a:ext>
            </a:extLst>
          </p:cNvPr>
          <p:cNvSpPr txBox="1"/>
          <p:nvPr/>
        </p:nvSpPr>
        <p:spPr>
          <a:xfrm>
            <a:off x="9590193" y="274127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7D3F634-36FD-4183-B091-F2A5DA0A90BB}"/>
              </a:ext>
            </a:extLst>
          </p:cNvPr>
          <p:cNvSpPr txBox="1"/>
          <p:nvPr/>
        </p:nvSpPr>
        <p:spPr>
          <a:xfrm>
            <a:off x="10051299" y="274127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AF3CEB4-AC54-4947-855D-8B9ACDDBDA4D}"/>
              </a:ext>
            </a:extLst>
          </p:cNvPr>
          <p:cNvSpPr txBox="1"/>
          <p:nvPr/>
        </p:nvSpPr>
        <p:spPr>
          <a:xfrm>
            <a:off x="9900444" y="3225537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A060305-42D1-4D1B-834F-A263BAE7A9DB}"/>
              </a:ext>
            </a:extLst>
          </p:cNvPr>
          <p:cNvSpPr txBox="1"/>
          <p:nvPr/>
        </p:nvSpPr>
        <p:spPr>
          <a:xfrm>
            <a:off x="9894269" y="272419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E27CEB4-4CC3-428B-B538-1F8F188E9B2F}"/>
              </a:ext>
            </a:extLst>
          </p:cNvPr>
          <p:cNvSpPr txBox="1"/>
          <p:nvPr/>
        </p:nvSpPr>
        <p:spPr>
          <a:xfrm>
            <a:off x="6609482" y="3847232"/>
            <a:ext cx="30108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squares =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0482F52-8256-40D6-BB89-32B6CF2C816C}"/>
              </a:ext>
            </a:extLst>
          </p:cNvPr>
          <p:cNvSpPr txBox="1"/>
          <p:nvPr/>
        </p:nvSpPr>
        <p:spPr>
          <a:xfrm>
            <a:off x="9947502" y="4242007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2.4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7F469C3-C78F-4973-BE04-FF38B7427C71}"/>
              </a:ext>
            </a:extLst>
          </p:cNvPr>
          <p:cNvSpPr txBox="1"/>
          <p:nvPr/>
        </p:nvSpPr>
        <p:spPr>
          <a:xfrm>
            <a:off x="9513636" y="4661635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EF53C5B-8327-4D6D-AA87-B063090F53CA}"/>
              </a:ext>
            </a:extLst>
          </p:cNvPr>
          <p:cNvSpPr txBox="1"/>
          <p:nvPr/>
        </p:nvSpPr>
        <p:spPr>
          <a:xfrm>
            <a:off x="10401551" y="4658689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D392A36-0149-4F77-85FB-E10DEC6B93A5}"/>
              </a:ext>
            </a:extLst>
          </p:cNvPr>
          <p:cNvCxnSpPr>
            <a:cxnSpLocks/>
          </p:cNvCxnSpPr>
          <p:nvPr/>
        </p:nvCxnSpPr>
        <p:spPr>
          <a:xfrm>
            <a:off x="9529916" y="5198391"/>
            <a:ext cx="134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82D742B-5A97-4A0F-B604-C2051507F316}"/>
              </a:ext>
            </a:extLst>
          </p:cNvPr>
          <p:cNvCxnSpPr>
            <a:cxnSpLocks/>
          </p:cNvCxnSpPr>
          <p:nvPr/>
        </p:nvCxnSpPr>
        <p:spPr>
          <a:xfrm>
            <a:off x="9529916" y="5640846"/>
            <a:ext cx="134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A1580392-43FA-4F98-A55A-27D79AF17E68}"/>
              </a:ext>
            </a:extLst>
          </p:cNvPr>
          <p:cNvSpPr txBox="1"/>
          <p:nvPr/>
        </p:nvSpPr>
        <p:spPr>
          <a:xfrm>
            <a:off x="10242279" y="5116101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7FE6D86-4C03-4369-81B6-05DEC60DD450}"/>
              </a:ext>
            </a:extLst>
          </p:cNvPr>
          <p:cNvSpPr txBox="1"/>
          <p:nvPr/>
        </p:nvSpPr>
        <p:spPr>
          <a:xfrm>
            <a:off x="10404458" y="5106576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BB1B2E3-645C-45CD-8EE9-A6DAD1D56E09}"/>
              </a:ext>
            </a:extLst>
          </p:cNvPr>
          <p:cNvSpPr txBox="1"/>
          <p:nvPr/>
        </p:nvSpPr>
        <p:spPr>
          <a:xfrm>
            <a:off x="9453658" y="5116101"/>
            <a:ext cx="974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1 2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45251EA-BE2E-481A-96EE-F18C05194CBA}"/>
              </a:ext>
            </a:extLst>
          </p:cNvPr>
          <p:cNvSpPr txBox="1"/>
          <p:nvPr/>
        </p:nvSpPr>
        <p:spPr>
          <a:xfrm>
            <a:off x="9995482" y="3962073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3C75D50-C110-4361-941A-A6F88C5EAE51}"/>
              </a:ext>
            </a:extLst>
          </p:cNvPr>
          <p:cNvSpPr txBox="1"/>
          <p:nvPr/>
        </p:nvSpPr>
        <p:spPr>
          <a:xfrm>
            <a:off x="6432297" y="1065059"/>
            <a:ext cx="19078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12 cm</a:t>
            </a:r>
          </a:p>
        </p:txBody>
      </p:sp>
    </p:spTree>
    <p:extLst>
      <p:ext uri="{BB962C8B-B14F-4D97-AF65-F5344CB8AC3E}">
        <p14:creationId xmlns:p14="http://schemas.microsoft.com/office/powerpoint/2010/main" val="2018261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5" grpId="0"/>
      <p:bldP spid="36" grpId="0"/>
      <p:bldP spid="37" grpId="0"/>
      <p:bldP spid="38" grpId="0"/>
      <p:bldP spid="39" grpId="0"/>
    </p:bld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C444E7A-6122-4B65-A4BC-C5B71EC99008}"/>
              </a:ext>
            </a:extLst>
          </p:cNvPr>
          <p:cNvSpPr/>
          <p:nvPr/>
        </p:nvSpPr>
        <p:spPr>
          <a:xfrm>
            <a:off x="140680" y="70340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the grid draw a triangle with the same area as the shaded rectangle. </a:t>
            </a:r>
          </a:p>
        </p:txBody>
      </p:sp>
      <p:pic>
        <p:nvPicPr>
          <p:cNvPr id="3" name="Picture 2" descr="https://app.doublestruck.eu/content/K2_REAS/HTML/Q/Q99A19_files/image002.jpg">
            <a:extLst>
              <a:ext uri="{FF2B5EF4-FFF2-40B4-BE49-F238E27FC236}">
                <a16:creationId xmlns:a16="http://schemas.microsoft.com/office/drawing/2014/main" id="{1C66C013-8824-4593-9FA5-D35DC463A14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06" y="1251916"/>
            <a:ext cx="6231629" cy="520893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74FC12-A831-48CF-841D-9184CF142813}"/>
              </a:ext>
            </a:extLst>
          </p:cNvPr>
          <p:cNvCxnSpPr/>
          <p:nvPr/>
        </p:nvCxnSpPr>
        <p:spPr>
          <a:xfrm>
            <a:off x="914400" y="2822713"/>
            <a:ext cx="10469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6381958-68A6-48C3-B3DC-745BA9A622BC}"/>
              </a:ext>
            </a:extLst>
          </p:cNvPr>
          <p:cNvCxnSpPr>
            <a:cxnSpLocks/>
          </p:cNvCxnSpPr>
          <p:nvPr/>
        </p:nvCxnSpPr>
        <p:spPr>
          <a:xfrm>
            <a:off x="1961322" y="2822713"/>
            <a:ext cx="0" cy="20762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17D37D4A-3050-4729-81F0-79C249B9D22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8A7175-783B-4636-B74A-22E9AAEFD6CB}"/>
              </a:ext>
            </a:extLst>
          </p:cNvPr>
          <p:cNvSpPr/>
          <p:nvPr/>
        </p:nvSpPr>
        <p:spPr>
          <a:xfrm>
            <a:off x="7037356" y="1166380"/>
            <a:ext cx="34646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Area of a triangle: </a:t>
            </a:r>
          </a:p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Base x height ÷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4A8C90-6454-4F47-9B7E-1EB6171140B0}"/>
              </a:ext>
            </a:extLst>
          </p:cNvPr>
          <p:cNvSpPr/>
          <p:nvPr/>
        </p:nvSpPr>
        <p:spPr>
          <a:xfrm>
            <a:off x="6773102" y="2221031"/>
            <a:ext cx="52832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__ cm x __ cm ÷ 2 = 8 cm²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E647CF-7DD6-4E00-BF4F-DA09DC7EDBA7}"/>
              </a:ext>
            </a:extLst>
          </p:cNvPr>
          <p:cNvSpPr/>
          <p:nvPr/>
        </p:nvSpPr>
        <p:spPr>
          <a:xfrm>
            <a:off x="6887648" y="2208730"/>
            <a:ext cx="6752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ADB6A8-DAC7-41FD-9913-3DEE49B69A13}"/>
              </a:ext>
            </a:extLst>
          </p:cNvPr>
          <p:cNvSpPr/>
          <p:nvPr/>
        </p:nvSpPr>
        <p:spPr>
          <a:xfrm>
            <a:off x="8407182" y="2214949"/>
            <a:ext cx="6752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519E9B47-B703-4665-A65B-C7B7C1BC410B}"/>
              </a:ext>
            </a:extLst>
          </p:cNvPr>
          <p:cNvSpPr/>
          <p:nvPr/>
        </p:nvSpPr>
        <p:spPr>
          <a:xfrm>
            <a:off x="3524265" y="2336255"/>
            <a:ext cx="2038329" cy="2040692"/>
          </a:xfrm>
          <a:prstGeom prst="triangle">
            <a:avLst>
              <a:gd name="adj" fmla="val 0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54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4" grpId="0" animBg="1"/>
    </p:bld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C444E7A-6122-4B65-A4BC-C5B71EC99008}"/>
              </a:ext>
            </a:extLst>
          </p:cNvPr>
          <p:cNvSpPr/>
          <p:nvPr/>
        </p:nvSpPr>
        <p:spPr>
          <a:xfrm>
            <a:off x="140680" y="70340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the grid draw a triangle with the same area as the shaded rectangle. </a:t>
            </a:r>
          </a:p>
        </p:txBody>
      </p:sp>
      <p:pic>
        <p:nvPicPr>
          <p:cNvPr id="3" name="Picture 2" descr="https://app.doublestruck.eu/content/K2_REAS/HTML/Q/Q99A19_files/image002.jpg">
            <a:extLst>
              <a:ext uri="{FF2B5EF4-FFF2-40B4-BE49-F238E27FC236}">
                <a16:creationId xmlns:a16="http://schemas.microsoft.com/office/drawing/2014/main" id="{1C66C013-8824-4593-9FA5-D35DC463A14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06" y="1251916"/>
            <a:ext cx="6231629" cy="520893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74FC12-A831-48CF-841D-9184CF142813}"/>
              </a:ext>
            </a:extLst>
          </p:cNvPr>
          <p:cNvCxnSpPr/>
          <p:nvPr/>
        </p:nvCxnSpPr>
        <p:spPr>
          <a:xfrm>
            <a:off x="914400" y="2822713"/>
            <a:ext cx="10469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6381958-68A6-48C3-B3DC-745BA9A622BC}"/>
              </a:ext>
            </a:extLst>
          </p:cNvPr>
          <p:cNvCxnSpPr>
            <a:cxnSpLocks/>
          </p:cNvCxnSpPr>
          <p:nvPr/>
        </p:nvCxnSpPr>
        <p:spPr>
          <a:xfrm>
            <a:off x="1961322" y="2822713"/>
            <a:ext cx="0" cy="20762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17D37D4A-3050-4729-81F0-79C249B9D22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FE1A145-30B1-45B8-B666-D76F03710B83}"/>
              </a:ext>
            </a:extLst>
          </p:cNvPr>
          <p:cNvGrpSpPr/>
          <p:nvPr/>
        </p:nvGrpSpPr>
        <p:grpSpPr>
          <a:xfrm>
            <a:off x="6773102" y="1166380"/>
            <a:ext cx="5283243" cy="1700982"/>
            <a:chOff x="6773102" y="1166380"/>
            <a:chExt cx="5283243" cy="170098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38A7175-783B-4636-B74A-22E9AAEFD6CB}"/>
                </a:ext>
              </a:extLst>
            </p:cNvPr>
            <p:cNvSpPr/>
            <p:nvPr/>
          </p:nvSpPr>
          <p:spPr>
            <a:xfrm>
              <a:off x="7037356" y="1166380"/>
              <a:ext cx="346461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Area of a triangle: </a:t>
              </a:r>
            </a:p>
            <a:p>
              <a:r>
                <a:rPr lang="en-GB" sz="2800" dirty="0">
                  <a:solidFill>
                    <a:srgbClr val="FF0000"/>
                  </a:solidFill>
                  <a:latin typeface="Calibri" panose="020F0502020204030204" pitchFamily="34" charset="0"/>
                </a:rPr>
                <a:t>Base x height ÷ 2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D4A8C90-6454-4F47-9B7E-1EB6171140B0}"/>
                </a:ext>
              </a:extLst>
            </p:cNvPr>
            <p:cNvSpPr/>
            <p:nvPr/>
          </p:nvSpPr>
          <p:spPr>
            <a:xfrm>
              <a:off x="6773102" y="2221031"/>
              <a:ext cx="528324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__ cm x __ cm ÷ 2 = 8 cm²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0E647CF-7DD6-4E00-BF4F-DA09DC7EDBA7}"/>
                </a:ext>
              </a:extLst>
            </p:cNvPr>
            <p:cNvSpPr/>
            <p:nvPr/>
          </p:nvSpPr>
          <p:spPr>
            <a:xfrm>
              <a:off x="6887648" y="2208730"/>
              <a:ext cx="6752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4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FADB6A8-DAC7-41FD-9913-3DEE49B69A13}"/>
                </a:ext>
              </a:extLst>
            </p:cNvPr>
            <p:cNvSpPr/>
            <p:nvPr/>
          </p:nvSpPr>
          <p:spPr>
            <a:xfrm>
              <a:off x="8407182" y="2214949"/>
              <a:ext cx="6752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4</a:t>
              </a:r>
            </a:p>
          </p:txBody>
        </p:sp>
      </p:grp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519E9B47-B703-4665-A65B-C7B7C1BC410B}"/>
              </a:ext>
            </a:extLst>
          </p:cNvPr>
          <p:cNvSpPr/>
          <p:nvPr/>
        </p:nvSpPr>
        <p:spPr>
          <a:xfrm>
            <a:off x="3524265" y="2336255"/>
            <a:ext cx="2038329" cy="2040692"/>
          </a:xfrm>
          <a:prstGeom prst="triangle">
            <a:avLst>
              <a:gd name="adj" fmla="val 24301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8211858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C444E7A-6122-4B65-A4BC-C5B71EC99008}"/>
              </a:ext>
            </a:extLst>
          </p:cNvPr>
          <p:cNvSpPr/>
          <p:nvPr/>
        </p:nvSpPr>
        <p:spPr>
          <a:xfrm>
            <a:off x="140680" y="70340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the grid draw a triangle with the same area as the shaded rectangle. </a:t>
            </a:r>
          </a:p>
        </p:txBody>
      </p:sp>
      <p:pic>
        <p:nvPicPr>
          <p:cNvPr id="3" name="Picture 2" descr="https://app.doublestruck.eu/content/K2_REAS/HTML/Q/Q99A19_files/image002.jpg">
            <a:extLst>
              <a:ext uri="{FF2B5EF4-FFF2-40B4-BE49-F238E27FC236}">
                <a16:creationId xmlns:a16="http://schemas.microsoft.com/office/drawing/2014/main" id="{1C66C013-8824-4593-9FA5-D35DC463A14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06" y="1251916"/>
            <a:ext cx="6231629" cy="520893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74FC12-A831-48CF-841D-9184CF142813}"/>
              </a:ext>
            </a:extLst>
          </p:cNvPr>
          <p:cNvCxnSpPr/>
          <p:nvPr/>
        </p:nvCxnSpPr>
        <p:spPr>
          <a:xfrm>
            <a:off x="914400" y="2822713"/>
            <a:ext cx="10469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6381958-68A6-48C3-B3DC-745BA9A622BC}"/>
              </a:ext>
            </a:extLst>
          </p:cNvPr>
          <p:cNvCxnSpPr>
            <a:cxnSpLocks/>
          </p:cNvCxnSpPr>
          <p:nvPr/>
        </p:nvCxnSpPr>
        <p:spPr>
          <a:xfrm>
            <a:off x="1961322" y="2822713"/>
            <a:ext cx="0" cy="20762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17D37D4A-3050-4729-81F0-79C249B9D22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8742D61-4402-47C9-A052-9B34DF07FA48}"/>
              </a:ext>
            </a:extLst>
          </p:cNvPr>
          <p:cNvGrpSpPr/>
          <p:nvPr/>
        </p:nvGrpSpPr>
        <p:grpSpPr>
          <a:xfrm>
            <a:off x="6773102" y="1166380"/>
            <a:ext cx="5283243" cy="1700982"/>
            <a:chOff x="6773102" y="1166380"/>
            <a:chExt cx="5283243" cy="170098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38A7175-783B-4636-B74A-22E9AAEFD6CB}"/>
                </a:ext>
              </a:extLst>
            </p:cNvPr>
            <p:cNvSpPr/>
            <p:nvPr/>
          </p:nvSpPr>
          <p:spPr>
            <a:xfrm>
              <a:off x="7037356" y="1166380"/>
              <a:ext cx="346461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Area of a triangle: </a:t>
              </a:r>
            </a:p>
            <a:p>
              <a:r>
                <a:rPr lang="en-GB" sz="2800" dirty="0">
                  <a:solidFill>
                    <a:srgbClr val="FF0000"/>
                  </a:solidFill>
                  <a:latin typeface="Calibri" panose="020F0502020204030204" pitchFamily="34" charset="0"/>
                </a:rPr>
                <a:t>Base x height ÷ 2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D4A8C90-6454-4F47-9B7E-1EB6171140B0}"/>
                </a:ext>
              </a:extLst>
            </p:cNvPr>
            <p:cNvSpPr/>
            <p:nvPr/>
          </p:nvSpPr>
          <p:spPr>
            <a:xfrm>
              <a:off x="6773102" y="2221031"/>
              <a:ext cx="528324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__ cm x __ cm ÷ 2 = 8 cm²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0E647CF-7DD6-4E00-BF4F-DA09DC7EDBA7}"/>
                </a:ext>
              </a:extLst>
            </p:cNvPr>
            <p:cNvSpPr/>
            <p:nvPr/>
          </p:nvSpPr>
          <p:spPr>
            <a:xfrm>
              <a:off x="6887648" y="2208730"/>
              <a:ext cx="6752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4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FADB6A8-DAC7-41FD-9913-3DEE49B69A13}"/>
                </a:ext>
              </a:extLst>
            </p:cNvPr>
            <p:cNvSpPr/>
            <p:nvPr/>
          </p:nvSpPr>
          <p:spPr>
            <a:xfrm>
              <a:off x="8407182" y="2214949"/>
              <a:ext cx="6752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4</a:t>
              </a:r>
            </a:p>
          </p:txBody>
        </p:sp>
      </p:grp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519E9B47-B703-4665-A65B-C7B7C1BC410B}"/>
              </a:ext>
            </a:extLst>
          </p:cNvPr>
          <p:cNvSpPr/>
          <p:nvPr/>
        </p:nvSpPr>
        <p:spPr>
          <a:xfrm>
            <a:off x="3524265" y="2300695"/>
            <a:ext cx="2038329" cy="2076251"/>
          </a:xfrm>
          <a:prstGeom prst="triangle">
            <a:avLst>
              <a:gd name="adj" fmla="val 49443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883451"/>
      </p:ext>
    </p:extLst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C444E7A-6122-4B65-A4BC-C5B71EC99008}"/>
              </a:ext>
            </a:extLst>
          </p:cNvPr>
          <p:cNvSpPr/>
          <p:nvPr/>
        </p:nvSpPr>
        <p:spPr>
          <a:xfrm>
            <a:off x="140680" y="70340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the grid draw a triangle with the same area as the shaded rectangle. </a:t>
            </a:r>
          </a:p>
        </p:txBody>
      </p:sp>
      <p:pic>
        <p:nvPicPr>
          <p:cNvPr id="3" name="Picture 2" descr="https://app.doublestruck.eu/content/K2_REAS/HTML/Q/Q99A19_files/image002.jpg">
            <a:extLst>
              <a:ext uri="{FF2B5EF4-FFF2-40B4-BE49-F238E27FC236}">
                <a16:creationId xmlns:a16="http://schemas.microsoft.com/office/drawing/2014/main" id="{1C66C013-8824-4593-9FA5-D35DC463A14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06" y="1251916"/>
            <a:ext cx="6231629" cy="520893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74FC12-A831-48CF-841D-9184CF142813}"/>
              </a:ext>
            </a:extLst>
          </p:cNvPr>
          <p:cNvCxnSpPr/>
          <p:nvPr/>
        </p:nvCxnSpPr>
        <p:spPr>
          <a:xfrm>
            <a:off x="914400" y="2822713"/>
            <a:ext cx="10469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6381958-68A6-48C3-B3DC-745BA9A622BC}"/>
              </a:ext>
            </a:extLst>
          </p:cNvPr>
          <p:cNvCxnSpPr>
            <a:cxnSpLocks/>
          </p:cNvCxnSpPr>
          <p:nvPr/>
        </p:nvCxnSpPr>
        <p:spPr>
          <a:xfrm>
            <a:off x="1961322" y="2822713"/>
            <a:ext cx="0" cy="20762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17D37D4A-3050-4729-81F0-79C249B9D22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94A4D85-26CC-4D62-8E02-3D8A3E36452D}"/>
              </a:ext>
            </a:extLst>
          </p:cNvPr>
          <p:cNvGrpSpPr/>
          <p:nvPr/>
        </p:nvGrpSpPr>
        <p:grpSpPr>
          <a:xfrm>
            <a:off x="6773102" y="1166380"/>
            <a:ext cx="5283243" cy="1700982"/>
            <a:chOff x="6773102" y="1166380"/>
            <a:chExt cx="5283243" cy="170098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38A7175-783B-4636-B74A-22E9AAEFD6CB}"/>
                </a:ext>
              </a:extLst>
            </p:cNvPr>
            <p:cNvSpPr/>
            <p:nvPr/>
          </p:nvSpPr>
          <p:spPr>
            <a:xfrm>
              <a:off x="7037356" y="1166380"/>
              <a:ext cx="346461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Area of a triangle: </a:t>
              </a:r>
            </a:p>
            <a:p>
              <a:r>
                <a:rPr lang="en-GB" sz="2800" dirty="0">
                  <a:solidFill>
                    <a:srgbClr val="FF0000"/>
                  </a:solidFill>
                  <a:latin typeface="Calibri" panose="020F0502020204030204" pitchFamily="34" charset="0"/>
                </a:rPr>
                <a:t>Base x height ÷ 2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D4A8C90-6454-4F47-9B7E-1EB6171140B0}"/>
                </a:ext>
              </a:extLst>
            </p:cNvPr>
            <p:cNvSpPr/>
            <p:nvPr/>
          </p:nvSpPr>
          <p:spPr>
            <a:xfrm>
              <a:off x="6773102" y="2221031"/>
              <a:ext cx="528324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__ cm x __ cm ÷ 2 = 8 cm²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0E647CF-7DD6-4E00-BF4F-DA09DC7EDBA7}"/>
                </a:ext>
              </a:extLst>
            </p:cNvPr>
            <p:cNvSpPr/>
            <p:nvPr/>
          </p:nvSpPr>
          <p:spPr>
            <a:xfrm>
              <a:off x="6887648" y="2208730"/>
              <a:ext cx="6752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4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FADB6A8-DAC7-41FD-9913-3DEE49B69A13}"/>
                </a:ext>
              </a:extLst>
            </p:cNvPr>
            <p:cNvSpPr/>
            <p:nvPr/>
          </p:nvSpPr>
          <p:spPr>
            <a:xfrm>
              <a:off x="8407182" y="2214949"/>
              <a:ext cx="6752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4</a:t>
              </a:r>
            </a:p>
          </p:txBody>
        </p:sp>
      </p:grp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519E9B47-B703-4665-A65B-C7B7C1BC410B}"/>
              </a:ext>
            </a:extLst>
          </p:cNvPr>
          <p:cNvSpPr/>
          <p:nvPr/>
        </p:nvSpPr>
        <p:spPr>
          <a:xfrm>
            <a:off x="3524265" y="2300695"/>
            <a:ext cx="2038329" cy="2076251"/>
          </a:xfrm>
          <a:prstGeom prst="triangle">
            <a:avLst>
              <a:gd name="adj" fmla="val 74584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808908"/>
      </p:ext>
    </p:extLst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C444E7A-6122-4B65-A4BC-C5B71EC99008}"/>
              </a:ext>
            </a:extLst>
          </p:cNvPr>
          <p:cNvSpPr/>
          <p:nvPr/>
        </p:nvSpPr>
        <p:spPr>
          <a:xfrm>
            <a:off x="140680" y="70340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the grid draw a triangle with the same area as the shaded rectangle. </a:t>
            </a:r>
          </a:p>
        </p:txBody>
      </p:sp>
      <p:pic>
        <p:nvPicPr>
          <p:cNvPr id="3" name="Picture 2" descr="https://app.doublestruck.eu/content/K2_REAS/HTML/Q/Q99A19_files/image002.jpg">
            <a:extLst>
              <a:ext uri="{FF2B5EF4-FFF2-40B4-BE49-F238E27FC236}">
                <a16:creationId xmlns:a16="http://schemas.microsoft.com/office/drawing/2014/main" id="{1C66C013-8824-4593-9FA5-D35DC463A14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06" y="1251916"/>
            <a:ext cx="6231629" cy="520893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74FC12-A831-48CF-841D-9184CF142813}"/>
              </a:ext>
            </a:extLst>
          </p:cNvPr>
          <p:cNvCxnSpPr/>
          <p:nvPr/>
        </p:nvCxnSpPr>
        <p:spPr>
          <a:xfrm>
            <a:off x="914400" y="2822713"/>
            <a:ext cx="10469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6381958-68A6-48C3-B3DC-745BA9A622BC}"/>
              </a:ext>
            </a:extLst>
          </p:cNvPr>
          <p:cNvCxnSpPr>
            <a:cxnSpLocks/>
          </p:cNvCxnSpPr>
          <p:nvPr/>
        </p:nvCxnSpPr>
        <p:spPr>
          <a:xfrm>
            <a:off x="1961322" y="2822713"/>
            <a:ext cx="0" cy="20762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17D37D4A-3050-4729-81F0-79C249B9D22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E4D31D1-3A41-46A3-998A-5CDC6616A848}"/>
              </a:ext>
            </a:extLst>
          </p:cNvPr>
          <p:cNvGrpSpPr/>
          <p:nvPr/>
        </p:nvGrpSpPr>
        <p:grpSpPr>
          <a:xfrm>
            <a:off x="6773102" y="1166380"/>
            <a:ext cx="5283243" cy="1700982"/>
            <a:chOff x="6773102" y="1166380"/>
            <a:chExt cx="5283243" cy="170098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38A7175-783B-4636-B74A-22E9AAEFD6CB}"/>
                </a:ext>
              </a:extLst>
            </p:cNvPr>
            <p:cNvSpPr/>
            <p:nvPr/>
          </p:nvSpPr>
          <p:spPr>
            <a:xfrm>
              <a:off x="7037356" y="1166380"/>
              <a:ext cx="346461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Area of a triangle: </a:t>
              </a:r>
            </a:p>
            <a:p>
              <a:r>
                <a:rPr lang="en-GB" sz="2800" dirty="0">
                  <a:solidFill>
                    <a:srgbClr val="FF0000"/>
                  </a:solidFill>
                  <a:latin typeface="Calibri" panose="020F0502020204030204" pitchFamily="34" charset="0"/>
                </a:rPr>
                <a:t>Base x height ÷ 2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D4A8C90-6454-4F47-9B7E-1EB6171140B0}"/>
                </a:ext>
              </a:extLst>
            </p:cNvPr>
            <p:cNvSpPr/>
            <p:nvPr/>
          </p:nvSpPr>
          <p:spPr>
            <a:xfrm>
              <a:off x="6773102" y="2221031"/>
              <a:ext cx="528324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__ cm x __ cm ÷ 2 = 8 cm²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0E647CF-7DD6-4E00-BF4F-DA09DC7EDBA7}"/>
                </a:ext>
              </a:extLst>
            </p:cNvPr>
            <p:cNvSpPr/>
            <p:nvPr/>
          </p:nvSpPr>
          <p:spPr>
            <a:xfrm>
              <a:off x="6887648" y="2208730"/>
              <a:ext cx="6752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4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FADB6A8-DAC7-41FD-9913-3DEE49B69A13}"/>
                </a:ext>
              </a:extLst>
            </p:cNvPr>
            <p:cNvSpPr/>
            <p:nvPr/>
          </p:nvSpPr>
          <p:spPr>
            <a:xfrm>
              <a:off x="8407182" y="2214949"/>
              <a:ext cx="6752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6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4</a:t>
              </a:r>
            </a:p>
          </p:txBody>
        </p:sp>
      </p:grp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519E9B47-B703-4665-A65B-C7B7C1BC410B}"/>
              </a:ext>
            </a:extLst>
          </p:cNvPr>
          <p:cNvSpPr/>
          <p:nvPr/>
        </p:nvSpPr>
        <p:spPr>
          <a:xfrm>
            <a:off x="3524265" y="2300695"/>
            <a:ext cx="2038329" cy="2076251"/>
          </a:xfrm>
          <a:prstGeom prst="triangle">
            <a:avLst>
              <a:gd name="adj" fmla="val 100000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1903386"/>
      </p:ext>
    </p:extLst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C444E7A-6122-4B65-A4BC-C5B71EC99008}"/>
              </a:ext>
            </a:extLst>
          </p:cNvPr>
          <p:cNvSpPr/>
          <p:nvPr/>
        </p:nvSpPr>
        <p:spPr>
          <a:xfrm>
            <a:off x="140680" y="70340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the grid draw a triangle with the same area as the shaded rectangle. </a:t>
            </a:r>
          </a:p>
        </p:txBody>
      </p:sp>
      <p:pic>
        <p:nvPicPr>
          <p:cNvPr id="3" name="Picture 2" descr="https://app.doublestruck.eu/content/K2_REAS/HTML/Q/Q99A19_files/image002.jpg">
            <a:extLst>
              <a:ext uri="{FF2B5EF4-FFF2-40B4-BE49-F238E27FC236}">
                <a16:creationId xmlns:a16="http://schemas.microsoft.com/office/drawing/2014/main" id="{1C66C013-8824-4593-9FA5-D35DC463A14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06" y="1251916"/>
            <a:ext cx="6231629" cy="520893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74FC12-A831-48CF-841D-9184CF142813}"/>
              </a:ext>
            </a:extLst>
          </p:cNvPr>
          <p:cNvCxnSpPr/>
          <p:nvPr/>
        </p:nvCxnSpPr>
        <p:spPr>
          <a:xfrm>
            <a:off x="914400" y="2822713"/>
            <a:ext cx="10469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6381958-68A6-48C3-B3DC-745BA9A622BC}"/>
              </a:ext>
            </a:extLst>
          </p:cNvPr>
          <p:cNvCxnSpPr>
            <a:cxnSpLocks/>
          </p:cNvCxnSpPr>
          <p:nvPr/>
        </p:nvCxnSpPr>
        <p:spPr>
          <a:xfrm>
            <a:off x="1961322" y="2822713"/>
            <a:ext cx="0" cy="20762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17D37D4A-3050-4729-81F0-79C249B9D22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8A7175-783B-4636-B74A-22E9AAEFD6CB}"/>
              </a:ext>
            </a:extLst>
          </p:cNvPr>
          <p:cNvSpPr/>
          <p:nvPr/>
        </p:nvSpPr>
        <p:spPr>
          <a:xfrm>
            <a:off x="7037356" y="1166380"/>
            <a:ext cx="34646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Area of a triangle: </a:t>
            </a:r>
          </a:p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Base x height ÷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4A8C90-6454-4F47-9B7E-1EB6171140B0}"/>
              </a:ext>
            </a:extLst>
          </p:cNvPr>
          <p:cNvSpPr/>
          <p:nvPr/>
        </p:nvSpPr>
        <p:spPr>
          <a:xfrm>
            <a:off x="6773102" y="2221031"/>
            <a:ext cx="52832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__ cm x __ cm ÷ 2 = 8 cm²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E647CF-7DD6-4E00-BF4F-DA09DC7EDBA7}"/>
              </a:ext>
            </a:extLst>
          </p:cNvPr>
          <p:cNvSpPr/>
          <p:nvPr/>
        </p:nvSpPr>
        <p:spPr>
          <a:xfrm>
            <a:off x="6887648" y="2208730"/>
            <a:ext cx="6752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ADB6A8-DAC7-41FD-9913-3DEE49B69A13}"/>
              </a:ext>
            </a:extLst>
          </p:cNvPr>
          <p:cNvSpPr/>
          <p:nvPr/>
        </p:nvSpPr>
        <p:spPr>
          <a:xfrm>
            <a:off x="8407182" y="2214949"/>
            <a:ext cx="6752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8F75C2C-E29E-4FCF-BAC5-0D8F9A34C5C3}"/>
              </a:ext>
            </a:extLst>
          </p:cNvPr>
          <p:cNvGrpSpPr/>
          <p:nvPr/>
        </p:nvGrpSpPr>
        <p:grpSpPr>
          <a:xfrm>
            <a:off x="1421091" y="4875558"/>
            <a:ext cx="4134675" cy="1043609"/>
            <a:chOff x="1961321" y="3339548"/>
            <a:chExt cx="4134675" cy="1043609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6AD8BA7-3048-4C2E-A642-36F88472588A}"/>
                </a:ext>
              </a:extLst>
            </p:cNvPr>
            <p:cNvCxnSpPr/>
            <p:nvPr/>
          </p:nvCxnSpPr>
          <p:spPr>
            <a:xfrm flipH="1">
              <a:off x="1961322" y="3339548"/>
              <a:ext cx="4134674" cy="104360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7B17D2C-DF33-4828-8AF3-3D89C21796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95995" y="3339548"/>
              <a:ext cx="1" cy="104360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A55D3FB-EBE3-44BB-AF85-51E1C07FD7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61321" y="4383157"/>
              <a:ext cx="413467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12472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C444E7A-6122-4B65-A4BC-C5B71EC99008}"/>
              </a:ext>
            </a:extLst>
          </p:cNvPr>
          <p:cNvSpPr/>
          <p:nvPr/>
        </p:nvSpPr>
        <p:spPr>
          <a:xfrm>
            <a:off x="140680" y="70340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the grid draw a triangle with the same area as the shaded rectangle. </a:t>
            </a:r>
          </a:p>
        </p:txBody>
      </p:sp>
      <p:pic>
        <p:nvPicPr>
          <p:cNvPr id="3" name="Picture 2" descr="https://app.doublestruck.eu/content/K2_REAS/HTML/Q/Q99A19_files/image002.jpg">
            <a:extLst>
              <a:ext uri="{FF2B5EF4-FFF2-40B4-BE49-F238E27FC236}">
                <a16:creationId xmlns:a16="http://schemas.microsoft.com/office/drawing/2014/main" id="{1C66C013-8824-4593-9FA5-D35DC463A14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06" y="1251916"/>
            <a:ext cx="6231629" cy="520893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74FC12-A831-48CF-841D-9184CF142813}"/>
              </a:ext>
            </a:extLst>
          </p:cNvPr>
          <p:cNvCxnSpPr/>
          <p:nvPr/>
        </p:nvCxnSpPr>
        <p:spPr>
          <a:xfrm>
            <a:off x="914400" y="2822713"/>
            <a:ext cx="10469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6381958-68A6-48C3-B3DC-745BA9A622BC}"/>
              </a:ext>
            </a:extLst>
          </p:cNvPr>
          <p:cNvCxnSpPr>
            <a:cxnSpLocks/>
          </p:cNvCxnSpPr>
          <p:nvPr/>
        </p:nvCxnSpPr>
        <p:spPr>
          <a:xfrm>
            <a:off x="1961322" y="2822713"/>
            <a:ext cx="0" cy="20762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17D37D4A-3050-4729-81F0-79C249B9D22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8A7175-783B-4636-B74A-22E9AAEFD6CB}"/>
              </a:ext>
            </a:extLst>
          </p:cNvPr>
          <p:cNvSpPr/>
          <p:nvPr/>
        </p:nvSpPr>
        <p:spPr>
          <a:xfrm>
            <a:off x="7037356" y="1166380"/>
            <a:ext cx="34646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Area of a triangle: </a:t>
            </a:r>
          </a:p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Base x height ÷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4A8C90-6454-4F47-9B7E-1EB6171140B0}"/>
              </a:ext>
            </a:extLst>
          </p:cNvPr>
          <p:cNvSpPr/>
          <p:nvPr/>
        </p:nvSpPr>
        <p:spPr>
          <a:xfrm>
            <a:off x="6773102" y="2221031"/>
            <a:ext cx="52832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__ cm x __ cm ÷ 2 = 8 cm²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E647CF-7DD6-4E00-BF4F-DA09DC7EDBA7}"/>
              </a:ext>
            </a:extLst>
          </p:cNvPr>
          <p:cNvSpPr/>
          <p:nvPr/>
        </p:nvSpPr>
        <p:spPr>
          <a:xfrm>
            <a:off x="6887648" y="2208730"/>
            <a:ext cx="6752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ADB6A8-DAC7-41FD-9913-3DEE49B69A13}"/>
              </a:ext>
            </a:extLst>
          </p:cNvPr>
          <p:cNvSpPr/>
          <p:nvPr/>
        </p:nvSpPr>
        <p:spPr>
          <a:xfrm>
            <a:off x="8407182" y="2214949"/>
            <a:ext cx="6752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8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8F75C2C-E29E-4FCF-BAC5-0D8F9A34C5C3}"/>
              </a:ext>
            </a:extLst>
          </p:cNvPr>
          <p:cNvGrpSpPr/>
          <p:nvPr/>
        </p:nvGrpSpPr>
        <p:grpSpPr>
          <a:xfrm rot="5400000">
            <a:off x="1961432" y="3334577"/>
            <a:ext cx="4134675" cy="1043609"/>
            <a:chOff x="1961321" y="3339548"/>
            <a:chExt cx="4134675" cy="1043609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6AD8BA7-3048-4C2E-A642-36F88472588A}"/>
                </a:ext>
              </a:extLst>
            </p:cNvPr>
            <p:cNvCxnSpPr/>
            <p:nvPr/>
          </p:nvCxnSpPr>
          <p:spPr>
            <a:xfrm flipH="1">
              <a:off x="1961322" y="3339548"/>
              <a:ext cx="4134674" cy="104360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7B17D2C-DF33-4828-8AF3-3D89C21796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95995" y="3339548"/>
              <a:ext cx="1" cy="104360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A55D3FB-EBE3-44BB-AF85-51E1C07FD7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61321" y="4383157"/>
              <a:ext cx="413467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73583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172832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Anna says      is greater than  </a:t>
            </a:r>
          </a:p>
          <a:p>
            <a:r>
              <a:rPr lang="en-US" sz="3200" b="1" dirty="0"/>
              <a:t>Explain why Anna is correct.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57831E-C309-4003-8155-871F5E4D9E4A}"/>
              </a:ext>
            </a:extLst>
          </p:cNvPr>
          <p:cNvSpPr/>
          <p:nvPr/>
        </p:nvSpPr>
        <p:spPr>
          <a:xfrm>
            <a:off x="1890277" y="-419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D7781A-0B02-4D9C-A348-F697ACF3D88B}"/>
              </a:ext>
            </a:extLst>
          </p:cNvPr>
          <p:cNvSpPr/>
          <p:nvPr/>
        </p:nvSpPr>
        <p:spPr>
          <a:xfrm>
            <a:off x="1890277" y="35526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7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F09C799-6EB8-4296-AF66-5137DE47FD1F}"/>
              </a:ext>
            </a:extLst>
          </p:cNvPr>
          <p:cNvCxnSpPr/>
          <p:nvPr/>
        </p:nvCxnSpPr>
        <p:spPr>
          <a:xfrm>
            <a:off x="1907246" y="47201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4BC09973-4CB0-44CA-924E-F22963DE1499}"/>
              </a:ext>
            </a:extLst>
          </p:cNvPr>
          <p:cNvSpPr/>
          <p:nvPr/>
        </p:nvSpPr>
        <p:spPr>
          <a:xfrm>
            <a:off x="4905723" y="-419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CFC9ED-C143-49B6-B345-3758477BCF9C}"/>
              </a:ext>
            </a:extLst>
          </p:cNvPr>
          <p:cNvSpPr/>
          <p:nvPr/>
        </p:nvSpPr>
        <p:spPr>
          <a:xfrm>
            <a:off x="4905723" y="35526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9</a:t>
            </a:r>
            <a:endParaRPr lang="en-GB" sz="3200" b="1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C238A79-15C5-433E-8CCA-6B9AB9E1B232}"/>
              </a:ext>
            </a:extLst>
          </p:cNvPr>
          <p:cNvCxnSpPr/>
          <p:nvPr/>
        </p:nvCxnSpPr>
        <p:spPr>
          <a:xfrm>
            <a:off x="4922692" y="47201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945A350C-D286-40BA-8E40-CEB39BEF3096}"/>
              </a:ext>
            </a:extLst>
          </p:cNvPr>
          <p:cNvGrpSpPr/>
          <p:nvPr/>
        </p:nvGrpSpPr>
        <p:grpSpPr>
          <a:xfrm>
            <a:off x="647353" y="1972291"/>
            <a:ext cx="1863093" cy="1076984"/>
            <a:chOff x="1314975" y="2657199"/>
            <a:chExt cx="1863093" cy="1076984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A5164EE-317C-40EF-9B79-E88081DE19AA}"/>
                </a:ext>
              </a:extLst>
            </p:cNvPr>
            <p:cNvCxnSpPr>
              <a:cxnSpLocks/>
            </p:cNvCxnSpPr>
            <p:nvPr/>
          </p:nvCxnSpPr>
          <p:spPr>
            <a:xfrm>
              <a:off x="1352348" y="3165033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04C14BB-E6AD-4EE5-AEF6-2ADEE6E7FBEC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76A2612-021E-4CD0-BC64-610ADFF6C2C0}"/>
                </a:ext>
              </a:extLst>
            </p:cNvPr>
            <p:cNvSpPr txBox="1"/>
            <p:nvPr/>
          </p:nvSpPr>
          <p:spPr>
            <a:xfrm>
              <a:off x="1314975" y="2657199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CEC017F-B3F1-4856-BCFA-39EF5C095CA5}"/>
                </a:ext>
              </a:extLst>
            </p:cNvPr>
            <p:cNvSpPr txBox="1"/>
            <p:nvPr/>
          </p:nvSpPr>
          <p:spPr>
            <a:xfrm>
              <a:off x="1325541" y="3103241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2D62C5B-762B-44C2-90CE-57B8D1A59516}"/>
                </a:ext>
              </a:extLst>
            </p:cNvPr>
            <p:cNvSpPr txBox="1"/>
            <p:nvPr/>
          </p:nvSpPr>
          <p:spPr>
            <a:xfrm>
              <a:off x="2231577" y="3103241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6 3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80EB904-4680-402A-94D4-7829D8746428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17" name="Arc 16">
            <a:extLst>
              <a:ext uri="{FF2B5EF4-FFF2-40B4-BE49-F238E27FC236}">
                <a16:creationId xmlns:a16="http://schemas.microsoft.com/office/drawing/2014/main" id="{6A895AB8-170A-4933-B9A0-F00B4A72154B}"/>
              </a:ext>
            </a:extLst>
          </p:cNvPr>
          <p:cNvSpPr/>
          <p:nvPr/>
        </p:nvSpPr>
        <p:spPr>
          <a:xfrm rot="16200000">
            <a:off x="1049614" y="145016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9B9E18BB-5971-47FB-9A02-0A7AE4AC00D3}"/>
              </a:ext>
            </a:extLst>
          </p:cNvPr>
          <p:cNvSpPr/>
          <p:nvPr/>
        </p:nvSpPr>
        <p:spPr>
          <a:xfrm rot="5400000">
            <a:off x="1039327" y="237728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120B9FE-8B43-4D9E-9D91-557C04C81964}"/>
              </a:ext>
            </a:extLst>
          </p:cNvPr>
          <p:cNvSpPr txBox="1"/>
          <p:nvPr/>
        </p:nvSpPr>
        <p:spPr>
          <a:xfrm>
            <a:off x="1169917" y="291266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x9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310C92E-ECB4-43B1-BF0D-051C3299D38A}"/>
              </a:ext>
            </a:extLst>
          </p:cNvPr>
          <p:cNvSpPr txBox="1"/>
          <p:nvPr/>
        </p:nvSpPr>
        <p:spPr>
          <a:xfrm>
            <a:off x="1169916" y="161835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x9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6938D74-EFC2-4DBB-9CFA-88B6549D0981}"/>
              </a:ext>
            </a:extLst>
          </p:cNvPr>
          <p:cNvSpPr txBox="1"/>
          <p:nvPr/>
        </p:nvSpPr>
        <p:spPr>
          <a:xfrm>
            <a:off x="1565975" y="1972291"/>
            <a:ext cx="10788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3 6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17BDDCB-1298-45AC-8898-5DEFD1E04A90}"/>
              </a:ext>
            </a:extLst>
          </p:cNvPr>
          <p:cNvCxnSpPr>
            <a:cxnSpLocks/>
          </p:cNvCxnSpPr>
          <p:nvPr/>
        </p:nvCxnSpPr>
        <p:spPr>
          <a:xfrm>
            <a:off x="695588" y="4710909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906AD5F-B371-4E0F-916D-285D245CCB04}"/>
              </a:ext>
            </a:extLst>
          </p:cNvPr>
          <p:cNvCxnSpPr>
            <a:cxnSpLocks/>
          </p:cNvCxnSpPr>
          <p:nvPr/>
        </p:nvCxnSpPr>
        <p:spPr>
          <a:xfrm>
            <a:off x="1574818" y="4710909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07CAB08-3C1C-40FB-9836-02E4DA2CB599}"/>
              </a:ext>
            </a:extLst>
          </p:cNvPr>
          <p:cNvSpPr txBox="1"/>
          <p:nvPr/>
        </p:nvSpPr>
        <p:spPr>
          <a:xfrm>
            <a:off x="658215" y="420307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8EB9E4B-BD3B-432B-85CE-9B339F40E03B}"/>
              </a:ext>
            </a:extLst>
          </p:cNvPr>
          <p:cNvSpPr txBox="1"/>
          <p:nvPr/>
        </p:nvSpPr>
        <p:spPr>
          <a:xfrm>
            <a:off x="668781" y="464911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608780E-641E-4D95-B6E7-989C4BF3BBF6}"/>
              </a:ext>
            </a:extLst>
          </p:cNvPr>
          <p:cNvSpPr txBox="1"/>
          <p:nvPr/>
        </p:nvSpPr>
        <p:spPr>
          <a:xfrm>
            <a:off x="1574817" y="464911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540D292-E6CF-4CE0-B171-00AE8FFB92BC}"/>
              </a:ext>
            </a:extLst>
          </p:cNvPr>
          <p:cNvSpPr txBox="1"/>
          <p:nvPr/>
        </p:nvSpPr>
        <p:spPr>
          <a:xfrm>
            <a:off x="1127775" y="439543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F0D82894-7B77-4F23-82EC-3C6FB35AE299}"/>
              </a:ext>
            </a:extLst>
          </p:cNvPr>
          <p:cNvSpPr/>
          <p:nvPr/>
        </p:nvSpPr>
        <p:spPr>
          <a:xfrm rot="16200000">
            <a:off x="1060476" y="368095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80176792-F65C-4ECD-980A-A137F8E20841}"/>
              </a:ext>
            </a:extLst>
          </p:cNvPr>
          <p:cNvSpPr/>
          <p:nvPr/>
        </p:nvSpPr>
        <p:spPr>
          <a:xfrm rot="5400000">
            <a:off x="1050189" y="460807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57E8C8E-1CB7-4506-9B0C-700A1B1E88A8}"/>
              </a:ext>
            </a:extLst>
          </p:cNvPr>
          <p:cNvSpPr txBox="1"/>
          <p:nvPr/>
        </p:nvSpPr>
        <p:spPr>
          <a:xfrm>
            <a:off x="1180779" y="514344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x7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1BCF977-E2F9-4790-B5DE-1A9BBE39DF15}"/>
              </a:ext>
            </a:extLst>
          </p:cNvPr>
          <p:cNvSpPr txBox="1"/>
          <p:nvPr/>
        </p:nvSpPr>
        <p:spPr>
          <a:xfrm>
            <a:off x="1180778" y="384913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x7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C14DD26-1B98-4D95-B1FD-05EA880F55FA}"/>
              </a:ext>
            </a:extLst>
          </p:cNvPr>
          <p:cNvSpPr txBox="1"/>
          <p:nvPr/>
        </p:nvSpPr>
        <p:spPr>
          <a:xfrm>
            <a:off x="1596202" y="4203075"/>
            <a:ext cx="10651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3 5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CF2CC58-17C1-452B-B9C0-9805E4C425A7}"/>
              </a:ext>
            </a:extLst>
          </p:cNvPr>
          <p:cNvGrpSpPr/>
          <p:nvPr/>
        </p:nvGrpSpPr>
        <p:grpSpPr>
          <a:xfrm>
            <a:off x="3861683" y="1547730"/>
            <a:ext cx="502160" cy="1076984"/>
            <a:chOff x="1111620" y="4345723"/>
            <a:chExt cx="502160" cy="1076984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3698386-0897-4D5F-A7DE-B2019929958A}"/>
                </a:ext>
              </a:extLst>
            </p:cNvPr>
            <p:cNvCxnSpPr>
              <a:cxnSpLocks/>
            </p:cNvCxnSpPr>
            <p:nvPr/>
          </p:nvCxnSpPr>
          <p:spPr>
            <a:xfrm>
              <a:off x="1148993" y="4853557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E9FB652-E371-4188-9BA8-08B7A71A19E0}"/>
                </a:ext>
              </a:extLst>
            </p:cNvPr>
            <p:cNvSpPr txBox="1"/>
            <p:nvPr/>
          </p:nvSpPr>
          <p:spPr>
            <a:xfrm>
              <a:off x="1111620" y="4345723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39AF4E7-EB9E-4D59-BE1B-9572BE8BA9BA}"/>
                </a:ext>
              </a:extLst>
            </p:cNvPr>
            <p:cNvSpPr txBox="1"/>
            <p:nvPr/>
          </p:nvSpPr>
          <p:spPr>
            <a:xfrm>
              <a:off x="1122186" y="4791765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2DA318A5-F1CA-4290-8DAD-1717C4D1C031}"/>
              </a:ext>
            </a:extLst>
          </p:cNvPr>
          <p:cNvSpPr/>
          <p:nvPr/>
        </p:nvSpPr>
        <p:spPr>
          <a:xfrm>
            <a:off x="4366728" y="1770693"/>
            <a:ext cx="7343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is larger because it’s equivalent to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25211C3-44E2-42A1-8D8A-55E12CCADBC3}"/>
              </a:ext>
            </a:extLst>
          </p:cNvPr>
          <p:cNvGrpSpPr/>
          <p:nvPr/>
        </p:nvGrpSpPr>
        <p:grpSpPr>
          <a:xfrm>
            <a:off x="10309074" y="1547730"/>
            <a:ext cx="1012722" cy="1076984"/>
            <a:chOff x="2028222" y="4345723"/>
            <a:chExt cx="1012722" cy="1076984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125F532-DE04-4309-95C4-D70EA9AE5D4C}"/>
                </a:ext>
              </a:extLst>
            </p:cNvPr>
            <p:cNvCxnSpPr>
              <a:cxnSpLocks/>
            </p:cNvCxnSpPr>
            <p:nvPr/>
          </p:nvCxnSpPr>
          <p:spPr>
            <a:xfrm>
              <a:off x="2028223" y="4853557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C761F3-7A44-42AB-B53C-DCDC6DE96FD7}"/>
                </a:ext>
              </a:extLst>
            </p:cNvPr>
            <p:cNvSpPr txBox="1"/>
            <p:nvPr/>
          </p:nvSpPr>
          <p:spPr>
            <a:xfrm>
              <a:off x="2028222" y="4791765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6 3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242C646-2D7F-4A86-81A6-D3055F51279F}"/>
                </a:ext>
              </a:extLst>
            </p:cNvPr>
            <p:cNvSpPr txBox="1"/>
            <p:nvPr/>
          </p:nvSpPr>
          <p:spPr>
            <a:xfrm>
              <a:off x="2028222" y="4345723"/>
              <a:ext cx="101272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3 6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D2FFFDB-FB9A-40C7-823B-3607E67E6AEC}"/>
              </a:ext>
            </a:extLst>
          </p:cNvPr>
          <p:cNvGrpSpPr/>
          <p:nvPr/>
        </p:nvGrpSpPr>
        <p:grpSpPr>
          <a:xfrm>
            <a:off x="3876545" y="2847793"/>
            <a:ext cx="502160" cy="1076984"/>
            <a:chOff x="1111620" y="4345723"/>
            <a:chExt cx="502160" cy="1076984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CB824D1-854F-4700-A9AF-E3374025ED8D}"/>
                </a:ext>
              </a:extLst>
            </p:cNvPr>
            <p:cNvCxnSpPr>
              <a:cxnSpLocks/>
            </p:cNvCxnSpPr>
            <p:nvPr/>
          </p:nvCxnSpPr>
          <p:spPr>
            <a:xfrm>
              <a:off x="1148993" y="4853557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519CBAA-CAA6-4778-B03B-4C70C6052352}"/>
                </a:ext>
              </a:extLst>
            </p:cNvPr>
            <p:cNvSpPr txBox="1"/>
            <p:nvPr/>
          </p:nvSpPr>
          <p:spPr>
            <a:xfrm>
              <a:off x="1111620" y="4345723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9AECE0A-E346-4399-A53A-D1FAD7DF96E4}"/>
                </a:ext>
              </a:extLst>
            </p:cNvPr>
            <p:cNvSpPr txBox="1"/>
            <p:nvPr/>
          </p:nvSpPr>
          <p:spPr>
            <a:xfrm>
              <a:off x="1122186" y="4791765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</a:t>
              </a:r>
            </a:p>
          </p:txBody>
        </p: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A649DFDC-B404-4547-BC34-327EABDC9832}"/>
              </a:ext>
            </a:extLst>
          </p:cNvPr>
          <p:cNvSpPr/>
          <p:nvPr/>
        </p:nvSpPr>
        <p:spPr>
          <a:xfrm>
            <a:off x="4381590" y="3070756"/>
            <a:ext cx="7343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is only equivalent to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2D1DCFC-D528-44B3-94D7-B10EC8C5DA0B}"/>
              </a:ext>
            </a:extLst>
          </p:cNvPr>
          <p:cNvGrpSpPr/>
          <p:nvPr/>
        </p:nvGrpSpPr>
        <p:grpSpPr>
          <a:xfrm>
            <a:off x="8021799" y="2867671"/>
            <a:ext cx="954444" cy="1076984"/>
            <a:chOff x="2012085" y="4345723"/>
            <a:chExt cx="954444" cy="1076984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FECE45FE-2D98-4F36-8B0D-22E6B7F33CDB}"/>
                </a:ext>
              </a:extLst>
            </p:cNvPr>
            <p:cNvCxnSpPr>
              <a:cxnSpLocks/>
            </p:cNvCxnSpPr>
            <p:nvPr/>
          </p:nvCxnSpPr>
          <p:spPr>
            <a:xfrm>
              <a:off x="2028223" y="4853557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D25333F-35E4-48F4-9AB5-B80E5C7BA2E6}"/>
                </a:ext>
              </a:extLst>
            </p:cNvPr>
            <p:cNvSpPr txBox="1"/>
            <p:nvPr/>
          </p:nvSpPr>
          <p:spPr>
            <a:xfrm>
              <a:off x="2012085" y="4791765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6 3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DA37322-B10F-49FF-83BC-67F44FCAEE1C}"/>
                </a:ext>
              </a:extLst>
            </p:cNvPr>
            <p:cNvSpPr txBox="1"/>
            <p:nvPr/>
          </p:nvSpPr>
          <p:spPr>
            <a:xfrm>
              <a:off x="2020039" y="4345723"/>
              <a:ext cx="94649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3 5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4A3ED0B1-A569-43A1-9F96-FEC406FDDED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276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/>
      <p:bldP spid="20" grpId="0"/>
      <p:bldP spid="21" grpId="0"/>
      <p:bldP spid="24" grpId="0"/>
      <p:bldP spid="25" grpId="0"/>
      <p:bldP spid="26" grpId="0"/>
      <p:bldP spid="27" grpId="0"/>
      <p:bldP spid="28" grpId="0" animBg="1"/>
      <p:bldP spid="29" grpId="0" animBg="1"/>
      <p:bldP spid="30" grpId="0"/>
      <p:bldP spid="31" grpId="0"/>
      <p:bldP spid="32" grpId="0"/>
      <p:bldP spid="37" grpId="0"/>
      <p:bldP spid="46" grpId="0"/>
    </p:bld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F6CC27-4485-496C-A5EB-BF741EB57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98" y="1236875"/>
            <a:ext cx="7085934" cy="506796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5035644-2120-4D42-AD53-540DF33ABFF3}"/>
              </a:ext>
            </a:extLst>
          </p:cNvPr>
          <p:cNvSpPr/>
          <p:nvPr/>
        </p:nvSpPr>
        <p:spPr>
          <a:xfrm>
            <a:off x="56123" y="50000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the centimetre square grid, draw a parallelogram that has an area of 8 cm</a:t>
            </a:r>
            <a:r>
              <a:rPr lang="en-GB" sz="3200" b="1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8B5ED4-8DDB-42D8-BE91-A1A3B3B6D187}"/>
              </a:ext>
            </a:extLst>
          </p:cNvPr>
          <p:cNvSpPr/>
          <p:nvPr/>
        </p:nvSpPr>
        <p:spPr>
          <a:xfrm>
            <a:off x="7382095" y="1236875"/>
            <a:ext cx="44641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Area of a parallelogram: </a:t>
            </a:r>
          </a:p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Base x height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46CA68-5563-4CC8-AAD2-13EBD2761ACA}"/>
              </a:ext>
            </a:extLst>
          </p:cNvPr>
          <p:cNvSpPr/>
          <p:nvPr/>
        </p:nvSpPr>
        <p:spPr>
          <a:xfrm>
            <a:off x="7382095" y="2221049"/>
            <a:ext cx="48099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 cm x 2 cm = 8 cm²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934F51-949C-4A97-A624-6485488082F9}"/>
              </a:ext>
            </a:extLst>
          </p:cNvPr>
          <p:cNvCxnSpPr>
            <a:cxnSpLocks/>
          </p:cNvCxnSpPr>
          <p:nvPr/>
        </p:nvCxnSpPr>
        <p:spPr>
          <a:xfrm>
            <a:off x="1182914" y="5256679"/>
            <a:ext cx="402771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C081051-177B-4B3A-8529-0C5F3853FE0F}"/>
              </a:ext>
            </a:extLst>
          </p:cNvPr>
          <p:cNvCxnSpPr>
            <a:cxnSpLocks/>
          </p:cNvCxnSpPr>
          <p:nvPr/>
        </p:nvCxnSpPr>
        <p:spPr>
          <a:xfrm>
            <a:off x="5210629" y="3263274"/>
            <a:ext cx="0" cy="1970314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AA5057C0-68A0-442A-BA8B-8B25D472DF78}"/>
              </a:ext>
            </a:extLst>
          </p:cNvPr>
          <p:cNvSpPr/>
          <p:nvPr/>
        </p:nvSpPr>
        <p:spPr>
          <a:xfrm>
            <a:off x="5210629" y="3878942"/>
            <a:ext cx="82218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F37ED29-2B1B-4407-8894-E1EB7EC9DA81}"/>
              </a:ext>
            </a:extLst>
          </p:cNvPr>
          <p:cNvCxnSpPr>
            <a:cxnSpLocks/>
          </p:cNvCxnSpPr>
          <p:nvPr/>
        </p:nvCxnSpPr>
        <p:spPr>
          <a:xfrm flipH="1">
            <a:off x="5204437" y="3263274"/>
            <a:ext cx="993164" cy="1993405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DC00D63-FA83-4F42-A92E-D54153AEE3D7}"/>
              </a:ext>
            </a:extLst>
          </p:cNvPr>
          <p:cNvCxnSpPr>
            <a:cxnSpLocks/>
          </p:cNvCxnSpPr>
          <p:nvPr/>
        </p:nvCxnSpPr>
        <p:spPr>
          <a:xfrm flipH="1">
            <a:off x="1206815" y="3263274"/>
            <a:ext cx="993164" cy="1993405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3293F73-1937-4BA9-8B25-ABC0EC20DBE2}"/>
              </a:ext>
            </a:extLst>
          </p:cNvPr>
          <p:cNvCxnSpPr>
            <a:cxnSpLocks/>
          </p:cNvCxnSpPr>
          <p:nvPr/>
        </p:nvCxnSpPr>
        <p:spPr>
          <a:xfrm>
            <a:off x="2199979" y="3263274"/>
            <a:ext cx="402771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85FBADDC-54A4-4696-9102-F54D810CC20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3184207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/>
    </p:bld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F6CC27-4485-496C-A5EB-BF741EB57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98" y="1236875"/>
            <a:ext cx="7085934" cy="506796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C8B5ED4-8DDB-42D8-BE91-A1A3B3B6D187}"/>
              </a:ext>
            </a:extLst>
          </p:cNvPr>
          <p:cNvSpPr/>
          <p:nvPr/>
        </p:nvSpPr>
        <p:spPr>
          <a:xfrm>
            <a:off x="7382095" y="1236875"/>
            <a:ext cx="44641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Area of a parallelogram: </a:t>
            </a:r>
          </a:p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Base x height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46CA68-5563-4CC8-AAD2-13EBD2761ACA}"/>
              </a:ext>
            </a:extLst>
          </p:cNvPr>
          <p:cNvSpPr/>
          <p:nvPr/>
        </p:nvSpPr>
        <p:spPr>
          <a:xfrm>
            <a:off x="7382095" y="2221049"/>
            <a:ext cx="48099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 cm x 2 cm = 8 cm²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934F51-949C-4A97-A624-6485488082F9}"/>
              </a:ext>
            </a:extLst>
          </p:cNvPr>
          <p:cNvCxnSpPr>
            <a:cxnSpLocks/>
          </p:cNvCxnSpPr>
          <p:nvPr/>
        </p:nvCxnSpPr>
        <p:spPr>
          <a:xfrm>
            <a:off x="1182914" y="5256679"/>
            <a:ext cx="402771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C081051-177B-4B3A-8529-0C5F3853FE0F}"/>
              </a:ext>
            </a:extLst>
          </p:cNvPr>
          <p:cNvCxnSpPr>
            <a:cxnSpLocks/>
          </p:cNvCxnSpPr>
          <p:nvPr/>
        </p:nvCxnSpPr>
        <p:spPr>
          <a:xfrm>
            <a:off x="5210629" y="3263274"/>
            <a:ext cx="0" cy="1970314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AA5057C0-68A0-442A-BA8B-8B25D472DF78}"/>
              </a:ext>
            </a:extLst>
          </p:cNvPr>
          <p:cNvSpPr/>
          <p:nvPr/>
        </p:nvSpPr>
        <p:spPr>
          <a:xfrm>
            <a:off x="5210629" y="3878942"/>
            <a:ext cx="82218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F37ED29-2B1B-4407-8894-E1EB7EC9DA81}"/>
              </a:ext>
            </a:extLst>
          </p:cNvPr>
          <p:cNvCxnSpPr>
            <a:cxnSpLocks/>
          </p:cNvCxnSpPr>
          <p:nvPr/>
        </p:nvCxnSpPr>
        <p:spPr>
          <a:xfrm flipH="1">
            <a:off x="5204437" y="3263274"/>
            <a:ext cx="1951106" cy="1993405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DC00D63-FA83-4F42-A92E-D54153AEE3D7}"/>
              </a:ext>
            </a:extLst>
          </p:cNvPr>
          <p:cNvCxnSpPr>
            <a:cxnSpLocks/>
          </p:cNvCxnSpPr>
          <p:nvPr/>
        </p:nvCxnSpPr>
        <p:spPr>
          <a:xfrm flipH="1">
            <a:off x="1206815" y="3263274"/>
            <a:ext cx="2029871" cy="1993405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3293F73-1937-4BA9-8B25-ABC0EC20DBE2}"/>
              </a:ext>
            </a:extLst>
          </p:cNvPr>
          <p:cNvCxnSpPr>
            <a:cxnSpLocks/>
          </p:cNvCxnSpPr>
          <p:nvPr/>
        </p:nvCxnSpPr>
        <p:spPr>
          <a:xfrm>
            <a:off x="3172437" y="3263274"/>
            <a:ext cx="402771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9BE84F2-3E95-4E79-A9EF-55A75B1885F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CF471E5-C5A9-4DAB-AEBD-FAFE536C6472}"/>
              </a:ext>
            </a:extLst>
          </p:cNvPr>
          <p:cNvSpPr/>
          <p:nvPr/>
        </p:nvSpPr>
        <p:spPr>
          <a:xfrm>
            <a:off x="56123" y="50000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the centimetre square grid, draw a parallelogram that has an area of 8 cm</a:t>
            </a:r>
            <a:r>
              <a:rPr lang="en-GB" sz="3200" b="1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.</a:t>
            </a:r>
            <a:endParaRPr lang="en-GB" sz="32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409957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F6CC27-4485-496C-A5EB-BF741EB57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98" y="1236875"/>
            <a:ext cx="7085934" cy="506796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C8B5ED4-8DDB-42D8-BE91-A1A3B3B6D187}"/>
              </a:ext>
            </a:extLst>
          </p:cNvPr>
          <p:cNvSpPr/>
          <p:nvPr/>
        </p:nvSpPr>
        <p:spPr>
          <a:xfrm>
            <a:off x="7382095" y="1236875"/>
            <a:ext cx="44641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Area of a parallelogram: </a:t>
            </a:r>
          </a:p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Base x height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46CA68-5563-4CC8-AAD2-13EBD2761ACA}"/>
              </a:ext>
            </a:extLst>
          </p:cNvPr>
          <p:cNvSpPr/>
          <p:nvPr/>
        </p:nvSpPr>
        <p:spPr>
          <a:xfrm>
            <a:off x="7382095" y="2221049"/>
            <a:ext cx="48099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 cm x 2 cm = 8 cm²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934F51-949C-4A97-A624-6485488082F9}"/>
              </a:ext>
            </a:extLst>
          </p:cNvPr>
          <p:cNvCxnSpPr>
            <a:cxnSpLocks/>
          </p:cNvCxnSpPr>
          <p:nvPr/>
        </p:nvCxnSpPr>
        <p:spPr>
          <a:xfrm>
            <a:off x="1182914" y="5256679"/>
            <a:ext cx="402771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C081051-177B-4B3A-8529-0C5F3853FE0F}"/>
              </a:ext>
            </a:extLst>
          </p:cNvPr>
          <p:cNvCxnSpPr>
            <a:cxnSpLocks/>
          </p:cNvCxnSpPr>
          <p:nvPr/>
        </p:nvCxnSpPr>
        <p:spPr>
          <a:xfrm>
            <a:off x="5210629" y="3263274"/>
            <a:ext cx="0" cy="1970314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AA5057C0-68A0-442A-BA8B-8B25D472DF78}"/>
              </a:ext>
            </a:extLst>
          </p:cNvPr>
          <p:cNvSpPr/>
          <p:nvPr/>
        </p:nvSpPr>
        <p:spPr>
          <a:xfrm>
            <a:off x="5210629" y="3878942"/>
            <a:ext cx="82218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F37ED29-2B1B-4407-8894-E1EB7EC9DA81}"/>
              </a:ext>
            </a:extLst>
          </p:cNvPr>
          <p:cNvCxnSpPr>
            <a:cxnSpLocks/>
          </p:cNvCxnSpPr>
          <p:nvPr/>
        </p:nvCxnSpPr>
        <p:spPr>
          <a:xfrm>
            <a:off x="4182196" y="3263274"/>
            <a:ext cx="1022241" cy="1993405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DC00D63-FA83-4F42-A92E-D54153AEE3D7}"/>
              </a:ext>
            </a:extLst>
          </p:cNvPr>
          <p:cNvCxnSpPr>
            <a:cxnSpLocks/>
          </p:cNvCxnSpPr>
          <p:nvPr/>
        </p:nvCxnSpPr>
        <p:spPr>
          <a:xfrm>
            <a:off x="236406" y="3263274"/>
            <a:ext cx="970410" cy="1993405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3293F73-1937-4BA9-8B25-ABC0EC20DBE2}"/>
              </a:ext>
            </a:extLst>
          </p:cNvPr>
          <p:cNvCxnSpPr>
            <a:cxnSpLocks/>
          </p:cNvCxnSpPr>
          <p:nvPr/>
        </p:nvCxnSpPr>
        <p:spPr>
          <a:xfrm>
            <a:off x="236406" y="3263274"/>
            <a:ext cx="3973804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0CFD3FCD-A010-424D-95DA-1AA28B5D24F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242B1D3-EC7C-4164-96F6-89A04BD44596}"/>
              </a:ext>
            </a:extLst>
          </p:cNvPr>
          <p:cNvSpPr/>
          <p:nvPr/>
        </p:nvSpPr>
        <p:spPr>
          <a:xfrm>
            <a:off x="56123" y="50000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the centimetre square grid, draw a parallelogram that has an area of 8 cm</a:t>
            </a:r>
            <a:r>
              <a:rPr lang="en-GB" sz="3200" b="1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.</a:t>
            </a:r>
            <a:endParaRPr lang="en-GB" sz="32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684984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F6CC27-4485-496C-A5EB-BF741EB57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98" y="1236875"/>
            <a:ext cx="7085934" cy="506796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C8B5ED4-8DDB-42D8-BE91-A1A3B3B6D187}"/>
              </a:ext>
            </a:extLst>
          </p:cNvPr>
          <p:cNvSpPr/>
          <p:nvPr/>
        </p:nvSpPr>
        <p:spPr>
          <a:xfrm>
            <a:off x="7382095" y="1236875"/>
            <a:ext cx="44641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Area of a parallelogram: </a:t>
            </a:r>
          </a:p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Base x height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46CA68-5563-4CC8-AAD2-13EBD2761ACA}"/>
              </a:ext>
            </a:extLst>
          </p:cNvPr>
          <p:cNvSpPr/>
          <p:nvPr/>
        </p:nvSpPr>
        <p:spPr>
          <a:xfrm>
            <a:off x="7382095" y="2221049"/>
            <a:ext cx="48099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 cm x 4 cm = 8 cm²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934F51-949C-4A97-A624-6485488082F9}"/>
              </a:ext>
            </a:extLst>
          </p:cNvPr>
          <p:cNvCxnSpPr>
            <a:cxnSpLocks/>
          </p:cNvCxnSpPr>
          <p:nvPr/>
        </p:nvCxnSpPr>
        <p:spPr>
          <a:xfrm>
            <a:off x="3235569" y="5256679"/>
            <a:ext cx="197506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F37ED29-2B1B-4407-8894-E1EB7EC9DA81}"/>
              </a:ext>
            </a:extLst>
          </p:cNvPr>
          <p:cNvCxnSpPr>
            <a:cxnSpLocks/>
          </p:cNvCxnSpPr>
          <p:nvPr/>
        </p:nvCxnSpPr>
        <p:spPr>
          <a:xfrm>
            <a:off x="4210210" y="1260321"/>
            <a:ext cx="994227" cy="399635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DC00D63-FA83-4F42-A92E-D54153AEE3D7}"/>
              </a:ext>
            </a:extLst>
          </p:cNvPr>
          <p:cNvCxnSpPr>
            <a:cxnSpLocks/>
          </p:cNvCxnSpPr>
          <p:nvPr/>
        </p:nvCxnSpPr>
        <p:spPr>
          <a:xfrm>
            <a:off x="2221193" y="1265095"/>
            <a:ext cx="1014376" cy="399158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3293F73-1937-4BA9-8B25-ABC0EC20DBE2}"/>
              </a:ext>
            </a:extLst>
          </p:cNvPr>
          <p:cNvCxnSpPr>
            <a:cxnSpLocks/>
          </p:cNvCxnSpPr>
          <p:nvPr/>
        </p:nvCxnSpPr>
        <p:spPr>
          <a:xfrm>
            <a:off x="2227385" y="1291585"/>
            <a:ext cx="198282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A1940356-B13B-4EAE-B3B0-7FB4F0379A3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0D1BCE-FBAF-4FA6-926D-E37B71641796}"/>
              </a:ext>
            </a:extLst>
          </p:cNvPr>
          <p:cNvSpPr/>
          <p:nvPr/>
        </p:nvSpPr>
        <p:spPr>
          <a:xfrm>
            <a:off x="56123" y="50000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the centimetre square grid, draw a parallelogram that has an area of 8 cm</a:t>
            </a:r>
            <a:r>
              <a:rPr lang="en-GB" sz="3200" b="1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.</a:t>
            </a:r>
            <a:endParaRPr lang="en-GB" sz="32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910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letter of the arrow that points to the number 50 000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14B40D-A0A4-4C16-9884-31DEC9D76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727" y="898682"/>
            <a:ext cx="11159403" cy="23085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BFBF3BC-31B1-463E-9BE3-0C5352F4DE51}"/>
              </a:ext>
            </a:extLst>
          </p:cNvPr>
          <p:cNvSpPr txBox="1"/>
          <p:nvPr/>
        </p:nvSpPr>
        <p:spPr>
          <a:xfrm>
            <a:off x="7132320" y="3650777"/>
            <a:ext cx="2947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1 000 000 ÷ 10 =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A8FC3D-5461-4086-82FB-33BA1875B611}"/>
              </a:ext>
            </a:extLst>
          </p:cNvPr>
          <p:cNvSpPr txBox="1"/>
          <p:nvPr/>
        </p:nvSpPr>
        <p:spPr>
          <a:xfrm>
            <a:off x="9942957" y="3650085"/>
            <a:ext cx="1653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100 000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34BFFA7-84FC-44BB-80EA-EDFEC863B046}"/>
              </a:ext>
            </a:extLst>
          </p:cNvPr>
          <p:cNvCxnSpPr>
            <a:cxnSpLocks/>
          </p:cNvCxnSpPr>
          <p:nvPr/>
        </p:nvCxnSpPr>
        <p:spPr>
          <a:xfrm>
            <a:off x="1798838" y="2265759"/>
            <a:ext cx="0" cy="46087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676FA939-B37D-482F-B101-3CB09B043CB9}"/>
              </a:ext>
            </a:extLst>
          </p:cNvPr>
          <p:cNvSpPr/>
          <p:nvPr/>
        </p:nvSpPr>
        <p:spPr>
          <a:xfrm>
            <a:off x="1307553" y="2657796"/>
            <a:ext cx="11120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100 000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00CAA6-CBC6-4D3B-812E-78FC3DE49DA6}"/>
              </a:ext>
            </a:extLst>
          </p:cNvPr>
          <p:cNvSpPr txBox="1"/>
          <p:nvPr/>
        </p:nvSpPr>
        <p:spPr>
          <a:xfrm>
            <a:off x="10788025" y="50000"/>
            <a:ext cx="6856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CC46DE-38BD-425D-B427-93596CFA491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874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</p:bld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/>
              <a:t>k</a:t>
            </a:r>
            <a:r>
              <a:rPr lang="en-US" sz="3200" b="1" dirty="0"/>
              <a:t> stands for a whole number.</a:t>
            </a:r>
          </a:p>
          <a:p>
            <a:r>
              <a:rPr lang="en-US" sz="3200" b="1" i="1" dirty="0"/>
              <a:t>k</a:t>
            </a:r>
            <a:r>
              <a:rPr lang="en-US" sz="3200" b="1" dirty="0"/>
              <a:t> + 7 is greater than 100</a:t>
            </a:r>
          </a:p>
          <a:p>
            <a:r>
              <a:rPr lang="en-US" sz="3200" b="1" i="1" dirty="0"/>
              <a:t>k</a:t>
            </a:r>
            <a:r>
              <a:rPr lang="en-US" sz="3200" b="1" dirty="0"/>
              <a:t> – 7 is less than 90</a:t>
            </a:r>
          </a:p>
          <a:p>
            <a:r>
              <a:rPr lang="en-US" sz="3200" b="1" dirty="0"/>
              <a:t>Find all the numbers that </a:t>
            </a:r>
            <a:r>
              <a:rPr lang="en-US" sz="3200" b="1" i="1" dirty="0"/>
              <a:t>k</a:t>
            </a:r>
            <a:r>
              <a:rPr lang="en-US" sz="3200" b="1" dirty="0"/>
              <a:t> could be.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29DF78-A043-4388-82E9-6B907DC6858F}"/>
              </a:ext>
            </a:extLst>
          </p:cNvPr>
          <p:cNvSpPr txBox="1"/>
          <p:nvPr/>
        </p:nvSpPr>
        <p:spPr>
          <a:xfrm>
            <a:off x="4210050" y="507259"/>
            <a:ext cx="2667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100 – 7 = 93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5796B4-8591-4E58-B60E-6DBB0A82A618}"/>
              </a:ext>
            </a:extLst>
          </p:cNvPr>
          <p:cNvSpPr txBox="1"/>
          <p:nvPr/>
        </p:nvSpPr>
        <p:spPr>
          <a:xfrm>
            <a:off x="6877050" y="507259"/>
            <a:ext cx="2667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so k &gt; 93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5A22C8-7384-4E81-93E4-8DEA30917351}"/>
              </a:ext>
            </a:extLst>
          </p:cNvPr>
          <p:cNvSpPr txBox="1"/>
          <p:nvPr/>
        </p:nvSpPr>
        <p:spPr>
          <a:xfrm>
            <a:off x="4210050" y="994210"/>
            <a:ext cx="2667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90 + 7 = 97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C83D20-33EA-4F86-9AEE-11609548BCAA}"/>
              </a:ext>
            </a:extLst>
          </p:cNvPr>
          <p:cNvSpPr txBox="1"/>
          <p:nvPr/>
        </p:nvSpPr>
        <p:spPr>
          <a:xfrm>
            <a:off x="6877050" y="994210"/>
            <a:ext cx="2667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so k &lt; 97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18CBCA-00AF-4F7B-9DC4-FAE65EAB9A65}"/>
              </a:ext>
            </a:extLst>
          </p:cNvPr>
          <p:cNvSpPr txBox="1"/>
          <p:nvPr/>
        </p:nvSpPr>
        <p:spPr>
          <a:xfrm>
            <a:off x="2305050" y="2283583"/>
            <a:ext cx="2667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94, 95 and 96</a:t>
            </a:r>
          </a:p>
        </p:txBody>
      </p:sp>
    </p:spTree>
    <p:extLst>
      <p:ext uri="{BB962C8B-B14F-4D97-AF65-F5344CB8AC3E}">
        <p14:creationId xmlns:p14="http://schemas.microsoft.com/office/powerpoint/2010/main" val="3749041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Raisins cost 80p for 100 grams.</a:t>
            </a:r>
          </a:p>
          <a:p>
            <a:r>
              <a:rPr lang="en-US" sz="3200" b="1" dirty="0"/>
              <a:t>Jack pays £2 for a bag of raisins.</a:t>
            </a:r>
          </a:p>
          <a:p>
            <a:r>
              <a:rPr lang="en-US" sz="3200" b="1" dirty="0"/>
              <a:t>How many grams of raisins does he get?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EFE0F5-EF5F-4DD3-A026-E2AC7B008B92}"/>
              </a:ext>
            </a:extLst>
          </p:cNvPr>
          <p:cNvSpPr/>
          <p:nvPr/>
        </p:nvSpPr>
        <p:spPr>
          <a:xfrm>
            <a:off x="1404205" y="3072885"/>
            <a:ext cx="48996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80p = 100 grams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316CAC-876E-4D5D-A8F8-F34A471BA804}"/>
              </a:ext>
            </a:extLst>
          </p:cNvPr>
          <p:cNvSpPr/>
          <p:nvPr/>
        </p:nvSpPr>
        <p:spPr>
          <a:xfrm>
            <a:off x="1113256" y="3966601"/>
            <a:ext cx="16086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£1.60 =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FE5B319-6F6C-49EA-8241-A94790C0ABCE}"/>
              </a:ext>
            </a:extLst>
          </p:cNvPr>
          <p:cNvCxnSpPr/>
          <p:nvPr/>
        </p:nvCxnSpPr>
        <p:spPr>
          <a:xfrm>
            <a:off x="1635476" y="3663243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45FF0C82-9E84-4DE4-AF03-D0AEE8EED11B}"/>
              </a:ext>
            </a:extLst>
          </p:cNvPr>
          <p:cNvSpPr/>
          <p:nvPr/>
        </p:nvSpPr>
        <p:spPr>
          <a:xfrm>
            <a:off x="1719350" y="3570116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342B214-7575-4409-BD41-64072E2AC386}"/>
              </a:ext>
            </a:extLst>
          </p:cNvPr>
          <p:cNvCxnSpPr>
            <a:cxnSpLocks/>
          </p:cNvCxnSpPr>
          <p:nvPr/>
        </p:nvCxnSpPr>
        <p:spPr>
          <a:xfrm flipV="1">
            <a:off x="1635476" y="2735920"/>
            <a:ext cx="0" cy="336965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CD61EBED-4D06-4FDE-A037-ED4302C7AD59}"/>
              </a:ext>
            </a:extLst>
          </p:cNvPr>
          <p:cNvSpPr/>
          <p:nvPr/>
        </p:nvSpPr>
        <p:spPr>
          <a:xfrm>
            <a:off x="1704923" y="2690943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FEA528-C79A-4845-A72C-4178771CA45C}"/>
              </a:ext>
            </a:extLst>
          </p:cNvPr>
          <p:cNvSpPr/>
          <p:nvPr/>
        </p:nvSpPr>
        <p:spPr>
          <a:xfrm>
            <a:off x="2455499" y="3966601"/>
            <a:ext cx="2461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200 grams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42C1C2-9A96-45B9-9EE1-CAB81125CF58}"/>
              </a:ext>
            </a:extLst>
          </p:cNvPr>
          <p:cNvSpPr/>
          <p:nvPr/>
        </p:nvSpPr>
        <p:spPr>
          <a:xfrm>
            <a:off x="2455498" y="2157816"/>
            <a:ext cx="2461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 grams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69C38F-79F7-4B32-AF51-159891014EB4}"/>
              </a:ext>
            </a:extLst>
          </p:cNvPr>
          <p:cNvSpPr/>
          <p:nvPr/>
        </p:nvSpPr>
        <p:spPr>
          <a:xfrm>
            <a:off x="1432018" y="2157816"/>
            <a:ext cx="12289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40p =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A12E88-8048-4229-83E3-41E21F35BA7E}"/>
              </a:ext>
            </a:extLst>
          </p:cNvPr>
          <p:cNvSpPr/>
          <p:nvPr/>
        </p:nvSpPr>
        <p:spPr>
          <a:xfrm>
            <a:off x="1404205" y="2157816"/>
            <a:ext cx="2788972" cy="57810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91E1D4-A935-4789-B6EB-021A2C15431D}"/>
              </a:ext>
            </a:extLst>
          </p:cNvPr>
          <p:cNvSpPr/>
          <p:nvPr/>
        </p:nvSpPr>
        <p:spPr>
          <a:xfrm>
            <a:off x="1113256" y="4004493"/>
            <a:ext cx="3376013" cy="57810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D8210C-FB48-4945-8DCE-D13A88C8AB9B}"/>
              </a:ext>
            </a:extLst>
          </p:cNvPr>
          <p:cNvSpPr/>
          <p:nvPr/>
        </p:nvSpPr>
        <p:spPr>
          <a:xfrm>
            <a:off x="4764301" y="1881039"/>
            <a:ext cx="30080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£1.60 + £0.40 =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A047F7-2AEE-43F5-91A6-003AD8D3F325}"/>
              </a:ext>
            </a:extLst>
          </p:cNvPr>
          <p:cNvSpPr/>
          <p:nvPr/>
        </p:nvSpPr>
        <p:spPr>
          <a:xfrm>
            <a:off x="7420216" y="1881038"/>
            <a:ext cx="13477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£2.00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4E70960-C34B-4800-BC70-6C6D41FC5D33}"/>
              </a:ext>
            </a:extLst>
          </p:cNvPr>
          <p:cNvSpPr/>
          <p:nvPr/>
        </p:nvSpPr>
        <p:spPr>
          <a:xfrm>
            <a:off x="4764301" y="2419194"/>
            <a:ext cx="30080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200 + 50 =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F434A1A-AF16-4E2B-9A36-A3F0730DBA9C}"/>
              </a:ext>
            </a:extLst>
          </p:cNvPr>
          <p:cNvSpPr/>
          <p:nvPr/>
        </p:nvSpPr>
        <p:spPr>
          <a:xfrm>
            <a:off x="6576724" y="2419193"/>
            <a:ext cx="21911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250 grams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15B759-F735-41B5-9447-3700ABF68349}"/>
              </a:ext>
            </a:extLst>
          </p:cNvPr>
          <p:cNvSpPr/>
          <p:nvPr/>
        </p:nvSpPr>
        <p:spPr>
          <a:xfrm>
            <a:off x="6904970" y="1027185"/>
            <a:ext cx="21911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250 grams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2BCD1E0-DC38-41F2-B905-5610F16F0804}"/>
              </a:ext>
            </a:extLst>
          </p:cNvPr>
          <p:cNvSpPr/>
          <p:nvPr/>
        </p:nvSpPr>
        <p:spPr>
          <a:xfrm>
            <a:off x="6008241" y="3219519"/>
            <a:ext cx="48996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40p = 50 grams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B5E2929-F5A0-41C8-842D-AF7C84C47740}"/>
              </a:ext>
            </a:extLst>
          </p:cNvPr>
          <p:cNvSpPr/>
          <p:nvPr/>
        </p:nvSpPr>
        <p:spPr>
          <a:xfrm>
            <a:off x="5717292" y="4113235"/>
            <a:ext cx="16086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£2.00 =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3BE4022-593E-461F-B2A1-C8B5155180CE}"/>
              </a:ext>
            </a:extLst>
          </p:cNvPr>
          <p:cNvCxnSpPr/>
          <p:nvPr/>
        </p:nvCxnSpPr>
        <p:spPr>
          <a:xfrm>
            <a:off x="6239512" y="3809877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DA3ECB57-8DD4-4A99-A394-5FFD6A9994E6}"/>
              </a:ext>
            </a:extLst>
          </p:cNvPr>
          <p:cNvSpPr/>
          <p:nvPr/>
        </p:nvSpPr>
        <p:spPr>
          <a:xfrm>
            <a:off x="6323386" y="3716750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x5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1F090F4-6D34-4223-A179-C9A477C6F923}"/>
              </a:ext>
            </a:extLst>
          </p:cNvPr>
          <p:cNvSpPr/>
          <p:nvPr/>
        </p:nvSpPr>
        <p:spPr>
          <a:xfrm>
            <a:off x="7059535" y="4113235"/>
            <a:ext cx="2461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250 grams</a:t>
            </a:r>
          </a:p>
        </p:txBody>
      </p:sp>
    </p:spTree>
    <p:extLst>
      <p:ext uri="{BB962C8B-B14F-4D97-AF65-F5344CB8AC3E}">
        <p14:creationId xmlns:p14="http://schemas.microsoft.com/office/powerpoint/2010/main" val="2390615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0" grpId="0"/>
      <p:bldP spid="11" grpId="0"/>
      <p:bldP spid="12" grpId="0"/>
      <p:bldP spid="13" grpId="0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4" grpId="0"/>
      <p:bldP spid="25" grpId="0"/>
    </p:bld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BA3410-37B3-4569-ABB4-5006972CDBFD}"/>
              </a:ext>
            </a:extLst>
          </p:cNvPr>
          <p:cNvSpPr/>
          <p:nvPr/>
        </p:nvSpPr>
        <p:spPr>
          <a:xfrm>
            <a:off x="103032" y="51516"/>
            <a:ext cx="829399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cuboid is made from </a:t>
            </a:r>
            <a:r>
              <a:rPr lang="en-US" sz="32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centimetre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cubes.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 has a volume of 30 cubic centimetres.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could the length, height and width be?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8248AB6-BC43-4DED-852D-A0B7D48B55BA}"/>
              </a:ext>
            </a:extLst>
          </p:cNvPr>
          <p:cNvSpPr/>
          <p:nvPr/>
        </p:nvSpPr>
        <p:spPr>
          <a:xfrm>
            <a:off x="514834" y="1773125"/>
            <a:ext cx="100087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______ x ______ x ______ = 30cm³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ACE623-4811-4601-A596-3C8F6D6EAB49}"/>
              </a:ext>
            </a:extLst>
          </p:cNvPr>
          <p:cNvSpPr/>
          <p:nvPr/>
        </p:nvSpPr>
        <p:spPr>
          <a:xfrm>
            <a:off x="682278" y="1757083"/>
            <a:ext cx="15144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30cm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C24FD8-DC3C-44CB-9767-24C44968F06A}"/>
              </a:ext>
            </a:extLst>
          </p:cNvPr>
          <p:cNvSpPr/>
          <p:nvPr/>
        </p:nvSpPr>
        <p:spPr>
          <a:xfrm>
            <a:off x="2395118" y="1757083"/>
            <a:ext cx="15144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1cm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17F08D-E4EC-4121-948E-9D9CE2476200}"/>
              </a:ext>
            </a:extLst>
          </p:cNvPr>
          <p:cNvSpPr/>
          <p:nvPr/>
        </p:nvSpPr>
        <p:spPr>
          <a:xfrm>
            <a:off x="3978809" y="1757083"/>
            <a:ext cx="15144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1cm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F5B946-F1B9-4F08-9CCA-E3ECA3C72DE8}"/>
              </a:ext>
            </a:extLst>
          </p:cNvPr>
          <p:cNvSpPr/>
          <p:nvPr/>
        </p:nvSpPr>
        <p:spPr>
          <a:xfrm>
            <a:off x="514834" y="2518540"/>
            <a:ext cx="100087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15cm x 2cm x 1cm = 30cm³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A44F26-B0D9-4E34-A2BF-93704C852BEA}"/>
              </a:ext>
            </a:extLst>
          </p:cNvPr>
          <p:cNvSpPr/>
          <p:nvPr/>
        </p:nvSpPr>
        <p:spPr>
          <a:xfrm>
            <a:off x="514834" y="3263955"/>
            <a:ext cx="100087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5cm x 3cm x 2cm = 30cm³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3B7B09C-3ECD-473A-9F2C-27C50EA7E248}"/>
              </a:ext>
            </a:extLst>
          </p:cNvPr>
          <p:cNvSpPr/>
          <p:nvPr/>
        </p:nvSpPr>
        <p:spPr>
          <a:xfrm>
            <a:off x="514834" y="4009370"/>
            <a:ext cx="100087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6cm x 5cm x 1cm = 30cm³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39703C-7E15-46CC-923E-F9C00325D8C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9837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7BF8C76-BB12-40A4-A1D9-5546E3822A9E}"/>
              </a:ext>
            </a:extLst>
          </p:cNvPr>
          <p:cNvSpPr/>
          <p:nvPr/>
        </p:nvSpPr>
        <p:spPr>
          <a:xfrm>
            <a:off x="140680" y="70340"/>
            <a:ext cx="77848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perimeter of a square is 72 centimetres. </a:t>
            </a:r>
          </a:p>
        </p:txBody>
      </p:sp>
      <p:pic>
        <p:nvPicPr>
          <p:cNvPr id="3" name="Picture 2" descr="https://app.doublestruck.eu/content/K2_REAS/HTML/Q/Q08B24_files/image001.jpg">
            <a:extLst>
              <a:ext uri="{FF2B5EF4-FFF2-40B4-BE49-F238E27FC236}">
                <a16:creationId xmlns:a16="http://schemas.microsoft.com/office/drawing/2014/main" id="{C17316A5-86C2-40D4-8386-BDA8092A68D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562" y="862993"/>
            <a:ext cx="1979325" cy="19793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F5BF029-E4EC-486F-A31A-1ED9054BA76F}"/>
              </a:ext>
            </a:extLst>
          </p:cNvPr>
          <p:cNvSpPr/>
          <p:nvPr/>
        </p:nvSpPr>
        <p:spPr>
          <a:xfrm>
            <a:off x="121855" y="3115732"/>
            <a:ext cx="100290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square is cut in half to make two identical rectangles. </a:t>
            </a:r>
          </a:p>
        </p:txBody>
      </p:sp>
      <p:pic>
        <p:nvPicPr>
          <p:cNvPr id="5" name="Picture 4" descr="https://app.doublestruck.eu/content/K2_REAS/HTML/Q/Q08B24_files/image002.jpg">
            <a:extLst>
              <a:ext uri="{FF2B5EF4-FFF2-40B4-BE49-F238E27FC236}">
                <a16:creationId xmlns:a16="http://schemas.microsoft.com/office/drawing/2014/main" id="{A6D3F0FB-3322-4523-8EE8-A9D46C8D498E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562" y="4050389"/>
            <a:ext cx="2992821" cy="199067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53774F2-1AA9-40FA-A01D-A41014A88ACF}"/>
              </a:ext>
            </a:extLst>
          </p:cNvPr>
          <p:cNvSpPr/>
          <p:nvPr/>
        </p:nvSpPr>
        <p:spPr>
          <a:xfrm>
            <a:off x="4133356" y="3635797"/>
            <a:ext cx="69803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perimeter of one rectangle?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66EBFD-B9EE-4892-8F6C-D1258FDBC7E2}"/>
              </a:ext>
            </a:extLst>
          </p:cNvPr>
          <p:cNvSpPr txBox="1"/>
          <p:nvPr/>
        </p:nvSpPr>
        <p:spPr>
          <a:xfrm>
            <a:off x="1367693" y="429095"/>
            <a:ext cx="775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566EBFD-B9EE-4892-8F6C-D1258FDBC7E2}"/>
              </a:ext>
            </a:extLst>
          </p:cNvPr>
          <p:cNvSpPr txBox="1"/>
          <p:nvPr/>
        </p:nvSpPr>
        <p:spPr>
          <a:xfrm>
            <a:off x="200872" y="1536986"/>
            <a:ext cx="775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566EBFD-B9EE-4892-8F6C-D1258FDBC7E2}"/>
              </a:ext>
            </a:extLst>
          </p:cNvPr>
          <p:cNvSpPr txBox="1"/>
          <p:nvPr/>
        </p:nvSpPr>
        <p:spPr>
          <a:xfrm>
            <a:off x="1367692" y="2746750"/>
            <a:ext cx="775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66EBFD-B9EE-4892-8F6C-D1258FDBC7E2}"/>
              </a:ext>
            </a:extLst>
          </p:cNvPr>
          <p:cNvSpPr txBox="1"/>
          <p:nvPr/>
        </p:nvSpPr>
        <p:spPr>
          <a:xfrm>
            <a:off x="2616321" y="1536985"/>
            <a:ext cx="775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66EBFD-B9EE-4892-8F6C-D1258FDBC7E2}"/>
              </a:ext>
            </a:extLst>
          </p:cNvPr>
          <p:cNvSpPr txBox="1"/>
          <p:nvPr/>
        </p:nvSpPr>
        <p:spPr>
          <a:xfrm>
            <a:off x="172362" y="4740638"/>
            <a:ext cx="775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566EBFD-B9EE-4892-8F6C-D1258FDBC7E2}"/>
              </a:ext>
            </a:extLst>
          </p:cNvPr>
          <p:cNvSpPr txBox="1"/>
          <p:nvPr/>
        </p:nvSpPr>
        <p:spPr>
          <a:xfrm>
            <a:off x="1072565" y="3584603"/>
            <a:ext cx="3879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9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566EBFD-B9EE-4892-8F6C-D1258FDBC7E2}"/>
              </a:ext>
            </a:extLst>
          </p:cNvPr>
          <p:cNvSpPr txBox="1"/>
          <p:nvPr/>
        </p:nvSpPr>
        <p:spPr>
          <a:xfrm>
            <a:off x="1634004" y="4740638"/>
            <a:ext cx="775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18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566EBFD-B9EE-4892-8F6C-D1258FDBC7E2}"/>
              </a:ext>
            </a:extLst>
          </p:cNvPr>
          <p:cNvSpPr txBox="1"/>
          <p:nvPr/>
        </p:nvSpPr>
        <p:spPr>
          <a:xfrm>
            <a:off x="1072565" y="5939076"/>
            <a:ext cx="3879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9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EB73875-9DF3-4EDD-B3C1-7C208844C978}"/>
              </a:ext>
            </a:extLst>
          </p:cNvPr>
          <p:cNvSpPr txBox="1"/>
          <p:nvPr/>
        </p:nvSpPr>
        <p:spPr>
          <a:xfrm>
            <a:off x="4133356" y="4124453"/>
            <a:ext cx="5671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18 + 18 + 9 + 9 =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EB73875-9DF3-4EDD-B3C1-7C208844C978}"/>
              </a:ext>
            </a:extLst>
          </p:cNvPr>
          <p:cNvSpPr txBox="1"/>
          <p:nvPr/>
        </p:nvSpPr>
        <p:spPr>
          <a:xfrm>
            <a:off x="8023248" y="4124453"/>
            <a:ext cx="1646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54 cm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66CBDFF-66A8-4654-B533-3A255B53E2C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23FBD7F-B28F-498B-8F39-03A59082B9BF}"/>
              </a:ext>
            </a:extLst>
          </p:cNvPr>
          <p:cNvSpPr txBox="1"/>
          <p:nvPr/>
        </p:nvSpPr>
        <p:spPr>
          <a:xfrm>
            <a:off x="4233000" y="1451560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13A3614-94C2-4C11-B916-1401B05AF6AD}"/>
              </a:ext>
            </a:extLst>
          </p:cNvPr>
          <p:cNvSpPr txBox="1"/>
          <p:nvPr/>
        </p:nvSpPr>
        <p:spPr>
          <a:xfrm>
            <a:off x="3758383" y="146462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3624A6F-DB6A-4D75-86FC-DB324EBEB42B}"/>
              </a:ext>
            </a:extLst>
          </p:cNvPr>
          <p:cNvCxnSpPr>
            <a:cxnSpLocks/>
          </p:cNvCxnSpPr>
          <p:nvPr/>
        </p:nvCxnSpPr>
        <p:spPr>
          <a:xfrm>
            <a:off x="4233000" y="1514180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F53E361-C651-4387-93BE-1491A346B97D}"/>
              </a:ext>
            </a:extLst>
          </p:cNvPr>
          <p:cNvCxnSpPr>
            <a:cxnSpLocks/>
          </p:cNvCxnSpPr>
          <p:nvPr/>
        </p:nvCxnSpPr>
        <p:spPr>
          <a:xfrm>
            <a:off x="4251952" y="1514180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19018511-4809-4911-995F-BE3CB2B674BC}"/>
              </a:ext>
            </a:extLst>
          </p:cNvPr>
          <p:cNvSpPr txBox="1"/>
          <p:nvPr/>
        </p:nvSpPr>
        <p:spPr>
          <a:xfrm>
            <a:off x="4233371" y="101387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A0F5E80-E38C-4CF3-93E4-8CC39041D58A}"/>
              </a:ext>
            </a:extLst>
          </p:cNvPr>
          <p:cNvSpPr txBox="1"/>
          <p:nvPr/>
        </p:nvSpPr>
        <p:spPr>
          <a:xfrm>
            <a:off x="4656377" y="101387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B6EB8E3-75AA-47FD-A2EA-89FF205E03AE}"/>
              </a:ext>
            </a:extLst>
          </p:cNvPr>
          <p:cNvSpPr txBox="1"/>
          <p:nvPr/>
        </p:nvSpPr>
        <p:spPr>
          <a:xfrm>
            <a:off x="4543622" y="1498135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FC1CA3F-2FBE-4D71-9AA9-53E93B7D5F7F}"/>
              </a:ext>
            </a:extLst>
          </p:cNvPr>
          <p:cNvSpPr txBox="1"/>
          <p:nvPr/>
        </p:nvSpPr>
        <p:spPr>
          <a:xfrm>
            <a:off x="5075214" y="999382"/>
            <a:ext cx="9750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cm</a:t>
            </a:r>
          </a:p>
        </p:txBody>
      </p:sp>
    </p:spTree>
    <p:extLst>
      <p:ext uri="{BB962C8B-B14F-4D97-AF65-F5344CB8AC3E}">
        <p14:creationId xmlns:p14="http://schemas.microsoft.com/office/powerpoint/2010/main" val="17762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2" grpId="0"/>
      <p:bldP spid="24" grpId="0"/>
      <p:bldP spid="25" grpId="0"/>
      <p:bldP spid="27" grpId="0"/>
      <p:bldP spid="28" grpId="0"/>
      <p:bldP spid="31" grpId="0"/>
      <p:bldP spid="32" grpId="0"/>
      <p:bldP spid="33" grpId="0"/>
      <p:bldP spid="34" grpId="0"/>
    </p:bld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People in a village were asked if they shop in the village, or in the town, or in both. The bar chart shows the results.</a:t>
            </a:r>
          </a:p>
          <a:p>
            <a:r>
              <a:rPr lang="en-US" sz="3200" b="1" dirty="0"/>
              <a:t>Altogether 246 people took part in the survey. How many people shop in both the village and the town?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19DD02-BE29-4598-A4F3-1DE9DD60F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40" y="2112103"/>
            <a:ext cx="6819849" cy="453435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072AB5F-5D00-4A36-8F95-4CB6292B9719}"/>
              </a:ext>
            </a:extLst>
          </p:cNvPr>
          <p:cNvGrpSpPr/>
          <p:nvPr/>
        </p:nvGrpSpPr>
        <p:grpSpPr>
          <a:xfrm>
            <a:off x="7478353" y="2460546"/>
            <a:ext cx="1856052" cy="1404405"/>
            <a:chOff x="1812181" y="1941038"/>
            <a:chExt cx="1856052" cy="140440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E8ABB66-5CEE-47B7-98C6-3E2C3CBB7EC2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1 9 7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38F1374-9138-4926-84A3-3F7B46AF9ED8}"/>
                </a:ext>
              </a:extLst>
            </p:cNvPr>
            <p:cNvSpPr txBox="1"/>
            <p:nvPr/>
          </p:nvSpPr>
          <p:spPr>
            <a:xfrm>
              <a:off x="2253460" y="2373230"/>
              <a:ext cx="141477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1 5 2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6EF3080-FA7C-4346-BD00-3F95DB7A4BDA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D961652-A8B5-417B-A126-B9F545D8A446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9F11830-1634-4A2B-A6EB-BAF1BC7A2674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E065D526-5790-4F4D-AF5A-00F90C7BADE1}"/>
              </a:ext>
            </a:extLst>
          </p:cNvPr>
          <p:cNvSpPr txBox="1"/>
          <p:nvPr/>
        </p:nvSpPr>
        <p:spPr>
          <a:xfrm>
            <a:off x="8793911" y="3348376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268283-FD9D-41AE-901C-3EA0B91C7708}"/>
              </a:ext>
            </a:extLst>
          </p:cNvPr>
          <p:cNvSpPr txBox="1"/>
          <p:nvPr/>
        </p:nvSpPr>
        <p:spPr>
          <a:xfrm>
            <a:off x="8348438" y="3348377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02ACC3-8572-40C1-B4D0-31A8305D5F8F}"/>
              </a:ext>
            </a:extLst>
          </p:cNvPr>
          <p:cNvSpPr txBox="1"/>
          <p:nvPr/>
        </p:nvSpPr>
        <p:spPr>
          <a:xfrm>
            <a:off x="7983755" y="223950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7C73D2-DC29-4B1F-BA89-F273157990B1}"/>
              </a:ext>
            </a:extLst>
          </p:cNvPr>
          <p:cNvSpPr txBox="1"/>
          <p:nvPr/>
        </p:nvSpPr>
        <p:spPr>
          <a:xfrm>
            <a:off x="7926863" y="3358358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6DEAD1B-32F5-4571-8A01-4077543B002F}"/>
              </a:ext>
            </a:extLst>
          </p:cNvPr>
          <p:cNvGrpSpPr/>
          <p:nvPr/>
        </p:nvGrpSpPr>
        <p:grpSpPr>
          <a:xfrm>
            <a:off x="7478353" y="4380720"/>
            <a:ext cx="1910551" cy="1414081"/>
            <a:chOff x="1371600" y="1941038"/>
            <a:chExt cx="1910551" cy="141408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8BA574A-3D17-41BE-98BD-0F86F3CDC512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3 4 9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BC1FE1C-9304-415F-B002-C2A5B876222F}"/>
                </a:ext>
              </a:extLst>
            </p:cNvPr>
            <p:cNvSpPr txBox="1"/>
            <p:nvPr/>
          </p:nvSpPr>
          <p:spPr>
            <a:xfrm>
              <a:off x="1821177" y="2373230"/>
              <a:ext cx="146097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2 4 6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56EF6CD-14C8-46C2-8EFD-5B5DCA530F70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EB825D9-2731-4DCE-BA34-A27A446A4093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D82FE98-0939-4CD4-8C97-9AF6806C4325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C017D209-B4C8-4FBB-AEFE-72D54297EC78}"/>
              </a:ext>
            </a:extLst>
          </p:cNvPr>
          <p:cNvSpPr txBox="1"/>
          <p:nvPr/>
        </p:nvSpPr>
        <p:spPr>
          <a:xfrm>
            <a:off x="8806255" y="526618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74F76B1-832B-4331-9D35-D2AD9AF414A9}"/>
              </a:ext>
            </a:extLst>
          </p:cNvPr>
          <p:cNvSpPr txBox="1"/>
          <p:nvPr/>
        </p:nvSpPr>
        <p:spPr>
          <a:xfrm>
            <a:off x="8345460" y="527277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1FCBD3B-9325-41D0-B8FB-A6EC4476426E}"/>
              </a:ext>
            </a:extLst>
          </p:cNvPr>
          <p:cNvSpPr txBox="1"/>
          <p:nvPr/>
        </p:nvSpPr>
        <p:spPr>
          <a:xfrm>
            <a:off x="7895306" y="527337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A3240F4-2813-4989-8DEE-65D14AE5F896}"/>
              </a:ext>
            </a:extLst>
          </p:cNvPr>
          <p:cNvSpPr txBox="1"/>
          <p:nvPr/>
        </p:nvSpPr>
        <p:spPr>
          <a:xfrm>
            <a:off x="6722987" y="1527328"/>
            <a:ext cx="2320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103 people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DEB175-97E5-42D3-9D27-C6449ABF8CF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23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  <p:bldP spid="34" grpId="0"/>
      <p:bldP spid="38" grpId="0"/>
      <p:bldP spid="39" grpId="0"/>
      <p:bldP spid="40" grpId="0"/>
    </p:bld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Chloe and Denise each bought identical T-shirts from the same shop.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Chloe bought hers on Monday when there was 15% off the original price.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Denise bought hers on Friday when there was 20% off the original price.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Chloe paid 35p more than Denise.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was the original price of the T-shirt?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A8FF37D-4CF8-4891-BB72-8C2EF3EA27B5}"/>
              </a:ext>
            </a:extLst>
          </p:cNvPr>
          <p:cNvSpPr/>
          <p:nvPr/>
        </p:nvSpPr>
        <p:spPr>
          <a:xfrm flipH="1">
            <a:off x="575772" y="3799958"/>
            <a:ext cx="29663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– 15 = 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CE2DE4-7846-4742-B511-23293EA604D9}"/>
              </a:ext>
            </a:extLst>
          </p:cNvPr>
          <p:cNvSpPr/>
          <p:nvPr/>
        </p:nvSpPr>
        <p:spPr>
          <a:xfrm flipH="1">
            <a:off x="3542119" y="3799958"/>
            <a:ext cx="29663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5% = £0.35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A81628-A93F-4295-9EF8-8C7B01E52F8F}"/>
              </a:ext>
            </a:extLst>
          </p:cNvPr>
          <p:cNvSpPr/>
          <p:nvPr/>
        </p:nvSpPr>
        <p:spPr>
          <a:xfrm flipH="1">
            <a:off x="3190746" y="4747346"/>
            <a:ext cx="14417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100% =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EE948B-21D0-4E73-AF07-437021B32E66}"/>
              </a:ext>
            </a:extLst>
          </p:cNvPr>
          <p:cNvSpPr/>
          <p:nvPr/>
        </p:nvSpPr>
        <p:spPr>
          <a:xfrm flipH="1">
            <a:off x="4526915" y="4747345"/>
            <a:ext cx="11397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£7.00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C80A437-D2EB-4E35-A9BC-B20625C3637B}"/>
              </a:ext>
            </a:extLst>
          </p:cNvPr>
          <p:cNvCxnSpPr/>
          <p:nvPr/>
        </p:nvCxnSpPr>
        <p:spPr>
          <a:xfrm>
            <a:off x="4025639" y="4415275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6DBE28DD-A574-4171-96F2-6474540487CE}"/>
              </a:ext>
            </a:extLst>
          </p:cNvPr>
          <p:cNvSpPr/>
          <p:nvPr/>
        </p:nvSpPr>
        <p:spPr>
          <a:xfrm>
            <a:off x="4109513" y="4322148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CD6841-0DA7-49FB-91EA-79603846E61A}"/>
              </a:ext>
            </a:extLst>
          </p:cNvPr>
          <p:cNvSpPr/>
          <p:nvPr/>
        </p:nvSpPr>
        <p:spPr>
          <a:xfrm flipH="1">
            <a:off x="7239635" y="2973897"/>
            <a:ext cx="11397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£7.00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D0DBE3-82FC-4659-A6F0-C69FE69234F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9701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  <p:bldP spid="14" grpId="0"/>
      <p:bldP spid="15" grpId="0"/>
    </p:bld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diagram shows a cuboid.</a:t>
            </a:r>
          </a:p>
          <a:p>
            <a:r>
              <a:rPr lang="en-US" sz="3200" b="1" dirty="0"/>
              <a:t>What is the volume of this cuboid?</a:t>
            </a:r>
          </a:p>
        </p:txBody>
      </p:sp>
      <p:pic>
        <p:nvPicPr>
          <p:cNvPr id="108546" name="Picture 2">
            <a:extLst>
              <a:ext uri="{FF2B5EF4-FFF2-40B4-BE49-F238E27FC236}">
                <a16:creationId xmlns:a16="http://schemas.microsoft.com/office/drawing/2014/main" id="{70D8A7E7-B408-47E9-84AC-2C95AE9D7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66156"/>
            <a:ext cx="2868118" cy="2516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2F98EE0-31F5-4B16-8135-2604300218D8}"/>
              </a:ext>
            </a:extLst>
          </p:cNvPr>
          <p:cNvSpPr/>
          <p:nvPr/>
        </p:nvSpPr>
        <p:spPr>
          <a:xfrm>
            <a:off x="56122" y="2890391"/>
            <a:ext cx="119341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volume of a different cuboid is half the volume of the cuboid above. What could the dimensions of this different cuboid be?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71796E-44FB-4E89-8280-5B31E700376F}"/>
              </a:ext>
            </a:extLst>
          </p:cNvPr>
          <p:cNvSpPr/>
          <p:nvPr/>
        </p:nvSpPr>
        <p:spPr>
          <a:xfrm>
            <a:off x="211945" y="1232077"/>
            <a:ext cx="5207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10cm x 10cm x 6cm =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EDDD9E-BD6C-4F37-AF4C-D3A19E18E710}"/>
              </a:ext>
            </a:extLst>
          </p:cNvPr>
          <p:cNvSpPr/>
          <p:nvPr/>
        </p:nvSpPr>
        <p:spPr>
          <a:xfrm>
            <a:off x="3924621" y="1232077"/>
            <a:ext cx="18134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600cm³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02EB8A5-D2CD-4102-A9BD-665760707C30}"/>
              </a:ext>
            </a:extLst>
          </p:cNvPr>
          <p:cNvSpPr/>
          <p:nvPr/>
        </p:nvSpPr>
        <p:spPr>
          <a:xfrm>
            <a:off x="453834" y="4015730"/>
            <a:ext cx="73860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_____ x _____ x _____ = 300cm³</a:t>
            </a:r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29D216-A70D-4595-9D35-69EEE5F70744}"/>
              </a:ext>
            </a:extLst>
          </p:cNvPr>
          <p:cNvSpPr/>
          <p:nvPr/>
        </p:nvSpPr>
        <p:spPr>
          <a:xfrm>
            <a:off x="516293" y="4019585"/>
            <a:ext cx="12525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10cm</a:t>
            </a:r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08C2F5-768D-45EA-84D6-4403B386CE53}"/>
              </a:ext>
            </a:extLst>
          </p:cNvPr>
          <p:cNvSpPr/>
          <p:nvPr/>
        </p:nvSpPr>
        <p:spPr>
          <a:xfrm>
            <a:off x="1910862" y="4019586"/>
            <a:ext cx="12525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10cm</a:t>
            </a:r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71AFC8-428A-4A6F-B3DC-57370173C787}"/>
              </a:ext>
            </a:extLst>
          </p:cNvPr>
          <p:cNvSpPr/>
          <p:nvPr/>
        </p:nvSpPr>
        <p:spPr>
          <a:xfrm>
            <a:off x="3381466" y="4019586"/>
            <a:ext cx="12525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3cm</a:t>
            </a:r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C667901-8585-499F-B801-5520610E9FF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640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02100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the missing number to make this calculation correct.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9D7B82-E57E-4DDC-893B-13CC4261C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395" y="745980"/>
            <a:ext cx="6977495" cy="122942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3F8CAED-52E4-4AE5-9F7F-47B6417CAF87}"/>
              </a:ext>
            </a:extLst>
          </p:cNvPr>
          <p:cNvSpPr txBox="1"/>
          <p:nvPr/>
        </p:nvSpPr>
        <p:spPr>
          <a:xfrm>
            <a:off x="4421711" y="2248512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3 2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3D342EE-FF12-4AB1-8BAB-940A8AC0301D}"/>
              </a:ext>
            </a:extLst>
          </p:cNvPr>
          <p:cNvGrpSpPr/>
          <p:nvPr/>
        </p:nvGrpSpPr>
        <p:grpSpPr>
          <a:xfrm>
            <a:off x="3972262" y="2681282"/>
            <a:ext cx="1556355" cy="630942"/>
            <a:chOff x="8037098" y="1058369"/>
            <a:chExt cx="1556355" cy="63094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AA1A62E-2825-41EE-9E1E-4BC374592E5C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+ 3 2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14BA2FE-AFC4-4CDD-B2A2-B6A05018908F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A7D6B076-3D3B-4939-AE2C-98AC499D0016}"/>
              </a:ext>
            </a:extLst>
          </p:cNvPr>
          <p:cNvSpPr txBox="1"/>
          <p:nvPr/>
        </p:nvSpPr>
        <p:spPr>
          <a:xfrm>
            <a:off x="5309774" y="2370934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1x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15079E8-5C68-4680-9356-6CBD1E889B47}"/>
              </a:ext>
            </a:extLst>
          </p:cNvPr>
          <p:cNvSpPr txBox="1"/>
          <p:nvPr/>
        </p:nvSpPr>
        <p:spPr>
          <a:xfrm>
            <a:off x="4870332" y="313136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9C5E2E-4387-419D-80C3-10EE29742750}"/>
              </a:ext>
            </a:extLst>
          </p:cNvPr>
          <p:cNvSpPr txBox="1"/>
          <p:nvPr/>
        </p:nvSpPr>
        <p:spPr>
          <a:xfrm>
            <a:off x="4418675" y="313136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22576F9-3C52-49B6-AD9E-9368299E9D63}"/>
              </a:ext>
            </a:extLst>
          </p:cNvPr>
          <p:cNvSpPr txBox="1"/>
          <p:nvPr/>
        </p:nvSpPr>
        <p:spPr>
          <a:xfrm>
            <a:off x="5309773" y="3255346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2x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8EC1D9E-753B-48A7-8705-8F8DCF8AE1BD}"/>
              </a:ext>
            </a:extLst>
          </p:cNvPr>
          <p:cNvGrpSpPr/>
          <p:nvPr/>
        </p:nvGrpSpPr>
        <p:grpSpPr>
          <a:xfrm>
            <a:off x="1452095" y="3131362"/>
            <a:ext cx="1973430" cy="630942"/>
            <a:chOff x="7641694" y="1058369"/>
            <a:chExt cx="1973430" cy="63094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2FEE70C-8B9E-4510-9996-B437123024A5}"/>
                </a:ext>
              </a:extLst>
            </p:cNvPr>
            <p:cNvSpPr txBox="1"/>
            <p:nvPr/>
          </p:nvSpPr>
          <p:spPr>
            <a:xfrm>
              <a:off x="7641694" y="1058369"/>
              <a:ext cx="197343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- 6 4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DFFD60E-E287-4360-924E-4FE314DD617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941354" y="1580744"/>
              <a:ext cx="897660" cy="171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570B474D-4F6A-4DAC-9F76-7B24416F8EBF}"/>
              </a:ext>
            </a:extLst>
          </p:cNvPr>
          <p:cNvSpPr txBox="1"/>
          <p:nvPr/>
        </p:nvSpPr>
        <p:spPr>
          <a:xfrm>
            <a:off x="2627932" y="2239233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E157D89-FD7B-466D-B1F7-7D1F16F8305E}"/>
              </a:ext>
            </a:extLst>
          </p:cNvPr>
          <p:cNvSpPr txBox="1"/>
          <p:nvPr/>
        </p:nvSpPr>
        <p:spPr>
          <a:xfrm>
            <a:off x="2196179" y="3587551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B7EB557-8EAB-4A04-ACE0-452E4474E4B7}"/>
              </a:ext>
            </a:extLst>
          </p:cNvPr>
          <p:cNvSpPr txBox="1"/>
          <p:nvPr/>
        </p:nvSpPr>
        <p:spPr>
          <a:xfrm>
            <a:off x="1745292" y="3587551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613A524-1090-49D3-85CA-8DA49E0D109A}"/>
              </a:ext>
            </a:extLst>
          </p:cNvPr>
          <p:cNvSpPr txBox="1"/>
          <p:nvPr/>
        </p:nvSpPr>
        <p:spPr>
          <a:xfrm>
            <a:off x="2649415" y="3587551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AE4F8CE-24CC-47C3-9807-8B20B995DE94}"/>
              </a:ext>
            </a:extLst>
          </p:cNvPr>
          <p:cNvGrpSpPr/>
          <p:nvPr/>
        </p:nvGrpSpPr>
        <p:grpSpPr>
          <a:xfrm>
            <a:off x="3989195" y="3564132"/>
            <a:ext cx="1556355" cy="630942"/>
            <a:chOff x="8037098" y="1058369"/>
            <a:chExt cx="1556355" cy="63094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A4F061C-D6D6-4367-A830-78895C393998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+ 3 2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4F1C73E-9675-4955-9EF2-3373E2E969A2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28E54058-EC93-478A-9881-EF94DB074C9D}"/>
              </a:ext>
            </a:extLst>
          </p:cNvPr>
          <p:cNvSpPr txBox="1"/>
          <p:nvPr/>
        </p:nvSpPr>
        <p:spPr>
          <a:xfrm>
            <a:off x="4867731" y="4017090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A02BD8E-7C42-413D-A363-08CD1D663444}"/>
              </a:ext>
            </a:extLst>
          </p:cNvPr>
          <p:cNvSpPr txBox="1"/>
          <p:nvPr/>
        </p:nvSpPr>
        <p:spPr>
          <a:xfrm>
            <a:off x="4422388" y="4022285"/>
            <a:ext cx="5216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C21DC36-B6B9-4A66-A88A-E04787D437C8}"/>
              </a:ext>
            </a:extLst>
          </p:cNvPr>
          <p:cNvSpPr txBox="1"/>
          <p:nvPr/>
        </p:nvSpPr>
        <p:spPr>
          <a:xfrm>
            <a:off x="5303451" y="4152060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3x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70A13F1-50A3-4B31-A302-5FDF69118C74}"/>
              </a:ext>
            </a:extLst>
          </p:cNvPr>
          <p:cNvGrpSpPr/>
          <p:nvPr/>
        </p:nvGrpSpPr>
        <p:grpSpPr>
          <a:xfrm>
            <a:off x="3968802" y="4467170"/>
            <a:ext cx="1556355" cy="630942"/>
            <a:chOff x="8037098" y="1058369"/>
            <a:chExt cx="1556355" cy="630942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F8460D6-0F15-4E3A-9EB0-81FEDF2D988A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+ 3 2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24B9047-419A-47DA-B86D-A99C2B88CE09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C62541EB-47D8-47BD-BC15-66852CADE360}"/>
              </a:ext>
            </a:extLst>
          </p:cNvPr>
          <p:cNvSpPr txBox="1"/>
          <p:nvPr/>
        </p:nvSpPr>
        <p:spPr>
          <a:xfrm>
            <a:off x="4857342" y="491135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D985B83-F594-4796-80A4-B91027D4EDCB}"/>
              </a:ext>
            </a:extLst>
          </p:cNvPr>
          <p:cNvSpPr txBox="1"/>
          <p:nvPr/>
        </p:nvSpPr>
        <p:spPr>
          <a:xfrm>
            <a:off x="4415518" y="491400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D73ED32-B559-4CAF-9918-87974C771EA5}"/>
              </a:ext>
            </a:extLst>
          </p:cNvPr>
          <p:cNvSpPr txBox="1"/>
          <p:nvPr/>
        </p:nvSpPr>
        <p:spPr>
          <a:xfrm>
            <a:off x="3979715" y="490513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1D264CB-28F7-4EB1-B731-DE8EC20CF9A0}"/>
              </a:ext>
            </a:extLst>
          </p:cNvPr>
          <p:cNvSpPr txBox="1"/>
          <p:nvPr/>
        </p:nvSpPr>
        <p:spPr>
          <a:xfrm>
            <a:off x="5303451" y="5048774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4x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8EA2B71-7F7E-4B44-9D00-296F63A0B29F}"/>
              </a:ext>
            </a:extLst>
          </p:cNvPr>
          <p:cNvGrpSpPr/>
          <p:nvPr/>
        </p:nvGrpSpPr>
        <p:grpSpPr>
          <a:xfrm>
            <a:off x="3962137" y="5343856"/>
            <a:ext cx="1556355" cy="630942"/>
            <a:chOff x="8037098" y="1058369"/>
            <a:chExt cx="1556355" cy="630942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12FD244-AEB4-406E-8929-2EE60DE6C232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+ 3 2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267BBD47-970C-40DD-900B-38E364B3AB65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0E13CD7F-F570-440E-A670-E42EDC25525D}"/>
              </a:ext>
            </a:extLst>
          </p:cNvPr>
          <p:cNvSpPr txBox="1"/>
          <p:nvPr/>
        </p:nvSpPr>
        <p:spPr>
          <a:xfrm>
            <a:off x="4857342" y="5797458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5EE1D48-DB59-4A49-A621-A39ED4FB5C8A}"/>
              </a:ext>
            </a:extLst>
          </p:cNvPr>
          <p:cNvSpPr txBox="1"/>
          <p:nvPr/>
        </p:nvSpPr>
        <p:spPr>
          <a:xfrm>
            <a:off x="4461743" y="4756562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8639CA8-22A4-46CC-9E01-FB9820F98920}"/>
              </a:ext>
            </a:extLst>
          </p:cNvPr>
          <p:cNvSpPr txBox="1"/>
          <p:nvPr/>
        </p:nvSpPr>
        <p:spPr>
          <a:xfrm>
            <a:off x="4415518" y="578859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C3A2DBA-1397-4F1A-AAEC-343499A3B4AF}"/>
              </a:ext>
            </a:extLst>
          </p:cNvPr>
          <p:cNvSpPr txBox="1"/>
          <p:nvPr/>
        </p:nvSpPr>
        <p:spPr>
          <a:xfrm>
            <a:off x="3973694" y="5791477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3E40102-1BCE-4C69-983F-3692D410ECC5}"/>
              </a:ext>
            </a:extLst>
          </p:cNvPr>
          <p:cNvSpPr txBox="1"/>
          <p:nvPr/>
        </p:nvSpPr>
        <p:spPr>
          <a:xfrm>
            <a:off x="5306571" y="5939230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5x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A055F7E-A487-4C4B-8A0B-C4F5B4D4356A}"/>
              </a:ext>
            </a:extLst>
          </p:cNvPr>
          <p:cNvSpPr txBox="1"/>
          <p:nvPr/>
        </p:nvSpPr>
        <p:spPr>
          <a:xfrm>
            <a:off x="3067448" y="2236632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8F277C6-3466-4456-A68E-4454022BED2B}"/>
              </a:ext>
            </a:extLst>
          </p:cNvPr>
          <p:cNvGrpSpPr/>
          <p:nvPr/>
        </p:nvGrpSpPr>
        <p:grpSpPr>
          <a:xfrm>
            <a:off x="889950" y="2663215"/>
            <a:ext cx="2642303" cy="656703"/>
            <a:chOff x="6320932" y="2189193"/>
            <a:chExt cx="2642303" cy="65670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D025B70-CD37-407D-8101-4C7A045DFE75}"/>
                </a:ext>
              </a:extLst>
            </p:cNvPr>
            <p:cNvSpPr/>
            <p:nvPr/>
          </p:nvSpPr>
          <p:spPr>
            <a:xfrm>
              <a:off x="8583454" y="2343308"/>
              <a:ext cx="346055" cy="3464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B10CA40-6645-4425-8926-1E8BDFB101FF}"/>
                </a:ext>
              </a:extLst>
            </p:cNvPr>
            <p:cNvGrpSpPr/>
            <p:nvPr/>
          </p:nvGrpSpPr>
          <p:grpSpPr>
            <a:xfrm>
              <a:off x="7161280" y="2281614"/>
              <a:ext cx="1801955" cy="446400"/>
              <a:chOff x="1353600" y="1824535"/>
              <a:chExt cx="1801955" cy="446400"/>
            </a:xfrm>
          </p:grpSpPr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23E544DE-37D5-49E5-8417-A3AF4E8AD43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53600" y="1828268"/>
                <a:ext cx="1801955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A4A32ECD-F198-4FF5-A915-3B0FF0C0D3C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372529" y="1824535"/>
                <a:ext cx="831" cy="44640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A5FE16D-BE18-49AA-BC5C-1AA0C67A8F0D}"/>
                </a:ext>
              </a:extLst>
            </p:cNvPr>
            <p:cNvSpPr/>
            <p:nvPr/>
          </p:nvSpPr>
          <p:spPr>
            <a:xfrm>
              <a:off x="7235993" y="2347826"/>
              <a:ext cx="346055" cy="3464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8B75C64-B729-4C87-8261-3339F0FFDA12}"/>
                </a:ext>
              </a:extLst>
            </p:cNvPr>
            <p:cNvSpPr/>
            <p:nvPr/>
          </p:nvSpPr>
          <p:spPr>
            <a:xfrm>
              <a:off x="7684091" y="2342573"/>
              <a:ext cx="346055" cy="3464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917CCBB-7399-406F-9C7F-8BB3AF946641}"/>
                </a:ext>
              </a:extLst>
            </p:cNvPr>
            <p:cNvSpPr/>
            <p:nvPr/>
          </p:nvSpPr>
          <p:spPr>
            <a:xfrm>
              <a:off x="8133202" y="2341213"/>
              <a:ext cx="346055" cy="3464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27CAED5-661D-4596-BCB9-7B2EF7C3BCBA}"/>
                </a:ext>
              </a:extLst>
            </p:cNvPr>
            <p:cNvSpPr/>
            <p:nvPr/>
          </p:nvSpPr>
          <p:spPr>
            <a:xfrm>
              <a:off x="8581300" y="2335960"/>
              <a:ext cx="346055" cy="3464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84ACFFAA-31A6-4D36-8C59-C97C6E299F70}"/>
                </a:ext>
              </a:extLst>
            </p:cNvPr>
            <p:cNvSpPr/>
            <p:nvPr/>
          </p:nvSpPr>
          <p:spPr>
            <a:xfrm>
              <a:off x="6335531" y="2322253"/>
              <a:ext cx="346055" cy="3464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6F891C7-A057-4E8A-BAED-BD037844C6CC}"/>
                </a:ext>
              </a:extLst>
            </p:cNvPr>
            <p:cNvSpPr/>
            <p:nvPr/>
          </p:nvSpPr>
          <p:spPr>
            <a:xfrm>
              <a:off x="6783629" y="2317000"/>
              <a:ext cx="346055" cy="3464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F7C834B-F182-40DB-9751-1D83B0D1E30B}"/>
                </a:ext>
              </a:extLst>
            </p:cNvPr>
            <p:cNvSpPr txBox="1"/>
            <p:nvPr/>
          </p:nvSpPr>
          <p:spPr>
            <a:xfrm>
              <a:off x="8092083" y="2189193"/>
              <a:ext cx="60465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7</a:t>
              </a:r>
              <a:r>
                <a:rPr lang="en-GB" sz="20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.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B9B519E-7579-4EB0-91CC-A7F17E38E502}"/>
                </a:ext>
              </a:extLst>
            </p:cNvPr>
            <p:cNvSpPr txBox="1"/>
            <p:nvPr/>
          </p:nvSpPr>
          <p:spPr>
            <a:xfrm>
              <a:off x="8542377" y="2195704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6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BFF4BE2-46DB-47B9-919C-9E8420C6FF05}"/>
                </a:ext>
              </a:extLst>
            </p:cNvPr>
            <p:cNvSpPr txBox="1"/>
            <p:nvPr/>
          </p:nvSpPr>
          <p:spPr>
            <a:xfrm>
              <a:off x="7208805" y="2199565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1EC19D7-9202-4FF7-88D2-A1D025C2E46F}"/>
                </a:ext>
              </a:extLst>
            </p:cNvPr>
            <p:cNvSpPr txBox="1"/>
            <p:nvPr/>
          </p:nvSpPr>
          <p:spPr>
            <a:xfrm>
              <a:off x="7649133" y="2192612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7</a:t>
              </a:r>
              <a:endParaRPr lang="en-GB" sz="36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0FD5C68-67BB-46CC-A0EB-1B051BB27D03}"/>
                </a:ext>
              </a:extLst>
            </p:cNvPr>
            <p:cNvSpPr txBox="1"/>
            <p:nvPr/>
          </p:nvSpPr>
          <p:spPr>
            <a:xfrm>
              <a:off x="6320932" y="2193426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DB66002-63C3-4337-A424-228F141E738E}"/>
                </a:ext>
              </a:extLst>
            </p:cNvPr>
            <p:cNvSpPr txBox="1"/>
            <p:nvPr/>
          </p:nvSpPr>
          <p:spPr>
            <a:xfrm>
              <a:off x="6746174" y="2191871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D0D5B0A2-B83F-450D-8B8F-8AE23F49F0E1}"/>
              </a:ext>
            </a:extLst>
          </p:cNvPr>
          <p:cNvSpPr txBox="1"/>
          <p:nvPr/>
        </p:nvSpPr>
        <p:spPr>
          <a:xfrm>
            <a:off x="2931571" y="2241530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8A6663C-CE0F-4EAC-A34A-702D6848D7C5}"/>
              </a:ext>
            </a:extLst>
          </p:cNvPr>
          <p:cNvSpPr txBox="1"/>
          <p:nvPr/>
        </p:nvSpPr>
        <p:spPr>
          <a:xfrm>
            <a:off x="2169830" y="2238770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85A8029-D9CB-42C2-B02D-425D33F0E50F}"/>
              </a:ext>
            </a:extLst>
          </p:cNvPr>
          <p:cNvGrpSpPr/>
          <p:nvPr/>
        </p:nvGrpSpPr>
        <p:grpSpPr>
          <a:xfrm>
            <a:off x="1452095" y="4015482"/>
            <a:ext cx="1973430" cy="630942"/>
            <a:chOff x="7641694" y="1058369"/>
            <a:chExt cx="1973430" cy="630942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B51BBE9-EAC9-4349-B522-1C75A0D4FC16}"/>
                </a:ext>
              </a:extLst>
            </p:cNvPr>
            <p:cNvSpPr txBox="1"/>
            <p:nvPr/>
          </p:nvSpPr>
          <p:spPr>
            <a:xfrm>
              <a:off x="7641694" y="1058369"/>
              <a:ext cx="197343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- 1 2 8</a:t>
              </a:r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E9CFFEE3-08BD-4762-843B-F2868F5B71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41354" y="1580744"/>
              <a:ext cx="1398563" cy="1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82EC3D3D-094B-4B34-9753-6F7EBD25FB73}"/>
              </a:ext>
            </a:extLst>
          </p:cNvPr>
          <p:cNvSpPr txBox="1"/>
          <p:nvPr/>
        </p:nvSpPr>
        <p:spPr>
          <a:xfrm>
            <a:off x="2630566" y="4466314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8BFC676-3A79-4A5D-8619-F31EDA6755C1}"/>
              </a:ext>
            </a:extLst>
          </p:cNvPr>
          <p:cNvSpPr txBox="1"/>
          <p:nvPr/>
        </p:nvSpPr>
        <p:spPr>
          <a:xfrm>
            <a:off x="3083802" y="4466314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25FF371D-1ED7-4D5B-AC00-62E663207D1D}"/>
              </a:ext>
            </a:extLst>
          </p:cNvPr>
          <p:cNvGrpSpPr/>
          <p:nvPr/>
        </p:nvGrpSpPr>
        <p:grpSpPr>
          <a:xfrm>
            <a:off x="7070898" y="2536345"/>
            <a:ext cx="1885499" cy="1414081"/>
            <a:chOff x="1371600" y="1941038"/>
            <a:chExt cx="1885499" cy="1414081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40BFCB56-E9C7-44E1-AF3D-AD8FA3EEA603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2 4.3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3DF223B2-9DCD-4686-9EF3-551B85157D7B}"/>
                </a:ext>
              </a:extLst>
            </p:cNvPr>
            <p:cNvSpPr txBox="1"/>
            <p:nvPr/>
          </p:nvSpPr>
          <p:spPr>
            <a:xfrm>
              <a:off x="1796125" y="2373230"/>
              <a:ext cx="146097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1 8.0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B99DF06-C463-4BBE-B59C-5D218920EB77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332C9C41-DDFC-40A8-AAEA-4940B5DD70BC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F2D806D3-58EC-4748-9B3D-5E236668DE9A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1564CBD0-83E1-4ED5-8F5B-B448404F3E55}"/>
              </a:ext>
            </a:extLst>
          </p:cNvPr>
          <p:cNvSpPr txBox="1"/>
          <p:nvPr/>
        </p:nvSpPr>
        <p:spPr>
          <a:xfrm>
            <a:off x="8398800" y="342181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7A834EDC-5AA7-4362-8D03-63250369E32E}"/>
              </a:ext>
            </a:extLst>
          </p:cNvPr>
          <p:cNvCxnSpPr>
            <a:cxnSpLocks/>
          </p:cNvCxnSpPr>
          <p:nvPr/>
        </p:nvCxnSpPr>
        <p:spPr>
          <a:xfrm flipV="1">
            <a:off x="7502057" y="262040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5CC65C72-8387-4127-A6FB-6EC9A8D75BCA}"/>
              </a:ext>
            </a:extLst>
          </p:cNvPr>
          <p:cNvSpPr txBox="1"/>
          <p:nvPr/>
        </p:nvSpPr>
        <p:spPr>
          <a:xfrm>
            <a:off x="7532132" y="232297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2386DB8B-DE96-453B-B3BA-FCD099BE9FCD}"/>
              </a:ext>
            </a:extLst>
          </p:cNvPr>
          <p:cNvSpPr txBox="1"/>
          <p:nvPr/>
        </p:nvSpPr>
        <p:spPr>
          <a:xfrm>
            <a:off x="7823367" y="2568971"/>
            <a:ext cx="3407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DCD6D00-76E4-42AB-86A0-5029932B9EC7}"/>
              </a:ext>
            </a:extLst>
          </p:cNvPr>
          <p:cNvSpPr txBox="1"/>
          <p:nvPr/>
        </p:nvSpPr>
        <p:spPr>
          <a:xfrm>
            <a:off x="7938005" y="342840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0D90D79E-A884-4D56-9E20-25F93D0387E2}"/>
              </a:ext>
            </a:extLst>
          </p:cNvPr>
          <p:cNvSpPr txBox="1"/>
          <p:nvPr/>
        </p:nvSpPr>
        <p:spPr>
          <a:xfrm>
            <a:off x="7487851" y="342900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5F1833E5-51CB-4447-8120-A1E8F534B75B}"/>
              </a:ext>
            </a:extLst>
          </p:cNvPr>
          <p:cNvSpPr txBox="1"/>
          <p:nvPr/>
        </p:nvSpPr>
        <p:spPr>
          <a:xfrm>
            <a:off x="8239196" y="341273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880F5318-961A-49A0-9EB6-2BBE8FA0D63D}"/>
              </a:ext>
            </a:extLst>
          </p:cNvPr>
          <p:cNvSpPr txBox="1"/>
          <p:nvPr/>
        </p:nvSpPr>
        <p:spPr>
          <a:xfrm>
            <a:off x="2481744" y="1056460"/>
            <a:ext cx="10945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6.3</a:t>
            </a:r>
          </a:p>
        </p:txBody>
      </p:sp>
    </p:spTree>
    <p:extLst>
      <p:ext uri="{BB962C8B-B14F-4D97-AF65-F5344CB8AC3E}">
        <p14:creationId xmlns:p14="http://schemas.microsoft.com/office/powerpoint/2010/main" val="1760672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18" grpId="0"/>
      <p:bldP spid="19" grpId="0"/>
      <p:bldP spid="20" grpId="0"/>
      <p:bldP spid="24" grpId="0"/>
      <p:bldP spid="25" grpId="0"/>
      <p:bldP spid="26" grpId="0"/>
      <p:bldP spid="27" grpId="0"/>
      <p:bldP spid="31" grpId="0"/>
      <p:bldP spid="32" grpId="0"/>
      <p:bldP spid="33" grpId="0"/>
      <p:bldP spid="37" grpId="0"/>
      <p:bldP spid="38" grpId="0"/>
      <p:bldP spid="39" grpId="0"/>
      <p:bldP spid="40" grpId="0"/>
      <p:bldP spid="44" grpId="0"/>
      <p:bldP spid="45" grpId="0"/>
      <p:bldP spid="46" grpId="0"/>
      <p:bldP spid="47" grpId="0"/>
      <p:bldP spid="48" grpId="0"/>
      <p:bldP spid="49" grpId="0"/>
      <p:bldP spid="59" grpId="0"/>
      <p:bldP spid="60" grpId="0"/>
      <p:bldP spid="66" grpId="0"/>
      <p:bldP spid="68" grpId="0"/>
      <p:bldP spid="87" grpId="0"/>
      <p:bldP spid="89" grpId="0"/>
      <p:bldP spid="90" grpId="0"/>
      <p:bldP spid="91" grpId="0"/>
      <p:bldP spid="92" grpId="0"/>
      <p:bldP spid="93" grpId="0"/>
      <p:bldP spid="94" grpId="0"/>
    </p:bld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Vicki puts 10 books on a shelf.</a:t>
            </a:r>
          </a:p>
          <a:p>
            <a:r>
              <a:rPr lang="en-US" sz="3200" b="1" dirty="0"/>
              <a:t>The 10 books take up 28 centimetres.</a:t>
            </a:r>
          </a:p>
          <a:p>
            <a:r>
              <a:rPr lang="en-US" sz="3200" b="1" dirty="0"/>
              <a:t>What is the mean (average) thickness of her books?</a:t>
            </a:r>
          </a:p>
        </p:txBody>
      </p:sp>
      <p:pic>
        <p:nvPicPr>
          <p:cNvPr id="211970" name="Picture 2">
            <a:extLst>
              <a:ext uri="{FF2B5EF4-FFF2-40B4-BE49-F238E27FC236}">
                <a16:creationId xmlns:a16="http://schemas.microsoft.com/office/drawing/2014/main" id="{B358016C-C05E-439A-B853-5FC2476EB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6872" y="172188"/>
            <a:ext cx="2339975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AA36B25-D5BA-4FE8-87E8-782E7C429FC7}"/>
              </a:ext>
            </a:extLst>
          </p:cNvPr>
          <p:cNvSpPr/>
          <p:nvPr/>
        </p:nvSpPr>
        <p:spPr>
          <a:xfrm>
            <a:off x="554183" y="1619660"/>
            <a:ext cx="33479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28 ÷ 10 =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76060B-A04C-44FE-87D1-C2FD525F63FF}"/>
              </a:ext>
            </a:extLst>
          </p:cNvPr>
          <p:cNvSpPr/>
          <p:nvPr/>
        </p:nvSpPr>
        <p:spPr>
          <a:xfrm>
            <a:off x="2228173" y="1622272"/>
            <a:ext cx="33479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2.8 centimetres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78C1F8-4391-4776-912A-C73C58437BE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744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Look at this information.</a:t>
            </a:r>
          </a:p>
          <a:p>
            <a:r>
              <a:rPr lang="en-US" sz="3200" dirty="0"/>
              <a:t>Tom was born in 1988</a:t>
            </a:r>
          </a:p>
          <a:p>
            <a:r>
              <a:rPr lang="en-US" sz="3200" dirty="0"/>
              <a:t>Ben was born in 2000</a:t>
            </a:r>
          </a:p>
          <a:p>
            <a:r>
              <a:rPr lang="en-US" sz="3200" b="1" dirty="0"/>
              <a:t>Tom and Ben have the same birthday. The ratio of Tom’s age to Ben’s age on their birthday in 2001 was 13 : 1</a:t>
            </a:r>
          </a:p>
          <a:p>
            <a:r>
              <a:rPr lang="en-US" sz="3200" b="1" dirty="0"/>
              <a:t>What was the ratio of Tom’s age to Ben’s age on their birthday in 2003? Write the ratio in its simplest form.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6F9E5DB-2958-4099-BE89-3F2B3C312C86}"/>
              </a:ext>
            </a:extLst>
          </p:cNvPr>
          <p:cNvSpPr/>
          <p:nvPr/>
        </p:nvSpPr>
        <p:spPr>
          <a:xfrm>
            <a:off x="56122" y="4784419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what year was the ratio of Tom’s age to Ben’s age 3 : 1?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FCB31A-9451-4B7E-B425-9AC7E83D60B4}"/>
              </a:ext>
            </a:extLst>
          </p:cNvPr>
          <p:cNvSpPr txBox="1"/>
          <p:nvPr/>
        </p:nvSpPr>
        <p:spPr>
          <a:xfrm>
            <a:off x="554183" y="3589430"/>
            <a:ext cx="3568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Tom = 15 years old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0DB856-B4D8-4C2F-9FDD-3610CDC20AC8}"/>
              </a:ext>
            </a:extLst>
          </p:cNvPr>
          <p:cNvSpPr txBox="1"/>
          <p:nvPr/>
        </p:nvSpPr>
        <p:spPr>
          <a:xfrm>
            <a:off x="554183" y="4174205"/>
            <a:ext cx="3568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Ben = 3 years old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A80B66-2CD0-44FA-AA6F-7533F99EF78F}"/>
              </a:ext>
            </a:extLst>
          </p:cNvPr>
          <p:cNvSpPr txBox="1"/>
          <p:nvPr/>
        </p:nvSpPr>
        <p:spPr>
          <a:xfrm>
            <a:off x="4582335" y="3429000"/>
            <a:ext cx="14884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 : 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2E27C1-CA9A-4B08-A8CA-63F635E26C07}"/>
              </a:ext>
            </a:extLst>
          </p:cNvPr>
          <p:cNvSpPr txBox="1"/>
          <p:nvPr/>
        </p:nvSpPr>
        <p:spPr>
          <a:xfrm>
            <a:off x="4799310" y="4385113"/>
            <a:ext cx="11049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: 1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7FA0259-BE4E-4A9C-B2C5-4DB7957C6DB2}"/>
              </a:ext>
            </a:extLst>
          </p:cNvPr>
          <p:cNvCxnSpPr/>
          <p:nvPr/>
        </p:nvCxnSpPr>
        <p:spPr>
          <a:xfrm>
            <a:off x="4977455" y="4044084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8CD958BB-38FD-4CAE-AF24-C09F3D968E10}"/>
              </a:ext>
            </a:extLst>
          </p:cNvPr>
          <p:cNvSpPr/>
          <p:nvPr/>
        </p:nvSpPr>
        <p:spPr>
          <a:xfrm>
            <a:off x="5061329" y="3950957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÷3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3CDC4B-F528-43A3-AFAA-C7C567F54208}"/>
              </a:ext>
            </a:extLst>
          </p:cNvPr>
          <p:cNvSpPr txBox="1"/>
          <p:nvPr/>
        </p:nvSpPr>
        <p:spPr>
          <a:xfrm>
            <a:off x="7196827" y="2981108"/>
            <a:ext cx="11049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: 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80D160-9061-448B-80CD-C57CF125D21C}"/>
              </a:ext>
            </a:extLst>
          </p:cNvPr>
          <p:cNvSpPr txBox="1"/>
          <p:nvPr/>
        </p:nvSpPr>
        <p:spPr>
          <a:xfrm>
            <a:off x="849953" y="5275808"/>
            <a:ext cx="14884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 : 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1642D2-7485-41A6-9910-8A0C938BC418}"/>
              </a:ext>
            </a:extLst>
          </p:cNvPr>
          <p:cNvSpPr txBox="1"/>
          <p:nvPr/>
        </p:nvSpPr>
        <p:spPr>
          <a:xfrm>
            <a:off x="2071736" y="5275807"/>
            <a:ext cx="14884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17 : 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DFCCBDD-A7F7-494A-87BB-DC7F49197048}"/>
              </a:ext>
            </a:extLst>
          </p:cNvPr>
          <p:cNvSpPr txBox="1"/>
          <p:nvPr/>
        </p:nvSpPr>
        <p:spPr>
          <a:xfrm>
            <a:off x="3293519" y="5275806"/>
            <a:ext cx="14884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 : 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0459DBE-C304-44FA-9C9D-AE0438CC67A2}"/>
              </a:ext>
            </a:extLst>
          </p:cNvPr>
          <p:cNvSpPr txBox="1"/>
          <p:nvPr/>
        </p:nvSpPr>
        <p:spPr>
          <a:xfrm>
            <a:off x="3512470" y="6227964"/>
            <a:ext cx="11049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: 1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3DBCFCC-8AFA-4C29-8BA6-2B2E9C28C6B5}"/>
              </a:ext>
            </a:extLst>
          </p:cNvPr>
          <p:cNvCxnSpPr/>
          <p:nvPr/>
        </p:nvCxnSpPr>
        <p:spPr>
          <a:xfrm>
            <a:off x="3690615" y="5886935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8796AEB2-CD32-4851-9048-C52E81897B8A}"/>
              </a:ext>
            </a:extLst>
          </p:cNvPr>
          <p:cNvSpPr/>
          <p:nvPr/>
        </p:nvSpPr>
        <p:spPr>
          <a:xfrm>
            <a:off x="3774489" y="5793808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÷3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F87E508-CDAE-4D7F-8D20-DFD76A4B9E99}"/>
              </a:ext>
            </a:extLst>
          </p:cNvPr>
          <p:cNvSpPr txBox="1"/>
          <p:nvPr/>
        </p:nvSpPr>
        <p:spPr>
          <a:xfrm>
            <a:off x="9902824" y="4779680"/>
            <a:ext cx="14884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2006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BE4804-874E-43A7-8956-B0AB578AC9F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8565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/>
      <p:bldP spid="11" grpId="0"/>
      <p:bldP spid="12" grpId="0"/>
      <p:bldP spid="13" grpId="0"/>
      <p:bldP spid="14" grpId="0"/>
      <p:bldP spid="15" grpId="0"/>
      <p:bldP spid="17" grpId="0"/>
      <p:bldP spid="18" grpId="0"/>
    </p:bld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app.doublestruck.eu/content/K2_REAS/HTML/Q/Q99A13_files/image001.jpg">
            <a:extLst>
              <a:ext uri="{FF2B5EF4-FFF2-40B4-BE49-F238E27FC236}">
                <a16:creationId xmlns:a16="http://schemas.microsoft.com/office/drawing/2014/main" id="{2B515DEB-5D1F-4558-A3CC-78BDD978E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12" y="2049118"/>
            <a:ext cx="4846476" cy="335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BD46A62-2831-42C2-811C-32B1B31E7182}"/>
              </a:ext>
            </a:extLst>
          </p:cNvPr>
          <p:cNvSpPr/>
          <p:nvPr/>
        </p:nvSpPr>
        <p:spPr>
          <a:xfrm>
            <a:off x="56123" y="50000"/>
            <a:ext cx="942733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cuboid is made from </a:t>
            </a:r>
            <a:r>
              <a:rPr lang="en-US" sz="32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centimetre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cubes.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 is 4 centimetres by 3 centimetres by 2 centimetres.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the volume of the cuboid?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9ED128F-49BA-4265-B944-ECEBFA68462E}"/>
              </a:ext>
            </a:extLst>
          </p:cNvPr>
          <p:cNvSpPr/>
          <p:nvPr/>
        </p:nvSpPr>
        <p:spPr>
          <a:xfrm>
            <a:off x="4612520" y="1917504"/>
            <a:ext cx="5207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 cm x 3 cm x 2 cm =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92B784-2230-48C2-A0F3-F785FBE52695}"/>
              </a:ext>
            </a:extLst>
          </p:cNvPr>
          <p:cNvSpPr/>
          <p:nvPr/>
        </p:nvSpPr>
        <p:spPr>
          <a:xfrm>
            <a:off x="8225512" y="1917504"/>
            <a:ext cx="17128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24 cm³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A9D4B96-1CB5-4FD8-A9FF-E5730A31B69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7227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These patterns are drawn on square grids.</a:t>
            </a:r>
          </a:p>
          <a:p>
            <a:r>
              <a:rPr lang="en-US" sz="3200" b="1" dirty="0"/>
              <a:t>In pattern A, the ratio of black squares to grey squares is 1 : 2</a:t>
            </a:r>
          </a:p>
          <a:p>
            <a:r>
              <a:rPr lang="en-US" sz="3200" b="1" dirty="0"/>
              <a:t>What is the ratio of black squares to grey squares in pattern B?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72789E-D9CA-433D-A754-5C1DD8AC2B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87" y="1792619"/>
            <a:ext cx="5572859" cy="31888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F30B973-88F1-4DC9-9DEC-F633FE7A07A7}"/>
              </a:ext>
            </a:extLst>
          </p:cNvPr>
          <p:cNvSpPr txBox="1"/>
          <p:nvPr/>
        </p:nvSpPr>
        <p:spPr>
          <a:xfrm>
            <a:off x="1219200" y="4981432"/>
            <a:ext cx="1056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: 6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ED7DA5-9801-401C-9662-7F698D267779}"/>
              </a:ext>
            </a:extLst>
          </p:cNvPr>
          <p:cNvSpPr txBox="1"/>
          <p:nvPr/>
        </p:nvSpPr>
        <p:spPr>
          <a:xfrm>
            <a:off x="1219201" y="5937545"/>
            <a:ext cx="11049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: 2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244CA58-4AFC-44BB-8268-1B274EA27336}"/>
              </a:ext>
            </a:extLst>
          </p:cNvPr>
          <p:cNvCxnSpPr/>
          <p:nvPr/>
        </p:nvCxnSpPr>
        <p:spPr>
          <a:xfrm>
            <a:off x="1397346" y="5596516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68F13F9E-9E6A-4A40-8E7A-248DA018A625}"/>
              </a:ext>
            </a:extLst>
          </p:cNvPr>
          <p:cNvSpPr/>
          <p:nvPr/>
        </p:nvSpPr>
        <p:spPr>
          <a:xfrm>
            <a:off x="1481220" y="5503389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÷3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A4EE7E-2142-45FF-8008-36662D1E8ADD}"/>
              </a:ext>
            </a:extLst>
          </p:cNvPr>
          <p:cNvSpPr txBox="1"/>
          <p:nvPr/>
        </p:nvSpPr>
        <p:spPr>
          <a:xfrm>
            <a:off x="4034589" y="4987274"/>
            <a:ext cx="1056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318576-D9B1-41F8-8081-2D48A4FE1E75}"/>
              </a:ext>
            </a:extLst>
          </p:cNvPr>
          <p:cNvSpPr txBox="1"/>
          <p:nvPr/>
        </p:nvSpPr>
        <p:spPr>
          <a:xfrm>
            <a:off x="4562903" y="4988792"/>
            <a:ext cx="1056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35DB65-2A97-46D2-BC5F-95C01D808526}"/>
              </a:ext>
            </a:extLst>
          </p:cNvPr>
          <p:cNvSpPr txBox="1"/>
          <p:nvPr/>
        </p:nvSpPr>
        <p:spPr>
          <a:xfrm>
            <a:off x="4145808" y="5937545"/>
            <a:ext cx="11049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: 3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0F11DA2-1145-47E0-94A9-CF87261F7729}"/>
              </a:ext>
            </a:extLst>
          </p:cNvPr>
          <p:cNvCxnSpPr/>
          <p:nvPr/>
        </p:nvCxnSpPr>
        <p:spPr>
          <a:xfrm>
            <a:off x="4323953" y="5596516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ABFDBDCB-EEC3-406E-A01A-382166166F55}"/>
              </a:ext>
            </a:extLst>
          </p:cNvPr>
          <p:cNvSpPr/>
          <p:nvPr/>
        </p:nvSpPr>
        <p:spPr>
          <a:xfrm>
            <a:off x="4407827" y="5503389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÷4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09B198-E74C-4A6D-A3E0-54CEEA62A9EA}"/>
              </a:ext>
            </a:extLst>
          </p:cNvPr>
          <p:cNvSpPr txBox="1"/>
          <p:nvPr/>
        </p:nvSpPr>
        <p:spPr>
          <a:xfrm>
            <a:off x="10781877" y="1034885"/>
            <a:ext cx="11049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: 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9B03D6-A357-4107-8350-08350CA5637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2399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  <p:bldP spid="13" grpId="0"/>
      <p:bldP spid="14" grpId="0"/>
    </p:bld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92A5D4-3359-48A1-B198-42FB0DC8C9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287" y="1077218"/>
            <a:ext cx="9154176" cy="551489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0FF5F15-F493-485E-9C1F-67EBFDEC92B5}"/>
              </a:ext>
            </a:extLst>
          </p:cNvPr>
          <p:cNvSpPr/>
          <p:nvPr/>
        </p:nvSpPr>
        <p:spPr>
          <a:xfrm>
            <a:off x="58615" y="38818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diagram shows two overlapping squares and a straight line. 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value of angles x and y.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D4E5423-8087-496B-9A9B-66C660FBF01B}"/>
              </a:ext>
            </a:extLst>
          </p:cNvPr>
          <p:cNvSpPr/>
          <p:nvPr/>
        </p:nvSpPr>
        <p:spPr>
          <a:xfrm>
            <a:off x="7139488" y="1077218"/>
            <a:ext cx="50525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in a square are 90°.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09F02C-5B2A-45BE-97BC-5093E3324155}"/>
              </a:ext>
            </a:extLst>
          </p:cNvPr>
          <p:cNvSpPr/>
          <p:nvPr/>
        </p:nvSpPr>
        <p:spPr>
          <a:xfrm>
            <a:off x="3169066" y="4090595"/>
            <a:ext cx="969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90°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218BC6-BE06-4303-B648-494B17E6462C}"/>
              </a:ext>
            </a:extLst>
          </p:cNvPr>
          <p:cNvSpPr/>
          <p:nvPr/>
        </p:nvSpPr>
        <p:spPr>
          <a:xfrm>
            <a:off x="5039233" y="4026427"/>
            <a:ext cx="969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90°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6AA2AC-0D87-4ECA-817F-3ECA4794DFA8}"/>
              </a:ext>
            </a:extLst>
          </p:cNvPr>
          <p:cNvSpPr/>
          <p:nvPr/>
        </p:nvSpPr>
        <p:spPr>
          <a:xfrm>
            <a:off x="7139489" y="1638147"/>
            <a:ext cx="50525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in a quadrilateral add up to 360°.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75DB04-958E-4391-835E-902F37926C03}"/>
              </a:ext>
            </a:extLst>
          </p:cNvPr>
          <p:cNvSpPr/>
          <p:nvPr/>
        </p:nvSpPr>
        <p:spPr>
          <a:xfrm>
            <a:off x="5287135" y="2656093"/>
            <a:ext cx="5923197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x = 360° - 125° - 90° - 90° =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EE1372-F62B-4FD5-AD64-6768DF47B501}"/>
              </a:ext>
            </a:extLst>
          </p:cNvPr>
          <p:cNvSpPr/>
          <p:nvPr/>
        </p:nvSpPr>
        <p:spPr>
          <a:xfrm>
            <a:off x="10496282" y="2656093"/>
            <a:ext cx="15834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55°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7F9647-8D4D-4051-BF5E-9625F6856D58}"/>
              </a:ext>
            </a:extLst>
          </p:cNvPr>
          <p:cNvSpPr/>
          <p:nvPr/>
        </p:nvSpPr>
        <p:spPr>
          <a:xfrm>
            <a:off x="4138863" y="3028766"/>
            <a:ext cx="8594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55°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2278B5A-F6AC-4E72-820A-09B1868918D7}"/>
              </a:ext>
            </a:extLst>
          </p:cNvPr>
          <p:cNvGrpSpPr/>
          <p:nvPr/>
        </p:nvGrpSpPr>
        <p:grpSpPr>
          <a:xfrm>
            <a:off x="3513221" y="4808621"/>
            <a:ext cx="1688432" cy="1134980"/>
            <a:chOff x="3513221" y="4808621"/>
            <a:chExt cx="1688432" cy="113498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93DA4B9-0A7C-45ED-8738-60F9A308A62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577389" y="4844716"/>
              <a:ext cx="1624264" cy="105075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51B32CD-8752-496B-9717-0AD04874AD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13221" y="4808621"/>
              <a:ext cx="1655046" cy="113498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29E99F53-6839-4F08-8575-6969511DD01F}"/>
              </a:ext>
            </a:extLst>
          </p:cNvPr>
          <p:cNvSpPr/>
          <p:nvPr/>
        </p:nvSpPr>
        <p:spPr>
          <a:xfrm>
            <a:off x="5611189" y="5681991"/>
            <a:ext cx="969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90°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7D127D-79DA-4761-8FAA-BE7BC66A20A7}"/>
              </a:ext>
            </a:extLst>
          </p:cNvPr>
          <p:cNvSpPr/>
          <p:nvPr/>
        </p:nvSpPr>
        <p:spPr>
          <a:xfrm>
            <a:off x="3860018" y="5597335"/>
            <a:ext cx="10937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125°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15AD2C-E5A2-48B4-B69A-DA04516A6AB3}"/>
              </a:ext>
            </a:extLst>
          </p:cNvPr>
          <p:cNvSpPr/>
          <p:nvPr/>
        </p:nvSpPr>
        <p:spPr>
          <a:xfrm>
            <a:off x="8248733" y="3156758"/>
            <a:ext cx="39142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on a straight line add up to 180°.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67F6AF8-9689-4D1E-A010-69376FC42D31}"/>
              </a:ext>
            </a:extLst>
          </p:cNvPr>
          <p:cNvCxnSpPr>
            <a:cxnSpLocks/>
          </p:cNvCxnSpPr>
          <p:nvPr/>
        </p:nvCxnSpPr>
        <p:spPr>
          <a:xfrm flipH="1">
            <a:off x="4519246" y="6453554"/>
            <a:ext cx="3270739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F1324685-F3B5-4BFF-91DB-DDAE43EBF6D1}"/>
              </a:ext>
            </a:extLst>
          </p:cNvPr>
          <p:cNvSpPr/>
          <p:nvPr/>
        </p:nvSpPr>
        <p:spPr>
          <a:xfrm>
            <a:off x="4683368" y="5954816"/>
            <a:ext cx="969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30°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688AC28-BD1D-4B7B-A94F-B79B8ACEAF7C}"/>
              </a:ext>
            </a:extLst>
          </p:cNvPr>
          <p:cNvSpPr/>
          <p:nvPr/>
        </p:nvSpPr>
        <p:spPr>
          <a:xfrm>
            <a:off x="8248733" y="4171129"/>
            <a:ext cx="363669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in a triangle add up to 180°.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867AD4D-648A-4AA3-A2FE-709A398D3185}"/>
              </a:ext>
            </a:extLst>
          </p:cNvPr>
          <p:cNvSpPr/>
          <p:nvPr/>
        </p:nvSpPr>
        <p:spPr>
          <a:xfrm>
            <a:off x="6218462" y="5159880"/>
            <a:ext cx="4807092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y = 180° - 125° - 30° =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84F71A5-801F-4DFA-8786-161FDF5DC333}"/>
              </a:ext>
            </a:extLst>
          </p:cNvPr>
          <p:cNvSpPr/>
          <p:nvPr/>
        </p:nvSpPr>
        <p:spPr>
          <a:xfrm>
            <a:off x="10491018" y="5159880"/>
            <a:ext cx="13939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25°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5333441-FA52-4552-9240-E1F1FB579E37}"/>
              </a:ext>
            </a:extLst>
          </p:cNvPr>
          <p:cNvSpPr/>
          <p:nvPr/>
        </p:nvSpPr>
        <p:spPr>
          <a:xfrm>
            <a:off x="3619140" y="5979696"/>
            <a:ext cx="8594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25°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F60E978-631F-4D96-AF4B-40288F0A50A6}"/>
              </a:ext>
            </a:extLst>
          </p:cNvPr>
          <p:cNvSpPr/>
          <p:nvPr/>
        </p:nvSpPr>
        <p:spPr>
          <a:xfrm>
            <a:off x="328590" y="4056194"/>
            <a:ext cx="2115076" cy="22467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Vertically opposite angles are the same size. 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8F07CA-C7D1-420E-A57E-BFFC398CD2FB}"/>
              </a:ext>
            </a:extLst>
          </p:cNvPr>
          <p:cNvSpPr/>
          <p:nvPr/>
        </p:nvSpPr>
        <p:spPr>
          <a:xfrm>
            <a:off x="2770537" y="5361448"/>
            <a:ext cx="3309798" cy="1077218"/>
          </a:xfrm>
          <a:prstGeom prst="triangl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DA8E2D-7638-48DC-BC74-20EEC4A0624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5412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 animBg="1"/>
      <p:bldP spid="9" grpId="0"/>
      <p:bldP spid="10" grpId="0"/>
      <p:bldP spid="19" grpId="0"/>
      <p:bldP spid="20" grpId="0"/>
      <p:bldP spid="21" grpId="0"/>
      <p:bldP spid="26" grpId="0"/>
      <p:bldP spid="27" grpId="0"/>
      <p:bldP spid="28" grpId="0" animBg="1"/>
      <p:bldP spid="29" grpId="0"/>
      <p:bldP spid="30" grpId="0"/>
      <p:bldP spid="23" grpId="0" animBg="1"/>
      <p:bldP spid="11" grpId="0" animBg="1"/>
      <p:bldP spid="11" grpId="1" animBg="1"/>
    </p:bld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and B are two numbers on the number line below.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AAB907-6EB2-4636-AD7D-BE4FFDAFC7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981" y="634774"/>
            <a:ext cx="7549189" cy="27942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2F2AA39-10EF-4F1E-BE9B-27DB3989448D}"/>
              </a:ext>
            </a:extLst>
          </p:cNvPr>
          <p:cNvSpPr/>
          <p:nvPr/>
        </p:nvSpPr>
        <p:spPr>
          <a:xfrm>
            <a:off x="56122" y="3805948"/>
            <a:ext cx="94896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</a:t>
            </a:r>
            <a:r>
              <a:rPr lang="en-US" sz="3200" b="1" u="sng" dirty="0"/>
              <a:t>difference</a:t>
            </a:r>
            <a:r>
              <a:rPr lang="en-US" sz="3200" b="1" dirty="0"/>
              <a:t> between A and B is 140</a:t>
            </a:r>
          </a:p>
          <a:p>
            <a:r>
              <a:rPr lang="en-US" sz="3200" b="1" dirty="0"/>
              <a:t>Write the values of A and B.</a:t>
            </a:r>
          </a:p>
        </p:txBody>
      </p:sp>
      <p:sp>
        <p:nvSpPr>
          <p:cNvPr id="6" name="Arrow: Circular 5">
            <a:extLst>
              <a:ext uri="{FF2B5EF4-FFF2-40B4-BE49-F238E27FC236}">
                <a16:creationId xmlns:a16="http://schemas.microsoft.com/office/drawing/2014/main" id="{F1AB00F9-099B-4083-B528-277514AC9608}"/>
              </a:ext>
            </a:extLst>
          </p:cNvPr>
          <p:cNvSpPr/>
          <p:nvPr/>
        </p:nvSpPr>
        <p:spPr>
          <a:xfrm>
            <a:off x="1975780" y="1452009"/>
            <a:ext cx="811193" cy="1023582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Arrow: Circular 6">
            <a:extLst>
              <a:ext uri="{FF2B5EF4-FFF2-40B4-BE49-F238E27FC236}">
                <a16:creationId xmlns:a16="http://schemas.microsoft.com/office/drawing/2014/main" id="{8FD24095-CF24-4EB4-B83A-5B042C458690}"/>
              </a:ext>
            </a:extLst>
          </p:cNvPr>
          <p:cNvSpPr/>
          <p:nvPr/>
        </p:nvSpPr>
        <p:spPr>
          <a:xfrm>
            <a:off x="2629154" y="1452008"/>
            <a:ext cx="811193" cy="1023582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Arrow: Circular 7">
            <a:extLst>
              <a:ext uri="{FF2B5EF4-FFF2-40B4-BE49-F238E27FC236}">
                <a16:creationId xmlns:a16="http://schemas.microsoft.com/office/drawing/2014/main" id="{1EE2B0C7-8350-4C52-A938-A12819CCB3A0}"/>
              </a:ext>
            </a:extLst>
          </p:cNvPr>
          <p:cNvSpPr/>
          <p:nvPr/>
        </p:nvSpPr>
        <p:spPr>
          <a:xfrm>
            <a:off x="3282528" y="1452008"/>
            <a:ext cx="811193" cy="1023582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Arrow: Circular 8">
            <a:extLst>
              <a:ext uri="{FF2B5EF4-FFF2-40B4-BE49-F238E27FC236}">
                <a16:creationId xmlns:a16="http://schemas.microsoft.com/office/drawing/2014/main" id="{DEC18CB0-97AE-4AE5-A524-C6950D5B4079}"/>
              </a:ext>
            </a:extLst>
          </p:cNvPr>
          <p:cNvSpPr/>
          <p:nvPr/>
        </p:nvSpPr>
        <p:spPr>
          <a:xfrm>
            <a:off x="3924831" y="1452007"/>
            <a:ext cx="811193" cy="1023582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Arrow: Circular 9">
            <a:extLst>
              <a:ext uri="{FF2B5EF4-FFF2-40B4-BE49-F238E27FC236}">
                <a16:creationId xmlns:a16="http://schemas.microsoft.com/office/drawing/2014/main" id="{7BA0EA64-0BA3-47C2-AF1D-B009E4977738}"/>
              </a:ext>
            </a:extLst>
          </p:cNvPr>
          <p:cNvSpPr/>
          <p:nvPr/>
        </p:nvSpPr>
        <p:spPr>
          <a:xfrm>
            <a:off x="4578205" y="1452006"/>
            <a:ext cx="811193" cy="1023582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Arrow: Circular 10">
            <a:extLst>
              <a:ext uri="{FF2B5EF4-FFF2-40B4-BE49-F238E27FC236}">
                <a16:creationId xmlns:a16="http://schemas.microsoft.com/office/drawing/2014/main" id="{F579B11D-FB87-46EE-AE53-FB5EB0275D24}"/>
              </a:ext>
            </a:extLst>
          </p:cNvPr>
          <p:cNvSpPr/>
          <p:nvPr/>
        </p:nvSpPr>
        <p:spPr>
          <a:xfrm>
            <a:off x="5231579" y="1452006"/>
            <a:ext cx="811193" cy="1023582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Arrow: Circular 11">
            <a:extLst>
              <a:ext uri="{FF2B5EF4-FFF2-40B4-BE49-F238E27FC236}">
                <a16:creationId xmlns:a16="http://schemas.microsoft.com/office/drawing/2014/main" id="{ACF94032-220A-4B6B-8213-87AAF17E84B4}"/>
              </a:ext>
            </a:extLst>
          </p:cNvPr>
          <p:cNvSpPr/>
          <p:nvPr/>
        </p:nvSpPr>
        <p:spPr>
          <a:xfrm>
            <a:off x="5879148" y="1452005"/>
            <a:ext cx="811193" cy="1023582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027BAD4-FD8D-4C59-96A2-BAE95BF59CEF}"/>
              </a:ext>
            </a:extLst>
          </p:cNvPr>
          <p:cNvSpPr txBox="1"/>
          <p:nvPr/>
        </p:nvSpPr>
        <p:spPr>
          <a:xfrm>
            <a:off x="6898061" y="3806640"/>
            <a:ext cx="178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140 ÷ 7 =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B8366D-FB98-4E94-94B6-3A713035E8E8}"/>
              </a:ext>
            </a:extLst>
          </p:cNvPr>
          <p:cNvSpPr txBox="1"/>
          <p:nvPr/>
        </p:nvSpPr>
        <p:spPr>
          <a:xfrm>
            <a:off x="8516191" y="3805948"/>
            <a:ext cx="68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22B972-4C1C-4752-A746-B6274FAEDF93}"/>
              </a:ext>
            </a:extLst>
          </p:cNvPr>
          <p:cNvSpPr txBox="1"/>
          <p:nvPr/>
        </p:nvSpPr>
        <p:spPr>
          <a:xfrm>
            <a:off x="4452531" y="1912544"/>
            <a:ext cx="5728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3529FEA-9DD9-4383-9866-622BC0696A9B}"/>
              </a:ext>
            </a:extLst>
          </p:cNvPr>
          <p:cNvSpPr txBox="1"/>
          <p:nvPr/>
        </p:nvSpPr>
        <p:spPr>
          <a:xfrm>
            <a:off x="4986952" y="1915557"/>
            <a:ext cx="6587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2D412F7-1AAC-4BC7-9BA0-DD9661ED2EE0}"/>
              </a:ext>
            </a:extLst>
          </p:cNvPr>
          <p:cNvSpPr txBox="1"/>
          <p:nvPr/>
        </p:nvSpPr>
        <p:spPr>
          <a:xfrm>
            <a:off x="5631601" y="1912543"/>
            <a:ext cx="6587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E9CC3BE-F6E3-4702-9014-740DB416A887}"/>
              </a:ext>
            </a:extLst>
          </p:cNvPr>
          <p:cNvSpPr txBox="1"/>
          <p:nvPr/>
        </p:nvSpPr>
        <p:spPr>
          <a:xfrm>
            <a:off x="6293314" y="1888043"/>
            <a:ext cx="6587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40EA1FC-33BD-45A2-B62D-94F521C89BDC}"/>
              </a:ext>
            </a:extLst>
          </p:cNvPr>
          <p:cNvSpPr txBox="1"/>
          <p:nvPr/>
        </p:nvSpPr>
        <p:spPr>
          <a:xfrm>
            <a:off x="3582485" y="1912543"/>
            <a:ext cx="877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-20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74F7C2F-87C9-4AF2-BF75-0DA70C55999C}"/>
              </a:ext>
            </a:extLst>
          </p:cNvPr>
          <p:cNvSpPr txBox="1"/>
          <p:nvPr/>
        </p:nvSpPr>
        <p:spPr>
          <a:xfrm>
            <a:off x="2930180" y="1910281"/>
            <a:ext cx="877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-40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B02149C-57A1-4432-8FEA-9DEA182E13BC}"/>
              </a:ext>
            </a:extLst>
          </p:cNvPr>
          <p:cNvSpPr txBox="1"/>
          <p:nvPr/>
        </p:nvSpPr>
        <p:spPr>
          <a:xfrm>
            <a:off x="2291194" y="1910281"/>
            <a:ext cx="877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-60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33A12BD-C41F-44CE-BD20-B6E11A8BC446}"/>
              </a:ext>
            </a:extLst>
          </p:cNvPr>
          <p:cNvSpPr txBox="1"/>
          <p:nvPr/>
        </p:nvSpPr>
        <p:spPr>
          <a:xfrm>
            <a:off x="1634674" y="1913749"/>
            <a:ext cx="877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-80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6D04FBF-2C94-4C97-B5C3-78A7CC8DAC20}"/>
              </a:ext>
            </a:extLst>
          </p:cNvPr>
          <p:cNvSpPr txBox="1"/>
          <p:nvPr/>
        </p:nvSpPr>
        <p:spPr>
          <a:xfrm>
            <a:off x="3442839" y="4883166"/>
            <a:ext cx="178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A = -80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6C683E-549A-4506-AE26-F7D09925D282}"/>
              </a:ext>
            </a:extLst>
          </p:cNvPr>
          <p:cNvSpPr txBox="1"/>
          <p:nvPr/>
        </p:nvSpPr>
        <p:spPr>
          <a:xfrm>
            <a:off x="3436057" y="5354373"/>
            <a:ext cx="178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B = 60</a:t>
            </a:r>
          </a:p>
        </p:txBody>
      </p:sp>
    </p:spTree>
    <p:extLst>
      <p:ext uri="{BB962C8B-B14F-4D97-AF65-F5344CB8AC3E}">
        <p14:creationId xmlns:p14="http://schemas.microsoft.com/office/powerpoint/2010/main" val="2272477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/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diagram shows a right-angled triangle inside a circle.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circle has a radius of 5 centimetres.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E934D73-6035-4E35-99F6-09C43B303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915" y="1298125"/>
            <a:ext cx="2835559" cy="2853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7A6BF7F-67E9-4805-B3FA-0CAFEB41802B}"/>
              </a:ext>
            </a:extLst>
          </p:cNvPr>
          <p:cNvSpPr/>
          <p:nvPr/>
        </p:nvSpPr>
        <p:spPr>
          <a:xfrm>
            <a:off x="4024476" y="1128734"/>
            <a:ext cx="81109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area of the triangle.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0BEC18-1451-4A82-A546-14540456587F}"/>
              </a:ext>
            </a:extLst>
          </p:cNvPr>
          <p:cNvSpPr/>
          <p:nvPr/>
        </p:nvSpPr>
        <p:spPr>
          <a:xfrm>
            <a:off x="1320841" y="1916708"/>
            <a:ext cx="94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5 cm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80D908A-C098-4096-A17B-7536943A9EC7}"/>
              </a:ext>
            </a:extLst>
          </p:cNvPr>
          <p:cNvSpPr/>
          <p:nvPr/>
        </p:nvSpPr>
        <p:spPr>
          <a:xfrm>
            <a:off x="4024476" y="1855152"/>
            <a:ext cx="3446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x 5 = 25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C5C42A-5FDA-4E25-B9A8-D2377E9A21E9}"/>
              </a:ext>
            </a:extLst>
          </p:cNvPr>
          <p:cNvSpPr/>
          <p:nvPr/>
        </p:nvSpPr>
        <p:spPr>
          <a:xfrm>
            <a:off x="4024476" y="2378373"/>
            <a:ext cx="3446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 ÷ 2 =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C7DFBF-5071-40C6-B804-8848884D9295}"/>
              </a:ext>
            </a:extLst>
          </p:cNvPr>
          <p:cNvSpPr/>
          <p:nvPr/>
        </p:nvSpPr>
        <p:spPr>
          <a:xfrm>
            <a:off x="5439619" y="2378372"/>
            <a:ext cx="3446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12.5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D43835-D4D0-493A-B982-C41FEED1176F}"/>
              </a:ext>
            </a:extLst>
          </p:cNvPr>
          <p:cNvSpPr/>
          <p:nvPr/>
        </p:nvSpPr>
        <p:spPr>
          <a:xfrm>
            <a:off x="9756959" y="1128733"/>
            <a:ext cx="20431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12.5 cm²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26F6AE9-63EC-4212-B0A3-34F70AAD50E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218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/>
              <a:t>n</a:t>
            </a:r>
            <a:r>
              <a:rPr lang="en-US" sz="3200" b="1" dirty="0"/>
              <a:t> stands for a number.</a:t>
            </a:r>
          </a:p>
          <a:p>
            <a:r>
              <a:rPr lang="en-US" sz="3200" b="1" dirty="0"/>
              <a:t>Complete this table of values.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6A8B4C-5493-4704-B5EE-061D4ED72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279" y="1176065"/>
            <a:ext cx="3899315" cy="43837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B626973-D725-40E5-B985-CF76D4C35C94}"/>
              </a:ext>
            </a:extLst>
          </p:cNvPr>
          <p:cNvSpPr txBox="1"/>
          <p:nvPr/>
        </p:nvSpPr>
        <p:spPr>
          <a:xfrm>
            <a:off x="4661938" y="1343141"/>
            <a:ext cx="36126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(5 x        ) – 2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B2AAE1-490F-4649-A5CD-B09F54577795}"/>
              </a:ext>
            </a:extLst>
          </p:cNvPr>
          <p:cNvSpPr/>
          <p:nvPr/>
        </p:nvSpPr>
        <p:spPr>
          <a:xfrm>
            <a:off x="5729010" y="1343098"/>
            <a:ext cx="1031554" cy="63094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CE25E1-CBCF-4D97-BBF7-ADDE4784BBCF}"/>
              </a:ext>
            </a:extLst>
          </p:cNvPr>
          <p:cNvSpPr txBox="1"/>
          <p:nvPr/>
        </p:nvSpPr>
        <p:spPr>
          <a:xfrm>
            <a:off x="5858763" y="1343055"/>
            <a:ext cx="9018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891726-D2F2-4D6E-8096-778F08774A13}"/>
              </a:ext>
            </a:extLst>
          </p:cNvPr>
          <p:cNvSpPr txBox="1"/>
          <p:nvPr/>
        </p:nvSpPr>
        <p:spPr>
          <a:xfrm>
            <a:off x="4661938" y="2597763"/>
            <a:ext cx="36126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100 – 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CE93BA-B641-47C1-B7DF-CC7BB8558635}"/>
              </a:ext>
            </a:extLst>
          </p:cNvPr>
          <p:cNvSpPr txBox="1"/>
          <p:nvPr/>
        </p:nvSpPr>
        <p:spPr>
          <a:xfrm>
            <a:off x="3072001" y="2668683"/>
            <a:ext cx="10118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48BDAD-5B75-4C13-9CE9-6C421E122497}"/>
              </a:ext>
            </a:extLst>
          </p:cNvPr>
          <p:cNvSpPr txBox="1"/>
          <p:nvPr/>
        </p:nvSpPr>
        <p:spPr>
          <a:xfrm>
            <a:off x="4661938" y="4071896"/>
            <a:ext cx="50516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(5 x        ) – 2 = 38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F32B78F-D851-4771-80B6-514452E78DDB}"/>
              </a:ext>
            </a:extLst>
          </p:cNvPr>
          <p:cNvSpPr/>
          <p:nvPr/>
        </p:nvSpPr>
        <p:spPr>
          <a:xfrm>
            <a:off x="5729010" y="4071853"/>
            <a:ext cx="1031554" cy="63094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3A7AC8-5D32-4194-B353-A33920D5AD18}"/>
              </a:ext>
            </a:extLst>
          </p:cNvPr>
          <p:cNvSpPr txBox="1"/>
          <p:nvPr/>
        </p:nvSpPr>
        <p:spPr>
          <a:xfrm>
            <a:off x="4661938" y="4913383"/>
            <a:ext cx="50516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(5 x        ) = 40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C83C856-06EE-4995-A605-4FE8C74BC426}"/>
              </a:ext>
            </a:extLst>
          </p:cNvPr>
          <p:cNvSpPr/>
          <p:nvPr/>
        </p:nvSpPr>
        <p:spPr>
          <a:xfrm>
            <a:off x="5729010" y="4913340"/>
            <a:ext cx="1031554" cy="63094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F0A08B-010C-40E3-8426-C69B27C3F553}"/>
              </a:ext>
            </a:extLst>
          </p:cNvPr>
          <p:cNvSpPr txBox="1"/>
          <p:nvPr/>
        </p:nvSpPr>
        <p:spPr>
          <a:xfrm>
            <a:off x="6053528" y="4943815"/>
            <a:ext cx="7370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8F0D78-021D-4428-B948-FBA001FC1CAD}"/>
              </a:ext>
            </a:extLst>
          </p:cNvPr>
          <p:cNvSpPr txBox="1"/>
          <p:nvPr/>
        </p:nvSpPr>
        <p:spPr>
          <a:xfrm>
            <a:off x="6053528" y="4102285"/>
            <a:ext cx="7370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FFF2870-4F36-4490-8240-3EF7D44AF363}"/>
              </a:ext>
            </a:extLst>
          </p:cNvPr>
          <p:cNvSpPr txBox="1"/>
          <p:nvPr/>
        </p:nvSpPr>
        <p:spPr>
          <a:xfrm>
            <a:off x="1340368" y="4282398"/>
            <a:ext cx="7370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437343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  <p:bldP spid="7" grpId="0"/>
      <p:bldP spid="8" grpId="0"/>
      <p:bldP spid="9" grpId="0"/>
      <p:bldP spid="10" grpId="0"/>
      <p:bldP spid="11" grpId="0" animBg="1"/>
      <p:bldP spid="13" grpId="0"/>
      <p:bldP spid="14" grpId="0" animBg="1"/>
      <p:bldP spid="15" grpId="0"/>
      <p:bldP spid="16" grpId="0"/>
      <p:bldP spid="17" grpId="0"/>
    </p:bld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dotted line is a diagonal of this rhombus.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68F976-1BD7-49FF-BDD2-F49A39411785}"/>
              </a:ext>
            </a:extLst>
          </p:cNvPr>
          <p:cNvSpPr/>
          <p:nvPr/>
        </p:nvSpPr>
        <p:spPr>
          <a:xfrm>
            <a:off x="6068707" y="634775"/>
            <a:ext cx="5694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If angle a = 80°, what is angle b?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A4BD30-9ECB-4B59-B274-C8B84B0CD429}"/>
              </a:ext>
            </a:extLst>
          </p:cNvPr>
          <p:cNvSpPr/>
          <p:nvPr/>
        </p:nvSpPr>
        <p:spPr>
          <a:xfrm>
            <a:off x="6096000" y="3076720"/>
            <a:ext cx="5694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If angle b = 80°, what is angle a?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9A6DAF-A5DD-4303-A8AE-C7860729C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325" y="690754"/>
            <a:ext cx="5662614" cy="246221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BB7B6DE-2EB8-4E09-BD6D-9D733BFF5465}"/>
              </a:ext>
            </a:extLst>
          </p:cNvPr>
          <p:cNvSpPr/>
          <p:nvPr/>
        </p:nvSpPr>
        <p:spPr>
          <a:xfrm>
            <a:off x="793045" y="2625949"/>
            <a:ext cx="1061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80°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8A8B366-191E-4D7D-B8C2-8EF177A76B24}"/>
              </a:ext>
            </a:extLst>
          </p:cNvPr>
          <p:cNvSpPr/>
          <p:nvPr/>
        </p:nvSpPr>
        <p:spPr>
          <a:xfrm>
            <a:off x="4870146" y="724332"/>
            <a:ext cx="1061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80°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91811F-57B1-49F3-AF79-6D0D3059711D}"/>
              </a:ext>
            </a:extLst>
          </p:cNvPr>
          <p:cNvSpPr/>
          <p:nvPr/>
        </p:nvSpPr>
        <p:spPr>
          <a:xfrm>
            <a:off x="6068705" y="1295403"/>
            <a:ext cx="34462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180° - 80° =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7B6453-0BDE-4702-9441-06F74E29D64E}"/>
              </a:ext>
            </a:extLst>
          </p:cNvPr>
          <p:cNvSpPr/>
          <p:nvPr/>
        </p:nvSpPr>
        <p:spPr>
          <a:xfrm>
            <a:off x="8379089" y="1301750"/>
            <a:ext cx="13967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100°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6D2ED5D-DA60-4F41-8733-D46DCBBC8D4B}"/>
              </a:ext>
            </a:extLst>
          </p:cNvPr>
          <p:cNvSpPr/>
          <p:nvPr/>
        </p:nvSpPr>
        <p:spPr>
          <a:xfrm>
            <a:off x="6068705" y="1857682"/>
            <a:ext cx="34462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100° ÷ 2 =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8053A0-014A-4AAD-8B97-A8ACC9BB1D08}"/>
              </a:ext>
            </a:extLst>
          </p:cNvPr>
          <p:cNvSpPr/>
          <p:nvPr/>
        </p:nvSpPr>
        <p:spPr>
          <a:xfrm>
            <a:off x="8143129" y="1862215"/>
            <a:ext cx="34462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50°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D74D230-02AA-4833-8498-CA29DA022850}"/>
              </a:ext>
            </a:extLst>
          </p:cNvPr>
          <p:cNvSpPr/>
          <p:nvPr/>
        </p:nvSpPr>
        <p:spPr>
          <a:xfrm>
            <a:off x="2038840" y="1209471"/>
            <a:ext cx="1061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50°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4032817-F5EA-4D3C-B431-C5818D192893}"/>
              </a:ext>
            </a:extLst>
          </p:cNvPr>
          <p:cNvSpPr/>
          <p:nvPr/>
        </p:nvSpPr>
        <p:spPr>
          <a:xfrm>
            <a:off x="2738267" y="751322"/>
            <a:ext cx="1061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50°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9CD45A2-2A85-4BA9-90CE-F036E88C72EE}"/>
              </a:ext>
            </a:extLst>
          </p:cNvPr>
          <p:cNvSpPr/>
          <p:nvPr/>
        </p:nvSpPr>
        <p:spPr>
          <a:xfrm>
            <a:off x="2642516" y="2685726"/>
            <a:ext cx="1061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50°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47D84B-38C2-408B-8B42-E75CA8C33C56}"/>
              </a:ext>
            </a:extLst>
          </p:cNvPr>
          <p:cNvSpPr/>
          <p:nvPr/>
        </p:nvSpPr>
        <p:spPr>
          <a:xfrm>
            <a:off x="3359672" y="2296799"/>
            <a:ext cx="1061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50°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35B8974-23D9-47DB-8CF5-45CE6807FBFF}"/>
              </a:ext>
            </a:extLst>
          </p:cNvPr>
          <p:cNvSpPr/>
          <p:nvPr/>
        </p:nvSpPr>
        <p:spPr>
          <a:xfrm>
            <a:off x="2037417" y="1219550"/>
            <a:ext cx="1061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80°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9ECCB90-6E13-433C-9E61-975FB7C13328}"/>
              </a:ext>
            </a:extLst>
          </p:cNvPr>
          <p:cNvSpPr/>
          <p:nvPr/>
        </p:nvSpPr>
        <p:spPr>
          <a:xfrm>
            <a:off x="2770321" y="783204"/>
            <a:ext cx="1061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80°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67AD7C4-10E8-421C-AAF6-D98B3701373B}"/>
              </a:ext>
            </a:extLst>
          </p:cNvPr>
          <p:cNvSpPr/>
          <p:nvPr/>
        </p:nvSpPr>
        <p:spPr>
          <a:xfrm>
            <a:off x="2642516" y="2643588"/>
            <a:ext cx="1061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80°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4DD20AF-6713-4FCF-9FB8-E2EC87B49164}"/>
              </a:ext>
            </a:extLst>
          </p:cNvPr>
          <p:cNvSpPr/>
          <p:nvPr/>
        </p:nvSpPr>
        <p:spPr>
          <a:xfrm>
            <a:off x="3351528" y="2254661"/>
            <a:ext cx="1061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80°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8847AA-B9B6-4044-BDCA-3C47E78C2ADB}"/>
              </a:ext>
            </a:extLst>
          </p:cNvPr>
          <p:cNvSpPr/>
          <p:nvPr/>
        </p:nvSpPr>
        <p:spPr>
          <a:xfrm>
            <a:off x="6096000" y="3715175"/>
            <a:ext cx="34462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180° - (2 x 80°) =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7842D89-6DC8-4CBC-93B8-E098BBC14F8B}"/>
              </a:ext>
            </a:extLst>
          </p:cNvPr>
          <p:cNvSpPr/>
          <p:nvPr/>
        </p:nvSpPr>
        <p:spPr>
          <a:xfrm>
            <a:off x="9401317" y="3719688"/>
            <a:ext cx="1061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20°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C237667-A4D0-4D42-82CC-9B0C5922F18F}"/>
              </a:ext>
            </a:extLst>
          </p:cNvPr>
          <p:cNvSpPr/>
          <p:nvPr/>
        </p:nvSpPr>
        <p:spPr>
          <a:xfrm>
            <a:off x="730069" y="2606076"/>
            <a:ext cx="1061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20°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5D63ACA-CB25-440A-B44F-F01425180E4B}"/>
              </a:ext>
            </a:extLst>
          </p:cNvPr>
          <p:cNvSpPr/>
          <p:nvPr/>
        </p:nvSpPr>
        <p:spPr>
          <a:xfrm>
            <a:off x="4785611" y="783204"/>
            <a:ext cx="1061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20°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0C4CFD-9372-46F9-ABC6-6A744B259B4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9701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/>
      <p:bldP spid="10" grpId="0"/>
      <p:bldP spid="13" grpId="0"/>
      <p:bldP spid="14" grpId="0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20" grpId="0"/>
      <p:bldP spid="21" grpId="0"/>
      <p:bldP spid="22" grpId="0"/>
      <p:bldP spid="23" grpId="0"/>
      <p:bldP spid="24" grpId="0"/>
      <p:bldP spid="25" grpId="0"/>
      <p:bldP spid="28" grpId="0"/>
      <p:bldP spid="29" grpId="0"/>
    </p:bld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20A23CA-9D10-4DA0-A020-E189318727EC}"/>
              </a:ext>
            </a:extLst>
          </p:cNvPr>
          <p:cNvSpPr/>
          <p:nvPr/>
        </p:nvSpPr>
        <p:spPr>
          <a:xfrm>
            <a:off x="56122" y="64435"/>
            <a:ext cx="1181742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is a centimetre grid. On the grid draw a triangle which has an area of 7.5 cm</a:t>
            </a:r>
            <a:r>
              <a:rPr lang="en-GB" sz="32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and which has an obtuse angle.</a:t>
            </a:r>
          </a:p>
        </p:txBody>
      </p:sp>
      <p:pic>
        <p:nvPicPr>
          <p:cNvPr id="3" name="Picture 2" descr="https://app.doublestruck.eu/content/K2_REAS/HTML/Q/Q99C09_files/image002.jpg">
            <a:extLst>
              <a:ext uri="{FF2B5EF4-FFF2-40B4-BE49-F238E27FC236}">
                <a16:creationId xmlns:a16="http://schemas.microsoft.com/office/drawing/2014/main" id="{25F2DFCF-227E-4BC7-B891-CEAD20BD564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83" y="1841509"/>
            <a:ext cx="6096939" cy="443572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31E291C-C5E0-4170-8485-651C5F7B00CB}"/>
              </a:ext>
            </a:extLst>
          </p:cNvPr>
          <p:cNvSpPr/>
          <p:nvPr/>
        </p:nvSpPr>
        <p:spPr>
          <a:xfrm>
            <a:off x="6843200" y="1427637"/>
            <a:ext cx="34646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Area of a triangle: </a:t>
            </a:r>
          </a:p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Base x height ÷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2FA925-614F-4371-9808-AA43A3AF5D32}"/>
              </a:ext>
            </a:extLst>
          </p:cNvPr>
          <p:cNvSpPr/>
          <p:nvPr/>
        </p:nvSpPr>
        <p:spPr>
          <a:xfrm>
            <a:off x="6578946" y="2482288"/>
            <a:ext cx="55564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__ cm x __ cm ÷ 2 = 7.5 cm²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453F55-48B6-4E2F-A1AC-82F07B3F0F0C}"/>
              </a:ext>
            </a:extLst>
          </p:cNvPr>
          <p:cNvSpPr/>
          <p:nvPr/>
        </p:nvSpPr>
        <p:spPr>
          <a:xfrm>
            <a:off x="6693492" y="2469987"/>
            <a:ext cx="6752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54EEB4-6D55-4CEF-9AB8-4FB32329562C}"/>
              </a:ext>
            </a:extLst>
          </p:cNvPr>
          <p:cNvSpPr/>
          <p:nvPr/>
        </p:nvSpPr>
        <p:spPr>
          <a:xfrm>
            <a:off x="8213026" y="2476206"/>
            <a:ext cx="6752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3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C76307D-63E7-4F8C-BF53-C1B4C17DE528}"/>
              </a:ext>
            </a:extLst>
          </p:cNvPr>
          <p:cNvCxnSpPr/>
          <p:nvPr/>
        </p:nvCxnSpPr>
        <p:spPr>
          <a:xfrm>
            <a:off x="1404257" y="4604657"/>
            <a:ext cx="27432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543C77-AE54-4904-A7D0-B019F7A091CC}"/>
              </a:ext>
            </a:extLst>
          </p:cNvPr>
          <p:cNvCxnSpPr>
            <a:cxnSpLocks/>
          </p:cNvCxnSpPr>
          <p:nvPr/>
        </p:nvCxnSpPr>
        <p:spPr>
          <a:xfrm flipH="1">
            <a:off x="4147457" y="2955471"/>
            <a:ext cx="555172" cy="164918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454850C-CDE4-4DBC-BD7A-E1FE48278BE6}"/>
              </a:ext>
            </a:extLst>
          </p:cNvPr>
          <p:cNvCxnSpPr>
            <a:cxnSpLocks/>
          </p:cNvCxnSpPr>
          <p:nvPr/>
        </p:nvCxnSpPr>
        <p:spPr>
          <a:xfrm flipH="1">
            <a:off x="1403821" y="2955471"/>
            <a:ext cx="3298808" cy="164918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9B0D0D27-163F-4641-ABAF-53DC0066F01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26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C3ED64-8B4E-4EE0-B0EB-92BFAB3A226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454" y="1069925"/>
            <a:ext cx="7453353" cy="562517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6E6E2C4-01AD-46C2-A858-C670905DCA4F}"/>
              </a:ext>
            </a:extLst>
          </p:cNvPr>
          <p:cNvSpPr/>
          <p:nvPr/>
        </p:nvSpPr>
        <p:spPr>
          <a:xfrm>
            <a:off x="56123" y="50000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 can make only six different cuboids with 24 cubes. Complete the table to show the dimensions. Two have been done for you.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FCE540-C0E3-47E1-8942-A33BF3EB2E2B}"/>
              </a:ext>
            </a:extLst>
          </p:cNvPr>
          <p:cNvSpPr/>
          <p:nvPr/>
        </p:nvSpPr>
        <p:spPr>
          <a:xfrm>
            <a:off x="4986261" y="3528568"/>
            <a:ext cx="10218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930FF1-98B1-4D9B-9040-0DB030D5A2D5}"/>
              </a:ext>
            </a:extLst>
          </p:cNvPr>
          <p:cNvSpPr/>
          <p:nvPr/>
        </p:nvSpPr>
        <p:spPr>
          <a:xfrm>
            <a:off x="6681711" y="3528568"/>
            <a:ext cx="10218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71641F-5416-43C1-BAB7-CC0A24C61F0D}"/>
              </a:ext>
            </a:extLst>
          </p:cNvPr>
          <p:cNvSpPr/>
          <p:nvPr/>
        </p:nvSpPr>
        <p:spPr>
          <a:xfrm>
            <a:off x="8386686" y="3528568"/>
            <a:ext cx="10218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B8068A-752A-4F05-A88D-EC8A8F372CBF}"/>
              </a:ext>
            </a:extLst>
          </p:cNvPr>
          <p:cNvSpPr/>
          <p:nvPr/>
        </p:nvSpPr>
        <p:spPr>
          <a:xfrm>
            <a:off x="4986261" y="4287972"/>
            <a:ext cx="10218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252BF2-C332-4F89-99ED-815D5270DB5D}"/>
              </a:ext>
            </a:extLst>
          </p:cNvPr>
          <p:cNvSpPr/>
          <p:nvPr/>
        </p:nvSpPr>
        <p:spPr>
          <a:xfrm>
            <a:off x="6681711" y="4287972"/>
            <a:ext cx="10218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1E83C5-6D82-46EA-8BE9-3DEEDB0A1B8D}"/>
              </a:ext>
            </a:extLst>
          </p:cNvPr>
          <p:cNvSpPr/>
          <p:nvPr/>
        </p:nvSpPr>
        <p:spPr>
          <a:xfrm>
            <a:off x="8386686" y="4287972"/>
            <a:ext cx="10218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EC4749-9F85-49EF-9F7B-8013AA86A996}"/>
              </a:ext>
            </a:extLst>
          </p:cNvPr>
          <p:cNvSpPr/>
          <p:nvPr/>
        </p:nvSpPr>
        <p:spPr>
          <a:xfrm>
            <a:off x="4986261" y="5080189"/>
            <a:ext cx="10218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F3AF82-4267-472B-AF56-DA2F01F5C5F7}"/>
              </a:ext>
            </a:extLst>
          </p:cNvPr>
          <p:cNvSpPr/>
          <p:nvPr/>
        </p:nvSpPr>
        <p:spPr>
          <a:xfrm>
            <a:off x="6681711" y="5080189"/>
            <a:ext cx="10218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EF1CD1-B2C3-4299-8F15-0F79FD6C261D}"/>
              </a:ext>
            </a:extLst>
          </p:cNvPr>
          <p:cNvSpPr/>
          <p:nvPr/>
        </p:nvSpPr>
        <p:spPr>
          <a:xfrm>
            <a:off x="8386686" y="5080189"/>
            <a:ext cx="10218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99B2EB-2868-4851-9713-65ED96BC05FC}"/>
              </a:ext>
            </a:extLst>
          </p:cNvPr>
          <p:cNvSpPr/>
          <p:nvPr/>
        </p:nvSpPr>
        <p:spPr>
          <a:xfrm>
            <a:off x="4974717" y="5887643"/>
            <a:ext cx="10218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C008AB-7242-459C-8610-74F289A8E087}"/>
              </a:ext>
            </a:extLst>
          </p:cNvPr>
          <p:cNvSpPr/>
          <p:nvPr/>
        </p:nvSpPr>
        <p:spPr>
          <a:xfrm>
            <a:off x="6670167" y="5887643"/>
            <a:ext cx="10218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D65E50-DC7B-43E6-861D-4D4744EB5D9C}"/>
              </a:ext>
            </a:extLst>
          </p:cNvPr>
          <p:cNvSpPr/>
          <p:nvPr/>
        </p:nvSpPr>
        <p:spPr>
          <a:xfrm>
            <a:off x="8375142" y="5887643"/>
            <a:ext cx="10218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3A8285-22AD-4E7E-BE03-3CC86622209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28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20% of the children in a sports club play tennis.</a:t>
            </a:r>
          </a:p>
          <a:p>
            <a:r>
              <a:rPr lang="en-US" sz="3200" b="1" dirty="0"/>
              <a:t>25% of the children who play tennis also play rounders. </a:t>
            </a:r>
          </a:p>
          <a:p>
            <a:r>
              <a:rPr lang="en-US" sz="3200" b="1" dirty="0"/>
              <a:t>There are 8 children in the club who play both tennis and rounders.</a:t>
            </a:r>
          </a:p>
          <a:p>
            <a:r>
              <a:rPr lang="en-US" sz="3200" b="1" dirty="0"/>
              <a:t>How many children are there in the sports club altogether?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45E58BE-0BC1-4A84-831D-EF21E831B653}"/>
              </a:ext>
            </a:extLst>
          </p:cNvPr>
          <p:cNvGrpSpPr/>
          <p:nvPr/>
        </p:nvGrpSpPr>
        <p:grpSpPr>
          <a:xfrm>
            <a:off x="2975211" y="2403766"/>
            <a:ext cx="7200000" cy="540000"/>
            <a:chOff x="2272684" y="2601157"/>
            <a:chExt cx="8129203" cy="57442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3148BE7-BF6E-41C6-A599-B671252C9C26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0A4233B-0BDE-47C0-9F24-EBCF3AEDF055}"/>
                </a:ext>
              </a:extLst>
            </p:cNvPr>
            <p:cNvSpPr/>
            <p:nvPr/>
          </p:nvSpPr>
          <p:spPr>
            <a:xfrm>
              <a:off x="4744183" y="2633666"/>
              <a:ext cx="5437250" cy="5419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80% not tennis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7A15A41-86AD-434E-9B9A-7B27A316ACDF}"/>
              </a:ext>
            </a:extLst>
          </p:cNvPr>
          <p:cNvGrpSpPr/>
          <p:nvPr/>
        </p:nvGrpSpPr>
        <p:grpSpPr>
          <a:xfrm>
            <a:off x="845599" y="2403766"/>
            <a:ext cx="2160000" cy="540000"/>
            <a:chOff x="2272684" y="2601157"/>
            <a:chExt cx="8245202" cy="57798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8134388-610A-4DAA-AC34-6FF4FA21AAED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97F6842-E08D-4002-84F1-3A84DA86D276}"/>
                </a:ext>
              </a:extLst>
            </p:cNvPr>
            <p:cNvSpPr/>
            <p:nvPr/>
          </p:nvSpPr>
          <p:spPr>
            <a:xfrm>
              <a:off x="2340992" y="2637230"/>
              <a:ext cx="8176894" cy="5419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20% tennis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4903482-30D5-4115-ADB3-8DB17DEA5916}"/>
              </a:ext>
            </a:extLst>
          </p:cNvPr>
          <p:cNvGrpSpPr/>
          <p:nvPr/>
        </p:nvGrpSpPr>
        <p:grpSpPr>
          <a:xfrm>
            <a:off x="845599" y="2926301"/>
            <a:ext cx="540000" cy="540000"/>
            <a:chOff x="2272684" y="2601157"/>
            <a:chExt cx="8129203" cy="55929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C18CA3B-2E6C-4F7E-A2D9-882DC5B6BA11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7FB0121-F62E-4E67-B859-7CCC5B922E48}"/>
                </a:ext>
              </a:extLst>
            </p:cNvPr>
            <p:cNvSpPr/>
            <p:nvPr/>
          </p:nvSpPr>
          <p:spPr>
            <a:xfrm>
              <a:off x="2340993" y="2637230"/>
              <a:ext cx="705159" cy="3623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0EA16FD-61AC-43E3-9DEE-04AE10CE7DA2}"/>
              </a:ext>
            </a:extLst>
          </p:cNvPr>
          <p:cNvGrpSpPr/>
          <p:nvPr/>
        </p:nvGrpSpPr>
        <p:grpSpPr>
          <a:xfrm>
            <a:off x="1385599" y="2927084"/>
            <a:ext cx="540000" cy="540000"/>
            <a:chOff x="2272684" y="2601157"/>
            <a:chExt cx="8129203" cy="559293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FFBCB66-DD6C-48FC-8CCD-AF8A20987B1C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A04C239-5E48-407D-92F7-72ECDA382CCD}"/>
                </a:ext>
              </a:extLst>
            </p:cNvPr>
            <p:cNvSpPr/>
            <p:nvPr/>
          </p:nvSpPr>
          <p:spPr>
            <a:xfrm>
              <a:off x="2340993" y="2637230"/>
              <a:ext cx="705159" cy="3623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F5378BA-7FE2-4C08-8DB0-B575742BD6A5}"/>
              </a:ext>
            </a:extLst>
          </p:cNvPr>
          <p:cNvGrpSpPr/>
          <p:nvPr/>
        </p:nvGrpSpPr>
        <p:grpSpPr>
          <a:xfrm>
            <a:off x="1923559" y="2926301"/>
            <a:ext cx="524145" cy="540000"/>
            <a:chOff x="2272684" y="2601157"/>
            <a:chExt cx="8129203" cy="55929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E105CE8-88E4-4E0F-890C-E4CDA8FEC2FF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5563C2-0E33-4B1B-B9B8-5AE287CD7A0A}"/>
                </a:ext>
              </a:extLst>
            </p:cNvPr>
            <p:cNvSpPr/>
            <p:nvPr/>
          </p:nvSpPr>
          <p:spPr>
            <a:xfrm>
              <a:off x="2340993" y="2637230"/>
              <a:ext cx="705159" cy="3623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DD7A69A-8BC2-4748-9CF3-D6070BBFD9F1}"/>
              </a:ext>
            </a:extLst>
          </p:cNvPr>
          <p:cNvGrpSpPr/>
          <p:nvPr/>
        </p:nvGrpSpPr>
        <p:grpSpPr>
          <a:xfrm>
            <a:off x="2447704" y="2927084"/>
            <a:ext cx="527507" cy="540000"/>
            <a:chOff x="2272684" y="2601157"/>
            <a:chExt cx="8129203" cy="559293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A4E538C-0518-4707-BE2F-2D75B3FBDCAD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7CF5F3F-9612-4272-B1D2-404C4E91809C}"/>
                </a:ext>
              </a:extLst>
            </p:cNvPr>
            <p:cNvSpPr/>
            <p:nvPr/>
          </p:nvSpPr>
          <p:spPr>
            <a:xfrm>
              <a:off x="2340993" y="2637230"/>
              <a:ext cx="705159" cy="3623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04230C5-5973-4C74-B3E1-9AB485473249}"/>
              </a:ext>
            </a:extLst>
          </p:cNvPr>
          <p:cNvCxnSpPr/>
          <p:nvPr/>
        </p:nvCxnSpPr>
        <p:spPr>
          <a:xfrm flipV="1">
            <a:off x="1125214" y="3466301"/>
            <a:ext cx="0" cy="60037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3BD6F3A1-9EA7-4B93-99E1-92511E2BC12E}"/>
              </a:ext>
            </a:extLst>
          </p:cNvPr>
          <p:cNvSpPr/>
          <p:nvPr/>
        </p:nvSpPr>
        <p:spPr>
          <a:xfrm>
            <a:off x="672208" y="3955134"/>
            <a:ext cx="8867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both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2922656-3741-43FB-ABF2-A9E15EFF9B16}"/>
              </a:ext>
            </a:extLst>
          </p:cNvPr>
          <p:cNvSpPr/>
          <p:nvPr/>
        </p:nvSpPr>
        <p:spPr>
          <a:xfrm>
            <a:off x="808281" y="2917498"/>
            <a:ext cx="6286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5%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0A6B81B-2592-41EB-9A31-8CF65DE4E091}"/>
              </a:ext>
            </a:extLst>
          </p:cNvPr>
          <p:cNvSpPr/>
          <p:nvPr/>
        </p:nvSpPr>
        <p:spPr>
          <a:xfrm flipH="1">
            <a:off x="3615972" y="3435877"/>
            <a:ext cx="9999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5% =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4615F8C-7A6A-4DDC-AB34-80B4391C4F50}"/>
              </a:ext>
            </a:extLst>
          </p:cNvPr>
          <p:cNvSpPr/>
          <p:nvPr/>
        </p:nvSpPr>
        <p:spPr>
          <a:xfrm flipH="1">
            <a:off x="3236789" y="4344942"/>
            <a:ext cx="21382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100%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CC1E8C9-D6D3-4D18-AE7A-D32EB402F334}"/>
              </a:ext>
            </a:extLst>
          </p:cNvPr>
          <p:cNvSpPr/>
          <p:nvPr/>
        </p:nvSpPr>
        <p:spPr>
          <a:xfrm flipH="1">
            <a:off x="4529120" y="3435118"/>
            <a:ext cx="6577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9F27214-D4D9-47F9-B8B4-2F2604A4B6F3}"/>
              </a:ext>
            </a:extLst>
          </p:cNvPr>
          <p:cNvSpPr/>
          <p:nvPr/>
        </p:nvSpPr>
        <p:spPr>
          <a:xfrm flipH="1">
            <a:off x="4538339" y="4344183"/>
            <a:ext cx="8196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160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C15506F-A0A1-4FD7-B0B4-DD66666D27DA}"/>
              </a:ext>
            </a:extLst>
          </p:cNvPr>
          <p:cNvCxnSpPr/>
          <p:nvPr/>
        </p:nvCxnSpPr>
        <p:spPr>
          <a:xfrm>
            <a:off x="3930120" y="4011069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4C1C999A-6138-4310-BCE3-0D2A92CB8BA4}"/>
              </a:ext>
            </a:extLst>
          </p:cNvPr>
          <p:cNvSpPr/>
          <p:nvPr/>
        </p:nvSpPr>
        <p:spPr>
          <a:xfrm>
            <a:off x="4013994" y="3917942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4DE0D35-01F7-4647-9BE8-6CDA14133ED8}"/>
              </a:ext>
            </a:extLst>
          </p:cNvPr>
          <p:cNvSpPr/>
          <p:nvPr/>
        </p:nvSpPr>
        <p:spPr>
          <a:xfrm flipH="1">
            <a:off x="10093301" y="1487728"/>
            <a:ext cx="8196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49671B-3242-4797-A418-2CADFC49DA7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588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34" grpId="0"/>
      <p:bldP spid="35" grpId="0"/>
    </p:bld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F5C4554-0953-45A5-B122-471F8D9CE560}"/>
              </a:ext>
            </a:extLst>
          </p:cNvPr>
          <p:cNvSpPr/>
          <p:nvPr/>
        </p:nvSpPr>
        <p:spPr>
          <a:xfrm>
            <a:off x="56123" y="50000"/>
            <a:ext cx="59260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area of this triangle.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FBB877-8D50-47CB-8899-9D68539A69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663" y="759101"/>
            <a:ext cx="5962650" cy="351729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4E31159-A707-4A9B-BE58-B53EFAE5465D}"/>
              </a:ext>
            </a:extLst>
          </p:cNvPr>
          <p:cNvSpPr/>
          <p:nvPr/>
        </p:nvSpPr>
        <p:spPr>
          <a:xfrm>
            <a:off x="6733310" y="1393926"/>
            <a:ext cx="3515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12 cm x 9 cm ÷ 2 =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48EF24-BE63-4343-8E6D-08CB5AE237EF}"/>
              </a:ext>
            </a:extLst>
          </p:cNvPr>
          <p:cNvSpPr/>
          <p:nvPr/>
        </p:nvSpPr>
        <p:spPr>
          <a:xfrm>
            <a:off x="9960561" y="1968723"/>
            <a:ext cx="15805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54 cm²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97D0DD-23EC-416D-82F5-F3C5D66A2973}"/>
              </a:ext>
            </a:extLst>
          </p:cNvPr>
          <p:cNvSpPr/>
          <p:nvPr/>
        </p:nvSpPr>
        <p:spPr>
          <a:xfrm>
            <a:off x="7540784" y="1968724"/>
            <a:ext cx="24881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108 cm² ÷ 2 =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74CE22-43AD-4D42-95B1-02C4FD5D771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1917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two missing values to make these equivalent fractions correct.</a:t>
            </a:r>
          </a:p>
        </p:txBody>
      </p:sp>
      <p:pic>
        <p:nvPicPr>
          <p:cNvPr id="65538" name="Picture 2">
            <a:extLst>
              <a:ext uri="{FF2B5EF4-FFF2-40B4-BE49-F238E27FC236}">
                <a16:creationId xmlns:a16="http://schemas.microsoft.com/office/drawing/2014/main" id="{C4C8F960-8239-4383-B79C-4E5928560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305" y="1434317"/>
            <a:ext cx="6432417" cy="1386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63CA313-624E-4D87-97D9-C07484D20D9C}"/>
              </a:ext>
            </a:extLst>
          </p:cNvPr>
          <p:cNvSpPr/>
          <p:nvPr/>
        </p:nvSpPr>
        <p:spPr>
          <a:xfrm>
            <a:off x="6479450" y="988380"/>
            <a:ext cx="9164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x 3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B19C60-86A3-4F23-9E8A-5BE827926CE4}"/>
              </a:ext>
            </a:extLst>
          </p:cNvPr>
          <p:cNvSpPr/>
          <p:nvPr/>
        </p:nvSpPr>
        <p:spPr>
          <a:xfrm>
            <a:off x="6479450" y="2820472"/>
            <a:ext cx="9164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x 3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C63903-F182-4438-8659-6F8998E236EA}"/>
              </a:ext>
            </a:extLst>
          </p:cNvPr>
          <p:cNvSpPr/>
          <p:nvPr/>
        </p:nvSpPr>
        <p:spPr>
          <a:xfrm>
            <a:off x="7999744" y="2087053"/>
            <a:ext cx="9164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FD57DC8-CB6B-41C4-90B3-53846E714627}"/>
              </a:ext>
            </a:extLst>
          </p:cNvPr>
          <p:cNvCxnSpPr>
            <a:cxnSpLocks/>
          </p:cNvCxnSpPr>
          <p:nvPr/>
        </p:nvCxnSpPr>
        <p:spPr>
          <a:xfrm>
            <a:off x="2313483" y="4293267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19C63B3-24C8-49CA-BEB4-B6F25F28B4BF}"/>
              </a:ext>
            </a:extLst>
          </p:cNvPr>
          <p:cNvCxnSpPr>
            <a:cxnSpLocks/>
          </p:cNvCxnSpPr>
          <p:nvPr/>
        </p:nvCxnSpPr>
        <p:spPr>
          <a:xfrm>
            <a:off x="3649417" y="4293267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9177A02-7008-43D9-B55B-6FD0E3C4827E}"/>
              </a:ext>
            </a:extLst>
          </p:cNvPr>
          <p:cNvSpPr txBox="1"/>
          <p:nvPr/>
        </p:nvSpPr>
        <p:spPr>
          <a:xfrm>
            <a:off x="2285268" y="3764310"/>
            <a:ext cx="9772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1CEBE0-024D-4A84-AD9D-D17922D4F28D}"/>
              </a:ext>
            </a:extLst>
          </p:cNvPr>
          <p:cNvSpPr txBox="1"/>
          <p:nvPr/>
        </p:nvSpPr>
        <p:spPr>
          <a:xfrm>
            <a:off x="2278256" y="4240648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DBB77A-123D-407A-9A47-031DC031AC86}"/>
              </a:ext>
            </a:extLst>
          </p:cNvPr>
          <p:cNvSpPr txBox="1"/>
          <p:nvPr/>
        </p:nvSpPr>
        <p:spPr>
          <a:xfrm>
            <a:off x="3635122" y="4234741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4D3504-781B-4730-BD72-A8A1ABBF5926}"/>
              </a:ext>
            </a:extLst>
          </p:cNvPr>
          <p:cNvSpPr txBox="1"/>
          <p:nvPr/>
        </p:nvSpPr>
        <p:spPr>
          <a:xfrm>
            <a:off x="3191656" y="3981062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2E6AD7E0-148B-42DB-BF10-B7E32E66AA1D}"/>
              </a:ext>
            </a:extLst>
          </p:cNvPr>
          <p:cNvSpPr/>
          <p:nvPr/>
        </p:nvSpPr>
        <p:spPr>
          <a:xfrm rot="16200000">
            <a:off x="2928415" y="3266574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FD195E84-E4A3-4CC6-B4C9-37F9B638806D}"/>
              </a:ext>
            </a:extLst>
          </p:cNvPr>
          <p:cNvSpPr/>
          <p:nvPr/>
        </p:nvSpPr>
        <p:spPr>
          <a:xfrm rot="5400000">
            <a:off x="2918128" y="419369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1E0BA67-0309-4855-86AE-3806754B0931}"/>
              </a:ext>
            </a:extLst>
          </p:cNvPr>
          <p:cNvSpPr txBox="1"/>
          <p:nvPr/>
        </p:nvSpPr>
        <p:spPr>
          <a:xfrm>
            <a:off x="3043700" y="472907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382598-B079-4C4A-85CB-FCCD4E79101B}"/>
              </a:ext>
            </a:extLst>
          </p:cNvPr>
          <p:cNvSpPr txBox="1"/>
          <p:nvPr/>
        </p:nvSpPr>
        <p:spPr>
          <a:xfrm>
            <a:off x="3053747" y="343475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942BF75-8E0B-4E10-A6B3-07C6F2DAD116}"/>
              </a:ext>
            </a:extLst>
          </p:cNvPr>
          <p:cNvSpPr txBox="1"/>
          <p:nvPr/>
        </p:nvSpPr>
        <p:spPr>
          <a:xfrm>
            <a:off x="3633839" y="3788699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E1D9B08-8033-4616-AB10-D7D6296FB6A2}"/>
              </a:ext>
            </a:extLst>
          </p:cNvPr>
          <p:cNvGrpSpPr/>
          <p:nvPr/>
        </p:nvGrpSpPr>
        <p:grpSpPr>
          <a:xfrm>
            <a:off x="4103147" y="3991132"/>
            <a:ext cx="1502425" cy="878566"/>
            <a:chOff x="1578105" y="2849562"/>
            <a:chExt cx="2170708" cy="878566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DFE64E9-1D89-4444-B043-06F6915C539B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133781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CA00F09-0D65-4E5C-91EF-CDC474BFB606}"/>
                </a:ext>
              </a:extLst>
            </p:cNvPr>
            <p:cNvSpPr txBox="1"/>
            <p:nvPr/>
          </p:nvSpPr>
          <p:spPr>
            <a:xfrm>
              <a:off x="2239352" y="3097186"/>
              <a:ext cx="150946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3 0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B703342-A670-467E-8030-CA00FDD55FA7}"/>
                </a:ext>
              </a:extLst>
            </p:cNvPr>
            <p:cNvSpPr txBox="1"/>
            <p:nvPr/>
          </p:nvSpPr>
          <p:spPr>
            <a:xfrm>
              <a:off x="1578105" y="2849562"/>
              <a:ext cx="50223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23" name="Arc 22">
            <a:extLst>
              <a:ext uri="{FF2B5EF4-FFF2-40B4-BE49-F238E27FC236}">
                <a16:creationId xmlns:a16="http://schemas.microsoft.com/office/drawing/2014/main" id="{8C282949-56BB-4494-A957-3B7B63F3D942}"/>
              </a:ext>
            </a:extLst>
          </p:cNvPr>
          <p:cNvSpPr/>
          <p:nvPr/>
        </p:nvSpPr>
        <p:spPr>
          <a:xfrm rot="16200000">
            <a:off x="4064423" y="3276643"/>
            <a:ext cx="810037" cy="1126268"/>
          </a:xfrm>
          <a:prstGeom prst="arc">
            <a:avLst>
              <a:gd name="adj1" fmla="val 16072124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1F34CBF7-FB03-404C-8273-7FE8567F4027}"/>
              </a:ext>
            </a:extLst>
          </p:cNvPr>
          <p:cNvSpPr/>
          <p:nvPr/>
        </p:nvSpPr>
        <p:spPr>
          <a:xfrm rot="5400000">
            <a:off x="4058464" y="4199434"/>
            <a:ext cx="810037" cy="1134927"/>
          </a:xfrm>
          <a:prstGeom prst="arc">
            <a:avLst>
              <a:gd name="adj1" fmla="val 16171914"/>
              <a:gd name="adj2" fmla="val 5435726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F5733ED-58B5-4518-B74B-7945DBF8AE42}"/>
              </a:ext>
            </a:extLst>
          </p:cNvPr>
          <p:cNvSpPr txBox="1"/>
          <p:nvPr/>
        </p:nvSpPr>
        <p:spPr>
          <a:xfrm>
            <a:off x="4156151" y="473914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20C1C90-0813-4AD7-9383-B864EECAD948}"/>
              </a:ext>
            </a:extLst>
          </p:cNvPr>
          <p:cNvSpPr txBox="1"/>
          <p:nvPr/>
        </p:nvSpPr>
        <p:spPr>
          <a:xfrm>
            <a:off x="4156150" y="344482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F3A5286-1EC2-4714-B891-87EC6A46796F}"/>
              </a:ext>
            </a:extLst>
          </p:cNvPr>
          <p:cNvSpPr txBox="1"/>
          <p:nvPr/>
        </p:nvSpPr>
        <p:spPr>
          <a:xfrm>
            <a:off x="4554528" y="3798769"/>
            <a:ext cx="9991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979602D-B558-44E3-94C7-9240C2DCF1D3}"/>
              </a:ext>
            </a:extLst>
          </p:cNvPr>
          <p:cNvSpPr/>
          <p:nvPr/>
        </p:nvSpPr>
        <p:spPr>
          <a:xfrm>
            <a:off x="2526343" y="1573155"/>
            <a:ext cx="9164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422FAE-6E06-48B4-881A-68286430C45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4129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1" grpId="0"/>
      <p:bldP spid="12" grpId="0"/>
      <p:bldP spid="13" grpId="0"/>
      <p:bldP spid="14" grpId="0" animBg="1"/>
      <p:bldP spid="15" grpId="0" animBg="1"/>
      <p:bldP spid="16" grpId="0"/>
      <p:bldP spid="17" grpId="0"/>
      <p:bldP spid="18" grpId="0"/>
      <p:bldP spid="23" grpId="0" animBg="1"/>
      <p:bldP spid="24" grpId="0" animBg="1"/>
      <p:bldP spid="25" grpId="0"/>
      <p:bldP spid="26" grpId="0"/>
      <p:bldP spid="27" grpId="0"/>
      <p:bldP spid="28" grpId="0"/>
    </p:bld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a zoo, the adult polar bear weighs three times more than the baby elephant. Together they weigh 700 kilograms.</a:t>
            </a:r>
          </a:p>
          <a:p>
            <a:r>
              <a:rPr lang="en-US" sz="3200" b="1" dirty="0"/>
              <a:t>How much does the polar bear weigh?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A79A94-1A33-456C-AD00-47BC4E734F1D}"/>
              </a:ext>
            </a:extLst>
          </p:cNvPr>
          <p:cNvSpPr/>
          <p:nvPr/>
        </p:nvSpPr>
        <p:spPr>
          <a:xfrm>
            <a:off x="773138" y="2463875"/>
            <a:ext cx="2052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5AEFAD-9A97-4424-A9BC-4D777C587F0F}"/>
              </a:ext>
            </a:extLst>
          </p:cNvPr>
          <p:cNvSpPr/>
          <p:nvPr/>
        </p:nvSpPr>
        <p:spPr>
          <a:xfrm>
            <a:off x="2825138" y="2463600"/>
            <a:ext cx="2052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6E38E9-4BD4-4E74-B083-AB973F3B7716}"/>
              </a:ext>
            </a:extLst>
          </p:cNvPr>
          <p:cNvSpPr/>
          <p:nvPr/>
        </p:nvSpPr>
        <p:spPr>
          <a:xfrm>
            <a:off x="4877138" y="2463600"/>
            <a:ext cx="2052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0E5389-991F-495E-B1B9-540B7AD364BE}"/>
              </a:ext>
            </a:extLst>
          </p:cNvPr>
          <p:cNvSpPr/>
          <p:nvPr/>
        </p:nvSpPr>
        <p:spPr>
          <a:xfrm>
            <a:off x="6929138" y="2463600"/>
            <a:ext cx="2052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061F96-5BC5-4784-B67F-207279672174}"/>
              </a:ext>
            </a:extLst>
          </p:cNvPr>
          <p:cNvSpPr/>
          <p:nvPr/>
        </p:nvSpPr>
        <p:spPr>
          <a:xfrm>
            <a:off x="779153" y="2509179"/>
            <a:ext cx="9781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bear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A61E47-255D-408C-B555-63B52CD3BBEA}"/>
              </a:ext>
            </a:extLst>
          </p:cNvPr>
          <p:cNvSpPr/>
          <p:nvPr/>
        </p:nvSpPr>
        <p:spPr>
          <a:xfrm>
            <a:off x="2858204" y="2498677"/>
            <a:ext cx="7773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bear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43D0541-A237-4E0B-AA29-704A38B8E2ED}"/>
              </a:ext>
            </a:extLst>
          </p:cNvPr>
          <p:cNvSpPr/>
          <p:nvPr/>
        </p:nvSpPr>
        <p:spPr>
          <a:xfrm>
            <a:off x="4896188" y="2500631"/>
            <a:ext cx="8193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bear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BEAB223-2F1C-417E-94B0-A7DCC74D70FF}"/>
              </a:ext>
            </a:extLst>
          </p:cNvPr>
          <p:cNvSpPr/>
          <p:nvPr/>
        </p:nvSpPr>
        <p:spPr>
          <a:xfrm>
            <a:off x="6956190" y="2499654"/>
            <a:ext cx="14844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elephant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2060F7A7-2003-4A39-AB62-0B953B77B792}"/>
              </a:ext>
            </a:extLst>
          </p:cNvPr>
          <p:cNvSpPr/>
          <p:nvPr/>
        </p:nvSpPr>
        <p:spPr>
          <a:xfrm rot="5400000">
            <a:off x="4755211" y="-1805710"/>
            <a:ext cx="243851" cy="8207999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FD8535F-804A-43DD-85A8-13DE6CC1A79E}"/>
              </a:ext>
            </a:extLst>
          </p:cNvPr>
          <p:cNvSpPr/>
          <p:nvPr/>
        </p:nvSpPr>
        <p:spPr>
          <a:xfrm>
            <a:off x="4529518" y="1619660"/>
            <a:ext cx="9781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700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F013725-A9FA-4723-A61B-1A5B68FC4611}"/>
              </a:ext>
            </a:extLst>
          </p:cNvPr>
          <p:cNvSpPr/>
          <p:nvPr/>
        </p:nvSpPr>
        <p:spPr>
          <a:xfrm>
            <a:off x="2905007" y="3520406"/>
            <a:ext cx="11489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175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9E0DAC2-9D0E-4AA2-BD2F-E9E461032DA5}"/>
              </a:ext>
            </a:extLst>
          </p:cNvPr>
          <p:cNvSpPr/>
          <p:nvPr/>
        </p:nvSpPr>
        <p:spPr>
          <a:xfrm>
            <a:off x="1250208" y="3521924"/>
            <a:ext cx="18260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700 ÷ 4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457CE37-49DD-414F-BD61-E49F862F7BF0}"/>
              </a:ext>
            </a:extLst>
          </p:cNvPr>
          <p:cNvSpPr/>
          <p:nvPr/>
        </p:nvSpPr>
        <p:spPr>
          <a:xfrm>
            <a:off x="1749808" y="2463953"/>
            <a:ext cx="11489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175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9354599-E176-4149-9A01-4EA611CEBD49}"/>
              </a:ext>
            </a:extLst>
          </p:cNvPr>
          <p:cNvSpPr/>
          <p:nvPr/>
        </p:nvSpPr>
        <p:spPr>
          <a:xfrm>
            <a:off x="3796103" y="2471990"/>
            <a:ext cx="11489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175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EB18EE2-B9DA-4540-BC47-613669D7D83A}"/>
              </a:ext>
            </a:extLst>
          </p:cNvPr>
          <p:cNvSpPr/>
          <p:nvPr/>
        </p:nvSpPr>
        <p:spPr>
          <a:xfrm>
            <a:off x="5842398" y="2437122"/>
            <a:ext cx="11489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175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80E3B6E-F0A6-415E-AD64-266A7EF20B06}"/>
              </a:ext>
            </a:extLst>
          </p:cNvPr>
          <p:cNvSpPr/>
          <p:nvPr/>
        </p:nvSpPr>
        <p:spPr>
          <a:xfrm>
            <a:off x="8198939" y="2445159"/>
            <a:ext cx="11489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175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98B7BEF-E4E0-46CF-83D0-3E420102E038}"/>
              </a:ext>
            </a:extLst>
          </p:cNvPr>
          <p:cNvSpPr/>
          <p:nvPr/>
        </p:nvSpPr>
        <p:spPr>
          <a:xfrm>
            <a:off x="1268229" y="4072742"/>
            <a:ext cx="20954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175 x 3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213E1E9-6B35-4514-92C3-FD177476AE0A}"/>
              </a:ext>
            </a:extLst>
          </p:cNvPr>
          <p:cNvSpPr/>
          <p:nvPr/>
        </p:nvSpPr>
        <p:spPr>
          <a:xfrm>
            <a:off x="2923028" y="4081841"/>
            <a:ext cx="20954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525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DDE015C-42CF-480B-AFFC-0A62ADF02331}"/>
              </a:ext>
            </a:extLst>
          </p:cNvPr>
          <p:cNvSpPr/>
          <p:nvPr/>
        </p:nvSpPr>
        <p:spPr>
          <a:xfrm>
            <a:off x="6635058" y="1034885"/>
            <a:ext cx="26401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525 kilograms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D03B9-94C3-46D1-B61E-738F8E7E8E6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00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3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01A20_files/image001.jpg">
            <a:extLst>
              <a:ext uri="{FF2B5EF4-FFF2-40B4-BE49-F238E27FC236}">
                <a16:creationId xmlns:a16="http://schemas.microsoft.com/office/drawing/2014/main" id="{4314911B-D463-414B-AE49-631D4BD5835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10" y="152233"/>
            <a:ext cx="5570805" cy="652253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Oval 44">
            <a:extLst>
              <a:ext uri="{FF2B5EF4-FFF2-40B4-BE49-F238E27FC236}">
                <a16:creationId xmlns:a16="http://schemas.microsoft.com/office/drawing/2014/main" id="{622469D6-3622-4DA8-B544-10D54C24A9F5}"/>
              </a:ext>
            </a:extLst>
          </p:cNvPr>
          <p:cNvSpPr/>
          <p:nvPr/>
        </p:nvSpPr>
        <p:spPr>
          <a:xfrm>
            <a:off x="1907354" y="2783513"/>
            <a:ext cx="153057" cy="15215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C79A93-672E-470F-AE13-BA51366BEE19}"/>
              </a:ext>
            </a:extLst>
          </p:cNvPr>
          <p:cNvSpPr/>
          <p:nvPr/>
        </p:nvSpPr>
        <p:spPr>
          <a:xfrm>
            <a:off x="4275888" y="103032"/>
            <a:ext cx="791611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 is the point (10, 60). B is the point (20, 20). M is the midpoint of line AB.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Write the coordinates of M.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 is on the </a:t>
            </a:r>
            <a:r>
              <a:rPr lang="en-US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-axis, directly below B.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Write the coordinates of C.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888FFEC-1163-4CDD-9BF7-0EA5EAD6F094}"/>
              </a:ext>
            </a:extLst>
          </p:cNvPr>
          <p:cNvSpPr/>
          <p:nvPr/>
        </p:nvSpPr>
        <p:spPr>
          <a:xfrm>
            <a:off x="1507647" y="1074403"/>
            <a:ext cx="153057" cy="15215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0CE0B99-7766-4A6A-972A-608C682C96F6}"/>
              </a:ext>
            </a:extLst>
          </p:cNvPr>
          <p:cNvSpPr/>
          <p:nvPr/>
        </p:nvSpPr>
        <p:spPr>
          <a:xfrm>
            <a:off x="1218816" y="6303346"/>
            <a:ext cx="8837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B98ABC8-68D8-412F-9461-E700800AD40E}"/>
              </a:ext>
            </a:extLst>
          </p:cNvPr>
          <p:cNvSpPr/>
          <p:nvPr/>
        </p:nvSpPr>
        <p:spPr>
          <a:xfrm>
            <a:off x="2306937" y="4490433"/>
            <a:ext cx="153057" cy="15215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E387913-AC83-4DCE-AD26-F016707E4E9B}"/>
              </a:ext>
            </a:extLst>
          </p:cNvPr>
          <p:cNvSpPr/>
          <p:nvPr/>
        </p:nvSpPr>
        <p:spPr>
          <a:xfrm>
            <a:off x="2113422" y="6304836"/>
            <a:ext cx="8837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8C906B52-6B28-4961-8EAF-B23FA7904F70}"/>
              </a:ext>
            </a:extLst>
          </p:cNvPr>
          <p:cNvCxnSpPr>
            <a:cxnSpLocks/>
          </p:cNvCxnSpPr>
          <p:nvPr/>
        </p:nvCxnSpPr>
        <p:spPr>
          <a:xfrm flipH="1" flipV="1">
            <a:off x="1595395" y="6216410"/>
            <a:ext cx="398330" cy="2047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9D14EC78-A775-47E7-979D-5627016BB74B}"/>
              </a:ext>
            </a:extLst>
          </p:cNvPr>
          <p:cNvSpPr/>
          <p:nvPr/>
        </p:nvSpPr>
        <p:spPr>
          <a:xfrm>
            <a:off x="1660703" y="5910680"/>
            <a:ext cx="4185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4C9607EF-8DD1-4433-A4DE-61DEACE55D9B}"/>
              </a:ext>
            </a:extLst>
          </p:cNvPr>
          <p:cNvCxnSpPr>
            <a:cxnSpLocks/>
          </p:cNvCxnSpPr>
          <p:nvPr/>
        </p:nvCxnSpPr>
        <p:spPr>
          <a:xfrm flipH="1" flipV="1">
            <a:off x="1983883" y="6218457"/>
            <a:ext cx="398330" cy="2047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37DFD1B5-9B08-4753-B40E-456A8E82925E}"/>
              </a:ext>
            </a:extLst>
          </p:cNvPr>
          <p:cNvSpPr/>
          <p:nvPr/>
        </p:nvSpPr>
        <p:spPr>
          <a:xfrm>
            <a:off x="2049191" y="5918120"/>
            <a:ext cx="4185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GB" sz="2400" b="1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7457B44-00F7-4A7E-A9B7-3E8D8013062B}"/>
              </a:ext>
            </a:extLst>
          </p:cNvPr>
          <p:cNvSpPr/>
          <p:nvPr/>
        </p:nvSpPr>
        <p:spPr>
          <a:xfrm>
            <a:off x="1671534" y="6312159"/>
            <a:ext cx="8837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350CD79-ED0B-4D99-891A-393F90E02080}"/>
              </a:ext>
            </a:extLst>
          </p:cNvPr>
          <p:cNvSpPr/>
          <p:nvPr/>
        </p:nvSpPr>
        <p:spPr>
          <a:xfrm>
            <a:off x="5693541" y="1629859"/>
            <a:ext cx="25109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M: (15, 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D8CCFEC-D265-4701-9398-1E574568EB9A}"/>
              </a:ext>
            </a:extLst>
          </p:cNvPr>
          <p:cNvSpPr/>
          <p:nvPr/>
        </p:nvSpPr>
        <p:spPr>
          <a:xfrm>
            <a:off x="1507646" y="1070439"/>
            <a:ext cx="153057" cy="15215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2F6358D-831C-4909-B072-C6284BED63E5}"/>
              </a:ext>
            </a:extLst>
          </p:cNvPr>
          <p:cNvSpPr/>
          <p:nvPr/>
        </p:nvSpPr>
        <p:spPr>
          <a:xfrm>
            <a:off x="200646" y="935493"/>
            <a:ext cx="8837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94AB1654-3BF8-42B3-BF81-6A14956A8716}"/>
              </a:ext>
            </a:extLst>
          </p:cNvPr>
          <p:cNvSpPr/>
          <p:nvPr/>
        </p:nvSpPr>
        <p:spPr>
          <a:xfrm>
            <a:off x="2306937" y="4490433"/>
            <a:ext cx="153057" cy="15215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5167376-6541-4A4B-B4AC-2E3957A260EB}"/>
              </a:ext>
            </a:extLst>
          </p:cNvPr>
          <p:cNvSpPr/>
          <p:nvPr/>
        </p:nvSpPr>
        <p:spPr>
          <a:xfrm>
            <a:off x="200645" y="4335679"/>
            <a:ext cx="8837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A7DA3133-3A81-4360-BA9C-1384C6C27D1F}"/>
              </a:ext>
            </a:extLst>
          </p:cNvPr>
          <p:cNvSpPr/>
          <p:nvPr/>
        </p:nvSpPr>
        <p:spPr>
          <a:xfrm>
            <a:off x="1913366" y="2783513"/>
            <a:ext cx="153057" cy="15215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9AEF2AE-AA9D-45A9-98BC-E0010BB0CDF3}"/>
              </a:ext>
            </a:extLst>
          </p:cNvPr>
          <p:cNvCxnSpPr>
            <a:cxnSpLocks/>
          </p:cNvCxnSpPr>
          <p:nvPr/>
        </p:nvCxnSpPr>
        <p:spPr>
          <a:xfrm flipV="1">
            <a:off x="847203" y="2866379"/>
            <a:ext cx="0" cy="1695296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DEBDD854-B2A9-4925-A5FF-36F9C8C24A59}"/>
              </a:ext>
            </a:extLst>
          </p:cNvPr>
          <p:cNvSpPr/>
          <p:nvPr/>
        </p:nvSpPr>
        <p:spPr>
          <a:xfrm>
            <a:off x="822046" y="3523932"/>
            <a:ext cx="6628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C3CFC547-4882-4960-8776-68B05B5D9EB7}"/>
              </a:ext>
            </a:extLst>
          </p:cNvPr>
          <p:cNvCxnSpPr>
            <a:cxnSpLocks/>
          </p:cNvCxnSpPr>
          <p:nvPr/>
        </p:nvCxnSpPr>
        <p:spPr>
          <a:xfrm flipV="1">
            <a:off x="847203" y="1159016"/>
            <a:ext cx="0" cy="1695296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02DD8171-1581-4402-B4EC-4DD86A47237C}"/>
              </a:ext>
            </a:extLst>
          </p:cNvPr>
          <p:cNvSpPr/>
          <p:nvPr/>
        </p:nvSpPr>
        <p:spPr>
          <a:xfrm>
            <a:off x="822046" y="1816569"/>
            <a:ext cx="6628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5765D54-A73E-412F-9509-D62B344A6F23}"/>
              </a:ext>
            </a:extLst>
          </p:cNvPr>
          <p:cNvSpPr/>
          <p:nvPr/>
        </p:nvSpPr>
        <p:spPr>
          <a:xfrm>
            <a:off x="201474" y="2623391"/>
            <a:ext cx="8837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885F31E-3066-4364-889A-F05624D8D3CE}"/>
              </a:ext>
            </a:extLst>
          </p:cNvPr>
          <p:cNvSpPr/>
          <p:nvPr/>
        </p:nvSpPr>
        <p:spPr>
          <a:xfrm>
            <a:off x="6986980" y="1629859"/>
            <a:ext cx="13444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40)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B0CF14D-84A6-4C3E-8653-21E9D148B36C}"/>
              </a:ext>
            </a:extLst>
          </p:cNvPr>
          <p:cNvSpPr/>
          <p:nvPr/>
        </p:nvSpPr>
        <p:spPr>
          <a:xfrm>
            <a:off x="5693541" y="3707161"/>
            <a:ext cx="25109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C: (20, 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3C6A165-3B35-42B9-A818-4B3943A25FE2}"/>
              </a:ext>
            </a:extLst>
          </p:cNvPr>
          <p:cNvSpPr/>
          <p:nvPr/>
        </p:nvSpPr>
        <p:spPr>
          <a:xfrm>
            <a:off x="6860042" y="3707161"/>
            <a:ext cx="13444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0)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7602D17-6587-4505-8D63-7560F2DC907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3565626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4.07407E-6 L 0.00065 0.7439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37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7.40741E-7 L 0.00013 0.24583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1.85185E-6 L 0.00078 0.49259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24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3.7037E-7 L -0.06719 3.7037E-7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7.40741E-7 L -0.13307 -0.00023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54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1.85185E-6 L -0.10026 -0.00023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1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34" grpId="0" animBg="1"/>
      <p:bldP spid="34" grpId="1" animBg="1"/>
      <p:bldP spid="35" grpId="0"/>
      <p:bldP spid="36" grpId="0" animBg="1"/>
      <p:bldP spid="36" grpId="1" animBg="1"/>
      <p:bldP spid="37" grpId="0"/>
      <p:bldP spid="41" grpId="0"/>
      <p:bldP spid="44" grpId="0"/>
      <p:bldP spid="46" grpId="0"/>
      <p:bldP spid="47" grpId="0"/>
      <p:bldP spid="48" grpId="0" animBg="1"/>
      <p:bldP spid="48" grpId="1" animBg="1"/>
      <p:bldP spid="49" grpId="0"/>
      <p:bldP spid="52" grpId="0" animBg="1"/>
      <p:bldP spid="52" grpId="1" animBg="1"/>
      <p:bldP spid="53" grpId="0"/>
      <p:bldP spid="54" grpId="0" animBg="1"/>
      <p:bldP spid="54" grpId="1" animBg="1"/>
      <p:bldP spid="57" grpId="0"/>
      <p:bldP spid="61" grpId="0"/>
      <p:bldP spid="62" grpId="0"/>
      <p:bldP spid="63" grpId="0"/>
      <p:bldP spid="64" grpId="0"/>
      <p:bldP spid="65" grpId="0"/>
    </p:bld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178336"/>
            <a:ext cx="44066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Is       greater than      ? </a:t>
            </a:r>
          </a:p>
          <a:p>
            <a:r>
              <a:rPr lang="en-US" sz="3200" b="1" dirty="0"/>
              <a:t>Show how you know.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EF3E03-B75F-46B4-BB06-0451A73FC9A1}"/>
              </a:ext>
            </a:extLst>
          </p:cNvPr>
          <p:cNvSpPr/>
          <p:nvPr/>
        </p:nvSpPr>
        <p:spPr>
          <a:xfrm>
            <a:off x="56122" y="3230189"/>
            <a:ext cx="424292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Is      half of      ? </a:t>
            </a:r>
          </a:p>
          <a:p>
            <a:r>
              <a:rPr lang="en-US" sz="3200" b="1" dirty="0"/>
              <a:t>Show how you know.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DC1737-4E74-4E44-9B02-74F43251C972}"/>
              </a:ext>
            </a:extLst>
          </p:cNvPr>
          <p:cNvSpPr/>
          <p:nvPr/>
        </p:nvSpPr>
        <p:spPr>
          <a:xfrm>
            <a:off x="542740" y="-419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</a:t>
            </a:r>
            <a:endParaRPr lang="en-GB" sz="32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BE2BB0-7F87-4736-9B6E-CFA36C5769CE}"/>
              </a:ext>
            </a:extLst>
          </p:cNvPr>
          <p:cNvSpPr/>
          <p:nvPr/>
        </p:nvSpPr>
        <p:spPr>
          <a:xfrm>
            <a:off x="542740" y="35526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9</a:t>
            </a:r>
            <a:endParaRPr lang="en-GB" sz="3200" b="1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1775DD1-1CBC-45BE-ABD3-EC4FA72C1198}"/>
              </a:ext>
            </a:extLst>
          </p:cNvPr>
          <p:cNvCxnSpPr/>
          <p:nvPr/>
        </p:nvCxnSpPr>
        <p:spPr>
          <a:xfrm>
            <a:off x="559709" y="47201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263B5177-8AF6-42FA-A440-E27FF21D7CAE}"/>
              </a:ext>
            </a:extLst>
          </p:cNvPr>
          <p:cNvSpPr/>
          <p:nvPr/>
        </p:nvSpPr>
        <p:spPr>
          <a:xfrm>
            <a:off x="3253859" y="-419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9B5A68-77EF-44D4-8B18-AB05C634B4A8}"/>
              </a:ext>
            </a:extLst>
          </p:cNvPr>
          <p:cNvSpPr/>
          <p:nvPr/>
        </p:nvSpPr>
        <p:spPr>
          <a:xfrm>
            <a:off x="3253859" y="35526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F71A5B-67B6-4ABF-B5B0-E6F42E71C527}"/>
              </a:ext>
            </a:extLst>
          </p:cNvPr>
          <p:cNvCxnSpPr/>
          <p:nvPr/>
        </p:nvCxnSpPr>
        <p:spPr>
          <a:xfrm>
            <a:off x="3270828" y="47201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AC9E5B77-0234-40FD-8A4D-62A02B431688}"/>
              </a:ext>
            </a:extLst>
          </p:cNvPr>
          <p:cNvSpPr/>
          <p:nvPr/>
        </p:nvSpPr>
        <p:spPr>
          <a:xfrm>
            <a:off x="511583" y="3015349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</a:t>
            </a:r>
            <a:endParaRPr lang="en-GB" sz="32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C57B8F4-AD98-449C-8F46-F6959EAF072E}"/>
              </a:ext>
            </a:extLst>
          </p:cNvPr>
          <p:cNvSpPr/>
          <p:nvPr/>
        </p:nvSpPr>
        <p:spPr>
          <a:xfrm>
            <a:off x="511583" y="3374813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9</a:t>
            </a:r>
            <a:endParaRPr lang="en-GB" sz="3200" b="1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CAECC1C-038F-4ECA-92DF-241274B51D3C}"/>
              </a:ext>
            </a:extLst>
          </p:cNvPr>
          <p:cNvCxnSpPr/>
          <p:nvPr/>
        </p:nvCxnSpPr>
        <p:spPr>
          <a:xfrm>
            <a:off x="528552" y="3491563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C36F66E9-B814-4DCC-9FEF-6AB3BEA05656}"/>
              </a:ext>
            </a:extLst>
          </p:cNvPr>
          <p:cNvSpPr/>
          <p:nvPr/>
        </p:nvSpPr>
        <p:spPr>
          <a:xfrm>
            <a:off x="2195338" y="3015349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8</a:t>
            </a:r>
            <a:endParaRPr lang="en-GB" sz="3200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3E0454-76DB-4011-88D2-5F6A2E392C61}"/>
              </a:ext>
            </a:extLst>
          </p:cNvPr>
          <p:cNvSpPr/>
          <p:nvPr/>
        </p:nvSpPr>
        <p:spPr>
          <a:xfrm>
            <a:off x="2064710" y="3374813"/>
            <a:ext cx="6323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18</a:t>
            </a:r>
            <a:endParaRPr lang="en-GB" sz="3200" b="1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6D18B5C-D7A8-40FC-A217-71B5F5C4E5BC}"/>
              </a:ext>
            </a:extLst>
          </p:cNvPr>
          <p:cNvCxnSpPr/>
          <p:nvPr/>
        </p:nvCxnSpPr>
        <p:spPr>
          <a:xfrm>
            <a:off x="2196939" y="3491563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2C7172F-8C3D-41B6-92DB-EB4B8E5E9AAE}"/>
              </a:ext>
            </a:extLst>
          </p:cNvPr>
          <p:cNvCxnSpPr>
            <a:cxnSpLocks/>
          </p:cNvCxnSpPr>
          <p:nvPr/>
        </p:nvCxnSpPr>
        <p:spPr>
          <a:xfrm>
            <a:off x="708485" y="2201528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C9B26E7-4250-4506-A2F5-1932BCADB54B}"/>
              </a:ext>
            </a:extLst>
          </p:cNvPr>
          <p:cNvCxnSpPr>
            <a:cxnSpLocks/>
          </p:cNvCxnSpPr>
          <p:nvPr/>
        </p:nvCxnSpPr>
        <p:spPr>
          <a:xfrm>
            <a:off x="1587715" y="2201528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7B01622-3810-4214-B043-48A6F1ACC55D}"/>
              </a:ext>
            </a:extLst>
          </p:cNvPr>
          <p:cNvSpPr txBox="1"/>
          <p:nvPr/>
        </p:nvSpPr>
        <p:spPr>
          <a:xfrm>
            <a:off x="671112" y="169369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A10D199-CCCF-45A7-9B7C-951C016A4153}"/>
              </a:ext>
            </a:extLst>
          </p:cNvPr>
          <p:cNvSpPr txBox="1"/>
          <p:nvPr/>
        </p:nvSpPr>
        <p:spPr>
          <a:xfrm>
            <a:off x="681678" y="213973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FB82C2A-8B51-4E94-BB66-264053A9E699}"/>
              </a:ext>
            </a:extLst>
          </p:cNvPr>
          <p:cNvSpPr txBox="1"/>
          <p:nvPr/>
        </p:nvSpPr>
        <p:spPr>
          <a:xfrm>
            <a:off x="1568258" y="2139736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19466D7-379F-46DC-83F1-283BBBB6E5C8}"/>
              </a:ext>
            </a:extLst>
          </p:cNvPr>
          <p:cNvSpPr txBox="1"/>
          <p:nvPr/>
        </p:nvSpPr>
        <p:spPr>
          <a:xfrm>
            <a:off x="1140672" y="188605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B6D41D40-796F-4A56-93D3-AE1F686A2B27}"/>
              </a:ext>
            </a:extLst>
          </p:cNvPr>
          <p:cNvSpPr/>
          <p:nvPr/>
        </p:nvSpPr>
        <p:spPr>
          <a:xfrm rot="16200000">
            <a:off x="959473" y="1285468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0A5C3946-A9E8-4B05-AB87-0A0827B76D0C}"/>
              </a:ext>
            </a:extLst>
          </p:cNvPr>
          <p:cNvSpPr/>
          <p:nvPr/>
        </p:nvSpPr>
        <p:spPr>
          <a:xfrm rot="5400000">
            <a:off x="949185" y="2219122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2E46D96-4167-4E13-A08B-1C2EC5257599}"/>
              </a:ext>
            </a:extLst>
          </p:cNvPr>
          <p:cNvSpPr txBox="1"/>
          <p:nvPr/>
        </p:nvSpPr>
        <p:spPr>
          <a:xfrm>
            <a:off x="1067215" y="264059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F286645-F43F-4ABE-8137-BC54EC4A704D}"/>
              </a:ext>
            </a:extLst>
          </p:cNvPr>
          <p:cNvSpPr txBox="1"/>
          <p:nvPr/>
        </p:nvSpPr>
        <p:spPr>
          <a:xfrm>
            <a:off x="1052626" y="1339754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814D253-BFAA-46A1-8167-D2EA94A95C3C}"/>
              </a:ext>
            </a:extLst>
          </p:cNvPr>
          <p:cNvSpPr txBox="1"/>
          <p:nvPr/>
        </p:nvSpPr>
        <p:spPr>
          <a:xfrm>
            <a:off x="1557659" y="1693694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8CCE324-A15F-424A-8F5F-3EF38A24CD91}"/>
              </a:ext>
            </a:extLst>
          </p:cNvPr>
          <p:cNvGrpSpPr/>
          <p:nvPr/>
        </p:nvGrpSpPr>
        <p:grpSpPr>
          <a:xfrm>
            <a:off x="2910577" y="1687569"/>
            <a:ext cx="502160" cy="1076984"/>
            <a:chOff x="1111620" y="4345723"/>
            <a:chExt cx="502160" cy="1076984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FC0C97B-267D-4AC8-A4D1-8F000A8B33C9}"/>
                </a:ext>
              </a:extLst>
            </p:cNvPr>
            <p:cNvCxnSpPr>
              <a:cxnSpLocks/>
            </p:cNvCxnSpPr>
            <p:nvPr/>
          </p:nvCxnSpPr>
          <p:spPr>
            <a:xfrm>
              <a:off x="1148993" y="4853557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3606CB3-0644-479B-BC7E-45419B136411}"/>
                </a:ext>
              </a:extLst>
            </p:cNvPr>
            <p:cNvSpPr txBox="1"/>
            <p:nvPr/>
          </p:nvSpPr>
          <p:spPr>
            <a:xfrm>
              <a:off x="1111620" y="4345723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027CD9D-DE17-4468-9A39-6B5206A3599B}"/>
                </a:ext>
              </a:extLst>
            </p:cNvPr>
            <p:cNvSpPr txBox="1"/>
            <p:nvPr/>
          </p:nvSpPr>
          <p:spPr>
            <a:xfrm>
              <a:off x="1122186" y="4791765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7A817127-9123-4B9F-97A7-566BAB5E4F0F}"/>
              </a:ext>
            </a:extLst>
          </p:cNvPr>
          <p:cNvSpPr/>
          <p:nvPr/>
        </p:nvSpPr>
        <p:spPr>
          <a:xfrm>
            <a:off x="3415622" y="1910532"/>
            <a:ext cx="7343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is only equivalent to        so        is larger.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8D9A975-21AB-44DF-9221-4FAB9B2ADCC1}"/>
              </a:ext>
            </a:extLst>
          </p:cNvPr>
          <p:cNvGrpSpPr/>
          <p:nvPr/>
        </p:nvGrpSpPr>
        <p:grpSpPr>
          <a:xfrm>
            <a:off x="7011375" y="1677987"/>
            <a:ext cx="677416" cy="1076984"/>
            <a:chOff x="1710059" y="1846094"/>
            <a:chExt cx="677416" cy="1076984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7322C39-C275-421A-B39F-70B42378915D}"/>
                </a:ext>
              </a:extLst>
            </p:cNvPr>
            <p:cNvCxnSpPr>
              <a:cxnSpLocks/>
            </p:cNvCxnSpPr>
            <p:nvPr/>
          </p:nvCxnSpPr>
          <p:spPr>
            <a:xfrm>
              <a:off x="1740115" y="2353928"/>
              <a:ext cx="4435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9B65F9C-5AE4-4454-872C-A37504FE3315}"/>
                </a:ext>
              </a:extLst>
            </p:cNvPr>
            <p:cNvSpPr txBox="1"/>
            <p:nvPr/>
          </p:nvSpPr>
          <p:spPr>
            <a:xfrm>
              <a:off x="1720658" y="2292136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8B7870F-B13D-4026-BFE4-107D25672C59}"/>
                </a:ext>
              </a:extLst>
            </p:cNvPr>
            <p:cNvSpPr txBox="1"/>
            <p:nvPr/>
          </p:nvSpPr>
          <p:spPr>
            <a:xfrm>
              <a:off x="1710059" y="1846094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4C16B68-1338-4CB8-A0E5-008DE31D27DD}"/>
              </a:ext>
            </a:extLst>
          </p:cNvPr>
          <p:cNvGrpSpPr/>
          <p:nvPr/>
        </p:nvGrpSpPr>
        <p:grpSpPr>
          <a:xfrm>
            <a:off x="8148110" y="1680313"/>
            <a:ext cx="677416" cy="1076984"/>
            <a:chOff x="1710059" y="1846094"/>
            <a:chExt cx="677416" cy="1076984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A4EF4169-BCDF-4EB2-BEF5-E9B4BE5F7BCB}"/>
                </a:ext>
              </a:extLst>
            </p:cNvPr>
            <p:cNvCxnSpPr>
              <a:cxnSpLocks/>
            </p:cNvCxnSpPr>
            <p:nvPr/>
          </p:nvCxnSpPr>
          <p:spPr>
            <a:xfrm>
              <a:off x="1740115" y="2353928"/>
              <a:ext cx="4435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84A26D6-64FC-4349-A857-8343478BBBB9}"/>
                </a:ext>
              </a:extLst>
            </p:cNvPr>
            <p:cNvSpPr txBox="1"/>
            <p:nvPr/>
          </p:nvSpPr>
          <p:spPr>
            <a:xfrm>
              <a:off x="1720658" y="2292136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D0C70EF-BC25-4CB5-90C7-9DF833A8312A}"/>
                </a:ext>
              </a:extLst>
            </p:cNvPr>
            <p:cNvSpPr txBox="1"/>
            <p:nvPr/>
          </p:nvSpPr>
          <p:spPr>
            <a:xfrm>
              <a:off x="1710059" y="1846094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</p:grp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4612622-402E-4BC0-8FDD-4A4E82FF1379}"/>
              </a:ext>
            </a:extLst>
          </p:cNvPr>
          <p:cNvCxnSpPr>
            <a:cxnSpLocks/>
          </p:cNvCxnSpPr>
          <p:nvPr/>
        </p:nvCxnSpPr>
        <p:spPr>
          <a:xfrm>
            <a:off x="582024" y="5376128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90DE35E-D1CF-4BA0-89E1-EDAB5966A2C2}"/>
              </a:ext>
            </a:extLst>
          </p:cNvPr>
          <p:cNvCxnSpPr>
            <a:cxnSpLocks/>
          </p:cNvCxnSpPr>
          <p:nvPr/>
        </p:nvCxnSpPr>
        <p:spPr>
          <a:xfrm>
            <a:off x="1461254" y="5376128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E4BFACEA-D77C-4079-988A-856546442098}"/>
              </a:ext>
            </a:extLst>
          </p:cNvPr>
          <p:cNvSpPr txBox="1"/>
          <p:nvPr/>
        </p:nvSpPr>
        <p:spPr>
          <a:xfrm>
            <a:off x="544651" y="486829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C189702-3348-4256-A4A7-8C066DEC9079}"/>
              </a:ext>
            </a:extLst>
          </p:cNvPr>
          <p:cNvSpPr txBox="1"/>
          <p:nvPr/>
        </p:nvSpPr>
        <p:spPr>
          <a:xfrm>
            <a:off x="555217" y="531433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F6EA0B9-38BA-4E82-ADBA-1A13F7CD5D3B}"/>
              </a:ext>
            </a:extLst>
          </p:cNvPr>
          <p:cNvSpPr txBox="1"/>
          <p:nvPr/>
        </p:nvSpPr>
        <p:spPr>
          <a:xfrm>
            <a:off x="1461253" y="531433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6B95046-BEEB-432D-97E4-5D7E8C61CDF3}"/>
              </a:ext>
            </a:extLst>
          </p:cNvPr>
          <p:cNvSpPr txBox="1"/>
          <p:nvPr/>
        </p:nvSpPr>
        <p:spPr>
          <a:xfrm>
            <a:off x="1014211" y="506065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7" name="Arc 46">
            <a:extLst>
              <a:ext uri="{FF2B5EF4-FFF2-40B4-BE49-F238E27FC236}">
                <a16:creationId xmlns:a16="http://schemas.microsoft.com/office/drawing/2014/main" id="{8F59B0CA-26A1-4FC0-B15E-6DA10F153543}"/>
              </a:ext>
            </a:extLst>
          </p:cNvPr>
          <p:cNvSpPr/>
          <p:nvPr/>
        </p:nvSpPr>
        <p:spPr>
          <a:xfrm rot="16200000">
            <a:off x="946912" y="434616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8" name="Arc 47">
            <a:extLst>
              <a:ext uri="{FF2B5EF4-FFF2-40B4-BE49-F238E27FC236}">
                <a16:creationId xmlns:a16="http://schemas.microsoft.com/office/drawing/2014/main" id="{1DA8C170-18BB-4F6D-A6DD-5CEDD8327FAE}"/>
              </a:ext>
            </a:extLst>
          </p:cNvPr>
          <p:cNvSpPr/>
          <p:nvPr/>
        </p:nvSpPr>
        <p:spPr>
          <a:xfrm rot="5400000">
            <a:off x="936625" y="527328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4CF609C-E6C5-45F3-810A-9409158DA990}"/>
              </a:ext>
            </a:extLst>
          </p:cNvPr>
          <p:cNvSpPr txBox="1"/>
          <p:nvPr/>
        </p:nvSpPr>
        <p:spPr>
          <a:xfrm>
            <a:off x="1067215" y="580866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00E33A5-26EA-432D-ADD6-4CFB7F5BDD02}"/>
              </a:ext>
            </a:extLst>
          </p:cNvPr>
          <p:cNvSpPr txBox="1"/>
          <p:nvPr/>
        </p:nvSpPr>
        <p:spPr>
          <a:xfrm>
            <a:off x="1067214" y="451435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6E8FA1D-3253-460F-AA4A-7D8B67A0C927}"/>
              </a:ext>
            </a:extLst>
          </p:cNvPr>
          <p:cNvSpPr txBox="1"/>
          <p:nvPr/>
        </p:nvSpPr>
        <p:spPr>
          <a:xfrm>
            <a:off x="1702870" y="4868294"/>
            <a:ext cx="7579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1552B49-27DE-4A8F-88DE-EC36D7A7A056}"/>
              </a:ext>
            </a:extLst>
          </p:cNvPr>
          <p:cNvGrpSpPr/>
          <p:nvPr/>
        </p:nvGrpSpPr>
        <p:grpSpPr>
          <a:xfrm>
            <a:off x="3831396" y="3838970"/>
            <a:ext cx="502160" cy="1076984"/>
            <a:chOff x="1111620" y="4345723"/>
            <a:chExt cx="502160" cy="1076984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B64FDE9F-68AD-4513-92AC-790106352425}"/>
                </a:ext>
              </a:extLst>
            </p:cNvPr>
            <p:cNvCxnSpPr>
              <a:cxnSpLocks/>
            </p:cNvCxnSpPr>
            <p:nvPr/>
          </p:nvCxnSpPr>
          <p:spPr>
            <a:xfrm>
              <a:off x="1148993" y="4853557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F9EF7A4-D3BC-4557-9711-08B54BB93429}"/>
                </a:ext>
              </a:extLst>
            </p:cNvPr>
            <p:cNvSpPr txBox="1"/>
            <p:nvPr/>
          </p:nvSpPr>
          <p:spPr>
            <a:xfrm>
              <a:off x="1111620" y="4345723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3DF56AB-AEDB-4D92-9038-C49BB1E2A7D0}"/>
                </a:ext>
              </a:extLst>
            </p:cNvPr>
            <p:cNvSpPr txBox="1"/>
            <p:nvPr/>
          </p:nvSpPr>
          <p:spPr>
            <a:xfrm>
              <a:off x="1122186" y="4791765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CA44C1B6-0AD2-4105-B7F5-5F93C1A5A0B9}"/>
              </a:ext>
            </a:extLst>
          </p:cNvPr>
          <p:cNvSpPr/>
          <p:nvPr/>
        </p:nvSpPr>
        <p:spPr>
          <a:xfrm>
            <a:off x="4336441" y="4061933"/>
            <a:ext cx="7343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is equivalent to (the same size as)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E2705A9-1812-483C-B8A4-5477683534E9}"/>
              </a:ext>
            </a:extLst>
          </p:cNvPr>
          <p:cNvGrpSpPr/>
          <p:nvPr/>
        </p:nvGrpSpPr>
        <p:grpSpPr>
          <a:xfrm>
            <a:off x="10157270" y="3838970"/>
            <a:ext cx="999590" cy="1076984"/>
            <a:chOff x="1613653" y="5020694"/>
            <a:chExt cx="999590" cy="1076984"/>
          </a:xfrm>
        </p:grpSpPr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9ACF769C-D169-438F-8D94-E0D3137E1FAA}"/>
                </a:ext>
              </a:extLst>
            </p:cNvPr>
            <p:cNvCxnSpPr>
              <a:cxnSpLocks/>
            </p:cNvCxnSpPr>
            <p:nvPr/>
          </p:nvCxnSpPr>
          <p:spPr>
            <a:xfrm>
              <a:off x="1613654" y="5528528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734FFA8-92F2-4C46-A0A2-31594A68E1E2}"/>
                </a:ext>
              </a:extLst>
            </p:cNvPr>
            <p:cNvSpPr txBox="1"/>
            <p:nvPr/>
          </p:nvSpPr>
          <p:spPr>
            <a:xfrm>
              <a:off x="1613653" y="5466736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1 8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AD30CCA-17EA-4447-B260-7985CD374F1C}"/>
                </a:ext>
              </a:extLst>
            </p:cNvPr>
            <p:cNvSpPr txBox="1"/>
            <p:nvPr/>
          </p:nvSpPr>
          <p:spPr>
            <a:xfrm>
              <a:off x="1855270" y="5020694"/>
              <a:ext cx="75797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sp>
        <p:nvSpPr>
          <p:cNvPr id="69" name="Rectangle 68">
            <a:extLst>
              <a:ext uri="{FF2B5EF4-FFF2-40B4-BE49-F238E27FC236}">
                <a16:creationId xmlns:a16="http://schemas.microsoft.com/office/drawing/2014/main" id="{D2659726-B87C-417F-93F2-822A0D534DCD}"/>
              </a:ext>
            </a:extLst>
          </p:cNvPr>
          <p:cNvSpPr/>
          <p:nvPr/>
        </p:nvSpPr>
        <p:spPr>
          <a:xfrm>
            <a:off x="3841962" y="5038749"/>
            <a:ext cx="49835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Half of        would be       or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9814362-B6D4-40EF-BD8C-DA6847D7BE11}"/>
              </a:ext>
            </a:extLst>
          </p:cNvPr>
          <p:cNvGrpSpPr/>
          <p:nvPr/>
        </p:nvGrpSpPr>
        <p:grpSpPr>
          <a:xfrm>
            <a:off x="5197525" y="4837636"/>
            <a:ext cx="502160" cy="1076984"/>
            <a:chOff x="1111620" y="4345723"/>
            <a:chExt cx="502160" cy="1076984"/>
          </a:xfrm>
        </p:grpSpPr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08A8480E-3D7E-427A-943B-C2D6322613EF}"/>
                </a:ext>
              </a:extLst>
            </p:cNvPr>
            <p:cNvCxnSpPr>
              <a:cxnSpLocks/>
            </p:cNvCxnSpPr>
            <p:nvPr/>
          </p:nvCxnSpPr>
          <p:spPr>
            <a:xfrm>
              <a:off x="1148993" y="4853557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A0FE9D7-25C3-4895-8754-DCCFDAD22E96}"/>
                </a:ext>
              </a:extLst>
            </p:cNvPr>
            <p:cNvSpPr txBox="1"/>
            <p:nvPr/>
          </p:nvSpPr>
          <p:spPr>
            <a:xfrm>
              <a:off x="1111620" y="4345723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462C166-3C0F-48A2-82BA-298C0E5A4C3C}"/>
                </a:ext>
              </a:extLst>
            </p:cNvPr>
            <p:cNvSpPr txBox="1"/>
            <p:nvPr/>
          </p:nvSpPr>
          <p:spPr>
            <a:xfrm>
              <a:off x="1122186" y="4791765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3939E94F-A980-4ACA-8AFB-77240ABCD540}"/>
              </a:ext>
            </a:extLst>
          </p:cNvPr>
          <p:cNvGrpSpPr/>
          <p:nvPr/>
        </p:nvGrpSpPr>
        <p:grpSpPr>
          <a:xfrm>
            <a:off x="7457022" y="4822624"/>
            <a:ext cx="502160" cy="1076984"/>
            <a:chOff x="1111620" y="4345723"/>
            <a:chExt cx="502160" cy="1076984"/>
          </a:xfrm>
        </p:grpSpPr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69506047-C353-4C7E-A5F9-3E24CFDA2B01}"/>
                </a:ext>
              </a:extLst>
            </p:cNvPr>
            <p:cNvCxnSpPr>
              <a:cxnSpLocks/>
            </p:cNvCxnSpPr>
            <p:nvPr/>
          </p:nvCxnSpPr>
          <p:spPr>
            <a:xfrm>
              <a:off x="1148993" y="4853557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A759784-0705-43CB-8E73-4CB5BA0BD27E}"/>
                </a:ext>
              </a:extLst>
            </p:cNvPr>
            <p:cNvSpPr txBox="1"/>
            <p:nvPr/>
          </p:nvSpPr>
          <p:spPr>
            <a:xfrm>
              <a:off x="1111620" y="4345723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95A5D9E-8B33-4B4D-AC36-F740AA051741}"/>
                </a:ext>
              </a:extLst>
            </p:cNvPr>
            <p:cNvSpPr txBox="1"/>
            <p:nvPr/>
          </p:nvSpPr>
          <p:spPr>
            <a:xfrm>
              <a:off x="1122186" y="4791765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81266B42-8DCD-4971-91E6-53DBD14429F8}"/>
              </a:ext>
            </a:extLst>
          </p:cNvPr>
          <p:cNvGrpSpPr/>
          <p:nvPr/>
        </p:nvGrpSpPr>
        <p:grpSpPr>
          <a:xfrm>
            <a:off x="8481057" y="4842245"/>
            <a:ext cx="999590" cy="1076984"/>
            <a:chOff x="1613653" y="5020694"/>
            <a:chExt cx="999590" cy="1076984"/>
          </a:xfrm>
        </p:grpSpPr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E9900F7A-9E56-4058-AF01-E8A9C580F155}"/>
                </a:ext>
              </a:extLst>
            </p:cNvPr>
            <p:cNvCxnSpPr>
              <a:cxnSpLocks/>
            </p:cNvCxnSpPr>
            <p:nvPr/>
          </p:nvCxnSpPr>
          <p:spPr>
            <a:xfrm>
              <a:off x="1613654" y="5528528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6050DF1-138C-4CA3-89D7-E9F3D489BDB3}"/>
                </a:ext>
              </a:extLst>
            </p:cNvPr>
            <p:cNvSpPr txBox="1"/>
            <p:nvPr/>
          </p:nvSpPr>
          <p:spPr>
            <a:xfrm>
              <a:off x="1613653" y="5466736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1 8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ABBC0FA6-B332-4852-8136-AD0587697E78}"/>
                </a:ext>
              </a:extLst>
            </p:cNvPr>
            <p:cNvSpPr txBox="1"/>
            <p:nvPr/>
          </p:nvSpPr>
          <p:spPr>
            <a:xfrm>
              <a:off x="1855270" y="5020694"/>
              <a:ext cx="75797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</p:grpSp>
      <p:sp>
        <p:nvSpPr>
          <p:cNvPr id="82" name="Rectangle 81">
            <a:extLst>
              <a:ext uri="{FF2B5EF4-FFF2-40B4-BE49-F238E27FC236}">
                <a16:creationId xmlns:a16="http://schemas.microsoft.com/office/drawing/2014/main" id="{5552A177-3595-416E-883C-400B3E4B35FE}"/>
              </a:ext>
            </a:extLst>
          </p:cNvPr>
          <p:cNvSpPr/>
          <p:nvPr/>
        </p:nvSpPr>
        <p:spPr>
          <a:xfrm>
            <a:off x="3970738" y="203047"/>
            <a:ext cx="49835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Yes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CE1430A6-C71B-493D-AEC0-700298D0D1BD}"/>
              </a:ext>
            </a:extLst>
          </p:cNvPr>
          <p:cNvSpPr/>
          <p:nvPr/>
        </p:nvSpPr>
        <p:spPr>
          <a:xfrm>
            <a:off x="2849998" y="3230189"/>
            <a:ext cx="9752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No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47221E4-8943-49ED-895C-9A125B3F3C8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098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 animBg="1"/>
      <p:bldP spid="24" grpId="0" animBg="1"/>
      <p:bldP spid="25" grpId="0"/>
      <p:bldP spid="26" grpId="0"/>
      <p:bldP spid="27" grpId="0"/>
      <p:bldP spid="32" grpId="0"/>
      <p:bldP spid="43" grpId="0"/>
      <p:bldP spid="44" grpId="0"/>
      <p:bldP spid="45" grpId="0"/>
      <p:bldP spid="46" grpId="0"/>
      <p:bldP spid="47" grpId="0" animBg="1"/>
      <p:bldP spid="48" grpId="0" animBg="1"/>
      <p:bldP spid="49" grpId="0"/>
      <p:bldP spid="51" grpId="0"/>
      <p:bldP spid="52" grpId="0"/>
      <p:bldP spid="57" grpId="0"/>
      <p:bldP spid="69" grpId="0"/>
      <p:bldP spid="82" grpId="0"/>
      <p:bldP spid="83" grpId="0"/>
    </p:bld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 number line.</a:t>
            </a:r>
          </a:p>
          <a:p>
            <a:r>
              <a:rPr lang="en-US" sz="3200" b="1" dirty="0"/>
              <a:t>Write the number shown by the arrow.</a:t>
            </a:r>
          </a:p>
        </p:txBody>
      </p:sp>
      <p:pic>
        <p:nvPicPr>
          <p:cNvPr id="71682" name="Picture 2">
            <a:extLst>
              <a:ext uri="{FF2B5EF4-FFF2-40B4-BE49-F238E27FC236}">
                <a16:creationId xmlns:a16="http://schemas.microsoft.com/office/drawing/2014/main" id="{1D7D1E5E-0D9F-4853-AE6B-AE9A9DA43B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759" y="1793104"/>
            <a:ext cx="7759611" cy="252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rrow: Curved Down 4">
            <a:extLst>
              <a:ext uri="{FF2B5EF4-FFF2-40B4-BE49-F238E27FC236}">
                <a16:creationId xmlns:a16="http://schemas.microsoft.com/office/drawing/2014/main" id="{B7FF65F5-7520-443B-8B61-97F6D8C8CA15}"/>
              </a:ext>
            </a:extLst>
          </p:cNvPr>
          <p:cNvSpPr/>
          <p:nvPr/>
        </p:nvSpPr>
        <p:spPr>
          <a:xfrm>
            <a:off x="1244866" y="1622426"/>
            <a:ext cx="1484102" cy="47725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Arrow: Curved Down 5">
            <a:extLst>
              <a:ext uri="{FF2B5EF4-FFF2-40B4-BE49-F238E27FC236}">
                <a16:creationId xmlns:a16="http://schemas.microsoft.com/office/drawing/2014/main" id="{3AD6882A-DBD8-4D91-BD15-277E3DC54772}"/>
              </a:ext>
            </a:extLst>
          </p:cNvPr>
          <p:cNvSpPr/>
          <p:nvPr/>
        </p:nvSpPr>
        <p:spPr>
          <a:xfrm>
            <a:off x="2551932" y="1622426"/>
            <a:ext cx="1484102" cy="47725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Arrow: Curved Down 6">
            <a:extLst>
              <a:ext uri="{FF2B5EF4-FFF2-40B4-BE49-F238E27FC236}">
                <a16:creationId xmlns:a16="http://schemas.microsoft.com/office/drawing/2014/main" id="{49370BEF-AD3D-4E62-9EB4-0ECD97E7F10F}"/>
              </a:ext>
            </a:extLst>
          </p:cNvPr>
          <p:cNvSpPr/>
          <p:nvPr/>
        </p:nvSpPr>
        <p:spPr>
          <a:xfrm>
            <a:off x="3858998" y="1622426"/>
            <a:ext cx="1484102" cy="47725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Arrow: Curved Down 7">
            <a:extLst>
              <a:ext uri="{FF2B5EF4-FFF2-40B4-BE49-F238E27FC236}">
                <a16:creationId xmlns:a16="http://schemas.microsoft.com/office/drawing/2014/main" id="{59238608-E646-422F-BE93-C89B1EC91E7C}"/>
              </a:ext>
            </a:extLst>
          </p:cNvPr>
          <p:cNvSpPr/>
          <p:nvPr/>
        </p:nvSpPr>
        <p:spPr>
          <a:xfrm>
            <a:off x="5166064" y="1622426"/>
            <a:ext cx="1484102" cy="47725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CDC19A-14CF-4DCE-8125-1EBD73FAE7C7}"/>
              </a:ext>
            </a:extLst>
          </p:cNvPr>
          <p:cNvSpPr txBox="1"/>
          <p:nvPr/>
        </p:nvSpPr>
        <p:spPr>
          <a:xfrm>
            <a:off x="7230931" y="3081662"/>
            <a:ext cx="2947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1 000 000 ÷ 4 =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9E10AF-1F8F-49EB-8787-5B40914DE5ED}"/>
              </a:ext>
            </a:extLst>
          </p:cNvPr>
          <p:cNvSpPr txBox="1"/>
          <p:nvPr/>
        </p:nvSpPr>
        <p:spPr>
          <a:xfrm>
            <a:off x="9867068" y="3081662"/>
            <a:ext cx="1653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250 000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0F4088-DDAE-438E-A617-977AB3FBA59F}"/>
              </a:ext>
            </a:extLst>
          </p:cNvPr>
          <p:cNvSpPr txBox="1"/>
          <p:nvPr/>
        </p:nvSpPr>
        <p:spPr>
          <a:xfrm>
            <a:off x="1986917" y="2270357"/>
            <a:ext cx="1653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6 250 000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FBB1AF-0F2F-4F7C-97EB-906A8E8CB790}"/>
              </a:ext>
            </a:extLst>
          </p:cNvPr>
          <p:cNvSpPr txBox="1"/>
          <p:nvPr/>
        </p:nvSpPr>
        <p:spPr>
          <a:xfrm>
            <a:off x="3344167" y="2270357"/>
            <a:ext cx="1653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6 500 000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F20603-63F3-4FD6-81CF-6CD5976C0E20}"/>
              </a:ext>
            </a:extLst>
          </p:cNvPr>
          <p:cNvSpPr txBox="1"/>
          <p:nvPr/>
        </p:nvSpPr>
        <p:spPr>
          <a:xfrm>
            <a:off x="4302832" y="3482097"/>
            <a:ext cx="29478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6 750 000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9DE80C-9117-4E14-BDBA-15F2B042E16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421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4" grpId="0"/>
    </p:bld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84228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j and k stand for two numbers. </a:t>
            </a:r>
          </a:p>
          <a:p>
            <a:r>
              <a:rPr lang="en-GB" sz="3200" b="1" dirty="0"/>
              <a:t>Double j equals half of k. </a:t>
            </a:r>
          </a:p>
          <a:p>
            <a:r>
              <a:rPr lang="en-GB" sz="3200" b="1" dirty="0"/>
              <a:t>Write numbers to complete the sentence below.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D063C9-CF29-44E9-BCC7-5371FAF4CD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667" y="3168878"/>
            <a:ext cx="7993206" cy="1044952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34E5098-6570-4272-8C43-A0927AD38841}"/>
              </a:ext>
            </a:extLst>
          </p:cNvPr>
          <p:cNvGrpSpPr/>
          <p:nvPr/>
        </p:nvGrpSpPr>
        <p:grpSpPr>
          <a:xfrm>
            <a:off x="960895" y="1752727"/>
            <a:ext cx="1800000" cy="572361"/>
            <a:chOff x="960895" y="1752727"/>
            <a:chExt cx="1800000" cy="57236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3477F43-36D5-4DBD-AF7D-48147106CE4E}"/>
                </a:ext>
              </a:extLst>
            </p:cNvPr>
            <p:cNvSpPr/>
            <p:nvPr/>
          </p:nvSpPr>
          <p:spPr>
            <a:xfrm>
              <a:off x="960895" y="1785088"/>
              <a:ext cx="1800000" cy="5400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9E06E6B-8656-4233-8FB9-E977AF8BAFFC}"/>
                </a:ext>
              </a:extLst>
            </p:cNvPr>
            <p:cNvSpPr/>
            <p:nvPr/>
          </p:nvSpPr>
          <p:spPr>
            <a:xfrm>
              <a:off x="1742022" y="1752727"/>
              <a:ext cx="5362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j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D362E34-497D-406A-BD55-5CB8823F5A0C}"/>
              </a:ext>
            </a:extLst>
          </p:cNvPr>
          <p:cNvGrpSpPr/>
          <p:nvPr/>
        </p:nvGrpSpPr>
        <p:grpSpPr>
          <a:xfrm>
            <a:off x="2760895" y="1752727"/>
            <a:ext cx="1800000" cy="572361"/>
            <a:chOff x="2760895" y="1752727"/>
            <a:chExt cx="1800000" cy="57236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427ADCD-FD81-47DF-A23C-964F09D5F0D4}"/>
                </a:ext>
              </a:extLst>
            </p:cNvPr>
            <p:cNvSpPr/>
            <p:nvPr/>
          </p:nvSpPr>
          <p:spPr>
            <a:xfrm>
              <a:off x="2760895" y="1785088"/>
              <a:ext cx="1800000" cy="5400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F18FAE7-12D1-4F22-A0F9-B770973CDFFF}"/>
                </a:ext>
              </a:extLst>
            </p:cNvPr>
            <p:cNvSpPr/>
            <p:nvPr/>
          </p:nvSpPr>
          <p:spPr>
            <a:xfrm>
              <a:off x="3495527" y="1752727"/>
              <a:ext cx="5362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j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85FDBC0-7454-4B88-B056-54E55761691A}"/>
              </a:ext>
            </a:extLst>
          </p:cNvPr>
          <p:cNvGrpSpPr/>
          <p:nvPr/>
        </p:nvGrpSpPr>
        <p:grpSpPr>
          <a:xfrm>
            <a:off x="960895" y="2312388"/>
            <a:ext cx="7200000" cy="552700"/>
            <a:chOff x="960895" y="2312388"/>
            <a:chExt cx="7200000" cy="5527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6239050-AB41-4CF9-80EE-4F16FE34663B}"/>
                </a:ext>
              </a:extLst>
            </p:cNvPr>
            <p:cNvSpPr/>
            <p:nvPr/>
          </p:nvSpPr>
          <p:spPr>
            <a:xfrm>
              <a:off x="960895" y="2325088"/>
              <a:ext cx="7200000" cy="5400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C9C2A5D-AFE5-48E2-AF31-BD38DBA52428}"/>
                </a:ext>
              </a:extLst>
            </p:cNvPr>
            <p:cNvSpPr/>
            <p:nvPr/>
          </p:nvSpPr>
          <p:spPr>
            <a:xfrm>
              <a:off x="4370270" y="2312388"/>
              <a:ext cx="5362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k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848A8401-A3A5-4BFE-A572-7F26D6C6D917}"/>
              </a:ext>
            </a:extLst>
          </p:cNvPr>
          <p:cNvSpPr/>
          <p:nvPr/>
        </p:nvSpPr>
        <p:spPr>
          <a:xfrm>
            <a:off x="3041433" y="3366878"/>
            <a:ext cx="90818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01999B-2B76-4DA2-8456-DF0B5635CD35}"/>
              </a:ext>
            </a:extLst>
          </p:cNvPr>
          <p:cNvSpPr/>
          <p:nvPr/>
        </p:nvSpPr>
        <p:spPr>
          <a:xfrm>
            <a:off x="7052911" y="3366878"/>
            <a:ext cx="90818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2C6EF2D-6162-495D-B9B1-554EFB965B83}"/>
              </a:ext>
            </a:extLst>
          </p:cNvPr>
          <p:cNvSpPr/>
          <p:nvPr/>
        </p:nvSpPr>
        <p:spPr>
          <a:xfrm>
            <a:off x="3041433" y="4411830"/>
            <a:ext cx="90818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A6BB98D-36CE-426C-97A4-6C26668B788D}"/>
              </a:ext>
            </a:extLst>
          </p:cNvPr>
          <p:cNvSpPr/>
          <p:nvPr/>
        </p:nvSpPr>
        <p:spPr>
          <a:xfrm>
            <a:off x="7052911" y="4411830"/>
            <a:ext cx="90818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8128118-8F66-4572-9091-0E77C1BBFD64}"/>
              </a:ext>
            </a:extLst>
          </p:cNvPr>
          <p:cNvSpPr/>
          <p:nvPr/>
        </p:nvSpPr>
        <p:spPr>
          <a:xfrm>
            <a:off x="3041433" y="4978973"/>
            <a:ext cx="90818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FD88A0C-9388-4982-B39D-CC3EC300083A}"/>
              </a:ext>
            </a:extLst>
          </p:cNvPr>
          <p:cNvSpPr/>
          <p:nvPr/>
        </p:nvSpPr>
        <p:spPr>
          <a:xfrm>
            <a:off x="6949993" y="4978973"/>
            <a:ext cx="102660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E1C1298-3DE8-4708-87C4-7ACF6AE030AA}"/>
              </a:ext>
            </a:extLst>
          </p:cNvPr>
          <p:cNvSpPr/>
          <p:nvPr/>
        </p:nvSpPr>
        <p:spPr>
          <a:xfrm>
            <a:off x="3041433" y="5512065"/>
            <a:ext cx="90818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6165286-F898-43B3-8F53-206AAEA724B5}"/>
              </a:ext>
            </a:extLst>
          </p:cNvPr>
          <p:cNvSpPr/>
          <p:nvPr/>
        </p:nvSpPr>
        <p:spPr>
          <a:xfrm>
            <a:off x="6949993" y="5512065"/>
            <a:ext cx="102660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579262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map has a scale of 1 centimetre to 6 kilometres.</a:t>
            </a:r>
          </a:p>
        </p:txBody>
      </p:sp>
      <p:pic>
        <p:nvPicPr>
          <p:cNvPr id="167938" name="Picture 2">
            <a:extLst>
              <a:ext uri="{FF2B5EF4-FFF2-40B4-BE49-F238E27FC236}">
                <a16:creationId xmlns:a16="http://schemas.microsoft.com/office/drawing/2014/main" id="{361A69D8-9A52-477B-BE47-DBF79FBDA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90" y="634775"/>
            <a:ext cx="4607461" cy="2469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A15CA33-7DA8-4D07-B967-41535FA326B2}"/>
              </a:ext>
            </a:extLst>
          </p:cNvPr>
          <p:cNvSpPr/>
          <p:nvPr/>
        </p:nvSpPr>
        <p:spPr>
          <a:xfrm>
            <a:off x="5149682" y="634775"/>
            <a:ext cx="664053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road from </a:t>
            </a:r>
            <a:r>
              <a:rPr lang="en-US" sz="3200" b="1" dirty="0" err="1"/>
              <a:t>Ridlington</a:t>
            </a:r>
            <a:r>
              <a:rPr lang="en-US" sz="3200" b="1" dirty="0"/>
              <a:t> to </a:t>
            </a:r>
            <a:r>
              <a:rPr lang="en-US" sz="3200" b="1" dirty="0" err="1"/>
              <a:t>Carborough</a:t>
            </a:r>
            <a:r>
              <a:rPr lang="en-US" sz="3200" b="1" dirty="0"/>
              <a:t> measured on the map is 6.6 cm long.</a:t>
            </a:r>
          </a:p>
          <a:p>
            <a:r>
              <a:rPr lang="en-US" sz="3200" b="1" dirty="0"/>
              <a:t>What is the length of the road in kilometres?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85EB49-0ED4-4B70-8148-7233F9BA3DE2}"/>
              </a:ext>
            </a:extLst>
          </p:cNvPr>
          <p:cNvSpPr/>
          <p:nvPr/>
        </p:nvSpPr>
        <p:spPr>
          <a:xfrm>
            <a:off x="5771221" y="3429000"/>
            <a:ext cx="43843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cm = 6 km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01DE20-8B14-477A-B51D-1323AD7BE2A3}"/>
              </a:ext>
            </a:extLst>
          </p:cNvPr>
          <p:cNvSpPr/>
          <p:nvPr/>
        </p:nvSpPr>
        <p:spPr>
          <a:xfrm>
            <a:off x="5486399" y="4322716"/>
            <a:ext cx="25918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6.6 cm =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06CA621-0D17-42F4-B5D6-20FC2AA91924}"/>
              </a:ext>
            </a:extLst>
          </p:cNvPr>
          <p:cNvCxnSpPr/>
          <p:nvPr/>
        </p:nvCxnSpPr>
        <p:spPr>
          <a:xfrm>
            <a:off x="6889019" y="4019358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F16AE7F9-6FA8-41A0-85C6-75703EA739FF}"/>
              </a:ext>
            </a:extLst>
          </p:cNvPr>
          <p:cNvSpPr/>
          <p:nvPr/>
        </p:nvSpPr>
        <p:spPr>
          <a:xfrm>
            <a:off x="6972893" y="3926231"/>
            <a:ext cx="8435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x6.6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063D2F-E40B-4DF5-B1B1-318CA053F463}"/>
              </a:ext>
            </a:extLst>
          </p:cNvPr>
          <p:cNvSpPr txBox="1"/>
          <p:nvPr/>
        </p:nvSpPr>
        <p:spPr>
          <a:xfrm>
            <a:off x="9162279" y="3949821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6.6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D36B45-2676-472A-BCEE-F3CD30B003E8}"/>
              </a:ext>
            </a:extLst>
          </p:cNvPr>
          <p:cNvSpPr txBox="1"/>
          <p:nvPr/>
        </p:nvSpPr>
        <p:spPr>
          <a:xfrm>
            <a:off x="8728413" y="4369449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D1F569-FC86-4671-999C-FE37A18180D1}"/>
              </a:ext>
            </a:extLst>
          </p:cNvPr>
          <p:cNvSpPr txBox="1"/>
          <p:nvPr/>
        </p:nvSpPr>
        <p:spPr>
          <a:xfrm>
            <a:off x="9616328" y="4366503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57BECFB-BFC8-4E77-BAD6-549AF6752AFB}"/>
              </a:ext>
            </a:extLst>
          </p:cNvPr>
          <p:cNvCxnSpPr>
            <a:cxnSpLocks/>
          </p:cNvCxnSpPr>
          <p:nvPr/>
        </p:nvCxnSpPr>
        <p:spPr>
          <a:xfrm>
            <a:off x="8744693" y="4906205"/>
            <a:ext cx="134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26D7F8D-C9D5-4E9A-9FF7-A3FAEA10ABC4}"/>
              </a:ext>
            </a:extLst>
          </p:cNvPr>
          <p:cNvCxnSpPr>
            <a:cxnSpLocks/>
          </p:cNvCxnSpPr>
          <p:nvPr/>
        </p:nvCxnSpPr>
        <p:spPr>
          <a:xfrm>
            <a:off x="8744693" y="5348660"/>
            <a:ext cx="134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A1E078DC-1F28-4CDE-9943-072D0A398DE0}"/>
              </a:ext>
            </a:extLst>
          </p:cNvPr>
          <p:cNvSpPr txBox="1"/>
          <p:nvPr/>
        </p:nvSpPr>
        <p:spPr>
          <a:xfrm>
            <a:off x="9457056" y="4823915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A2331F-B1D4-4065-8EBE-6ACF9DE573CD}"/>
              </a:ext>
            </a:extLst>
          </p:cNvPr>
          <p:cNvSpPr txBox="1"/>
          <p:nvPr/>
        </p:nvSpPr>
        <p:spPr>
          <a:xfrm>
            <a:off x="9619235" y="4814390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A53309C-28E3-4210-9B05-E6F315B92638}"/>
              </a:ext>
            </a:extLst>
          </p:cNvPr>
          <p:cNvSpPr txBox="1"/>
          <p:nvPr/>
        </p:nvSpPr>
        <p:spPr>
          <a:xfrm>
            <a:off x="8711086" y="4823915"/>
            <a:ext cx="974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3 9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E8E4246-F8B3-4023-A54C-9BE6140630C2}"/>
              </a:ext>
            </a:extLst>
          </p:cNvPr>
          <p:cNvSpPr txBox="1"/>
          <p:nvPr/>
        </p:nvSpPr>
        <p:spPr>
          <a:xfrm>
            <a:off x="9210259" y="3669887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7124E3D-F748-4BF5-A48E-AF16A7270756}"/>
              </a:ext>
            </a:extLst>
          </p:cNvPr>
          <p:cNvSpPr/>
          <p:nvPr/>
        </p:nvSpPr>
        <p:spPr>
          <a:xfrm>
            <a:off x="6969949" y="4317133"/>
            <a:ext cx="18047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39.6 km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5A7274-3AF9-4951-84E7-08246C452A60}"/>
              </a:ext>
            </a:extLst>
          </p:cNvPr>
          <p:cNvSpPr/>
          <p:nvPr/>
        </p:nvSpPr>
        <p:spPr>
          <a:xfrm>
            <a:off x="7240044" y="2570989"/>
            <a:ext cx="40496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39.6 kilometres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CABBE0-24D4-45A2-8F94-7E3DD0EA79A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805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1" grpId="0"/>
      <p:bldP spid="12" grpId="0"/>
      <p:bldP spid="13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3A43CF-90EB-4FD8-A771-0A7609BFB9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68" y="1180403"/>
            <a:ext cx="7447791" cy="376573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E69E8AA-99BC-4A15-BC73-DF6A7B079BE3}"/>
              </a:ext>
            </a:extLst>
          </p:cNvPr>
          <p:cNvSpPr/>
          <p:nvPr/>
        </p:nvSpPr>
        <p:spPr>
          <a:xfrm>
            <a:off x="54068" y="50000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is a centimetre grid.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Draw 3 more lines to make a parallelogram with an area of 10cm</a:t>
            </a:r>
            <a:r>
              <a:rPr lang="en-US" sz="3200" b="1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A06E2F-0BA8-457C-B6C8-119BC1B71254}"/>
              </a:ext>
            </a:extLst>
          </p:cNvPr>
          <p:cNvSpPr/>
          <p:nvPr/>
        </p:nvSpPr>
        <p:spPr>
          <a:xfrm>
            <a:off x="7555926" y="1195149"/>
            <a:ext cx="44641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Area of a parallelogram: </a:t>
            </a:r>
          </a:p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Base x height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85B3EDE-BE9A-4863-B6E3-766230A38898}"/>
              </a:ext>
            </a:extLst>
          </p:cNvPr>
          <p:cNvCxnSpPr>
            <a:cxnSpLocks/>
          </p:cNvCxnSpPr>
          <p:nvPr/>
        </p:nvCxnSpPr>
        <p:spPr>
          <a:xfrm>
            <a:off x="2336800" y="1986017"/>
            <a:ext cx="0" cy="1442983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BE31494C-9463-4246-A349-4B1A9C5741F2}"/>
              </a:ext>
            </a:extLst>
          </p:cNvPr>
          <p:cNvSpPr/>
          <p:nvPr/>
        </p:nvSpPr>
        <p:spPr>
          <a:xfrm>
            <a:off x="2336800" y="2340427"/>
            <a:ext cx="82218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55BD23-53A6-4485-AA6B-2261528374D6}"/>
              </a:ext>
            </a:extLst>
          </p:cNvPr>
          <p:cNvSpPr/>
          <p:nvPr/>
        </p:nvSpPr>
        <p:spPr>
          <a:xfrm>
            <a:off x="7555927" y="2213609"/>
            <a:ext cx="42658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____ x 2 cm = 10 cm²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951D27-4E3E-4788-8146-D2CD0FF7575E}"/>
              </a:ext>
            </a:extLst>
          </p:cNvPr>
          <p:cNvSpPr/>
          <p:nvPr/>
        </p:nvSpPr>
        <p:spPr>
          <a:xfrm>
            <a:off x="7555926" y="2213609"/>
            <a:ext cx="1065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5 cm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7807F78-6234-41F9-BDF5-B2B8CED55770}"/>
              </a:ext>
            </a:extLst>
          </p:cNvPr>
          <p:cNvCxnSpPr>
            <a:cxnSpLocks/>
          </p:cNvCxnSpPr>
          <p:nvPr/>
        </p:nvCxnSpPr>
        <p:spPr>
          <a:xfrm>
            <a:off x="849086" y="3460536"/>
            <a:ext cx="3679371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A7865BE-4029-428F-A389-5D3C497BDB8A}"/>
              </a:ext>
            </a:extLst>
          </p:cNvPr>
          <p:cNvCxnSpPr>
            <a:cxnSpLocks/>
          </p:cNvCxnSpPr>
          <p:nvPr/>
        </p:nvCxnSpPr>
        <p:spPr>
          <a:xfrm>
            <a:off x="2336800" y="1986017"/>
            <a:ext cx="3641969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32FC6BF-E1CB-46DB-BAED-2C8852527CDC}"/>
              </a:ext>
            </a:extLst>
          </p:cNvPr>
          <p:cNvCxnSpPr>
            <a:cxnSpLocks/>
          </p:cNvCxnSpPr>
          <p:nvPr/>
        </p:nvCxnSpPr>
        <p:spPr>
          <a:xfrm flipV="1">
            <a:off x="4496937" y="1986017"/>
            <a:ext cx="1453487" cy="147452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EEB327B-8EA0-47F3-87EC-B368B0154E5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1613676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9" grpId="0"/>
      <p:bldP spid="10" grpId="0"/>
    </p:bld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103032" y="51516"/>
            <a:ext cx="1182703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Carol has a rule for a sequence of numbers.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 rule is: ‘The next number is the sum of the two previous numbers.’ Use Carol’s rule to write in the three missing numbers.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2D785CF-F3CE-4035-8E9B-ABD9E9173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04" y="1861808"/>
            <a:ext cx="8214433" cy="976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5E53618-D4FD-460E-B970-298F3791AB7F}"/>
              </a:ext>
            </a:extLst>
          </p:cNvPr>
          <p:cNvSpPr/>
          <p:nvPr/>
        </p:nvSpPr>
        <p:spPr>
          <a:xfrm>
            <a:off x="2876551" y="1790700"/>
            <a:ext cx="2305050" cy="11144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443586-3D6B-4B2F-9C42-75488B513274}"/>
              </a:ext>
            </a:extLst>
          </p:cNvPr>
          <p:cNvSpPr txBox="1"/>
          <p:nvPr/>
        </p:nvSpPr>
        <p:spPr>
          <a:xfrm>
            <a:off x="3412634" y="2853369"/>
            <a:ext cx="1921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__ + 0 =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40C934-9E6F-44EC-A6F8-CFAFA0B75305}"/>
              </a:ext>
            </a:extLst>
          </p:cNvPr>
          <p:cNvSpPr txBox="1"/>
          <p:nvPr/>
        </p:nvSpPr>
        <p:spPr>
          <a:xfrm>
            <a:off x="3536459" y="2853369"/>
            <a:ext cx="397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8C1544-C211-473E-8178-4D3402AA44E8}"/>
              </a:ext>
            </a:extLst>
          </p:cNvPr>
          <p:cNvSpPr txBox="1"/>
          <p:nvPr/>
        </p:nvSpPr>
        <p:spPr>
          <a:xfrm>
            <a:off x="3269759" y="2055222"/>
            <a:ext cx="397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3C9176-20A9-448F-95C1-118013CEF747}"/>
              </a:ext>
            </a:extLst>
          </p:cNvPr>
          <p:cNvSpPr/>
          <p:nvPr/>
        </p:nvSpPr>
        <p:spPr>
          <a:xfrm>
            <a:off x="1638299" y="1790700"/>
            <a:ext cx="2943225" cy="11144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7575C3-A83B-4ACB-81D5-915EEE989C9E}"/>
              </a:ext>
            </a:extLst>
          </p:cNvPr>
          <p:cNvSpPr txBox="1"/>
          <p:nvPr/>
        </p:nvSpPr>
        <p:spPr>
          <a:xfrm>
            <a:off x="1574310" y="3261427"/>
            <a:ext cx="1921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__ + 1 = 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F86807-207F-4148-B41B-C57F3E3E9CF7}"/>
              </a:ext>
            </a:extLst>
          </p:cNvPr>
          <p:cNvSpPr txBox="1"/>
          <p:nvPr/>
        </p:nvSpPr>
        <p:spPr>
          <a:xfrm>
            <a:off x="1628775" y="3261427"/>
            <a:ext cx="5360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-1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0221AD-E4EB-435C-951B-4C2B210594AC}"/>
              </a:ext>
            </a:extLst>
          </p:cNvPr>
          <p:cNvSpPr txBox="1"/>
          <p:nvPr/>
        </p:nvSpPr>
        <p:spPr>
          <a:xfrm>
            <a:off x="1948604" y="2055222"/>
            <a:ext cx="567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-1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A9BB29-26D7-4743-B38D-DFF89ADA2A60}"/>
              </a:ext>
            </a:extLst>
          </p:cNvPr>
          <p:cNvSpPr/>
          <p:nvPr/>
        </p:nvSpPr>
        <p:spPr>
          <a:xfrm>
            <a:off x="407496" y="1790700"/>
            <a:ext cx="3602529" cy="11144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264EA1-2628-4C9D-B998-703114EBC1D6}"/>
              </a:ext>
            </a:extLst>
          </p:cNvPr>
          <p:cNvSpPr txBox="1"/>
          <p:nvPr/>
        </p:nvSpPr>
        <p:spPr>
          <a:xfrm>
            <a:off x="262541" y="3727210"/>
            <a:ext cx="1921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__ - 1 =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728FCB-3429-4895-AC9C-BD363D8ED934}"/>
              </a:ext>
            </a:extLst>
          </p:cNvPr>
          <p:cNvSpPr txBox="1"/>
          <p:nvPr/>
        </p:nvSpPr>
        <p:spPr>
          <a:xfrm>
            <a:off x="364631" y="3727210"/>
            <a:ext cx="5360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D52FED-F2AA-44B9-96A5-0CC2BF9E94C6}"/>
              </a:ext>
            </a:extLst>
          </p:cNvPr>
          <p:cNvSpPr txBox="1"/>
          <p:nvPr/>
        </p:nvSpPr>
        <p:spPr>
          <a:xfrm>
            <a:off x="782396" y="2055222"/>
            <a:ext cx="397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E9A92E3-F892-44CD-8A88-3D17D10A9BC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0950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7" grpId="0"/>
      <p:bldP spid="8" grpId="0"/>
      <p:bldP spid="9" grpId="0"/>
      <p:bldP spid="10" grpId="0" animBg="1"/>
      <p:bldP spid="10" grpId="1" animBg="1"/>
      <p:bldP spid="11" grpId="0"/>
      <p:bldP spid="12" grpId="0"/>
      <p:bldP spid="13" grpId="0"/>
      <p:bldP spid="14" grpId="0" animBg="1"/>
      <p:bldP spid="14" grpId="1" animBg="1"/>
      <p:bldP spid="15" grpId="0"/>
      <p:bldP spid="16" grpId="0"/>
      <p:bldP spid="17" grpId="0"/>
    </p:bld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is the cost to visit the waxworks.</a:t>
            </a:r>
          </a:p>
          <a:p>
            <a:r>
              <a:rPr lang="en-US" sz="3200" dirty="0"/>
              <a:t>     Adults £8.50          Children £4.50</a:t>
            </a:r>
          </a:p>
          <a:p>
            <a:r>
              <a:rPr lang="en-US" sz="3200" b="1" dirty="0"/>
              <a:t>On Friday morning 12 adults and 20 children visit the waxworks.</a:t>
            </a:r>
          </a:p>
          <a:p>
            <a:r>
              <a:rPr lang="en-US" sz="3200" b="1" dirty="0"/>
              <a:t>How much do they pay altogether?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12128F-DE53-4316-9AB8-337F76DB6F54}"/>
              </a:ext>
            </a:extLst>
          </p:cNvPr>
          <p:cNvSpPr txBox="1"/>
          <p:nvPr/>
        </p:nvSpPr>
        <p:spPr>
          <a:xfrm>
            <a:off x="1686043" y="2465707"/>
            <a:ext cx="1447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8.5 0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C02C21-B416-49F9-8D38-2BF610DEE5AA}"/>
              </a:ext>
            </a:extLst>
          </p:cNvPr>
          <p:cNvSpPr txBox="1"/>
          <p:nvPr/>
        </p:nvSpPr>
        <p:spPr>
          <a:xfrm>
            <a:off x="770862" y="2885335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AD4B99-915C-490D-90C3-BD71244FCA80}"/>
              </a:ext>
            </a:extLst>
          </p:cNvPr>
          <p:cNvSpPr txBox="1"/>
          <p:nvPr/>
        </p:nvSpPr>
        <p:spPr>
          <a:xfrm>
            <a:off x="2133350" y="2882389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1 2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9FB34BC-7F08-4FAD-94FD-8CF94177723B}"/>
              </a:ext>
            </a:extLst>
          </p:cNvPr>
          <p:cNvCxnSpPr>
            <a:cxnSpLocks/>
          </p:cNvCxnSpPr>
          <p:nvPr/>
        </p:nvCxnSpPr>
        <p:spPr>
          <a:xfrm>
            <a:off x="833857" y="3422092"/>
            <a:ext cx="223414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DE8E46B-1151-459C-BA10-2A2596FCD757}"/>
              </a:ext>
            </a:extLst>
          </p:cNvPr>
          <p:cNvCxnSpPr>
            <a:cxnSpLocks/>
          </p:cNvCxnSpPr>
          <p:nvPr/>
        </p:nvCxnSpPr>
        <p:spPr>
          <a:xfrm>
            <a:off x="833857" y="3864547"/>
            <a:ext cx="223414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C142127-5D96-45C2-AA2B-22AB103CF5B3}"/>
              </a:ext>
            </a:extLst>
          </p:cNvPr>
          <p:cNvSpPr txBox="1"/>
          <p:nvPr/>
        </p:nvSpPr>
        <p:spPr>
          <a:xfrm>
            <a:off x="2000752" y="3339801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A37144-1597-4602-BC1C-70C4B09E1FD7}"/>
              </a:ext>
            </a:extLst>
          </p:cNvPr>
          <p:cNvSpPr txBox="1"/>
          <p:nvPr/>
        </p:nvSpPr>
        <p:spPr>
          <a:xfrm>
            <a:off x="2584296" y="3329043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4D70D9-4B1E-40C9-85BB-BD6F4A9AC9F9}"/>
              </a:ext>
            </a:extLst>
          </p:cNvPr>
          <p:cNvSpPr txBox="1"/>
          <p:nvPr/>
        </p:nvSpPr>
        <p:spPr>
          <a:xfrm>
            <a:off x="2165920" y="3339801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679B23-CC8C-4674-8DD2-D657F10532B7}"/>
              </a:ext>
            </a:extLst>
          </p:cNvPr>
          <p:cNvSpPr txBox="1"/>
          <p:nvPr/>
        </p:nvSpPr>
        <p:spPr>
          <a:xfrm>
            <a:off x="761891" y="3341018"/>
            <a:ext cx="1451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1 0 2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79430E7-726D-4DF0-A24C-3F76FD8D0654}"/>
              </a:ext>
            </a:extLst>
          </p:cNvPr>
          <p:cNvSpPr txBox="1"/>
          <p:nvPr/>
        </p:nvSpPr>
        <p:spPr>
          <a:xfrm>
            <a:off x="1722691" y="2185267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3C477C-D469-4089-BEAF-6D49BAC78D17}"/>
              </a:ext>
            </a:extLst>
          </p:cNvPr>
          <p:cNvSpPr txBox="1"/>
          <p:nvPr/>
        </p:nvSpPr>
        <p:spPr>
          <a:xfrm>
            <a:off x="462229" y="3331427"/>
            <a:ext cx="445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£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2CD690-EEBF-49A8-BEE4-ABE87166F9CC}"/>
              </a:ext>
            </a:extLst>
          </p:cNvPr>
          <p:cNvSpPr/>
          <p:nvPr/>
        </p:nvSpPr>
        <p:spPr>
          <a:xfrm>
            <a:off x="502299" y="4050898"/>
            <a:ext cx="3554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 x £8 = £96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786CCF6-E6AD-4E14-B6C4-3FA1361C1AB8}"/>
              </a:ext>
            </a:extLst>
          </p:cNvPr>
          <p:cNvSpPr/>
          <p:nvPr/>
        </p:nvSpPr>
        <p:spPr>
          <a:xfrm>
            <a:off x="462229" y="4504699"/>
            <a:ext cx="3554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 x 50p = £6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FBDB214-C0FB-4E30-9036-FBD27262AE83}"/>
              </a:ext>
            </a:extLst>
          </p:cNvPr>
          <p:cNvSpPr/>
          <p:nvPr/>
        </p:nvSpPr>
        <p:spPr>
          <a:xfrm>
            <a:off x="469472" y="4972337"/>
            <a:ext cx="35542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 x £8.50 = £102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543AEFD-BF87-48CE-8BF2-941BD1200DDC}"/>
              </a:ext>
            </a:extLst>
          </p:cNvPr>
          <p:cNvSpPr/>
          <p:nvPr/>
        </p:nvSpPr>
        <p:spPr>
          <a:xfrm>
            <a:off x="4576039" y="2465707"/>
            <a:ext cx="23365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 x £4.50 =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C1F8AC9-804C-46F3-955E-B332DCB0D8D2}"/>
              </a:ext>
            </a:extLst>
          </p:cNvPr>
          <p:cNvSpPr/>
          <p:nvPr/>
        </p:nvSpPr>
        <p:spPr>
          <a:xfrm>
            <a:off x="4889292" y="3240867"/>
            <a:ext cx="23365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 x £4.50 =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39A1BC-E8B6-4CF9-BC63-5A7A49EA5BD0}"/>
              </a:ext>
            </a:extLst>
          </p:cNvPr>
          <p:cNvSpPr/>
          <p:nvPr/>
        </p:nvSpPr>
        <p:spPr>
          <a:xfrm>
            <a:off x="6810304" y="3237644"/>
            <a:ext cx="6902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£9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475CE38-FB59-4B85-B10E-FB0FD50D7A35}"/>
              </a:ext>
            </a:extLst>
          </p:cNvPr>
          <p:cNvSpPr/>
          <p:nvPr/>
        </p:nvSpPr>
        <p:spPr>
          <a:xfrm>
            <a:off x="4889292" y="3732667"/>
            <a:ext cx="17679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 x £9 =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8F2D79F-ECED-44DB-A731-981A1695D24C}"/>
              </a:ext>
            </a:extLst>
          </p:cNvPr>
          <p:cNvSpPr/>
          <p:nvPr/>
        </p:nvSpPr>
        <p:spPr>
          <a:xfrm>
            <a:off x="6499742" y="3729444"/>
            <a:ext cx="10103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£90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72AFE7A-319E-4637-BE3B-8845E5AF7196}"/>
              </a:ext>
            </a:extLst>
          </p:cNvPr>
          <p:cNvSpPr/>
          <p:nvPr/>
        </p:nvSpPr>
        <p:spPr>
          <a:xfrm>
            <a:off x="4889292" y="4498725"/>
            <a:ext cx="23365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 x £4.50 =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2AADE56-8C07-43BE-A5AD-5D57ED25A2DC}"/>
              </a:ext>
            </a:extLst>
          </p:cNvPr>
          <p:cNvSpPr/>
          <p:nvPr/>
        </p:nvSpPr>
        <p:spPr>
          <a:xfrm>
            <a:off x="7004911" y="4495502"/>
            <a:ext cx="10103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£45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35F180-EB02-4EFC-8174-6F7849E8D2E0}"/>
              </a:ext>
            </a:extLst>
          </p:cNvPr>
          <p:cNvSpPr/>
          <p:nvPr/>
        </p:nvSpPr>
        <p:spPr>
          <a:xfrm>
            <a:off x="4889293" y="4975618"/>
            <a:ext cx="19210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 x £45 =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650C9BE-26F0-484C-8EF2-1945E7F9A1B8}"/>
              </a:ext>
            </a:extLst>
          </p:cNvPr>
          <p:cNvSpPr/>
          <p:nvPr/>
        </p:nvSpPr>
        <p:spPr>
          <a:xfrm>
            <a:off x="6504638" y="4972395"/>
            <a:ext cx="10103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£90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3248D0D-969B-4EFA-9D6D-97F36D429075}"/>
              </a:ext>
            </a:extLst>
          </p:cNvPr>
          <p:cNvSpPr/>
          <p:nvPr/>
        </p:nvSpPr>
        <p:spPr>
          <a:xfrm>
            <a:off x="6704987" y="2483257"/>
            <a:ext cx="10103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£90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EEDD22-4038-41B8-9CC7-3EF5E4285BA8}"/>
              </a:ext>
            </a:extLst>
          </p:cNvPr>
          <p:cNvSpPr/>
          <p:nvPr/>
        </p:nvSpPr>
        <p:spPr>
          <a:xfrm>
            <a:off x="2584296" y="5050833"/>
            <a:ext cx="1004938" cy="4166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FBF55E2-1635-4D76-9A21-5E1F1E58E256}"/>
              </a:ext>
            </a:extLst>
          </p:cNvPr>
          <p:cNvSpPr/>
          <p:nvPr/>
        </p:nvSpPr>
        <p:spPr>
          <a:xfrm>
            <a:off x="6684751" y="2575062"/>
            <a:ext cx="906492" cy="4166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B52457B-7C33-4D2C-AB45-4DCBD63E5F61}"/>
              </a:ext>
            </a:extLst>
          </p:cNvPr>
          <p:cNvSpPr/>
          <p:nvPr/>
        </p:nvSpPr>
        <p:spPr>
          <a:xfrm>
            <a:off x="6095937" y="1519677"/>
            <a:ext cx="23365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£102 + £90 =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136CD8C-7773-43AF-BC67-A81159A8A09B}"/>
              </a:ext>
            </a:extLst>
          </p:cNvPr>
          <p:cNvSpPr/>
          <p:nvPr/>
        </p:nvSpPr>
        <p:spPr>
          <a:xfrm>
            <a:off x="8371806" y="1527328"/>
            <a:ext cx="30119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£192 altogether</a:t>
            </a:r>
          </a:p>
        </p:txBody>
      </p:sp>
    </p:spTree>
    <p:extLst>
      <p:ext uri="{BB962C8B-B14F-4D97-AF65-F5344CB8AC3E}">
        <p14:creationId xmlns:p14="http://schemas.microsoft.com/office/powerpoint/2010/main" val="3366639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1" grpId="0"/>
      <p:bldP spid="12" grpId="0"/>
      <p:bldP spid="14" grpId="0"/>
      <p:bldP spid="15" grpId="0"/>
      <p:bldP spid="16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20" grpId="0" animBg="1"/>
      <p:bldP spid="35" grpId="0" animBg="1"/>
      <p:bldP spid="36" grpId="0"/>
      <p:bldP spid="37" grpId="0"/>
    </p:bld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131726"/>
            <a:ext cx="118739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fraction is exactly half-way between      and      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5052F5-6BAF-441B-8EBD-6A775C28A027}"/>
              </a:ext>
            </a:extLst>
          </p:cNvPr>
          <p:cNvSpPr/>
          <p:nvPr/>
        </p:nvSpPr>
        <p:spPr>
          <a:xfrm>
            <a:off x="7292923" y="-15561"/>
            <a:ext cx="6393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72D541-130A-4AE9-9D98-95448F84E329}"/>
              </a:ext>
            </a:extLst>
          </p:cNvPr>
          <p:cNvSpPr/>
          <p:nvPr/>
        </p:nvSpPr>
        <p:spPr>
          <a:xfrm>
            <a:off x="7285550" y="343903"/>
            <a:ext cx="6393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67957AE-E90C-4C54-A9C5-710CE1161508}"/>
              </a:ext>
            </a:extLst>
          </p:cNvPr>
          <p:cNvCxnSpPr/>
          <p:nvPr/>
        </p:nvCxnSpPr>
        <p:spPr>
          <a:xfrm>
            <a:off x="7305249" y="460653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655E52DB-5CB5-42BB-A0AA-9B657601A45F}"/>
              </a:ext>
            </a:extLst>
          </p:cNvPr>
          <p:cNvSpPr/>
          <p:nvPr/>
        </p:nvSpPr>
        <p:spPr>
          <a:xfrm>
            <a:off x="8504102" y="0"/>
            <a:ext cx="6393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021FB5-E254-4520-8A9D-A6B6D3CDAA9A}"/>
              </a:ext>
            </a:extLst>
          </p:cNvPr>
          <p:cNvSpPr/>
          <p:nvPr/>
        </p:nvSpPr>
        <p:spPr>
          <a:xfrm>
            <a:off x="8496729" y="359464"/>
            <a:ext cx="6393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7</a:t>
            </a:r>
            <a:endParaRPr lang="en-GB" sz="3200" b="1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7FB1CC9-1267-4033-A2D6-CBF61262B759}"/>
              </a:ext>
            </a:extLst>
          </p:cNvPr>
          <p:cNvCxnSpPr/>
          <p:nvPr/>
        </p:nvCxnSpPr>
        <p:spPr>
          <a:xfrm>
            <a:off x="8516428" y="476214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3D26EC-D7F3-47FB-A839-5B00C1026938}"/>
              </a:ext>
            </a:extLst>
          </p:cNvPr>
          <p:cNvCxnSpPr>
            <a:cxnSpLocks/>
          </p:cNvCxnSpPr>
          <p:nvPr/>
        </p:nvCxnSpPr>
        <p:spPr>
          <a:xfrm>
            <a:off x="680526" y="2013644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86F6A7-2FF6-4330-8393-10294D8D1FFB}"/>
              </a:ext>
            </a:extLst>
          </p:cNvPr>
          <p:cNvCxnSpPr>
            <a:cxnSpLocks/>
          </p:cNvCxnSpPr>
          <p:nvPr/>
        </p:nvCxnSpPr>
        <p:spPr>
          <a:xfrm>
            <a:off x="1559756" y="2013644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817592D-1515-4930-90C4-55A595BB1AD6}"/>
              </a:ext>
            </a:extLst>
          </p:cNvPr>
          <p:cNvSpPr txBox="1"/>
          <p:nvPr/>
        </p:nvSpPr>
        <p:spPr>
          <a:xfrm>
            <a:off x="643153" y="150581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C73452-EF33-4381-92F4-AAADF9D884BF}"/>
              </a:ext>
            </a:extLst>
          </p:cNvPr>
          <p:cNvSpPr txBox="1"/>
          <p:nvPr/>
        </p:nvSpPr>
        <p:spPr>
          <a:xfrm>
            <a:off x="653719" y="195185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686997A-ECFE-474C-A818-BF24061AFC3B}"/>
              </a:ext>
            </a:extLst>
          </p:cNvPr>
          <p:cNvSpPr txBox="1"/>
          <p:nvPr/>
        </p:nvSpPr>
        <p:spPr>
          <a:xfrm>
            <a:off x="1559755" y="195185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182088-BDD3-4BAA-A64F-10ED4910A2D6}"/>
              </a:ext>
            </a:extLst>
          </p:cNvPr>
          <p:cNvSpPr txBox="1"/>
          <p:nvPr/>
        </p:nvSpPr>
        <p:spPr>
          <a:xfrm>
            <a:off x="1112713" y="169817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99759B07-8A56-4DFC-9990-36772D2DF5C8}"/>
              </a:ext>
            </a:extLst>
          </p:cNvPr>
          <p:cNvSpPr/>
          <p:nvPr/>
        </p:nvSpPr>
        <p:spPr>
          <a:xfrm rot="16200000">
            <a:off x="1045414" y="98368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3EFDCAD2-BFCF-4C2B-A5AC-38CACA911C32}"/>
              </a:ext>
            </a:extLst>
          </p:cNvPr>
          <p:cNvSpPr/>
          <p:nvPr/>
        </p:nvSpPr>
        <p:spPr>
          <a:xfrm rot="5400000">
            <a:off x="1035127" y="191733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1BA624A-2A32-4100-A410-7E2AEC423E94}"/>
              </a:ext>
            </a:extLst>
          </p:cNvPr>
          <p:cNvSpPr txBox="1"/>
          <p:nvPr/>
        </p:nvSpPr>
        <p:spPr>
          <a:xfrm>
            <a:off x="1165717" y="245271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x7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EE07768-2679-4C06-883F-7EA4183FC35B}"/>
              </a:ext>
            </a:extLst>
          </p:cNvPr>
          <p:cNvSpPr txBox="1"/>
          <p:nvPr/>
        </p:nvSpPr>
        <p:spPr>
          <a:xfrm>
            <a:off x="1165716" y="115187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x7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1183A5C-5982-484E-B8DE-B0AEACAF3B23}"/>
              </a:ext>
            </a:extLst>
          </p:cNvPr>
          <p:cNvSpPr txBox="1"/>
          <p:nvPr/>
        </p:nvSpPr>
        <p:spPr>
          <a:xfrm>
            <a:off x="1568398" y="1505810"/>
            <a:ext cx="10534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2 1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2F5AC8A-6129-48D0-8122-FBF41CE9C35B}"/>
              </a:ext>
            </a:extLst>
          </p:cNvPr>
          <p:cNvCxnSpPr>
            <a:cxnSpLocks/>
          </p:cNvCxnSpPr>
          <p:nvPr/>
        </p:nvCxnSpPr>
        <p:spPr>
          <a:xfrm>
            <a:off x="689235" y="4248331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D6F4989-2F20-425A-8C1D-48824DF16E25}"/>
              </a:ext>
            </a:extLst>
          </p:cNvPr>
          <p:cNvCxnSpPr>
            <a:cxnSpLocks/>
          </p:cNvCxnSpPr>
          <p:nvPr/>
        </p:nvCxnSpPr>
        <p:spPr>
          <a:xfrm>
            <a:off x="1568465" y="4248331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E32FE04-3594-40C8-96DE-AE63A4754969}"/>
              </a:ext>
            </a:extLst>
          </p:cNvPr>
          <p:cNvSpPr txBox="1"/>
          <p:nvPr/>
        </p:nvSpPr>
        <p:spPr>
          <a:xfrm>
            <a:off x="651862" y="374049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CD359D-9FF0-4AA7-926F-A5DCCDCA8792}"/>
              </a:ext>
            </a:extLst>
          </p:cNvPr>
          <p:cNvSpPr txBox="1"/>
          <p:nvPr/>
        </p:nvSpPr>
        <p:spPr>
          <a:xfrm>
            <a:off x="662428" y="418653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B4F74D3-2521-43EA-A6FD-10548A7161FE}"/>
              </a:ext>
            </a:extLst>
          </p:cNvPr>
          <p:cNvSpPr txBox="1"/>
          <p:nvPr/>
        </p:nvSpPr>
        <p:spPr>
          <a:xfrm>
            <a:off x="1568464" y="418653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2B57009-21C9-41C2-9DA8-6E5902808FC8}"/>
              </a:ext>
            </a:extLst>
          </p:cNvPr>
          <p:cNvSpPr txBox="1"/>
          <p:nvPr/>
        </p:nvSpPr>
        <p:spPr>
          <a:xfrm>
            <a:off x="1121422" y="393286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5ACC10B3-6A2E-497F-8697-CE891BBD8BA1}"/>
              </a:ext>
            </a:extLst>
          </p:cNvPr>
          <p:cNvSpPr/>
          <p:nvPr/>
        </p:nvSpPr>
        <p:spPr>
          <a:xfrm rot="16200000">
            <a:off x="1054123" y="321837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C4D3E723-D1B6-454E-A2EC-31C914B3060A}"/>
              </a:ext>
            </a:extLst>
          </p:cNvPr>
          <p:cNvSpPr/>
          <p:nvPr/>
        </p:nvSpPr>
        <p:spPr>
          <a:xfrm rot="5400000">
            <a:off x="1043836" y="415202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F9E5F76-FB96-4D30-BEF8-755351909FE9}"/>
              </a:ext>
            </a:extLst>
          </p:cNvPr>
          <p:cNvSpPr txBox="1"/>
          <p:nvPr/>
        </p:nvSpPr>
        <p:spPr>
          <a:xfrm>
            <a:off x="1174426" y="468740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6F0D776-F6BD-42A4-BC56-27343D3ABE5A}"/>
              </a:ext>
            </a:extLst>
          </p:cNvPr>
          <p:cNvSpPr txBox="1"/>
          <p:nvPr/>
        </p:nvSpPr>
        <p:spPr>
          <a:xfrm>
            <a:off x="1174425" y="338655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BF4B283-06B5-43CC-8CDD-19471F2C0175}"/>
              </a:ext>
            </a:extLst>
          </p:cNvPr>
          <p:cNvSpPr txBox="1"/>
          <p:nvPr/>
        </p:nvSpPr>
        <p:spPr>
          <a:xfrm>
            <a:off x="1542667" y="3740497"/>
            <a:ext cx="9577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FCF80F4-8FF8-4559-AC92-4343E34B6066}"/>
              </a:ext>
            </a:extLst>
          </p:cNvPr>
          <p:cNvGrpSpPr/>
          <p:nvPr/>
        </p:nvGrpSpPr>
        <p:grpSpPr>
          <a:xfrm>
            <a:off x="9300547" y="131726"/>
            <a:ext cx="972288" cy="1076984"/>
            <a:chOff x="1695067" y="3892897"/>
            <a:chExt cx="972288" cy="1076984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3B834F9-089B-4C66-B1B4-3EA37FA1B089}"/>
                </a:ext>
              </a:extLst>
            </p:cNvPr>
            <p:cNvCxnSpPr>
              <a:cxnSpLocks/>
            </p:cNvCxnSpPr>
            <p:nvPr/>
          </p:nvCxnSpPr>
          <p:spPr>
            <a:xfrm>
              <a:off x="1720865" y="4400731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E28EDFF-FACC-400B-B4A8-6891833AEAAB}"/>
                </a:ext>
              </a:extLst>
            </p:cNvPr>
            <p:cNvSpPr txBox="1"/>
            <p:nvPr/>
          </p:nvSpPr>
          <p:spPr>
            <a:xfrm>
              <a:off x="1720864" y="4338939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3 5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61595C3-F02B-436C-BD8F-CCBA61379B68}"/>
                </a:ext>
              </a:extLst>
            </p:cNvPr>
            <p:cNvSpPr txBox="1"/>
            <p:nvPr/>
          </p:nvSpPr>
          <p:spPr>
            <a:xfrm>
              <a:off x="1695067" y="3892897"/>
              <a:ext cx="95774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2 3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008F4886-B7C0-40A5-91D6-633F2D4182E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706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 animBg="1"/>
      <p:bldP spid="18" grpId="0" animBg="1"/>
      <p:bldP spid="19" grpId="0"/>
      <p:bldP spid="20" grpId="0"/>
      <p:bldP spid="21" grpId="0"/>
      <p:bldP spid="24" grpId="0"/>
      <p:bldP spid="25" grpId="0"/>
      <p:bldP spid="26" grpId="0"/>
      <p:bldP spid="27" grpId="0"/>
      <p:bldP spid="28" grpId="0" animBg="1"/>
      <p:bldP spid="29" grpId="0" animBg="1"/>
      <p:bldP spid="30" grpId="0"/>
      <p:bldP spid="31" grpId="0"/>
      <p:bldP spid="32" grpId="0"/>
    </p:bld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572388-C8BB-4061-8554-74D02656B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84" y="760421"/>
            <a:ext cx="7280059" cy="157334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710A9B9-D485-47FE-A315-C1247AA1B6EF}"/>
              </a:ext>
            </a:extLst>
          </p:cNvPr>
          <p:cNvSpPr txBox="1"/>
          <p:nvPr/>
        </p:nvSpPr>
        <p:spPr>
          <a:xfrm>
            <a:off x="9388345" y="1139259"/>
            <a:ext cx="2407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1x = 1.5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FE2373-0C0A-4AEE-A325-8EAFE477F385}"/>
              </a:ext>
            </a:extLst>
          </p:cNvPr>
          <p:cNvSpPr txBox="1"/>
          <p:nvPr/>
        </p:nvSpPr>
        <p:spPr>
          <a:xfrm>
            <a:off x="9388345" y="1696368"/>
            <a:ext cx="2407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2x = 3.0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CDE245-B19C-4962-8A51-4D6280573337}"/>
              </a:ext>
            </a:extLst>
          </p:cNvPr>
          <p:cNvSpPr txBox="1"/>
          <p:nvPr/>
        </p:nvSpPr>
        <p:spPr>
          <a:xfrm>
            <a:off x="9388345" y="2281142"/>
            <a:ext cx="2407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3x = 4.5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BEECAB-6E04-4F11-9C12-FD151E54AB1D}"/>
              </a:ext>
            </a:extLst>
          </p:cNvPr>
          <p:cNvSpPr txBox="1"/>
          <p:nvPr/>
        </p:nvSpPr>
        <p:spPr>
          <a:xfrm>
            <a:off x="9388345" y="2838251"/>
            <a:ext cx="2407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4x = 6.0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D05A98-9654-4954-B17F-CD31DF31E943}"/>
              </a:ext>
            </a:extLst>
          </p:cNvPr>
          <p:cNvSpPr txBox="1"/>
          <p:nvPr/>
        </p:nvSpPr>
        <p:spPr>
          <a:xfrm>
            <a:off x="9388345" y="3429000"/>
            <a:ext cx="2407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5x = 7.5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C37A9C-4F0F-4997-ABA1-5BBD2E5825D5}"/>
              </a:ext>
            </a:extLst>
          </p:cNvPr>
          <p:cNvSpPr txBox="1"/>
          <p:nvPr/>
        </p:nvSpPr>
        <p:spPr>
          <a:xfrm>
            <a:off x="6220374" y="540382"/>
            <a:ext cx="6206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72A4E2-5B73-4078-B7A6-E0655B54A842}"/>
              </a:ext>
            </a:extLst>
          </p:cNvPr>
          <p:cNvSpPr/>
          <p:nvPr/>
        </p:nvSpPr>
        <p:spPr>
          <a:xfrm>
            <a:off x="5019545" y="1105393"/>
            <a:ext cx="2803656" cy="78621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46FCAA-C256-4FFE-B709-13A650445486}"/>
              </a:ext>
            </a:extLst>
          </p:cNvPr>
          <p:cNvSpPr txBox="1"/>
          <p:nvPr/>
        </p:nvSpPr>
        <p:spPr>
          <a:xfrm>
            <a:off x="966930" y="318895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774AF06-BB24-4F24-B85A-F7EFDB87D67A}"/>
              </a:ext>
            </a:extLst>
          </p:cNvPr>
          <p:cNvCxnSpPr>
            <a:cxnSpLocks/>
          </p:cNvCxnSpPr>
          <p:nvPr/>
        </p:nvCxnSpPr>
        <p:spPr>
          <a:xfrm>
            <a:off x="1441547" y="3238510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44A6F82-C0FF-4FF2-AFB8-0C4ECC64E0BF}"/>
              </a:ext>
            </a:extLst>
          </p:cNvPr>
          <p:cNvCxnSpPr>
            <a:cxnSpLocks/>
          </p:cNvCxnSpPr>
          <p:nvPr/>
        </p:nvCxnSpPr>
        <p:spPr>
          <a:xfrm>
            <a:off x="1460499" y="3238510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A93EA12-84BC-4DCD-BB61-245DEFC23800}"/>
              </a:ext>
            </a:extLst>
          </p:cNvPr>
          <p:cNvSpPr txBox="1"/>
          <p:nvPr/>
        </p:nvSpPr>
        <p:spPr>
          <a:xfrm>
            <a:off x="1883506" y="273820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022A6DE-E3B4-4B91-A059-6E0404AEAFA4}"/>
              </a:ext>
            </a:extLst>
          </p:cNvPr>
          <p:cNvSpPr txBox="1"/>
          <p:nvPr/>
        </p:nvSpPr>
        <p:spPr>
          <a:xfrm>
            <a:off x="2306512" y="273820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D0A47-D5AC-4492-A417-512EA477B136}"/>
              </a:ext>
            </a:extLst>
          </p:cNvPr>
          <p:cNvSpPr txBox="1"/>
          <p:nvPr/>
        </p:nvSpPr>
        <p:spPr>
          <a:xfrm>
            <a:off x="2192756" y="3215847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C1BFE4B-F32A-4EAF-8AC9-EE5CB556409D}"/>
              </a:ext>
            </a:extLst>
          </p:cNvPr>
          <p:cNvSpPr txBox="1"/>
          <p:nvPr/>
        </p:nvSpPr>
        <p:spPr>
          <a:xfrm>
            <a:off x="2176291" y="2731365"/>
            <a:ext cx="3243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788D4F8-9EBE-41EC-A68B-A347CF35CAE4}"/>
              </a:ext>
            </a:extLst>
          </p:cNvPr>
          <p:cNvSpPr txBox="1"/>
          <p:nvPr/>
        </p:nvSpPr>
        <p:spPr>
          <a:xfrm>
            <a:off x="1441200" y="3177122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1 2.5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ECBAC63-D2D1-4B77-A7E3-4CBE1240DA6E}"/>
              </a:ext>
            </a:extLst>
          </p:cNvPr>
          <p:cNvSpPr txBox="1"/>
          <p:nvPr/>
        </p:nvSpPr>
        <p:spPr>
          <a:xfrm>
            <a:off x="2771500" y="1254631"/>
            <a:ext cx="11241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F4B06E-140A-4652-94A6-649FE441948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632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4" grpId="0" animBg="1"/>
      <p:bldP spid="12" grpId="0"/>
      <p:bldP spid="15" grpId="0"/>
      <p:bldP spid="16" grpId="0"/>
      <p:bldP spid="17" grpId="0"/>
      <p:bldP spid="18" grpId="0"/>
      <p:bldP spid="21" grpId="0"/>
      <p:bldP spid="22" grpId="0"/>
    </p:bld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table shows Tom’s test results for different subjects.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C5C3BC-8533-455D-9206-AA67F6D7A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425" y="634776"/>
            <a:ext cx="3587973" cy="397586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469F8A8-6B51-4CC9-8366-AA7B95FB8C94}"/>
              </a:ext>
            </a:extLst>
          </p:cNvPr>
          <p:cNvSpPr/>
          <p:nvPr/>
        </p:nvSpPr>
        <p:spPr>
          <a:xfrm>
            <a:off x="8452223" y="634775"/>
            <a:ext cx="33379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what subject did Tom get the highest mark?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7EEE31-513C-4A85-9D36-8444435C807D}"/>
              </a:ext>
            </a:extLst>
          </p:cNvPr>
          <p:cNvSpPr/>
          <p:nvPr/>
        </p:nvSpPr>
        <p:spPr>
          <a:xfrm>
            <a:off x="8452223" y="2644169"/>
            <a:ext cx="33379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what subject did Tom get the lowest mark?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37E1CF-A2AD-49EA-B384-6299C437B531}"/>
              </a:ext>
            </a:extLst>
          </p:cNvPr>
          <p:cNvSpPr/>
          <p:nvPr/>
        </p:nvSpPr>
        <p:spPr>
          <a:xfrm>
            <a:off x="8452222" y="4607884"/>
            <a:ext cx="33379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which two subjects did he get the same marks?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A854E26-4152-458B-B81F-F531BE9C7CA3}"/>
              </a:ext>
            </a:extLst>
          </p:cNvPr>
          <p:cNvCxnSpPr>
            <a:cxnSpLocks/>
          </p:cNvCxnSpPr>
          <p:nvPr/>
        </p:nvCxnSpPr>
        <p:spPr>
          <a:xfrm>
            <a:off x="4121165" y="1564025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412439C-0FAD-40B9-97D6-709F74EED24A}"/>
              </a:ext>
            </a:extLst>
          </p:cNvPr>
          <p:cNvCxnSpPr>
            <a:cxnSpLocks/>
          </p:cNvCxnSpPr>
          <p:nvPr/>
        </p:nvCxnSpPr>
        <p:spPr>
          <a:xfrm>
            <a:off x="5457099" y="1564025"/>
            <a:ext cx="8990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2EA6109-14F6-4649-AFF4-2DD7F8EC7DB8}"/>
              </a:ext>
            </a:extLst>
          </p:cNvPr>
          <p:cNvSpPr txBox="1"/>
          <p:nvPr/>
        </p:nvSpPr>
        <p:spPr>
          <a:xfrm>
            <a:off x="4084264" y="1035068"/>
            <a:ext cx="9569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CF2E39-DB4F-42F0-9FA7-48D02203CE90}"/>
              </a:ext>
            </a:extLst>
          </p:cNvPr>
          <p:cNvSpPr txBox="1"/>
          <p:nvPr/>
        </p:nvSpPr>
        <p:spPr>
          <a:xfrm>
            <a:off x="4085938" y="1511406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8E690F-F9D0-48E2-BFCA-DCE59A6C2C51}"/>
              </a:ext>
            </a:extLst>
          </p:cNvPr>
          <p:cNvSpPr txBox="1"/>
          <p:nvPr/>
        </p:nvSpPr>
        <p:spPr>
          <a:xfrm>
            <a:off x="5442804" y="1505499"/>
            <a:ext cx="9632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3D5C2B-2369-4084-9F61-69CDFC12049A}"/>
              </a:ext>
            </a:extLst>
          </p:cNvPr>
          <p:cNvSpPr txBox="1"/>
          <p:nvPr/>
        </p:nvSpPr>
        <p:spPr>
          <a:xfrm>
            <a:off x="4999338" y="125182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5181F107-ED9F-4057-8DAE-56CC9C9D536A}"/>
              </a:ext>
            </a:extLst>
          </p:cNvPr>
          <p:cNvSpPr/>
          <p:nvPr/>
        </p:nvSpPr>
        <p:spPr>
          <a:xfrm rot="16200000">
            <a:off x="4854883" y="418545"/>
            <a:ext cx="810037" cy="1363839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8359FE7D-061A-4108-8274-7EF5C64BDFAC}"/>
              </a:ext>
            </a:extLst>
          </p:cNvPr>
          <p:cNvSpPr/>
          <p:nvPr/>
        </p:nvSpPr>
        <p:spPr>
          <a:xfrm rot="5400000">
            <a:off x="4844595" y="1345666"/>
            <a:ext cx="810037" cy="1363839"/>
          </a:xfrm>
          <a:prstGeom prst="arc">
            <a:avLst>
              <a:gd name="adj1" fmla="val 16107981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FB1DA2-E9E6-490A-AE94-12ABC6CA0362}"/>
              </a:ext>
            </a:extLst>
          </p:cNvPr>
          <p:cNvSpPr txBox="1"/>
          <p:nvPr/>
        </p:nvSpPr>
        <p:spPr>
          <a:xfrm>
            <a:off x="4975870" y="199983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353C56-27A9-4CD4-A0FA-3600EFC7661C}"/>
              </a:ext>
            </a:extLst>
          </p:cNvPr>
          <p:cNvSpPr txBox="1"/>
          <p:nvPr/>
        </p:nvSpPr>
        <p:spPr>
          <a:xfrm>
            <a:off x="4975869" y="70551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B4C8EF5-6CB4-4BF1-A35A-060452583DC7}"/>
              </a:ext>
            </a:extLst>
          </p:cNvPr>
          <p:cNvSpPr txBox="1"/>
          <p:nvPr/>
        </p:nvSpPr>
        <p:spPr>
          <a:xfrm>
            <a:off x="5443341" y="1059457"/>
            <a:ext cx="9819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1 7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EC9C4E6-C38A-45CA-88B5-02E6DA0E83A6}"/>
              </a:ext>
            </a:extLst>
          </p:cNvPr>
          <p:cNvGrpSpPr/>
          <p:nvPr/>
        </p:nvGrpSpPr>
        <p:grpSpPr>
          <a:xfrm>
            <a:off x="6403885" y="1226727"/>
            <a:ext cx="1964278" cy="878566"/>
            <a:chOff x="1784535" y="2849562"/>
            <a:chExt cx="1964278" cy="878566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1D58C47-3829-48FE-BD67-EB09134B067D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133781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7BD9018-7CA1-4F53-9365-F94DE71517A2}"/>
                </a:ext>
              </a:extLst>
            </p:cNvPr>
            <p:cNvSpPr txBox="1"/>
            <p:nvPr/>
          </p:nvSpPr>
          <p:spPr>
            <a:xfrm>
              <a:off x="2239353" y="3097186"/>
              <a:ext cx="15094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87A0209-DB10-4E47-B12F-D2A1BFEB1064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23" name="Arc 22">
            <a:extLst>
              <a:ext uri="{FF2B5EF4-FFF2-40B4-BE49-F238E27FC236}">
                <a16:creationId xmlns:a16="http://schemas.microsoft.com/office/drawing/2014/main" id="{6370B21E-AADF-4B3D-8295-27D8A3A36434}"/>
              </a:ext>
            </a:extLst>
          </p:cNvPr>
          <p:cNvSpPr/>
          <p:nvPr/>
        </p:nvSpPr>
        <p:spPr>
          <a:xfrm rot="16200000">
            <a:off x="6352369" y="288586"/>
            <a:ext cx="810037" cy="1593777"/>
          </a:xfrm>
          <a:prstGeom prst="arc">
            <a:avLst>
              <a:gd name="adj1" fmla="val 16113731"/>
              <a:gd name="adj2" fmla="val 547728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A211AF15-FE7C-4F73-B713-637175DD4DA4}"/>
              </a:ext>
            </a:extLst>
          </p:cNvPr>
          <p:cNvSpPr/>
          <p:nvPr/>
        </p:nvSpPr>
        <p:spPr>
          <a:xfrm rot="5400000">
            <a:off x="6346416" y="1221658"/>
            <a:ext cx="810037" cy="1581875"/>
          </a:xfrm>
          <a:prstGeom prst="arc">
            <a:avLst>
              <a:gd name="adj1" fmla="val 16200000"/>
              <a:gd name="adj2" fmla="val 5433201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9DAD2B0-86A6-4F41-B6CC-6EEB758A981C}"/>
              </a:ext>
            </a:extLst>
          </p:cNvPr>
          <p:cNvSpPr txBox="1"/>
          <p:nvPr/>
        </p:nvSpPr>
        <p:spPr>
          <a:xfrm>
            <a:off x="6492601" y="1984840"/>
            <a:ext cx="795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E8A6AAC-EDE4-4C4B-86B8-58F77AF1CA0E}"/>
              </a:ext>
            </a:extLst>
          </p:cNvPr>
          <p:cNvSpPr txBox="1"/>
          <p:nvPr/>
        </p:nvSpPr>
        <p:spPr>
          <a:xfrm>
            <a:off x="6501654" y="690527"/>
            <a:ext cx="1150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A8740CD-3788-46E4-B742-AA14F7D04C37}"/>
              </a:ext>
            </a:extLst>
          </p:cNvPr>
          <p:cNvSpPr txBox="1"/>
          <p:nvPr/>
        </p:nvSpPr>
        <p:spPr>
          <a:xfrm>
            <a:off x="7099803" y="1034528"/>
            <a:ext cx="930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28B20E3-B407-41B0-8753-41E2D109D6B0}"/>
              </a:ext>
            </a:extLst>
          </p:cNvPr>
          <p:cNvSpPr txBox="1"/>
          <p:nvPr/>
        </p:nvSpPr>
        <p:spPr>
          <a:xfrm>
            <a:off x="1971691" y="1167182"/>
            <a:ext cx="93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85%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316CCF3-3E61-4F22-92B3-1DC6DA4C2F83}"/>
              </a:ext>
            </a:extLst>
          </p:cNvPr>
          <p:cNvCxnSpPr>
            <a:cxnSpLocks/>
          </p:cNvCxnSpPr>
          <p:nvPr/>
        </p:nvCxnSpPr>
        <p:spPr>
          <a:xfrm>
            <a:off x="4123361" y="3639736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AA8C0F8-25FC-43E6-8088-861B24834D51}"/>
              </a:ext>
            </a:extLst>
          </p:cNvPr>
          <p:cNvCxnSpPr>
            <a:cxnSpLocks/>
          </p:cNvCxnSpPr>
          <p:nvPr/>
        </p:nvCxnSpPr>
        <p:spPr>
          <a:xfrm>
            <a:off x="5459295" y="3639736"/>
            <a:ext cx="8990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854A1F5A-63B3-48DC-8DC3-20F3F9A7C8C9}"/>
              </a:ext>
            </a:extLst>
          </p:cNvPr>
          <p:cNvSpPr txBox="1"/>
          <p:nvPr/>
        </p:nvSpPr>
        <p:spPr>
          <a:xfrm>
            <a:off x="4086460" y="3110779"/>
            <a:ext cx="9569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A7B9E69-2B74-4F2B-9923-E05FC3B9E9F7}"/>
              </a:ext>
            </a:extLst>
          </p:cNvPr>
          <p:cNvSpPr txBox="1"/>
          <p:nvPr/>
        </p:nvSpPr>
        <p:spPr>
          <a:xfrm>
            <a:off x="4088134" y="3587117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1C4F2FD-1358-4339-890B-58CE0F4B7A63}"/>
              </a:ext>
            </a:extLst>
          </p:cNvPr>
          <p:cNvSpPr txBox="1"/>
          <p:nvPr/>
        </p:nvSpPr>
        <p:spPr>
          <a:xfrm>
            <a:off x="5445000" y="3581210"/>
            <a:ext cx="9632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2326E29-8C7C-475C-A8E5-27DEBA86049C}"/>
              </a:ext>
            </a:extLst>
          </p:cNvPr>
          <p:cNvSpPr txBox="1"/>
          <p:nvPr/>
        </p:nvSpPr>
        <p:spPr>
          <a:xfrm>
            <a:off x="5001534" y="332753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7C127DB9-4234-47C9-AC36-56F8274717C1}"/>
              </a:ext>
            </a:extLst>
          </p:cNvPr>
          <p:cNvSpPr/>
          <p:nvPr/>
        </p:nvSpPr>
        <p:spPr>
          <a:xfrm rot="16200000">
            <a:off x="4857079" y="2494256"/>
            <a:ext cx="810037" cy="1363839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3BFB2A23-3D76-4B74-BF55-1D36B77471BF}"/>
              </a:ext>
            </a:extLst>
          </p:cNvPr>
          <p:cNvSpPr/>
          <p:nvPr/>
        </p:nvSpPr>
        <p:spPr>
          <a:xfrm rot="5400000">
            <a:off x="4846791" y="3421377"/>
            <a:ext cx="810037" cy="1363839"/>
          </a:xfrm>
          <a:prstGeom prst="arc">
            <a:avLst>
              <a:gd name="adj1" fmla="val 16107981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0AD2876-7DA9-4272-B571-2D6CBA28D13B}"/>
              </a:ext>
            </a:extLst>
          </p:cNvPr>
          <p:cNvSpPr txBox="1"/>
          <p:nvPr/>
        </p:nvSpPr>
        <p:spPr>
          <a:xfrm>
            <a:off x="4978066" y="407554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BAD968F-9E3B-4ED0-B234-DDB50F743CDF}"/>
              </a:ext>
            </a:extLst>
          </p:cNvPr>
          <p:cNvSpPr txBox="1"/>
          <p:nvPr/>
        </p:nvSpPr>
        <p:spPr>
          <a:xfrm>
            <a:off x="4978065" y="278122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BC8F07E-5DF5-41BC-B1B9-AB810147A85C}"/>
              </a:ext>
            </a:extLst>
          </p:cNvPr>
          <p:cNvSpPr txBox="1"/>
          <p:nvPr/>
        </p:nvSpPr>
        <p:spPr>
          <a:xfrm>
            <a:off x="5678059" y="3135168"/>
            <a:ext cx="7494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D49CF1B-BEF1-4E7C-87C7-CEB67868C52D}"/>
              </a:ext>
            </a:extLst>
          </p:cNvPr>
          <p:cNvGrpSpPr/>
          <p:nvPr/>
        </p:nvGrpSpPr>
        <p:grpSpPr>
          <a:xfrm>
            <a:off x="6406081" y="3302438"/>
            <a:ext cx="1964278" cy="878566"/>
            <a:chOff x="1784535" y="2849562"/>
            <a:chExt cx="1964278" cy="878566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D657F35-149A-440C-B8C7-D920D1B764AD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133781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B413AFB-5B97-44E4-BBA4-4CC1620F4342}"/>
                </a:ext>
              </a:extLst>
            </p:cNvPr>
            <p:cNvSpPr txBox="1"/>
            <p:nvPr/>
          </p:nvSpPr>
          <p:spPr>
            <a:xfrm>
              <a:off x="2239353" y="3097186"/>
              <a:ext cx="15094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314FBD3-479E-482B-A4E2-D4D79B9493C4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44" name="Arc 43">
            <a:extLst>
              <a:ext uri="{FF2B5EF4-FFF2-40B4-BE49-F238E27FC236}">
                <a16:creationId xmlns:a16="http://schemas.microsoft.com/office/drawing/2014/main" id="{9DD40BD7-569C-4E1E-9E48-2FA435EE0465}"/>
              </a:ext>
            </a:extLst>
          </p:cNvPr>
          <p:cNvSpPr/>
          <p:nvPr/>
        </p:nvSpPr>
        <p:spPr>
          <a:xfrm rot="16200000">
            <a:off x="6354565" y="2364297"/>
            <a:ext cx="810037" cy="1593777"/>
          </a:xfrm>
          <a:prstGeom prst="arc">
            <a:avLst>
              <a:gd name="adj1" fmla="val 16113731"/>
              <a:gd name="adj2" fmla="val 547728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5" name="Arc 44">
            <a:extLst>
              <a:ext uri="{FF2B5EF4-FFF2-40B4-BE49-F238E27FC236}">
                <a16:creationId xmlns:a16="http://schemas.microsoft.com/office/drawing/2014/main" id="{A4AC439F-D5A4-488C-AEFC-5F1862DA89F7}"/>
              </a:ext>
            </a:extLst>
          </p:cNvPr>
          <p:cNvSpPr/>
          <p:nvPr/>
        </p:nvSpPr>
        <p:spPr>
          <a:xfrm rot="5400000">
            <a:off x="6348612" y="3297369"/>
            <a:ext cx="810037" cy="1581875"/>
          </a:xfrm>
          <a:prstGeom prst="arc">
            <a:avLst>
              <a:gd name="adj1" fmla="val 16200000"/>
              <a:gd name="adj2" fmla="val 5433201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DE163E9-6C38-424E-A363-BDA90BBC21B8}"/>
              </a:ext>
            </a:extLst>
          </p:cNvPr>
          <p:cNvSpPr txBox="1"/>
          <p:nvPr/>
        </p:nvSpPr>
        <p:spPr>
          <a:xfrm>
            <a:off x="6418597" y="4060551"/>
            <a:ext cx="795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x10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70D0466-914B-4FF9-BC30-2BE5011C5354}"/>
              </a:ext>
            </a:extLst>
          </p:cNvPr>
          <p:cNvSpPr txBox="1"/>
          <p:nvPr/>
        </p:nvSpPr>
        <p:spPr>
          <a:xfrm>
            <a:off x="6427650" y="2766238"/>
            <a:ext cx="1150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x10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9EE09DA-C585-44A8-91A9-D594F3F390AD}"/>
              </a:ext>
            </a:extLst>
          </p:cNvPr>
          <p:cNvSpPr txBox="1"/>
          <p:nvPr/>
        </p:nvSpPr>
        <p:spPr>
          <a:xfrm>
            <a:off x="7101999" y="3110239"/>
            <a:ext cx="930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CB5C974-5E74-44F4-8950-6DB625F5A8E2}"/>
              </a:ext>
            </a:extLst>
          </p:cNvPr>
          <p:cNvSpPr txBox="1"/>
          <p:nvPr/>
        </p:nvSpPr>
        <p:spPr>
          <a:xfrm>
            <a:off x="1971691" y="1809849"/>
            <a:ext cx="93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90%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389304A-BAD6-461B-88BF-64F87F005D8C}"/>
              </a:ext>
            </a:extLst>
          </p:cNvPr>
          <p:cNvGrpSpPr/>
          <p:nvPr/>
        </p:nvGrpSpPr>
        <p:grpSpPr>
          <a:xfrm>
            <a:off x="4054198" y="5188677"/>
            <a:ext cx="2885407" cy="1078616"/>
            <a:chOff x="863406" y="2650705"/>
            <a:chExt cx="2885407" cy="1078616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E5DE6B9C-9727-416A-A86B-1493C7CA7F7D}"/>
                </a:ext>
              </a:extLst>
            </p:cNvPr>
            <p:cNvCxnSpPr>
              <a:cxnSpLocks/>
            </p:cNvCxnSpPr>
            <p:nvPr/>
          </p:nvCxnSpPr>
          <p:spPr>
            <a:xfrm>
              <a:off x="898136" y="3165033"/>
              <a:ext cx="89219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E0940886-139E-4591-939E-66FC52B9AE74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133781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AFE2139-DD6C-4C5B-8DEC-2D64194CF248}"/>
                </a:ext>
              </a:extLst>
            </p:cNvPr>
            <p:cNvSpPr txBox="1"/>
            <p:nvPr/>
          </p:nvSpPr>
          <p:spPr>
            <a:xfrm>
              <a:off x="863406" y="2650705"/>
              <a:ext cx="103225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16F1099-E621-485C-971E-631AB376F7B7}"/>
                </a:ext>
              </a:extLst>
            </p:cNvPr>
            <p:cNvSpPr txBox="1"/>
            <p:nvPr/>
          </p:nvSpPr>
          <p:spPr>
            <a:xfrm>
              <a:off x="893472" y="3098379"/>
              <a:ext cx="12587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E0C75CF-CE05-4BC1-878A-FC8C867570B1}"/>
                </a:ext>
              </a:extLst>
            </p:cNvPr>
            <p:cNvSpPr txBox="1"/>
            <p:nvPr/>
          </p:nvSpPr>
          <p:spPr>
            <a:xfrm>
              <a:off x="2239353" y="3097186"/>
              <a:ext cx="15094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42E2888-24DA-4E60-8BA7-A690826EF28C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58" name="Arc 57">
            <a:extLst>
              <a:ext uri="{FF2B5EF4-FFF2-40B4-BE49-F238E27FC236}">
                <a16:creationId xmlns:a16="http://schemas.microsoft.com/office/drawing/2014/main" id="{49340F8E-C27D-4503-8B62-8A50C7969C63}"/>
              </a:ext>
            </a:extLst>
          </p:cNvPr>
          <p:cNvSpPr/>
          <p:nvPr/>
        </p:nvSpPr>
        <p:spPr>
          <a:xfrm rot="16200000">
            <a:off x="4918140" y="4439290"/>
            <a:ext cx="810037" cy="1593777"/>
          </a:xfrm>
          <a:prstGeom prst="arc">
            <a:avLst>
              <a:gd name="adj1" fmla="val 16113731"/>
              <a:gd name="adj2" fmla="val 547728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9" name="Arc 58">
            <a:extLst>
              <a:ext uri="{FF2B5EF4-FFF2-40B4-BE49-F238E27FC236}">
                <a16:creationId xmlns:a16="http://schemas.microsoft.com/office/drawing/2014/main" id="{58374C7D-C5AA-4A4A-BC64-2958E51330A1}"/>
              </a:ext>
            </a:extLst>
          </p:cNvPr>
          <p:cNvSpPr/>
          <p:nvPr/>
        </p:nvSpPr>
        <p:spPr>
          <a:xfrm rot="5400000">
            <a:off x="4912187" y="5372362"/>
            <a:ext cx="810037" cy="1581875"/>
          </a:xfrm>
          <a:prstGeom prst="arc">
            <a:avLst>
              <a:gd name="adj1" fmla="val 16200000"/>
              <a:gd name="adj2" fmla="val 5433201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3962848-3CB4-4639-9272-F2B7BEEB9F80}"/>
              </a:ext>
            </a:extLst>
          </p:cNvPr>
          <p:cNvSpPr txBox="1"/>
          <p:nvPr/>
        </p:nvSpPr>
        <p:spPr>
          <a:xfrm>
            <a:off x="5024635" y="613554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5BAB94E-8B48-4204-8D9B-4896F7BA1903}"/>
              </a:ext>
            </a:extLst>
          </p:cNvPr>
          <p:cNvSpPr txBox="1"/>
          <p:nvPr/>
        </p:nvSpPr>
        <p:spPr>
          <a:xfrm>
            <a:off x="5015484" y="4841231"/>
            <a:ext cx="1261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EFC71A6-3E7C-4A19-83A6-770F75FE8FB3}"/>
              </a:ext>
            </a:extLst>
          </p:cNvPr>
          <p:cNvSpPr txBox="1"/>
          <p:nvPr/>
        </p:nvSpPr>
        <p:spPr>
          <a:xfrm>
            <a:off x="5636258" y="5195171"/>
            <a:ext cx="9991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6 0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6E75707-517F-43DF-98CC-AC13D6A613B1}"/>
              </a:ext>
            </a:extLst>
          </p:cNvPr>
          <p:cNvSpPr txBox="1"/>
          <p:nvPr/>
        </p:nvSpPr>
        <p:spPr>
          <a:xfrm>
            <a:off x="1971691" y="3952431"/>
            <a:ext cx="93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60%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9C077ED-418B-49D5-A6E1-337EE25EDB9F}"/>
              </a:ext>
            </a:extLst>
          </p:cNvPr>
          <p:cNvSpPr txBox="1"/>
          <p:nvPr/>
        </p:nvSpPr>
        <p:spPr>
          <a:xfrm>
            <a:off x="8454162" y="2102236"/>
            <a:ext cx="1958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Reasoning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32CD604-5C25-40B3-B2A2-6928502383A5}"/>
              </a:ext>
            </a:extLst>
          </p:cNvPr>
          <p:cNvSpPr txBox="1"/>
          <p:nvPr/>
        </p:nvSpPr>
        <p:spPr>
          <a:xfrm>
            <a:off x="8454162" y="4103296"/>
            <a:ext cx="1958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Spelling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25383C2-9CC8-47C9-9A27-1409C1FF79F4}"/>
              </a:ext>
            </a:extLst>
          </p:cNvPr>
          <p:cNvSpPr txBox="1"/>
          <p:nvPr/>
        </p:nvSpPr>
        <p:spPr>
          <a:xfrm>
            <a:off x="7791189" y="6073988"/>
            <a:ext cx="42463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Arithmetic and Reading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8E629C-53E7-461A-AB63-E5A83AD793C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073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 animBg="1"/>
      <p:bldP spid="15" grpId="0" animBg="1"/>
      <p:bldP spid="16" grpId="0"/>
      <p:bldP spid="17" grpId="0"/>
      <p:bldP spid="18" grpId="0"/>
      <p:bldP spid="23" grpId="0" animBg="1"/>
      <p:bldP spid="24" grpId="0" animBg="1"/>
      <p:bldP spid="25" grpId="0"/>
      <p:bldP spid="26" grpId="0"/>
      <p:bldP spid="27" grpId="0"/>
      <p:bldP spid="28" grpId="0"/>
      <p:bldP spid="31" grpId="0"/>
      <p:bldP spid="32" grpId="0"/>
      <p:bldP spid="33" grpId="0"/>
      <p:bldP spid="34" grpId="0"/>
      <p:bldP spid="35" grpId="0" animBg="1"/>
      <p:bldP spid="36" grpId="0" animBg="1"/>
      <p:bldP spid="37" grpId="0"/>
      <p:bldP spid="38" grpId="0"/>
      <p:bldP spid="39" grpId="0"/>
      <p:bldP spid="44" grpId="0" animBg="1"/>
      <p:bldP spid="45" grpId="0" animBg="1"/>
      <p:bldP spid="46" grpId="0"/>
      <p:bldP spid="47" grpId="0"/>
      <p:bldP spid="48" grpId="0"/>
      <p:bldP spid="49" grpId="0"/>
      <p:bldP spid="58" grpId="0" animBg="1"/>
      <p:bldP spid="59" grpId="0" animBg="1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42CF18-7905-4B57-96B4-138C4825D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567" y="1127218"/>
            <a:ext cx="6399100" cy="5145048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graph shows how the weight of a baby changed over twelve months.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6D6E47-BE27-444A-8F13-88E00BB6DDFB}"/>
              </a:ext>
            </a:extLst>
          </p:cNvPr>
          <p:cNvSpPr/>
          <p:nvPr/>
        </p:nvSpPr>
        <p:spPr>
          <a:xfrm>
            <a:off x="6680297" y="715218"/>
            <a:ext cx="52065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From the graph, what was the weight of the baby at 10 months?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7AD97A7-5F86-43A8-90AE-022EAA833147}"/>
              </a:ext>
            </a:extLst>
          </p:cNvPr>
          <p:cNvCxnSpPr/>
          <p:nvPr/>
        </p:nvCxnSpPr>
        <p:spPr>
          <a:xfrm flipV="1">
            <a:off x="5348310" y="2057400"/>
            <a:ext cx="0" cy="35520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B8BF21E-3FFE-4F68-A6D5-2407362912F0}"/>
              </a:ext>
            </a:extLst>
          </p:cNvPr>
          <p:cNvCxnSpPr>
            <a:cxnSpLocks/>
          </p:cNvCxnSpPr>
          <p:nvPr/>
        </p:nvCxnSpPr>
        <p:spPr>
          <a:xfrm>
            <a:off x="1267774" y="2053757"/>
            <a:ext cx="408053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A3658D6A-4185-419D-BFA9-BF19AE26F577}"/>
              </a:ext>
            </a:extLst>
          </p:cNvPr>
          <p:cNvSpPr/>
          <p:nvPr/>
        </p:nvSpPr>
        <p:spPr>
          <a:xfrm>
            <a:off x="6711674" y="2948578"/>
            <a:ext cx="30724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more than 8½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1E625C-277C-4B2E-BA1E-9BDF21CCE525}"/>
              </a:ext>
            </a:extLst>
          </p:cNvPr>
          <p:cNvSpPr/>
          <p:nvPr/>
        </p:nvSpPr>
        <p:spPr>
          <a:xfrm>
            <a:off x="8555597" y="3334439"/>
            <a:ext cx="7279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8.5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B246060-37D0-4BDF-A8D0-8A5F5ED6DA74}"/>
              </a:ext>
            </a:extLst>
          </p:cNvPr>
          <p:cNvSpPr/>
          <p:nvPr/>
        </p:nvSpPr>
        <p:spPr>
          <a:xfrm>
            <a:off x="6967706" y="4012687"/>
            <a:ext cx="30724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less than 9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AD3B09-8ED2-40CC-93D4-306D6E0F9B16}"/>
              </a:ext>
            </a:extLst>
          </p:cNvPr>
          <p:cNvSpPr/>
          <p:nvPr/>
        </p:nvSpPr>
        <p:spPr>
          <a:xfrm>
            <a:off x="8555597" y="4398548"/>
            <a:ext cx="7279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9.0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672F70-DF7C-4D28-9895-E9D642721F88}"/>
              </a:ext>
            </a:extLst>
          </p:cNvPr>
          <p:cNvSpPr/>
          <p:nvPr/>
        </p:nvSpPr>
        <p:spPr>
          <a:xfrm>
            <a:off x="8261077" y="1698735"/>
            <a:ext cx="7279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8.7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3133C56-588F-4DE6-ADF1-C5A531C1FD57}"/>
              </a:ext>
            </a:extLst>
          </p:cNvPr>
          <p:cNvSpPr/>
          <p:nvPr/>
        </p:nvSpPr>
        <p:spPr>
          <a:xfrm>
            <a:off x="6675337" y="2235432"/>
            <a:ext cx="50720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You also get the mark for 8.6 or 8.8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240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42CF18-7905-4B57-96B4-138C4825D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567" y="1127218"/>
            <a:ext cx="6399100" cy="5145048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graph shows how the weight of a baby changed over twelve months.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6D6E47-BE27-444A-8F13-88E00BB6DDFB}"/>
              </a:ext>
            </a:extLst>
          </p:cNvPr>
          <p:cNvSpPr/>
          <p:nvPr/>
        </p:nvSpPr>
        <p:spPr>
          <a:xfrm>
            <a:off x="6680297" y="715218"/>
            <a:ext cx="52065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much more did the baby weigh at 5 months than at birth?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5E0FF69-5F30-495D-B6A0-B55EAEC0BABE}"/>
              </a:ext>
            </a:extLst>
          </p:cNvPr>
          <p:cNvCxnSpPr>
            <a:cxnSpLocks/>
          </p:cNvCxnSpPr>
          <p:nvPr/>
        </p:nvCxnSpPr>
        <p:spPr>
          <a:xfrm flipV="1">
            <a:off x="3309796" y="2743200"/>
            <a:ext cx="0" cy="28845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5C08CD4-0B4A-4238-AD41-2054E54C13A1}"/>
              </a:ext>
            </a:extLst>
          </p:cNvPr>
          <p:cNvCxnSpPr>
            <a:cxnSpLocks/>
          </p:cNvCxnSpPr>
          <p:nvPr/>
        </p:nvCxnSpPr>
        <p:spPr>
          <a:xfrm>
            <a:off x="1281869" y="2751746"/>
            <a:ext cx="203647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50361E55-1CCE-401F-A4E5-6CBB3F68A891}"/>
              </a:ext>
            </a:extLst>
          </p:cNvPr>
          <p:cNvSpPr/>
          <p:nvPr/>
        </p:nvSpPr>
        <p:spPr>
          <a:xfrm>
            <a:off x="6711674" y="2992120"/>
            <a:ext cx="35208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months = 7 kg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E128B8-261D-4B8E-91D3-3C817E151FC9}"/>
              </a:ext>
            </a:extLst>
          </p:cNvPr>
          <p:cNvSpPr/>
          <p:nvPr/>
        </p:nvSpPr>
        <p:spPr>
          <a:xfrm>
            <a:off x="6711673" y="3457152"/>
            <a:ext cx="35208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birth =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B502D6-7950-4AB2-AE5B-D4A743E2DE80}"/>
              </a:ext>
            </a:extLst>
          </p:cNvPr>
          <p:cNvSpPr/>
          <p:nvPr/>
        </p:nvSpPr>
        <p:spPr>
          <a:xfrm>
            <a:off x="7032139" y="4014020"/>
            <a:ext cx="30724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more than 3½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6BF4CD-EF74-446A-B6CB-99E9C7958D14}"/>
              </a:ext>
            </a:extLst>
          </p:cNvPr>
          <p:cNvSpPr/>
          <p:nvPr/>
        </p:nvSpPr>
        <p:spPr>
          <a:xfrm>
            <a:off x="8658346" y="4399881"/>
            <a:ext cx="7279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3.5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5512E7-04AB-4E8D-8C14-05907E1BC1E8}"/>
              </a:ext>
            </a:extLst>
          </p:cNvPr>
          <p:cNvSpPr/>
          <p:nvPr/>
        </p:nvSpPr>
        <p:spPr>
          <a:xfrm>
            <a:off x="7288172" y="4932989"/>
            <a:ext cx="21025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less than 4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92A9A55-4E5D-42B1-95FC-5DE7ACC5EB49}"/>
              </a:ext>
            </a:extLst>
          </p:cNvPr>
          <p:cNvSpPr/>
          <p:nvPr/>
        </p:nvSpPr>
        <p:spPr>
          <a:xfrm>
            <a:off x="8672860" y="5289822"/>
            <a:ext cx="7279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4.0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366225B-C6F8-4262-AAE8-C4E1DBF7893D}"/>
              </a:ext>
            </a:extLst>
          </p:cNvPr>
          <p:cNvSpPr/>
          <p:nvPr/>
        </p:nvSpPr>
        <p:spPr>
          <a:xfrm>
            <a:off x="7948447" y="3477438"/>
            <a:ext cx="35208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3.7 kg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5BA8241-1238-487C-A766-4F79EA42C85B}"/>
              </a:ext>
            </a:extLst>
          </p:cNvPr>
          <p:cNvSpPr txBox="1"/>
          <p:nvPr/>
        </p:nvSpPr>
        <p:spPr>
          <a:xfrm>
            <a:off x="10259251" y="2991491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4D01996-F98C-458D-9C28-D172011B84AE}"/>
              </a:ext>
            </a:extLst>
          </p:cNvPr>
          <p:cNvSpPr txBox="1"/>
          <p:nvPr/>
        </p:nvSpPr>
        <p:spPr>
          <a:xfrm>
            <a:off x="10278724" y="3420322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D8EAD70-3679-4E9F-BB3E-E65AD2119855}"/>
              </a:ext>
            </a:extLst>
          </p:cNvPr>
          <p:cNvSpPr txBox="1"/>
          <p:nvPr/>
        </p:nvSpPr>
        <p:spPr>
          <a:xfrm>
            <a:off x="9826278" y="3392186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BFD0073-B5DB-4461-BC25-990D7A51B64E}"/>
              </a:ext>
            </a:extLst>
          </p:cNvPr>
          <p:cNvCxnSpPr>
            <a:cxnSpLocks/>
          </p:cNvCxnSpPr>
          <p:nvPr/>
        </p:nvCxnSpPr>
        <p:spPr>
          <a:xfrm>
            <a:off x="9842225" y="3934534"/>
            <a:ext cx="134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14C2F9A-7DB1-4E02-B158-FB7A68EDB289}"/>
              </a:ext>
            </a:extLst>
          </p:cNvPr>
          <p:cNvCxnSpPr>
            <a:cxnSpLocks/>
          </p:cNvCxnSpPr>
          <p:nvPr/>
        </p:nvCxnSpPr>
        <p:spPr>
          <a:xfrm>
            <a:off x="9842225" y="4376989"/>
            <a:ext cx="134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18488323-5905-47E6-ACEA-83707B57CDBB}"/>
              </a:ext>
            </a:extLst>
          </p:cNvPr>
          <p:cNvSpPr txBox="1"/>
          <p:nvPr/>
        </p:nvSpPr>
        <p:spPr>
          <a:xfrm>
            <a:off x="10573328" y="2991491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A8FE9B3-539C-4729-A14C-DDC5C5FCF100}"/>
              </a:ext>
            </a:extLst>
          </p:cNvPr>
          <p:cNvSpPr txBox="1"/>
          <p:nvPr/>
        </p:nvSpPr>
        <p:spPr>
          <a:xfrm>
            <a:off x="10565726" y="3866510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D5C03C0-FC48-48BD-BFB8-E3FA721F32CE}"/>
              </a:ext>
            </a:extLst>
          </p:cNvPr>
          <p:cNvSpPr txBox="1"/>
          <p:nvPr/>
        </p:nvSpPr>
        <p:spPr>
          <a:xfrm>
            <a:off x="10721808" y="3855013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DC6F49E-2F24-4FA4-9E9C-48B6644317F4}"/>
              </a:ext>
            </a:extLst>
          </p:cNvPr>
          <p:cNvSpPr txBox="1"/>
          <p:nvPr/>
        </p:nvSpPr>
        <p:spPr>
          <a:xfrm>
            <a:off x="10261173" y="3851556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AA51663-6E44-4816-92BF-5BC4C16965D8}"/>
              </a:ext>
            </a:extLst>
          </p:cNvPr>
          <p:cNvCxnSpPr>
            <a:cxnSpLocks/>
          </p:cNvCxnSpPr>
          <p:nvPr/>
        </p:nvCxnSpPr>
        <p:spPr>
          <a:xfrm flipV="1">
            <a:off x="10278336" y="305654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2A7874F-0ABA-41B8-94DA-3498F2C3E54B}"/>
              </a:ext>
            </a:extLst>
          </p:cNvPr>
          <p:cNvSpPr txBox="1"/>
          <p:nvPr/>
        </p:nvSpPr>
        <p:spPr>
          <a:xfrm>
            <a:off x="10306621" y="2712050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3BD7DEC-938F-43B7-B854-85906FA51FE4}"/>
              </a:ext>
            </a:extLst>
          </p:cNvPr>
          <p:cNvSpPr txBox="1"/>
          <p:nvPr/>
        </p:nvSpPr>
        <p:spPr>
          <a:xfrm>
            <a:off x="10592275" y="3009163"/>
            <a:ext cx="316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0407BA6-49FA-47BF-B7D1-6E21E2D52BAE}"/>
              </a:ext>
            </a:extLst>
          </p:cNvPr>
          <p:cNvSpPr/>
          <p:nvPr/>
        </p:nvSpPr>
        <p:spPr>
          <a:xfrm>
            <a:off x="7783316" y="1694312"/>
            <a:ext cx="35208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3.3 kilograms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59138D6-1F81-4DC7-A0B6-69D73836ACE6}"/>
              </a:ext>
            </a:extLst>
          </p:cNvPr>
          <p:cNvSpPr/>
          <p:nvPr/>
        </p:nvSpPr>
        <p:spPr>
          <a:xfrm>
            <a:off x="6675337" y="2235432"/>
            <a:ext cx="50720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You also get the mark for 3.2 or 3.4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798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3" grpId="0"/>
      <p:bldP spid="24" grpId="0"/>
      <p:bldP spid="25" grpId="0"/>
      <p:bldP spid="26" grpId="0"/>
      <p:bldP spid="28" grpId="0"/>
      <p:bldP spid="29" grpId="0"/>
      <p:bldP spid="30" grpId="0"/>
      <p:bldP spid="31" grpId="0"/>
    </p:bld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a survey people were asked if they like tea and coffee.</a:t>
            </a:r>
          </a:p>
          <a:p>
            <a:r>
              <a:rPr lang="en-US" sz="3200" b="1" dirty="0"/>
              <a:t>The results are in this Venn diagram.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6E297E-B43D-48B0-AE65-EA4329BC7002}"/>
              </a:ext>
            </a:extLst>
          </p:cNvPr>
          <p:cNvSpPr/>
          <p:nvPr/>
        </p:nvSpPr>
        <p:spPr>
          <a:xfrm>
            <a:off x="5096851" y="1047722"/>
            <a:ext cx="64243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percentage of people in the survey like both tea and coffee?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6F9C68-5D6E-4AFF-A41E-A2ED9F74DB45}"/>
              </a:ext>
            </a:extLst>
          </p:cNvPr>
          <p:cNvSpPr/>
          <p:nvPr/>
        </p:nvSpPr>
        <p:spPr>
          <a:xfrm>
            <a:off x="56122" y="4080633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percentage of people in the survey do not like coffee?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AD5E88-5DDA-48C5-9F97-DDCBA5546A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037" y="1047722"/>
            <a:ext cx="4825814" cy="311944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0391282-9555-4736-963A-091A8B83D884}"/>
              </a:ext>
            </a:extLst>
          </p:cNvPr>
          <p:cNvSpPr/>
          <p:nvPr/>
        </p:nvSpPr>
        <p:spPr>
          <a:xfrm>
            <a:off x="5241364" y="2442170"/>
            <a:ext cx="2250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18 like both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E9A822-D432-40EC-A44A-EFE34E1668C7}"/>
              </a:ext>
            </a:extLst>
          </p:cNvPr>
          <p:cNvSpPr/>
          <p:nvPr/>
        </p:nvSpPr>
        <p:spPr>
          <a:xfrm>
            <a:off x="5241364" y="2937380"/>
            <a:ext cx="27052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 altogether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0B6E4B2-3896-4857-88A5-18016B119D32}"/>
              </a:ext>
            </a:extLst>
          </p:cNvPr>
          <p:cNvGrpSpPr/>
          <p:nvPr/>
        </p:nvGrpSpPr>
        <p:grpSpPr>
          <a:xfrm>
            <a:off x="7905060" y="2482133"/>
            <a:ext cx="2896852" cy="1078616"/>
            <a:chOff x="851961" y="2650705"/>
            <a:chExt cx="2896852" cy="1078616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5D562D8-A306-4577-A568-D4521CA6380A}"/>
                </a:ext>
              </a:extLst>
            </p:cNvPr>
            <p:cNvCxnSpPr>
              <a:cxnSpLocks/>
            </p:cNvCxnSpPr>
            <p:nvPr/>
          </p:nvCxnSpPr>
          <p:spPr>
            <a:xfrm>
              <a:off x="898136" y="3165033"/>
              <a:ext cx="89219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CCC6332-BFE2-400A-B971-F35C9BC665DD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133781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2521B5F-B95F-4E13-84A9-68960F702511}"/>
                </a:ext>
              </a:extLst>
            </p:cNvPr>
            <p:cNvSpPr txBox="1"/>
            <p:nvPr/>
          </p:nvSpPr>
          <p:spPr>
            <a:xfrm>
              <a:off x="851961" y="2650705"/>
              <a:ext cx="104731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1 8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F0DBFD9-0188-4635-A2D4-622D44CF243B}"/>
                </a:ext>
              </a:extLst>
            </p:cNvPr>
            <p:cNvSpPr txBox="1"/>
            <p:nvPr/>
          </p:nvSpPr>
          <p:spPr>
            <a:xfrm>
              <a:off x="893472" y="3098379"/>
              <a:ext cx="12587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5 0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69FCE7F-E488-4618-A3D3-20AC4CE1E5B2}"/>
                </a:ext>
              </a:extLst>
            </p:cNvPr>
            <p:cNvSpPr txBox="1"/>
            <p:nvPr/>
          </p:nvSpPr>
          <p:spPr>
            <a:xfrm>
              <a:off x="2239353" y="3097186"/>
              <a:ext cx="15094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B16EE67-1D25-4BF6-A6E2-B9BB704C960A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16" name="Arc 15">
            <a:extLst>
              <a:ext uri="{FF2B5EF4-FFF2-40B4-BE49-F238E27FC236}">
                <a16:creationId xmlns:a16="http://schemas.microsoft.com/office/drawing/2014/main" id="{5768D7B0-28E5-4F14-B21A-7F1BC42F533C}"/>
              </a:ext>
            </a:extLst>
          </p:cNvPr>
          <p:cNvSpPr/>
          <p:nvPr/>
        </p:nvSpPr>
        <p:spPr>
          <a:xfrm rot="16200000">
            <a:off x="8780447" y="1732746"/>
            <a:ext cx="810037" cy="1593777"/>
          </a:xfrm>
          <a:prstGeom prst="arc">
            <a:avLst>
              <a:gd name="adj1" fmla="val 16113731"/>
              <a:gd name="adj2" fmla="val 547728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AA8C32CA-0A0B-42A8-AE6B-D1F8A69CDF9D}"/>
              </a:ext>
            </a:extLst>
          </p:cNvPr>
          <p:cNvSpPr/>
          <p:nvPr/>
        </p:nvSpPr>
        <p:spPr>
          <a:xfrm rot="5400000">
            <a:off x="8774494" y="2665818"/>
            <a:ext cx="810037" cy="1581875"/>
          </a:xfrm>
          <a:prstGeom prst="arc">
            <a:avLst>
              <a:gd name="adj1" fmla="val 16200000"/>
              <a:gd name="adj2" fmla="val 5433201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ED09F6-EF95-4B2C-9580-A45AF8E44BDC}"/>
              </a:ext>
            </a:extLst>
          </p:cNvPr>
          <p:cNvSpPr txBox="1"/>
          <p:nvPr/>
        </p:nvSpPr>
        <p:spPr>
          <a:xfrm>
            <a:off x="8933695" y="342900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6783A6-9602-4125-A4DB-A34C0934B86E}"/>
              </a:ext>
            </a:extLst>
          </p:cNvPr>
          <p:cNvSpPr txBox="1"/>
          <p:nvPr/>
        </p:nvSpPr>
        <p:spPr>
          <a:xfrm>
            <a:off x="8908215" y="2134687"/>
            <a:ext cx="1261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1B071E-59FA-4476-AEA3-A4E8DDE28F8E}"/>
              </a:ext>
            </a:extLst>
          </p:cNvPr>
          <p:cNvSpPr txBox="1"/>
          <p:nvPr/>
        </p:nvSpPr>
        <p:spPr>
          <a:xfrm>
            <a:off x="9498565" y="2488627"/>
            <a:ext cx="9991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3 6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AC96AF6-23C7-4B48-8579-9F54C4294525}"/>
              </a:ext>
            </a:extLst>
          </p:cNvPr>
          <p:cNvSpPr/>
          <p:nvPr/>
        </p:nvSpPr>
        <p:spPr>
          <a:xfrm>
            <a:off x="10622487" y="1527139"/>
            <a:ext cx="11078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36%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2AC7067-EBA9-490E-8305-86B729C67590}"/>
              </a:ext>
            </a:extLst>
          </p:cNvPr>
          <p:cNvSpPr/>
          <p:nvPr/>
        </p:nvSpPr>
        <p:spPr>
          <a:xfrm>
            <a:off x="402221" y="5082818"/>
            <a:ext cx="39298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23 do not like coffee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7CC6929-AC1A-4632-B5CA-7B59C7FC9FE7}"/>
              </a:ext>
            </a:extLst>
          </p:cNvPr>
          <p:cNvSpPr/>
          <p:nvPr/>
        </p:nvSpPr>
        <p:spPr>
          <a:xfrm>
            <a:off x="413550" y="5557588"/>
            <a:ext cx="27052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 altogether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E196733-C4A1-4AFB-9757-225B756FDF8A}"/>
              </a:ext>
            </a:extLst>
          </p:cNvPr>
          <p:cNvGrpSpPr/>
          <p:nvPr/>
        </p:nvGrpSpPr>
        <p:grpSpPr>
          <a:xfrm>
            <a:off x="3962036" y="5083962"/>
            <a:ext cx="2896852" cy="1078616"/>
            <a:chOff x="851961" y="2650705"/>
            <a:chExt cx="2896852" cy="1078616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2859513-3DB9-47CA-8D8C-CCDD280CF052}"/>
                </a:ext>
              </a:extLst>
            </p:cNvPr>
            <p:cNvCxnSpPr>
              <a:cxnSpLocks/>
            </p:cNvCxnSpPr>
            <p:nvPr/>
          </p:nvCxnSpPr>
          <p:spPr>
            <a:xfrm>
              <a:off x="898136" y="3165033"/>
              <a:ext cx="89219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2A18D8E-0A96-431F-B00F-AE4FDA38CCA6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133781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42B4B95-0F22-410A-8981-08E07E587F43}"/>
                </a:ext>
              </a:extLst>
            </p:cNvPr>
            <p:cNvSpPr txBox="1"/>
            <p:nvPr/>
          </p:nvSpPr>
          <p:spPr>
            <a:xfrm>
              <a:off x="851961" y="2650705"/>
              <a:ext cx="104731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294E597-C4E2-4B51-B4C7-92194D5FD540}"/>
                </a:ext>
              </a:extLst>
            </p:cNvPr>
            <p:cNvSpPr txBox="1"/>
            <p:nvPr/>
          </p:nvSpPr>
          <p:spPr>
            <a:xfrm>
              <a:off x="893472" y="3098379"/>
              <a:ext cx="12587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5 0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8591E05-E964-431F-B536-FBD734C81AE3}"/>
                </a:ext>
              </a:extLst>
            </p:cNvPr>
            <p:cNvSpPr txBox="1"/>
            <p:nvPr/>
          </p:nvSpPr>
          <p:spPr>
            <a:xfrm>
              <a:off x="2239353" y="3097186"/>
              <a:ext cx="15094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78B193B-FE55-486E-B54A-F09FBA9856EF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31" name="Arc 30">
            <a:extLst>
              <a:ext uri="{FF2B5EF4-FFF2-40B4-BE49-F238E27FC236}">
                <a16:creationId xmlns:a16="http://schemas.microsoft.com/office/drawing/2014/main" id="{F2351988-28E1-4698-9859-FD5F07AAB444}"/>
              </a:ext>
            </a:extLst>
          </p:cNvPr>
          <p:cNvSpPr/>
          <p:nvPr/>
        </p:nvSpPr>
        <p:spPr>
          <a:xfrm rot="16200000">
            <a:off x="4837423" y="4334575"/>
            <a:ext cx="810037" cy="1593777"/>
          </a:xfrm>
          <a:prstGeom prst="arc">
            <a:avLst>
              <a:gd name="adj1" fmla="val 16113731"/>
              <a:gd name="adj2" fmla="val 547728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2" name="Arc 31">
            <a:extLst>
              <a:ext uri="{FF2B5EF4-FFF2-40B4-BE49-F238E27FC236}">
                <a16:creationId xmlns:a16="http://schemas.microsoft.com/office/drawing/2014/main" id="{233A6D3A-7379-491B-94E6-00BD64023E3E}"/>
              </a:ext>
            </a:extLst>
          </p:cNvPr>
          <p:cNvSpPr/>
          <p:nvPr/>
        </p:nvSpPr>
        <p:spPr>
          <a:xfrm rot="5400000">
            <a:off x="4831470" y="5267647"/>
            <a:ext cx="810037" cy="1581875"/>
          </a:xfrm>
          <a:prstGeom prst="arc">
            <a:avLst>
              <a:gd name="adj1" fmla="val 16200000"/>
              <a:gd name="adj2" fmla="val 5433201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04F4F8E-8C3F-487A-A92E-28947819CF46}"/>
              </a:ext>
            </a:extLst>
          </p:cNvPr>
          <p:cNvSpPr txBox="1"/>
          <p:nvPr/>
        </p:nvSpPr>
        <p:spPr>
          <a:xfrm>
            <a:off x="4990671" y="603082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3517FD4-F50E-4104-ADBF-F24CECAC770E}"/>
              </a:ext>
            </a:extLst>
          </p:cNvPr>
          <p:cNvSpPr txBox="1"/>
          <p:nvPr/>
        </p:nvSpPr>
        <p:spPr>
          <a:xfrm>
            <a:off x="4965191" y="4736516"/>
            <a:ext cx="1261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72CC4B2-8E9D-47A8-8BFB-33235C684461}"/>
              </a:ext>
            </a:extLst>
          </p:cNvPr>
          <p:cNvSpPr txBox="1"/>
          <p:nvPr/>
        </p:nvSpPr>
        <p:spPr>
          <a:xfrm>
            <a:off x="5555541" y="5090456"/>
            <a:ext cx="9991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4 6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EBEAB96-0245-43F8-82BF-D89FD519DF67}"/>
              </a:ext>
            </a:extLst>
          </p:cNvPr>
          <p:cNvSpPr/>
          <p:nvPr/>
        </p:nvSpPr>
        <p:spPr>
          <a:xfrm>
            <a:off x="10197797" y="4079440"/>
            <a:ext cx="11078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46%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453277-9A2F-40FD-9D96-FF48A9220A3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2541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31" grpId="0" animBg="1"/>
      <p:bldP spid="32" grpId="0" animBg="1"/>
      <p:bldP spid="33" grpId="0"/>
      <p:bldP spid="34" grpId="0"/>
      <p:bldP spid="35" grpId="0"/>
      <p:bldP spid="36" grpId="0"/>
    </p:bld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367B9B3-6CE5-42F4-B19C-7C54CB91A15D}"/>
              </a:ext>
            </a:extLst>
          </p:cNvPr>
          <p:cNvSpPr/>
          <p:nvPr/>
        </p:nvSpPr>
        <p:spPr>
          <a:xfrm>
            <a:off x="56123" y="50000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is a T-shape made from 3 identical rectangles. 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area of the T-shape is 90 cm</a:t>
            </a:r>
            <a:r>
              <a:rPr lang="en-GB" sz="3200" b="1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4C25DD-FD9C-49C1-9919-187A4B728281}"/>
              </a:ext>
            </a:extLst>
          </p:cNvPr>
          <p:cNvSpPr/>
          <p:nvPr/>
        </p:nvSpPr>
        <p:spPr>
          <a:xfrm>
            <a:off x="56123" y="6041539"/>
            <a:ext cx="43817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 out the value of x.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76C880-FE95-49D1-B8CB-74CC4FCFE3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507" y="1308904"/>
            <a:ext cx="4752354" cy="473263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5FF6096-E1D9-42B3-8326-799CB8AB452D}"/>
              </a:ext>
            </a:extLst>
          </p:cNvPr>
          <p:cNvSpPr/>
          <p:nvPr/>
        </p:nvSpPr>
        <p:spPr>
          <a:xfrm>
            <a:off x="1478969" y="1371968"/>
            <a:ext cx="6675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8F480A-0312-47B6-AED5-5CAF5E715365}"/>
              </a:ext>
            </a:extLst>
          </p:cNvPr>
          <p:cNvSpPr/>
          <p:nvPr/>
        </p:nvSpPr>
        <p:spPr>
          <a:xfrm>
            <a:off x="3936080" y="1371968"/>
            <a:ext cx="6675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6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1FF992C-68B2-489E-AEE8-D875FF3D5BBD}"/>
              </a:ext>
            </a:extLst>
          </p:cNvPr>
          <p:cNvCxnSpPr>
            <a:cxnSpLocks/>
          </p:cNvCxnSpPr>
          <p:nvPr/>
        </p:nvCxnSpPr>
        <p:spPr>
          <a:xfrm>
            <a:off x="5442607" y="572040"/>
            <a:ext cx="145776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A68FDE5A-05AA-4614-814A-C8386C791FA6}"/>
              </a:ext>
            </a:extLst>
          </p:cNvPr>
          <p:cNvSpPr/>
          <p:nvPr/>
        </p:nvSpPr>
        <p:spPr>
          <a:xfrm>
            <a:off x="1745015" y="4165968"/>
            <a:ext cx="6675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12B93FA-DD60-42C7-9413-8E41F60898B2}"/>
              </a:ext>
            </a:extLst>
          </p:cNvPr>
          <p:cNvSpPr/>
          <p:nvPr/>
        </p:nvSpPr>
        <p:spPr>
          <a:xfrm>
            <a:off x="3610352" y="4165968"/>
            <a:ext cx="6675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740733-B91D-4684-9559-3F99AAF6BF69}"/>
              </a:ext>
            </a:extLst>
          </p:cNvPr>
          <p:cNvSpPr/>
          <p:nvPr/>
        </p:nvSpPr>
        <p:spPr>
          <a:xfrm>
            <a:off x="5442607" y="1895188"/>
            <a:ext cx="43430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3 rectangles = 90 cm²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0513E9-DB45-4169-951B-525D0C3A2712}"/>
              </a:ext>
            </a:extLst>
          </p:cNvPr>
          <p:cNvSpPr/>
          <p:nvPr/>
        </p:nvSpPr>
        <p:spPr>
          <a:xfrm>
            <a:off x="5604235" y="2541519"/>
            <a:ext cx="29139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 rectangle =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55FBFC-1ED2-4FFF-BDEE-BC95A9CB8ED8}"/>
              </a:ext>
            </a:extLst>
          </p:cNvPr>
          <p:cNvSpPr/>
          <p:nvPr/>
        </p:nvSpPr>
        <p:spPr>
          <a:xfrm>
            <a:off x="7877407" y="2541519"/>
            <a:ext cx="23043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90 cm² ÷ 3 =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B9E880F-DE1E-441D-AE6D-28F811C2DBE9}"/>
              </a:ext>
            </a:extLst>
          </p:cNvPr>
          <p:cNvSpPr/>
          <p:nvPr/>
        </p:nvSpPr>
        <p:spPr>
          <a:xfrm>
            <a:off x="10059787" y="2541518"/>
            <a:ext cx="1360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30 cm²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B6491BF-4857-4643-9CA7-51318E79F34D}"/>
              </a:ext>
            </a:extLst>
          </p:cNvPr>
          <p:cNvSpPr/>
          <p:nvPr/>
        </p:nvSpPr>
        <p:spPr>
          <a:xfrm>
            <a:off x="5604235" y="3876756"/>
            <a:ext cx="32013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__ x 6 = 30 cm²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F5BEF7-0B88-4493-A1CF-E6392279C07F}"/>
              </a:ext>
            </a:extLst>
          </p:cNvPr>
          <p:cNvSpPr/>
          <p:nvPr/>
        </p:nvSpPr>
        <p:spPr>
          <a:xfrm>
            <a:off x="5604234" y="4773276"/>
            <a:ext cx="38300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The value of x is 5.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4E28F0F-3C61-4A5F-B631-5DDB978F987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7024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90835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Look at these numbers.</a:t>
            </a:r>
          </a:p>
          <a:p>
            <a:r>
              <a:rPr lang="en-US" sz="3200" dirty="0"/>
              <a:t>    ¾ of a million       2,099,999       2,101,999       80,000       2,109,000</a:t>
            </a:r>
          </a:p>
          <a:p>
            <a:endParaRPr lang="en-US" sz="3200" b="1" dirty="0"/>
          </a:p>
          <a:p>
            <a:r>
              <a:rPr lang="en-US" sz="3200" b="1" dirty="0"/>
              <a:t>What is the largest number?              </a:t>
            </a:r>
          </a:p>
          <a:p>
            <a:endParaRPr lang="en-US" sz="3200" b="1" dirty="0"/>
          </a:p>
          <a:p>
            <a:r>
              <a:rPr lang="en-US" sz="3200" b="1" dirty="0"/>
              <a:t>What is the smallest number?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CE2F8B-6A82-4A16-924E-6F7D689F1807}"/>
              </a:ext>
            </a:extLst>
          </p:cNvPr>
          <p:cNvSpPr/>
          <p:nvPr/>
        </p:nvSpPr>
        <p:spPr>
          <a:xfrm>
            <a:off x="829953" y="852222"/>
            <a:ext cx="23945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750,000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D89FAB-59F1-444C-8BD6-AF71A59B6243}"/>
              </a:ext>
            </a:extLst>
          </p:cNvPr>
          <p:cNvSpPr/>
          <p:nvPr/>
        </p:nvSpPr>
        <p:spPr>
          <a:xfrm>
            <a:off x="4962913" y="1502533"/>
            <a:ext cx="23945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2,109,000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2E9154-82F5-4D00-8962-C001F9318BBF}"/>
              </a:ext>
            </a:extLst>
          </p:cNvPr>
          <p:cNvSpPr/>
          <p:nvPr/>
        </p:nvSpPr>
        <p:spPr>
          <a:xfrm>
            <a:off x="5195524" y="2517952"/>
            <a:ext cx="23945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80,000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C165F7-2898-45E1-9A52-150C93DFB3C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004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Grace, Ellie and Alfie bought 5 pizzas to share.</a:t>
            </a:r>
          </a:p>
          <a:p>
            <a:endParaRPr lang="en-US" sz="3200" b="1" dirty="0"/>
          </a:p>
          <a:p>
            <a:r>
              <a:rPr lang="en-US" sz="3200" b="1" dirty="0"/>
              <a:t>Grace ate 1     pizzas.</a:t>
            </a:r>
          </a:p>
          <a:p>
            <a:endParaRPr lang="en-US" sz="3200" b="1" dirty="0"/>
          </a:p>
          <a:p>
            <a:r>
              <a:rPr lang="en-US" sz="3200" b="1" dirty="0"/>
              <a:t>Ellie ate 1     pizzas.</a:t>
            </a:r>
          </a:p>
          <a:p>
            <a:endParaRPr lang="en-US" sz="3200" b="1" dirty="0"/>
          </a:p>
          <a:p>
            <a:r>
              <a:rPr lang="en-US" sz="3200" b="1" dirty="0"/>
              <a:t>And Alfie ate the rest.</a:t>
            </a:r>
          </a:p>
          <a:p>
            <a:r>
              <a:rPr lang="en-US" sz="3200" b="1" dirty="0"/>
              <a:t>How many pizzas did Alfie eat?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FE787A-C9BF-4581-B54E-77C8AF3EF87F}"/>
              </a:ext>
            </a:extLst>
          </p:cNvPr>
          <p:cNvSpPr/>
          <p:nvPr/>
        </p:nvSpPr>
        <p:spPr>
          <a:xfrm>
            <a:off x="2050277" y="851292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A49535-C1B9-4CC2-869E-BE30D51C70D8}"/>
              </a:ext>
            </a:extLst>
          </p:cNvPr>
          <p:cNvSpPr/>
          <p:nvPr/>
        </p:nvSpPr>
        <p:spPr>
          <a:xfrm>
            <a:off x="2050277" y="121075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BAD554A-6D6B-493A-BB08-D18A1E71E2B5}"/>
              </a:ext>
            </a:extLst>
          </p:cNvPr>
          <p:cNvCxnSpPr/>
          <p:nvPr/>
        </p:nvCxnSpPr>
        <p:spPr>
          <a:xfrm>
            <a:off x="2067246" y="132750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E1769E4-456B-41CD-A6D8-0D57380C7254}"/>
              </a:ext>
            </a:extLst>
          </p:cNvPr>
          <p:cNvSpPr/>
          <p:nvPr/>
        </p:nvSpPr>
        <p:spPr>
          <a:xfrm>
            <a:off x="1803364" y="1842277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</a:t>
            </a:r>
            <a:endParaRPr lang="en-GB" sz="32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1751C1-581F-4C52-8C97-4B73109FCB44}"/>
              </a:ext>
            </a:extLst>
          </p:cNvPr>
          <p:cNvSpPr/>
          <p:nvPr/>
        </p:nvSpPr>
        <p:spPr>
          <a:xfrm>
            <a:off x="1803364" y="2201741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039D909-D64B-40FF-8277-D067047D5EC9}"/>
              </a:ext>
            </a:extLst>
          </p:cNvPr>
          <p:cNvCxnSpPr/>
          <p:nvPr/>
        </p:nvCxnSpPr>
        <p:spPr>
          <a:xfrm>
            <a:off x="1820333" y="2318491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F7538522-D1D9-4899-A4C0-A8294E895A5F}"/>
              </a:ext>
            </a:extLst>
          </p:cNvPr>
          <p:cNvGrpSpPr/>
          <p:nvPr/>
        </p:nvGrpSpPr>
        <p:grpSpPr>
          <a:xfrm>
            <a:off x="3712790" y="774879"/>
            <a:ext cx="509296" cy="1067398"/>
            <a:chOff x="4530934" y="3723882"/>
            <a:chExt cx="509296" cy="106739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B9BD867-3841-4DD1-8EBF-88DECC1FF66E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801CAC5-46B7-4CD8-B595-E56B3E91FAC1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E706B5D-C294-479E-98D9-54B8EFEF124C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</a:t>
                </a:r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EFB3DF27-2CF8-4FB6-B018-72E72FC4E7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29D2AF7-98AC-42E8-B3B9-53CC81250CE1}"/>
              </a:ext>
            </a:extLst>
          </p:cNvPr>
          <p:cNvGrpSpPr/>
          <p:nvPr/>
        </p:nvGrpSpPr>
        <p:grpSpPr>
          <a:xfrm>
            <a:off x="3476033" y="1960429"/>
            <a:ext cx="509296" cy="1067398"/>
            <a:chOff x="4530934" y="3723882"/>
            <a:chExt cx="509296" cy="106739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B5F9F7A-7D8A-483F-871A-CFA4648E0372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2793807-06B5-4B29-BFC3-96873DD978B8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4C26CDD-83CA-42E2-A88D-C9FB8A3E8F7E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</a:t>
                </a: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BB0715D0-AECC-496F-801A-3D88F3506D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FF2BBEC-0096-43E7-98A2-1E599D81175E}"/>
              </a:ext>
            </a:extLst>
          </p:cNvPr>
          <p:cNvGrpSpPr/>
          <p:nvPr/>
        </p:nvGrpSpPr>
        <p:grpSpPr>
          <a:xfrm>
            <a:off x="4223756" y="985160"/>
            <a:ext cx="973609" cy="821677"/>
            <a:chOff x="4033053" y="3969603"/>
            <a:chExt cx="973609" cy="82167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2990446-1E1A-4CE1-A434-884085DCF621}"/>
                </a:ext>
              </a:extLst>
            </p:cNvPr>
            <p:cNvSpPr txBox="1"/>
            <p:nvPr/>
          </p:nvSpPr>
          <p:spPr>
            <a:xfrm>
              <a:off x="4033053" y="3969603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D63148E-BAF6-4A22-B691-DEEA8F84CB7F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D5D6EEC-00D5-44B7-8773-D7CBB2F95F2C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6</a:t>
                </a: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960EFB15-547A-4EF7-9580-11FCAF1A34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3B0B493-C37D-43B0-8097-E793B2E2E35B}"/>
              </a:ext>
            </a:extLst>
          </p:cNvPr>
          <p:cNvGrpSpPr/>
          <p:nvPr/>
        </p:nvGrpSpPr>
        <p:grpSpPr>
          <a:xfrm>
            <a:off x="3975173" y="2157488"/>
            <a:ext cx="973609" cy="821677"/>
            <a:chOff x="4033053" y="3969603"/>
            <a:chExt cx="973609" cy="821677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59DCCFA-059C-48C8-9B4F-931CC3741A74}"/>
                </a:ext>
              </a:extLst>
            </p:cNvPr>
            <p:cNvSpPr txBox="1"/>
            <p:nvPr/>
          </p:nvSpPr>
          <p:spPr>
            <a:xfrm>
              <a:off x="4033053" y="3969603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9461574F-BA96-4228-A37E-5161CD803AF1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E197D1D-7314-485D-A988-95248D4570F7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6</a:t>
                </a:r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8CED44C3-5739-446C-B018-6846A8FAFC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EE33CBD0-4126-4B10-9277-077B5CC23A4B}"/>
              </a:ext>
            </a:extLst>
          </p:cNvPr>
          <p:cNvSpPr txBox="1"/>
          <p:nvPr/>
        </p:nvSpPr>
        <p:spPr>
          <a:xfrm>
            <a:off x="4749630" y="736874"/>
            <a:ext cx="4755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E5ABF9A-318D-4C2B-B318-6C34D994B7C3}"/>
              </a:ext>
            </a:extLst>
          </p:cNvPr>
          <p:cNvSpPr txBox="1"/>
          <p:nvPr/>
        </p:nvSpPr>
        <p:spPr>
          <a:xfrm>
            <a:off x="4299761" y="1909202"/>
            <a:ext cx="10871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A28EDE8-0049-4306-83B6-2C2ECEA4CE65}"/>
              </a:ext>
            </a:extLst>
          </p:cNvPr>
          <p:cNvGrpSpPr/>
          <p:nvPr/>
        </p:nvGrpSpPr>
        <p:grpSpPr>
          <a:xfrm>
            <a:off x="300252" y="4023080"/>
            <a:ext cx="963870" cy="1071647"/>
            <a:chOff x="1958795" y="36281"/>
            <a:chExt cx="963870" cy="107164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81D846B-58D3-4FEB-A25A-A46EEF1650F4}"/>
                </a:ext>
              </a:extLst>
            </p:cNvPr>
            <p:cNvSpPr txBox="1"/>
            <p:nvPr/>
          </p:nvSpPr>
          <p:spPr>
            <a:xfrm>
              <a:off x="2201575" y="476986"/>
              <a:ext cx="69578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4F81022-ABA4-4BE2-A535-9EA646A6A925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F634F48-D899-44E9-BED8-3BD3B731E131}"/>
                </a:ext>
              </a:extLst>
            </p:cNvPr>
            <p:cNvSpPr txBox="1"/>
            <p:nvPr/>
          </p:nvSpPr>
          <p:spPr>
            <a:xfrm>
              <a:off x="1958795" y="36281"/>
              <a:ext cx="9638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2FBBA40-FBCA-4CF2-A9EA-B453A72D61DF}"/>
              </a:ext>
            </a:extLst>
          </p:cNvPr>
          <p:cNvGrpSpPr/>
          <p:nvPr/>
        </p:nvGrpSpPr>
        <p:grpSpPr>
          <a:xfrm>
            <a:off x="1198402" y="4030297"/>
            <a:ext cx="1383887" cy="1071647"/>
            <a:chOff x="891227" y="1752219"/>
            <a:chExt cx="1383887" cy="1071647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F58E8BDD-632B-4036-AA28-CE8E1122D4AC}"/>
                </a:ext>
              </a:extLst>
            </p:cNvPr>
            <p:cNvGrpSpPr/>
            <p:nvPr/>
          </p:nvGrpSpPr>
          <p:grpSpPr>
            <a:xfrm>
              <a:off x="1341246" y="1752219"/>
              <a:ext cx="933868" cy="1071647"/>
              <a:chOff x="1963495" y="36281"/>
              <a:chExt cx="933868" cy="1071647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6FE7FAF-7894-4559-AAF8-721CE1A95F55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6</a:t>
                </a:r>
              </a:p>
            </p:txBody>
          </p: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E9BBEDCE-F9F7-473B-A088-CC8F1CE7D6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4480" y="554976"/>
                <a:ext cx="434337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B580B22-B860-4B39-8967-EF96CE7811D6}"/>
                  </a:ext>
                </a:extLst>
              </p:cNvPr>
              <p:cNvSpPr txBox="1"/>
              <p:nvPr/>
            </p:nvSpPr>
            <p:spPr>
              <a:xfrm>
                <a:off x="1964975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9</a:t>
                </a:r>
              </a:p>
            </p:txBody>
          </p: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A1DBD3C-9843-490E-937A-9C2CC96D5A31}"/>
                </a:ext>
              </a:extLst>
            </p:cNvPr>
            <p:cNvSpPr txBox="1"/>
            <p:nvPr/>
          </p:nvSpPr>
          <p:spPr>
            <a:xfrm>
              <a:off x="891227" y="1948469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0FB1A9B-5553-476B-8363-A792F9C0FEDF}"/>
                </a:ext>
              </a:extLst>
            </p:cNvPr>
            <p:cNvSpPr txBox="1"/>
            <p:nvPr/>
          </p:nvSpPr>
          <p:spPr>
            <a:xfrm>
              <a:off x="1788232" y="1952759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4DB8667-F22C-451B-B8C2-D2C3068B8F9E}"/>
              </a:ext>
            </a:extLst>
          </p:cNvPr>
          <p:cNvGrpSpPr/>
          <p:nvPr/>
        </p:nvGrpSpPr>
        <p:grpSpPr>
          <a:xfrm>
            <a:off x="2601794" y="4030297"/>
            <a:ext cx="963870" cy="1071647"/>
            <a:chOff x="1958795" y="36281"/>
            <a:chExt cx="963870" cy="107164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AAD6E04-ED56-4E5F-B74A-E85E0741A27F}"/>
                </a:ext>
              </a:extLst>
            </p:cNvPr>
            <p:cNvSpPr txBox="1"/>
            <p:nvPr/>
          </p:nvSpPr>
          <p:spPr>
            <a:xfrm>
              <a:off x="2201575" y="476986"/>
              <a:ext cx="69578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B30C976A-3C58-47E4-A7E6-B1ED863E913D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9D47683-35A8-4B1E-BF3F-91DA99B09443}"/>
                </a:ext>
              </a:extLst>
            </p:cNvPr>
            <p:cNvSpPr txBox="1"/>
            <p:nvPr/>
          </p:nvSpPr>
          <p:spPr>
            <a:xfrm>
              <a:off x="1958795" y="36281"/>
              <a:ext cx="9638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1 9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B620C697-4B2B-4670-BFB5-B031695CC5D2}"/>
              </a:ext>
            </a:extLst>
          </p:cNvPr>
          <p:cNvSpPr txBox="1"/>
          <p:nvPr/>
        </p:nvSpPr>
        <p:spPr>
          <a:xfrm>
            <a:off x="3571969" y="4241308"/>
            <a:ext cx="965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F6198E3-347A-476D-9EDB-C4B239B9A6FF}"/>
              </a:ext>
            </a:extLst>
          </p:cNvPr>
          <p:cNvGrpSpPr/>
          <p:nvPr/>
        </p:nvGrpSpPr>
        <p:grpSpPr>
          <a:xfrm>
            <a:off x="4069844" y="4023080"/>
            <a:ext cx="943443" cy="1067398"/>
            <a:chOff x="4080745" y="3723882"/>
            <a:chExt cx="943443" cy="106739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1E32398-5970-420A-A5DB-CFBDE96D272F}"/>
                </a:ext>
              </a:extLst>
            </p:cNvPr>
            <p:cNvSpPr txBox="1"/>
            <p:nvPr/>
          </p:nvSpPr>
          <p:spPr>
            <a:xfrm>
              <a:off x="4514892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337C924-B45E-4B0A-A9B1-7320BBB19A48}"/>
                </a:ext>
              </a:extLst>
            </p:cNvPr>
            <p:cNvSpPr txBox="1"/>
            <p:nvPr/>
          </p:nvSpPr>
          <p:spPr>
            <a:xfrm>
              <a:off x="4080745" y="3926331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97BE8360-49AC-46DF-9CDE-9ACD99FD59BE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67B30DB-3351-46DD-BE2D-D6917B4CD24D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6</a:t>
                </a:r>
              </a:p>
            </p:txBody>
          </p: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5DBB45D0-933D-4F49-A07E-3D578808DB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928B297-AFD2-4CE6-A9B1-803AC5C2BFD7}"/>
              </a:ext>
            </a:extLst>
          </p:cNvPr>
          <p:cNvGrpSpPr/>
          <p:nvPr/>
        </p:nvGrpSpPr>
        <p:grpSpPr>
          <a:xfrm>
            <a:off x="509668" y="5386635"/>
            <a:ext cx="2458384" cy="1067398"/>
            <a:chOff x="3286109" y="3723882"/>
            <a:chExt cx="2458384" cy="1067398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5B53441-0347-4EE4-9085-25ECD1F95420}"/>
                </a:ext>
              </a:extLst>
            </p:cNvPr>
            <p:cNvSpPr txBox="1"/>
            <p:nvPr/>
          </p:nvSpPr>
          <p:spPr>
            <a:xfrm>
              <a:off x="4514892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A720005-69CD-4BCB-A816-26459AEA7D92}"/>
                </a:ext>
              </a:extLst>
            </p:cNvPr>
            <p:cNvSpPr txBox="1"/>
            <p:nvPr/>
          </p:nvSpPr>
          <p:spPr>
            <a:xfrm>
              <a:off x="3286109" y="3926331"/>
              <a:ext cx="245838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 – 3    =</a:t>
              </a: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476CE7BE-F730-4222-86B4-87BD9A00C26C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C57A66E0-377C-444B-B4C6-8BD9DA6B4941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6</a:t>
                </a:r>
              </a:p>
            </p:txBody>
          </p: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A223DBE3-86D9-4263-AF53-88A31A7369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5D78F1E-E434-44DD-AB57-81F64CF6C655}"/>
              </a:ext>
            </a:extLst>
          </p:cNvPr>
          <p:cNvGrpSpPr/>
          <p:nvPr/>
        </p:nvGrpSpPr>
        <p:grpSpPr>
          <a:xfrm>
            <a:off x="2720746" y="5386635"/>
            <a:ext cx="943443" cy="1067398"/>
            <a:chOff x="4080745" y="3723882"/>
            <a:chExt cx="943443" cy="1067398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70C5204-6AC3-420B-AB69-467E6E77DE4F}"/>
                </a:ext>
              </a:extLst>
            </p:cNvPr>
            <p:cNvSpPr txBox="1"/>
            <p:nvPr/>
          </p:nvSpPr>
          <p:spPr>
            <a:xfrm>
              <a:off x="4514892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7D79017-0D6F-4CAB-8C23-59A7A0B4A331}"/>
                </a:ext>
              </a:extLst>
            </p:cNvPr>
            <p:cNvSpPr txBox="1"/>
            <p:nvPr/>
          </p:nvSpPr>
          <p:spPr>
            <a:xfrm>
              <a:off x="4080745" y="3926331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E4F4DBEF-883F-4D85-81EE-81584AE55861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F5C3EDFF-4C81-4B7A-9F3B-918A12F39498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6</a:t>
                </a:r>
              </a:p>
            </p:txBody>
          </p: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15A933B2-8909-42F2-89E2-4CE6215BF4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054D753-FC67-4675-A5B4-C6A92A5AC6D7}"/>
              </a:ext>
            </a:extLst>
          </p:cNvPr>
          <p:cNvGrpSpPr/>
          <p:nvPr/>
        </p:nvGrpSpPr>
        <p:grpSpPr>
          <a:xfrm>
            <a:off x="5550676" y="3203307"/>
            <a:ext cx="3152566" cy="1067398"/>
            <a:chOff x="4080745" y="3723882"/>
            <a:chExt cx="3152566" cy="1067398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9297B65-0B5A-4F8D-B150-91768032865B}"/>
                </a:ext>
              </a:extLst>
            </p:cNvPr>
            <p:cNvSpPr txBox="1"/>
            <p:nvPr/>
          </p:nvSpPr>
          <p:spPr>
            <a:xfrm>
              <a:off x="4514892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298EBCF-D479-4025-9518-7C5A8F6F2EB0}"/>
                </a:ext>
              </a:extLst>
            </p:cNvPr>
            <p:cNvSpPr txBox="1"/>
            <p:nvPr/>
          </p:nvSpPr>
          <p:spPr>
            <a:xfrm>
              <a:off x="4080745" y="3926331"/>
              <a:ext cx="315256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    pizzas</a:t>
              </a:r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EC18665D-8988-4A50-ABA2-CBE5368852FB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4DFBF46-684E-4370-BBDD-7E85734C7FC6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6</a:t>
                </a:r>
              </a:p>
            </p:txBody>
          </p: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3FA275AA-AB28-4720-9A96-9CD69241E0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73A4727-11AB-4593-8702-4A3FCF44740B}"/>
              </a:ext>
            </a:extLst>
          </p:cNvPr>
          <p:cNvGrpSpPr/>
          <p:nvPr/>
        </p:nvGrpSpPr>
        <p:grpSpPr>
          <a:xfrm>
            <a:off x="4935219" y="5409679"/>
            <a:ext cx="509296" cy="1067398"/>
            <a:chOff x="4530934" y="3723882"/>
            <a:chExt cx="509296" cy="1067398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EE1FD21-4E18-4D9E-B380-42E19AC0CCA5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6C83EAC5-4590-4700-9CDD-CC7DF2DF56B7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95739BE0-B8CA-49BB-BF03-31419A01285B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</a:t>
                </a:r>
              </a:p>
            </p:txBody>
          </p: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9FDC1A98-C936-4BC3-95ED-2C6993381A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926A143D-B07F-4881-BEA3-04F13569096A}"/>
              </a:ext>
            </a:extLst>
          </p:cNvPr>
          <p:cNvSpPr txBox="1"/>
          <p:nvPr/>
        </p:nvSpPr>
        <p:spPr>
          <a:xfrm>
            <a:off x="5434359" y="5606738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EEE8F41B-F7A5-4FD6-9519-70E139E95609}"/>
              </a:ext>
            </a:extLst>
          </p:cNvPr>
          <p:cNvGrpSpPr/>
          <p:nvPr/>
        </p:nvGrpSpPr>
        <p:grpSpPr>
          <a:xfrm>
            <a:off x="5910087" y="5365257"/>
            <a:ext cx="963870" cy="1071647"/>
            <a:chOff x="1958795" y="36281"/>
            <a:chExt cx="963870" cy="1071647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119DD1A5-F63A-4169-9DCF-641451A0D98F}"/>
                </a:ext>
              </a:extLst>
            </p:cNvPr>
            <p:cNvSpPr txBox="1"/>
            <p:nvPr/>
          </p:nvSpPr>
          <p:spPr>
            <a:xfrm>
              <a:off x="2201575" y="476986"/>
              <a:ext cx="69578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AC458289-C781-4C72-9999-A71C8258A6F7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A4B6F261-53A7-40AA-9DFD-E4577424A102}"/>
                </a:ext>
              </a:extLst>
            </p:cNvPr>
            <p:cNvSpPr txBox="1"/>
            <p:nvPr/>
          </p:nvSpPr>
          <p:spPr>
            <a:xfrm>
              <a:off x="1958795" y="36281"/>
              <a:ext cx="9638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3 0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0C933A6-0129-4585-BE1B-440BABB8A3ED}"/>
              </a:ext>
            </a:extLst>
          </p:cNvPr>
          <p:cNvGrpSpPr/>
          <p:nvPr/>
        </p:nvGrpSpPr>
        <p:grpSpPr>
          <a:xfrm>
            <a:off x="10566340" y="5351490"/>
            <a:ext cx="963870" cy="1071647"/>
            <a:chOff x="1958795" y="36281"/>
            <a:chExt cx="963870" cy="1071647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3889CD1-D366-4F00-A3E7-5E0D555A1DC7}"/>
                </a:ext>
              </a:extLst>
            </p:cNvPr>
            <p:cNvSpPr txBox="1"/>
            <p:nvPr/>
          </p:nvSpPr>
          <p:spPr>
            <a:xfrm>
              <a:off x="2201575" y="476986"/>
              <a:ext cx="69578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14D9322F-B1B7-4CEB-B3DA-5C6BC22F3C7E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0C2DCCD2-3D9C-4694-8C82-0228DC6C9503}"/>
                </a:ext>
              </a:extLst>
            </p:cNvPr>
            <p:cNvSpPr txBox="1"/>
            <p:nvPr/>
          </p:nvSpPr>
          <p:spPr>
            <a:xfrm>
              <a:off x="1958795" y="36281"/>
              <a:ext cx="9638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1 1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44E3272-0244-4E91-84FD-18FFA9113E6A}"/>
              </a:ext>
            </a:extLst>
          </p:cNvPr>
          <p:cNvGrpSpPr/>
          <p:nvPr/>
        </p:nvGrpSpPr>
        <p:grpSpPr>
          <a:xfrm>
            <a:off x="7648486" y="5348128"/>
            <a:ext cx="3423081" cy="1071647"/>
            <a:chOff x="7648486" y="5348128"/>
            <a:chExt cx="3423081" cy="1071647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A0F96312-D00C-4910-B6C2-42E540522456}"/>
                </a:ext>
              </a:extLst>
            </p:cNvPr>
            <p:cNvGrpSpPr/>
            <p:nvPr/>
          </p:nvGrpSpPr>
          <p:grpSpPr>
            <a:xfrm>
              <a:off x="7648486" y="5348128"/>
              <a:ext cx="963870" cy="1071647"/>
              <a:chOff x="1958795" y="36281"/>
              <a:chExt cx="963870" cy="1071647"/>
            </a:xfrm>
          </p:grpSpPr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F37CFF80-55C0-460C-A1C6-93BDD10209FA}"/>
                  </a:ext>
                </a:extLst>
              </p:cNvPr>
              <p:cNvSpPr txBox="1"/>
              <p:nvPr/>
            </p:nvSpPr>
            <p:spPr>
              <a:xfrm>
                <a:off x="2201575" y="476986"/>
                <a:ext cx="69578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6</a:t>
                </a:r>
              </a:p>
            </p:txBody>
          </p: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6E3638C7-14D7-4FF2-8D14-144D0DBDA8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FE030593-3266-4003-A25D-AA980261FA06}"/>
                  </a:ext>
                </a:extLst>
              </p:cNvPr>
              <p:cNvSpPr txBox="1"/>
              <p:nvPr/>
            </p:nvSpPr>
            <p:spPr>
              <a:xfrm>
                <a:off x="1958795" y="36281"/>
                <a:ext cx="963870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3 0</a:t>
                </a:r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587BABE5-D547-4D69-B4F8-047BC3243BF2}"/>
                </a:ext>
              </a:extLst>
            </p:cNvPr>
            <p:cNvGrpSpPr/>
            <p:nvPr/>
          </p:nvGrpSpPr>
          <p:grpSpPr>
            <a:xfrm>
              <a:off x="9073287" y="5348128"/>
              <a:ext cx="963870" cy="1071647"/>
              <a:chOff x="1958795" y="36281"/>
              <a:chExt cx="963870" cy="1071647"/>
            </a:xfrm>
          </p:grpSpPr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74ACDD4D-F126-4A43-B66B-41BF4421C31B}"/>
                  </a:ext>
                </a:extLst>
              </p:cNvPr>
              <p:cNvSpPr txBox="1"/>
              <p:nvPr/>
            </p:nvSpPr>
            <p:spPr>
              <a:xfrm>
                <a:off x="2201575" y="476986"/>
                <a:ext cx="69578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6</a:t>
                </a:r>
              </a:p>
            </p:txBody>
          </p: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9EA627F2-8DB7-4144-A5F6-A19AE27A34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1B713184-1AB1-45AC-982F-34ACB2144BC1}"/>
                  </a:ext>
                </a:extLst>
              </p:cNvPr>
              <p:cNvSpPr txBox="1"/>
              <p:nvPr/>
            </p:nvSpPr>
            <p:spPr>
              <a:xfrm>
                <a:off x="1958795" y="36281"/>
                <a:ext cx="963870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1 9</a:t>
                </a:r>
              </a:p>
            </p:txBody>
          </p:sp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DCAC817C-F79A-49BD-8025-EAAB5CB2F9B0}"/>
                </a:ext>
              </a:extLst>
            </p:cNvPr>
            <p:cNvSpPr txBox="1"/>
            <p:nvPr/>
          </p:nvSpPr>
          <p:spPr>
            <a:xfrm>
              <a:off x="8613183" y="5535461"/>
              <a:ext cx="245838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–        =</a:t>
              </a:r>
            </a:p>
          </p:txBody>
        </p:sp>
      </p:grpSp>
      <p:sp>
        <p:nvSpPr>
          <p:cNvPr id="78" name="Rectangle 77">
            <a:extLst>
              <a:ext uri="{FF2B5EF4-FFF2-40B4-BE49-F238E27FC236}">
                <a16:creationId xmlns:a16="http://schemas.microsoft.com/office/drawing/2014/main" id="{33FD49AD-07C4-4D92-9B4A-4EF784BD32B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8966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47" grpId="0"/>
      <p:bldP spid="79" grpId="0"/>
    </p:bld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Annie ate ¼ of a cake.</a:t>
            </a:r>
          </a:p>
          <a:p>
            <a:r>
              <a:rPr lang="en-US" sz="3200" b="1" dirty="0"/>
              <a:t>Four other children shared the remainder equally.</a:t>
            </a:r>
          </a:p>
          <a:p>
            <a:r>
              <a:rPr lang="en-US" sz="3200" b="1" dirty="0"/>
              <a:t>What fraction of the cake did each of the other children get?</a:t>
            </a:r>
          </a:p>
        </p:txBody>
      </p:sp>
      <p:pic>
        <p:nvPicPr>
          <p:cNvPr id="59394" name="Picture 2">
            <a:extLst>
              <a:ext uri="{FF2B5EF4-FFF2-40B4-BE49-F238E27FC236}">
                <a16:creationId xmlns:a16="http://schemas.microsoft.com/office/drawing/2014/main" id="{70B4673F-A77B-4B3C-B3CB-FCCDCADCC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4863" y="204243"/>
            <a:ext cx="1441984" cy="126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6130972-21CC-4881-A82F-6E097BB625CE}"/>
              </a:ext>
            </a:extLst>
          </p:cNvPr>
          <p:cNvGrpSpPr/>
          <p:nvPr/>
        </p:nvGrpSpPr>
        <p:grpSpPr>
          <a:xfrm>
            <a:off x="427626" y="1795874"/>
            <a:ext cx="5399907" cy="559293"/>
            <a:chOff x="2272684" y="2601157"/>
            <a:chExt cx="8129203" cy="559293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311FE97-B584-4873-9090-625FDFFB92AD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AA84AD1-5B5F-4F8F-85A5-170ACD38B6A7}"/>
                </a:ext>
              </a:extLst>
            </p:cNvPr>
            <p:cNvSpPr/>
            <p:nvPr/>
          </p:nvSpPr>
          <p:spPr>
            <a:xfrm>
              <a:off x="4052004" y="2633666"/>
              <a:ext cx="633336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¾ other children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65F5011-AD23-4718-A7A3-29000A852721}"/>
              </a:ext>
            </a:extLst>
          </p:cNvPr>
          <p:cNvGrpSpPr/>
          <p:nvPr/>
        </p:nvGrpSpPr>
        <p:grpSpPr>
          <a:xfrm>
            <a:off x="5834688" y="1795873"/>
            <a:ext cx="2612225" cy="559293"/>
            <a:chOff x="2272684" y="2601157"/>
            <a:chExt cx="8129203" cy="55929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F5B7387-2E1E-4B45-8C62-CB0BB34B2042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AF318E-1E90-4585-AEA9-1CF7016C3FEB}"/>
                </a:ext>
              </a:extLst>
            </p:cNvPr>
            <p:cNvSpPr/>
            <p:nvPr/>
          </p:nvSpPr>
          <p:spPr>
            <a:xfrm>
              <a:off x="3500181" y="2637230"/>
              <a:ext cx="427615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¼ Annie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AF0D89C3-6732-44EA-B6D1-C0324B5EE46C}"/>
              </a:ext>
            </a:extLst>
          </p:cNvPr>
          <p:cNvSpPr/>
          <p:nvPr/>
        </p:nvSpPr>
        <p:spPr>
          <a:xfrm>
            <a:off x="427626" y="2351603"/>
            <a:ext cx="1350000" cy="559293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372F42B-AABF-4876-A673-7E7A712DF870}"/>
              </a:ext>
            </a:extLst>
          </p:cNvPr>
          <p:cNvSpPr/>
          <p:nvPr/>
        </p:nvSpPr>
        <p:spPr>
          <a:xfrm>
            <a:off x="1781157" y="2351603"/>
            <a:ext cx="1350000" cy="559293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72E698D-1DF9-4AF3-9A34-FF19165E5CD8}"/>
              </a:ext>
            </a:extLst>
          </p:cNvPr>
          <p:cNvSpPr/>
          <p:nvPr/>
        </p:nvSpPr>
        <p:spPr>
          <a:xfrm>
            <a:off x="3129345" y="2351603"/>
            <a:ext cx="1350000" cy="559293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62B6A36-C7DB-4237-BC5D-00DD566C0602}"/>
              </a:ext>
            </a:extLst>
          </p:cNvPr>
          <p:cNvSpPr/>
          <p:nvPr/>
        </p:nvSpPr>
        <p:spPr>
          <a:xfrm>
            <a:off x="4482876" y="2351603"/>
            <a:ext cx="1350000" cy="559293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B621901-6A37-470F-98E7-DC33E07432D3}"/>
              </a:ext>
            </a:extLst>
          </p:cNvPr>
          <p:cNvGrpSpPr/>
          <p:nvPr/>
        </p:nvGrpSpPr>
        <p:grpSpPr>
          <a:xfrm>
            <a:off x="8809679" y="1715827"/>
            <a:ext cx="509296" cy="1067398"/>
            <a:chOff x="4530934" y="3723882"/>
            <a:chExt cx="509296" cy="106739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B5F036F-84B1-49E9-B5F8-01B3F3F588AF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1DF9D8F1-52B2-4844-A51B-C1D75252A0E8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84F9957-F944-4BFA-83FC-F5B3AD2B2E98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4</a:t>
                </a:r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218283F6-E945-4DB5-9FAB-B1FCF94A5E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7F87D733-ADDA-4780-8395-A668B1B5D3DF}"/>
              </a:ext>
            </a:extLst>
          </p:cNvPr>
          <p:cNvSpPr/>
          <p:nvPr/>
        </p:nvSpPr>
        <p:spPr>
          <a:xfrm>
            <a:off x="9336687" y="1914802"/>
            <a:ext cx="186803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÷ 4 =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ED7E5A7-1BAF-4156-97A2-84171506A152}"/>
              </a:ext>
            </a:extLst>
          </p:cNvPr>
          <p:cNvGrpSpPr/>
          <p:nvPr/>
        </p:nvGrpSpPr>
        <p:grpSpPr>
          <a:xfrm>
            <a:off x="10792238" y="1694449"/>
            <a:ext cx="972136" cy="1071647"/>
            <a:chOff x="1957311" y="36281"/>
            <a:chExt cx="972136" cy="107164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578C8B1-29D0-4C94-ACF1-C2BCD8A00EA2}"/>
                </a:ext>
              </a:extLst>
            </p:cNvPr>
            <p:cNvSpPr txBox="1"/>
            <p:nvPr/>
          </p:nvSpPr>
          <p:spPr>
            <a:xfrm>
              <a:off x="1957311" y="476986"/>
              <a:ext cx="97213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1 6</a:t>
              </a: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049D63C-C662-4611-8DFC-209E90358D6C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D936EA8-8E21-41CF-80B8-15DE13945C4F}"/>
                </a:ext>
              </a:extLst>
            </p:cNvPr>
            <p:cNvSpPr txBox="1"/>
            <p:nvPr/>
          </p:nvSpPr>
          <p:spPr>
            <a:xfrm>
              <a:off x="2212119" y="36281"/>
              <a:ext cx="69450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1784E45-4904-44D4-9AC0-01BEB730B028}"/>
              </a:ext>
            </a:extLst>
          </p:cNvPr>
          <p:cNvGrpSpPr/>
          <p:nvPr/>
        </p:nvGrpSpPr>
        <p:grpSpPr>
          <a:xfrm>
            <a:off x="772184" y="2831815"/>
            <a:ext cx="733710" cy="949956"/>
            <a:chOff x="5338824" y="3294174"/>
            <a:chExt cx="733710" cy="949956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266313A4-4D26-457E-9C26-99156E5FB1E2}"/>
                </a:ext>
              </a:extLst>
            </p:cNvPr>
            <p:cNvGrpSpPr/>
            <p:nvPr/>
          </p:nvGrpSpPr>
          <p:grpSpPr>
            <a:xfrm>
              <a:off x="5338824" y="3659355"/>
              <a:ext cx="620840" cy="584775"/>
              <a:chOff x="8605864" y="2187080"/>
              <a:chExt cx="620840" cy="584775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E8B15FEC-5344-442E-84AF-680A40FBE5BC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16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95842B2B-5D8E-438F-B06F-FAD486A8C070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74F5BF54-1C3D-42F0-83C7-A8306D8A31D5}"/>
                </a:ext>
              </a:extLst>
            </p:cNvPr>
            <p:cNvSpPr/>
            <p:nvPr/>
          </p:nvSpPr>
          <p:spPr>
            <a:xfrm>
              <a:off x="5441644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3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322F6BB-805D-49C9-BDBD-886BF19D7679}"/>
              </a:ext>
            </a:extLst>
          </p:cNvPr>
          <p:cNvGrpSpPr/>
          <p:nvPr/>
        </p:nvGrpSpPr>
        <p:grpSpPr>
          <a:xfrm>
            <a:off x="2151018" y="2831815"/>
            <a:ext cx="733710" cy="949956"/>
            <a:chOff x="5338824" y="3294174"/>
            <a:chExt cx="733710" cy="949956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F74ACA3C-C4CE-4DBC-8AF5-9A1BB7D71CC0}"/>
                </a:ext>
              </a:extLst>
            </p:cNvPr>
            <p:cNvGrpSpPr/>
            <p:nvPr/>
          </p:nvGrpSpPr>
          <p:grpSpPr>
            <a:xfrm>
              <a:off x="5338824" y="3659355"/>
              <a:ext cx="620840" cy="584775"/>
              <a:chOff x="8605864" y="2187080"/>
              <a:chExt cx="620840" cy="584775"/>
            </a:xfrm>
          </p:grpSpPr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EE272106-96EC-4923-B34F-D9770A11640A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16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EA2A635E-DBFF-43C4-A870-520448443D74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9736976-E6AD-4976-8F48-2E3526AF4F1F}"/>
                </a:ext>
              </a:extLst>
            </p:cNvPr>
            <p:cNvSpPr/>
            <p:nvPr/>
          </p:nvSpPr>
          <p:spPr>
            <a:xfrm>
              <a:off x="5441644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3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D602CD2-14D4-4F20-8985-36DAB264A15A}"/>
              </a:ext>
            </a:extLst>
          </p:cNvPr>
          <p:cNvGrpSpPr/>
          <p:nvPr/>
        </p:nvGrpSpPr>
        <p:grpSpPr>
          <a:xfrm>
            <a:off x="3488252" y="2831815"/>
            <a:ext cx="733710" cy="949956"/>
            <a:chOff x="5338824" y="3294174"/>
            <a:chExt cx="733710" cy="949956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0FC0AF64-B776-4E5F-BCC7-7B609777EA07}"/>
                </a:ext>
              </a:extLst>
            </p:cNvPr>
            <p:cNvGrpSpPr/>
            <p:nvPr/>
          </p:nvGrpSpPr>
          <p:grpSpPr>
            <a:xfrm>
              <a:off x="5338824" y="3659355"/>
              <a:ext cx="620840" cy="584775"/>
              <a:chOff x="8605864" y="2187080"/>
              <a:chExt cx="620840" cy="584775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18ED575F-9E38-4F51-98A3-165B8A791E4B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16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9482C309-2A14-4180-9467-C9C740E56015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60DD8F31-5208-44F0-A77E-6A93204ABAD4}"/>
                </a:ext>
              </a:extLst>
            </p:cNvPr>
            <p:cNvSpPr/>
            <p:nvPr/>
          </p:nvSpPr>
          <p:spPr>
            <a:xfrm>
              <a:off x="5441644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3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A900D28-4E5F-463D-AD0C-7BE1A63A8275}"/>
              </a:ext>
            </a:extLst>
          </p:cNvPr>
          <p:cNvGrpSpPr/>
          <p:nvPr/>
        </p:nvGrpSpPr>
        <p:grpSpPr>
          <a:xfrm>
            <a:off x="4867086" y="2831815"/>
            <a:ext cx="733710" cy="949956"/>
            <a:chOff x="5338824" y="3294174"/>
            <a:chExt cx="733710" cy="949956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02313CB9-12A2-4CA4-B3DA-E46B57EFD6CB}"/>
                </a:ext>
              </a:extLst>
            </p:cNvPr>
            <p:cNvGrpSpPr/>
            <p:nvPr/>
          </p:nvGrpSpPr>
          <p:grpSpPr>
            <a:xfrm>
              <a:off x="5338824" y="3659355"/>
              <a:ext cx="620840" cy="584775"/>
              <a:chOff x="8605864" y="2187080"/>
              <a:chExt cx="620840" cy="584775"/>
            </a:xfrm>
          </p:grpSpPr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8013A44D-F56D-4A58-BD08-F6D2F338C86E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16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54F5E575-8415-447B-BC8E-3DC0A65E40A3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2B667018-7B29-4BF8-A91F-6FF8D2D3D76A}"/>
                </a:ext>
              </a:extLst>
            </p:cNvPr>
            <p:cNvSpPr/>
            <p:nvPr/>
          </p:nvSpPr>
          <p:spPr>
            <a:xfrm>
              <a:off x="5441644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3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F150C9C3-9C1D-4EC0-80B7-12A3203FBA3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E2DA296-A9C7-4A40-830D-614715572717}"/>
              </a:ext>
            </a:extLst>
          </p:cNvPr>
          <p:cNvGrpSpPr/>
          <p:nvPr/>
        </p:nvGrpSpPr>
        <p:grpSpPr>
          <a:xfrm>
            <a:off x="6920794" y="2241244"/>
            <a:ext cx="733710" cy="949956"/>
            <a:chOff x="5338824" y="3294174"/>
            <a:chExt cx="733710" cy="949956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329CAB9B-86DB-4DDE-90D7-0CBA360276D5}"/>
                </a:ext>
              </a:extLst>
            </p:cNvPr>
            <p:cNvGrpSpPr/>
            <p:nvPr/>
          </p:nvGrpSpPr>
          <p:grpSpPr>
            <a:xfrm>
              <a:off x="5338824" y="3659355"/>
              <a:ext cx="620840" cy="584775"/>
              <a:chOff x="8605864" y="2187080"/>
              <a:chExt cx="620840" cy="584775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FEE6AE35-26E0-4A67-9FCF-6BBD7D055FF1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16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12ED2369-A27A-4D3F-A780-B0749F2296E5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BB860769-EB7D-47F7-A392-94844CD2D39C}"/>
                </a:ext>
              </a:extLst>
            </p:cNvPr>
            <p:cNvSpPr/>
            <p:nvPr/>
          </p:nvSpPr>
          <p:spPr>
            <a:xfrm>
              <a:off x="5441644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4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1871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6" grpId="0" animBg="1"/>
      <p:bldP spid="27" grpId="0" animBg="1"/>
      <p:bldP spid="28" grpId="0" animBg="1"/>
      <p:bldP spid="34" grpId="0"/>
    </p:bld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this sequence each number is double the previous number.</a:t>
            </a:r>
          </a:p>
          <a:p>
            <a:r>
              <a:rPr lang="en-US" sz="3200" b="1" dirty="0"/>
              <a:t>Write in the missing numbers.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F1E118-1992-490B-AA72-5A9FF2F2FB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441" y="1127218"/>
            <a:ext cx="11139055" cy="117923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DB54B16-25B9-464F-B971-5BF64DDFD1E1}"/>
              </a:ext>
            </a:extLst>
          </p:cNvPr>
          <p:cNvGrpSpPr/>
          <p:nvPr/>
        </p:nvGrpSpPr>
        <p:grpSpPr>
          <a:xfrm>
            <a:off x="9860605" y="2560572"/>
            <a:ext cx="1854081" cy="1405123"/>
            <a:chOff x="2256385" y="1937292"/>
            <a:chExt cx="1854081" cy="140512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5ED0F0B-0B27-485F-81D5-2FE289371264}"/>
                </a:ext>
              </a:extLst>
            </p:cNvPr>
            <p:cNvSpPr txBox="1"/>
            <p:nvPr/>
          </p:nvSpPr>
          <p:spPr>
            <a:xfrm>
              <a:off x="2681200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4 8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3326DC5-F2D0-466A-8609-08872AF65BFD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674BB65-75E5-43B2-A53F-BE3472EEE312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5D2F3ED-AD49-4AF3-8AA2-3AC5793AA8E0}"/>
                </a:ext>
              </a:extLst>
            </p:cNvPr>
            <p:cNvCxnSpPr>
              <a:cxnSpLocks/>
            </p:cNvCxnSpPr>
            <p:nvPr/>
          </p:nvCxnSpPr>
          <p:spPr>
            <a:xfrm>
              <a:off x="2256385" y="2888679"/>
              <a:ext cx="13440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DB6E354-406F-454F-A911-93D68B3DECEA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1AB5D215-6A83-4D4F-A00F-62F3EF243BCC}"/>
              </a:ext>
            </a:extLst>
          </p:cNvPr>
          <p:cNvSpPr txBox="1"/>
          <p:nvPr/>
        </p:nvSpPr>
        <p:spPr>
          <a:xfrm>
            <a:off x="10372914" y="230644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7D6CFA-B8AD-449F-B126-72A4C8B84390}"/>
              </a:ext>
            </a:extLst>
          </p:cNvPr>
          <p:cNvSpPr txBox="1"/>
          <p:nvPr/>
        </p:nvSpPr>
        <p:spPr>
          <a:xfrm>
            <a:off x="10733963" y="3443271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00C4E3-DF6F-447B-B28A-495FBEF94BD7}"/>
              </a:ext>
            </a:extLst>
          </p:cNvPr>
          <p:cNvSpPr txBox="1"/>
          <p:nvPr/>
        </p:nvSpPr>
        <p:spPr>
          <a:xfrm>
            <a:off x="10300135" y="3443271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64E98C-B33D-49A6-8B7D-D7661A276E2C}"/>
              </a:ext>
            </a:extLst>
          </p:cNvPr>
          <p:cNvSpPr txBox="1"/>
          <p:nvPr/>
        </p:nvSpPr>
        <p:spPr>
          <a:xfrm>
            <a:off x="10218339" y="1401362"/>
            <a:ext cx="8725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181E5F3-1505-4BF0-8513-199E660D9550}"/>
              </a:ext>
            </a:extLst>
          </p:cNvPr>
          <p:cNvSpPr txBox="1"/>
          <p:nvPr/>
        </p:nvSpPr>
        <p:spPr>
          <a:xfrm>
            <a:off x="3792813" y="2779574"/>
            <a:ext cx="4414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8CFB24-8AA2-42D3-BA9A-224295CE68A5}"/>
              </a:ext>
            </a:extLst>
          </p:cNvPr>
          <p:cNvSpPr txBox="1"/>
          <p:nvPr/>
        </p:nvSpPr>
        <p:spPr>
          <a:xfrm>
            <a:off x="3323362" y="275949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A5B7DE9-869B-42E3-A7D3-D175C7531B18}"/>
              </a:ext>
            </a:extLst>
          </p:cNvPr>
          <p:cNvCxnSpPr>
            <a:cxnSpLocks/>
          </p:cNvCxnSpPr>
          <p:nvPr/>
        </p:nvCxnSpPr>
        <p:spPr>
          <a:xfrm flipV="1">
            <a:off x="3807682" y="2820644"/>
            <a:ext cx="437620" cy="87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A3C1B5B-E559-4C4C-96E7-DC873D3434D9}"/>
              </a:ext>
            </a:extLst>
          </p:cNvPr>
          <p:cNvCxnSpPr>
            <a:cxnSpLocks/>
          </p:cNvCxnSpPr>
          <p:nvPr/>
        </p:nvCxnSpPr>
        <p:spPr>
          <a:xfrm>
            <a:off x="3801542" y="2804597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3B98DA37-8228-4F39-9B57-9CD5EECEF1BC}"/>
              </a:ext>
            </a:extLst>
          </p:cNvPr>
          <p:cNvSpPr txBox="1"/>
          <p:nvPr/>
        </p:nvSpPr>
        <p:spPr>
          <a:xfrm>
            <a:off x="3788496" y="230676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FBC845F-4BF8-459C-9EBC-B83BB5C70E7C}"/>
              </a:ext>
            </a:extLst>
          </p:cNvPr>
          <p:cNvSpPr txBox="1"/>
          <p:nvPr/>
        </p:nvSpPr>
        <p:spPr>
          <a:xfrm>
            <a:off x="4256858" y="231445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A45280C-56FF-41E1-8995-157AC531C88D}"/>
              </a:ext>
            </a:extLst>
          </p:cNvPr>
          <p:cNvSpPr txBox="1"/>
          <p:nvPr/>
        </p:nvSpPr>
        <p:spPr>
          <a:xfrm>
            <a:off x="4103325" y="2796199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6845677-F44F-4D9B-84E8-C1C2643529DE}"/>
              </a:ext>
            </a:extLst>
          </p:cNvPr>
          <p:cNvCxnSpPr>
            <a:cxnSpLocks/>
          </p:cNvCxnSpPr>
          <p:nvPr/>
        </p:nvCxnSpPr>
        <p:spPr>
          <a:xfrm>
            <a:off x="4239616" y="2819617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6D9EE5E-AF6B-4511-96CE-C94D49C245C5}"/>
              </a:ext>
            </a:extLst>
          </p:cNvPr>
          <p:cNvSpPr txBox="1"/>
          <p:nvPr/>
        </p:nvSpPr>
        <p:spPr>
          <a:xfrm>
            <a:off x="4101462" y="2771330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BF4681E-7893-4CE8-9118-1A70D1263FD1}"/>
              </a:ext>
            </a:extLst>
          </p:cNvPr>
          <p:cNvSpPr txBox="1"/>
          <p:nvPr/>
        </p:nvSpPr>
        <p:spPr>
          <a:xfrm>
            <a:off x="4086686" y="231445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2E2F8C2-F96A-4709-B4C4-E0FCE3B452F2}"/>
              </a:ext>
            </a:extLst>
          </p:cNvPr>
          <p:cNvSpPr txBox="1"/>
          <p:nvPr/>
        </p:nvSpPr>
        <p:spPr>
          <a:xfrm>
            <a:off x="2350221" y="1436947"/>
            <a:ext cx="11829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1.5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A0D1D82-F2FA-440E-88FC-01FC27FA640E}"/>
              </a:ext>
            </a:extLst>
          </p:cNvPr>
          <p:cNvSpPr txBox="1"/>
          <p:nvPr/>
        </p:nvSpPr>
        <p:spPr>
          <a:xfrm>
            <a:off x="940101" y="2826011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991D264-4280-45AE-A6D6-0FC2A0590557}"/>
              </a:ext>
            </a:extLst>
          </p:cNvPr>
          <p:cNvSpPr txBox="1"/>
          <p:nvPr/>
        </p:nvSpPr>
        <p:spPr>
          <a:xfrm>
            <a:off x="475372" y="2805935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B281ACF-57BE-4EF7-8CE3-5A0C36EDA308}"/>
              </a:ext>
            </a:extLst>
          </p:cNvPr>
          <p:cNvCxnSpPr>
            <a:cxnSpLocks/>
          </p:cNvCxnSpPr>
          <p:nvPr/>
        </p:nvCxnSpPr>
        <p:spPr>
          <a:xfrm flipV="1">
            <a:off x="953832" y="2867079"/>
            <a:ext cx="892586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F392F3FB-AEC6-4257-86FB-41CC3ED5A62C}"/>
              </a:ext>
            </a:extLst>
          </p:cNvPr>
          <p:cNvCxnSpPr>
            <a:cxnSpLocks/>
          </p:cNvCxnSpPr>
          <p:nvPr/>
        </p:nvCxnSpPr>
        <p:spPr>
          <a:xfrm>
            <a:off x="957195" y="2851034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1F3F5E3F-6E4A-417C-9A81-92171F004C29}"/>
              </a:ext>
            </a:extLst>
          </p:cNvPr>
          <p:cNvSpPr txBox="1"/>
          <p:nvPr/>
        </p:nvSpPr>
        <p:spPr>
          <a:xfrm>
            <a:off x="937607" y="235320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AC89533-35FF-47DD-BB07-FB09E4889420}"/>
              </a:ext>
            </a:extLst>
          </p:cNvPr>
          <p:cNvSpPr txBox="1"/>
          <p:nvPr/>
        </p:nvSpPr>
        <p:spPr>
          <a:xfrm>
            <a:off x="1405969" y="23608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791A9A5-A0F0-48E2-AA6D-68812583804C}"/>
              </a:ext>
            </a:extLst>
          </p:cNvPr>
          <p:cNvSpPr txBox="1"/>
          <p:nvPr/>
        </p:nvSpPr>
        <p:spPr>
          <a:xfrm>
            <a:off x="1662477" y="2820258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F392A6CD-3C7A-485F-8B1E-39927D7E3892}"/>
              </a:ext>
            </a:extLst>
          </p:cNvPr>
          <p:cNvCxnSpPr>
            <a:cxnSpLocks/>
          </p:cNvCxnSpPr>
          <p:nvPr/>
        </p:nvCxnSpPr>
        <p:spPr>
          <a:xfrm>
            <a:off x="1840732" y="2865736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3262B20C-0687-4DD5-B266-E1CD6B33950C}"/>
              </a:ext>
            </a:extLst>
          </p:cNvPr>
          <p:cNvSpPr txBox="1"/>
          <p:nvPr/>
        </p:nvSpPr>
        <p:spPr>
          <a:xfrm>
            <a:off x="1660220" y="2819617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1E0B39D-E654-4170-AAB1-9F904C80CA79}"/>
              </a:ext>
            </a:extLst>
          </p:cNvPr>
          <p:cNvSpPr txBox="1"/>
          <p:nvPr/>
        </p:nvSpPr>
        <p:spPr>
          <a:xfrm>
            <a:off x="1235797" y="23608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1E03C9A-532D-4791-8E6A-40C0F13D78C6}"/>
              </a:ext>
            </a:extLst>
          </p:cNvPr>
          <p:cNvSpPr txBox="1"/>
          <p:nvPr/>
        </p:nvSpPr>
        <p:spPr>
          <a:xfrm>
            <a:off x="1258994" y="2819617"/>
            <a:ext cx="3073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8916D99-DE23-4622-9B64-935F4E51B2D8}"/>
              </a:ext>
            </a:extLst>
          </p:cNvPr>
          <p:cNvSpPr txBox="1"/>
          <p:nvPr/>
        </p:nvSpPr>
        <p:spPr>
          <a:xfrm>
            <a:off x="1807812" y="235952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D478365-D87A-4723-AD04-A4CF569D8EC5}"/>
              </a:ext>
            </a:extLst>
          </p:cNvPr>
          <p:cNvSpPr txBox="1"/>
          <p:nvPr/>
        </p:nvSpPr>
        <p:spPr>
          <a:xfrm>
            <a:off x="435911" y="1436947"/>
            <a:ext cx="14556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0.75</a:t>
            </a:r>
          </a:p>
        </p:txBody>
      </p:sp>
    </p:spTree>
    <p:extLst>
      <p:ext uri="{BB962C8B-B14F-4D97-AF65-F5344CB8AC3E}">
        <p14:creationId xmlns:p14="http://schemas.microsoft.com/office/powerpoint/2010/main" val="429183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7" grpId="0"/>
      <p:bldP spid="18" grpId="0"/>
      <p:bldP spid="21" grpId="0"/>
      <p:bldP spid="22" grpId="0"/>
      <p:bldP spid="23" grpId="0"/>
      <p:bldP spid="25" grpId="0"/>
      <p:bldP spid="26" grpId="0"/>
      <p:bldP spid="31" grpId="0"/>
      <p:bldP spid="52" grpId="0"/>
      <p:bldP spid="53" grpId="0"/>
      <p:bldP spid="56" grpId="0"/>
      <p:bldP spid="57" grpId="0"/>
      <p:bldP spid="58" grpId="0"/>
      <p:bldP spid="60" grpId="0"/>
      <p:bldP spid="61" grpId="0"/>
      <p:bldP spid="62" grpId="0"/>
      <p:bldP spid="63" grpId="0"/>
      <p:bldP spid="64" grpId="0"/>
    </p:bld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D32899-B1F8-4A26-AF01-B2C7FED9A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357" y="1166380"/>
            <a:ext cx="6549086" cy="43813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9B7F9D1-BFC3-4F60-BB7C-2EE82A6F967C}"/>
              </a:ext>
            </a:extLst>
          </p:cNvPr>
          <p:cNvSpPr/>
          <p:nvPr/>
        </p:nvSpPr>
        <p:spPr>
          <a:xfrm>
            <a:off x="140680" y="70340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Calibri" panose="020F0502020204030204" pitchFamily="34" charset="0"/>
              </a:rPr>
              <a:t>Here is a triangle drawn on a square grid. </a:t>
            </a:r>
            <a:endParaRPr lang="en-GB" sz="3200" b="1" dirty="0">
              <a:latin typeface="Calibri" panose="020F0502020204030204" pitchFamily="34" charset="0"/>
            </a:endParaRP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Draw a rectangle on the grid with the same area as the triangle.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B632914-A9D7-4FA5-B2A0-48EEB12630C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9C821D7-56AB-4B14-A21C-B54B951EB7E7}"/>
              </a:ext>
            </a:extLst>
          </p:cNvPr>
          <p:cNvSpPr/>
          <p:nvPr/>
        </p:nvSpPr>
        <p:spPr>
          <a:xfrm>
            <a:off x="7215987" y="1304721"/>
            <a:ext cx="36773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 cm x 4 cm ÷ 2 =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C35C95E-C8C8-4CF0-91CB-56D38BCFFED8}"/>
              </a:ext>
            </a:extLst>
          </p:cNvPr>
          <p:cNvSpPr/>
          <p:nvPr/>
        </p:nvSpPr>
        <p:spPr>
          <a:xfrm>
            <a:off x="10228619" y="1304721"/>
            <a:ext cx="16150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8 cm²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2ABA57C-E798-4BFD-A2D6-F56262A44697}"/>
              </a:ext>
            </a:extLst>
          </p:cNvPr>
          <p:cNvSpPr/>
          <p:nvPr/>
        </p:nvSpPr>
        <p:spPr>
          <a:xfrm>
            <a:off x="3388821" y="1740045"/>
            <a:ext cx="2154725" cy="107519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9B9AAC9-A734-4164-B769-4D74A2ACC7EC}"/>
              </a:ext>
            </a:extLst>
          </p:cNvPr>
          <p:cNvSpPr/>
          <p:nvPr/>
        </p:nvSpPr>
        <p:spPr>
          <a:xfrm>
            <a:off x="1766807" y="4448014"/>
            <a:ext cx="4302033" cy="52535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009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1" grpId="0" animBg="1"/>
      <p:bldP spid="18" grpId="0" animBg="1"/>
    </p:bld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3C777C4-2847-4DD3-8F49-E7F54F4B729D}"/>
              </a:ext>
            </a:extLst>
          </p:cNvPr>
          <p:cNvSpPr/>
          <p:nvPr/>
        </p:nvSpPr>
        <p:spPr>
          <a:xfrm>
            <a:off x="103032" y="51516"/>
            <a:ext cx="110758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 is the centre of a regular pentagon. 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 out the value of angle </a:t>
            </a:r>
            <a:r>
              <a:rPr lang="en-GB" sz="3200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Picture 2" descr="https://app.doublestruck.eu/content/K2_REAS/HTML/Q/Q96C11_files/image001.jpg">
            <a:extLst>
              <a:ext uri="{FF2B5EF4-FFF2-40B4-BE49-F238E27FC236}">
                <a16:creationId xmlns:a16="http://schemas.microsoft.com/office/drawing/2014/main" id="{1265DC8A-AEB9-46DC-A114-5B8E73D00C6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506" y="1293023"/>
            <a:ext cx="4518957" cy="433951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C839591-808A-42BE-A03F-8674C48DD6F2}"/>
              </a:ext>
            </a:extLst>
          </p:cNvPr>
          <p:cNvSpPr/>
          <p:nvPr/>
        </p:nvSpPr>
        <p:spPr>
          <a:xfrm>
            <a:off x="2025195" y="2782939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72°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DD748E-F5BC-4FA1-9EAA-A50B5176DDDD}"/>
              </a:ext>
            </a:extLst>
          </p:cNvPr>
          <p:cNvSpPr/>
          <p:nvPr/>
        </p:nvSpPr>
        <p:spPr>
          <a:xfrm>
            <a:off x="1897419" y="3379183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72°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1C451F-8A59-4EB1-9598-68E5E26E1720}"/>
              </a:ext>
            </a:extLst>
          </p:cNvPr>
          <p:cNvSpPr/>
          <p:nvPr/>
        </p:nvSpPr>
        <p:spPr>
          <a:xfrm>
            <a:off x="2775984" y="2875982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72°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B9E19B-342E-4878-8056-335DC24382DD}"/>
              </a:ext>
            </a:extLst>
          </p:cNvPr>
          <p:cNvSpPr/>
          <p:nvPr/>
        </p:nvSpPr>
        <p:spPr>
          <a:xfrm>
            <a:off x="2912082" y="3379183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72°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908ED8-0683-4BBD-A1FE-8F9C781DC3A7}"/>
              </a:ext>
            </a:extLst>
          </p:cNvPr>
          <p:cNvSpPr/>
          <p:nvPr/>
        </p:nvSpPr>
        <p:spPr>
          <a:xfrm>
            <a:off x="4746194" y="1336982"/>
            <a:ext cx="767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Isosceles triangles have two equal angles.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580148-6B95-477D-ADBB-A078808C510F}"/>
              </a:ext>
            </a:extLst>
          </p:cNvPr>
          <p:cNvSpPr/>
          <p:nvPr/>
        </p:nvSpPr>
        <p:spPr>
          <a:xfrm>
            <a:off x="4746194" y="1860202"/>
            <a:ext cx="6620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in a triangle add up to 180°.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C5ACCD-B207-432A-966C-3ED4C3402689}"/>
              </a:ext>
            </a:extLst>
          </p:cNvPr>
          <p:cNvSpPr/>
          <p:nvPr/>
        </p:nvSpPr>
        <p:spPr>
          <a:xfrm>
            <a:off x="6169489" y="2383422"/>
            <a:ext cx="49348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180° - 72° = 108°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170345-F80E-458F-82A8-216420D108A2}"/>
              </a:ext>
            </a:extLst>
          </p:cNvPr>
          <p:cNvSpPr/>
          <p:nvPr/>
        </p:nvSpPr>
        <p:spPr>
          <a:xfrm>
            <a:off x="6169489" y="2875982"/>
            <a:ext cx="41374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108° ÷ 2 = 54°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CB5F892-0592-4980-97B9-81DC05C65F80}"/>
              </a:ext>
            </a:extLst>
          </p:cNvPr>
          <p:cNvSpPr/>
          <p:nvPr/>
        </p:nvSpPr>
        <p:spPr>
          <a:xfrm>
            <a:off x="1585912" y="5084271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54°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74BB8-E83B-4925-B307-AFC0577AE9A7}"/>
              </a:ext>
            </a:extLst>
          </p:cNvPr>
          <p:cNvSpPr/>
          <p:nvPr/>
        </p:nvSpPr>
        <p:spPr>
          <a:xfrm>
            <a:off x="3168374" y="5084271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54°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AFB9C7-8A18-4402-872D-78170F2DB151}"/>
              </a:ext>
            </a:extLst>
          </p:cNvPr>
          <p:cNvSpPr/>
          <p:nvPr/>
        </p:nvSpPr>
        <p:spPr>
          <a:xfrm>
            <a:off x="3683232" y="4561051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54°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016080-E8A6-4435-B1AF-73B9FBD33E9F}"/>
              </a:ext>
            </a:extLst>
          </p:cNvPr>
          <p:cNvSpPr/>
          <p:nvPr/>
        </p:nvSpPr>
        <p:spPr>
          <a:xfrm>
            <a:off x="4129727" y="3161792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54°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08ECD19-B1A4-4FB2-80B1-51B3BAB1E472}"/>
              </a:ext>
            </a:extLst>
          </p:cNvPr>
          <p:cNvSpPr/>
          <p:nvPr/>
        </p:nvSpPr>
        <p:spPr>
          <a:xfrm>
            <a:off x="3955205" y="2613299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54°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FAED30-A454-4A33-B828-42A6CFC6FCF6}"/>
              </a:ext>
            </a:extLst>
          </p:cNvPr>
          <p:cNvSpPr/>
          <p:nvPr/>
        </p:nvSpPr>
        <p:spPr>
          <a:xfrm>
            <a:off x="2729091" y="1674319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54°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EAB62E2-8E19-4CEA-A3A5-50DBCACFFDE0}"/>
              </a:ext>
            </a:extLst>
          </p:cNvPr>
          <p:cNvSpPr/>
          <p:nvPr/>
        </p:nvSpPr>
        <p:spPr>
          <a:xfrm>
            <a:off x="2051782" y="1674319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54°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39EFA2-C450-4379-B734-3FAFCD54C235}"/>
              </a:ext>
            </a:extLst>
          </p:cNvPr>
          <p:cNvSpPr/>
          <p:nvPr/>
        </p:nvSpPr>
        <p:spPr>
          <a:xfrm>
            <a:off x="916656" y="2613299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54°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189BEBB-5FE7-485C-984D-ED6FA6D1A198}"/>
              </a:ext>
            </a:extLst>
          </p:cNvPr>
          <p:cNvSpPr/>
          <p:nvPr/>
        </p:nvSpPr>
        <p:spPr>
          <a:xfrm>
            <a:off x="707347" y="3104883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54°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02C0063-D8AE-47EA-A4DC-814DDD60D458}"/>
              </a:ext>
            </a:extLst>
          </p:cNvPr>
          <p:cNvSpPr/>
          <p:nvPr/>
        </p:nvSpPr>
        <p:spPr>
          <a:xfrm>
            <a:off x="1155783" y="4626435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54°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015BDD3-EEA6-40C9-A2FE-F145100AB265}"/>
              </a:ext>
            </a:extLst>
          </p:cNvPr>
          <p:cNvSpPr/>
          <p:nvPr/>
        </p:nvSpPr>
        <p:spPr>
          <a:xfrm>
            <a:off x="6169490" y="3601417"/>
            <a:ext cx="24356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54° + 54° =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919776-42D4-45A8-BFD7-84BAE42FAB58}"/>
              </a:ext>
            </a:extLst>
          </p:cNvPr>
          <p:cNvSpPr/>
          <p:nvPr/>
        </p:nvSpPr>
        <p:spPr>
          <a:xfrm>
            <a:off x="8356665" y="3600218"/>
            <a:ext cx="11792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108°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F1FA72E-8AC7-4AF1-A4FE-79CC12CC639A}"/>
              </a:ext>
            </a:extLst>
          </p:cNvPr>
          <p:cNvSpPr/>
          <p:nvPr/>
        </p:nvSpPr>
        <p:spPr>
          <a:xfrm>
            <a:off x="6169489" y="4334101"/>
            <a:ext cx="36070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Angle </a:t>
            </a:r>
            <a:r>
              <a:rPr lang="en-GB" sz="2800" b="1" i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 is 108°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C48E7B6-14DB-4381-A568-295AF094C565}"/>
              </a:ext>
            </a:extLst>
          </p:cNvPr>
          <p:cNvSpPr/>
          <p:nvPr/>
        </p:nvSpPr>
        <p:spPr>
          <a:xfrm>
            <a:off x="4746194" y="4962646"/>
            <a:ext cx="6620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in a pentagon add up to 540°.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3ED2608-70C1-4CB2-9BC1-8992C03A4F36}"/>
              </a:ext>
            </a:extLst>
          </p:cNvPr>
          <p:cNvSpPr/>
          <p:nvPr/>
        </p:nvSpPr>
        <p:spPr>
          <a:xfrm>
            <a:off x="6169489" y="5633778"/>
            <a:ext cx="41374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540° ÷ 5 = 108°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D0D53CE-7DA0-4890-9F8D-D58CE4F7F39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109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7" grpId="0"/>
      <p:bldP spid="28" grpId="0"/>
    </p:bld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1C97EAE-451C-45F1-A0E0-8332AD2C3ADA}"/>
              </a:ext>
            </a:extLst>
          </p:cNvPr>
          <p:cNvSpPr/>
          <p:nvPr/>
        </p:nvSpPr>
        <p:spPr>
          <a:xfrm>
            <a:off x="56123" y="50000"/>
            <a:ext cx="1188203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Joe has two strips of card. Each strip is 36 centimetres long. 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One strip is divided into three equal parts. 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other strip is divided into four equal parts.</a:t>
            </a: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https://app.doublestruck.eu/content/K2_REAS/HTML/Q/Q11A25_files/image001.jpg">
            <a:extLst>
              <a:ext uri="{FF2B5EF4-FFF2-40B4-BE49-F238E27FC236}">
                <a16:creationId xmlns:a16="http://schemas.microsoft.com/office/drawing/2014/main" id="{166D6061-22AD-42F8-A41F-DD5405E5E3E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61" y="1728747"/>
            <a:ext cx="4364177" cy="210468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D1F2DA9-71FE-4106-8D42-955AED9DF921}"/>
              </a:ext>
            </a:extLst>
          </p:cNvPr>
          <p:cNvSpPr/>
          <p:nvPr/>
        </p:nvSpPr>
        <p:spPr>
          <a:xfrm>
            <a:off x="56123" y="3916123"/>
            <a:ext cx="74466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Joe uses the two strips to make this shape.</a:t>
            </a: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https://app.doublestruck.eu/content/K2_REAS/HTML/Q/Q11A25_files/image002.jpg">
            <a:extLst>
              <a:ext uri="{FF2B5EF4-FFF2-40B4-BE49-F238E27FC236}">
                <a16:creationId xmlns:a16="http://schemas.microsoft.com/office/drawing/2014/main" id="{0AE11053-5880-42CA-A971-E8FE09CDF5CE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61" y="4669316"/>
            <a:ext cx="4718794" cy="197183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C7B82F0-1249-4D2C-BD3B-1A2CBE7872CB}"/>
              </a:ext>
            </a:extLst>
          </p:cNvPr>
          <p:cNvSpPr/>
          <p:nvPr/>
        </p:nvSpPr>
        <p:spPr>
          <a:xfrm>
            <a:off x="6440547" y="4514705"/>
            <a:ext cx="522136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is the total length of Joe’s shape?</a:t>
            </a: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834C9E3-CB2E-45ED-8D57-C585B129DDA1}"/>
              </a:ext>
            </a:extLst>
          </p:cNvPr>
          <p:cNvCxnSpPr>
            <a:cxnSpLocks/>
          </p:cNvCxnSpPr>
          <p:nvPr/>
        </p:nvCxnSpPr>
        <p:spPr>
          <a:xfrm>
            <a:off x="1079554" y="2321757"/>
            <a:ext cx="1433092" cy="15043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5E70CB7F-F573-451D-959F-F78781A5CEB8}"/>
              </a:ext>
            </a:extLst>
          </p:cNvPr>
          <p:cNvSpPr/>
          <p:nvPr/>
        </p:nvSpPr>
        <p:spPr>
          <a:xfrm>
            <a:off x="1472663" y="1885736"/>
            <a:ext cx="6468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834C9E3-CB2E-45ED-8D57-C585B129DDA1}"/>
              </a:ext>
            </a:extLst>
          </p:cNvPr>
          <p:cNvCxnSpPr>
            <a:cxnSpLocks/>
          </p:cNvCxnSpPr>
          <p:nvPr/>
        </p:nvCxnSpPr>
        <p:spPr>
          <a:xfrm>
            <a:off x="2506018" y="2336800"/>
            <a:ext cx="1433092" cy="15043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5E70CB7F-F573-451D-959F-F78781A5CEB8}"/>
              </a:ext>
            </a:extLst>
          </p:cNvPr>
          <p:cNvSpPr/>
          <p:nvPr/>
        </p:nvSpPr>
        <p:spPr>
          <a:xfrm>
            <a:off x="2903035" y="1900779"/>
            <a:ext cx="6468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834C9E3-CB2E-45ED-8D57-C585B129DDA1}"/>
              </a:ext>
            </a:extLst>
          </p:cNvPr>
          <p:cNvCxnSpPr>
            <a:cxnSpLocks/>
          </p:cNvCxnSpPr>
          <p:nvPr/>
        </p:nvCxnSpPr>
        <p:spPr>
          <a:xfrm>
            <a:off x="3927386" y="2348229"/>
            <a:ext cx="1433092" cy="15043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5E70CB7F-F573-451D-959F-F78781A5CEB8}"/>
              </a:ext>
            </a:extLst>
          </p:cNvPr>
          <p:cNvSpPr/>
          <p:nvPr/>
        </p:nvSpPr>
        <p:spPr>
          <a:xfrm>
            <a:off x="4324403" y="1912208"/>
            <a:ext cx="6468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834C9E3-CB2E-45ED-8D57-C585B129DDA1}"/>
              </a:ext>
            </a:extLst>
          </p:cNvPr>
          <p:cNvCxnSpPr>
            <a:cxnSpLocks/>
          </p:cNvCxnSpPr>
          <p:nvPr/>
        </p:nvCxnSpPr>
        <p:spPr>
          <a:xfrm>
            <a:off x="1079554" y="3283891"/>
            <a:ext cx="1069677" cy="6386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5E70CB7F-F573-451D-959F-F78781A5CEB8}"/>
              </a:ext>
            </a:extLst>
          </p:cNvPr>
          <p:cNvSpPr/>
          <p:nvPr/>
        </p:nvSpPr>
        <p:spPr>
          <a:xfrm>
            <a:off x="1441399" y="2847870"/>
            <a:ext cx="371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834C9E3-CB2E-45ED-8D57-C585B129DDA1}"/>
              </a:ext>
            </a:extLst>
          </p:cNvPr>
          <p:cNvCxnSpPr>
            <a:cxnSpLocks/>
          </p:cNvCxnSpPr>
          <p:nvPr/>
        </p:nvCxnSpPr>
        <p:spPr>
          <a:xfrm>
            <a:off x="2155472" y="3290277"/>
            <a:ext cx="1069677" cy="6386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5E70CB7F-F573-451D-959F-F78781A5CEB8}"/>
              </a:ext>
            </a:extLst>
          </p:cNvPr>
          <p:cNvSpPr/>
          <p:nvPr/>
        </p:nvSpPr>
        <p:spPr>
          <a:xfrm>
            <a:off x="2517317" y="2854256"/>
            <a:ext cx="371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834C9E3-CB2E-45ED-8D57-C585B129DDA1}"/>
              </a:ext>
            </a:extLst>
          </p:cNvPr>
          <p:cNvCxnSpPr>
            <a:cxnSpLocks/>
          </p:cNvCxnSpPr>
          <p:nvPr/>
        </p:nvCxnSpPr>
        <p:spPr>
          <a:xfrm>
            <a:off x="3221241" y="3296663"/>
            <a:ext cx="1069677" cy="6386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5E70CB7F-F573-451D-959F-F78781A5CEB8}"/>
              </a:ext>
            </a:extLst>
          </p:cNvPr>
          <p:cNvSpPr/>
          <p:nvPr/>
        </p:nvSpPr>
        <p:spPr>
          <a:xfrm>
            <a:off x="3583086" y="2860642"/>
            <a:ext cx="371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834C9E3-CB2E-45ED-8D57-C585B129DDA1}"/>
              </a:ext>
            </a:extLst>
          </p:cNvPr>
          <p:cNvCxnSpPr>
            <a:cxnSpLocks/>
          </p:cNvCxnSpPr>
          <p:nvPr/>
        </p:nvCxnSpPr>
        <p:spPr>
          <a:xfrm>
            <a:off x="4290918" y="3299856"/>
            <a:ext cx="1069677" cy="6386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5E70CB7F-F573-451D-959F-F78781A5CEB8}"/>
              </a:ext>
            </a:extLst>
          </p:cNvPr>
          <p:cNvSpPr/>
          <p:nvPr/>
        </p:nvSpPr>
        <p:spPr>
          <a:xfrm>
            <a:off x="4652763" y="2863835"/>
            <a:ext cx="371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834C9E3-CB2E-45ED-8D57-C585B129DDA1}"/>
              </a:ext>
            </a:extLst>
          </p:cNvPr>
          <p:cNvCxnSpPr>
            <a:cxnSpLocks/>
          </p:cNvCxnSpPr>
          <p:nvPr/>
        </p:nvCxnSpPr>
        <p:spPr>
          <a:xfrm>
            <a:off x="1079554" y="5242868"/>
            <a:ext cx="1433092" cy="15043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5E70CB7F-F573-451D-959F-F78781A5CEB8}"/>
              </a:ext>
            </a:extLst>
          </p:cNvPr>
          <p:cNvSpPr/>
          <p:nvPr/>
        </p:nvSpPr>
        <p:spPr>
          <a:xfrm>
            <a:off x="1472663" y="4806847"/>
            <a:ext cx="6468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834C9E3-CB2E-45ED-8D57-C585B129DDA1}"/>
              </a:ext>
            </a:extLst>
          </p:cNvPr>
          <p:cNvCxnSpPr>
            <a:cxnSpLocks/>
          </p:cNvCxnSpPr>
          <p:nvPr/>
        </p:nvCxnSpPr>
        <p:spPr>
          <a:xfrm>
            <a:off x="2506018" y="5257911"/>
            <a:ext cx="1433092" cy="15043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5E70CB7F-F573-451D-959F-F78781A5CEB8}"/>
              </a:ext>
            </a:extLst>
          </p:cNvPr>
          <p:cNvSpPr/>
          <p:nvPr/>
        </p:nvSpPr>
        <p:spPr>
          <a:xfrm>
            <a:off x="2903035" y="4821890"/>
            <a:ext cx="6468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834C9E3-CB2E-45ED-8D57-C585B129DDA1}"/>
              </a:ext>
            </a:extLst>
          </p:cNvPr>
          <p:cNvCxnSpPr>
            <a:cxnSpLocks/>
          </p:cNvCxnSpPr>
          <p:nvPr/>
        </p:nvCxnSpPr>
        <p:spPr>
          <a:xfrm>
            <a:off x="3927386" y="5269340"/>
            <a:ext cx="1433092" cy="15043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5E70CB7F-F573-451D-959F-F78781A5CEB8}"/>
              </a:ext>
            </a:extLst>
          </p:cNvPr>
          <p:cNvSpPr/>
          <p:nvPr/>
        </p:nvSpPr>
        <p:spPr>
          <a:xfrm>
            <a:off x="4324403" y="4833319"/>
            <a:ext cx="6468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834C9E3-CB2E-45ED-8D57-C585B129DDA1}"/>
              </a:ext>
            </a:extLst>
          </p:cNvPr>
          <p:cNvCxnSpPr>
            <a:cxnSpLocks/>
          </p:cNvCxnSpPr>
          <p:nvPr/>
        </p:nvCxnSpPr>
        <p:spPr>
          <a:xfrm>
            <a:off x="1434998" y="5951174"/>
            <a:ext cx="1069677" cy="6386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5E70CB7F-F573-451D-959F-F78781A5CEB8}"/>
              </a:ext>
            </a:extLst>
          </p:cNvPr>
          <p:cNvSpPr/>
          <p:nvPr/>
        </p:nvSpPr>
        <p:spPr>
          <a:xfrm>
            <a:off x="1796843" y="5515153"/>
            <a:ext cx="371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834C9E3-CB2E-45ED-8D57-C585B129DDA1}"/>
              </a:ext>
            </a:extLst>
          </p:cNvPr>
          <p:cNvCxnSpPr>
            <a:cxnSpLocks/>
          </p:cNvCxnSpPr>
          <p:nvPr/>
        </p:nvCxnSpPr>
        <p:spPr>
          <a:xfrm>
            <a:off x="2510916" y="5957560"/>
            <a:ext cx="1069677" cy="6386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5E70CB7F-F573-451D-959F-F78781A5CEB8}"/>
              </a:ext>
            </a:extLst>
          </p:cNvPr>
          <p:cNvSpPr/>
          <p:nvPr/>
        </p:nvSpPr>
        <p:spPr>
          <a:xfrm>
            <a:off x="2872761" y="5521539"/>
            <a:ext cx="371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834C9E3-CB2E-45ED-8D57-C585B129DDA1}"/>
              </a:ext>
            </a:extLst>
          </p:cNvPr>
          <p:cNvCxnSpPr>
            <a:cxnSpLocks/>
          </p:cNvCxnSpPr>
          <p:nvPr/>
        </p:nvCxnSpPr>
        <p:spPr>
          <a:xfrm>
            <a:off x="3576685" y="5963946"/>
            <a:ext cx="1069677" cy="6386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5E70CB7F-F573-451D-959F-F78781A5CEB8}"/>
              </a:ext>
            </a:extLst>
          </p:cNvPr>
          <p:cNvSpPr/>
          <p:nvPr/>
        </p:nvSpPr>
        <p:spPr>
          <a:xfrm>
            <a:off x="3938530" y="5527925"/>
            <a:ext cx="371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C834C9E3-CB2E-45ED-8D57-C585B129DDA1}"/>
              </a:ext>
            </a:extLst>
          </p:cNvPr>
          <p:cNvCxnSpPr>
            <a:cxnSpLocks/>
          </p:cNvCxnSpPr>
          <p:nvPr/>
        </p:nvCxnSpPr>
        <p:spPr>
          <a:xfrm>
            <a:off x="4646362" y="5967139"/>
            <a:ext cx="1069677" cy="6386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5E70CB7F-F573-451D-959F-F78781A5CEB8}"/>
              </a:ext>
            </a:extLst>
          </p:cNvPr>
          <p:cNvSpPr/>
          <p:nvPr/>
        </p:nvSpPr>
        <p:spPr>
          <a:xfrm>
            <a:off x="5008207" y="5531118"/>
            <a:ext cx="371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E70CB7F-F573-451D-959F-F78781A5CEB8}"/>
              </a:ext>
            </a:extLst>
          </p:cNvPr>
          <p:cNvSpPr/>
          <p:nvPr/>
        </p:nvSpPr>
        <p:spPr>
          <a:xfrm>
            <a:off x="1073153" y="5527925"/>
            <a:ext cx="2469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A6C0841-B01F-4F05-ACC4-72C4EA688923}"/>
              </a:ext>
            </a:extLst>
          </p:cNvPr>
          <p:cNvSpPr txBox="1"/>
          <p:nvPr/>
        </p:nvSpPr>
        <p:spPr>
          <a:xfrm>
            <a:off x="6437201" y="5591923"/>
            <a:ext cx="27260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 + 36 =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A6C0841-B01F-4F05-ACC4-72C4EA688923}"/>
              </a:ext>
            </a:extLst>
          </p:cNvPr>
          <p:cNvSpPr txBox="1"/>
          <p:nvPr/>
        </p:nvSpPr>
        <p:spPr>
          <a:xfrm>
            <a:off x="7878836" y="5591922"/>
            <a:ext cx="1649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39 cm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304E877-60BD-4CCC-B41C-335A2F5841A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5113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3" grpId="0"/>
      <p:bldP spid="15" grpId="0"/>
      <p:bldP spid="18" grpId="0"/>
      <p:bldP spid="20" grpId="0"/>
      <p:bldP spid="22" grpId="0"/>
      <p:bldP spid="26" grpId="0"/>
      <p:bldP spid="26" grpId="1"/>
      <p:bldP spid="28" grpId="0"/>
      <p:bldP spid="28" grpId="1"/>
      <p:bldP spid="30" grpId="0"/>
      <p:bldP spid="30" grpId="1"/>
      <p:bldP spid="32" grpId="0"/>
      <p:bldP spid="34" grpId="0"/>
      <p:bldP spid="36" grpId="0"/>
      <p:bldP spid="38" grpId="0"/>
      <p:bldP spid="39" grpId="0"/>
      <p:bldP spid="40" grpId="0"/>
      <p:bldP spid="41" grpId="0"/>
    </p:bld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13C12_files/image001.jpg">
            <a:extLst>
              <a:ext uri="{FF2B5EF4-FFF2-40B4-BE49-F238E27FC236}">
                <a16:creationId xmlns:a16="http://schemas.microsoft.com/office/drawing/2014/main" id="{6B1BE1E5-5835-4486-BB50-EE4999722D8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375" y="151418"/>
            <a:ext cx="6713193" cy="655516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4C33D7D-D82A-4782-8D4C-EC2D6934A586}"/>
              </a:ext>
            </a:extLst>
          </p:cNvPr>
          <p:cNvSpPr/>
          <p:nvPr/>
        </p:nvSpPr>
        <p:spPr>
          <a:xfrm>
            <a:off x="115911" y="51516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diagram shows three identical shaded triangles on co-ordinate axes. 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60BA9B-646E-4BB0-9C22-F426E54F336F}"/>
              </a:ext>
            </a:extLst>
          </p:cNvPr>
          <p:cNvSpPr/>
          <p:nvPr/>
        </p:nvSpPr>
        <p:spPr>
          <a:xfrm>
            <a:off x="115912" y="1621176"/>
            <a:ext cx="532737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co-ordinates of A and B?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CEEC79-A2DA-4E85-864C-F18153A3C72C}"/>
              </a:ext>
            </a:extLst>
          </p:cNvPr>
          <p:cNvSpPr/>
          <p:nvPr/>
        </p:nvSpPr>
        <p:spPr>
          <a:xfrm>
            <a:off x="10495722" y="1179443"/>
            <a:ext cx="1544846" cy="3902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7B9ED55-575A-4BB4-9A39-5548F88B0B6F}"/>
              </a:ext>
            </a:extLst>
          </p:cNvPr>
          <p:cNvCxnSpPr>
            <a:cxnSpLocks/>
          </p:cNvCxnSpPr>
          <p:nvPr/>
        </p:nvCxnSpPr>
        <p:spPr>
          <a:xfrm>
            <a:off x="7364437" y="4582708"/>
            <a:ext cx="3131285" cy="1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EA108A62-21D6-452E-8B73-39FDE2CB920A}"/>
              </a:ext>
            </a:extLst>
          </p:cNvPr>
          <p:cNvSpPr/>
          <p:nvPr/>
        </p:nvSpPr>
        <p:spPr>
          <a:xfrm>
            <a:off x="8683971" y="4112244"/>
            <a:ext cx="6401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E3C088E-FA07-409C-9409-755B6E0D70A6}"/>
              </a:ext>
            </a:extLst>
          </p:cNvPr>
          <p:cNvCxnSpPr>
            <a:cxnSpLocks/>
          </p:cNvCxnSpPr>
          <p:nvPr/>
        </p:nvCxnSpPr>
        <p:spPr>
          <a:xfrm flipH="1">
            <a:off x="9712572" y="1418173"/>
            <a:ext cx="24768" cy="3167595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73F5E271-92AD-421C-9D9B-88423A500C0E}"/>
              </a:ext>
            </a:extLst>
          </p:cNvPr>
          <p:cNvSpPr/>
          <p:nvPr/>
        </p:nvSpPr>
        <p:spPr>
          <a:xfrm>
            <a:off x="9125882" y="2814575"/>
            <a:ext cx="6401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08C9829-DD18-4884-A8D3-A8C63CE8DB69}"/>
              </a:ext>
            </a:extLst>
          </p:cNvPr>
          <p:cNvCxnSpPr>
            <a:cxnSpLocks/>
          </p:cNvCxnSpPr>
          <p:nvPr/>
        </p:nvCxnSpPr>
        <p:spPr>
          <a:xfrm flipH="1">
            <a:off x="7364437" y="1418171"/>
            <a:ext cx="23481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F3284E43-74FE-47FC-9E50-16B13943A3CC}"/>
              </a:ext>
            </a:extLst>
          </p:cNvPr>
          <p:cNvSpPr/>
          <p:nvPr/>
        </p:nvSpPr>
        <p:spPr>
          <a:xfrm>
            <a:off x="6772806" y="1179443"/>
            <a:ext cx="816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C15FBE9-F5ED-4E2E-840A-7923792C7EAA}"/>
              </a:ext>
            </a:extLst>
          </p:cNvPr>
          <p:cNvCxnSpPr>
            <a:cxnSpLocks/>
          </p:cNvCxnSpPr>
          <p:nvPr/>
        </p:nvCxnSpPr>
        <p:spPr>
          <a:xfrm>
            <a:off x="7368334" y="4586185"/>
            <a:ext cx="0" cy="839527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88613543-3B8E-4680-8E92-084412A99B0A}"/>
              </a:ext>
            </a:extLst>
          </p:cNvPr>
          <p:cNvSpPr/>
          <p:nvPr/>
        </p:nvSpPr>
        <p:spPr>
          <a:xfrm>
            <a:off x="7343565" y="4777266"/>
            <a:ext cx="3528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007CF2C-AB6E-463F-A63E-C09CC5AE8338}"/>
              </a:ext>
            </a:extLst>
          </p:cNvPr>
          <p:cNvCxnSpPr>
            <a:cxnSpLocks/>
          </p:cNvCxnSpPr>
          <p:nvPr/>
        </p:nvCxnSpPr>
        <p:spPr>
          <a:xfrm>
            <a:off x="6581286" y="2225408"/>
            <a:ext cx="3131285" cy="1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916AA0EC-1B4C-448B-BE7A-4FEBCA2CD1C3}"/>
              </a:ext>
            </a:extLst>
          </p:cNvPr>
          <p:cNvSpPr/>
          <p:nvPr/>
        </p:nvSpPr>
        <p:spPr>
          <a:xfrm>
            <a:off x="7900820" y="1754944"/>
            <a:ext cx="6401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AA6B624-0180-4A99-B8B3-24AB05620C69}"/>
              </a:ext>
            </a:extLst>
          </p:cNvPr>
          <p:cNvCxnSpPr>
            <a:cxnSpLocks/>
          </p:cNvCxnSpPr>
          <p:nvPr/>
        </p:nvCxnSpPr>
        <p:spPr>
          <a:xfrm>
            <a:off x="9873959" y="1421401"/>
            <a:ext cx="0" cy="839527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D774094C-309C-4A34-8F67-6B12DE8729CD}"/>
              </a:ext>
            </a:extLst>
          </p:cNvPr>
          <p:cNvSpPr/>
          <p:nvPr/>
        </p:nvSpPr>
        <p:spPr>
          <a:xfrm>
            <a:off x="9849190" y="1584666"/>
            <a:ext cx="3528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3B50D7D-2A2B-430F-9C67-8902D772078B}"/>
              </a:ext>
            </a:extLst>
          </p:cNvPr>
          <p:cNvSpPr/>
          <p:nvPr/>
        </p:nvSpPr>
        <p:spPr>
          <a:xfrm>
            <a:off x="6772806" y="1956888"/>
            <a:ext cx="816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4DE61AA-EAA4-49E6-BDA2-8CADE3FC2C5E}"/>
              </a:ext>
            </a:extLst>
          </p:cNvPr>
          <p:cNvCxnSpPr>
            <a:cxnSpLocks/>
          </p:cNvCxnSpPr>
          <p:nvPr/>
        </p:nvCxnSpPr>
        <p:spPr>
          <a:xfrm flipH="1" flipV="1">
            <a:off x="9712571" y="4344149"/>
            <a:ext cx="783151" cy="2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4CDB29C3-C171-4007-BF42-1CD1901B3FB4}"/>
              </a:ext>
            </a:extLst>
          </p:cNvPr>
          <p:cNvSpPr/>
          <p:nvPr/>
        </p:nvSpPr>
        <p:spPr>
          <a:xfrm>
            <a:off x="9910845" y="3891725"/>
            <a:ext cx="3528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D660F17-631A-4181-B2E6-D8CC9EDEA151}"/>
              </a:ext>
            </a:extLst>
          </p:cNvPr>
          <p:cNvSpPr/>
          <p:nvPr/>
        </p:nvSpPr>
        <p:spPr>
          <a:xfrm>
            <a:off x="9385563" y="4580321"/>
            <a:ext cx="816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9515450-0AC0-418B-A253-AEB99617E716}"/>
              </a:ext>
            </a:extLst>
          </p:cNvPr>
          <p:cNvCxnSpPr>
            <a:cxnSpLocks/>
          </p:cNvCxnSpPr>
          <p:nvPr/>
        </p:nvCxnSpPr>
        <p:spPr>
          <a:xfrm>
            <a:off x="6581286" y="2230794"/>
            <a:ext cx="0" cy="23495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0EC4F1C7-D29C-4DD1-AEBA-824647CD13BF}"/>
              </a:ext>
            </a:extLst>
          </p:cNvPr>
          <p:cNvSpPr/>
          <p:nvPr/>
        </p:nvSpPr>
        <p:spPr>
          <a:xfrm>
            <a:off x="6211982" y="4580321"/>
            <a:ext cx="816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-6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98CDDEA-A4A0-4CD5-BAF1-98B9558183D5}"/>
              </a:ext>
            </a:extLst>
          </p:cNvPr>
          <p:cNvSpPr/>
          <p:nvPr/>
        </p:nvSpPr>
        <p:spPr>
          <a:xfrm>
            <a:off x="434759" y="2883644"/>
            <a:ext cx="26359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A: (19,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5D8605D-908B-485B-B61F-E8FD3AFB811B}"/>
              </a:ext>
            </a:extLst>
          </p:cNvPr>
          <p:cNvSpPr/>
          <p:nvPr/>
        </p:nvSpPr>
        <p:spPr>
          <a:xfrm>
            <a:off x="1629249" y="2883644"/>
            <a:ext cx="13668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25)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2298AB-43B0-4AFD-A4F2-B03FEF6A5DB0}"/>
              </a:ext>
            </a:extLst>
          </p:cNvPr>
          <p:cNvSpPr/>
          <p:nvPr/>
        </p:nvSpPr>
        <p:spPr>
          <a:xfrm>
            <a:off x="434760" y="3615634"/>
            <a:ext cx="23089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B: (-6,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06706CA-EAC7-4C6D-ACC7-90267D346860}"/>
              </a:ext>
            </a:extLst>
          </p:cNvPr>
          <p:cNvSpPr/>
          <p:nvPr/>
        </p:nvSpPr>
        <p:spPr>
          <a:xfrm>
            <a:off x="1605493" y="3615634"/>
            <a:ext cx="13668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26AD33-BE55-4E4A-9598-09BB4554F06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530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10" grpId="0"/>
      <p:bldP spid="10" grpId="1"/>
      <p:bldP spid="14" grpId="0"/>
      <p:bldP spid="16" grpId="0"/>
      <p:bldP spid="16" grpId="1"/>
      <p:bldP spid="20" grpId="0"/>
      <p:bldP spid="20" grpId="1"/>
      <p:bldP spid="22" grpId="0"/>
      <p:bldP spid="22" grpId="1"/>
      <p:bldP spid="24" grpId="0"/>
      <p:bldP spid="26" grpId="0"/>
      <p:bldP spid="26" grpId="1"/>
      <p:bldP spid="28" grpId="0"/>
      <p:bldP spid="31" grpId="0"/>
      <p:bldP spid="33" grpId="0"/>
      <p:bldP spid="34" grpId="0"/>
      <p:bldP spid="36" grpId="0"/>
      <p:bldP spid="37" grpId="0"/>
    </p:bld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Javed makes rectangular frames with grey centimetre squares.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5A90C40-7D56-4E06-813D-4FD4A6953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7" y="636291"/>
            <a:ext cx="2782228" cy="2270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F055615-3226-4A53-987C-A2E33D697C36}"/>
              </a:ext>
            </a:extLst>
          </p:cNvPr>
          <p:cNvSpPr/>
          <p:nvPr/>
        </p:nvSpPr>
        <p:spPr>
          <a:xfrm>
            <a:off x="3249543" y="595260"/>
            <a:ext cx="883292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 stands for the number of grey centimetre squares in a frame.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Javed has a formula for working out n.</a:t>
            </a:r>
          </a:p>
          <a:p>
            <a:pPr>
              <a:spcAft>
                <a:spcPts val="0"/>
              </a:spcAft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 = 2 (l + w) – 4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7FF0F5-48D8-4AB4-864F-6C311D6FDA7D}"/>
              </a:ext>
            </a:extLst>
          </p:cNvPr>
          <p:cNvSpPr/>
          <p:nvPr/>
        </p:nvSpPr>
        <p:spPr>
          <a:xfrm>
            <a:off x="56123" y="4604498"/>
            <a:ext cx="118739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Javed makes a </a:t>
            </a:r>
            <a:r>
              <a:rPr lang="en-US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square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frame with 84 grey squares.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 the formula to find how many grey squares are in each side of the </a:t>
            </a:r>
            <a:r>
              <a:rPr lang="en-US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square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frame.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62C6F4-76FA-4213-8442-5C92BD3468E3}"/>
              </a:ext>
            </a:extLst>
          </p:cNvPr>
          <p:cNvSpPr/>
          <p:nvPr/>
        </p:nvSpPr>
        <p:spPr>
          <a:xfrm>
            <a:off x="56123" y="2898358"/>
            <a:ext cx="1113504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Javed makes a frame with l = 28 and w = 15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 the formula to work out how many grey squares he uses.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F8278F-2587-4822-9CCC-F9A1DBE76301}"/>
              </a:ext>
            </a:extLst>
          </p:cNvPr>
          <p:cNvSpPr txBox="1"/>
          <p:nvPr/>
        </p:nvSpPr>
        <p:spPr>
          <a:xfrm>
            <a:off x="664892" y="3997649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x (28 + 15) – 4 =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DFA90E-9C0A-4744-B435-50F452A48D86}"/>
              </a:ext>
            </a:extLst>
          </p:cNvPr>
          <p:cNvSpPr txBox="1"/>
          <p:nvPr/>
        </p:nvSpPr>
        <p:spPr>
          <a:xfrm>
            <a:off x="3804971" y="3997648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x 43 – 4 =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1F54FC-F04B-4097-A1B0-7B1E003A7DA3}"/>
              </a:ext>
            </a:extLst>
          </p:cNvPr>
          <p:cNvSpPr txBox="1"/>
          <p:nvPr/>
        </p:nvSpPr>
        <p:spPr>
          <a:xfrm>
            <a:off x="5993093" y="3997647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86 – 4 =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802786-A8CF-452F-8010-27C6BF8931C2}"/>
              </a:ext>
            </a:extLst>
          </p:cNvPr>
          <p:cNvSpPr txBox="1"/>
          <p:nvPr/>
        </p:nvSpPr>
        <p:spPr>
          <a:xfrm>
            <a:off x="7442315" y="3997647"/>
            <a:ext cx="34839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82 grey squares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8AB246-F3C7-4F64-993C-C7A321438BFE}"/>
              </a:ext>
            </a:extLst>
          </p:cNvPr>
          <p:cNvSpPr txBox="1"/>
          <p:nvPr/>
        </p:nvSpPr>
        <p:spPr>
          <a:xfrm>
            <a:off x="3405509" y="5575378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84 = 2 (2l) – 4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D75108-64DE-4B62-B080-200E19FE7F3A}"/>
              </a:ext>
            </a:extLst>
          </p:cNvPr>
          <p:cNvSpPr txBox="1"/>
          <p:nvPr/>
        </p:nvSpPr>
        <p:spPr>
          <a:xfrm>
            <a:off x="5993093" y="5575377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84 = 4l – 4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32CC3A-CD62-40B2-8DB9-2718DE54F620}"/>
              </a:ext>
            </a:extLst>
          </p:cNvPr>
          <p:cNvSpPr txBox="1"/>
          <p:nvPr/>
        </p:nvSpPr>
        <p:spPr>
          <a:xfrm>
            <a:off x="8082781" y="5575376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4l = 88 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C2F3A4-FA49-48B9-AC72-BB21A3B13F00}"/>
              </a:ext>
            </a:extLst>
          </p:cNvPr>
          <p:cNvSpPr txBox="1"/>
          <p:nvPr/>
        </p:nvSpPr>
        <p:spPr>
          <a:xfrm>
            <a:off x="9630437" y="5575375"/>
            <a:ext cx="12958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l = 22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DB269F-D499-456C-A6EE-92CAF1E80884}"/>
              </a:ext>
            </a:extLst>
          </p:cNvPr>
          <p:cNvSpPr txBox="1"/>
          <p:nvPr/>
        </p:nvSpPr>
        <p:spPr>
          <a:xfrm>
            <a:off x="8932077" y="6051335"/>
            <a:ext cx="2995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22 grey squares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AC8CD6-3BE4-485A-9302-74F1282B3EB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6353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0793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graph shows the average heights of girls in the UK from age 6 – 11 years.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F7395F-3D06-42FF-AA3D-740A1AD307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358" y="1072626"/>
            <a:ext cx="6338976" cy="557956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26FF2DA-0AA4-410B-BA65-94B8F9E59228}"/>
              </a:ext>
            </a:extLst>
          </p:cNvPr>
          <p:cNvSpPr/>
          <p:nvPr/>
        </p:nvSpPr>
        <p:spPr>
          <a:xfrm>
            <a:off x="6960358" y="855050"/>
            <a:ext cx="50742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Emily is 1.38m tall. She is the average height for her age.</a:t>
            </a:r>
          </a:p>
          <a:p>
            <a:r>
              <a:rPr lang="en-US" sz="3200" b="1" dirty="0"/>
              <a:t>How old is she?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F9BFF3-27EB-4298-8579-A65F433BB4C6}"/>
              </a:ext>
            </a:extLst>
          </p:cNvPr>
          <p:cNvSpPr/>
          <p:nvPr/>
        </p:nvSpPr>
        <p:spPr>
          <a:xfrm>
            <a:off x="6960358" y="2737754"/>
            <a:ext cx="507428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Zoe is 9½ years old.</a:t>
            </a:r>
          </a:p>
          <a:p>
            <a:r>
              <a:rPr lang="en-US" sz="3200" b="1" dirty="0"/>
              <a:t>She is also 1.38m tall.</a:t>
            </a:r>
          </a:p>
          <a:p>
            <a:r>
              <a:rPr lang="en-US" sz="3200" b="1" dirty="0"/>
              <a:t>How much taller than average is she? Give your answer in centimetres.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CBB4A98-D365-487D-A9B3-0E768F55D544}"/>
              </a:ext>
            </a:extLst>
          </p:cNvPr>
          <p:cNvCxnSpPr>
            <a:cxnSpLocks/>
          </p:cNvCxnSpPr>
          <p:nvPr/>
        </p:nvCxnSpPr>
        <p:spPr>
          <a:xfrm flipH="1">
            <a:off x="1246284" y="2424710"/>
            <a:ext cx="379677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6867B75-14E5-4E4E-AA9F-5084899357F4}"/>
              </a:ext>
            </a:extLst>
          </p:cNvPr>
          <p:cNvCxnSpPr>
            <a:cxnSpLocks/>
          </p:cNvCxnSpPr>
          <p:nvPr/>
        </p:nvCxnSpPr>
        <p:spPr>
          <a:xfrm flipH="1">
            <a:off x="5043055" y="2424710"/>
            <a:ext cx="1" cy="36277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EBCB9B45-3B6A-4F62-A77D-240F2A3BD8F1}"/>
              </a:ext>
            </a:extLst>
          </p:cNvPr>
          <p:cNvSpPr/>
          <p:nvPr/>
        </p:nvSpPr>
        <p:spPr>
          <a:xfrm>
            <a:off x="9671574" y="1841453"/>
            <a:ext cx="25796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 years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92E67F1-3A8D-400D-8906-1CB48DA9477B}"/>
              </a:ext>
            </a:extLst>
          </p:cNvPr>
          <p:cNvCxnSpPr>
            <a:cxnSpLocks/>
          </p:cNvCxnSpPr>
          <p:nvPr/>
        </p:nvCxnSpPr>
        <p:spPr>
          <a:xfrm>
            <a:off x="4579031" y="2724577"/>
            <a:ext cx="0" cy="332787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F248C56-03ED-4A92-96ED-8977E8B0D928}"/>
              </a:ext>
            </a:extLst>
          </p:cNvPr>
          <p:cNvCxnSpPr>
            <a:cxnSpLocks/>
          </p:cNvCxnSpPr>
          <p:nvPr/>
        </p:nvCxnSpPr>
        <p:spPr>
          <a:xfrm flipH="1">
            <a:off x="1246284" y="2714529"/>
            <a:ext cx="33227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523EA8F6-634B-449E-942E-18313BAE6DA3}"/>
              </a:ext>
            </a:extLst>
          </p:cNvPr>
          <p:cNvSpPr/>
          <p:nvPr/>
        </p:nvSpPr>
        <p:spPr>
          <a:xfrm>
            <a:off x="6960357" y="5292299"/>
            <a:ext cx="29993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138 – 135 =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26ADF8-A2F9-423E-BA32-24F08A0504C8}"/>
              </a:ext>
            </a:extLst>
          </p:cNvPr>
          <p:cNvSpPr/>
          <p:nvPr/>
        </p:nvSpPr>
        <p:spPr>
          <a:xfrm>
            <a:off x="9000705" y="5292299"/>
            <a:ext cx="29993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centimetres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A77583-E1F1-455F-B083-AF25BB8E830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7933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/>
      <p:bldP spid="14" grpId="0"/>
    </p:bld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3" y="51516"/>
            <a:ext cx="1207931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diagram shows a shaded triangle inside a larger triangle.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area of the shaded triangle is 52 cm².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area of the shaded triangle is      of the area of the larger triangle.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area of the larger triangle.</a:t>
            </a:r>
          </a:p>
          <a:p>
            <a:pPr>
              <a:spcAft>
                <a:spcPts val="0"/>
              </a:spcAft>
            </a:pP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C0D5018-0174-4D72-9883-87E2140B64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203" y="2393367"/>
            <a:ext cx="3402404" cy="3402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C7FF696-7898-43A2-9E20-0447813873B2}"/>
              </a:ext>
            </a:extLst>
          </p:cNvPr>
          <p:cNvSpPr/>
          <p:nvPr/>
        </p:nvSpPr>
        <p:spPr>
          <a:xfrm>
            <a:off x="5849133" y="893699"/>
            <a:ext cx="6393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</a:t>
            </a:r>
            <a:endParaRPr lang="en-GB" sz="32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53BC6A-AE8B-4669-BBAD-EDC6BD6A8B64}"/>
              </a:ext>
            </a:extLst>
          </p:cNvPr>
          <p:cNvSpPr/>
          <p:nvPr/>
        </p:nvSpPr>
        <p:spPr>
          <a:xfrm>
            <a:off x="5841760" y="1253163"/>
            <a:ext cx="6393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9</a:t>
            </a:r>
            <a:endParaRPr lang="en-GB" sz="3200" b="1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3BF5EA1-A9E6-4A6B-BE22-4F8443D08E96}"/>
              </a:ext>
            </a:extLst>
          </p:cNvPr>
          <p:cNvCxnSpPr/>
          <p:nvPr/>
        </p:nvCxnSpPr>
        <p:spPr>
          <a:xfrm>
            <a:off x="5861459" y="1369913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3B86AB9B-0F2F-405A-8F28-6DF0A96083EE}"/>
              </a:ext>
            </a:extLst>
          </p:cNvPr>
          <p:cNvSpPr/>
          <p:nvPr/>
        </p:nvSpPr>
        <p:spPr>
          <a:xfrm>
            <a:off x="1646505" y="3760617"/>
            <a:ext cx="18680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52 cm²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A595DE6-2ED9-4C89-A9DE-843A3B85BCB9}"/>
              </a:ext>
            </a:extLst>
          </p:cNvPr>
          <p:cNvGrpSpPr/>
          <p:nvPr/>
        </p:nvGrpSpPr>
        <p:grpSpPr>
          <a:xfrm>
            <a:off x="4596349" y="2519523"/>
            <a:ext cx="509296" cy="1067398"/>
            <a:chOff x="4530934" y="3723882"/>
            <a:chExt cx="509296" cy="106739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98CA362-29D8-4592-B652-96399560597F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045E000-F5A8-4AE2-9623-EA33E33FBD21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C5678BD-C7FE-4981-A698-8D3B5B2C074B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9</a:t>
                </a:r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09977958-AFC6-40C3-8C4B-811FC10338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AC7AB2E-E576-429D-961E-AB12C0BFDAE4}"/>
              </a:ext>
            </a:extLst>
          </p:cNvPr>
          <p:cNvSpPr txBox="1"/>
          <p:nvPr/>
        </p:nvSpPr>
        <p:spPr>
          <a:xfrm>
            <a:off x="5105645" y="2696833"/>
            <a:ext cx="858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of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6323A2E4-2FB6-4C37-B3A3-795290400E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084" y="2287457"/>
            <a:ext cx="1186607" cy="1417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8282BCA-BE83-452E-9797-F930B19F48B3}"/>
              </a:ext>
            </a:extLst>
          </p:cNvPr>
          <p:cNvSpPr txBox="1"/>
          <p:nvPr/>
        </p:nvSpPr>
        <p:spPr>
          <a:xfrm>
            <a:off x="7075733" y="2736272"/>
            <a:ext cx="23026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 52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0E22CBD-5051-45F6-A9EF-031820054C7E}"/>
              </a:ext>
            </a:extLst>
          </p:cNvPr>
          <p:cNvSpPr txBox="1"/>
          <p:nvPr/>
        </p:nvSpPr>
        <p:spPr>
          <a:xfrm>
            <a:off x="4488151" y="3885445"/>
            <a:ext cx="34827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5 2 </a:t>
            </a:r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4 =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B5CC8A0-B5F9-4A18-94AD-EF303645EB7D}"/>
              </a:ext>
            </a:extLst>
          </p:cNvPr>
          <p:cNvSpPr txBox="1"/>
          <p:nvPr/>
        </p:nvSpPr>
        <p:spPr>
          <a:xfrm>
            <a:off x="6724063" y="3885445"/>
            <a:ext cx="1246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E2E553B-5936-43A1-9BE5-8F43268C62DD}"/>
              </a:ext>
            </a:extLst>
          </p:cNvPr>
          <p:cNvSpPr txBox="1"/>
          <p:nvPr/>
        </p:nvSpPr>
        <p:spPr>
          <a:xfrm>
            <a:off x="4488151" y="4620425"/>
            <a:ext cx="34827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3 x 9 =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96AACB7-EB47-41FF-A67C-B534F221AF97}"/>
              </a:ext>
            </a:extLst>
          </p:cNvPr>
          <p:cNvSpPr txBox="1"/>
          <p:nvPr/>
        </p:nvSpPr>
        <p:spPr>
          <a:xfrm>
            <a:off x="6724063" y="4620425"/>
            <a:ext cx="14483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1 1 7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8CABC32-B388-4FF4-A296-D16C9EB7D6F2}"/>
              </a:ext>
            </a:extLst>
          </p:cNvPr>
          <p:cNvSpPr txBox="1"/>
          <p:nvPr/>
        </p:nvSpPr>
        <p:spPr>
          <a:xfrm>
            <a:off x="5861459" y="2708322"/>
            <a:ext cx="34827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117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9685FA3-4D2E-43E9-9BEC-F450474A104A}"/>
              </a:ext>
            </a:extLst>
          </p:cNvPr>
          <p:cNvSpPr txBox="1"/>
          <p:nvPr/>
        </p:nvSpPr>
        <p:spPr>
          <a:xfrm>
            <a:off x="6911556" y="1488913"/>
            <a:ext cx="34827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117 cm²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A2E59A5-9931-40A0-9159-A3BB28ECCC7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9622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/>
              <a:t>n</a:t>
            </a:r>
            <a:r>
              <a:rPr lang="en-US" sz="3200" b="1" dirty="0"/>
              <a:t> stands for a number between 50 and 60</a:t>
            </a:r>
          </a:p>
          <a:p>
            <a:r>
              <a:rPr lang="en-US" sz="3200" b="1" dirty="0"/>
              <a:t>Complete these statements.</a:t>
            </a:r>
          </a:p>
          <a:p>
            <a:r>
              <a:rPr lang="en-US" sz="3200" b="1" dirty="0"/>
              <a:t>One has been done for you.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1998C5-F609-4869-91FF-255E1C60EF08}"/>
              </a:ext>
            </a:extLst>
          </p:cNvPr>
          <p:cNvSpPr/>
          <p:nvPr/>
        </p:nvSpPr>
        <p:spPr>
          <a:xfrm>
            <a:off x="402486" y="1808018"/>
            <a:ext cx="1196962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n + 10 stands for a number between </a:t>
            </a:r>
            <a:r>
              <a:rPr lang="en-US" sz="3200" u="sng" dirty="0"/>
              <a:t> 60 </a:t>
            </a:r>
            <a:r>
              <a:rPr lang="en-US" sz="3200" dirty="0"/>
              <a:t> and </a:t>
            </a:r>
            <a:r>
              <a:rPr lang="en-US" sz="3200" u="sng" dirty="0"/>
              <a:t> 70 </a:t>
            </a:r>
            <a:r>
              <a:rPr lang="en-US" sz="3200" u="sng" dirty="0">
                <a:solidFill>
                  <a:schemeClr val="bg1"/>
                </a:solidFill>
              </a:rPr>
              <a:t>.</a:t>
            </a:r>
          </a:p>
          <a:p>
            <a:endParaRPr lang="en-US" sz="3200" dirty="0"/>
          </a:p>
          <a:p>
            <a:r>
              <a:rPr lang="en-US" sz="3200" dirty="0"/>
              <a:t>10 × n stands for a number between ___ and ___</a:t>
            </a:r>
          </a:p>
          <a:p>
            <a:endParaRPr lang="en-US" sz="3200" dirty="0"/>
          </a:p>
          <a:p>
            <a:r>
              <a:rPr lang="en-US" sz="3200" dirty="0"/>
              <a:t>n – 5 stands for a number between ___ and ___</a:t>
            </a:r>
            <a:endParaRPr lang="en-US" sz="2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1209DA-D51A-4424-8A3D-8A2B6AB26DD0}"/>
              </a:ext>
            </a:extLst>
          </p:cNvPr>
          <p:cNvSpPr/>
          <p:nvPr/>
        </p:nvSpPr>
        <p:spPr>
          <a:xfrm>
            <a:off x="6461031" y="2791385"/>
            <a:ext cx="9664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B17AD4-C3CC-46FC-B5A7-1536CA8FCD78}"/>
              </a:ext>
            </a:extLst>
          </p:cNvPr>
          <p:cNvSpPr/>
          <p:nvPr/>
        </p:nvSpPr>
        <p:spPr>
          <a:xfrm>
            <a:off x="7853631" y="2791384"/>
            <a:ext cx="9664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600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8E23A2-949D-41D1-B762-72C3277B035D}"/>
              </a:ext>
            </a:extLst>
          </p:cNvPr>
          <p:cNvSpPr/>
          <p:nvPr/>
        </p:nvSpPr>
        <p:spPr>
          <a:xfrm>
            <a:off x="6367317" y="3753800"/>
            <a:ext cx="9664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BAFA6A-3DFF-45CD-8A3A-A9D0804847D7}"/>
              </a:ext>
            </a:extLst>
          </p:cNvPr>
          <p:cNvSpPr/>
          <p:nvPr/>
        </p:nvSpPr>
        <p:spPr>
          <a:xfrm>
            <a:off x="7775959" y="3753799"/>
            <a:ext cx="9664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55</a:t>
            </a:r>
          </a:p>
        </p:txBody>
      </p:sp>
    </p:spTree>
    <p:extLst>
      <p:ext uri="{BB962C8B-B14F-4D97-AF65-F5344CB8AC3E}">
        <p14:creationId xmlns:p14="http://schemas.microsoft.com/office/powerpoint/2010/main" val="359383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packet contains 1.5 kilograms of guinea pig food.</a:t>
            </a:r>
          </a:p>
          <a:p>
            <a:r>
              <a:rPr lang="en-US" sz="3200" b="1" dirty="0"/>
              <a:t>Remi feeds her guinea pig 30 grams of food each day.</a:t>
            </a:r>
          </a:p>
          <a:p>
            <a:r>
              <a:rPr lang="en-US" sz="3200" b="1" dirty="0"/>
              <a:t>How many days does the packet of food last?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99D69F-74EE-4FC5-98ED-947A2A367491}"/>
              </a:ext>
            </a:extLst>
          </p:cNvPr>
          <p:cNvSpPr/>
          <p:nvPr/>
        </p:nvSpPr>
        <p:spPr>
          <a:xfrm>
            <a:off x="8811090" y="50000"/>
            <a:ext cx="23381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1500 grams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0BED00-6597-47D7-ABA8-B1D34BDBC80B}"/>
              </a:ext>
            </a:extLst>
          </p:cNvPr>
          <p:cNvSpPr/>
          <p:nvPr/>
        </p:nvSpPr>
        <p:spPr>
          <a:xfrm>
            <a:off x="1401778" y="1619660"/>
            <a:ext cx="3172663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1500 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÷ 30 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=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4D9EED-CF82-4119-90C6-0D988DCC07C9}"/>
              </a:ext>
            </a:extLst>
          </p:cNvPr>
          <p:cNvSpPr/>
          <p:nvPr/>
        </p:nvSpPr>
        <p:spPr>
          <a:xfrm>
            <a:off x="4408590" y="1619660"/>
            <a:ext cx="784189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50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0E6FE00-7547-4610-884E-4F28B42D935E}"/>
              </a:ext>
            </a:extLst>
          </p:cNvPr>
          <p:cNvCxnSpPr>
            <a:cxnSpLocks/>
          </p:cNvCxnSpPr>
          <p:nvPr/>
        </p:nvCxnSpPr>
        <p:spPr>
          <a:xfrm flipH="1">
            <a:off x="2403987" y="1696065"/>
            <a:ext cx="243349" cy="44982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C0CA4FA-24CE-4F71-A5E1-D77B7BB068C0}"/>
              </a:ext>
            </a:extLst>
          </p:cNvPr>
          <p:cNvCxnSpPr>
            <a:cxnSpLocks/>
          </p:cNvCxnSpPr>
          <p:nvPr/>
        </p:nvCxnSpPr>
        <p:spPr>
          <a:xfrm flipH="1">
            <a:off x="3584810" y="1696064"/>
            <a:ext cx="243349" cy="44982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359940C0-5227-4405-8AE3-B49400B1B6B0}"/>
              </a:ext>
            </a:extLst>
          </p:cNvPr>
          <p:cNvSpPr/>
          <p:nvPr/>
        </p:nvSpPr>
        <p:spPr>
          <a:xfrm>
            <a:off x="5153991" y="1619660"/>
            <a:ext cx="1332416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days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A800E0-2059-42EC-B2CF-61AF899C9869}"/>
              </a:ext>
            </a:extLst>
          </p:cNvPr>
          <p:cNvSpPr/>
          <p:nvPr/>
        </p:nvSpPr>
        <p:spPr>
          <a:xfrm>
            <a:off x="7726430" y="1804088"/>
            <a:ext cx="3290966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1 day = 30 grams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495B60-FA8A-4A9B-9D4F-B8978D2302AD}"/>
              </a:ext>
            </a:extLst>
          </p:cNvPr>
          <p:cNvSpPr/>
          <p:nvPr/>
        </p:nvSpPr>
        <p:spPr>
          <a:xfrm>
            <a:off x="8821148" y="2798058"/>
            <a:ext cx="278817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= 300 grams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5E0BB9A-D39C-4A0E-80FE-3B5B25C9BD5D}"/>
              </a:ext>
            </a:extLst>
          </p:cNvPr>
          <p:cNvCxnSpPr/>
          <p:nvPr/>
        </p:nvCxnSpPr>
        <p:spPr>
          <a:xfrm>
            <a:off x="9737281" y="2489744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BFB7A963-B133-49EB-B3E4-1A36547CF94D}"/>
              </a:ext>
            </a:extLst>
          </p:cNvPr>
          <p:cNvSpPr/>
          <p:nvPr/>
        </p:nvSpPr>
        <p:spPr>
          <a:xfrm>
            <a:off x="9821155" y="2396617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x10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0E09CFD-9E1E-4CE9-A4CA-7D5C71D48F12}"/>
              </a:ext>
            </a:extLst>
          </p:cNvPr>
          <p:cNvSpPr/>
          <p:nvPr/>
        </p:nvSpPr>
        <p:spPr>
          <a:xfrm>
            <a:off x="7313848" y="2798058"/>
            <a:ext cx="172649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10 days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2DE0C1-6AD2-4C33-8007-79C03A254BFC}"/>
              </a:ext>
            </a:extLst>
          </p:cNvPr>
          <p:cNvSpPr/>
          <p:nvPr/>
        </p:nvSpPr>
        <p:spPr>
          <a:xfrm>
            <a:off x="8821148" y="3845651"/>
            <a:ext cx="278817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= 1500 grams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97804AD-6681-4836-82B1-9162DCF7854C}"/>
              </a:ext>
            </a:extLst>
          </p:cNvPr>
          <p:cNvCxnSpPr/>
          <p:nvPr/>
        </p:nvCxnSpPr>
        <p:spPr>
          <a:xfrm>
            <a:off x="9737281" y="3537337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542CD2C1-749C-470B-BC0B-DD8FB2CDE4A8}"/>
              </a:ext>
            </a:extLst>
          </p:cNvPr>
          <p:cNvSpPr/>
          <p:nvPr/>
        </p:nvSpPr>
        <p:spPr>
          <a:xfrm>
            <a:off x="9821155" y="3444210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x5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0F44F1B-5BD8-4EF9-B2A1-F56A55AD662E}"/>
              </a:ext>
            </a:extLst>
          </p:cNvPr>
          <p:cNvSpPr/>
          <p:nvPr/>
        </p:nvSpPr>
        <p:spPr>
          <a:xfrm>
            <a:off x="7313848" y="3845651"/>
            <a:ext cx="172649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50 days</a:t>
            </a:r>
          </a:p>
        </p:txBody>
      </p:sp>
    </p:spTree>
    <p:extLst>
      <p:ext uri="{BB962C8B-B14F-4D97-AF65-F5344CB8AC3E}">
        <p14:creationId xmlns:p14="http://schemas.microsoft.com/office/powerpoint/2010/main" val="1994545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2" grpId="0"/>
      <p:bldP spid="13" grpId="0"/>
      <p:bldP spid="14" grpId="0"/>
      <p:bldP spid="17" grpId="0"/>
      <p:bldP spid="18" grpId="0"/>
      <p:bldP spid="19" grpId="0"/>
      <p:bldP spid="21" grpId="0"/>
      <p:bldP spid="22" grpId="0"/>
    </p:bld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three equations.</a:t>
            </a:r>
          </a:p>
          <a:p>
            <a:r>
              <a:rPr lang="en-US" sz="3200" dirty="0"/>
              <a:t>  a  +  b  +  c  = 30</a:t>
            </a:r>
          </a:p>
          <a:p>
            <a:r>
              <a:rPr lang="en-US" sz="3200" dirty="0"/>
              <a:t>  a  +  b          = 24</a:t>
            </a:r>
          </a:p>
          <a:p>
            <a:r>
              <a:rPr lang="en-US" sz="3200" dirty="0"/>
              <a:t>          b  +  c  = 14</a:t>
            </a:r>
          </a:p>
          <a:p>
            <a:r>
              <a:rPr lang="en-US" sz="3200" b="1" dirty="0"/>
              <a:t>What are the values of a, b and c?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640D24-A3A2-4F26-A4F9-9C60D521A008}"/>
              </a:ext>
            </a:extLst>
          </p:cNvPr>
          <p:cNvSpPr/>
          <p:nvPr/>
        </p:nvSpPr>
        <p:spPr>
          <a:xfrm>
            <a:off x="3169769" y="508170"/>
            <a:ext cx="180328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 more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DF03B3-E209-4B4F-8164-7F04AAEB60A3}"/>
              </a:ext>
            </a:extLst>
          </p:cNvPr>
          <p:cNvSpPr/>
          <p:nvPr/>
        </p:nvSpPr>
        <p:spPr>
          <a:xfrm>
            <a:off x="1427747" y="593558"/>
            <a:ext cx="1636295" cy="9785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981640-BF11-4642-A950-63DDB1F6A28B}"/>
              </a:ext>
            </a:extLst>
          </p:cNvPr>
          <p:cNvSpPr/>
          <p:nvPr/>
        </p:nvSpPr>
        <p:spPr>
          <a:xfrm>
            <a:off x="5969118" y="1973603"/>
            <a:ext cx="180328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c = 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DB225E-CF0E-42C1-8814-8F7E90F2EF50}"/>
              </a:ext>
            </a:extLst>
          </p:cNvPr>
          <p:cNvSpPr/>
          <p:nvPr/>
        </p:nvSpPr>
        <p:spPr>
          <a:xfrm>
            <a:off x="3169769" y="1572126"/>
            <a:ext cx="215621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b + 6 = 14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C2C85BE-4A5E-4931-9A8E-5CF03DEC936F}"/>
              </a:ext>
            </a:extLst>
          </p:cNvPr>
          <p:cNvSpPr/>
          <p:nvPr/>
        </p:nvSpPr>
        <p:spPr>
          <a:xfrm>
            <a:off x="7253950" y="1973603"/>
            <a:ext cx="180328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b = 8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BF94EE-A11D-45F9-969C-1652B643C3EE}"/>
              </a:ext>
            </a:extLst>
          </p:cNvPr>
          <p:cNvSpPr/>
          <p:nvPr/>
        </p:nvSpPr>
        <p:spPr>
          <a:xfrm>
            <a:off x="3169769" y="1082842"/>
            <a:ext cx="215621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a + 8 = 24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AEF086-EE2D-4C76-A6E3-59C7CFAA65B5}"/>
              </a:ext>
            </a:extLst>
          </p:cNvPr>
          <p:cNvSpPr/>
          <p:nvPr/>
        </p:nvSpPr>
        <p:spPr>
          <a:xfrm>
            <a:off x="8549700" y="1973603"/>
            <a:ext cx="180328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a = 16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EA9710-A7B4-4972-8D34-A2847B83A9F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328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6" grpId="0"/>
      <p:bldP spid="7" grpId="0"/>
      <p:bldP spid="8" grpId="0"/>
      <p:bldP spid="9" grpId="0"/>
      <p:bldP spid="10" grpId="0"/>
    </p:bld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93E160C2-F125-4B9D-A56E-69115DE905CE}"/>
              </a:ext>
            </a:extLst>
          </p:cNvPr>
          <p:cNvSpPr txBox="1"/>
          <p:nvPr/>
        </p:nvSpPr>
        <p:spPr>
          <a:xfrm>
            <a:off x="1274497" y="189665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/>
              <a:t>Shenaz</a:t>
            </a:r>
            <a:r>
              <a:rPr lang="en-US" sz="3200" b="1" dirty="0"/>
              <a:t> buys a pack of 24 cans of cola for £6.00</a:t>
            </a:r>
          </a:p>
          <a:p>
            <a:r>
              <a:rPr lang="en-US" sz="3200" b="1" dirty="0"/>
              <a:t>What is the cost of each can?</a:t>
            </a:r>
          </a:p>
        </p:txBody>
      </p:sp>
      <p:pic>
        <p:nvPicPr>
          <p:cNvPr id="91138" name="Picture 2">
            <a:extLst>
              <a:ext uri="{FF2B5EF4-FFF2-40B4-BE49-F238E27FC236}">
                <a16:creationId xmlns:a16="http://schemas.microsoft.com/office/drawing/2014/main" id="{9DCE4BF2-61EB-492D-AA80-966FF2EE7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7307" y="165240"/>
            <a:ext cx="3330575" cy="247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5B8116E-634D-4A91-ADDC-83C5FEFF6718}"/>
              </a:ext>
            </a:extLst>
          </p:cNvPr>
          <p:cNvSpPr/>
          <p:nvPr/>
        </p:nvSpPr>
        <p:spPr>
          <a:xfrm>
            <a:off x="2649146" y="2040399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F69B4D6-1023-45B5-AF99-5B062329461C}"/>
              </a:ext>
            </a:extLst>
          </p:cNvPr>
          <p:cNvGrpSpPr/>
          <p:nvPr/>
        </p:nvGrpSpPr>
        <p:grpSpPr>
          <a:xfrm>
            <a:off x="1226973" y="1973625"/>
            <a:ext cx="1349506" cy="446400"/>
            <a:chOff x="1353601" y="1824535"/>
            <a:chExt cx="1349506" cy="4464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26D3CD1B-611B-4372-82A8-B4B2BA1C04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53601" y="1828268"/>
              <a:ext cx="134950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1FF1F4B-4A7B-495A-87A7-A03F331D6D8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72529" y="1824535"/>
              <a:ext cx="831" cy="4464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DEEB66FD-2816-4E09-9A2E-BF1B9F6C4954}"/>
              </a:ext>
            </a:extLst>
          </p:cNvPr>
          <p:cNvSpPr/>
          <p:nvPr/>
        </p:nvSpPr>
        <p:spPr>
          <a:xfrm>
            <a:off x="1749783" y="2039664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B18DBDE-530E-4C15-9389-2F74CCF28EE3}"/>
              </a:ext>
            </a:extLst>
          </p:cNvPr>
          <p:cNvSpPr/>
          <p:nvPr/>
        </p:nvSpPr>
        <p:spPr>
          <a:xfrm>
            <a:off x="2198894" y="2038304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67C4F2-B4A1-48A1-90AA-AF5343996250}"/>
              </a:ext>
            </a:extLst>
          </p:cNvPr>
          <p:cNvSpPr/>
          <p:nvPr/>
        </p:nvSpPr>
        <p:spPr>
          <a:xfrm>
            <a:off x="2646992" y="2033051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F92E54-5DB9-463E-A970-7095DE3404E4}"/>
              </a:ext>
            </a:extLst>
          </p:cNvPr>
          <p:cNvSpPr/>
          <p:nvPr/>
        </p:nvSpPr>
        <p:spPr>
          <a:xfrm>
            <a:off x="401223" y="2019344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69EE00-8974-4BC3-B50E-BBD3C79525C4}"/>
              </a:ext>
            </a:extLst>
          </p:cNvPr>
          <p:cNvSpPr/>
          <p:nvPr/>
        </p:nvSpPr>
        <p:spPr>
          <a:xfrm>
            <a:off x="849321" y="2014091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AB5C1D-2145-4891-BC46-58F4991F8F31}"/>
              </a:ext>
            </a:extLst>
          </p:cNvPr>
          <p:cNvSpPr txBox="1"/>
          <p:nvPr/>
        </p:nvSpPr>
        <p:spPr>
          <a:xfrm>
            <a:off x="2157775" y="188628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A572678-0BBD-4EBC-A510-5125815B002C}"/>
              </a:ext>
            </a:extLst>
          </p:cNvPr>
          <p:cNvSpPr txBox="1"/>
          <p:nvPr/>
        </p:nvSpPr>
        <p:spPr>
          <a:xfrm>
            <a:off x="1714825" y="188970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C2CE78E-DAB1-4D06-A128-1FB330178B81}"/>
              </a:ext>
            </a:extLst>
          </p:cNvPr>
          <p:cNvSpPr txBox="1"/>
          <p:nvPr/>
        </p:nvSpPr>
        <p:spPr>
          <a:xfrm>
            <a:off x="386624" y="189051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954E3E-8AEF-4A19-8175-4C60D6D5BE64}"/>
              </a:ext>
            </a:extLst>
          </p:cNvPr>
          <p:cNvSpPr txBox="1"/>
          <p:nvPr/>
        </p:nvSpPr>
        <p:spPr>
          <a:xfrm>
            <a:off x="811866" y="188896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81F852D-3752-40EF-8389-29B4F894EC55}"/>
              </a:ext>
            </a:extLst>
          </p:cNvPr>
          <p:cNvSpPr txBox="1"/>
          <p:nvPr/>
        </p:nvSpPr>
        <p:spPr>
          <a:xfrm>
            <a:off x="3922200" y="1488789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2 4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811131D-10CE-42E6-BE6A-D4580B41AE01}"/>
              </a:ext>
            </a:extLst>
          </p:cNvPr>
          <p:cNvGrpSpPr/>
          <p:nvPr/>
        </p:nvGrpSpPr>
        <p:grpSpPr>
          <a:xfrm>
            <a:off x="3472751" y="1914525"/>
            <a:ext cx="1556355" cy="630942"/>
            <a:chOff x="8037098" y="1058369"/>
            <a:chExt cx="1556355" cy="63094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98FFC89-00D0-4248-9589-FDDA8FFEDA8D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+ 2 4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2D67126-90A8-473B-8C12-2CEB031783DD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2CE2D7E9-D49A-4758-B1CF-B58BD65EEE06}"/>
              </a:ext>
            </a:extLst>
          </p:cNvPr>
          <p:cNvSpPr txBox="1"/>
          <p:nvPr/>
        </p:nvSpPr>
        <p:spPr>
          <a:xfrm>
            <a:off x="4812911" y="1577167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B2E20FE-F851-4F5B-993B-60AAA6FD705A}"/>
              </a:ext>
            </a:extLst>
          </p:cNvPr>
          <p:cNvSpPr txBox="1"/>
          <p:nvPr/>
        </p:nvSpPr>
        <p:spPr>
          <a:xfrm>
            <a:off x="4356753" y="237163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18FBEE1-3E06-42D9-B5D1-9892EC14B48D}"/>
              </a:ext>
            </a:extLst>
          </p:cNvPr>
          <p:cNvSpPr txBox="1"/>
          <p:nvPr/>
        </p:nvSpPr>
        <p:spPr>
          <a:xfrm>
            <a:off x="3905096" y="237163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EA61414-3027-4573-B53A-848EBF173788}"/>
              </a:ext>
            </a:extLst>
          </p:cNvPr>
          <p:cNvSpPr txBox="1"/>
          <p:nvPr/>
        </p:nvSpPr>
        <p:spPr>
          <a:xfrm>
            <a:off x="4812910" y="2461579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2x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8495D34-75AD-4108-9AEA-EF8DEC456EC4}"/>
              </a:ext>
            </a:extLst>
          </p:cNvPr>
          <p:cNvGrpSpPr/>
          <p:nvPr/>
        </p:nvGrpSpPr>
        <p:grpSpPr>
          <a:xfrm>
            <a:off x="817477" y="2341659"/>
            <a:ext cx="1673771" cy="630942"/>
            <a:chOff x="7941353" y="1058369"/>
            <a:chExt cx="1673771" cy="63094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2FFDD88-4905-4DF4-860A-864B2EA859C8}"/>
                </a:ext>
              </a:extLst>
            </p:cNvPr>
            <p:cNvSpPr txBox="1"/>
            <p:nvPr/>
          </p:nvSpPr>
          <p:spPr>
            <a:xfrm>
              <a:off x="8058768" y="1058369"/>
              <a:ext cx="155635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- 4 8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39F9752-E8F1-40DC-A082-D084CB74AE2D}"/>
                </a:ext>
              </a:extLst>
            </p:cNvPr>
            <p:cNvCxnSpPr/>
            <p:nvPr/>
          </p:nvCxnSpPr>
          <p:spPr>
            <a:xfrm flipH="1">
              <a:off x="7941353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CFC13885-FC15-47EC-AFA5-6F405642FC79}"/>
              </a:ext>
            </a:extLst>
          </p:cNvPr>
          <p:cNvSpPr txBox="1"/>
          <p:nvPr/>
        </p:nvSpPr>
        <p:spPr>
          <a:xfrm>
            <a:off x="1693655" y="1449530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584C4A5-A191-494C-928B-1571B70C860B}"/>
              </a:ext>
            </a:extLst>
          </p:cNvPr>
          <p:cNvSpPr txBox="1"/>
          <p:nvPr/>
        </p:nvSpPr>
        <p:spPr>
          <a:xfrm>
            <a:off x="1669529" y="2797848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E53208A-4D81-46C7-8D38-92DD2695DABD}"/>
              </a:ext>
            </a:extLst>
          </p:cNvPr>
          <p:cNvSpPr txBox="1"/>
          <p:nvPr/>
        </p:nvSpPr>
        <p:spPr>
          <a:xfrm>
            <a:off x="1218642" y="2797848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88080D5-5D44-4246-8943-C61774DF6CD2}"/>
              </a:ext>
            </a:extLst>
          </p:cNvPr>
          <p:cNvSpPr txBox="1"/>
          <p:nvPr/>
        </p:nvSpPr>
        <p:spPr>
          <a:xfrm>
            <a:off x="2122765" y="2797848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7ACD468-E6A8-49E6-B52A-2DAD9DBA244F}"/>
              </a:ext>
            </a:extLst>
          </p:cNvPr>
          <p:cNvGrpSpPr/>
          <p:nvPr/>
        </p:nvGrpSpPr>
        <p:grpSpPr>
          <a:xfrm>
            <a:off x="3467660" y="2789419"/>
            <a:ext cx="1556355" cy="630942"/>
            <a:chOff x="8037098" y="1058369"/>
            <a:chExt cx="1556355" cy="630942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A960377-06E6-462A-AEA7-D8FEC8474EC7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+ 2 4</a:t>
              </a: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886AAA9-2469-4272-84E5-38DE4162C419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C4558889-2288-4A80-813A-6CC4BF7BB295}"/>
              </a:ext>
            </a:extLst>
          </p:cNvPr>
          <p:cNvSpPr txBox="1"/>
          <p:nvPr/>
        </p:nvSpPr>
        <p:spPr>
          <a:xfrm>
            <a:off x="4361186" y="3257367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A23A96A-12BA-4525-99E2-0E5C02D5E219}"/>
              </a:ext>
            </a:extLst>
          </p:cNvPr>
          <p:cNvSpPr txBox="1"/>
          <p:nvPr/>
        </p:nvSpPr>
        <p:spPr>
          <a:xfrm>
            <a:off x="3899375" y="3249286"/>
            <a:ext cx="9752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9CA2039-3029-473F-AE8E-3AF59A8DFC84}"/>
              </a:ext>
            </a:extLst>
          </p:cNvPr>
          <p:cNvSpPr txBox="1"/>
          <p:nvPr/>
        </p:nvSpPr>
        <p:spPr>
          <a:xfrm>
            <a:off x="4806588" y="3358293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3x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A15EA6F-523C-418C-8CF8-9558C89EDDEE}"/>
              </a:ext>
            </a:extLst>
          </p:cNvPr>
          <p:cNvGrpSpPr/>
          <p:nvPr/>
        </p:nvGrpSpPr>
        <p:grpSpPr>
          <a:xfrm>
            <a:off x="3476325" y="3692457"/>
            <a:ext cx="1556355" cy="630942"/>
            <a:chOff x="8037098" y="1058369"/>
            <a:chExt cx="1556355" cy="630942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5FC9E8B-E119-434C-A578-01A00D88F0B6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+ 2 4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3151428-0D94-4597-A5AB-66A62656F92B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31832C56-7B56-4C6B-A95D-47ED0111DD89}"/>
              </a:ext>
            </a:extLst>
          </p:cNvPr>
          <p:cNvSpPr txBox="1"/>
          <p:nvPr/>
        </p:nvSpPr>
        <p:spPr>
          <a:xfrm>
            <a:off x="3981444" y="2236868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4ACAA44-AB1A-47F8-A414-CEF37D456CAB}"/>
              </a:ext>
            </a:extLst>
          </p:cNvPr>
          <p:cNvSpPr txBox="1"/>
          <p:nvPr/>
        </p:nvSpPr>
        <p:spPr>
          <a:xfrm>
            <a:off x="4364865" y="4151636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F23B0FE-B7FD-4C9B-901F-166EBB4EC566}"/>
              </a:ext>
            </a:extLst>
          </p:cNvPr>
          <p:cNvSpPr txBox="1"/>
          <p:nvPr/>
        </p:nvSpPr>
        <p:spPr>
          <a:xfrm>
            <a:off x="3901939" y="4154278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B8B17BA-3F56-4B33-B129-9A075AF4BEC2}"/>
              </a:ext>
            </a:extLst>
          </p:cNvPr>
          <p:cNvSpPr txBox="1"/>
          <p:nvPr/>
        </p:nvSpPr>
        <p:spPr>
          <a:xfrm>
            <a:off x="4806588" y="4255007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4x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6B1C31E-7EC6-46E5-977B-C0047B4DF3E8}"/>
              </a:ext>
            </a:extLst>
          </p:cNvPr>
          <p:cNvGrpSpPr/>
          <p:nvPr/>
        </p:nvGrpSpPr>
        <p:grpSpPr>
          <a:xfrm>
            <a:off x="3476694" y="4584133"/>
            <a:ext cx="1556355" cy="630942"/>
            <a:chOff x="8037098" y="1058369"/>
            <a:chExt cx="1556355" cy="630942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CC9B51D-53B9-4FE3-A24E-038AE68DFE01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+ 2 4</a:t>
              </a: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ADFE21C-F4E3-419D-A911-1C87A7C04F72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12CE94EE-6FD3-4B6A-964B-6A083A2DA036}"/>
              </a:ext>
            </a:extLst>
          </p:cNvPr>
          <p:cNvSpPr txBox="1"/>
          <p:nvPr/>
        </p:nvSpPr>
        <p:spPr>
          <a:xfrm>
            <a:off x="4357831" y="503773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AA4015F-263B-44B9-A8CF-8BE930DC014A}"/>
              </a:ext>
            </a:extLst>
          </p:cNvPr>
          <p:cNvSpPr txBox="1"/>
          <p:nvPr/>
        </p:nvSpPr>
        <p:spPr>
          <a:xfrm>
            <a:off x="3976300" y="3996839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26F63B3-2D08-4258-84FB-EE1C7D3D0156}"/>
              </a:ext>
            </a:extLst>
          </p:cNvPr>
          <p:cNvSpPr txBox="1"/>
          <p:nvPr/>
        </p:nvSpPr>
        <p:spPr>
          <a:xfrm>
            <a:off x="3916007" y="502886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37A8BAE-E382-4796-857F-CB090C8A3C1D}"/>
              </a:ext>
            </a:extLst>
          </p:cNvPr>
          <p:cNvSpPr txBox="1"/>
          <p:nvPr/>
        </p:nvSpPr>
        <p:spPr>
          <a:xfrm>
            <a:off x="3488251" y="5031754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992D381-49A7-4A33-8107-FE2822587F9D}"/>
              </a:ext>
            </a:extLst>
          </p:cNvPr>
          <p:cNvSpPr txBox="1"/>
          <p:nvPr/>
        </p:nvSpPr>
        <p:spPr>
          <a:xfrm>
            <a:off x="4809708" y="5145463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5x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5AE460D-9506-4FFE-9F7D-DD2B81B290E9}"/>
              </a:ext>
            </a:extLst>
          </p:cNvPr>
          <p:cNvSpPr txBox="1"/>
          <p:nvPr/>
        </p:nvSpPr>
        <p:spPr>
          <a:xfrm>
            <a:off x="2133171" y="1446929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94597A1F-2118-4F42-BAB1-493E17CE5093}"/>
              </a:ext>
            </a:extLst>
          </p:cNvPr>
          <p:cNvSpPr/>
          <p:nvPr/>
        </p:nvSpPr>
        <p:spPr>
          <a:xfrm>
            <a:off x="5051287" y="546182"/>
            <a:ext cx="23365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25p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D3FAA28-37A6-4B1D-8C6B-3570795A9E34}"/>
              </a:ext>
            </a:extLst>
          </p:cNvPr>
          <p:cNvSpPr/>
          <p:nvPr/>
        </p:nvSpPr>
        <p:spPr>
          <a:xfrm>
            <a:off x="6391051" y="2060310"/>
            <a:ext cx="27823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 cans = £6.00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4C082999-0842-4B9B-B86C-40D27962409C}"/>
              </a:ext>
            </a:extLst>
          </p:cNvPr>
          <p:cNvSpPr/>
          <p:nvPr/>
        </p:nvSpPr>
        <p:spPr>
          <a:xfrm>
            <a:off x="6584390" y="2982051"/>
            <a:ext cx="15896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 cans =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A344A2E8-76A4-4D9D-A424-0BFDF3A16996}"/>
              </a:ext>
            </a:extLst>
          </p:cNvPr>
          <p:cNvCxnSpPr/>
          <p:nvPr/>
        </p:nvCxnSpPr>
        <p:spPr>
          <a:xfrm>
            <a:off x="7718553" y="2645085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7BE0C15A-80C0-4CDB-99C2-33015063A419}"/>
              </a:ext>
            </a:extLst>
          </p:cNvPr>
          <p:cNvSpPr/>
          <p:nvPr/>
        </p:nvSpPr>
        <p:spPr>
          <a:xfrm>
            <a:off x="7802427" y="2551958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÷6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74630915-0D54-4A90-B61D-5034A9178A39}"/>
              </a:ext>
            </a:extLst>
          </p:cNvPr>
          <p:cNvSpPr/>
          <p:nvPr/>
        </p:nvSpPr>
        <p:spPr>
          <a:xfrm>
            <a:off x="8029810" y="2982051"/>
            <a:ext cx="11272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£1.00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DB6C9971-9998-4CDD-A3E6-02E742B967F3}"/>
              </a:ext>
            </a:extLst>
          </p:cNvPr>
          <p:cNvSpPr/>
          <p:nvPr/>
        </p:nvSpPr>
        <p:spPr>
          <a:xfrm>
            <a:off x="6710511" y="3944292"/>
            <a:ext cx="15896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can =</a:t>
            </a: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3F8111D3-AD53-4DD1-99E7-F5125D8E35AF}"/>
              </a:ext>
            </a:extLst>
          </p:cNvPr>
          <p:cNvCxnSpPr/>
          <p:nvPr/>
        </p:nvCxnSpPr>
        <p:spPr>
          <a:xfrm>
            <a:off x="7718553" y="3607326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86E5046D-8526-411B-A497-959A51463DA3}"/>
              </a:ext>
            </a:extLst>
          </p:cNvPr>
          <p:cNvSpPr/>
          <p:nvPr/>
        </p:nvSpPr>
        <p:spPr>
          <a:xfrm>
            <a:off x="7802427" y="3514199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÷4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3922910-9F28-409B-9271-7F71D0285A37}"/>
              </a:ext>
            </a:extLst>
          </p:cNvPr>
          <p:cNvSpPr/>
          <p:nvPr/>
        </p:nvSpPr>
        <p:spPr>
          <a:xfrm>
            <a:off x="7998278" y="3944292"/>
            <a:ext cx="11272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£0.25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E92149-CFAB-4595-9852-0FA0A61A696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43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5" grpId="0"/>
      <p:bldP spid="17" grpId="0"/>
      <p:bldP spid="18" grpId="0"/>
      <p:bldP spid="19" grpId="0"/>
      <p:bldP spid="20" grpId="0"/>
      <p:bldP spid="24" grpId="0"/>
      <p:bldP spid="25" grpId="0"/>
      <p:bldP spid="26" grpId="0"/>
      <p:bldP spid="27" grpId="0"/>
      <p:bldP spid="31" grpId="0"/>
      <p:bldP spid="32" grpId="0"/>
      <p:bldP spid="33" grpId="0"/>
      <p:bldP spid="34" grpId="0"/>
      <p:bldP spid="38" grpId="0"/>
      <p:bldP spid="39" grpId="0"/>
      <p:bldP spid="40" grpId="0"/>
      <p:bldP spid="44" grpId="0"/>
      <p:bldP spid="45" grpId="0"/>
      <p:bldP spid="46" grpId="0"/>
      <p:bldP spid="48" grpId="0"/>
      <p:bldP spid="53" grpId="0"/>
      <p:bldP spid="54" grpId="0"/>
      <p:bldP spid="55" grpId="0"/>
      <p:bldP spid="56" grpId="0"/>
      <p:bldP spid="57" grpId="0"/>
      <p:bldP spid="58" grpId="0"/>
      <p:bldP spid="60" grpId="0"/>
      <p:bldP spid="61" grpId="0"/>
      <p:bldP spid="62" grpId="0"/>
      <p:bldP spid="64" grpId="0"/>
      <p:bldP spid="65" grpId="0"/>
      <p:bldP spid="66" grpId="0"/>
      <p:bldP spid="68" grpId="0"/>
      <p:bldP spid="69" grpId="0"/>
    </p:bld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is the value of 4x + 7 when x = 5?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78950D-CEA3-4D94-A270-5DD327808E1A}"/>
              </a:ext>
            </a:extLst>
          </p:cNvPr>
          <p:cNvSpPr txBox="1"/>
          <p:nvPr/>
        </p:nvSpPr>
        <p:spPr>
          <a:xfrm>
            <a:off x="2120753" y="792075"/>
            <a:ext cx="29806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(4 x 5) + 7 =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531C19-12D6-4550-96C5-E5FE2D0AC184}"/>
              </a:ext>
            </a:extLst>
          </p:cNvPr>
          <p:cNvSpPr txBox="1"/>
          <p:nvPr/>
        </p:nvSpPr>
        <p:spPr>
          <a:xfrm>
            <a:off x="4356650" y="792075"/>
            <a:ext cx="29806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286A0C8-B296-40DA-819F-673751F6F10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3244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7255675" y="50000"/>
            <a:ext cx="47772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Jim draws a graph to show how high two rockets go during their flight.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03408F4-95EA-44DA-B32C-35B22FFCF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6" y="204717"/>
            <a:ext cx="6890832" cy="638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3C42BB9-AA4D-48AE-AD89-073F084F71C3}"/>
              </a:ext>
            </a:extLst>
          </p:cNvPr>
          <p:cNvSpPr/>
          <p:nvPr/>
        </p:nvSpPr>
        <p:spPr>
          <a:xfrm>
            <a:off x="7255675" y="787142"/>
            <a:ext cx="477729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Estimate how much higher rocket A reaches than rocket B.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1EDD89-460B-4900-A9A7-BF44424792D6}"/>
              </a:ext>
            </a:extLst>
          </p:cNvPr>
          <p:cNvSpPr/>
          <p:nvPr/>
        </p:nvSpPr>
        <p:spPr>
          <a:xfrm>
            <a:off x="7255675" y="2164716"/>
            <a:ext cx="477729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Estimate the time after the start when the two rockets are at the same height.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93B820-9AEA-4EDB-8E52-A35DA771431D}"/>
              </a:ext>
            </a:extLst>
          </p:cNvPr>
          <p:cNvSpPr/>
          <p:nvPr/>
        </p:nvSpPr>
        <p:spPr>
          <a:xfrm>
            <a:off x="7255674" y="3865582"/>
            <a:ext cx="477729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Jim says, ‘The graph shows that rocket A was more than 200 m above the ground for about 23 seconds.’ </a:t>
            </a:r>
          </a:p>
          <a:p>
            <a:pPr>
              <a:spcAft>
                <a:spcPts val="0"/>
              </a:spcAft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Explain how the graph shows this.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B35C31A-1783-43B5-96CC-F9BB3395B096}"/>
              </a:ext>
            </a:extLst>
          </p:cNvPr>
          <p:cNvCxnSpPr>
            <a:cxnSpLocks/>
          </p:cNvCxnSpPr>
          <p:nvPr/>
        </p:nvCxnSpPr>
        <p:spPr>
          <a:xfrm flipH="1">
            <a:off x="1579418" y="1904038"/>
            <a:ext cx="157941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0DDEFBE5-C63C-4E37-9376-38FBF3EF7DEC}"/>
              </a:ext>
            </a:extLst>
          </p:cNvPr>
          <p:cNvSpPr/>
          <p:nvPr/>
        </p:nvSpPr>
        <p:spPr>
          <a:xfrm>
            <a:off x="860083" y="1642428"/>
            <a:ext cx="9410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325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D55D1AC-FDF9-471F-8A15-0463905C2F1F}"/>
              </a:ext>
            </a:extLst>
          </p:cNvPr>
          <p:cNvCxnSpPr>
            <a:cxnSpLocks/>
          </p:cNvCxnSpPr>
          <p:nvPr/>
        </p:nvCxnSpPr>
        <p:spPr>
          <a:xfrm flipH="1">
            <a:off x="1579418" y="3571670"/>
            <a:ext cx="280554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1A1D5239-FC0E-4DD8-97EB-46E48123E15E}"/>
              </a:ext>
            </a:extLst>
          </p:cNvPr>
          <p:cNvSpPr/>
          <p:nvPr/>
        </p:nvSpPr>
        <p:spPr>
          <a:xfrm>
            <a:off x="860083" y="3341749"/>
            <a:ext cx="9410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175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00AA46F-1BD6-4177-A7DA-158E90141DF2}"/>
              </a:ext>
            </a:extLst>
          </p:cNvPr>
          <p:cNvSpPr/>
          <p:nvPr/>
        </p:nvSpPr>
        <p:spPr>
          <a:xfrm>
            <a:off x="7255674" y="1660822"/>
            <a:ext cx="25796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325 – 175 =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8FE0952-963D-4C83-98EA-328E1F8CF84B}"/>
              </a:ext>
            </a:extLst>
          </p:cNvPr>
          <p:cNvSpPr/>
          <p:nvPr/>
        </p:nvSpPr>
        <p:spPr>
          <a:xfrm>
            <a:off x="9322774" y="1660595"/>
            <a:ext cx="25796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150 metres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E8DF55-31C4-4380-8E89-0B04AC3DC871}"/>
              </a:ext>
            </a:extLst>
          </p:cNvPr>
          <p:cNvCxnSpPr>
            <a:cxnSpLocks/>
          </p:cNvCxnSpPr>
          <p:nvPr/>
        </p:nvCxnSpPr>
        <p:spPr>
          <a:xfrm>
            <a:off x="3794414" y="3676445"/>
            <a:ext cx="0" cy="188615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1E6E7244-B468-4380-8A8D-4948DB0E1BD0}"/>
              </a:ext>
            </a:extLst>
          </p:cNvPr>
          <p:cNvSpPr/>
          <p:nvPr/>
        </p:nvSpPr>
        <p:spPr>
          <a:xfrm>
            <a:off x="7246862" y="3415259"/>
            <a:ext cx="25796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27 seconds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796BAF7-C0FE-4854-911D-2B0B4DD038DE}"/>
              </a:ext>
            </a:extLst>
          </p:cNvPr>
          <p:cNvCxnSpPr>
            <a:cxnSpLocks/>
          </p:cNvCxnSpPr>
          <p:nvPr/>
        </p:nvCxnSpPr>
        <p:spPr>
          <a:xfrm flipH="1">
            <a:off x="2265082" y="3309091"/>
            <a:ext cx="394464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6DE7D87-383C-4718-8BA0-9D853C4DC539}"/>
              </a:ext>
            </a:extLst>
          </p:cNvPr>
          <p:cNvCxnSpPr>
            <a:cxnSpLocks/>
          </p:cNvCxnSpPr>
          <p:nvPr/>
        </p:nvCxnSpPr>
        <p:spPr>
          <a:xfrm flipV="1">
            <a:off x="2490653" y="3309092"/>
            <a:ext cx="0" cy="22535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6DE025C9-B6A0-4AEE-91DD-EC79B845E063}"/>
              </a:ext>
            </a:extLst>
          </p:cNvPr>
          <p:cNvSpPr/>
          <p:nvPr/>
        </p:nvSpPr>
        <p:spPr>
          <a:xfrm>
            <a:off x="2311976" y="5481919"/>
            <a:ext cx="9410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68C3C70-A6E0-4C4E-A3DF-52481868DD04}"/>
              </a:ext>
            </a:extLst>
          </p:cNvPr>
          <p:cNvCxnSpPr>
            <a:cxnSpLocks/>
          </p:cNvCxnSpPr>
          <p:nvPr/>
        </p:nvCxnSpPr>
        <p:spPr>
          <a:xfrm flipV="1">
            <a:off x="3749373" y="3309092"/>
            <a:ext cx="0" cy="22535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D4C27540-34A7-453B-BB5D-4A1E3929D1F7}"/>
              </a:ext>
            </a:extLst>
          </p:cNvPr>
          <p:cNvSpPr/>
          <p:nvPr/>
        </p:nvSpPr>
        <p:spPr>
          <a:xfrm>
            <a:off x="3470804" y="5481919"/>
            <a:ext cx="9410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26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8952269-3D72-4B87-87CB-17AF9C0F4082}"/>
              </a:ext>
            </a:extLst>
          </p:cNvPr>
          <p:cNvSpPr/>
          <p:nvPr/>
        </p:nvSpPr>
        <p:spPr>
          <a:xfrm>
            <a:off x="7255674" y="5674044"/>
            <a:ext cx="46966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reaches at 3s, falls at 26s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CDB1D42-7C53-4EBE-8032-035B73FBAF6D}"/>
              </a:ext>
            </a:extLst>
          </p:cNvPr>
          <p:cNvSpPr/>
          <p:nvPr/>
        </p:nvSpPr>
        <p:spPr>
          <a:xfrm>
            <a:off x="7255674" y="6157960"/>
            <a:ext cx="46966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26 – 3 = 23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68E670-AAFD-47D1-8894-C4AEAC18501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6652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3" grpId="0"/>
      <p:bldP spid="13" grpId="1"/>
      <p:bldP spid="15" grpId="0"/>
      <p:bldP spid="16" grpId="0"/>
      <p:bldP spid="20" grpId="0"/>
      <p:bldP spid="31" grpId="0"/>
      <p:bldP spid="33" grpId="0"/>
      <p:bldP spid="34" grpId="0"/>
      <p:bldP spid="35" grpId="0"/>
    </p:bld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50000"/>
            <a:ext cx="360147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Two companies sell toys online. They charge to deliver.</a:t>
            </a:r>
          </a:p>
          <a:p>
            <a:r>
              <a:rPr lang="en-US" sz="3200" b="1" dirty="0"/>
              <a:t>Describe the delivery cost of the second company.</a:t>
            </a:r>
          </a:p>
          <a:p>
            <a:r>
              <a:rPr lang="en-US" sz="3200" b="1" dirty="0"/>
              <a:t>The first company is done for you.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951468-DE09-4770-B919-4625BB824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145698"/>
            <a:ext cx="3277669" cy="309837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F7AEB7C-C83A-4B6F-BB8C-300B8F883C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9011" y="3565521"/>
            <a:ext cx="3244052" cy="31095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F0CC72-B471-4794-BA04-8E02F5E986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0053" y="580715"/>
            <a:ext cx="4572521" cy="18264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500351-9F2A-4344-84C9-97A11CA6DC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0053" y="3936868"/>
            <a:ext cx="4578998" cy="276553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8FB4879-77D6-469F-A0D2-F41EB038C66F}"/>
              </a:ext>
            </a:extLst>
          </p:cNvPr>
          <p:cNvSpPr/>
          <p:nvPr/>
        </p:nvSpPr>
        <p:spPr>
          <a:xfrm>
            <a:off x="7353479" y="3535494"/>
            <a:ext cx="39271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The delivery cost is £5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9A5CAE-4FBE-4D44-926E-8BFD9CBFFBB6}"/>
              </a:ext>
            </a:extLst>
          </p:cNvPr>
          <p:cNvSpPr/>
          <p:nvPr/>
        </p:nvSpPr>
        <p:spPr>
          <a:xfrm>
            <a:off x="7353478" y="4188509"/>
            <a:ext cx="43731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(the same) whatever the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FDB83D-9768-4BFD-AC04-CFEEA2AB52C8}"/>
              </a:ext>
            </a:extLst>
          </p:cNvPr>
          <p:cNvSpPr/>
          <p:nvPr/>
        </p:nvSpPr>
        <p:spPr>
          <a:xfrm>
            <a:off x="7330997" y="4868622"/>
            <a:ext cx="28042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cost of the toy.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076D70-AAD4-42C8-A5A3-96EC9E5A4F4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320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D4D04905-8339-4282-8CC8-0F5E29D0ADB5}"/>
              </a:ext>
            </a:extLst>
          </p:cNvPr>
          <p:cNvSpPr txBox="1"/>
          <p:nvPr/>
        </p:nvSpPr>
        <p:spPr>
          <a:xfrm>
            <a:off x="9894221" y="1325334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1 0.5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</a:t>
            </a:r>
            <a:r>
              <a:rPr lang="en-US" sz="3200" b="1" u="sng" dirty="0"/>
              <a:t>same</a:t>
            </a:r>
            <a:r>
              <a:rPr lang="en-US" sz="3200" b="1" dirty="0"/>
              <a:t> number in each box to make this correct.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0B577C-1DFD-40A5-B6E4-49CABDF87F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473" y="879577"/>
            <a:ext cx="8423564" cy="11872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7AA6F1-68C8-4B7D-92DA-AA26988DA65B}"/>
              </a:ext>
            </a:extLst>
          </p:cNvPr>
          <p:cNvSpPr txBox="1"/>
          <p:nvPr/>
        </p:nvSpPr>
        <p:spPr>
          <a:xfrm>
            <a:off x="9419951" y="1337165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C862429-3161-4D20-AD3B-493D0C2A8BF7}"/>
              </a:ext>
            </a:extLst>
          </p:cNvPr>
          <p:cNvCxnSpPr>
            <a:cxnSpLocks/>
          </p:cNvCxnSpPr>
          <p:nvPr/>
        </p:nvCxnSpPr>
        <p:spPr>
          <a:xfrm>
            <a:off x="9894568" y="1386722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0D8EA31-8D4B-4020-A2B1-9E55F978CBDB}"/>
              </a:ext>
            </a:extLst>
          </p:cNvPr>
          <p:cNvCxnSpPr>
            <a:cxnSpLocks/>
          </p:cNvCxnSpPr>
          <p:nvPr/>
        </p:nvCxnSpPr>
        <p:spPr>
          <a:xfrm>
            <a:off x="9913520" y="1386722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36D6CA3-06A5-481E-9163-B52CA9392CC7}"/>
              </a:ext>
            </a:extLst>
          </p:cNvPr>
          <p:cNvSpPr txBox="1"/>
          <p:nvPr/>
        </p:nvSpPr>
        <p:spPr>
          <a:xfrm>
            <a:off x="10336527" y="88641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D23B2E-4642-4C25-AF1F-2630C043D90F}"/>
              </a:ext>
            </a:extLst>
          </p:cNvPr>
          <p:cNvSpPr txBox="1"/>
          <p:nvPr/>
        </p:nvSpPr>
        <p:spPr>
          <a:xfrm>
            <a:off x="10759533" y="88641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3CCBBA-ADC0-4A83-AA90-D4FA4B405A68}"/>
              </a:ext>
            </a:extLst>
          </p:cNvPr>
          <p:cNvSpPr txBox="1"/>
          <p:nvPr/>
        </p:nvSpPr>
        <p:spPr>
          <a:xfrm>
            <a:off x="10645777" y="1364059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E914EB-5017-47A5-A173-E205CFA4CC33}"/>
              </a:ext>
            </a:extLst>
          </p:cNvPr>
          <p:cNvSpPr txBox="1"/>
          <p:nvPr/>
        </p:nvSpPr>
        <p:spPr>
          <a:xfrm>
            <a:off x="10629554" y="879577"/>
            <a:ext cx="3374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98935D-54F1-47A3-9A53-B9BEA34E7A8E}"/>
              </a:ext>
            </a:extLst>
          </p:cNvPr>
          <p:cNvSpPr txBox="1"/>
          <p:nvPr/>
        </p:nvSpPr>
        <p:spPr>
          <a:xfrm>
            <a:off x="956143" y="1190371"/>
            <a:ext cx="12365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DA39B5-B327-4DCE-8635-599DC25D9D8C}"/>
              </a:ext>
            </a:extLst>
          </p:cNvPr>
          <p:cNvSpPr txBox="1"/>
          <p:nvPr/>
        </p:nvSpPr>
        <p:spPr>
          <a:xfrm>
            <a:off x="3469073" y="1190371"/>
            <a:ext cx="12365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419662D-12DB-4B11-B28B-172D4AF6026A}"/>
              </a:ext>
            </a:extLst>
          </p:cNvPr>
          <p:cNvSpPr txBox="1"/>
          <p:nvPr/>
        </p:nvSpPr>
        <p:spPr>
          <a:xfrm>
            <a:off x="5965674" y="1194233"/>
            <a:ext cx="12365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3.5</a:t>
            </a:r>
          </a:p>
        </p:txBody>
      </p:sp>
    </p:spTree>
    <p:extLst>
      <p:ext uri="{BB962C8B-B14F-4D97-AF65-F5344CB8AC3E}">
        <p14:creationId xmlns:p14="http://schemas.microsoft.com/office/powerpoint/2010/main" val="794491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5" grpId="0"/>
      <p:bldP spid="8" grpId="0"/>
      <p:bldP spid="9" grpId="0"/>
      <p:bldP spid="10" grpId="0"/>
      <p:bldP spid="11" grpId="0"/>
      <p:bldP spid="15" grpId="0"/>
      <p:bldP spid="16" grpId="0"/>
      <p:bldP spid="17" grpId="0"/>
    </p:bld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103032" y="51516"/>
            <a:ext cx="118270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two fractions, each greater than 0 and less than 1, which have a difference of ¾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86A6B49-D1DD-4D48-8831-71C7D63A06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920" y="1229887"/>
            <a:ext cx="866871" cy="1417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1C1D7F67-7A43-46CF-BA93-3FCCC9430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702" y="1229887"/>
            <a:ext cx="866871" cy="1417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C082E53-5171-4211-91AE-8618E6F79FD6}"/>
              </a:ext>
            </a:extLst>
          </p:cNvPr>
          <p:cNvSpPr/>
          <p:nvPr/>
        </p:nvSpPr>
        <p:spPr>
          <a:xfrm>
            <a:off x="6989736" y="1779244"/>
            <a:ext cx="97429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8287E95-CD48-44C3-8408-131D0DFC7379}"/>
              </a:ext>
            </a:extLst>
          </p:cNvPr>
          <p:cNvGrpSpPr/>
          <p:nvPr/>
        </p:nvGrpSpPr>
        <p:grpSpPr>
          <a:xfrm>
            <a:off x="7529744" y="1580269"/>
            <a:ext cx="509296" cy="1067398"/>
            <a:chOff x="4530934" y="3723882"/>
            <a:chExt cx="509296" cy="106739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6527128-6E47-45F0-BFA9-6EDCCA2ECD05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D5DF66D-FB3B-4FD0-8858-6058D30C40A6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B9B557F-B398-4331-84EC-832A5214F0B6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4</a:t>
                </a: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AF3DEBBF-7558-434E-BB79-9CB20D6D2C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2F30FF4F-6609-42D5-9A1E-7BE56845CDCA}"/>
              </a:ext>
            </a:extLst>
          </p:cNvPr>
          <p:cNvSpPr/>
          <p:nvPr/>
        </p:nvSpPr>
        <p:spPr>
          <a:xfrm>
            <a:off x="5637545" y="1709203"/>
            <a:ext cx="97429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 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A26E5FDF-7D80-4BC0-A8C8-2BE23AA1CB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295" y="1385825"/>
            <a:ext cx="866871" cy="1417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D5EFD327-1ADF-4B7D-9D89-A82264454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200" y="1385825"/>
            <a:ext cx="866871" cy="1417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E44BFBFB-508D-4479-A9AE-7533CF9650E4}"/>
              </a:ext>
            </a:extLst>
          </p:cNvPr>
          <p:cNvGrpSpPr/>
          <p:nvPr/>
        </p:nvGrpSpPr>
        <p:grpSpPr>
          <a:xfrm>
            <a:off x="6257161" y="1580269"/>
            <a:ext cx="509296" cy="1067398"/>
            <a:chOff x="4530934" y="3723882"/>
            <a:chExt cx="509296" cy="106739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F4D0A2A-646A-424A-80E1-5E60B74E09A7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8AE17B5-0EA8-4C1E-93A8-EEA660F758FE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602334A-5AC1-4121-B637-763FD1B4DA93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B12A75DF-653D-46CD-956A-09435494F4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20CEAE2-F553-4AF7-8158-32D7E7B3E5D3}"/>
              </a:ext>
            </a:extLst>
          </p:cNvPr>
          <p:cNvGrpSpPr/>
          <p:nvPr/>
        </p:nvGrpSpPr>
        <p:grpSpPr>
          <a:xfrm>
            <a:off x="5061668" y="3243130"/>
            <a:ext cx="1345561" cy="1076984"/>
            <a:chOff x="1332825" y="3098933"/>
            <a:chExt cx="1345561" cy="107698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EAB5906-0ADA-45AA-9EB5-1D1954FC3694}"/>
                </a:ext>
              </a:extLst>
            </p:cNvPr>
            <p:cNvSpPr txBox="1"/>
            <p:nvPr/>
          </p:nvSpPr>
          <p:spPr>
            <a:xfrm>
              <a:off x="1332825" y="3302642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F8885600-ACD0-4EF6-A59F-852BDB452779}"/>
                </a:ext>
              </a:extLst>
            </p:cNvPr>
            <p:cNvGrpSpPr/>
            <p:nvPr/>
          </p:nvGrpSpPr>
          <p:grpSpPr>
            <a:xfrm>
              <a:off x="1792357" y="3098933"/>
              <a:ext cx="539707" cy="1076984"/>
              <a:chOff x="3580378" y="2366435"/>
              <a:chExt cx="539707" cy="1076984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102F85F7-A48C-4B5A-8D21-58F5DEC2BE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9669" y="2874269"/>
                <a:ext cx="446374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7E5A429-16D1-4BFD-BF42-FBD745820E9F}"/>
                  </a:ext>
                </a:extLst>
              </p:cNvPr>
              <p:cNvSpPr txBox="1"/>
              <p:nvPr/>
            </p:nvSpPr>
            <p:spPr>
              <a:xfrm>
                <a:off x="3580744" y="2812477"/>
                <a:ext cx="49098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B7C6190-94A4-418C-8B13-574BDEF178E3}"/>
                  </a:ext>
                </a:extLst>
              </p:cNvPr>
              <p:cNvSpPr txBox="1"/>
              <p:nvPr/>
            </p:nvSpPr>
            <p:spPr>
              <a:xfrm>
                <a:off x="3580378" y="2366435"/>
                <a:ext cx="53970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4396F57-7D1F-4EEE-9E90-2E3CC2387F29}"/>
                </a:ext>
              </a:extLst>
            </p:cNvPr>
            <p:cNvSpPr txBox="1"/>
            <p:nvPr/>
          </p:nvSpPr>
          <p:spPr>
            <a:xfrm>
              <a:off x="2244648" y="3303757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CAE5CC0-350A-48C0-8EBA-09544821348C}"/>
              </a:ext>
            </a:extLst>
          </p:cNvPr>
          <p:cNvGrpSpPr/>
          <p:nvPr/>
        </p:nvGrpSpPr>
        <p:grpSpPr>
          <a:xfrm>
            <a:off x="4625217" y="3244260"/>
            <a:ext cx="539707" cy="1076984"/>
            <a:chOff x="3580378" y="2366435"/>
            <a:chExt cx="539707" cy="1076984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8AEB8E1-5B21-4BDF-923B-1BEF42ECA84F}"/>
                </a:ext>
              </a:extLst>
            </p:cNvPr>
            <p:cNvCxnSpPr>
              <a:cxnSpLocks/>
            </p:cNvCxnSpPr>
            <p:nvPr/>
          </p:nvCxnSpPr>
          <p:spPr>
            <a:xfrm>
              <a:off x="3589669" y="2874269"/>
              <a:ext cx="44637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15DFF1E-D8DC-4B94-BD55-1191976BBAB2}"/>
                </a:ext>
              </a:extLst>
            </p:cNvPr>
            <p:cNvSpPr txBox="1"/>
            <p:nvPr/>
          </p:nvSpPr>
          <p:spPr>
            <a:xfrm>
              <a:off x="3580744" y="2812477"/>
              <a:ext cx="4909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B356982-5735-4FD9-940C-127A90FC6BB2}"/>
                </a:ext>
              </a:extLst>
            </p:cNvPr>
            <p:cNvSpPr txBox="1"/>
            <p:nvPr/>
          </p:nvSpPr>
          <p:spPr>
            <a:xfrm>
              <a:off x="3580378" y="2366435"/>
              <a:ext cx="53970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0D73C69-B01E-4B8D-ACED-7FBC5822BAEC}"/>
              </a:ext>
            </a:extLst>
          </p:cNvPr>
          <p:cNvGrpSpPr/>
          <p:nvPr/>
        </p:nvGrpSpPr>
        <p:grpSpPr>
          <a:xfrm>
            <a:off x="6455551" y="5017167"/>
            <a:ext cx="490985" cy="630942"/>
            <a:chOff x="2685132" y="3551699"/>
            <a:chExt cx="490985" cy="630942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82C6975-3519-447A-BFF5-C6AD084DF812}"/>
                </a:ext>
              </a:extLst>
            </p:cNvPr>
            <p:cNvCxnSpPr>
              <a:cxnSpLocks/>
            </p:cNvCxnSpPr>
            <p:nvPr/>
          </p:nvCxnSpPr>
          <p:spPr>
            <a:xfrm>
              <a:off x="2694057" y="3613491"/>
              <a:ext cx="44637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6F87A88-3DF4-4FF2-A4B6-4C592228900B}"/>
                </a:ext>
              </a:extLst>
            </p:cNvPr>
            <p:cNvSpPr txBox="1"/>
            <p:nvPr/>
          </p:nvSpPr>
          <p:spPr>
            <a:xfrm>
              <a:off x="2685132" y="3551699"/>
              <a:ext cx="4909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86865FA7-3159-4B59-9778-A335B4EB3AAD}"/>
              </a:ext>
            </a:extLst>
          </p:cNvPr>
          <p:cNvSpPr txBox="1"/>
          <p:nvPr/>
        </p:nvSpPr>
        <p:spPr>
          <a:xfrm>
            <a:off x="6465049" y="4561332"/>
            <a:ext cx="5397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AEA219E-BD97-4142-A783-0BA78B995E54}"/>
              </a:ext>
            </a:extLst>
          </p:cNvPr>
          <p:cNvGrpSpPr/>
          <p:nvPr/>
        </p:nvGrpSpPr>
        <p:grpSpPr>
          <a:xfrm>
            <a:off x="5061668" y="4561332"/>
            <a:ext cx="1345561" cy="1076984"/>
            <a:chOff x="1332825" y="3098933"/>
            <a:chExt cx="1345561" cy="1076984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0BE4C91-728E-4AAB-9468-B726CC031232}"/>
                </a:ext>
              </a:extLst>
            </p:cNvPr>
            <p:cNvSpPr txBox="1"/>
            <p:nvPr/>
          </p:nvSpPr>
          <p:spPr>
            <a:xfrm>
              <a:off x="1332825" y="3302642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B12385D7-BA3F-49D6-9E92-4518778856F0}"/>
                </a:ext>
              </a:extLst>
            </p:cNvPr>
            <p:cNvGrpSpPr/>
            <p:nvPr/>
          </p:nvGrpSpPr>
          <p:grpSpPr>
            <a:xfrm>
              <a:off x="1792357" y="3098933"/>
              <a:ext cx="539707" cy="1076984"/>
              <a:chOff x="3580378" y="2366435"/>
              <a:chExt cx="539707" cy="1076984"/>
            </a:xfrm>
          </p:grpSpPr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E1271018-59BE-42AB-8B9A-608BB99A01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9669" y="2874269"/>
                <a:ext cx="446374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27CFC5D6-4556-4F30-904E-817F0758E21D}"/>
                  </a:ext>
                </a:extLst>
              </p:cNvPr>
              <p:cNvSpPr txBox="1"/>
              <p:nvPr/>
            </p:nvSpPr>
            <p:spPr>
              <a:xfrm>
                <a:off x="3580744" y="2812477"/>
                <a:ext cx="49098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A490EC3-9FF1-42CF-886F-DAA1C165CE5F}"/>
                  </a:ext>
                </a:extLst>
              </p:cNvPr>
              <p:cNvSpPr txBox="1"/>
              <p:nvPr/>
            </p:nvSpPr>
            <p:spPr>
              <a:xfrm>
                <a:off x="3580378" y="2366435"/>
                <a:ext cx="53970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7DE886F-D01B-44AF-8A29-7A9E3FBB3BD5}"/>
                </a:ext>
              </a:extLst>
            </p:cNvPr>
            <p:cNvSpPr txBox="1"/>
            <p:nvPr/>
          </p:nvSpPr>
          <p:spPr>
            <a:xfrm>
              <a:off x="2244648" y="3303757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9FE5FC5-6792-4AC4-BCA1-AC5A3A40F42A}"/>
              </a:ext>
            </a:extLst>
          </p:cNvPr>
          <p:cNvGrpSpPr/>
          <p:nvPr/>
        </p:nvGrpSpPr>
        <p:grpSpPr>
          <a:xfrm>
            <a:off x="4625217" y="4562462"/>
            <a:ext cx="539707" cy="1076984"/>
            <a:chOff x="3580378" y="2366435"/>
            <a:chExt cx="539707" cy="1076984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23D7E84-AE8B-485D-89DA-32E0D5FDFFF4}"/>
                </a:ext>
              </a:extLst>
            </p:cNvPr>
            <p:cNvCxnSpPr>
              <a:cxnSpLocks/>
            </p:cNvCxnSpPr>
            <p:nvPr/>
          </p:nvCxnSpPr>
          <p:spPr>
            <a:xfrm>
              <a:off x="3589669" y="2874269"/>
              <a:ext cx="44637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5944121-9455-4FDB-86D4-0B8159EFDBAD}"/>
                </a:ext>
              </a:extLst>
            </p:cNvPr>
            <p:cNvSpPr txBox="1"/>
            <p:nvPr/>
          </p:nvSpPr>
          <p:spPr>
            <a:xfrm>
              <a:off x="3580744" y="2812477"/>
              <a:ext cx="4909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47480CF-C305-4760-BF8E-F04DE8CF183B}"/>
                </a:ext>
              </a:extLst>
            </p:cNvPr>
            <p:cNvSpPr txBox="1"/>
            <p:nvPr/>
          </p:nvSpPr>
          <p:spPr>
            <a:xfrm>
              <a:off x="3580378" y="2366435"/>
              <a:ext cx="53970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EFE3162-8082-4E0F-8ACB-850EC96F6419}"/>
              </a:ext>
            </a:extLst>
          </p:cNvPr>
          <p:cNvGrpSpPr/>
          <p:nvPr/>
        </p:nvGrpSpPr>
        <p:grpSpPr>
          <a:xfrm>
            <a:off x="4896143" y="1560890"/>
            <a:ext cx="549205" cy="1086777"/>
            <a:chOff x="6607951" y="4713732"/>
            <a:chExt cx="549205" cy="1086777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F089687C-F26E-4631-AD9A-4D0D7A6B3D4A}"/>
                </a:ext>
              </a:extLst>
            </p:cNvPr>
            <p:cNvGrpSpPr/>
            <p:nvPr/>
          </p:nvGrpSpPr>
          <p:grpSpPr>
            <a:xfrm>
              <a:off x="6607951" y="5169567"/>
              <a:ext cx="490985" cy="630942"/>
              <a:chOff x="2685132" y="3551699"/>
              <a:chExt cx="490985" cy="630942"/>
            </a:xfrm>
          </p:grpSpPr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558FFF31-B624-4647-829B-F84186D00A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94057" y="3613491"/>
                <a:ext cx="446374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8EE943F-35DB-458B-BFB9-36644CC1BE0E}"/>
                  </a:ext>
                </a:extLst>
              </p:cNvPr>
              <p:cNvSpPr txBox="1"/>
              <p:nvPr/>
            </p:nvSpPr>
            <p:spPr>
              <a:xfrm>
                <a:off x="2685132" y="3551699"/>
                <a:ext cx="49098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52B7E84-7FA7-4009-9732-C0AC39F1717E}"/>
                </a:ext>
              </a:extLst>
            </p:cNvPr>
            <p:cNvSpPr txBox="1"/>
            <p:nvPr/>
          </p:nvSpPr>
          <p:spPr>
            <a:xfrm>
              <a:off x="6617449" y="4713732"/>
              <a:ext cx="53970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8D8BD77-4080-40AA-80D1-8EF087E0524E}"/>
              </a:ext>
            </a:extLst>
          </p:cNvPr>
          <p:cNvGrpSpPr/>
          <p:nvPr/>
        </p:nvGrpSpPr>
        <p:grpSpPr>
          <a:xfrm>
            <a:off x="941893" y="1422411"/>
            <a:ext cx="549205" cy="1086777"/>
            <a:chOff x="6607951" y="4713732"/>
            <a:chExt cx="549205" cy="1086777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EA4DDBD1-0823-4979-81C9-103BB4B0049C}"/>
                </a:ext>
              </a:extLst>
            </p:cNvPr>
            <p:cNvGrpSpPr/>
            <p:nvPr/>
          </p:nvGrpSpPr>
          <p:grpSpPr>
            <a:xfrm>
              <a:off x="6607951" y="5169567"/>
              <a:ext cx="490985" cy="630942"/>
              <a:chOff x="2685132" y="3551699"/>
              <a:chExt cx="490985" cy="630942"/>
            </a:xfrm>
          </p:grpSpPr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D442E024-CAA7-4960-9726-19435E513A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94057" y="3613491"/>
                <a:ext cx="446374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C0928732-4078-43AC-A68D-B8251623020B}"/>
                  </a:ext>
                </a:extLst>
              </p:cNvPr>
              <p:cNvSpPr txBox="1"/>
              <p:nvPr/>
            </p:nvSpPr>
            <p:spPr>
              <a:xfrm>
                <a:off x="2685132" y="3551699"/>
                <a:ext cx="49098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30C3C85-EC6E-41EB-9F64-5FB7F4514A02}"/>
                </a:ext>
              </a:extLst>
            </p:cNvPr>
            <p:cNvSpPr txBox="1"/>
            <p:nvPr/>
          </p:nvSpPr>
          <p:spPr>
            <a:xfrm>
              <a:off x="6617449" y="4713732"/>
              <a:ext cx="53970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E7EAAF6-9947-4540-8E5F-C18EE56710D1}"/>
              </a:ext>
            </a:extLst>
          </p:cNvPr>
          <p:cNvGrpSpPr/>
          <p:nvPr/>
        </p:nvGrpSpPr>
        <p:grpSpPr>
          <a:xfrm>
            <a:off x="2142282" y="1405078"/>
            <a:ext cx="509296" cy="1067398"/>
            <a:chOff x="4530934" y="3723882"/>
            <a:chExt cx="509296" cy="1067398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8973AC3-415E-455D-97B4-A5366A60B166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2F186022-5B34-4DBB-A3BE-7B5053EE0AA4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FAF8C05D-8542-4381-A909-5CBBB4D34D49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B992AEFF-5C05-468F-861A-79DA9D9E47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C32C0016-F899-448F-8D6B-F40B1AF83A7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842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/>
      <p:bldP spid="40" grpId="0"/>
    </p:bld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is a centimetre grid.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Draw two more lines to make a quadrilateral with an area of 18 cm².</a:t>
            </a:r>
          </a:p>
        </p:txBody>
      </p:sp>
      <p:pic>
        <p:nvPicPr>
          <p:cNvPr id="25602" name="Picture 2">
            <a:extLst>
              <a:ext uri="{FF2B5EF4-FFF2-40B4-BE49-F238E27FC236}">
                <a16:creationId xmlns:a16="http://schemas.microsoft.com/office/drawing/2014/main" id="{36DEC165-718F-4566-8C90-D31030878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82" y="1246709"/>
            <a:ext cx="5085852" cy="5085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316DF90-D893-441A-9B34-3D9EFE1B54CD}"/>
              </a:ext>
            </a:extLst>
          </p:cNvPr>
          <p:cNvCxnSpPr>
            <a:cxnSpLocks/>
          </p:cNvCxnSpPr>
          <p:nvPr/>
        </p:nvCxnSpPr>
        <p:spPr>
          <a:xfrm>
            <a:off x="965254" y="4490204"/>
            <a:ext cx="414377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36927C7-4B3B-4EB0-A3B1-67ECFE654F76}"/>
              </a:ext>
            </a:extLst>
          </p:cNvPr>
          <p:cNvCxnSpPr>
            <a:cxnSpLocks/>
          </p:cNvCxnSpPr>
          <p:nvPr/>
        </p:nvCxnSpPr>
        <p:spPr>
          <a:xfrm flipV="1">
            <a:off x="2365829" y="4490204"/>
            <a:ext cx="2743200" cy="135905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C1E6DC2-42A0-46C7-BE46-3565F5336A26}"/>
              </a:ext>
            </a:extLst>
          </p:cNvPr>
          <p:cNvSpPr/>
          <p:nvPr/>
        </p:nvSpPr>
        <p:spPr>
          <a:xfrm>
            <a:off x="965254" y="4490204"/>
            <a:ext cx="1400575" cy="13590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099FE46-82BE-48AE-BF27-8750CB257AB0}"/>
              </a:ext>
            </a:extLst>
          </p:cNvPr>
          <p:cNvSpPr/>
          <p:nvPr/>
        </p:nvSpPr>
        <p:spPr>
          <a:xfrm>
            <a:off x="5973588" y="3966984"/>
            <a:ext cx="19366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9 cm²</a:t>
            </a: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A05E0EA0-1C0C-4B12-88A2-91956BEDACB4}"/>
              </a:ext>
            </a:extLst>
          </p:cNvPr>
          <p:cNvSpPr/>
          <p:nvPr/>
        </p:nvSpPr>
        <p:spPr>
          <a:xfrm rot="5400000">
            <a:off x="3057917" y="3798112"/>
            <a:ext cx="1359023" cy="274320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F885FA-86D2-4CA4-AB71-E69D1EDE497E}"/>
              </a:ext>
            </a:extLst>
          </p:cNvPr>
          <p:cNvSpPr/>
          <p:nvPr/>
        </p:nvSpPr>
        <p:spPr>
          <a:xfrm>
            <a:off x="5973588" y="4523381"/>
            <a:ext cx="55564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3 cm x 6 cm ÷ 2 = 9 cm²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9CE7B1-9E6A-4812-83EA-9D2277D8DA54}"/>
              </a:ext>
            </a:extLst>
          </p:cNvPr>
          <p:cNvSpPr/>
          <p:nvPr/>
        </p:nvSpPr>
        <p:spPr>
          <a:xfrm>
            <a:off x="5993573" y="5169712"/>
            <a:ext cx="55564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9 cm² + 9 cm² = 18 cm²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838C98-532A-4035-9606-BDD5F0F96F7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1615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1" grpId="0"/>
      <p:bldP spid="2" grpId="0" animBg="1"/>
      <p:bldP spid="2" grpId="1" animBg="1"/>
      <p:bldP spid="10" grpId="0"/>
      <p:bldP spid="12" grpId="0"/>
    </p:bld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7A16F9-CDE2-41FB-8D90-EB20B1D97C5C}"/>
              </a:ext>
            </a:extLst>
          </p:cNvPr>
          <p:cNvSpPr/>
          <p:nvPr/>
        </p:nvSpPr>
        <p:spPr>
          <a:xfrm>
            <a:off x="154979" y="77490"/>
            <a:ext cx="353833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Kate has some rectangles. They each measure 16 centimetres by 50 centimetres.</a:t>
            </a: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https://app.doublestruck.eu/content/K2_REAS/HTML/Q/Q07B23_files/image001.jpg">
            <a:extLst>
              <a:ext uri="{FF2B5EF4-FFF2-40B4-BE49-F238E27FC236}">
                <a16:creationId xmlns:a16="http://schemas.microsoft.com/office/drawing/2014/main" id="{4355A267-75FF-443B-9982-1B202F04FCC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441" y="2857182"/>
            <a:ext cx="1843226" cy="327696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F6796F8-00BF-4B10-84B7-5083A9E4A179}"/>
              </a:ext>
            </a:extLst>
          </p:cNvPr>
          <p:cNvSpPr/>
          <p:nvPr/>
        </p:nvSpPr>
        <p:spPr>
          <a:xfrm>
            <a:off x="4152594" y="77491"/>
            <a:ext cx="65543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She makes this design with four of the rectangles.</a:t>
            </a: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https://app.doublestruck.eu/content/K2_REAS/HTML/Q/Q07B23_files/image002.jpg">
            <a:extLst>
              <a:ext uri="{FF2B5EF4-FFF2-40B4-BE49-F238E27FC236}">
                <a16:creationId xmlns:a16="http://schemas.microsoft.com/office/drawing/2014/main" id="{326006DB-153D-4F3D-9989-9E056B68BCE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084" y="1448741"/>
            <a:ext cx="4347434" cy="396051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9207715-87AD-4B7E-9A44-B1936CD70D40}"/>
              </a:ext>
            </a:extLst>
          </p:cNvPr>
          <p:cNvSpPr/>
          <p:nvPr/>
        </p:nvSpPr>
        <p:spPr>
          <a:xfrm>
            <a:off x="4230084" y="5947778"/>
            <a:ext cx="52952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out the lengths </a:t>
            </a:r>
            <a:r>
              <a:rPr lang="en-GB" sz="32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and </a:t>
            </a:r>
            <a:r>
              <a:rPr lang="en-GB" sz="32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899354" y="3377381"/>
            <a:ext cx="669631" cy="789038"/>
            <a:chOff x="5899354" y="3377381"/>
            <a:chExt cx="669631" cy="789038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C834C9E3-CB2E-45ED-8D57-C585B129DD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99354" y="3377381"/>
              <a:ext cx="7374" cy="789038"/>
            </a:xfrm>
            <a:prstGeom prst="straightConnector1">
              <a:avLst/>
            </a:prstGeom>
            <a:ln w="57150">
              <a:solidFill>
                <a:srgbClr val="00206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E70CB7F-F573-451D-959F-F78781A5CEB8}"/>
                </a:ext>
              </a:extLst>
            </p:cNvPr>
            <p:cNvSpPr/>
            <p:nvPr/>
          </p:nvSpPr>
          <p:spPr>
            <a:xfrm>
              <a:off x="5930322" y="3534184"/>
              <a:ext cx="63866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GB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16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374800" y="1541209"/>
            <a:ext cx="638663" cy="2610465"/>
            <a:chOff x="5834458" y="3377381"/>
            <a:chExt cx="638663" cy="789038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C834C9E3-CB2E-45ED-8D57-C585B129DD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99354" y="3377381"/>
              <a:ext cx="7374" cy="789038"/>
            </a:xfrm>
            <a:prstGeom prst="straightConnector1">
              <a:avLst/>
            </a:prstGeom>
            <a:ln w="57150">
              <a:solidFill>
                <a:srgbClr val="00206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E70CB7F-F573-451D-959F-F78781A5CEB8}"/>
                </a:ext>
              </a:extLst>
            </p:cNvPr>
            <p:cNvSpPr/>
            <p:nvPr/>
          </p:nvSpPr>
          <p:spPr>
            <a:xfrm>
              <a:off x="5834458" y="3725874"/>
              <a:ext cx="638663" cy="1581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GB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50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0A6C0841-B01F-4F05-ACC4-72C4EA688923}"/>
              </a:ext>
            </a:extLst>
          </p:cNvPr>
          <p:cNvSpPr txBox="1"/>
          <p:nvPr/>
        </p:nvSpPr>
        <p:spPr>
          <a:xfrm>
            <a:off x="6656682" y="1448741"/>
            <a:ext cx="34278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x = 50 – 16 =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6C0841-B01F-4F05-ACC4-72C4EA688923}"/>
              </a:ext>
            </a:extLst>
          </p:cNvPr>
          <p:cNvSpPr txBox="1"/>
          <p:nvPr/>
        </p:nvSpPr>
        <p:spPr>
          <a:xfrm>
            <a:off x="8892809" y="1448741"/>
            <a:ext cx="19509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34 cm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834C9E3-CB2E-45ED-8D57-C585B129DDA1}"/>
              </a:ext>
            </a:extLst>
          </p:cNvPr>
          <p:cNvCxnSpPr>
            <a:cxnSpLocks/>
          </p:cNvCxnSpPr>
          <p:nvPr/>
        </p:nvCxnSpPr>
        <p:spPr>
          <a:xfrm>
            <a:off x="4262171" y="4965696"/>
            <a:ext cx="819280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5E70CB7F-F573-451D-959F-F78781A5CEB8}"/>
              </a:ext>
            </a:extLst>
          </p:cNvPr>
          <p:cNvSpPr/>
          <p:nvPr/>
        </p:nvSpPr>
        <p:spPr>
          <a:xfrm>
            <a:off x="4368744" y="4468260"/>
            <a:ext cx="6735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834C9E3-CB2E-45ED-8D57-C585B129DDA1}"/>
              </a:ext>
            </a:extLst>
          </p:cNvPr>
          <p:cNvCxnSpPr>
            <a:cxnSpLocks/>
          </p:cNvCxnSpPr>
          <p:nvPr/>
        </p:nvCxnSpPr>
        <p:spPr>
          <a:xfrm flipV="1">
            <a:off x="5081451" y="4965696"/>
            <a:ext cx="2644057" cy="1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5E70CB7F-F573-451D-959F-F78781A5CEB8}"/>
              </a:ext>
            </a:extLst>
          </p:cNvPr>
          <p:cNvSpPr/>
          <p:nvPr/>
        </p:nvSpPr>
        <p:spPr>
          <a:xfrm>
            <a:off x="6104514" y="4468260"/>
            <a:ext cx="6735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50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5081451" y="3654238"/>
            <a:ext cx="819280" cy="523220"/>
            <a:chOff x="5081451" y="3654238"/>
            <a:chExt cx="819280" cy="523220"/>
          </a:xfrm>
        </p:grpSpPr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C834C9E3-CB2E-45ED-8D57-C585B129DDA1}"/>
                </a:ext>
              </a:extLst>
            </p:cNvPr>
            <p:cNvCxnSpPr>
              <a:cxnSpLocks/>
            </p:cNvCxnSpPr>
            <p:nvPr/>
          </p:nvCxnSpPr>
          <p:spPr>
            <a:xfrm>
              <a:off x="5081451" y="4151674"/>
              <a:ext cx="819280" cy="0"/>
            </a:xfrm>
            <a:prstGeom prst="straightConnector1">
              <a:avLst/>
            </a:prstGeom>
            <a:ln w="57150">
              <a:solidFill>
                <a:srgbClr val="00206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E70CB7F-F573-451D-959F-F78781A5CEB8}"/>
                </a:ext>
              </a:extLst>
            </p:cNvPr>
            <p:cNvSpPr/>
            <p:nvPr/>
          </p:nvSpPr>
          <p:spPr>
            <a:xfrm>
              <a:off x="5188024" y="3654238"/>
              <a:ext cx="67351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GB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16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0A6C0841-B01F-4F05-ACC4-72C4EA688923}"/>
              </a:ext>
            </a:extLst>
          </p:cNvPr>
          <p:cNvSpPr txBox="1"/>
          <p:nvPr/>
        </p:nvSpPr>
        <p:spPr>
          <a:xfrm>
            <a:off x="4230083" y="5409259"/>
            <a:ext cx="5863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y = 16 + 50 + 16 =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A6C0841-B01F-4F05-ACC4-72C4EA688923}"/>
              </a:ext>
            </a:extLst>
          </p:cNvPr>
          <p:cNvSpPr txBox="1"/>
          <p:nvPr/>
        </p:nvSpPr>
        <p:spPr>
          <a:xfrm>
            <a:off x="7278967" y="5409259"/>
            <a:ext cx="20701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82 cm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5C84C99-CC58-47C9-A7C3-0E12A28A14E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0151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0 L 0.02031 -0.0004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6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0.00093 L 0.21628 0.11783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07" y="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8" grpId="0"/>
      <p:bldP spid="21" grpId="0"/>
      <p:bldP spid="29" grpId="0"/>
      <p:bldP spid="30" grpId="0"/>
    </p:bld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 number line. </a:t>
            </a:r>
          </a:p>
          <a:p>
            <a:r>
              <a:rPr lang="en-US" sz="3200" b="1" dirty="0"/>
              <a:t>Write the missing numbers in the boxes.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594141-4ED2-4C52-91B9-9B25FC945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203" y="1378960"/>
            <a:ext cx="8022215" cy="3742720"/>
          </a:xfrm>
          <a:prstGeom prst="rect">
            <a:avLst/>
          </a:prstGeom>
        </p:spPr>
      </p:pic>
      <p:sp>
        <p:nvSpPr>
          <p:cNvPr id="5" name="Arrow: Curved Right 4">
            <a:extLst>
              <a:ext uri="{FF2B5EF4-FFF2-40B4-BE49-F238E27FC236}">
                <a16:creationId xmlns:a16="http://schemas.microsoft.com/office/drawing/2014/main" id="{AF1F5B48-DCB9-4294-A00C-B1FD79D88583}"/>
              </a:ext>
            </a:extLst>
          </p:cNvPr>
          <p:cNvSpPr/>
          <p:nvPr/>
        </p:nvSpPr>
        <p:spPr>
          <a:xfrm rot="5400000" flipV="1">
            <a:off x="3744248" y="1766455"/>
            <a:ext cx="644381" cy="106491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Arrow: Curved Right 5">
            <a:extLst>
              <a:ext uri="{FF2B5EF4-FFF2-40B4-BE49-F238E27FC236}">
                <a16:creationId xmlns:a16="http://schemas.microsoft.com/office/drawing/2014/main" id="{C9590083-146E-4A93-98F2-E3D8F8D3D8EA}"/>
              </a:ext>
            </a:extLst>
          </p:cNvPr>
          <p:cNvSpPr/>
          <p:nvPr/>
        </p:nvSpPr>
        <p:spPr>
          <a:xfrm rot="5400000" flipV="1">
            <a:off x="4582449" y="1766455"/>
            <a:ext cx="644381" cy="106491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Arrow: Curved Right 6">
            <a:extLst>
              <a:ext uri="{FF2B5EF4-FFF2-40B4-BE49-F238E27FC236}">
                <a16:creationId xmlns:a16="http://schemas.microsoft.com/office/drawing/2014/main" id="{0C869590-10DC-4019-A49B-E7AFAAD47676}"/>
              </a:ext>
            </a:extLst>
          </p:cNvPr>
          <p:cNvSpPr/>
          <p:nvPr/>
        </p:nvSpPr>
        <p:spPr>
          <a:xfrm rot="5400000" flipV="1">
            <a:off x="5420651" y="1766456"/>
            <a:ext cx="644381" cy="106491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Arrow: Curved Right 7">
            <a:extLst>
              <a:ext uri="{FF2B5EF4-FFF2-40B4-BE49-F238E27FC236}">
                <a16:creationId xmlns:a16="http://schemas.microsoft.com/office/drawing/2014/main" id="{BDB942B8-BD64-4C3F-A3E5-5763EE963DE3}"/>
              </a:ext>
            </a:extLst>
          </p:cNvPr>
          <p:cNvSpPr/>
          <p:nvPr/>
        </p:nvSpPr>
        <p:spPr>
          <a:xfrm rot="5400000" flipV="1">
            <a:off x="6258852" y="1766456"/>
            <a:ext cx="644381" cy="106491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765118-26CD-41D7-896A-55B1CF2F9F0A}"/>
              </a:ext>
            </a:extLst>
          </p:cNvPr>
          <p:cNvSpPr txBox="1"/>
          <p:nvPr/>
        </p:nvSpPr>
        <p:spPr>
          <a:xfrm>
            <a:off x="4182522" y="1081337"/>
            <a:ext cx="1811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200 ÷ 4 =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60C7F-1289-492C-9C63-6E00A93AE3EF}"/>
              </a:ext>
            </a:extLst>
          </p:cNvPr>
          <p:cNvSpPr txBox="1"/>
          <p:nvPr/>
        </p:nvSpPr>
        <p:spPr>
          <a:xfrm>
            <a:off x="5705400" y="1081337"/>
            <a:ext cx="617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333CE2-20C0-48FB-B1E0-850959AD73DF}"/>
              </a:ext>
            </a:extLst>
          </p:cNvPr>
          <p:cNvSpPr txBox="1"/>
          <p:nvPr/>
        </p:nvSpPr>
        <p:spPr>
          <a:xfrm>
            <a:off x="4131649" y="2587099"/>
            <a:ext cx="617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CAF08E-1F93-42A3-ADF3-91C791FF00B3}"/>
              </a:ext>
            </a:extLst>
          </p:cNvPr>
          <p:cNvSpPr txBox="1"/>
          <p:nvPr/>
        </p:nvSpPr>
        <p:spPr>
          <a:xfrm>
            <a:off x="4864141" y="2587099"/>
            <a:ext cx="823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6D01C1-745E-4D25-A489-47601CA38A6E}"/>
              </a:ext>
            </a:extLst>
          </p:cNvPr>
          <p:cNvSpPr txBox="1"/>
          <p:nvPr/>
        </p:nvSpPr>
        <p:spPr>
          <a:xfrm>
            <a:off x="5531568" y="4209188"/>
            <a:ext cx="11842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150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B38A44-ED5E-46A5-8241-861C15F14EF9}"/>
              </a:ext>
            </a:extLst>
          </p:cNvPr>
          <p:cNvSpPr txBox="1"/>
          <p:nvPr/>
        </p:nvSpPr>
        <p:spPr>
          <a:xfrm>
            <a:off x="2350127" y="2587098"/>
            <a:ext cx="823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-50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EC28A0D-D9F8-42E6-A452-530A70F104A3}"/>
              </a:ext>
            </a:extLst>
          </p:cNvPr>
          <p:cNvSpPr txBox="1"/>
          <p:nvPr/>
        </p:nvSpPr>
        <p:spPr>
          <a:xfrm>
            <a:off x="1362410" y="4209188"/>
            <a:ext cx="16578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-100</a:t>
            </a:r>
          </a:p>
        </p:txBody>
      </p:sp>
    </p:spTree>
    <p:extLst>
      <p:ext uri="{BB962C8B-B14F-4D97-AF65-F5344CB8AC3E}">
        <p14:creationId xmlns:p14="http://schemas.microsoft.com/office/powerpoint/2010/main" val="27683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5" grpId="0"/>
      <p:bldP spid="16" grpId="0"/>
    </p:bld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Shortcrust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pastry is made using flour, margarine and lard.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flour, margarine and lard are mixed in the ratio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  :  3  :  2  by weight.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many grams of margarine and lard are needed to mix with 200 grams of flour?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80F12B-1622-4FA9-AC26-93C001083775}"/>
              </a:ext>
            </a:extLst>
          </p:cNvPr>
          <p:cNvSpPr txBox="1"/>
          <p:nvPr/>
        </p:nvSpPr>
        <p:spPr>
          <a:xfrm>
            <a:off x="1566696" y="3220972"/>
            <a:ext cx="1485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 : 3 : 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057504-197B-4D16-B72C-FFA0F725C503}"/>
              </a:ext>
            </a:extLst>
          </p:cNvPr>
          <p:cNvSpPr txBox="1"/>
          <p:nvPr/>
        </p:nvSpPr>
        <p:spPr>
          <a:xfrm>
            <a:off x="1150893" y="4177085"/>
            <a:ext cx="127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200 :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470BDE1-42D8-4CB5-83EF-360F8AF28664}"/>
              </a:ext>
            </a:extLst>
          </p:cNvPr>
          <p:cNvCxnSpPr/>
          <p:nvPr/>
        </p:nvCxnSpPr>
        <p:spPr>
          <a:xfrm>
            <a:off x="1913656" y="3836056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055740F4-6A83-4C10-992D-4CF70701C6E1}"/>
              </a:ext>
            </a:extLst>
          </p:cNvPr>
          <p:cNvSpPr/>
          <p:nvPr/>
        </p:nvSpPr>
        <p:spPr>
          <a:xfrm>
            <a:off x="1997530" y="3742929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x25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F1C378-C6A1-4C81-A18A-F2CF89B85D17}"/>
              </a:ext>
            </a:extLst>
          </p:cNvPr>
          <p:cNvSpPr txBox="1"/>
          <p:nvPr/>
        </p:nvSpPr>
        <p:spPr>
          <a:xfrm>
            <a:off x="2063137" y="4180900"/>
            <a:ext cx="11049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75 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798278-E597-4E35-B9E4-0667BD5DF060}"/>
              </a:ext>
            </a:extLst>
          </p:cNvPr>
          <p:cNvSpPr txBox="1"/>
          <p:nvPr/>
        </p:nvSpPr>
        <p:spPr>
          <a:xfrm>
            <a:off x="1150893" y="5252398"/>
            <a:ext cx="2306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200 ÷ 8 =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24DD3A-29D5-4908-9B7A-FEC82EE9C46B}"/>
              </a:ext>
            </a:extLst>
          </p:cNvPr>
          <p:cNvSpPr txBox="1"/>
          <p:nvPr/>
        </p:nvSpPr>
        <p:spPr>
          <a:xfrm>
            <a:off x="2787077" y="5252398"/>
            <a:ext cx="2306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299B2F-7D5A-46D4-B510-FACA1611E9C3}"/>
              </a:ext>
            </a:extLst>
          </p:cNvPr>
          <p:cNvSpPr txBox="1"/>
          <p:nvPr/>
        </p:nvSpPr>
        <p:spPr>
          <a:xfrm>
            <a:off x="2778397" y="4177085"/>
            <a:ext cx="11049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E85390-DDE8-4AE1-ADAC-5E076B39D7B0}"/>
              </a:ext>
            </a:extLst>
          </p:cNvPr>
          <p:cNvSpPr txBox="1"/>
          <p:nvPr/>
        </p:nvSpPr>
        <p:spPr>
          <a:xfrm>
            <a:off x="2737763" y="2023193"/>
            <a:ext cx="7391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75 grams of margarine, 50 grams of lard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ABD67AB-F185-4CAD-B58A-8C098B124C9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4125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sequence of patterns made from squares and circles.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2D4968-8186-4691-918C-921E0FA804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517" y="634775"/>
            <a:ext cx="4796751" cy="372801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D28EE3-C0B3-457A-9E47-8C94DAC7BFCF}"/>
              </a:ext>
            </a:extLst>
          </p:cNvPr>
          <p:cNvSpPr/>
          <p:nvPr/>
        </p:nvSpPr>
        <p:spPr>
          <a:xfrm>
            <a:off x="5219226" y="634775"/>
            <a:ext cx="657099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sequence continues in the same way. Calculate how many squares there will be in the pattern which has 25 circles.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D3F4C8-9C15-49F4-9F6B-B87639BE761C}"/>
              </a:ext>
            </a:extLst>
          </p:cNvPr>
          <p:cNvSpPr/>
          <p:nvPr/>
        </p:nvSpPr>
        <p:spPr>
          <a:xfrm>
            <a:off x="3133270" y="1881922"/>
            <a:ext cx="15831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 2 + 1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739C40-E810-4D48-BD16-6FDE8B1654FA}"/>
              </a:ext>
            </a:extLst>
          </p:cNvPr>
          <p:cNvSpPr/>
          <p:nvPr/>
        </p:nvSpPr>
        <p:spPr>
          <a:xfrm>
            <a:off x="3133270" y="2796576"/>
            <a:ext cx="15831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 2 + 1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3E5798-22D3-4EA5-8687-999A5F7B734F}"/>
              </a:ext>
            </a:extLst>
          </p:cNvPr>
          <p:cNvSpPr/>
          <p:nvPr/>
        </p:nvSpPr>
        <p:spPr>
          <a:xfrm>
            <a:off x="3133270" y="3721954"/>
            <a:ext cx="15831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 2 + 1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71C8FA-FF00-4273-987E-C74C640C97C0}"/>
              </a:ext>
            </a:extLst>
          </p:cNvPr>
          <p:cNvSpPr/>
          <p:nvPr/>
        </p:nvSpPr>
        <p:spPr>
          <a:xfrm>
            <a:off x="4067277" y="4362787"/>
            <a:ext cx="11519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F7DB0B-9D82-4B3E-B79B-C76D9AAE23C6}"/>
              </a:ext>
            </a:extLst>
          </p:cNvPr>
          <p:cNvSpPr/>
          <p:nvPr/>
        </p:nvSpPr>
        <p:spPr>
          <a:xfrm>
            <a:off x="2637892" y="5275259"/>
            <a:ext cx="20287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 – 1 = 24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54994B-9A17-4AD8-91D8-BF05ECA29215}"/>
              </a:ext>
            </a:extLst>
          </p:cNvPr>
          <p:cNvSpPr/>
          <p:nvPr/>
        </p:nvSpPr>
        <p:spPr>
          <a:xfrm>
            <a:off x="2637893" y="5820667"/>
            <a:ext cx="15795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 </a:t>
            </a:r>
            <a:r>
              <a:rPr lang="en-GB" sz="3200" b="1" dirty="0">
                <a:solidFill>
                  <a:srgbClr val="FF0000"/>
                </a:solidFill>
              </a:rPr>
              <a:t>÷ 2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D301005-1C2F-4391-8502-5D0F623F071E}"/>
              </a:ext>
            </a:extLst>
          </p:cNvPr>
          <p:cNvSpPr/>
          <p:nvPr/>
        </p:nvSpPr>
        <p:spPr>
          <a:xfrm>
            <a:off x="4032855" y="5820667"/>
            <a:ext cx="15795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73FA528-DF0E-4154-941E-3BF63F60F434}"/>
              </a:ext>
            </a:extLst>
          </p:cNvPr>
          <p:cNvSpPr/>
          <p:nvPr/>
        </p:nvSpPr>
        <p:spPr>
          <a:xfrm>
            <a:off x="2637892" y="4362787"/>
            <a:ext cx="11519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9994FF-DD3A-46BD-AA86-B71CC5871B4B}"/>
              </a:ext>
            </a:extLst>
          </p:cNvPr>
          <p:cNvSpPr/>
          <p:nvPr/>
        </p:nvSpPr>
        <p:spPr>
          <a:xfrm>
            <a:off x="3133270" y="4684434"/>
            <a:ext cx="15831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x 2 + 1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7E07A0-E614-4E00-8591-BA30A0435A00}"/>
              </a:ext>
            </a:extLst>
          </p:cNvPr>
          <p:cNvSpPr/>
          <p:nvPr/>
        </p:nvSpPr>
        <p:spPr>
          <a:xfrm>
            <a:off x="6971359" y="2090565"/>
            <a:ext cx="20554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 squares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977768-F4E6-43FB-8E6B-915224661A39}"/>
              </a:ext>
            </a:extLst>
          </p:cNvPr>
          <p:cNvSpPr/>
          <p:nvPr/>
        </p:nvSpPr>
        <p:spPr>
          <a:xfrm>
            <a:off x="5531646" y="2670015"/>
            <a:ext cx="125675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lain" startAt="4"/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</a:t>
            </a:r>
          </a:p>
          <a:p>
            <a:pPr marL="514350" indent="-514350">
              <a:buAutoNum type="arabicPlain" startAt="4"/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</a:t>
            </a:r>
          </a:p>
          <a:p>
            <a:pPr marL="514350" indent="-514350">
              <a:buAutoNum type="arabicPlain" startAt="4"/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13</a:t>
            </a:r>
          </a:p>
          <a:p>
            <a:pPr marL="514350" indent="-514350">
              <a:buAutoNum type="arabicPlain" startAt="4"/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</a:t>
            </a:r>
          </a:p>
          <a:p>
            <a:pPr marL="514350" indent="-514350">
              <a:buAutoNum type="arabicPlain" startAt="4"/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17</a:t>
            </a:r>
          </a:p>
          <a:p>
            <a:pPr marL="514350" indent="-514350">
              <a:buAutoNum type="arabicPlain" startAt="4"/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19</a:t>
            </a:r>
          </a:p>
          <a:p>
            <a:pPr marL="514350" indent="-514350">
              <a:buAutoNum type="arabicPlain" startAt="4"/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21</a:t>
            </a:r>
          </a:p>
          <a:p>
            <a:pPr marL="514350" indent="-514350">
              <a:buAutoNum type="arabicPlain" startAt="4"/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23</a:t>
            </a:r>
          </a:p>
          <a:p>
            <a:pPr marL="514350" indent="-514350">
              <a:buAutoNum type="arabicPlain" startAt="4"/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3709299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123B52-D19B-45AB-91A1-607D07E33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790" y="656858"/>
            <a:ext cx="8282786" cy="12768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C7EBDB-0C46-4FD8-92ED-0BFFAE3BB5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787" y="3130421"/>
            <a:ext cx="8269419" cy="7821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0673D4-164B-4CD0-8AD3-F9DC785559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787" y="5302526"/>
            <a:ext cx="8282789" cy="123673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arrow below points to the mean of the three numbers shown by crosses.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C558BB-FB49-4DD0-BC02-862AB5B056C9}"/>
              </a:ext>
            </a:extLst>
          </p:cNvPr>
          <p:cNvSpPr/>
          <p:nvPr/>
        </p:nvSpPr>
        <p:spPr>
          <a:xfrm>
            <a:off x="56122" y="2072142"/>
            <a:ext cx="120793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Draw an arrow that points to the mean of the three numbers shown below.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E5B390-C223-4696-B6F8-C5B75EA7D951}"/>
              </a:ext>
            </a:extLst>
          </p:cNvPr>
          <p:cNvSpPr/>
          <p:nvPr/>
        </p:nvSpPr>
        <p:spPr>
          <a:xfrm>
            <a:off x="56122" y="4203468"/>
            <a:ext cx="1207931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arrow below points to the mean of three numbers. One of the numbers is missing. Draw a cross to show the position of the missing number.</a:t>
            </a:r>
          </a:p>
          <a:p>
            <a:r>
              <a:rPr lang="en-US" sz="3200" b="1" dirty="0"/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37553D-9C84-48E5-8A68-0D8FCB8AE374}"/>
              </a:ext>
            </a:extLst>
          </p:cNvPr>
          <p:cNvSpPr/>
          <p:nvPr/>
        </p:nvSpPr>
        <p:spPr>
          <a:xfrm>
            <a:off x="8622434" y="2603977"/>
            <a:ext cx="3167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17 + 14 + 5 =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2D016B-8D83-4B50-856E-49B8E4137CAB}"/>
              </a:ext>
            </a:extLst>
          </p:cNvPr>
          <p:cNvSpPr/>
          <p:nvPr/>
        </p:nvSpPr>
        <p:spPr>
          <a:xfrm>
            <a:off x="10806094" y="2603977"/>
            <a:ext cx="6747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E46AE8-BFFD-4876-AB15-5F9EFF829B12}"/>
              </a:ext>
            </a:extLst>
          </p:cNvPr>
          <p:cNvSpPr/>
          <p:nvPr/>
        </p:nvSpPr>
        <p:spPr>
          <a:xfrm>
            <a:off x="8621997" y="3147867"/>
            <a:ext cx="27317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36 ÷ 3 = 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01476D-0729-476C-9819-95419BE39BC4}"/>
              </a:ext>
            </a:extLst>
          </p:cNvPr>
          <p:cNvSpPr/>
          <p:nvPr/>
        </p:nvSpPr>
        <p:spPr>
          <a:xfrm>
            <a:off x="10025024" y="3147867"/>
            <a:ext cx="6747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12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5D2C545-D68B-45CB-B80B-D57D3CB55F6A}"/>
              </a:ext>
            </a:extLst>
          </p:cNvPr>
          <p:cNvCxnSpPr>
            <a:cxnSpLocks/>
          </p:cNvCxnSpPr>
          <p:nvPr/>
        </p:nvCxnSpPr>
        <p:spPr>
          <a:xfrm>
            <a:off x="4627418" y="2652316"/>
            <a:ext cx="0" cy="67704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AF1EF8C8-C6E4-4F07-92EB-73AEB4BB6E6E}"/>
              </a:ext>
            </a:extLst>
          </p:cNvPr>
          <p:cNvSpPr/>
          <p:nvPr/>
        </p:nvSpPr>
        <p:spPr>
          <a:xfrm>
            <a:off x="8622434" y="765039"/>
            <a:ext cx="3167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6 + 2 + 1 =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007BE3D-936A-4FC6-B93B-FE611F092CBC}"/>
              </a:ext>
            </a:extLst>
          </p:cNvPr>
          <p:cNvSpPr/>
          <p:nvPr/>
        </p:nvSpPr>
        <p:spPr>
          <a:xfrm>
            <a:off x="10445872" y="765039"/>
            <a:ext cx="6747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9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A8C446E-5C80-47F4-BD60-8090EE09887E}"/>
              </a:ext>
            </a:extLst>
          </p:cNvPr>
          <p:cNvSpPr/>
          <p:nvPr/>
        </p:nvSpPr>
        <p:spPr>
          <a:xfrm>
            <a:off x="8621997" y="1308929"/>
            <a:ext cx="27317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9 ÷ 3 = 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891C073-45FE-47A8-A0B4-EC97A2ADD419}"/>
              </a:ext>
            </a:extLst>
          </p:cNvPr>
          <p:cNvSpPr/>
          <p:nvPr/>
        </p:nvSpPr>
        <p:spPr>
          <a:xfrm>
            <a:off x="9844912" y="1308929"/>
            <a:ext cx="6747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1E3ACD-AAA6-48B4-BF87-9AD945B2F288}"/>
              </a:ext>
            </a:extLst>
          </p:cNvPr>
          <p:cNvSpPr/>
          <p:nvPr/>
        </p:nvSpPr>
        <p:spPr>
          <a:xfrm>
            <a:off x="8794115" y="5978861"/>
            <a:ext cx="609600" cy="5472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EC3180-61EF-4922-9C70-8B629649916E}"/>
              </a:ext>
            </a:extLst>
          </p:cNvPr>
          <p:cNvSpPr/>
          <p:nvPr/>
        </p:nvSpPr>
        <p:spPr>
          <a:xfrm>
            <a:off x="9403715" y="5940967"/>
            <a:ext cx="27317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÷ 3 = 3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277E2B2-2951-443B-8BA7-C1E54C4B4202}"/>
              </a:ext>
            </a:extLst>
          </p:cNvPr>
          <p:cNvSpPr/>
          <p:nvPr/>
        </p:nvSpPr>
        <p:spPr>
          <a:xfrm>
            <a:off x="8904955" y="5960100"/>
            <a:ext cx="609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9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E4A4D38-0D83-427D-AF74-4C3E0B6FB586}"/>
              </a:ext>
            </a:extLst>
          </p:cNvPr>
          <p:cNvSpPr/>
          <p:nvPr/>
        </p:nvSpPr>
        <p:spPr>
          <a:xfrm>
            <a:off x="8683889" y="5278282"/>
            <a:ext cx="31063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-4 + 6 +         = 9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53EBAFE-9780-42FE-9C33-B3119953499B}"/>
              </a:ext>
            </a:extLst>
          </p:cNvPr>
          <p:cNvSpPr/>
          <p:nvPr/>
        </p:nvSpPr>
        <p:spPr>
          <a:xfrm>
            <a:off x="10083197" y="5259771"/>
            <a:ext cx="609600" cy="5472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B193C39-7BE3-4373-83FB-3E55F816A294}"/>
              </a:ext>
            </a:extLst>
          </p:cNvPr>
          <p:cNvSpPr/>
          <p:nvPr/>
        </p:nvSpPr>
        <p:spPr>
          <a:xfrm>
            <a:off x="10221747" y="5241010"/>
            <a:ext cx="609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7</a:t>
            </a:r>
            <a:endParaRPr lang="en-GB" sz="3200" dirty="0">
              <a:solidFill>
                <a:srgbClr val="FF0000"/>
              </a:solidFill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A47A806-E284-4869-A8EC-314F0F621F7D}"/>
              </a:ext>
            </a:extLst>
          </p:cNvPr>
          <p:cNvGrpSpPr/>
          <p:nvPr/>
        </p:nvGrpSpPr>
        <p:grpSpPr>
          <a:xfrm>
            <a:off x="6855355" y="5793106"/>
            <a:ext cx="305237" cy="304696"/>
            <a:chOff x="6855355" y="5793106"/>
            <a:chExt cx="305237" cy="304696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F914309-D4E6-41AA-8FDA-804BE6272B29}"/>
                </a:ext>
              </a:extLst>
            </p:cNvPr>
            <p:cNvCxnSpPr/>
            <p:nvPr/>
          </p:nvCxnSpPr>
          <p:spPr>
            <a:xfrm>
              <a:off x="6855792" y="5793106"/>
              <a:ext cx="304800" cy="30469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341011B-0B27-4EB0-B40D-011CB0954F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55355" y="5825785"/>
              <a:ext cx="305237" cy="24975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651D60D8-BE76-416A-8A81-CC7547B5C28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758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6" grpId="0"/>
      <p:bldP spid="17" grpId="0"/>
      <p:bldP spid="18" grpId="0"/>
      <p:bldP spid="19" grpId="0"/>
      <p:bldP spid="20" grpId="0" animBg="1"/>
      <p:bldP spid="21" grpId="0"/>
      <p:bldP spid="22" grpId="0"/>
      <p:bldP spid="23" grpId="0"/>
      <p:bldP spid="24" grpId="0" animBg="1"/>
      <p:bldP spid="25" grpId="0"/>
    </p:bld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427 children visit a castle.</a:t>
            </a:r>
          </a:p>
          <a:p>
            <a:r>
              <a:rPr lang="en-US" sz="3200" b="1" dirty="0"/>
              <a:t>They go in groups of 15</a:t>
            </a:r>
          </a:p>
          <a:p>
            <a:r>
              <a:rPr lang="en-US" sz="3200" b="1" dirty="0"/>
              <a:t>One group has less than 15</a:t>
            </a:r>
          </a:p>
          <a:p>
            <a:r>
              <a:rPr lang="en-US" sz="3200" b="1" dirty="0"/>
              <a:t>Every group of children has one adult with them.</a:t>
            </a:r>
          </a:p>
          <a:p>
            <a:r>
              <a:rPr lang="en-US" sz="3200" b="1" dirty="0"/>
              <a:t>How many adults will need to go?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D4BA00-3BED-4C2C-9A6D-45053CD0CD00}"/>
              </a:ext>
            </a:extLst>
          </p:cNvPr>
          <p:cNvSpPr txBox="1"/>
          <p:nvPr/>
        </p:nvSpPr>
        <p:spPr>
          <a:xfrm>
            <a:off x="890728" y="2604545"/>
            <a:ext cx="3819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group = 15 children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D3DF98-09FB-445F-B519-16081E189E11}"/>
              </a:ext>
            </a:extLst>
          </p:cNvPr>
          <p:cNvSpPr txBox="1"/>
          <p:nvPr/>
        </p:nvSpPr>
        <p:spPr>
          <a:xfrm>
            <a:off x="527656" y="3189320"/>
            <a:ext cx="46534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groups = 150 children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79D5E2-3497-46CF-B9E4-1C697623478D}"/>
              </a:ext>
            </a:extLst>
          </p:cNvPr>
          <p:cNvSpPr txBox="1"/>
          <p:nvPr/>
        </p:nvSpPr>
        <p:spPr>
          <a:xfrm>
            <a:off x="527656" y="3774095"/>
            <a:ext cx="46534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groups = 300 children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5D0C5E-AB6C-40FE-AA32-0B87F81CA94C}"/>
              </a:ext>
            </a:extLst>
          </p:cNvPr>
          <p:cNvSpPr txBox="1"/>
          <p:nvPr/>
        </p:nvSpPr>
        <p:spPr>
          <a:xfrm>
            <a:off x="527656" y="4358870"/>
            <a:ext cx="46534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 groups = 450 children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FE708B-64D2-4452-AA7C-B2F1045E743C}"/>
              </a:ext>
            </a:extLst>
          </p:cNvPr>
          <p:cNvSpPr txBox="1"/>
          <p:nvPr/>
        </p:nvSpPr>
        <p:spPr>
          <a:xfrm>
            <a:off x="527656" y="4943645"/>
            <a:ext cx="46534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29 groups = 435 children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09B679-5A52-40F5-9EC1-4142DF122B18}"/>
              </a:ext>
            </a:extLst>
          </p:cNvPr>
          <p:cNvSpPr txBox="1"/>
          <p:nvPr/>
        </p:nvSpPr>
        <p:spPr>
          <a:xfrm>
            <a:off x="527656" y="5528420"/>
            <a:ext cx="46534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28 groups = 420 children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BD7341-52BD-4911-B506-ABD2DE67D5C7}"/>
              </a:ext>
            </a:extLst>
          </p:cNvPr>
          <p:cNvSpPr txBox="1"/>
          <p:nvPr/>
        </p:nvSpPr>
        <p:spPr>
          <a:xfrm>
            <a:off x="4808303" y="5528420"/>
            <a:ext cx="46534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…but this is less than 427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1F14A4-0159-4C94-9BEF-0F57F5ED6BAE}"/>
              </a:ext>
            </a:extLst>
          </p:cNvPr>
          <p:cNvSpPr/>
          <p:nvPr/>
        </p:nvSpPr>
        <p:spPr>
          <a:xfrm>
            <a:off x="541103" y="4943645"/>
            <a:ext cx="4280647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1BBBF3-25E7-4795-A937-8AC1984476A6}"/>
              </a:ext>
            </a:extLst>
          </p:cNvPr>
          <p:cNvSpPr txBox="1"/>
          <p:nvPr/>
        </p:nvSpPr>
        <p:spPr>
          <a:xfrm>
            <a:off x="5887310" y="2019770"/>
            <a:ext cx="46534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29 adults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69AF35-66A3-4061-80E6-02B63A9BFE0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509BE7-AE3C-4BD8-9732-0E7827D529AB}"/>
              </a:ext>
            </a:extLst>
          </p:cNvPr>
          <p:cNvSpPr txBox="1"/>
          <p:nvPr/>
        </p:nvSpPr>
        <p:spPr>
          <a:xfrm>
            <a:off x="7334895" y="330148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8446B4-6D5F-4B00-8FBD-C0D1B72B5F6C}"/>
              </a:ext>
            </a:extLst>
          </p:cNvPr>
          <p:cNvSpPr/>
          <p:nvPr/>
        </p:nvSpPr>
        <p:spPr>
          <a:xfrm>
            <a:off x="8747173" y="2648566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952218E-3AD9-4954-AC19-A949C6F54B50}"/>
              </a:ext>
            </a:extLst>
          </p:cNvPr>
          <p:cNvGrpSpPr/>
          <p:nvPr/>
        </p:nvGrpSpPr>
        <p:grpSpPr>
          <a:xfrm>
            <a:off x="7287371" y="3378450"/>
            <a:ext cx="1349506" cy="446400"/>
            <a:chOff x="1353601" y="1824535"/>
            <a:chExt cx="1349506" cy="446400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25F206D-441F-484D-8B30-DF955CFDBF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53601" y="1828268"/>
              <a:ext cx="134950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96B95A7-D8C2-48B5-9D18-BA9B15C10F1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72529" y="1824535"/>
              <a:ext cx="831" cy="4464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CD387C51-BD2C-4856-8ECB-CE90F5F45CE7}"/>
              </a:ext>
            </a:extLst>
          </p:cNvPr>
          <p:cNvSpPr/>
          <p:nvPr/>
        </p:nvSpPr>
        <p:spPr>
          <a:xfrm>
            <a:off x="7810181" y="3444489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230AD97-A69B-4A62-AC81-C0B446899A36}"/>
              </a:ext>
            </a:extLst>
          </p:cNvPr>
          <p:cNvSpPr/>
          <p:nvPr/>
        </p:nvSpPr>
        <p:spPr>
          <a:xfrm>
            <a:off x="8259292" y="3443129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37FA35A-CA93-42DF-98AA-1F1315BB980F}"/>
              </a:ext>
            </a:extLst>
          </p:cNvPr>
          <p:cNvSpPr/>
          <p:nvPr/>
        </p:nvSpPr>
        <p:spPr>
          <a:xfrm>
            <a:off x="8745019" y="2641218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1E322BA-2019-490F-98C6-2222FAF50824}"/>
              </a:ext>
            </a:extLst>
          </p:cNvPr>
          <p:cNvSpPr/>
          <p:nvPr/>
        </p:nvSpPr>
        <p:spPr>
          <a:xfrm>
            <a:off x="6461621" y="3424169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2E715AC-7FF8-4CBB-A1FF-C01210C7B04A}"/>
              </a:ext>
            </a:extLst>
          </p:cNvPr>
          <p:cNvSpPr/>
          <p:nvPr/>
        </p:nvSpPr>
        <p:spPr>
          <a:xfrm>
            <a:off x="6909719" y="3418916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F47408A-20F6-4838-A22D-83B301A2BDC1}"/>
              </a:ext>
            </a:extLst>
          </p:cNvPr>
          <p:cNvSpPr txBox="1"/>
          <p:nvPr/>
        </p:nvSpPr>
        <p:spPr>
          <a:xfrm>
            <a:off x="8218173" y="329110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3ABB07-DC26-4078-8300-1A027F791EAD}"/>
              </a:ext>
            </a:extLst>
          </p:cNvPr>
          <p:cNvSpPr txBox="1"/>
          <p:nvPr/>
        </p:nvSpPr>
        <p:spPr>
          <a:xfrm>
            <a:off x="7775223" y="329452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20C993E-0E1F-4541-BF54-5C6932129111}"/>
              </a:ext>
            </a:extLst>
          </p:cNvPr>
          <p:cNvSpPr txBox="1"/>
          <p:nvPr/>
        </p:nvSpPr>
        <p:spPr>
          <a:xfrm>
            <a:off x="6447022" y="329534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CD9FDEB-57E1-4D8C-94CE-934691410C36}"/>
              </a:ext>
            </a:extLst>
          </p:cNvPr>
          <p:cNvSpPr txBox="1"/>
          <p:nvPr/>
        </p:nvSpPr>
        <p:spPr>
          <a:xfrm>
            <a:off x="6872264" y="329378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0927DD5-F853-4ED9-9571-EAEF55FEBBFF}"/>
              </a:ext>
            </a:extLst>
          </p:cNvPr>
          <p:cNvSpPr txBox="1"/>
          <p:nvPr/>
        </p:nvSpPr>
        <p:spPr>
          <a:xfrm>
            <a:off x="10236900" y="41615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9386D95-A4D8-4FE3-A3C4-9526A092F295}"/>
              </a:ext>
            </a:extLst>
          </p:cNvPr>
          <p:cNvGrpSpPr/>
          <p:nvPr/>
        </p:nvGrpSpPr>
        <p:grpSpPr>
          <a:xfrm>
            <a:off x="9787451" y="467351"/>
            <a:ext cx="1556355" cy="630942"/>
            <a:chOff x="8037098" y="1058369"/>
            <a:chExt cx="1556355" cy="63094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1CBFED4-08A2-4429-BDD3-956A43E01C0E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+ 1 5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1213D54-0DF5-4C81-BB44-0C2F820498A7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4889D335-72D4-4C43-8278-4E5F22499A7A}"/>
              </a:ext>
            </a:extLst>
          </p:cNvPr>
          <p:cNvSpPr txBox="1"/>
          <p:nvPr/>
        </p:nvSpPr>
        <p:spPr>
          <a:xfrm>
            <a:off x="11127611" y="129993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F749297-07A6-44E4-A9FC-E892278B7A44}"/>
              </a:ext>
            </a:extLst>
          </p:cNvPr>
          <p:cNvSpPr txBox="1"/>
          <p:nvPr/>
        </p:nvSpPr>
        <p:spPr>
          <a:xfrm>
            <a:off x="10671453" y="92446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4D0C90A-AE38-470D-8A75-D47B7C2E24FE}"/>
              </a:ext>
            </a:extLst>
          </p:cNvPr>
          <p:cNvSpPr txBox="1"/>
          <p:nvPr/>
        </p:nvSpPr>
        <p:spPr>
          <a:xfrm>
            <a:off x="10219796" y="92446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3665AF0-4A80-4651-B67C-11A2C15D718C}"/>
              </a:ext>
            </a:extLst>
          </p:cNvPr>
          <p:cNvSpPr txBox="1"/>
          <p:nvPr/>
        </p:nvSpPr>
        <p:spPr>
          <a:xfrm>
            <a:off x="11127610" y="1014405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2x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E2CD33A-7765-4272-960B-80FB2C899B79}"/>
              </a:ext>
            </a:extLst>
          </p:cNvPr>
          <p:cNvGrpSpPr/>
          <p:nvPr/>
        </p:nvGrpSpPr>
        <p:grpSpPr>
          <a:xfrm>
            <a:off x="6877875" y="3746484"/>
            <a:ext cx="1673771" cy="630942"/>
            <a:chOff x="7941353" y="1058369"/>
            <a:chExt cx="1673771" cy="630942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0E21657-9331-4034-82EC-9A399AB5FAAC}"/>
                </a:ext>
              </a:extLst>
            </p:cNvPr>
            <p:cNvSpPr txBox="1"/>
            <p:nvPr/>
          </p:nvSpPr>
          <p:spPr>
            <a:xfrm>
              <a:off x="8058768" y="1058369"/>
              <a:ext cx="155635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- 3 0</a:t>
              </a: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65064C8-BA32-4981-97B7-ED2090EFAFF5}"/>
                </a:ext>
              </a:extLst>
            </p:cNvPr>
            <p:cNvCxnSpPr/>
            <p:nvPr/>
          </p:nvCxnSpPr>
          <p:spPr>
            <a:xfrm flipH="1">
              <a:off x="7941353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8B37C787-00B7-41CF-A2E6-41B077D3110B}"/>
              </a:ext>
            </a:extLst>
          </p:cNvPr>
          <p:cNvSpPr txBox="1"/>
          <p:nvPr/>
        </p:nvSpPr>
        <p:spPr>
          <a:xfrm>
            <a:off x="7754053" y="2854355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3948CC6-C003-49BC-9C51-06692DE16C9E}"/>
              </a:ext>
            </a:extLst>
          </p:cNvPr>
          <p:cNvSpPr txBox="1"/>
          <p:nvPr/>
        </p:nvSpPr>
        <p:spPr>
          <a:xfrm>
            <a:off x="7729927" y="4202673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C09A889-8B45-4D0F-BCB7-5BC32D834993}"/>
              </a:ext>
            </a:extLst>
          </p:cNvPr>
          <p:cNvSpPr txBox="1"/>
          <p:nvPr/>
        </p:nvSpPr>
        <p:spPr>
          <a:xfrm>
            <a:off x="7279040" y="4202673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1E1AC4C-3B41-4AFC-A5C9-20D01E302FED}"/>
              </a:ext>
            </a:extLst>
          </p:cNvPr>
          <p:cNvSpPr txBox="1"/>
          <p:nvPr/>
        </p:nvSpPr>
        <p:spPr>
          <a:xfrm>
            <a:off x="8183163" y="4202673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F6DED5D-DD9A-425D-8DF8-8E18DBE845EC}"/>
              </a:ext>
            </a:extLst>
          </p:cNvPr>
          <p:cNvGrpSpPr/>
          <p:nvPr/>
        </p:nvGrpSpPr>
        <p:grpSpPr>
          <a:xfrm>
            <a:off x="9782360" y="1342245"/>
            <a:ext cx="1556355" cy="630942"/>
            <a:chOff x="8037098" y="1058369"/>
            <a:chExt cx="1556355" cy="63094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206D19D-29BD-4710-B04A-43556D771991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+ 1 5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FEF6ABC-2A19-4FC1-A275-C14DC308DE3B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E3717192-EE26-4A53-B113-D99AD2CBF3C3}"/>
              </a:ext>
            </a:extLst>
          </p:cNvPr>
          <p:cNvSpPr txBox="1"/>
          <p:nvPr/>
        </p:nvSpPr>
        <p:spPr>
          <a:xfrm>
            <a:off x="10675886" y="1810193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EDBF217-6ADD-488D-AE48-2C164BA6C542}"/>
              </a:ext>
            </a:extLst>
          </p:cNvPr>
          <p:cNvSpPr txBox="1"/>
          <p:nvPr/>
        </p:nvSpPr>
        <p:spPr>
          <a:xfrm>
            <a:off x="10214076" y="1802112"/>
            <a:ext cx="695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4AD4750-B9FF-40A6-982A-06F937AB4E56}"/>
              </a:ext>
            </a:extLst>
          </p:cNvPr>
          <p:cNvSpPr txBox="1"/>
          <p:nvPr/>
        </p:nvSpPr>
        <p:spPr>
          <a:xfrm>
            <a:off x="11121288" y="1911119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3x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025A899-1DF0-4FE5-AE75-AC4032174D73}"/>
              </a:ext>
            </a:extLst>
          </p:cNvPr>
          <p:cNvGrpSpPr/>
          <p:nvPr/>
        </p:nvGrpSpPr>
        <p:grpSpPr>
          <a:xfrm>
            <a:off x="9791025" y="2245283"/>
            <a:ext cx="1556355" cy="630942"/>
            <a:chOff x="8037098" y="1058369"/>
            <a:chExt cx="1556355" cy="630942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1752A22-38EC-4176-A5F9-07002FE36E87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+ 1 5</a:t>
              </a: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36A0E9C9-C958-4721-83CF-89E659E1DC98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C5D3F56F-F6AA-4DFC-ABDE-B0217DACB07B}"/>
              </a:ext>
            </a:extLst>
          </p:cNvPr>
          <p:cNvSpPr txBox="1"/>
          <p:nvPr/>
        </p:nvSpPr>
        <p:spPr>
          <a:xfrm>
            <a:off x="10679565" y="270446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06B9129-C73C-4C75-AD26-4526BF0C3494}"/>
              </a:ext>
            </a:extLst>
          </p:cNvPr>
          <p:cNvSpPr txBox="1"/>
          <p:nvPr/>
        </p:nvSpPr>
        <p:spPr>
          <a:xfrm>
            <a:off x="10216639" y="2707104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2CF0C91-0DF7-4B8E-987D-7BD7741CFF8C}"/>
              </a:ext>
            </a:extLst>
          </p:cNvPr>
          <p:cNvSpPr txBox="1"/>
          <p:nvPr/>
        </p:nvSpPr>
        <p:spPr>
          <a:xfrm>
            <a:off x="11121288" y="2807833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4x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0EC3D7A-1412-4CB6-89B8-130B5AEB5B04}"/>
              </a:ext>
            </a:extLst>
          </p:cNvPr>
          <p:cNvGrpSpPr/>
          <p:nvPr/>
        </p:nvGrpSpPr>
        <p:grpSpPr>
          <a:xfrm>
            <a:off x="9791394" y="3136959"/>
            <a:ext cx="1556355" cy="630942"/>
            <a:chOff x="8037098" y="1058369"/>
            <a:chExt cx="1556355" cy="630942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9FB9C65-1B7D-4520-98D3-1D560B73764D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+ 1 5</a:t>
              </a: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950B3AC-166B-4F5E-9D03-3630FDD8BC84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32ABF4D0-DE10-463A-ADBB-4F137BC777F3}"/>
              </a:ext>
            </a:extLst>
          </p:cNvPr>
          <p:cNvSpPr txBox="1"/>
          <p:nvPr/>
        </p:nvSpPr>
        <p:spPr>
          <a:xfrm>
            <a:off x="10672531" y="359056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EF3A0F6-9DC5-46EC-8319-2EFC5A6D1BBD}"/>
              </a:ext>
            </a:extLst>
          </p:cNvPr>
          <p:cNvSpPr txBox="1"/>
          <p:nvPr/>
        </p:nvSpPr>
        <p:spPr>
          <a:xfrm>
            <a:off x="10230707" y="358169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72A6040-1215-4B7E-B086-04C23B5D91DE}"/>
              </a:ext>
            </a:extLst>
          </p:cNvPr>
          <p:cNvSpPr txBox="1"/>
          <p:nvPr/>
        </p:nvSpPr>
        <p:spPr>
          <a:xfrm>
            <a:off x="11124408" y="3698289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5x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6909AD6-5F61-4487-A755-18521ADCACA7}"/>
              </a:ext>
            </a:extLst>
          </p:cNvPr>
          <p:cNvSpPr txBox="1"/>
          <p:nvPr/>
        </p:nvSpPr>
        <p:spPr>
          <a:xfrm>
            <a:off x="8193569" y="2851754"/>
            <a:ext cx="12176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r7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2FA0D4A-14A5-4364-BEE5-2DA4FB3A50C8}"/>
              </a:ext>
            </a:extLst>
          </p:cNvPr>
          <p:cNvGrpSpPr/>
          <p:nvPr/>
        </p:nvGrpSpPr>
        <p:grpSpPr>
          <a:xfrm>
            <a:off x="9755397" y="4026129"/>
            <a:ext cx="1556355" cy="630942"/>
            <a:chOff x="8037098" y="1058369"/>
            <a:chExt cx="1556355" cy="630942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AA12F58-B39E-4CA5-BF87-B2DC43C8EB25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+ 1 5</a:t>
              </a:r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E496D5D1-637D-43D5-B3AF-E357DFCB2B26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2C8DB303-644A-408D-BDFF-14E5EFCB54E6}"/>
              </a:ext>
            </a:extLst>
          </p:cNvPr>
          <p:cNvSpPr txBox="1"/>
          <p:nvPr/>
        </p:nvSpPr>
        <p:spPr>
          <a:xfrm>
            <a:off x="10648923" y="4494077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F76A9C9-4528-41C8-9DBA-944C6D8D6307}"/>
              </a:ext>
            </a:extLst>
          </p:cNvPr>
          <p:cNvSpPr txBox="1"/>
          <p:nvPr/>
        </p:nvSpPr>
        <p:spPr>
          <a:xfrm>
            <a:off x="10187113" y="4485996"/>
            <a:ext cx="695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A10E86E-E63F-4D3D-BECB-77CA97DF454A}"/>
              </a:ext>
            </a:extLst>
          </p:cNvPr>
          <p:cNvSpPr txBox="1"/>
          <p:nvPr/>
        </p:nvSpPr>
        <p:spPr>
          <a:xfrm>
            <a:off x="11094325" y="4595003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6x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66ECEC35-F990-4403-B229-D3D3A47D76B1}"/>
              </a:ext>
            </a:extLst>
          </p:cNvPr>
          <p:cNvGrpSpPr/>
          <p:nvPr/>
        </p:nvGrpSpPr>
        <p:grpSpPr>
          <a:xfrm>
            <a:off x="9764062" y="4929167"/>
            <a:ext cx="1556355" cy="630942"/>
            <a:chOff x="8037098" y="1058369"/>
            <a:chExt cx="1556355" cy="630942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D23438E-2860-4197-B06F-FB43874D0F62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+ 1 5</a:t>
              </a:r>
            </a:p>
          </p:txBody>
        </p: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0176E7D6-A292-48F3-8C8A-326AE2DEF0F7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0B96D188-4112-4969-8BBC-700E7B5C2C99}"/>
              </a:ext>
            </a:extLst>
          </p:cNvPr>
          <p:cNvSpPr txBox="1"/>
          <p:nvPr/>
        </p:nvSpPr>
        <p:spPr>
          <a:xfrm>
            <a:off x="10652602" y="5388346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27D6978-0969-4D7C-95E5-B8C24CA4B680}"/>
              </a:ext>
            </a:extLst>
          </p:cNvPr>
          <p:cNvSpPr txBox="1"/>
          <p:nvPr/>
        </p:nvSpPr>
        <p:spPr>
          <a:xfrm>
            <a:off x="9746161" y="5390988"/>
            <a:ext cx="9388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15F9505-BC92-4BDF-BEDB-9CCBFE012637}"/>
              </a:ext>
            </a:extLst>
          </p:cNvPr>
          <p:cNvSpPr txBox="1"/>
          <p:nvPr/>
        </p:nvSpPr>
        <p:spPr>
          <a:xfrm>
            <a:off x="11094325" y="5491717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7x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0097CA7-A8E6-41AE-B8AD-2FA2D76FC66D}"/>
              </a:ext>
            </a:extLst>
          </p:cNvPr>
          <p:cNvGrpSpPr/>
          <p:nvPr/>
        </p:nvGrpSpPr>
        <p:grpSpPr>
          <a:xfrm>
            <a:off x="9764431" y="5820843"/>
            <a:ext cx="1556355" cy="630942"/>
            <a:chOff x="8037098" y="1058369"/>
            <a:chExt cx="1556355" cy="630942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2637729-BE10-44FE-B871-9D8BDBDCE844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+ 1 5</a:t>
              </a:r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B3F100D8-74C2-40BD-B607-8023166EBAC1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5F7EDEEB-7F0E-4EB1-BD59-781E735DE373}"/>
              </a:ext>
            </a:extLst>
          </p:cNvPr>
          <p:cNvSpPr txBox="1"/>
          <p:nvPr/>
        </p:nvSpPr>
        <p:spPr>
          <a:xfrm>
            <a:off x="10645568" y="627444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12C03E0-11D0-4E1C-93CB-719871639D99}"/>
              </a:ext>
            </a:extLst>
          </p:cNvPr>
          <p:cNvSpPr txBox="1"/>
          <p:nvPr/>
        </p:nvSpPr>
        <p:spPr>
          <a:xfrm>
            <a:off x="10203744" y="6265579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71C783A0-D95E-4E31-974D-A45966D2DB07}"/>
              </a:ext>
            </a:extLst>
          </p:cNvPr>
          <p:cNvSpPr txBox="1"/>
          <p:nvPr/>
        </p:nvSpPr>
        <p:spPr>
          <a:xfrm>
            <a:off x="11097445" y="6382173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8x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8CC572FE-977D-4350-AB46-1B435D23369A}"/>
              </a:ext>
            </a:extLst>
          </p:cNvPr>
          <p:cNvSpPr txBox="1"/>
          <p:nvPr/>
        </p:nvSpPr>
        <p:spPr>
          <a:xfrm>
            <a:off x="9769968" y="6282664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255993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3" grpId="0" animBg="1"/>
      <p:bldP spid="12" grpId="0"/>
      <p:bldP spid="13" grpId="0"/>
      <p:bldP spid="23" grpId="0"/>
      <p:bldP spid="24" grpId="0"/>
      <p:bldP spid="25" grpId="0"/>
      <p:bldP spid="26" grpId="0"/>
      <p:bldP spid="27" grpId="0"/>
      <p:bldP spid="31" grpId="0"/>
      <p:bldP spid="32" grpId="0"/>
      <p:bldP spid="33" grpId="0"/>
      <p:bldP spid="34" grpId="0"/>
      <p:bldP spid="38" grpId="0"/>
      <p:bldP spid="39" grpId="0"/>
      <p:bldP spid="40" grpId="0"/>
      <p:bldP spid="41" grpId="0"/>
      <p:bldP spid="45" grpId="0"/>
      <p:bldP spid="46" grpId="0"/>
      <p:bldP spid="47" grpId="0"/>
      <p:bldP spid="52" grpId="0"/>
      <p:bldP spid="53" grpId="0"/>
      <p:bldP spid="54" grpId="0"/>
      <p:bldP spid="58" grpId="0"/>
      <p:bldP spid="60" grpId="0"/>
      <p:bldP spid="62" grpId="0"/>
      <p:bldP spid="63" grpId="0"/>
      <p:bldP spid="67" grpId="0"/>
      <p:bldP spid="68" grpId="0"/>
      <p:bldP spid="69" grpId="0"/>
      <p:bldP spid="73" grpId="0"/>
      <p:bldP spid="74" grpId="0"/>
      <p:bldP spid="75" grpId="0"/>
      <p:bldP spid="79" grpId="0"/>
      <p:bldP spid="80" grpId="0"/>
      <p:bldP spid="81" grpId="0"/>
      <p:bldP spid="82" grpId="0"/>
    </p:bld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CB09CD2-C98C-4174-8801-D6BB8E2E227F}"/>
              </a:ext>
            </a:extLst>
          </p:cNvPr>
          <p:cNvSpPr/>
          <p:nvPr/>
        </p:nvSpPr>
        <p:spPr>
          <a:xfrm>
            <a:off x="56122" y="50000"/>
            <a:ext cx="1180532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is Kirsty’s recipe for breakfast cereal.</a:t>
            </a:r>
          </a:p>
          <a:p>
            <a:r>
              <a:rPr lang="en-US" sz="3200" dirty="0"/>
              <a:t>   50 grams of oats        30 grams of raisins        40 grams of nuts  </a:t>
            </a:r>
          </a:p>
          <a:p>
            <a:r>
              <a:rPr lang="en-US" sz="3200" b="1" dirty="0"/>
              <a:t>If she uses 125 grams of oats, how many grams of raisins does she need?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F1E363B-2FA4-4C43-90A6-AD62A188E612}"/>
              </a:ext>
            </a:extLst>
          </p:cNvPr>
          <p:cNvSpPr/>
          <p:nvPr/>
        </p:nvSpPr>
        <p:spPr>
          <a:xfrm>
            <a:off x="1153709" y="3542958"/>
            <a:ext cx="19365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 g oats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497047-478D-4E3C-B28F-965CBFD9C21A}"/>
              </a:ext>
            </a:extLst>
          </p:cNvPr>
          <p:cNvSpPr/>
          <p:nvPr/>
        </p:nvSpPr>
        <p:spPr>
          <a:xfrm>
            <a:off x="3357493" y="3542957"/>
            <a:ext cx="23507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 g raisins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897001-47D8-4C52-B2A5-726BC559A04D}"/>
              </a:ext>
            </a:extLst>
          </p:cNvPr>
          <p:cNvSpPr/>
          <p:nvPr/>
        </p:nvSpPr>
        <p:spPr>
          <a:xfrm>
            <a:off x="924542" y="4574009"/>
            <a:ext cx="21656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 g oats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C645A20-225F-4B1B-BA6D-F1AE25CC7915}"/>
              </a:ext>
            </a:extLst>
          </p:cNvPr>
          <p:cNvCxnSpPr/>
          <p:nvPr/>
        </p:nvCxnSpPr>
        <p:spPr>
          <a:xfrm>
            <a:off x="1493586" y="4182387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DE67CA25-88E0-4C01-9680-EBC493AFC0E6}"/>
              </a:ext>
            </a:extLst>
          </p:cNvPr>
          <p:cNvSpPr/>
          <p:nvPr/>
        </p:nvSpPr>
        <p:spPr>
          <a:xfrm>
            <a:off x="1577460" y="4089260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346BE3F-EFD5-4961-B57C-49644FC6861A}"/>
              </a:ext>
            </a:extLst>
          </p:cNvPr>
          <p:cNvCxnSpPr/>
          <p:nvPr/>
        </p:nvCxnSpPr>
        <p:spPr>
          <a:xfrm>
            <a:off x="3818494" y="4182387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9CE8A0D0-D698-4BE8-BB00-AD796BD2F4DB}"/>
              </a:ext>
            </a:extLst>
          </p:cNvPr>
          <p:cNvSpPr/>
          <p:nvPr/>
        </p:nvSpPr>
        <p:spPr>
          <a:xfrm>
            <a:off x="3902368" y="4089260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3B2D4D8-9731-44E4-B872-6A6E71CB52CC}"/>
              </a:ext>
            </a:extLst>
          </p:cNvPr>
          <p:cNvSpPr/>
          <p:nvPr/>
        </p:nvSpPr>
        <p:spPr>
          <a:xfrm>
            <a:off x="3357493" y="4574008"/>
            <a:ext cx="23507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60 g raisins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AE5D0E6-8374-4E98-A92F-CC182822395B}"/>
              </a:ext>
            </a:extLst>
          </p:cNvPr>
          <p:cNvCxnSpPr>
            <a:cxnSpLocks/>
          </p:cNvCxnSpPr>
          <p:nvPr/>
        </p:nvCxnSpPr>
        <p:spPr>
          <a:xfrm flipV="1">
            <a:off x="1493586" y="3138064"/>
            <a:ext cx="0" cy="331199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F68C7E5E-9467-449E-B304-8F1C9BB5C5EA}"/>
              </a:ext>
            </a:extLst>
          </p:cNvPr>
          <p:cNvSpPr/>
          <p:nvPr/>
        </p:nvSpPr>
        <p:spPr>
          <a:xfrm>
            <a:off x="1577460" y="3071705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C551B3-4D16-41BC-B365-DE3514E3239C}"/>
              </a:ext>
            </a:extLst>
          </p:cNvPr>
          <p:cNvSpPr/>
          <p:nvPr/>
        </p:nvSpPr>
        <p:spPr>
          <a:xfrm>
            <a:off x="1153709" y="2532150"/>
            <a:ext cx="19365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 g oats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D5D74B5-9438-442B-A0EC-05F68F76EB73}"/>
              </a:ext>
            </a:extLst>
          </p:cNvPr>
          <p:cNvCxnSpPr>
            <a:cxnSpLocks/>
          </p:cNvCxnSpPr>
          <p:nvPr/>
        </p:nvCxnSpPr>
        <p:spPr>
          <a:xfrm flipV="1">
            <a:off x="3847920" y="3139484"/>
            <a:ext cx="0" cy="331199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6713AFA9-8D68-420F-B5C6-BB0B0D5E266C}"/>
              </a:ext>
            </a:extLst>
          </p:cNvPr>
          <p:cNvSpPr/>
          <p:nvPr/>
        </p:nvSpPr>
        <p:spPr>
          <a:xfrm>
            <a:off x="3931794" y="3073125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F7F8E25-94D9-42CA-8FF7-8378C0B91126}"/>
              </a:ext>
            </a:extLst>
          </p:cNvPr>
          <p:cNvSpPr/>
          <p:nvPr/>
        </p:nvSpPr>
        <p:spPr>
          <a:xfrm>
            <a:off x="3508043" y="2533570"/>
            <a:ext cx="22002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 g raisins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9C1FB0-B695-43D6-91C2-0DBD90855FE7}"/>
              </a:ext>
            </a:extLst>
          </p:cNvPr>
          <p:cNvSpPr/>
          <p:nvPr/>
        </p:nvSpPr>
        <p:spPr>
          <a:xfrm>
            <a:off x="890676" y="2532150"/>
            <a:ext cx="4783707" cy="55125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698DFA0-D597-4E85-AE09-C29819F525C7}"/>
              </a:ext>
            </a:extLst>
          </p:cNvPr>
          <p:cNvSpPr/>
          <p:nvPr/>
        </p:nvSpPr>
        <p:spPr>
          <a:xfrm>
            <a:off x="890675" y="4600010"/>
            <a:ext cx="4783707" cy="55125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0CEE412-9979-416B-A6E6-06336AD481E6}"/>
              </a:ext>
            </a:extLst>
          </p:cNvPr>
          <p:cNvSpPr/>
          <p:nvPr/>
        </p:nvSpPr>
        <p:spPr>
          <a:xfrm>
            <a:off x="890675" y="5803177"/>
            <a:ext cx="21656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125 g oats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D2F313E-3B0D-43C2-9F70-27EDA8CC3959}"/>
              </a:ext>
            </a:extLst>
          </p:cNvPr>
          <p:cNvSpPr/>
          <p:nvPr/>
        </p:nvSpPr>
        <p:spPr>
          <a:xfrm>
            <a:off x="3323626" y="5803176"/>
            <a:ext cx="23507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60 + 15 =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2BDBDF3-0AE7-401A-AE01-77AFE7F1D7AC}"/>
              </a:ext>
            </a:extLst>
          </p:cNvPr>
          <p:cNvSpPr/>
          <p:nvPr/>
        </p:nvSpPr>
        <p:spPr>
          <a:xfrm>
            <a:off x="4958549" y="5803175"/>
            <a:ext cx="23507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75 g raisins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BC6CAA1-66A1-498C-AB02-36D4725B8AAB}"/>
              </a:ext>
            </a:extLst>
          </p:cNvPr>
          <p:cNvSpPr/>
          <p:nvPr/>
        </p:nvSpPr>
        <p:spPr>
          <a:xfrm>
            <a:off x="1176355" y="1510970"/>
            <a:ext cx="19365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75 grams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B4DF0C-99B6-497C-B08B-D02A4466D3F6}"/>
              </a:ext>
            </a:extLst>
          </p:cNvPr>
          <p:cNvSpPr/>
          <p:nvPr/>
        </p:nvSpPr>
        <p:spPr>
          <a:xfrm>
            <a:off x="6812837" y="2532193"/>
            <a:ext cx="19365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 g oats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AAEEF7-3A40-408B-9B82-CCA80154261D}"/>
              </a:ext>
            </a:extLst>
          </p:cNvPr>
          <p:cNvSpPr/>
          <p:nvPr/>
        </p:nvSpPr>
        <p:spPr>
          <a:xfrm>
            <a:off x="9016621" y="2532192"/>
            <a:ext cx="23507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 g raisins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FD1DF6A-FF78-4821-AB48-7BED510E94F7}"/>
              </a:ext>
            </a:extLst>
          </p:cNvPr>
          <p:cNvSpPr/>
          <p:nvPr/>
        </p:nvSpPr>
        <p:spPr>
          <a:xfrm>
            <a:off x="6583670" y="3563244"/>
            <a:ext cx="21656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125 g oats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E8FAEF3-81DE-4D00-B9E2-7ED1866C0116}"/>
              </a:ext>
            </a:extLst>
          </p:cNvPr>
          <p:cNvCxnSpPr/>
          <p:nvPr/>
        </p:nvCxnSpPr>
        <p:spPr>
          <a:xfrm>
            <a:off x="7152714" y="3171622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2B6A2521-D7EF-4E7F-9F2A-58D2DF07BCDD}"/>
              </a:ext>
            </a:extLst>
          </p:cNvPr>
          <p:cNvSpPr/>
          <p:nvPr/>
        </p:nvSpPr>
        <p:spPr>
          <a:xfrm>
            <a:off x="7236588" y="3078495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x5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227E4F4-6908-41FF-A2F7-9258513F114C}"/>
              </a:ext>
            </a:extLst>
          </p:cNvPr>
          <p:cNvCxnSpPr/>
          <p:nvPr/>
        </p:nvCxnSpPr>
        <p:spPr>
          <a:xfrm>
            <a:off x="9477622" y="3171622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4E21F2EF-BBB1-491A-A7EC-9CF0BBB2B14A}"/>
              </a:ext>
            </a:extLst>
          </p:cNvPr>
          <p:cNvSpPr/>
          <p:nvPr/>
        </p:nvSpPr>
        <p:spPr>
          <a:xfrm>
            <a:off x="9561496" y="3078495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x5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E025BD1-A0CD-4803-B203-65D7642D70FA}"/>
              </a:ext>
            </a:extLst>
          </p:cNvPr>
          <p:cNvSpPr/>
          <p:nvPr/>
        </p:nvSpPr>
        <p:spPr>
          <a:xfrm>
            <a:off x="9016621" y="3563243"/>
            <a:ext cx="23507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75 g raisins</a:t>
            </a:r>
          </a:p>
        </p:txBody>
      </p:sp>
    </p:spTree>
    <p:extLst>
      <p:ext uri="{BB962C8B-B14F-4D97-AF65-F5344CB8AC3E}">
        <p14:creationId xmlns:p14="http://schemas.microsoft.com/office/powerpoint/2010/main" val="821670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10" grpId="0"/>
      <p:bldP spid="11" grpId="0"/>
      <p:bldP spid="13" grpId="0"/>
      <p:bldP spid="15" grpId="0"/>
      <p:bldP spid="17" grpId="0"/>
      <p:bldP spid="18" grpId="0"/>
      <p:bldP spid="14" grpId="0" animBg="1"/>
      <p:bldP spid="20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9" grpId="0"/>
      <p:bldP spid="31" grpId="0"/>
      <p:bldP spid="32" grpId="0"/>
    </p:bld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079318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1 gallon is approximately 4.5 </a:t>
            </a:r>
            <a:r>
              <a:rPr lang="en-US" sz="3200" b="1" dirty="0" err="1"/>
              <a:t>litres</a:t>
            </a:r>
            <a:r>
              <a:rPr lang="en-US" sz="3200" b="1" dirty="0"/>
              <a:t>.</a:t>
            </a:r>
          </a:p>
          <a:p>
            <a:r>
              <a:rPr lang="en-US" sz="3200" b="1" dirty="0"/>
              <a:t>Mrs Smith buys 8 gallons of petrol.</a:t>
            </a:r>
          </a:p>
          <a:p>
            <a:r>
              <a:rPr lang="en-US" sz="3200" b="1" dirty="0"/>
              <a:t>How many </a:t>
            </a:r>
            <a:r>
              <a:rPr lang="en-US" sz="3200" b="1" dirty="0" err="1"/>
              <a:t>litres</a:t>
            </a:r>
            <a:r>
              <a:rPr lang="en-US" sz="3200" b="1" dirty="0"/>
              <a:t> of petrol does she buy?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4930CA5-301B-4207-BC9C-50695D53C770}"/>
              </a:ext>
            </a:extLst>
          </p:cNvPr>
          <p:cNvSpPr txBox="1"/>
          <p:nvPr/>
        </p:nvSpPr>
        <p:spPr>
          <a:xfrm>
            <a:off x="1323750" y="2205561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4.5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4C00177-3FF0-4345-85EB-CA1407724676}"/>
              </a:ext>
            </a:extLst>
          </p:cNvPr>
          <p:cNvSpPr txBox="1"/>
          <p:nvPr/>
        </p:nvSpPr>
        <p:spPr>
          <a:xfrm>
            <a:off x="889884" y="2625189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44030CD-3CB7-4107-8362-101A0F7F15C4}"/>
              </a:ext>
            </a:extLst>
          </p:cNvPr>
          <p:cNvSpPr txBox="1"/>
          <p:nvPr/>
        </p:nvSpPr>
        <p:spPr>
          <a:xfrm>
            <a:off x="1777799" y="2622243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6F3D2D0-22DD-417A-A400-5D3F806C86AC}"/>
              </a:ext>
            </a:extLst>
          </p:cNvPr>
          <p:cNvCxnSpPr>
            <a:cxnSpLocks/>
          </p:cNvCxnSpPr>
          <p:nvPr/>
        </p:nvCxnSpPr>
        <p:spPr>
          <a:xfrm>
            <a:off x="906164" y="3161945"/>
            <a:ext cx="134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66E2F52D-7AC0-4DD5-9E8D-11F3F0F2F951}"/>
              </a:ext>
            </a:extLst>
          </p:cNvPr>
          <p:cNvCxnSpPr>
            <a:cxnSpLocks/>
          </p:cNvCxnSpPr>
          <p:nvPr/>
        </p:nvCxnSpPr>
        <p:spPr>
          <a:xfrm>
            <a:off x="906164" y="3604400"/>
            <a:ext cx="134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51205CC6-FF14-4777-89C0-4B6F4E962784}"/>
              </a:ext>
            </a:extLst>
          </p:cNvPr>
          <p:cNvSpPr txBox="1"/>
          <p:nvPr/>
        </p:nvSpPr>
        <p:spPr>
          <a:xfrm>
            <a:off x="1618527" y="3079655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3F8D2DE-07D3-4599-985A-21901B179AC7}"/>
              </a:ext>
            </a:extLst>
          </p:cNvPr>
          <p:cNvSpPr txBox="1"/>
          <p:nvPr/>
        </p:nvSpPr>
        <p:spPr>
          <a:xfrm>
            <a:off x="1791096" y="3085715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CC35B89-95A7-4E61-9B12-17EE6ADD5A86}"/>
              </a:ext>
            </a:extLst>
          </p:cNvPr>
          <p:cNvSpPr txBox="1"/>
          <p:nvPr/>
        </p:nvSpPr>
        <p:spPr>
          <a:xfrm>
            <a:off x="871582" y="3090045"/>
            <a:ext cx="9758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3 6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CA78DEB-BE05-453E-8D55-94DE8BE405BA}"/>
              </a:ext>
            </a:extLst>
          </p:cNvPr>
          <p:cNvSpPr txBox="1"/>
          <p:nvPr/>
        </p:nvSpPr>
        <p:spPr>
          <a:xfrm>
            <a:off x="1371730" y="1925627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6890F7B-41D1-4CAB-8CA0-C8EB1C791B41}"/>
              </a:ext>
            </a:extLst>
          </p:cNvPr>
          <p:cNvSpPr txBox="1"/>
          <p:nvPr/>
        </p:nvSpPr>
        <p:spPr>
          <a:xfrm>
            <a:off x="6915373" y="1004707"/>
            <a:ext cx="2947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36 litres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A6DEC5-3E79-47D4-86C6-3708402F1F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536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1" grpId="0"/>
      <p:bldP spid="54" grpId="0"/>
      <p:bldP spid="55" grpId="0"/>
      <p:bldP spid="56" grpId="0"/>
      <p:bldP spid="57" grpId="0"/>
      <p:bldP spid="58" grpId="0"/>
    </p:bld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n stands for a number.</a:t>
            </a:r>
          </a:p>
          <a:p>
            <a:r>
              <a:rPr lang="en-US" sz="3200" b="1" dirty="0"/>
              <a:t>n + 7 = 13</a:t>
            </a:r>
          </a:p>
          <a:p>
            <a:r>
              <a:rPr lang="en-US" sz="3200" b="1" dirty="0"/>
              <a:t>What is the value of  n + 10?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A3E2AD-5412-477E-8F93-2641A3A7DDB2}"/>
              </a:ext>
            </a:extLst>
          </p:cNvPr>
          <p:cNvSpPr txBox="1"/>
          <p:nvPr/>
        </p:nvSpPr>
        <p:spPr>
          <a:xfrm>
            <a:off x="1848037" y="519359"/>
            <a:ext cx="29806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8CD331-1366-4325-AAF6-49437693A521}"/>
              </a:ext>
            </a:extLst>
          </p:cNvPr>
          <p:cNvSpPr txBox="1"/>
          <p:nvPr/>
        </p:nvSpPr>
        <p:spPr>
          <a:xfrm>
            <a:off x="4968227" y="988718"/>
            <a:ext cx="29806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5CC6AF-463A-48EC-95C8-0C3E4E78F51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7427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2CE8AB-5DAB-43B4-B31C-0966D71910FF}"/>
              </a:ext>
            </a:extLst>
          </p:cNvPr>
          <p:cNvSpPr/>
          <p:nvPr/>
        </p:nvSpPr>
        <p:spPr>
          <a:xfrm>
            <a:off x="56123" y="50000"/>
            <a:ext cx="119341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Alfie says, ‘When you multiply two numbers together, the answer is always greater than either of the numbers you started with.’</a:t>
            </a:r>
          </a:p>
          <a:p>
            <a:r>
              <a:rPr lang="en-US" sz="3200" b="1" dirty="0"/>
              <a:t>Is Alfie correct? Explain how you know.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B8BEA4-B3CE-4932-B23A-6750EB067DF1}"/>
              </a:ext>
            </a:extLst>
          </p:cNvPr>
          <p:cNvSpPr/>
          <p:nvPr/>
        </p:nvSpPr>
        <p:spPr>
          <a:xfrm>
            <a:off x="509924" y="1619660"/>
            <a:ext cx="28132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Alfie is wrong.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D410FC-A3E7-4333-B404-10F88BC63A72}"/>
              </a:ext>
            </a:extLst>
          </p:cNvPr>
          <p:cNvSpPr/>
          <p:nvPr/>
        </p:nvSpPr>
        <p:spPr>
          <a:xfrm>
            <a:off x="509923" y="2204435"/>
            <a:ext cx="1030461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If one of the numbers is 1, the answer will be the same as (not greater than) the other number. e.g. 3 x 1 =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0D7F5E-8AD5-45D6-9234-9B5F4E065EDB}"/>
              </a:ext>
            </a:extLst>
          </p:cNvPr>
          <p:cNvSpPr/>
          <p:nvPr/>
        </p:nvSpPr>
        <p:spPr>
          <a:xfrm>
            <a:off x="509923" y="3281653"/>
            <a:ext cx="96012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If one of the numbers is 0, the answer will always be 0 no matter how large the other number is. e.g. 5 x 0 = 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0D9A49-E94D-4C8B-BF5F-30891B08E89A}"/>
              </a:ext>
            </a:extLst>
          </p:cNvPr>
          <p:cNvSpPr/>
          <p:nvPr/>
        </p:nvSpPr>
        <p:spPr>
          <a:xfrm>
            <a:off x="509923" y="4350896"/>
            <a:ext cx="974190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If one of the numbers is less than 1, the answer will always be smaller than the other number. 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e.g. ½ x 4 = 2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e.g. 5 x 0.1 = 0.5</a:t>
            </a:r>
          </a:p>
        </p:txBody>
      </p:sp>
    </p:spTree>
    <p:extLst>
      <p:ext uri="{BB962C8B-B14F-4D97-AF65-F5344CB8AC3E}">
        <p14:creationId xmlns:p14="http://schemas.microsoft.com/office/powerpoint/2010/main" val="275260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1FC48F-ED2C-40FC-A6F9-D4B96D1D62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7355" y="539618"/>
            <a:ext cx="4075680" cy="551372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40679" y="70340"/>
            <a:ext cx="739471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Lauren has three small equilateral triangles and one large equilateral triangle. The small triangles have sides of 7 centimetres. </a:t>
            </a:r>
          </a:p>
          <a:p>
            <a:endParaRPr lang="en-US" sz="32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Calibri" panose="020F0502020204030204" pitchFamily="34" charset="0"/>
              </a:rPr>
              <a:t>Lauren makes this shape. </a:t>
            </a:r>
          </a:p>
          <a:p>
            <a:r>
              <a:rPr lang="en-US" sz="3200" b="1" dirty="0">
                <a:latin typeface="Calibri" panose="020F0502020204030204" pitchFamily="34" charset="0"/>
              </a:rPr>
              <a:t>Calculate the perimeter of the shape.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88CA7A-C51B-4F9D-829E-B54AA80C09B3}"/>
              </a:ext>
            </a:extLst>
          </p:cNvPr>
          <p:cNvSpPr/>
          <p:nvPr/>
        </p:nvSpPr>
        <p:spPr>
          <a:xfrm>
            <a:off x="7702505" y="1585048"/>
            <a:ext cx="4187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7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A07944-F0A3-40A7-9F03-1B0A726873FE}"/>
              </a:ext>
            </a:extLst>
          </p:cNvPr>
          <p:cNvSpPr/>
          <p:nvPr/>
        </p:nvSpPr>
        <p:spPr>
          <a:xfrm>
            <a:off x="11072382" y="1585047"/>
            <a:ext cx="4187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7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91566D-B720-4BF8-8819-A6A8CCF9AFA4}"/>
              </a:ext>
            </a:extLst>
          </p:cNvPr>
          <p:cNvSpPr/>
          <p:nvPr/>
        </p:nvSpPr>
        <p:spPr>
          <a:xfrm>
            <a:off x="8500632" y="2177440"/>
            <a:ext cx="4187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7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364F6A-EF09-45BA-B29B-9B5913A1FB59}"/>
              </a:ext>
            </a:extLst>
          </p:cNvPr>
          <p:cNvSpPr/>
          <p:nvPr/>
        </p:nvSpPr>
        <p:spPr>
          <a:xfrm>
            <a:off x="10196082" y="2163445"/>
            <a:ext cx="4187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7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B2EE8F-24E8-4CAA-9073-44403A518B8C}"/>
              </a:ext>
            </a:extLst>
          </p:cNvPr>
          <p:cNvSpPr/>
          <p:nvPr/>
        </p:nvSpPr>
        <p:spPr>
          <a:xfrm>
            <a:off x="9182701" y="2662431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14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37BAC2-3207-4A27-A2A6-61779831D52E}"/>
              </a:ext>
            </a:extLst>
          </p:cNvPr>
          <p:cNvSpPr/>
          <p:nvPr/>
        </p:nvSpPr>
        <p:spPr>
          <a:xfrm>
            <a:off x="10323459" y="4303457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14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2A06CA-48A9-4B76-8768-08D552593D57}"/>
              </a:ext>
            </a:extLst>
          </p:cNvPr>
          <p:cNvSpPr/>
          <p:nvPr/>
        </p:nvSpPr>
        <p:spPr>
          <a:xfrm>
            <a:off x="7958730" y="4303457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14</a:t>
            </a:r>
            <a:endParaRPr lang="en-GB" sz="4000" b="1" dirty="0">
              <a:solidFill>
                <a:srgbClr val="FF0000"/>
              </a:solidFill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B50D309-3798-45F2-8378-F009BCBC27BC}"/>
              </a:ext>
            </a:extLst>
          </p:cNvPr>
          <p:cNvCxnSpPr>
            <a:cxnSpLocks/>
          </p:cNvCxnSpPr>
          <p:nvPr/>
        </p:nvCxnSpPr>
        <p:spPr>
          <a:xfrm>
            <a:off x="7702505" y="2732677"/>
            <a:ext cx="1850055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A00429A-07D2-4A78-B33D-6D655152D39F}"/>
              </a:ext>
            </a:extLst>
          </p:cNvPr>
          <p:cNvCxnSpPr>
            <a:cxnSpLocks/>
          </p:cNvCxnSpPr>
          <p:nvPr/>
        </p:nvCxnSpPr>
        <p:spPr>
          <a:xfrm>
            <a:off x="9552560" y="2732110"/>
            <a:ext cx="1850055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3CFE3F2-A6D0-4E63-9EC8-0E4980FE19BF}"/>
              </a:ext>
            </a:extLst>
          </p:cNvPr>
          <p:cNvCxnSpPr>
            <a:cxnSpLocks/>
          </p:cNvCxnSpPr>
          <p:nvPr/>
        </p:nvCxnSpPr>
        <p:spPr>
          <a:xfrm>
            <a:off x="7702505" y="2732110"/>
            <a:ext cx="3700110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7836E189-0B48-45D5-9C6F-62D759AB390E}"/>
              </a:ext>
            </a:extLst>
          </p:cNvPr>
          <p:cNvSpPr/>
          <p:nvPr/>
        </p:nvSpPr>
        <p:spPr>
          <a:xfrm>
            <a:off x="3355362" y="4018819"/>
            <a:ext cx="217559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3 x 7 = 21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418CBD4-884A-4757-9516-C40E4CB85B71}"/>
              </a:ext>
            </a:extLst>
          </p:cNvPr>
          <p:cNvSpPr/>
          <p:nvPr/>
        </p:nvSpPr>
        <p:spPr>
          <a:xfrm>
            <a:off x="3089467" y="4436960"/>
            <a:ext cx="280557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2 x 14 = </a:t>
            </a:r>
            <a:r>
              <a:rPr lang="en-GB" sz="4000" b="1" u="sng" dirty="0">
                <a:solidFill>
                  <a:srgbClr val="FF0000"/>
                </a:solidFill>
                <a:latin typeface="Calibri" panose="020F0502020204030204" pitchFamily="34" charset="0"/>
              </a:rPr>
              <a:t>28 +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4CC83B9-A390-41B2-8CA4-F80466967819}"/>
              </a:ext>
            </a:extLst>
          </p:cNvPr>
          <p:cNvSpPr/>
          <p:nvPr/>
        </p:nvSpPr>
        <p:spPr>
          <a:xfrm>
            <a:off x="4805113" y="4914594"/>
            <a:ext cx="145103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49 cm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2D4504-7D86-4CCC-8652-ADB3D71875A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368876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7" grpId="1"/>
      <p:bldP spid="8" grpId="0"/>
      <p:bldP spid="8" grpId="1"/>
      <p:bldP spid="9" grpId="0"/>
      <p:bldP spid="9" grpId="1"/>
      <p:bldP spid="10" grpId="0"/>
      <p:bldP spid="11" grpId="0"/>
      <p:bldP spid="21" grpId="0"/>
      <p:bldP spid="22" grpId="0"/>
      <p:bldP spid="23" grpId="0"/>
    </p:bldLst>
  </p:timing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225746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Which is larger,      or     ?</a:t>
            </a:r>
          </a:p>
          <a:p>
            <a:r>
              <a:rPr lang="en-US" sz="3200" b="1" dirty="0"/>
              <a:t>Explain how you know.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4240D92-791F-4ADF-BC1D-CA9B2E0F695F}"/>
              </a:ext>
            </a:extLst>
          </p:cNvPr>
          <p:cNvCxnSpPr>
            <a:cxnSpLocks/>
          </p:cNvCxnSpPr>
          <p:nvPr/>
        </p:nvCxnSpPr>
        <p:spPr>
          <a:xfrm>
            <a:off x="983409" y="2463190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7788E30-D634-4942-BDEE-729BD72B699A}"/>
              </a:ext>
            </a:extLst>
          </p:cNvPr>
          <p:cNvCxnSpPr>
            <a:cxnSpLocks/>
          </p:cNvCxnSpPr>
          <p:nvPr/>
        </p:nvCxnSpPr>
        <p:spPr>
          <a:xfrm>
            <a:off x="1862639" y="2463190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040A6B8-6C1F-428A-899D-43FEEF4A5D11}"/>
              </a:ext>
            </a:extLst>
          </p:cNvPr>
          <p:cNvSpPr txBox="1"/>
          <p:nvPr/>
        </p:nvSpPr>
        <p:spPr>
          <a:xfrm>
            <a:off x="946036" y="195535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D9A58F-7B5A-4CE1-A4E8-66AB025F9DCD}"/>
              </a:ext>
            </a:extLst>
          </p:cNvPr>
          <p:cNvSpPr txBox="1"/>
          <p:nvPr/>
        </p:nvSpPr>
        <p:spPr>
          <a:xfrm>
            <a:off x="956602" y="240139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DBE384-0BA7-4BE7-9A6B-E0E8B3CAC166}"/>
              </a:ext>
            </a:extLst>
          </p:cNvPr>
          <p:cNvSpPr txBox="1"/>
          <p:nvPr/>
        </p:nvSpPr>
        <p:spPr>
          <a:xfrm>
            <a:off x="1862638" y="240139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B61FFE-896A-48BB-8C9B-88F3AE93E3A9}"/>
              </a:ext>
            </a:extLst>
          </p:cNvPr>
          <p:cNvSpPr txBox="1"/>
          <p:nvPr/>
        </p:nvSpPr>
        <p:spPr>
          <a:xfrm>
            <a:off x="1415596" y="214771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E68A8C1D-CD6F-4784-A829-E2C800B39C9D}"/>
              </a:ext>
            </a:extLst>
          </p:cNvPr>
          <p:cNvSpPr/>
          <p:nvPr/>
        </p:nvSpPr>
        <p:spPr>
          <a:xfrm rot="16200000">
            <a:off x="1348297" y="143323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626FAA2E-FEA8-46D1-B871-7191FF4384B6}"/>
              </a:ext>
            </a:extLst>
          </p:cNvPr>
          <p:cNvSpPr/>
          <p:nvPr/>
        </p:nvSpPr>
        <p:spPr>
          <a:xfrm rot="5400000">
            <a:off x="1338010" y="236035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292ACA-B0DD-4C5E-85EE-3522D502E80E}"/>
              </a:ext>
            </a:extLst>
          </p:cNvPr>
          <p:cNvSpPr txBox="1"/>
          <p:nvPr/>
        </p:nvSpPr>
        <p:spPr>
          <a:xfrm>
            <a:off x="1468600" y="289572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D9CFCA-7BCA-412C-935D-E822A121550D}"/>
              </a:ext>
            </a:extLst>
          </p:cNvPr>
          <p:cNvSpPr txBox="1"/>
          <p:nvPr/>
        </p:nvSpPr>
        <p:spPr>
          <a:xfrm>
            <a:off x="1468599" y="160141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DAB306-2F80-47EB-93C1-6ACFE3785459}"/>
              </a:ext>
            </a:extLst>
          </p:cNvPr>
          <p:cNvSpPr txBox="1"/>
          <p:nvPr/>
        </p:nvSpPr>
        <p:spPr>
          <a:xfrm>
            <a:off x="2111718" y="1955356"/>
            <a:ext cx="7426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4B40D33-030F-423F-8260-E0A2611168FA}"/>
              </a:ext>
            </a:extLst>
          </p:cNvPr>
          <p:cNvCxnSpPr>
            <a:cxnSpLocks/>
          </p:cNvCxnSpPr>
          <p:nvPr/>
        </p:nvCxnSpPr>
        <p:spPr>
          <a:xfrm>
            <a:off x="996593" y="4701157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CB5E0D0-E2A8-448F-B9B9-E782ECC39DAB}"/>
              </a:ext>
            </a:extLst>
          </p:cNvPr>
          <p:cNvCxnSpPr>
            <a:cxnSpLocks/>
          </p:cNvCxnSpPr>
          <p:nvPr/>
        </p:nvCxnSpPr>
        <p:spPr>
          <a:xfrm>
            <a:off x="1875823" y="4701157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6D4A66D-9453-4456-B767-C129684D87FE}"/>
              </a:ext>
            </a:extLst>
          </p:cNvPr>
          <p:cNvSpPr txBox="1"/>
          <p:nvPr/>
        </p:nvSpPr>
        <p:spPr>
          <a:xfrm>
            <a:off x="959220" y="419332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FF4F02E-4E25-4A02-9EA3-843795569D9D}"/>
              </a:ext>
            </a:extLst>
          </p:cNvPr>
          <p:cNvSpPr txBox="1"/>
          <p:nvPr/>
        </p:nvSpPr>
        <p:spPr>
          <a:xfrm>
            <a:off x="969786" y="463936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71453A5-E00D-478B-8DEA-B200FB1B47E1}"/>
              </a:ext>
            </a:extLst>
          </p:cNvPr>
          <p:cNvSpPr txBox="1"/>
          <p:nvPr/>
        </p:nvSpPr>
        <p:spPr>
          <a:xfrm>
            <a:off x="1875822" y="463936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CB9C11F-6A54-465C-B1ED-D72EA84F5C15}"/>
              </a:ext>
            </a:extLst>
          </p:cNvPr>
          <p:cNvSpPr txBox="1"/>
          <p:nvPr/>
        </p:nvSpPr>
        <p:spPr>
          <a:xfrm>
            <a:off x="1428780" y="4385686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4BC6DDC8-DBD5-44F0-8107-75CFD182A053}"/>
              </a:ext>
            </a:extLst>
          </p:cNvPr>
          <p:cNvSpPr/>
          <p:nvPr/>
        </p:nvSpPr>
        <p:spPr>
          <a:xfrm rot="16200000">
            <a:off x="1361481" y="367119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7192F062-988A-43F6-98A9-D0F29511A42C}"/>
              </a:ext>
            </a:extLst>
          </p:cNvPr>
          <p:cNvSpPr/>
          <p:nvPr/>
        </p:nvSpPr>
        <p:spPr>
          <a:xfrm rot="5400000">
            <a:off x="1351194" y="459831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5D5FD8D-5EAF-44DF-94B2-0A9EEDCE7F19}"/>
              </a:ext>
            </a:extLst>
          </p:cNvPr>
          <p:cNvSpPr txBox="1"/>
          <p:nvPr/>
        </p:nvSpPr>
        <p:spPr>
          <a:xfrm>
            <a:off x="1481784" y="513369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4D93684-F142-4760-BD7E-4301AB6584BE}"/>
              </a:ext>
            </a:extLst>
          </p:cNvPr>
          <p:cNvSpPr txBox="1"/>
          <p:nvPr/>
        </p:nvSpPr>
        <p:spPr>
          <a:xfrm>
            <a:off x="1481783" y="383938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6A05264-7914-4312-8C02-64727BEC6A6D}"/>
              </a:ext>
            </a:extLst>
          </p:cNvPr>
          <p:cNvSpPr txBox="1"/>
          <p:nvPr/>
        </p:nvSpPr>
        <p:spPr>
          <a:xfrm>
            <a:off x="2145922" y="4193323"/>
            <a:ext cx="7426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C2AB278-4FA2-4331-9E27-86496324691B}"/>
              </a:ext>
            </a:extLst>
          </p:cNvPr>
          <p:cNvGrpSpPr/>
          <p:nvPr/>
        </p:nvGrpSpPr>
        <p:grpSpPr>
          <a:xfrm>
            <a:off x="3861683" y="1547730"/>
            <a:ext cx="502160" cy="1076984"/>
            <a:chOff x="1111620" y="4345723"/>
            <a:chExt cx="502160" cy="1076984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22100AB-BA8A-4075-B043-C5D5C5A879D5}"/>
                </a:ext>
              </a:extLst>
            </p:cNvPr>
            <p:cNvCxnSpPr>
              <a:cxnSpLocks/>
            </p:cNvCxnSpPr>
            <p:nvPr/>
          </p:nvCxnSpPr>
          <p:spPr>
            <a:xfrm>
              <a:off x="1148993" y="4853557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C9F7CD6-5528-4304-A189-58084FD3080F}"/>
                </a:ext>
              </a:extLst>
            </p:cNvPr>
            <p:cNvSpPr txBox="1"/>
            <p:nvPr/>
          </p:nvSpPr>
          <p:spPr>
            <a:xfrm>
              <a:off x="1111620" y="4345723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402F576-DDB1-44FC-851E-99EBE715397A}"/>
                </a:ext>
              </a:extLst>
            </p:cNvPr>
            <p:cNvSpPr txBox="1"/>
            <p:nvPr/>
          </p:nvSpPr>
          <p:spPr>
            <a:xfrm>
              <a:off x="1122186" y="4791765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F0D770E3-08CC-41E2-86B8-8FDAB774326F}"/>
              </a:ext>
            </a:extLst>
          </p:cNvPr>
          <p:cNvSpPr/>
          <p:nvPr/>
        </p:nvSpPr>
        <p:spPr>
          <a:xfrm>
            <a:off x="4366728" y="1770693"/>
            <a:ext cx="7343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is larger because it’s equivalent to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319E878-69BE-4293-ABFA-891E283619F6}"/>
              </a:ext>
            </a:extLst>
          </p:cNvPr>
          <p:cNvGrpSpPr/>
          <p:nvPr/>
        </p:nvGrpSpPr>
        <p:grpSpPr>
          <a:xfrm>
            <a:off x="10309074" y="1547730"/>
            <a:ext cx="1012722" cy="1076984"/>
            <a:chOff x="2028222" y="4345723"/>
            <a:chExt cx="1012722" cy="1076984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543126F-BDB8-49A5-98DC-DF8BDC386CC9}"/>
                </a:ext>
              </a:extLst>
            </p:cNvPr>
            <p:cNvCxnSpPr>
              <a:cxnSpLocks/>
            </p:cNvCxnSpPr>
            <p:nvPr/>
          </p:nvCxnSpPr>
          <p:spPr>
            <a:xfrm>
              <a:off x="2028223" y="4853557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203C1B7-7FF7-4AF1-BFAC-91E671C3BADA}"/>
                </a:ext>
              </a:extLst>
            </p:cNvPr>
            <p:cNvSpPr txBox="1"/>
            <p:nvPr/>
          </p:nvSpPr>
          <p:spPr>
            <a:xfrm>
              <a:off x="2028222" y="4791765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253FB76-41B0-4C5D-B550-FB25589256EB}"/>
                </a:ext>
              </a:extLst>
            </p:cNvPr>
            <p:cNvSpPr txBox="1"/>
            <p:nvPr/>
          </p:nvSpPr>
          <p:spPr>
            <a:xfrm>
              <a:off x="2298322" y="4345723"/>
              <a:ext cx="74262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CC0C0BF-F431-4AEA-936C-64CACC8F4B27}"/>
              </a:ext>
            </a:extLst>
          </p:cNvPr>
          <p:cNvGrpSpPr/>
          <p:nvPr/>
        </p:nvGrpSpPr>
        <p:grpSpPr>
          <a:xfrm>
            <a:off x="3876545" y="2847793"/>
            <a:ext cx="502160" cy="1076984"/>
            <a:chOff x="1111620" y="4345723"/>
            <a:chExt cx="502160" cy="1076984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579DB84-B1E2-459D-9608-D6EA7D796986}"/>
                </a:ext>
              </a:extLst>
            </p:cNvPr>
            <p:cNvCxnSpPr>
              <a:cxnSpLocks/>
            </p:cNvCxnSpPr>
            <p:nvPr/>
          </p:nvCxnSpPr>
          <p:spPr>
            <a:xfrm>
              <a:off x="1148993" y="4853557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C87BA33-0128-4757-94DD-6299FCBCEC22}"/>
                </a:ext>
              </a:extLst>
            </p:cNvPr>
            <p:cNvSpPr txBox="1"/>
            <p:nvPr/>
          </p:nvSpPr>
          <p:spPr>
            <a:xfrm>
              <a:off x="1111620" y="4345723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4896C0E-BF4C-4730-B85A-96D496A230EA}"/>
                </a:ext>
              </a:extLst>
            </p:cNvPr>
            <p:cNvSpPr txBox="1"/>
            <p:nvPr/>
          </p:nvSpPr>
          <p:spPr>
            <a:xfrm>
              <a:off x="1122186" y="4791765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28758227-AD4A-40D2-8AF7-4CCAC854F16F}"/>
              </a:ext>
            </a:extLst>
          </p:cNvPr>
          <p:cNvSpPr/>
          <p:nvPr/>
        </p:nvSpPr>
        <p:spPr>
          <a:xfrm>
            <a:off x="4381590" y="3070756"/>
            <a:ext cx="7343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is only equivalent to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D6012B2-C182-4D25-8B1F-2E9501F5E6B1}"/>
              </a:ext>
            </a:extLst>
          </p:cNvPr>
          <p:cNvGrpSpPr/>
          <p:nvPr/>
        </p:nvGrpSpPr>
        <p:grpSpPr>
          <a:xfrm>
            <a:off x="8021799" y="2867671"/>
            <a:ext cx="991206" cy="1076984"/>
            <a:chOff x="2012085" y="4345723"/>
            <a:chExt cx="991206" cy="1076984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1AA27E60-957F-407E-B79B-1B6A5465A23B}"/>
                </a:ext>
              </a:extLst>
            </p:cNvPr>
            <p:cNvCxnSpPr>
              <a:cxnSpLocks/>
            </p:cNvCxnSpPr>
            <p:nvPr/>
          </p:nvCxnSpPr>
          <p:spPr>
            <a:xfrm>
              <a:off x="2028223" y="4853557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D83DA27-BA1C-4B85-B1A1-86E652F7AA7D}"/>
                </a:ext>
              </a:extLst>
            </p:cNvPr>
            <p:cNvSpPr txBox="1"/>
            <p:nvPr/>
          </p:nvSpPr>
          <p:spPr>
            <a:xfrm>
              <a:off x="2012085" y="4791765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87CEDCC-FDD6-4B1E-80E2-36F27356A44D}"/>
                </a:ext>
              </a:extLst>
            </p:cNvPr>
            <p:cNvSpPr txBox="1"/>
            <p:nvPr/>
          </p:nvSpPr>
          <p:spPr>
            <a:xfrm>
              <a:off x="2260669" y="4345723"/>
              <a:ext cx="74262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EB435B41-3D5E-4E2D-9730-CC2A435BFB10}"/>
              </a:ext>
            </a:extLst>
          </p:cNvPr>
          <p:cNvSpPr/>
          <p:nvPr/>
        </p:nvSpPr>
        <p:spPr>
          <a:xfrm>
            <a:off x="2783850" y="-419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B1962F9-A1CF-4406-98DE-5AC38C7A221F}"/>
              </a:ext>
            </a:extLst>
          </p:cNvPr>
          <p:cNvSpPr/>
          <p:nvPr/>
        </p:nvSpPr>
        <p:spPr>
          <a:xfrm>
            <a:off x="2783850" y="35526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2843DF0D-8874-476D-9BD8-B08FDF719F48}"/>
              </a:ext>
            </a:extLst>
          </p:cNvPr>
          <p:cNvCxnSpPr/>
          <p:nvPr/>
        </p:nvCxnSpPr>
        <p:spPr>
          <a:xfrm>
            <a:off x="2800819" y="47201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A1B7AF83-BF0B-48CD-9FFE-E91FE85945F5}"/>
              </a:ext>
            </a:extLst>
          </p:cNvPr>
          <p:cNvSpPr/>
          <p:nvPr/>
        </p:nvSpPr>
        <p:spPr>
          <a:xfrm>
            <a:off x="3670951" y="-419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</a:t>
            </a:r>
            <a:endParaRPr lang="en-GB" sz="3200" b="1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12A6260-E377-4D2C-B4A8-48B615A717C1}"/>
              </a:ext>
            </a:extLst>
          </p:cNvPr>
          <p:cNvSpPr/>
          <p:nvPr/>
        </p:nvSpPr>
        <p:spPr>
          <a:xfrm>
            <a:off x="3670951" y="35526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AA89EA9-5DB4-4C30-B77E-4CD98633EE39}"/>
              </a:ext>
            </a:extLst>
          </p:cNvPr>
          <p:cNvCxnSpPr/>
          <p:nvPr/>
        </p:nvCxnSpPr>
        <p:spPr>
          <a:xfrm>
            <a:off x="3687920" y="47201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1888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 animBg="1"/>
      <p:bldP spid="11" grpId="0" animBg="1"/>
      <p:bldP spid="12" grpId="0"/>
      <p:bldP spid="13" grpId="0"/>
      <p:bldP spid="14" grpId="0"/>
      <p:bldP spid="17" grpId="0"/>
      <p:bldP spid="18" grpId="0"/>
      <p:bldP spid="19" grpId="0"/>
      <p:bldP spid="20" grpId="0"/>
      <p:bldP spid="21" grpId="0" animBg="1"/>
      <p:bldP spid="22" grpId="0" animBg="1"/>
      <p:bldP spid="23" grpId="0"/>
      <p:bldP spid="24" grpId="0"/>
      <p:bldP spid="25" grpId="0"/>
      <p:bldP spid="30" grpId="0"/>
      <p:bldP spid="40" grpId="0"/>
    </p:bld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and b each represent a whole number between 1 and 10</a:t>
            </a:r>
          </a:p>
          <a:p>
            <a:r>
              <a:rPr lang="en-US" sz="3200" dirty="0"/>
              <a:t>   2a + b = 8</a:t>
            </a:r>
          </a:p>
          <a:p>
            <a:r>
              <a:rPr lang="en-US" sz="3200" b="1" dirty="0"/>
              <a:t>Write the three possible combinations of a and b</a:t>
            </a:r>
          </a:p>
          <a:p>
            <a:r>
              <a:rPr lang="en-US" sz="3200" b="1" dirty="0"/>
              <a:t>One is done for you.</a:t>
            </a:r>
          </a:p>
        </p:txBody>
      </p:sp>
      <p:pic>
        <p:nvPicPr>
          <p:cNvPr id="105474" name="Picture 2">
            <a:extLst>
              <a:ext uri="{FF2B5EF4-FFF2-40B4-BE49-F238E27FC236}">
                <a16:creationId xmlns:a16="http://schemas.microsoft.com/office/drawing/2014/main" id="{6BA43620-808B-422E-B24E-52E3CD5C34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472" y="2358297"/>
            <a:ext cx="4506018" cy="2922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A0F7FC0-F817-4D60-A9BD-CF83151F9516}"/>
              </a:ext>
            </a:extLst>
          </p:cNvPr>
          <p:cNvSpPr/>
          <p:nvPr/>
        </p:nvSpPr>
        <p:spPr>
          <a:xfrm>
            <a:off x="2377888" y="3527110"/>
            <a:ext cx="31542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9B1229-5600-4677-9507-FC3A48AB1EEE}"/>
              </a:ext>
            </a:extLst>
          </p:cNvPr>
          <p:cNvSpPr/>
          <p:nvPr/>
        </p:nvSpPr>
        <p:spPr>
          <a:xfrm>
            <a:off x="5679737" y="3527110"/>
            <a:ext cx="31542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(2 x 2) + __ = 8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83A68F-E4F7-42E8-8A8B-1154A08E0842}"/>
              </a:ext>
            </a:extLst>
          </p:cNvPr>
          <p:cNvSpPr/>
          <p:nvPr/>
        </p:nvSpPr>
        <p:spPr>
          <a:xfrm>
            <a:off x="7210599" y="3543152"/>
            <a:ext cx="31542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156710-E466-4956-B626-2BF3F1B889D9}"/>
              </a:ext>
            </a:extLst>
          </p:cNvPr>
          <p:cNvSpPr/>
          <p:nvPr/>
        </p:nvSpPr>
        <p:spPr>
          <a:xfrm>
            <a:off x="4638986" y="3527110"/>
            <a:ext cx="8166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9D9311-A136-42A0-92CF-4F4B8FDA9DC2}"/>
              </a:ext>
            </a:extLst>
          </p:cNvPr>
          <p:cNvSpPr/>
          <p:nvPr/>
        </p:nvSpPr>
        <p:spPr>
          <a:xfrm>
            <a:off x="2377888" y="4636494"/>
            <a:ext cx="31542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4E28645-FDC5-499D-8D9C-3E18A9D42050}"/>
              </a:ext>
            </a:extLst>
          </p:cNvPr>
          <p:cNvSpPr/>
          <p:nvPr/>
        </p:nvSpPr>
        <p:spPr>
          <a:xfrm>
            <a:off x="5679737" y="4636494"/>
            <a:ext cx="31542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(2 x 3) + __ = 8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299810-7F69-4E6E-8803-160E2686D754}"/>
              </a:ext>
            </a:extLst>
          </p:cNvPr>
          <p:cNvSpPr/>
          <p:nvPr/>
        </p:nvSpPr>
        <p:spPr>
          <a:xfrm>
            <a:off x="7210599" y="4652536"/>
            <a:ext cx="31542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8C9C36E-92A2-4CC6-AABC-7E1E0BA78B1F}"/>
              </a:ext>
            </a:extLst>
          </p:cNvPr>
          <p:cNvSpPr/>
          <p:nvPr/>
        </p:nvSpPr>
        <p:spPr>
          <a:xfrm>
            <a:off x="4638986" y="4636494"/>
            <a:ext cx="8166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F92173-3A0C-48B1-8DDA-6FB125690E6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246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4" grpId="0"/>
      <p:bldP spid="15" grpId="0"/>
      <p:bldP spid="16" grpId="0"/>
      <p:bldP spid="17" grpId="0"/>
    </p:bld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07931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Archery is an Olympic sport.</a:t>
            </a:r>
          </a:p>
          <a:p>
            <a:r>
              <a:rPr lang="en-US" sz="3200" b="1" dirty="0"/>
              <a:t>In 2008, two archers called Park and Zhang were in the women’s final.</a:t>
            </a:r>
          </a:p>
          <a:p>
            <a:r>
              <a:rPr lang="en-US" sz="3200" b="1" dirty="0"/>
              <a:t>Both archers shot 12 arrows. Zhang won the final by 1 point.</a:t>
            </a:r>
          </a:p>
          <a:p>
            <a:r>
              <a:rPr lang="en-US" sz="3200" b="1" dirty="0"/>
              <a:t>Complete the table for Zhang below.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ED02F0-3844-46BD-BD5F-3DB6FC44B2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45" y="2112103"/>
            <a:ext cx="6934304" cy="39065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9B5A5B-3879-418A-8993-C980B821F56A}"/>
              </a:ext>
            </a:extLst>
          </p:cNvPr>
          <p:cNvSpPr txBox="1"/>
          <p:nvPr/>
        </p:nvSpPr>
        <p:spPr>
          <a:xfrm>
            <a:off x="2877461" y="4348031"/>
            <a:ext cx="807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14811C-C0B3-4434-9B05-0FE4235510D6}"/>
              </a:ext>
            </a:extLst>
          </p:cNvPr>
          <p:cNvSpPr txBox="1"/>
          <p:nvPr/>
        </p:nvSpPr>
        <p:spPr>
          <a:xfrm>
            <a:off x="2877461" y="4877310"/>
            <a:ext cx="807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0CC445-9E98-4FB0-AB6D-48BE4307B16D}"/>
              </a:ext>
            </a:extLst>
          </p:cNvPr>
          <p:cNvSpPr txBox="1"/>
          <p:nvPr/>
        </p:nvSpPr>
        <p:spPr>
          <a:xfrm>
            <a:off x="2877461" y="5406139"/>
            <a:ext cx="807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34D0B6-A839-4B8E-AB52-4F9DCDB704FB}"/>
              </a:ext>
            </a:extLst>
          </p:cNvPr>
          <p:cNvSpPr txBox="1"/>
          <p:nvPr/>
        </p:nvSpPr>
        <p:spPr>
          <a:xfrm>
            <a:off x="292646" y="6018662"/>
            <a:ext cx="258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 + 32 + 27 =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80C9DD-7620-44C9-921F-32AFFC798781}"/>
              </a:ext>
            </a:extLst>
          </p:cNvPr>
          <p:cNvSpPr txBox="1"/>
          <p:nvPr/>
        </p:nvSpPr>
        <p:spPr>
          <a:xfrm>
            <a:off x="2746891" y="6000586"/>
            <a:ext cx="258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109 points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73B4C2-3255-4463-A689-7B05B0713816}"/>
              </a:ext>
            </a:extLst>
          </p:cNvPr>
          <p:cNvSpPr txBox="1"/>
          <p:nvPr/>
        </p:nvSpPr>
        <p:spPr>
          <a:xfrm>
            <a:off x="8958897" y="1500034"/>
            <a:ext cx="258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110 points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417CC4-927F-4115-BCA2-4FC26BB33C6A}"/>
              </a:ext>
            </a:extLst>
          </p:cNvPr>
          <p:cNvSpPr txBox="1"/>
          <p:nvPr/>
        </p:nvSpPr>
        <p:spPr>
          <a:xfrm>
            <a:off x="6825760" y="3800291"/>
            <a:ext cx="510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F5B486-14D3-4C4B-B980-C1C50970736F}"/>
              </a:ext>
            </a:extLst>
          </p:cNvPr>
          <p:cNvSpPr txBox="1"/>
          <p:nvPr/>
        </p:nvSpPr>
        <p:spPr>
          <a:xfrm>
            <a:off x="7463034" y="2252936"/>
            <a:ext cx="37281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So 103 points on 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9 or 10 point arrows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09D881-0001-491E-AB16-80FC296856D9}"/>
              </a:ext>
            </a:extLst>
          </p:cNvPr>
          <p:cNvSpPr txBox="1"/>
          <p:nvPr/>
        </p:nvSpPr>
        <p:spPr>
          <a:xfrm>
            <a:off x="7336134" y="4894826"/>
            <a:ext cx="19784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 x 7 = 63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C46DDC-E259-4E2C-B161-F1D84B9A23A8}"/>
              </a:ext>
            </a:extLst>
          </p:cNvPr>
          <p:cNvSpPr txBox="1"/>
          <p:nvPr/>
        </p:nvSpPr>
        <p:spPr>
          <a:xfrm>
            <a:off x="6238329" y="4877310"/>
            <a:ext cx="510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E0BAD1-51D3-448A-BE45-F2C39E16DAA2}"/>
              </a:ext>
            </a:extLst>
          </p:cNvPr>
          <p:cNvSpPr txBox="1"/>
          <p:nvPr/>
        </p:nvSpPr>
        <p:spPr>
          <a:xfrm>
            <a:off x="6222265" y="5409120"/>
            <a:ext cx="510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8ED8D8-5A28-4B9D-9A9A-B395D638BF7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85BBCD-34E2-4CD2-88A8-05590AA4B26A}"/>
              </a:ext>
            </a:extLst>
          </p:cNvPr>
          <p:cNvSpPr txBox="1"/>
          <p:nvPr/>
        </p:nvSpPr>
        <p:spPr>
          <a:xfrm>
            <a:off x="7336134" y="5404586"/>
            <a:ext cx="19784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x 4 = 40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75C6186-7447-455F-BABC-2374431025ED}"/>
              </a:ext>
            </a:extLst>
          </p:cNvPr>
          <p:cNvSpPr txBox="1"/>
          <p:nvPr/>
        </p:nvSpPr>
        <p:spPr>
          <a:xfrm>
            <a:off x="5589753" y="6018662"/>
            <a:ext cx="43487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 + 63 + 40 = 110 points</a:t>
            </a:r>
          </a:p>
        </p:txBody>
      </p:sp>
    </p:spTree>
    <p:extLst>
      <p:ext uri="{BB962C8B-B14F-4D97-AF65-F5344CB8AC3E}">
        <p14:creationId xmlns:p14="http://schemas.microsoft.com/office/powerpoint/2010/main" val="90972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6D10DD4-336C-400B-8590-C7C500D17F98}"/>
              </a:ext>
            </a:extLst>
          </p:cNvPr>
          <p:cNvSpPr/>
          <p:nvPr/>
        </p:nvSpPr>
        <p:spPr>
          <a:xfrm>
            <a:off x="149901" y="89940"/>
            <a:ext cx="36575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Mr Jones has two sizes of square paving stones.</a:t>
            </a: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https://app.doublestruck.eu/content/K2_REAS/HTML/Q/Q99B21_files/image002.jpg">
            <a:extLst>
              <a:ext uri="{FF2B5EF4-FFF2-40B4-BE49-F238E27FC236}">
                <a16:creationId xmlns:a16="http://schemas.microsoft.com/office/drawing/2014/main" id="{D2D76286-06B6-49C6-A351-70EE972857D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19" y="1792944"/>
            <a:ext cx="2962343" cy="1670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ttps://app.doublestruck.eu/content/K2_REAS/HTML/Q/Q99B21_files/image003.jpg">
            <a:extLst>
              <a:ext uri="{FF2B5EF4-FFF2-40B4-BE49-F238E27FC236}">
                <a16:creationId xmlns:a16="http://schemas.microsoft.com/office/drawing/2014/main" id="{D48D7D67-B0D9-4966-B670-7A71B787F3B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158" y="1792944"/>
            <a:ext cx="5666478" cy="256517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A9D9E10-210C-413E-8F8D-3D0BDFE5A752}"/>
              </a:ext>
            </a:extLst>
          </p:cNvPr>
          <p:cNvSpPr/>
          <p:nvPr/>
        </p:nvSpPr>
        <p:spPr>
          <a:xfrm>
            <a:off x="3884218" y="89940"/>
            <a:ext cx="79475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 uses them to make a path.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path measures 1.55 metres by 3.72 metres. Calculate the width of a small paving stone.</a:t>
            </a: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834C9E3-CB2E-45ED-8D57-C585B129DDA1}"/>
              </a:ext>
            </a:extLst>
          </p:cNvPr>
          <p:cNvCxnSpPr>
            <a:cxnSpLocks/>
          </p:cNvCxnSpPr>
          <p:nvPr/>
        </p:nvCxnSpPr>
        <p:spPr>
          <a:xfrm>
            <a:off x="4004016" y="3969183"/>
            <a:ext cx="811190" cy="1495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834C9E3-CB2E-45ED-8D57-C585B129DDA1}"/>
              </a:ext>
            </a:extLst>
          </p:cNvPr>
          <p:cNvCxnSpPr>
            <a:cxnSpLocks/>
          </p:cNvCxnSpPr>
          <p:nvPr/>
        </p:nvCxnSpPr>
        <p:spPr>
          <a:xfrm>
            <a:off x="4815206" y="3968435"/>
            <a:ext cx="811190" cy="1495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834C9E3-CB2E-45ED-8D57-C585B129DDA1}"/>
              </a:ext>
            </a:extLst>
          </p:cNvPr>
          <p:cNvCxnSpPr>
            <a:cxnSpLocks/>
          </p:cNvCxnSpPr>
          <p:nvPr/>
        </p:nvCxnSpPr>
        <p:spPr>
          <a:xfrm>
            <a:off x="5605541" y="3975536"/>
            <a:ext cx="811190" cy="1495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834C9E3-CB2E-45ED-8D57-C585B129DDA1}"/>
              </a:ext>
            </a:extLst>
          </p:cNvPr>
          <p:cNvCxnSpPr>
            <a:cxnSpLocks/>
          </p:cNvCxnSpPr>
          <p:nvPr/>
        </p:nvCxnSpPr>
        <p:spPr>
          <a:xfrm>
            <a:off x="6416731" y="2628685"/>
            <a:ext cx="811190" cy="1495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834C9E3-CB2E-45ED-8D57-C585B129DDA1}"/>
              </a:ext>
            </a:extLst>
          </p:cNvPr>
          <p:cNvCxnSpPr>
            <a:cxnSpLocks/>
          </p:cNvCxnSpPr>
          <p:nvPr/>
        </p:nvCxnSpPr>
        <p:spPr>
          <a:xfrm>
            <a:off x="7227921" y="2627937"/>
            <a:ext cx="811190" cy="1495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834C9E3-CB2E-45ED-8D57-C585B129DDA1}"/>
              </a:ext>
            </a:extLst>
          </p:cNvPr>
          <p:cNvCxnSpPr>
            <a:cxnSpLocks/>
          </p:cNvCxnSpPr>
          <p:nvPr/>
        </p:nvCxnSpPr>
        <p:spPr>
          <a:xfrm>
            <a:off x="8018256" y="2635038"/>
            <a:ext cx="811190" cy="1495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2F4299F2-8CED-4CD9-AE03-9E97FC0572FA}"/>
              </a:ext>
            </a:extLst>
          </p:cNvPr>
          <p:cNvSpPr txBox="1"/>
          <p:nvPr/>
        </p:nvSpPr>
        <p:spPr>
          <a:xfrm>
            <a:off x="4487056" y="4865526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3.7 2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D2A09CF-F32F-4B1E-B28E-A982DFB7731A}"/>
              </a:ext>
            </a:extLst>
          </p:cNvPr>
          <p:cNvSpPr txBox="1"/>
          <p:nvPr/>
        </p:nvSpPr>
        <p:spPr>
          <a:xfrm>
            <a:off x="4012439" y="4878589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612554C5-9F9C-4C53-842B-C15E144D6C99}"/>
              </a:ext>
            </a:extLst>
          </p:cNvPr>
          <p:cNvCxnSpPr>
            <a:cxnSpLocks/>
          </p:cNvCxnSpPr>
          <p:nvPr/>
        </p:nvCxnSpPr>
        <p:spPr>
          <a:xfrm>
            <a:off x="4487056" y="4928146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A8A64258-8E65-4635-BDEA-71FFBB5C7880}"/>
              </a:ext>
            </a:extLst>
          </p:cNvPr>
          <p:cNvCxnSpPr>
            <a:cxnSpLocks/>
          </p:cNvCxnSpPr>
          <p:nvPr/>
        </p:nvCxnSpPr>
        <p:spPr>
          <a:xfrm>
            <a:off x="4506008" y="4928146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66737EB4-1C4C-4346-BB8B-665803ECA5EB}"/>
              </a:ext>
            </a:extLst>
          </p:cNvPr>
          <p:cNvSpPr txBox="1"/>
          <p:nvPr/>
        </p:nvSpPr>
        <p:spPr>
          <a:xfrm>
            <a:off x="4495391" y="442783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62E7B38-2B18-4EE4-82D0-C220594E37B2}"/>
              </a:ext>
            </a:extLst>
          </p:cNvPr>
          <p:cNvSpPr txBox="1"/>
          <p:nvPr/>
        </p:nvSpPr>
        <p:spPr>
          <a:xfrm>
            <a:off x="4785221" y="4902835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ACC9184-BC6F-455E-B6B5-113CFD872928}"/>
              </a:ext>
            </a:extLst>
          </p:cNvPr>
          <p:cNvSpPr txBox="1"/>
          <p:nvPr/>
        </p:nvSpPr>
        <p:spPr>
          <a:xfrm>
            <a:off x="4922836" y="442286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AC5CF3DA-3180-4A67-AB1F-80BD69CECA2E}"/>
              </a:ext>
            </a:extLst>
          </p:cNvPr>
          <p:cNvSpPr txBox="1"/>
          <p:nvPr/>
        </p:nvSpPr>
        <p:spPr>
          <a:xfrm>
            <a:off x="5375297" y="442130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EDEA5F02-192D-4506-A182-22D92649F635}"/>
              </a:ext>
            </a:extLst>
          </p:cNvPr>
          <p:cNvSpPr txBox="1"/>
          <p:nvPr/>
        </p:nvSpPr>
        <p:spPr>
          <a:xfrm>
            <a:off x="4774198" y="4424890"/>
            <a:ext cx="306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5E0A368-5B63-4E54-AB9A-B25BD0C6C4D7}"/>
              </a:ext>
            </a:extLst>
          </p:cNvPr>
          <p:cNvSpPr txBox="1"/>
          <p:nvPr/>
        </p:nvSpPr>
        <p:spPr>
          <a:xfrm>
            <a:off x="5253859" y="4907979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835ECEF-C4E0-4051-A1C8-4883D0CE7267}"/>
              </a:ext>
            </a:extLst>
          </p:cNvPr>
          <p:cNvSpPr txBox="1"/>
          <p:nvPr/>
        </p:nvSpPr>
        <p:spPr>
          <a:xfrm>
            <a:off x="5783893" y="4442901"/>
            <a:ext cx="7259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m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6B52CD36-EF20-4A06-BFE3-638220FE796F}"/>
              </a:ext>
            </a:extLst>
          </p:cNvPr>
          <p:cNvSpPr txBox="1"/>
          <p:nvPr/>
        </p:nvSpPr>
        <p:spPr>
          <a:xfrm>
            <a:off x="6507931" y="4431873"/>
            <a:ext cx="29519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or 62 cm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5C233C-AF05-4B0C-BA88-3209162A51F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364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33333E-6 L -0.0004 0.19537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9769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85185E-6 L -0.00156 0.195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9769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7.40741E-7 L -0.0004 0.19537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9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2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sequence of numbers starts at 11 and follows the rule</a:t>
            </a:r>
          </a:p>
          <a:p>
            <a:r>
              <a:rPr lang="en-US" sz="3200" b="1" dirty="0"/>
              <a:t>‘double the last number and then subtract 3’</a:t>
            </a:r>
          </a:p>
          <a:p>
            <a:r>
              <a:rPr lang="en-US" sz="3200" dirty="0"/>
              <a:t>       11     19     35     67     131...</a:t>
            </a:r>
          </a:p>
          <a:p>
            <a:r>
              <a:rPr lang="en-US" sz="3200" b="1" dirty="0"/>
              <a:t>The sequence continues. </a:t>
            </a:r>
          </a:p>
          <a:p>
            <a:r>
              <a:rPr lang="en-US" sz="3200" b="1" dirty="0"/>
              <a:t>The number 4099 is in the sequence.</a:t>
            </a:r>
          </a:p>
          <a:p>
            <a:r>
              <a:rPr lang="en-US" sz="3200" b="1" dirty="0"/>
              <a:t>Calculate the number which comes immediately before 4099 in the sequence.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5C221F5-1313-4D25-8B9E-C2789C69CFBE}"/>
              </a:ext>
            </a:extLst>
          </p:cNvPr>
          <p:cNvSpPr/>
          <p:nvPr/>
        </p:nvSpPr>
        <p:spPr>
          <a:xfrm>
            <a:off x="5361711" y="1226841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7EE492A-845F-4448-9106-A3C940DBB6A5}"/>
              </a:ext>
            </a:extLst>
          </p:cNvPr>
          <p:cNvCxnSpPr>
            <a:cxnSpLocks/>
          </p:cNvCxnSpPr>
          <p:nvPr/>
        </p:nvCxnSpPr>
        <p:spPr>
          <a:xfrm>
            <a:off x="6650185" y="1551709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027DF33-A26C-4C99-98FC-BBA30523473C}"/>
              </a:ext>
            </a:extLst>
          </p:cNvPr>
          <p:cNvSpPr txBox="1"/>
          <p:nvPr/>
        </p:nvSpPr>
        <p:spPr>
          <a:xfrm>
            <a:off x="6873991" y="1145463"/>
            <a:ext cx="48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x2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9FC1B5-95B4-488A-9A7C-3B8B227BB35D}"/>
              </a:ext>
            </a:extLst>
          </p:cNvPr>
          <p:cNvSpPr/>
          <p:nvPr/>
        </p:nvSpPr>
        <p:spPr>
          <a:xfrm>
            <a:off x="7578438" y="1226841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6126F3F-FA22-4FFD-A784-0322E97BF29D}"/>
              </a:ext>
            </a:extLst>
          </p:cNvPr>
          <p:cNvCxnSpPr>
            <a:cxnSpLocks/>
          </p:cNvCxnSpPr>
          <p:nvPr/>
        </p:nvCxnSpPr>
        <p:spPr>
          <a:xfrm>
            <a:off x="8888756" y="1551709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C570AE8-6FA7-4A46-9D1C-BB75EFB86EEF}"/>
              </a:ext>
            </a:extLst>
          </p:cNvPr>
          <p:cNvSpPr txBox="1"/>
          <p:nvPr/>
        </p:nvSpPr>
        <p:spPr>
          <a:xfrm>
            <a:off x="9112562" y="1145463"/>
            <a:ext cx="434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-3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AFFF74B-5195-452E-BEB4-485F52FD2EA6}"/>
              </a:ext>
            </a:extLst>
          </p:cNvPr>
          <p:cNvSpPr/>
          <p:nvPr/>
        </p:nvSpPr>
        <p:spPr>
          <a:xfrm>
            <a:off x="9817009" y="1226841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9600DE-740C-4B74-A054-A977E016F005}"/>
              </a:ext>
            </a:extLst>
          </p:cNvPr>
          <p:cNvSpPr txBox="1"/>
          <p:nvPr/>
        </p:nvSpPr>
        <p:spPr>
          <a:xfrm>
            <a:off x="9891939" y="1245634"/>
            <a:ext cx="11386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4099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B02D868-03FB-4D00-BB4C-509FB9ADAB7E}"/>
              </a:ext>
            </a:extLst>
          </p:cNvPr>
          <p:cNvSpPr txBox="1"/>
          <p:nvPr/>
        </p:nvSpPr>
        <p:spPr>
          <a:xfrm>
            <a:off x="271120" y="3872678"/>
            <a:ext cx="52289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0 9 9 + 3 = 4 1 0 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D352CF-50E6-4CA4-B55A-A3FEF22EA549}"/>
              </a:ext>
            </a:extLst>
          </p:cNvPr>
          <p:cNvSpPr txBox="1"/>
          <p:nvPr/>
        </p:nvSpPr>
        <p:spPr>
          <a:xfrm>
            <a:off x="7653482" y="1245634"/>
            <a:ext cx="11386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4102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93E2BF4-ECCB-465B-8B61-DCA4FA1936C8}"/>
              </a:ext>
            </a:extLst>
          </p:cNvPr>
          <p:cNvSpPr/>
          <p:nvPr/>
        </p:nvSpPr>
        <p:spPr>
          <a:xfrm>
            <a:off x="4766711" y="5131388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DAB999F-BE93-4D28-AFE9-D34DA6B56632}"/>
              </a:ext>
            </a:extLst>
          </p:cNvPr>
          <p:cNvSpPr/>
          <p:nvPr/>
        </p:nvSpPr>
        <p:spPr>
          <a:xfrm>
            <a:off x="3431910" y="5134694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28C35E3-61A3-46B2-9CA2-23E3837F4216}"/>
              </a:ext>
            </a:extLst>
          </p:cNvPr>
          <p:cNvSpPr/>
          <p:nvPr/>
        </p:nvSpPr>
        <p:spPr>
          <a:xfrm>
            <a:off x="3879268" y="5130336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51F9553-01AC-444A-A0E0-8683F59F30E8}"/>
              </a:ext>
            </a:extLst>
          </p:cNvPr>
          <p:cNvSpPr/>
          <p:nvPr/>
        </p:nvSpPr>
        <p:spPr>
          <a:xfrm>
            <a:off x="4322769" y="5130336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270755D-E8B7-47DD-8D8B-44E29F252A4F}"/>
              </a:ext>
            </a:extLst>
          </p:cNvPr>
          <p:cNvSpPr txBox="1"/>
          <p:nvPr/>
        </p:nvSpPr>
        <p:spPr>
          <a:xfrm>
            <a:off x="3417326" y="5072381"/>
            <a:ext cx="18652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4 1 0 2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98A73A2-B96E-48D3-983B-51CB76B8DD1B}"/>
              </a:ext>
            </a:extLst>
          </p:cNvPr>
          <p:cNvSpPr txBox="1"/>
          <p:nvPr/>
        </p:nvSpPr>
        <p:spPr>
          <a:xfrm>
            <a:off x="2942709" y="508544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7770C84-B07F-4954-A1E9-FE395B13C5D0}"/>
              </a:ext>
            </a:extLst>
          </p:cNvPr>
          <p:cNvSpPr txBox="1"/>
          <p:nvPr/>
        </p:nvSpPr>
        <p:spPr>
          <a:xfrm>
            <a:off x="3425661" y="463469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CD82544-C487-46CE-A550-D317B92E27BC}"/>
              </a:ext>
            </a:extLst>
          </p:cNvPr>
          <p:cNvSpPr txBox="1"/>
          <p:nvPr/>
        </p:nvSpPr>
        <p:spPr>
          <a:xfrm>
            <a:off x="4151004" y="5111433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0CD2998-5A97-46A0-9884-F221F3F88865}"/>
              </a:ext>
            </a:extLst>
          </p:cNvPr>
          <p:cNvSpPr txBox="1"/>
          <p:nvPr/>
        </p:nvSpPr>
        <p:spPr>
          <a:xfrm>
            <a:off x="3853106" y="462112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9644092-B661-4D52-A4D7-6E87F28B83D5}"/>
              </a:ext>
            </a:extLst>
          </p:cNvPr>
          <p:cNvSpPr txBox="1"/>
          <p:nvPr/>
        </p:nvSpPr>
        <p:spPr>
          <a:xfrm>
            <a:off x="4305567" y="462489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9705F08-C062-449D-8EFE-90416ECE8E08}"/>
              </a:ext>
            </a:extLst>
          </p:cNvPr>
          <p:cNvSpPr txBox="1"/>
          <p:nvPr/>
        </p:nvSpPr>
        <p:spPr>
          <a:xfrm>
            <a:off x="4745546" y="462816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07C5B0D-A065-4695-ADA3-E96E34AE00F8}"/>
              </a:ext>
            </a:extLst>
          </p:cNvPr>
          <p:cNvCxnSpPr>
            <a:cxnSpLocks/>
          </p:cNvCxnSpPr>
          <p:nvPr/>
        </p:nvCxnSpPr>
        <p:spPr>
          <a:xfrm>
            <a:off x="3417326" y="5135001"/>
            <a:ext cx="1793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27BC0DC-12E3-4CF2-A4D1-F2C56742A8E4}"/>
              </a:ext>
            </a:extLst>
          </p:cNvPr>
          <p:cNvCxnSpPr>
            <a:cxnSpLocks/>
          </p:cNvCxnSpPr>
          <p:nvPr/>
        </p:nvCxnSpPr>
        <p:spPr>
          <a:xfrm>
            <a:off x="3436278" y="5118957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AD62B473-A44C-409A-BC5F-A6B546071753}"/>
              </a:ext>
            </a:extLst>
          </p:cNvPr>
          <p:cNvSpPr txBox="1"/>
          <p:nvPr/>
        </p:nvSpPr>
        <p:spPr>
          <a:xfrm>
            <a:off x="1909087" y="2988446"/>
            <a:ext cx="93230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2051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3A6DCDA-2E28-4FE8-84BF-9EEF193DDCB3}"/>
              </a:ext>
            </a:extLst>
          </p:cNvPr>
          <p:cNvSpPr txBox="1"/>
          <p:nvPr/>
        </p:nvSpPr>
        <p:spPr>
          <a:xfrm>
            <a:off x="5445631" y="1235948"/>
            <a:ext cx="11386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2051</a:t>
            </a:r>
          </a:p>
        </p:txBody>
      </p:sp>
    </p:spTree>
    <p:extLst>
      <p:ext uri="{BB962C8B-B14F-4D97-AF65-F5344CB8AC3E}">
        <p14:creationId xmlns:p14="http://schemas.microsoft.com/office/powerpoint/2010/main" val="1850234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10" grpId="0" animBg="1"/>
      <p:bldP spid="12" grpId="0"/>
      <p:bldP spid="13" grpId="0" animBg="1"/>
      <p:bldP spid="14" grpId="0"/>
      <p:bldP spid="15" grpId="0"/>
      <p:bldP spid="16" grpId="0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/>
      <p:bldP spid="34" grpId="0"/>
      <p:bldP spid="35" grpId="0"/>
      <p:bldP spid="36" grpId="0"/>
      <p:bldP spid="37" grpId="0"/>
      <p:bldP spid="38" grpId="0"/>
      <p:bldP spid="39" grpId="0"/>
      <p:bldP spid="43" grpId="0"/>
      <p:bldP spid="44" grpId="0"/>
    </p:bld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13587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Small peaches – 15p each</a:t>
            </a:r>
          </a:p>
          <a:p>
            <a:r>
              <a:rPr lang="en-US" sz="3200" dirty="0"/>
              <a:t>Large peaches – 25p each</a:t>
            </a:r>
          </a:p>
          <a:p>
            <a:r>
              <a:rPr lang="en-US" sz="3200" b="1" dirty="0"/>
              <a:t>Emily has £5 to spend on peaches.</a:t>
            </a:r>
          </a:p>
          <a:p>
            <a:r>
              <a:rPr lang="en-US" sz="3200" b="1" dirty="0"/>
              <a:t>She decides to buy only small peaches or only large peaches.</a:t>
            </a:r>
          </a:p>
          <a:p>
            <a:r>
              <a:rPr lang="en-US" sz="3200" b="1" dirty="0"/>
              <a:t>How many more small peaches than large peaches can she buy for £5?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DF02FD-6FF2-4CF9-8CB9-CF970A065455}"/>
              </a:ext>
            </a:extLst>
          </p:cNvPr>
          <p:cNvSpPr/>
          <p:nvPr/>
        </p:nvSpPr>
        <p:spPr>
          <a:xfrm>
            <a:off x="7057600" y="2604545"/>
            <a:ext cx="35380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large peach = 25p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7D3885-AB63-4F0C-B48F-2773A5F427D9}"/>
              </a:ext>
            </a:extLst>
          </p:cNvPr>
          <p:cNvSpPr/>
          <p:nvPr/>
        </p:nvSpPr>
        <p:spPr>
          <a:xfrm>
            <a:off x="7057600" y="3174598"/>
            <a:ext cx="41425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large peaches = £1.00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4517E5-40D3-4C8A-B00E-B5A2C4686CD5}"/>
              </a:ext>
            </a:extLst>
          </p:cNvPr>
          <p:cNvSpPr/>
          <p:nvPr/>
        </p:nvSpPr>
        <p:spPr>
          <a:xfrm>
            <a:off x="7057600" y="3764280"/>
            <a:ext cx="4436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large peaches = £5.00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F27C27-27E0-4D71-A610-78187EA44E32}"/>
              </a:ext>
            </a:extLst>
          </p:cNvPr>
          <p:cNvSpPr/>
          <p:nvPr/>
        </p:nvSpPr>
        <p:spPr>
          <a:xfrm>
            <a:off x="345425" y="2604545"/>
            <a:ext cx="35380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small peach = 15p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D2A0BFD-B0C3-4F83-9CAE-6DB2394BB6B5}"/>
              </a:ext>
            </a:extLst>
          </p:cNvPr>
          <p:cNvSpPr/>
          <p:nvPr/>
        </p:nvSpPr>
        <p:spPr>
          <a:xfrm>
            <a:off x="345425" y="3179507"/>
            <a:ext cx="4788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small peaches = £1.50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26BE82-182E-4B44-9671-05D80536EB21}"/>
              </a:ext>
            </a:extLst>
          </p:cNvPr>
          <p:cNvSpPr/>
          <p:nvPr/>
        </p:nvSpPr>
        <p:spPr>
          <a:xfrm>
            <a:off x="345425" y="3764281"/>
            <a:ext cx="4788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small peaches = £3.00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DA3993-AA9C-47BA-96C7-6D89827DD811}"/>
              </a:ext>
            </a:extLst>
          </p:cNvPr>
          <p:cNvSpPr/>
          <p:nvPr/>
        </p:nvSpPr>
        <p:spPr>
          <a:xfrm>
            <a:off x="345425" y="4339243"/>
            <a:ext cx="4788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 small peaches = £4.50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50AEAF-CFFC-4FB4-A8C5-05F44C839504}"/>
              </a:ext>
            </a:extLst>
          </p:cNvPr>
          <p:cNvSpPr/>
          <p:nvPr/>
        </p:nvSpPr>
        <p:spPr>
          <a:xfrm>
            <a:off x="345425" y="4914204"/>
            <a:ext cx="4788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32 small peaches = £4.80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31F065-5EB6-456F-AB86-5674DA87C415}"/>
              </a:ext>
            </a:extLst>
          </p:cNvPr>
          <p:cNvSpPr/>
          <p:nvPr/>
        </p:nvSpPr>
        <p:spPr>
          <a:xfrm>
            <a:off x="345425" y="5479352"/>
            <a:ext cx="4788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33 small peaches = £4.95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460084-BB27-478C-8BE2-EA2985E6EC90}"/>
              </a:ext>
            </a:extLst>
          </p:cNvPr>
          <p:cNvSpPr/>
          <p:nvPr/>
        </p:nvSpPr>
        <p:spPr>
          <a:xfrm>
            <a:off x="6158698" y="4865184"/>
            <a:ext cx="19159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33 – 20 =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C72FB3C-E234-46C8-8041-03B32631E95F}"/>
              </a:ext>
            </a:extLst>
          </p:cNvPr>
          <p:cNvSpPr/>
          <p:nvPr/>
        </p:nvSpPr>
        <p:spPr>
          <a:xfrm>
            <a:off x="7868677" y="4865183"/>
            <a:ext cx="41270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13 more small peaches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879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Picture 2">
            <a:extLst>
              <a:ext uri="{FF2B5EF4-FFF2-40B4-BE49-F238E27FC236}">
                <a16:creationId xmlns:a16="http://schemas.microsoft.com/office/drawing/2014/main" id="{E7CFD038-B4B9-4ADD-AE4A-BEFFFAA03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158" y="3025151"/>
            <a:ext cx="3622675" cy="363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786438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80 people were asked if they owned a pet.</a:t>
            </a:r>
          </a:p>
          <a:p>
            <a:r>
              <a:rPr lang="en-US" sz="3200" b="1" dirty="0"/>
              <a:t>30 had dogs</a:t>
            </a:r>
          </a:p>
          <a:p>
            <a:r>
              <a:rPr lang="en-US" sz="3200" b="1" dirty="0"/>
              <a:t>25 had cats</a:t>
            </a:r>
          </a:p>
          <a:p>
            <a:r>
              <a:rPr lang="en-US" sz="3200" b="1" dirty="0"/>
              <a:t>10 had other pets</a:t>
            </a:r>
          </a:p>
          <a:p>
            <a:r>
              <a:rPr lang="en-US" sz="3200" b="1" dirty="0"/>
              <a:t>15 had no pets</a:t>
            </a:r>
          </a:p>
          <a:p>
            <a:r>
              <a:rPr lang="en-US" sz="3200" b="1" dirty="0"/>
              <a:t>Complete the pie chart to show this information.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33F36CB-D1D4-48BD-A302-363A0BB7C704}"/>
              </a:ext>
            </a:extLst>
          </p:cNvPr>
          <p:cNvCxnSpPr>
            <a:cxnSpLocks/>
          </p:cNvCxnSpPr>
          <p:nvPr/>
        </p:nvCxnSpPr>
        <p:spPr>
          <a:xfrm>
            <a:off x="6543379" y="1660575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637C99E-8203-4188-B011-D36ED7587D39}"/>
              </a:ext>
            </a:extLst>
          </p:cNvPr>
          <p:cNvCxnSpPr>
            <a:cxnSpLocks/>
          </p:cNvCxnSpPr>
          <p:nvPr/>
        </p:nvCxnSpPr>
        <p:spPr>
          <a:xfrm>
            <a:off x="7879313" y="1660575"/>
            <a:ext cx="89721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2A90069-6E44-4B0E-83D4-9C3D76817EEA}"/>
              </a:ext>
            </a:extLst>
          </p:cNvPr>
          <p:cNvSpPr txBox="1"/>
          <p:nvPr/>
        </p:nvSpPr>
        <p:spPr>
          <a:xfrm>
            <a:off x="6531128" y="1131618"/>
            <a:ext cx="9318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A952C1-B296-49C6-9B57-0D62BBD9E510}"/>
              </a:ext>
            </a:extLst>
          </p:cNvPr>
          <p:cNvSpPr txBox="1"/>
          <p:nvPr/>
        </p:nvSpPr>
        <p:spPr>
          <a:xfrm>
            <a:off x="6508152" y="1607956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612E26-FB8F-4749-8D6A-A179735BA940}"/>
              </a:ext>
            </a:extLst>
          </p:cNvPr>
          <p:cNvSpPr txBox="1"/>
          <p:nvPr/>
        </p:nvSpPr>
        <p:spPr>
          <a:xfrm>
            <a:off x="8061573" y="1602049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AEA17D-87D8-4E8F-ACBF-B4A4C911DA33}"/>
              </a:ext>
            </a:extLst>
          </p:cNvPr>
          <p:cNvSpPr txBox="1"/>
          <p:nvPr/>
        </p:nvSpPr>
        <p:spPr>
          <a:xfrm>
            <a:off x="7421552" y="134837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74AA5A16-EB3E-4842-86E1-819BEBDEE7C5}"/>
              </a:ext>
            </a:extLst>
          </p:cNvPr>
          <p:cNvSpPr/>
          <p:nvPr/>
        </p:nvSpPr>
        <p:spPr>
          <a:xfrm rot="16200000">
            <a:off x="7248335" y="543857"/>
            <a:ext cx="810037" cy="1306316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F9C814B5-42C6-47CE-BC9C-3D42A5D1D034}"/>
              </a:ext>
            </a:extLst>
          </p:cNvPr>
          <p:cNvSpPr/>
          <p:nvPr/>
        </p:nvSpPr>
        <p:spPr>
          <a:xfrm rot="5400000">
            <a:off x="7238047" y="1470978"/>
            <a:ext cx="810037" cy="130631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92B4C2-8A33-4CEC-9ABC-BB60454F8354}"/>
              </a:ext>
            </a:extLst>
          </p:cNvPr>
          <p:cNvSpPr txBox="1"/>
          <p:nvPr/>
        </p:nvSpPr>
        <p:spPr>
          <a:xfrm>
            <a:off x="7278614" y="209638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9E57FC-828A-4F76-8CC0-646B83D95ADB}"/>
              </a:ext>
            </a:extLst>
          </p:cNvPr>
          <p:cNvSpPr txBox="1"/>
          <p:nvPr/>
        </p:nvSpPr>
        <p:spPr>
          <a:xfrm>
            <a:off x="7278613" y="80206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8E3D50-EBEE-47B8-A81E-85940E7E4134}"/>
              </a:ext>
            </a:extLst>
          </p:cNvPr>
          <p:cNvSpPr txBox="1"/>
          <p:nvPr/>
        </p:nvSpPr>
        <p:spPr>
          <a:xfrm>
            <a:off x="7863735" y="1156007"/>
            <a:ext cx="16306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2.5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B9DE3B7-FED1-4569-AFAB-3DCAB6F915EC}"/>
              </a:ext>
            </a:extLst>
          </p:cNvPr>
          <p:cNvCxnSpPr/>
          <p:nvPr/>
        </p:nvCxnSpPr>
        <p:spPr>
          <a:xfrm flipH="1" flipV="1">
            <a:off x="2697242" y="3688595"/>
            <a:ext cx="1139253" cy="115424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803E8803-0A2B-4378-9AC0-B5999A973627}"/>
              </a:ext>
            </a:extLst>
          </p:cNvPr>
          <p:cNvSpPr/>
          <p:nvPr/>
        </p:nvSpPr>
        <p:spPr>
          <a:xfrm>
            <a:off x="2594896" y="4649615"/>
            <a:ext cx="24831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cats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C2875C4-FF41-46F5-8257-E39825A8D57E}"/>
              </a:ext>
            </a:extLst>
          </p:cNvPr>
          <p:cNvCxnSpPr>
            <a:cxnSpLocks/>
          </p:cNvCxnSpPr>
          <p:nvPr/>
        </p:nvCxnSpPr>
        <p:spPr>
          <a:xfrm>
            <a:off x="6543378" y="3911925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8B1FF08-2623-43F1-8E1C-EB3BCDCC2E9D}"/>
              </a:ext>
            </a:extLst>
          </p:cNvPr>
          <p:cNvCxnSpPr>
            <a:cxnSpLocks/>
          </p:cNvCxnSpPr>
          <p:nvPr/>
        </p:nvCxnSpPr>
        <p:spPr>
          <a:xfrm>
            <a:off x="7879312" y="3911925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7176187-82BB-4B0B-841D-246DDDA2A018}"/>
              </a:ext>
            </a:extLst>
          </p:cNvPr>
          <p:cNvSpPr txBox="1"/>
          <p:nvPr/>
        </p:nvSpPr>
        <p:spPr>
          <a:xfrm>
            <a:off x="6522727" y="3382968"/>
            <a:ext cx="9256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8E2C255-D44E-48D4-AC9B-2EDDFF0503F6}"/>
              </a:ext>
            </a:extLst>
          </p:cNvPr>
          <p:cNvSpPr txBox="1"/>
          <p:nvPr/>
        </p:nvSpPr>
        <p:spPr>
          <a:xfrm>
            <a:off x="6508151" y="3859306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BD2176E-890B-4B92-A1FD-7C7ED97806F8}"/>
              </a:ext>
            </a:extLst>
          </p:cNvPr>
          <p:cNvSpPr txBox="1"/>
          <p:nvPr/>
        </p:nvSpPr>
        <p:spPr>
          <a:xfrm>
            <a:off x="7865017" y="3853399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C0339F7-717A-490F-9793-71F03266AEBF}"/>
              </a:ext>
            </a:extLst>
          </p:cNvPr>
          <p:cNvSpPr txBox="1"/>
          <p:nvPr/>
        </p:nvSpPr>
        <p:spPr>
          <a:xfrm>
            <a:off x="7421551" y="359972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EA3D14C8-A1AB-45E4-A6D9-1710855FE3E2}"/>
              </a:ext>
            </a:extLst>
          </p:cNvPr>
          <p:cNvSpPr/>
          <p:nvPr/>
        </p:nvSpPr>
        <p:spPr>
          <a:xfrm rot="16200000">
            <a:off x="7158310" y="2885232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957A933F-22B2-43C2-BAB2-EED3932519EB}"/>
              </a:ext>
            </a:extLst>
          </p:cNvPr>
          <p:cNvSpPr/>
          <p:nvPr/>
        </p:nvSpPr>
        <p:spPr>
          <a:xfrm rot="5400000">
            <a:off x="7148023" y="381235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CF5AEC1-0672-41EA-B830-ACD68B864590}"/>
              </a:ext>
            </a:extLst>
          </p:cNvPr>
          <p:cNvSpPr txBox="1"/>
          <p:nvPr/>
        </p:nvSpPr>
        <p:spPr>
          <a:xfrm>
            <a:off x="7181791" y="434773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BC6BB53-DC2E-4770-8255-B552635ABC09}"/>
              </a:ext>
            </a:extLst>
          </p:cNvPr>
          <p:cNvSpPr txBox="1"/>
          <p:nvPr/>
        </p:nvSpPr>
        <p:spPr>
          <a:xfrm>
            <a:off x="7181790" y="305341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7C1767D-1977-41B9-A70F-FC265578596F}"/>
              </a:ext>
            </a:extLst>
          </p:cNvPr>
          <p:cNvSpPr txBox="1"/>
          <p:nvPr/>
        </p:nvSpPr>
        <p:spPr>
          <a:xfrm>
            <a:off x="7863734" y="3407357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7C59FA1-6538-41D5-B2CE-1336C9E17E87}"/>
              </a:ext>
            </a:extLst>
          </p:cNvPr>
          <p:cNvSpPr/>
          <p:nvPr/>
        </p:nvSpPr>
        <p:spPr>
          <a:xfrm rot="2574997">
            <a:off x="2755803" y="3419512"/>
            <a:ext cx="13439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 </a:t>
            </a:r>
          </a:p>
          <a:p>
            <a:pPr algn="ctr">
              <a:spcAft>
                <a:spcPts val="0"/>
              </a:spcAft>
            </a:pPr>
            <a:r>
              <a:rPr lang="en-US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999F4C-25CE-4072-8035-8F4548054BD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692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  <p:bldP spid="13" grpId="0"/>
      <p:bldP spid="14" grpId="0"/>
      <p:bldP spid="15" grpId="0"/>
      <p:bldP spid="19" grpId="0"/>
      <p:bldP spid="22" grpId="0"/>
      <p:bldP spid="23" grpId="0"/>
      <p:bldP spid="24" grpId="0"/>
      <p:bldP spid="25" grpId="0"/>
      <p:bldP spid="26" grpId="0" animBg="1"/>
      <p:bldP spid="27" grpId="0" animBg="1"/>
      <p:bldP spid="28" grpId="0"/>
      <p:bldP spid="29" grpId="0"/>
      <p:bldP spid="30" grpId="0"/>
      <p:bldP spid="31" grpId="0"/>
    </p:bld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these measurements to complete the sentences below.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5B7253-5D7B-4262-85A7-224019C71C5A}"/>
              </a:ext>
            </a:extLst>
          </p:cNvPr>
          <p:cNvSpPr/>
          <p:nvPr/>
        </p:nvSpPr>
        <p:spPr>
          <a:xfrm>
            <a:off x="56122" y="1928169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radius of a circle is _____ cm;</a:t>
            </a:r>
          </a:p>
          <a:p>
            <a:endParaRPr lang="en-US" sz="3200" b="1" dirty="0"/>
          </a:p>
          <a:p>
            <a:r>
              <a:rPr lang="en-US" sz="3200" b="1" dirty="0"/>
              <a:t>its diameter is _____ cm and</a:t>
            </a:r>
          </a:p>
          <a:p>
            <a:endParaRPr lang="en-US" sz="3200" b="1" dirty="0"/>
          </a:p>
          <a:p>
            <a:r>
              <a:rPr lang="en-US" sz="3200" b="1" dirty="0"/>
              <a:t>its circumference is approximately _____ cm.</a:t>
            </a:r>
          </a:p>
        </p:txBody>
      </p:sp>
      <p:pic>
        <p:nvPicPr>
          <p:cNvPr id="92162" name="Picture 2">
            <a:extLst>
              <a:ext uri="{FF2B5EF4-FFF2-40B4-BE49-F238E27FC236}">
                <a16:creationId xmlns:a16="http://schemas.microsoft.com/office/drawing/2014/main" id="{F42ABC3C-25EE-41CF-8D82-3BE847845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41" y="666483"/>
            <a:ext cx="5393156" cy="904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8AC6CD3-FE05-4882-9C72-59B79D064B68}"/>
              </a:ext>
            </a:extLst>
          </p:cNvPr>
          <p:cNvSpPr/>
          <p:nvPr/>
        </p:nvSpPr>
        <p:spPr>
          <a:xfrm>
            <a:off x="8157057" y="1571222"/>
            <a:ext cx="2390274" cy="236308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893A5AA-2888-47DA-8379-0F934EA82B37}"/>
              </a:ext>
            </a:extLst>
          </p:cNvPr>
          <p:cNvCxnSpPr>
            <a:stCxn id="6" idx="2"/>
            <a:endCxn id="6" idx="6"/>
          </p:cNvCxnSpPr>
          <p:nvPr/>
        </p:nvCxnSpPr>
        <p:spPr>
          <a:xfrm>
            <a:off x="8157057" y="2752766"/>
            <a:ext cx="2390274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6BE6606F-A37C-466E-9397-4C2BFBEF2C1A}"/>
              </a:ext>
            </a:extLst>
          </p:cNvPr>
          <p:cNvSpPr/>
          <p:nvPr/>
        </p:nvSpPr>
        <p:spPr>
          <a:xfrm>
            <a:off x="8593678" y="2293203"/>
            <a:ext cx="20819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diameter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7FB3ACA-E3BD-47BA-8AB8-ED0AD6B807C8}"/>
              </a:ext>
            </a:extLst>
          </p:cNvPr>
          <p:cNvCxnSpPr>
            <a:cxnSpLocks/>
            <a:endCxn id="6" idx="4"/>
          </p:cNvCxnSpPr>
          <p:nvPr/>
        </p:nvCxnSpPr>
        <p:spPr>
          <a:xfrm flipH="1">
            <a:off x="9352194" y="2752765"/>
            <a:ext cx="24064" cy="1181544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C55B3FD3-D8AA-4F7E-8DC4-C94123BC6197}"/>
              </a:ext>
            </a:extLst>
          </p:cNvPr>
          <p:cNvSpPr/>
          <p:nvPr/>
        </p:nvSpPr>
        <p:spPr>
          <a:xfrm>
            <a:off x="9352194" y="3015184"/>
            <a:ext cx="14838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radius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8CADB6-70AD-4598-AB4B-1D03BCFE3C1A}"/>
              </a:ext>
            </a:extLst>
          </p:cNvPr>
          <p:cNvSpPr/>
          <p:nvPr/>
        </p:nvSpPr>
        <p:spPr>
          <a:xfrm>
            <a:off x="8285395" y="1078988"/>
            <a:ext cx="23902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circumference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685B8EC-EE10-4A25-B8C5-A73D6C2A120D}"/>
              </a:ext>
            </a:extLst>
          </p:cNvPr>
          <p:cNvSpPr/>
          <p:nvPr/>
        </p:nvSpPr>
        <p:spPr>
          <a:xfrm>
            <a:off x="4297153" y="1868155"/>
            <a:ext cx="13838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4</a:t>
            </a:r>
            <a:endParaRPr lang="en-GB" sz="36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856DF9-0723-4E77-80C9-7FC97DD9223F}"/>
              </a:ext>
            </a:extLst>
          </p:cNvPr>
          <p:cNvSpPr/>
          <p:nvPr/>
        </p:nvSpPr>
        <p:spPr>
          <a:xfrm>
            <a:off x="2897882" y="2837754"/>
            <a:ext cx="13838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8 </a:t>
            </a:r>
            <a:endParaRPr lang="en-GB" sz="36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E5386F-F64F-48CF-8D33-6F33BA8FF179}"/>
              </a:ext>
            </a:extLst>
          </p:cNvPr>
          <p:cNvSpPr/>
          <p:nvPr/>
        </p:nvSpPr>
        <p:spPr>
          <a:xfrm>
            <a:off x="6200242" y="3821393"/>
            <a:ext cx="13838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25</a:t>
            </a:r>
            <a:endParaRPr lang="en-GB" sz="36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4AD732-78D6-46DA-92F1-A2A6AF15988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646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0" grpId="0"/>
      <p:bldP spid="11" grpId="0"/>
    </p:bld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Ann makes a pattern of L shapes with sticks.</a:t>
            </a:r>
          </a:p>
        </p:txBody>
      </p:sp>
      <p:pic>
        <p:nvPicPr>
          <p:cNvPr id="165890" name="Picture 2">
            <a:extLst>
              <a:ext uri="{FF2B5EF4-FFF2-40B4-BE49-F238E27FC236}">
                <a16:creationId xmlns:a16="http://schemas.microsoft.com/office/drawing/2014/main" id="{85611C3A-6F0D-4F57-9A00-EE674372C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47" y="632498"/>
            <a:ext cx="4710492" cy="1868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0FA7991-F843-4AE8-A778-2B080BFC3367}"/>
              </a:ext>
            </a:extLst>
          </p:cNvPr>
          <p:cNvSpPr/>
          <p:nvPr/>
        </p:nvSpPr>
        <p:spPr>
          <a:xfrm>
            <a:off x="5035639" y="632498"/>
            <a:ext cx="649095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Ann says, ‘I find the number of sticks for a shape by first multiplying the shape–number by 4, then adding 3.’</a:t>
            </a:r>
          </a:p>
          <a:p>
            <a:r>
              <a:rPr lang="en-US" sz="3200" b="1" dirty="0"/>
              <a:t>Work out the number of sticks for the shape that has shape-number 10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E1FE41-1471-4D45-995E-6CCEF62728C0}"/>
              </a:ext>
            </a:extLst>
          </p:cNvPr>
          <p:cNvSpPr/>
          <p:nvPr/>
        </p:nvSpPr>
        <p:spPr>
          <a:xfrm>
            <a:off x="56121" y="3703643"/>
            <a:ext cx="106719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Ann uses 59 sticks to make another L shape in this pattern.</a:t>
            </a:r>
          </a:p>
          <a:p>
            <a:r>
              <a:rPr lang="en-US" sz="3200" b="1" dirty="0"/>
              <a:t>What is its shape-number?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96643C-666D-4268-943F-137C9F5A368D}"/>
              </a:ext>
            </a:extLst>
          </p:cNvPr>
          <p:cNvSpPr/>
          <p:nvPr/>
        </p:nvSpPr>
        <p:spPr>
          <a:xfrm>
            <a:off x="56122" y="5297461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a formula to work out the number of sticks for any L shape.</a:t>
            </a:r>
          </a:p>
          <a:p>
            <a:r>
              <a:rPr lang="en-US" sz="3200" b="1" dirty="0"/>
              <a:t>Use S for the number of sticks and N for the shape-number.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DC936B-FD46-4226-86EE-63A2AF12B0E3}"/>
              </a:ext>
            </a:extLst>
          </p:cNvPr>
          <p:cNvSpPr txBox="1"/>
          <p:nvPr/>
        </p:nvSpPr>
        <p:spPr>
          <a:xfrm>
            <a:off x="5035639" y="3156376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x 4 + 3 = 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A69A69-4A74-4B38-8DF7-D6550CCA2944}"/>
              </a:ext>
            </a:extLst>
          </p:cNvPr>
          <p:cNvSpPr txBox="1"/>
          <p:nvPr/>
        </p:nvSpPr>
        <p:spPr>
          <a:xfrm>
            <a:off x="7019777" y="3167244"/>
            <a:ext cx="19217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43 sticks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D4F666-47A2-4A97-9516-7C6A6FCF2DD9}"/>
              </a:ext>
            </a:extLst>
          </p:cNvPr>
          <p:cNvSpPr txBox="1"/>
          <p:nvPr/>
        </p:nvSpPr>
        <p:spPr>
          <a:xfrm>
            <a:off x="325147" y="4741278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59 =        x 4 + 3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E3C9EC-17FE-464E-A561-188EC1794E97}"/>
              </a:ext>
            </a:extLst>
          </p:cNvPr>
          <p:cNvSpPr/>
          <p:nvPr/>
        </p:nvSpPr>
        <p:spPr>
          <a:xfrm>
            <a:off x="1183341" y="4741278"/>
            <a:ext cx="617324" cy="5868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D8AA1E-8573-4B6D-8253-957970C38927}"/>
              </a:ext>
            </a:extLst>
          </p:cNvPr>
          <p:cNvSpPr txBox="1"/>
          <p:nvPr/>
        </p:nvSpPr>
        <p:spPr>
          <a:xfrm>
            <a:off x="3550796" y="4739203"/>
            <a:ext cx="2312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56 =        x 4</a:t>
            </a:r>
            <a:endParaRPr lang="en-GB" sz="3200" b="1" i="1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5BAEC25-CFFF-4253-941A-DE2504B6FFA5}"/>
              </a:ext>
            </a:extLst>
          </p:cNvPr>
          <p:cNvSpPr/>
          <p:nvPr/>
        </p:nvSpPr>
        <p:spPr>
          <a:xfrm>
            <a:off x="4408990" y="4739203"/>
            <a:ext cx="617324" cy="5868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E123B8-5DD8-4788-9D22-A74A8A6CF565}"/>
              </a:ext>
            </a:extLst>
          </p:cNvPr>
          <p:cNvSpPr/>
          <p:nvPr/>
        </p:nvSpPr>
        <p:spPr>
          <a:xfrm>
            <a:off x="6310270" y="4746774"/>
            <a:ext cx="3223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56</a:t>
            </a:r>
            <a:r>
              <a:rPr lang="en-GB" sz="3200" b="1" i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 </a:t>
            </a:r>
            <a:r>
              <a:rPr lang="en-GB" sz="3200" b="1" dirty="0">
                <a:solidFill>
                  <a:srgbClr val="FF0000"/>
                </a:solidFill>
              </a:rPr>
              <a:t>÷ 4 =</a:t>
            </a:r>
            <a:endParaRPr lang="en-GB" sz="3200" b="1" i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7133DB-3BBF-421B-B2B0-B5C04A09757B}"/>
              </a:ext>
            </a:extLst>
          </p:cNvPr>
          <p:cNvSpPr/>
          <p:nvPr/>
        </p:nvSpPr>
        <p:spPr>
          <a:xfrm>
            <a:off x="7772737" y="4739203"/>
            <a:ext cx="3223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</a:t>
            </a:r>
            <a:endParaRPr lang="en-GB" sz="3200" b="1" i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22494E9-0AB6-42A7-9387-71A56EE2F019}"/>
              </a:ext>
            </a:extLst>
          </p:cNvPr>
          <p:cNvSpPr/>
          <p:nvPr/>
        </p:nvSpPr>
        <p:spPr>
          <a:xfrm>
            <a:off x="4429706" y="4757642"/>
            <a:ext cx="3223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</a:t>
            </a:r>
            <a:endParaRPr lang="en-GB" sz="3200" b="1" i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E7CFE8B-B01D-4C12-B893-68EB7F81746E}"/>
              </a:ext>
            </a:extLst>
          </p:cNvPr>
          <p:cNvSpPr/>
          <p:nvPr/>
        </p:nvSpPr>
        <p:spPr>
          <a:xfrm>
            <a:off x="1185039" y="4750921"/>
            <a:ext cx="3223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14</a:t>
            </a:r>
            <a:endParaRPr lang="en-GB" sz="3200" b="1" i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09FD00F-7E7D-4ADD-BB64-3CFB59D13892}"/>
              </a:ext>
            </a:extLst>
          </p:cNvPr>
          <p:cNvSpPr/>
          <p:nvPr/>
        </p:nvSpPr>
        <p:spPr>
          <a:xfrm>
            <a:off x="4669975" y="4201520"/>
            <a:ext cx="3223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Shape-number 14</a:t>
            </a:r>
            <a:endParaRPr lang="en-GB" sz="3200" b="1" i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18F0FA9-9863-47AB-B1B0-1BEEF666D3EC}"/>
              </a:ext>
            </a:extLst>
          </p:cNvPr>
          <p:cNvSpPr/>
          <p:nvPr/>
        </p:nvSpPr>
        <p:spPr>
          <a:xfrm>
            <a:off x="10141573" y="5797073"/>
            <a:ext cx="19923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 = 4N + 3</a:t>
            </a:r>
            <a:endParaRPr lang="en-GB" sz="3200" b="1" i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676467-A9D5-41C5-9B53-564E031B6B3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5944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3" grpId="0" animBg="1"/>
      <p:bldP spid="13" grpId="0"/>
      <p:bldP spid="14" grpId="0" animBg="1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9402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this tower, two numbers are multiplied to give the number above.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15B2CE-4CE8-4A47-99B8-154AC12EAE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958" y="3360113"/>
            <a:ext cx="6344466" cy="31908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C70F4DC-C56C-43DE-8EEB-5122E577C4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025" y="571949"/>
            <a:ext cx="4146148" cy="213622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33109A1-8053-44DB-932A-BFD5DB26D32C}"/>
              </a:ext>
            </a:extLst>
          </p:cNvPr>
          <p:cNvSpPr/>
          <p:nvPr/>
        </p:nvSpPr>
        <p:spPr>
          <a:xfrm>
            <a:off x="56122" y="2645350"/>
            <a:ext cx="119539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numbers in the tower below to make it correct.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F207D0-A4F2-4FD3-BBA8-CE7D62C50E19}"/>
              </a:ext>
            </a:extLst>
          </p:cNvPr>
          <p:cNvSpPr txBox="1"/>
          <p:nvPr/>
        </p:nvSpPr>
        <p:spPr>
          <a:xfrm>
            <a:off x="4074461" y="4640049"/>
            <a:ext cx="14556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7.5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478561-73C6-4BF7-B12B-481115453149}"/>
              </a:ext>
            </a:extLst>
          </p:cNvPr>
          <p:cNvSpPr txBox="1"/>
          <p:nvPr/>
        </p:nvSpPr>
        <p:spPr>
          <a:xfrm>
            <a:off x="7356440" y="5913951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7.5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1DFD2B-689D-4FDA-8F02-AD9432FF4D0C}"/>
              </a:ext>
            </a:extLst>
          </p:cNvPr>
          <p:cNvSpPr txBox="1"/>
          <p:nvPr/>
        </p:nvSpPr>
        <p:spPr>
          <a:xfrm>
            <a:off x="6881823" y="592701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366D185-1EFD-4C96-932A-F40DD50E99E9}"/>
              </a:ext>
            </a:extLst>
          </p:cNvPr>
          <p:cNvCxnSpPr>
            <a:cxnSpLocks/>
          </p:cNvCxnSpPr>
          <p:nvPr/>
        </p:nvCxnSpPr>
        <p:spPr>
          <a:xfrm>
            <a:off x="7356440" y="5976571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49960C6-D4EF-418C-AB85-235664634902}"/>
              </a:ext>
            </a:extLst>
          </p:cNvPr>
          <p:cNvCxnSpPr>
            <a:cxnSpLocks/>
          </p:cNvCxnSpPr>
          <p:nvPr/>
        </p:nvCxnSpPr>
        <p:spPr>
          <a:xfrm>
            <a:off x="7375392" y="597657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0019512-6798-4A3D-8DE4-0FCAAA9CBA13}"/>
              </a:ext>
            </a:extLst>
          </p:cNvPr>
          <p:cNvSpPr txBox="1"/>
          <p:nvPr/>
        </p:nvSpPr>
        <p:spPr>
          <a:xfrm>
            <a:off x="7356811" y="547626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A77A1DE-39B3-41A2-9576-E719954E6A11}"/>
              </a:ext>
            </a:extLst>
          </p:cNvPr>
          <p:cNvSpPr txBox="1"/>
          <p:nvPr/>
        </p:nvSpPr>
        <p:spPr>
          <a:xfrm>
            <a:off x="7817917" y="547626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7C720F4-3D2E-4E19-8B0E-6A9B543FA6E3}"/>
              </a:ext>
            </a:extLst>
          </p:cNvPr>
          <p:cNvSpPr txBox="1"/>
          <p:nvPr/>
        </p:nvSpPr>
        <p:spPr>
          <a:xfrm>
            <a:off x="7667062" y="5960526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F5A7CA-9DE2-4875-9F40-FA7B12FD05E5}"/>
              </a:ext>
            </a:extLst>
          </p:cNvPr>
          <p:cNvSpPr txBox="1"/>
          <p:nvPr/>
        </p:nvSpPr>
        <p:spPr>
          <a:xfrm>
            <a:off x="7660887" y="545918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4C240F1-5415-4748-8F63-966CF8556D5A}"/>
              </a:ext>
            </a:extLst>
          </p:cNvPr>
          <p:cNvSpPr txBox="1"/>
          <p:nvPr/>
        </p:nvSpPr>
        <p:spPr>
          <a:xfrm>
            <a:off x="2902591" y="5664468"/>
            <a:ext cx="14556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BC9418-38F0-4960-88BF-B7F3158F08BD}"/>
              </a:ext>
            </a:extLst>
          </p:cNvPr>
          <p:cNvSpPr txBox="1"/>
          <p:nvPr/>
        </p:nvSpPr>
        <p:spPr>
          <a:xfrm>
            <a:off x="1089216" y="5664468"/>
            <a:ext cx="14556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615B9F1-3694-4E7F-A756-E0B5D6202528}"/>
              </a:ext>
            </a:extLst>
          </p:cNvPr>
          <p:cNvSpPr txBox="1"/>
          <p:nvPr/>
        </p:nvSpPr>
        <p:spPr>
          <a:xfrm>
            <a:off x="2498580" y="4686216"/>
            <a:ext cx="14556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926A97-74A8-4381-B347-0CE6623B4E0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718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165148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this circle, each shaded part is      of the area of the circle.</a:t>
            </a:r>
          </a:p>
          <a:p>
            <a:r>
              <a:rPr lang="en-US" sz="3200" b="1" dirty="0"/>
              <a:t>The two white parts have equal areas.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C708BF0-B075-45A8-A6A0-07F41829013B}"/>
              </a:ext>
            </a:extLst>
          </p:cNvPr>
          <p:cNvSpPr/>
          <p:nvPr/>
        </p:nvSpPr>
        <p:spPr>
          <a:xfrm>
            <a:off x="56121" y="4356775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fraction of the circle is one of the white areas?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E0519C-5227-4455-9AEA-CBF14201D0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894" y="1310098"/>
            <a:ext cx="3347037" cy="288230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CC61FC3-D546-4B45-917D-D202560F8621}"/>
              </a:ext>
            </a:extLst>
          </p:cNvPr>
          <p:cNvSpPr/>
          <p:nvPr/>
        </p:nvSpPr>
        <p:spPr>
          <a:xfrm>
            <a:off x="5670996" y="-663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E6D06D-0CEF-4BB4-ADAD-3871539BB2E9}"/>
              </a:ext>
            </a:extLst>
          </p:cNvPr>
          <p:cNvSpPr/>
          <p:nvPr/>
        </p:nvSpPr>
        <p:spPr>
          <a:xfrm>
            <a:off x="5670996" y="35282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688F64-3B7A-41AE-8AF3-3BFC179A6B62}"/>
              </a:ext>
            </a:extLst>
          </p:cNvPr>
          <p:cNvCxnSpPr/>
          <p:nvPr/>
        </p:nvCxnSpPr>
        <p:spPr>
          <a:xfrm>
            <a:off x="5687965" y="46957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5B6A38BB-B845-4B48-90F2-B17549973A0C}"/>
              </a:ext>
            </a:extLst>
          </p:cNvPr>
          <p:cNvGrpSpPr/>
          <p:nvPr/>
        </p:nvGrpSpPr>
        <p:grpSpPr>
          <a:xfrm>
            <a:off x="5037061" y="1240392"/>
            <a:ext cx="509296" cy="1067398"/>
            <a:chOff x="4530934" y="3723882"/>
            <a:chExt cx="509296" cy="106739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CF83A07-8D74-4D5E-9E3C-32D2BF5017C3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CC88C0E-6442-4EB5-8017-C774E11B92E9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217C74D-D362-4188-855E-9E907F4E9A4B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5</a:t>
                </a:r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030182C2-D4A7-4E4D-82E4-020946F137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6BF9ABF1-4CA5-473C-B228-CD9D189FB07E}"/>
              </a:ext>
            </a:extLst>
          </p:cNvPr>
          <p:cNvSpPr/>
          <p:nvPr/>
        </p:nvSpPr>
        <p:spPr>
          <a:xfrm>
            <a:off x="4144480" y="1407351"/>
            <a:ext cx="22854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–     =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2A087D7-928A-4D8A-B3F0-C09A8274A2AD}"/>
              </a:ext>
            </a:extLst>
          </p:cNvPr>
          <p:cNvGrpSpPr/>
          <p:nvPr/>
        </p:nvGrpSpPr>
        <p:grpSpPr>
          <a:xfrm>
            <a:off x="6056026" y="1240392"/>
            <a:ext cx="509296" cy="1067398"/>
            <a:chOff x="4530934" y="3723882"/>
            <a:chExt cx="509296" cy="106739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0FB76F7-AC98-422E-86FC-75856E40DC7A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827D745-E75C-438E-AEFA-1B31338AB2FC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94E422-8508-4FF0-985F-043C6494B3FD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5</a:t>
                </a: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C2B6D851-100A-4104-BB5A-E240ACFC4E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6C11ACC6-9392-4F9A-9ABD-135C95E9DA26}"/>
              </a:ext>
            </a:extLst>
          </p:cNvPr>
          <p:cNvSpPr/>
          <p:nvPr/>
        </p:nvSpPr>
        <p:spPr>
          <a:xfrm>
            <a:off x="6649331" y="1439367"/>
            <a:ext cx="490447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for 2 white parts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B2CF4D9-EBF9-422C-947C-50E02540F4C2}"/>
              </a:ext>
            </a:extLst>
          </p:cNvPr>
          <p:cNvGrpSpPr/>
          <p:nvPr/>
        </p:nvGrpSpPr>
        <p:grpSpPr>
          <a:xfrm>
            <a:off x="4144480" y="2430526"/>
            <a:ext cx="509296" cy="1067398"/>
            <a:chOff x="4530934" y="3723882"/>
            <a:chExt cx="509296" cy="106739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FEB1F15-932E-49AA-BC7C-06F1364EF23A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815AEEA-CD23-47E4-B12E-D8F2EC225131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9CC4771-83ED-466C-A52D-C4ABEEC3815C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5</a:t>
                </a:r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C60A9B22-14C6-4462-853B-B0B586793A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733AFD2D-E6B1-4288-B0C2-D05333F9076C}"/>
              </a:ext>
            </a:extLst>
          </p:cNvPr>
          <p:cNvSpPr/>
          <p:nvPr/>
        </p:nvSpPr>
        <p:spPr>
          <a:xfrm>
            <a:off x="4671488" y="2629501"/>
            <a:ext cx="186803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÷ 2 =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9633DC7-9A3C-4D3E-B956-CB1A09DEC58E}"/>
              </a:ext>
            </a:extLst>
          </p:cNvPr>
          <p:cNvGrpSpPr/>
          <p:nvPr/>
        </p:nvGrpSpPr>
        <p:grpSpPr>
          <a:xfrm>
            <a:off x="6127039" y="2409148"/>
            <a:ext cx="972136" cy="1071647"/>
            <a:chOff x="1957311" y="36281"/>
            <a:chExt cx="972136" cy="107164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EAE8047-A4C2-4729-B067-E58C9339236B}"/>
                </a:ext>
              </a:extLst>
            </p:cNvPr>
            <p:cNvSpPr txBox="1"/>
            <p:nvPr/>
          </p:nvSpPr>
          <p:spPr>
            <a:xfrm>
              <a:off x="1957311" y="476986"/>
              <a:ext cx="97213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EC7983F-1806-4C53-A972-5090938CE245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FE463CD-F26C-4D27-9EF7-98DD7084CDE5}"/>
                </a:ext>
              </a:extLst>
            </p:cNvPr>
            <p:cNvSpPr txBox="1"/>
            <p:nvPr/>
          </p:nvSpPr>
          <p:spPr>
            <a:xfrm>
              <a:off x="2212119" y="36281"/>
              <a:ext cx="69450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41F8D45-D570-4A36-B6E2-8F3AF401886A}"/>
              </a:ext>
            </a:extLst>
          </p:cNvPr>
          <p:cNvGrpSpPr/>
          <p:nvPr/>
        </p:nvGrpSpPr>
        <p:grpSpPr>
          <a:xfrm>
            <a:off x="1682699" y="2849657"/>
            <a:ext cx="733710" cy="949956"/>
            <a:chOff x="5338824" y="3294174"/>
            <a:chExt cx="733710" cy="949956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F9919139-F9B5-4131-A847-7220BEB84F0B}"/>
                </a:ext>
              </a:extLst>
            </p:cNvPr>
            <p:cNvGrpSpPr/>
            <p:nvPr/>
          </p:nvGrpSpPr>
          <p:grpSpPr>
            <a:xfrm>
              <a:off x="5338824" y="3659355"/>
              <a:ext cx="620840" cy="584775"/>
              <a:chOff x="8605864" y="2187080"/>
              <a:chExt cx="620840" cy="584775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2303EDD9-E425-4DC0-9957-61B341063DE8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10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472C5167-EE37-4E77-AAB1-80D65263087F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8C08282-ACB8-4902-A40C-895324923C4A}"/>
                </a:ext>
              </a:extLst>
            </p:cNvPr>
            <p:cNvSpPr/>
            <p:nvPr/>
          </p:nvSpPr>
          <p:spPr>
            <a:xfrm>
              <a:off x="5441644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3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5A4F3C4-96D4-4BFB-A66C-DC83E7B236BD}"/>
              </a:ext>
            </a:extLst>
          </p:cNvPr>
          <p:cNvGrpSpPr/>
          <p:nvPr/>
        </p:nvGrpSpPr>
        <p:grpSpPr>
          <a:xfrm>
            <a:off x="2414466" y="1626239"/>
            <a:ext cx="733710" cy="949956"/>
            <a:chOff x="5338824" y="3294174"/>
            <a:chExt cx="733710" cy="949956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A5DEFC81-5FA6-4E13-9E12-1F01C7F06BDA}"/>
                </a:ext>
              </a:extLst>
            </p:cNvPr>
            <p:cNvGrpSpPr/>
            <p:nvPr/>
          </p:nvGrpSpPr>
          <p:grpSpPr>
            <a:xfrm>
              <a:off x="5338824" y="3659355"/>
              <a:ext cx="620840" cy="584775"/>
              <a:chOff x="8605864" y="2187080"/>
              <a:chExt cx="620840" cy="584775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7F6CE25D-33BC-4688-B83B-042C4FB27765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10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07B1CCA2-F182-4490-8677-2D0EFFA6B2DC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E401A986-EAD1-4401-ACDE-490802536DB9}"/>
                </a:ext>
              </a:extLst>
            </p:cNvPr>
            <p:cNvSpPr/>
            <p:nvPr/>
          </p:nvSpPr>
          <p:spPr>
            <a:xfrm>
              <a:off x="5441644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3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F08C2F8-BCE1-4EC4-A8EE-06FB04AE4AD8}"/>
              </a:ext>
            </a:extLst>
          </p:cNvPr>
          <p:cNvGrpSpPr/>
          <p:nvPr/>
        </p:nvGrpSpPr>
        <p:grpSpPr>
          <a:xfrm>
            <a:off x="9184905" y="4113338"/>
            <a:ext cx="972136" cy="1071647"/>
            <a:chOff x="1957311" y="36281"/>
            <a:chExt cx="972136" cy="107164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EAB093E-438A-4E0D-8F0B-E74FDED89D90}"/>
                </a:ext>
              </a:extLst>
            </p:cNvPr>
            <p:cNvSpPr txBox="1"/>
            <p:nvPr/>
          </p:nvSpPr>
          <p:spPr>
            <a:xfrm>
              <a:off x="1957311" y="476986"/>
              <a:ext cx="97213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F7330AF-4320-4160-A2CF-3A621206BD1B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5495858-9FF4-4BFE-B07B-2D976B52EAAA}"/>
                </a:ext>
              </a:extLst>
            </p:cNvPr>
            <p:cNvSpPr txBox="1"/>
            <p:nvPr/>
          </p:nvSpPr>
          <p:spPr>
            <a:xfrm>
              <a:off x="2212119" y="36281"/>
              <a:ext cx="69450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B16B2D6-4960-4B05-9F1A-424D710F2D7A}"/>
              </a:ext>
            </a:extLst>
          </p:cNvPr>
          <p:cNvGrpSpPr/>
          <p:nvPr/>
        </p:nvGrpSpPr>
        <p:grpSpPr>
          <a:xfrm>
            <a:off x="387894" y="5248196"/>
            <a:ext cx="972136" cy="1071647"/>
            <a:chOff x="1957311" y="36281"/>
            <a:chExt cx="972136" cy="107164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5CCC647-CC45-4111-8BFF-83339D529A3A}"/>
                </a:ext>
              </a:extLst>
            </p:cNvPr>
            <p:cNvSpPr txBox="1"/>
            <p:nvPr/>
          </p:nvSpPr>
          <p:spPr>
            <a:xfrm>
              <a:off x="1957311" y="476986"/>
              <a:ext cx="97213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838E698-B65A-419C-B89D-AEDE881C1921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875AAE2-1C88-4748-852A-5DA4B9A481C3}"/>
                </a:ext>
              </a:extLst>
            </p:cNvPr>
            <p:cNvSpPr txBox="1"/>
            <p:nvPr/>
          </p:nvSpPr>
          <p:spPr>
            <a:xfrm>
              <a:off x="2212119" y="36281"/>
              <a:ext cx="69450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D7D2C82C-73E5-4C2A-90E3-2D43E8CEDDC6}"/>
              </a:ext>
            </a:extLst>
          </p:cNvPr>
          <p:cNvSpPr/>
          <p:nvPr/>
        </p:nvSpPr>
        <p:spPr>
          <a:xfrm>
            <a:off x="1396355" y="5451420"/>
            <a:ext cx="57268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2C66F5B-062D-4894-B88E-49172A6E99D0}"/>
              </a:ext>
            </a:extLst>
          </p:cNvPr>
          <p:cNvGrpSpPr/>
          <p:nvPr/>
        </p:nvGrpSpPr>
        <p:grpSpPr>
          <a:xfrm>
            <a:off x="1946173" y="5253018"/>
            <a:ext cx="972136" cy="1071647"/>
            <a:chOff x="1957311" y="36281"/>
            <a:chExt cx="972136" cy="107164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44A39BC-23A2-4742-8284-8EFE754A55A6}"/>
                </a:ext>
              </a:extLst>
            </p:cNvPr>
            <p:cNvSpPr txBox="1"/>
            <p:nvPr/>
          </p:nvSpPr>
          <p:spPr>
            <a:xfrm>
              <a:off x="1957311" y="476986"/>
              <a:ext cx="97213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5BEF657-34B5-4358-B9EE-0BF566FC5FD8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2015E4B-BEF7-4620-8979-AF44D8A86D48}"/>
                </a:ext>
              </a:extLst>
            </p:cNvPr>
            <p:cNvSpPr txBox="1"/>
            <p:nvPr/>
          </p:nvSpPr>
          <p:spPr>
            <a:xfrm>
              <a:off x="2212119" y="36281"/>
              <a:ext cx="69450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9E3575B5-8A40-4B0A-9E5B-81E7C1FC8A1A}"/>
              </a:ext>
            </a:extLst>
          </p:cNvPr>
          <p:cNvSpPr/>
          <p:nvPr/>
        </p:nvSpPr>
        <p:spPr>
          <a:xfrm>
            <a:off x="2954634" y="5456242"/>
            <a:ext cx="57268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100299E-BA51-41F7-A105-88DB5818DD54}"/>
              </a:ext>
            </a:extLst>
          </p:cNvPr>
          <p:cNvGrpSpPr/>
          <p:nvPr/>
        </p:nvGrpSpPr>
        <p:grpSpPr>
          <a:xfrm>
            <a:off x="3476435" y="5242858"/>
            <a:ext cx="972136" cy="1071647"/>
            <a:chOff x="1957311" y="36281"/>
            <a:chExt cx="972136" cy="107164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5F51515-EFF5-45AF-9ED8-25A1C28FCAD5}"/>
                </a:ext>
              </a:extLst>
            </p:cNvPr>
            <p:cNvSpPr txBox="1"/>
            <p:nvPr/>
          </p:nvSpPr>
          <p:spPr>
            <a:xfrm>
              <a:off x="1957311" y="476986"/>
              <a:ext cx="97213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507CA40-647B-480B-B36A-4F84B84510BE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DAC6F2A-3F32-4FD9-A8D4-3128BF4915B4}"/>
                </a:ext>
              </a:extLst>
            </p:cNvPr>
            <p:cNvSpPr txBox="1"/>
            <p:nvPr/>
          </p:nvSpPr>
          <p:spPr>
            <a:xfrm>
              <a:off x="2212119" y="36281"/>
              <a:ext cx="69450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FB172A3A-A3D7-439F-800D-600E5CD82F68}"/>
              </a:ext>
            </a:extLst>
          </p:cNvPr>
          <p:cNvSpPr/>
          <p:nvPr/>
        </p:nvSpPr>
        <p:spPr>
          <a:xfrm>
            <a:off x="4484896" y="5446082"/>
            <a:ext cx="57268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D49AE81-10BB-4036-A079-8E10718D78B4}"/>
              </a:ext>
            </a:extLst>
          </p:cNvPr>
          <p:cNvGrpSpPr/>
          <p:nvPr/>
        </p:nvGrpSpPr>
        <p:grpSpPr>
          <a:xfrm>
            <a:off x="5034714" y="5247680"/>
            <a:ext cx="972136" cy="1071647"/>
            <a:chOff x="1957311" y="36281"/>
            <a:chExt cx="972136" cy="1071647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6791AC0-14D2-475A-9F29-ACA786A03719}"/>
                </a:ext>
              </a:extLst>
            </p:cNvPr>
            <p:cNvSpPr txBox="1"/>
            <p:nvPr/>
          </p:nvSpPr>
          <p:spPr>
            <a:xfrm>
              <a:off x="1957311" y="476986"/>
              <a:ext cx="97213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12A349B7-023F-4532-A99D-FEA592F37E94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223B4FD-4A93-4FB9-957E-0121BBAF1935}"/>
                </a:ext>
              </a:extLst>
            </p:cNvPr>
            <p:cNvSpPr txBox="1"/>
            <p:nvPr/>
          </p:nvSpPr>
          <p:spPr>
            <a:xfrm>
              <a:off x="2212119" y="36281"/>
              <a:ext cx="69450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98F89392-EB1F-40BD-B476-50F089D3A03B}"/>
              </a:ext>
            </a:extLst>
          </p:cNvPr>
          <p:cNvSpPr/>
          <p:nvPr/>
        </p:nvSpPr>
        <p:spPr>
          <a:xfrm>
            <a:off x="6043175" y="5450904"/>
            <a:ext cx="57268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25AAB70-5A2C-43AF-9BE7-DFD2BAEFBE14}"/>
              </a:ext>
            </a:extLst>
          </p:cNvPr>
          <p:cNvGrpSpPr/>
          <p:nvPr/>
        </p:nvGrpSpPr>
        <p:grpSpPr>
          <a:xfrm>
            <a:off x="6649331" y="5225729"/>
            <a:ext cx="972136" cy="1071647"/>
            <a:chOff x="1957311" y="36281"/>
            <a:chExt cx="972136" cy="1071647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8C1AAF88-1CF1-4D5E-AB67-54C0751F30CE}"/>
                </a:ext>
              </a:extLst>
            </p:cNvPr>
            <p:cNvSpPr txBox="1"/>
            <p:nvPr/>
          </p:nvSpPr>
          <p:spPr>
            <a:xfrm>
              <a:off x="1957311" y="476986"/>
              <a:ext cx="97213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706E06E6-9C9B-43B7-A614-0958A55386E9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BCD63B9-57C6-466B-8C39-E150A900FE83}"/>
                </a:ext>
              </a:extLst>
            </p:cNvPr>
            <p:cNvSpPr txBox="1"/>
            <p:nvPr/>
          </p:nvSpPr>
          <p:spPr>
            <a:xfrm>
              <a:off x="1957311" y="36281"/>
              <a:ext cx="94931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5AE0CF8E-FD5B-43E8-AB29-D06C6C02257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2103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0" grpId="0"/>
      <p:bldP spid="26" grpId="0"/>
      <p:bldP spid="49" grpId="0"/>
      <p:bldP spid="55" grpId="0"/>
      <p:bldP spid="60" grpId="0"/>
      <p:bldP spid="65" grpId="0"/>
    </p:bld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recipe for raspberry ice cream.</a:t>
            </a:r>
          </a:p>
          <a:p>
            <a:r>
              <a:rPr lang="en-US" sz="3200" dirty="0"/>
              <a:t>Raspberry ice cream for 8 people: </a:t>
            </a:r>
          </a:p>
          <a:p>
            <a:r>
              <a:rPr lang="en-US" sz="3200" dirty="0"/>
              <a:t>     ½ </a:t>
            </a:r>
            <a:r>
              <a:rPr lang="en-US" sz="3200" dirty="0" err="1"/>
              <a:t>litre</a:t>
            </a:r>
            <a:r>
              <a:rPr lang="en-US" sz="3200" dirty="0"/>
              <a:t> of cream      1kg raspberries      250g sugar</a:t>
            </a:r>
          </a:p>
          <a:p>
            <a:r>
              <a:rPr lang="en-US" sz="3200" b="1" dirty="0"/>
              <a:t>This recipe is for 8 people. Josie makes enough raspberry ice cream for 12 people. How much cream does she use?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F86144-CD98-4703-AEE7-657688F04441}"/>
              </a:ext>
            </a:extLst>
          </p:cNvPr>
          <p:cNvSpPr/>
          <p:nvPr/>
        </p:nvSpPr>
        <p:spPr>
          <a:xfrm>
            <a:off x="56122" y="3970566"/>
            <a:ext cx="535006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Fred makes raspberry ice cream in the same way.</a:t>
            </a:r>
          </a:p>
          <a:p>
            <a:r>
              <a:rPr lang="en-US" sz="3200" b="1" dirty="0"/>
              <a:t>He uses 2½ kg of raspberries. How much sugar does he use?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4C07E7-5900-45CF-86FD-E45FB94BFC0D}"/>
              </a:ext>
            </a:extLst>
          </p:cNvPr>
          <p:cNvSpPr/>
          <p:nvPr/>
        </p:nvSpPr>
        <p:spPr>
          <a:xfrm>
            <a:off x="297030" y="2599469"/>
            <a:ext cx="28895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½ litre = 500 ml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3B7669-A67D-4495-9A37-02227B45A269}"/>
              </a:ext>
            </a:extLst>
          </p:cNvPr>
          <p:cNvSpPr/>
          <p:nvPr/>
        </p:nvSpPr>
        <p:spPr>
          <a:xfrm>
            <a:off x="4397052" y="3372843"/>
            <a:ext cx="34810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8 people = 500 ml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C62ECB-488B-4BD9-AE55-1363688A22A4}"/>
              </a:ext>
            </a:extLst>
          </p:cNvPr>
          <p:cNvSpPr/>
          <p:nvPr/>
        </p:nvSpPr>
        <p:spPr>
          <a:xfrm>
            <a:off x="4397049" y="2504082"/>
            <a:ext cx="34810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 people =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2CCF5A1-3F59-44F6-BBD1-47DD4A46E4A3}"/>
              </a:ext>
            </a:extLst>
          </p:cNvPr>
          <p:cNvCxnSpPr>
            <a:cxnSpLocks/>
          </p:cNvCxnSpPr>
          <p:nvPr/>
        </p:nvCxnSpPr>
        <p:spPr>
          <a:xfrm flipV="1">
            <a:off x="5227021" y="3074479"/>
            <a:ext cx="0" cy="376609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3F5BA75F-DED4-4044-B342-0E17CE2C9B4F}"/>
              </a:ext>
            </a:extLst>
          </p:cNvPr>
          <p:cNvSpPr/>
          <p:nvPr/>
        </p:nvSpPr>
        <p:spPr>
          <a:xfrm>
            <a:off x="5227021" y="3011124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3E7F6DE-94C1-44AE-8040-31F3CC9393A0}"/>
              </a:ext>
            </a:extLst>
          </p:cNvPr>
          <p:cNvCxnSpPr>
            <a:cxnSpLocks/>
          </p:cNvCxnSpPr>
          <p:nvPr/>
        </p:nvCxnSpPr>
        <p:spPr>
          <a:xfrm flipV="1">
            <a:off x="6705148" y="3074479"/>
            <a:ext cx="0" cy="376609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6687CED6-CD66-416F-A9FE-12E67F3BA7CF}"/>
              </a:ext>
            </a:extLst>
          </p:cNvPr>
          <p:cNvSpPr/>
          <p:nvPr/>
        </p:nvSpPr>
        <p:spPr>
          <a:xfrm>
            <a:off x="6705148" y="3011124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87E74F-EB95-4CC5-A0A7-1FEAE6C257F8}"/>
              </a:ext>
            </a:extLst>
          </p:cNvPr>
          <p:cNvSpPr/>
          <p:nvPr/>
        </p:nvSpPr>
        <p:spPr>
          <a:xfrm>
            <a:off x="6268067" y="2498527"/>
            <a:ext cx="15559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250 ml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ED6213-881C-4544-8841-87CC7B16FA55}"/>
              </a:ext>
            </a:extLst>
          </p:cNvPr>
          <p:cNvSpPr/>
          <p:nvPr/>
        </p:nvSpPr>
        <p:spPr>
          <a:xfrm>
            <a:off x="4397049" y="2593392"/>
            <a:ext cx="3231660" cy="45763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F01589E-AAD5-42AC-A92C-3B5F85F315DD}"/>
              </a:ext>
            </a:extLst>
          </p:cNvPr>
          <p:cNvSpPr/>
          <p:nvPr/>
        </p:nvSpPr>
        <p:spPr>
          <a:xfrm>
            <a:off x="4406300" y="3463412"/>
            <a:ext cx="3231660" cy="45763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01D076-7C93-4094-87C0-56942F0315A3}"/>
              </a:ext>
            </a:extLst>
          </p:cNvPr>
          <p:cNvSpPr/>
          <p:nvPr/>
        </p:nvSpPr>
        <p:spPr>
          <a:xfrm>
            <a:off x="7979684" y="2015086"/>
            <a:ext cx="22057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500 + 250 =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9385B15-C2BD-4F24-B653-1FF116F0269D}"/>
              </a:ext>
            </a:extLst>
          </p:cNvPr>
          <p:cNvSpPr/>
          <p:nvPr/>
        </p:nvSpPr>
        <p:spPr>
          <a:xfrm>
            <a:off x="9994894" y="2008617"/>
            <a:ext cx="1600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750 ml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594F9CC-23BD-428D-B178-48C70A89402A}"/>
              </a:ext>
            </a:extLst>
          </p:cNvPr>
          <p:cNvSpPr/>
          <p:nvPr/>
        </p:nvSpPr>
        <p:spPr>
          <a:xfrm>
            <a:off x="5846969" y="4945536"/>
            <a:ext cx="60241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1000g raspberries = 250g sugar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8B00911-63C7-4FB5-AD85-5C8E6A8302D6}"/>
              </a:ext>
            </a:extLst>
          </p:cNvPr>
          <p:cNvSpPr/>
          <p:nvPr/>
        </p:nvSpPr>
        <p:spPr>
          <a:xfrm>
            <a:off x="5846969" y="5757477"/>
            <a:ext cx="36339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2000g raspberries =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0721E4E-4479-434D-8E2C-7316EB0D84C3}"/>
              </a:ext>
            </a:extLst>
          </p:cNvPr>
          <p:cNvCxnSpPr/>
          <p:nvPr/>
        </p:nvCxnSpPr>
        <p:spPr>
          <a:xfrm>
            <a:off x="6643469" y="5517420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52C812C4-C663-42DA-A416-FCDC68B19C21}"/>
              </a:ext>
            </a:extLst>
          </p:cNvPr>
          <p:cNvSpPr/>
          <p:nvPr/>
        </p:nvSpPr>
        <p:spPr>
          <a:xfrm>
            <a:off x="6727343" y="5424293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C7256A0-B544-4442-ABF6-E0257BFF749E}"/>
              </a:ext>
            </a:extLst>
          </p:cNvPr>
          <p:cNvCxnSpPr/>
          <p:nvPr/>
        </p:nvCxnSpPr>
        <p:spPr>
          <a:xfrm>
            <a:off x="9621695" y="5517420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EBF23B2E-7941-4EDE-949D-D29E3572E4EA}"/>
              </a:ext>
            </a:extLst>
          </p:cNvPr>
          <p:cNvSpPr/>
          <p:nvPr/>
        </p:nvSpPr>
        <p:spPr>
          <a:xfrm>
            <a:off x="9705569" y="5424293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4B46CD5-1594-443C-AC4D-626F7D54B0A5}"/>
              </a:ext>
            </a:extLst>
          </p:cNvPr>
          <p:cNvSpPr/>
          <p:nvPr/>
        </p:nvSpPr>
        <p:spPr>
          <a:xfrm>
            <a:off x="9286889" y="5757477"/>
            <a:ext cx="21487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500g sugar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2563888-0284-4495-B55D-BF3302472B9C}"/>
              </a:ext>
            </a:extLst>
          </p:cNvPr>
          <p:cNvSpPr/>
          <p:nvPr/>
        </p:nvSpPr>
        <p:spPr>
          <a:xfrm>
            <a:off x="6015789" y="4103624"/>
            <a:ext cx="34490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500g raspberries =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079BED4-A5EF-4E6C-96D6-5A8E7A3297F6}"/>
              </a:ext>
            </a:extLst>
          </p:cNvPr>
          <p:cNvCxnSpPr>
            <a:cxnSpLocks/>
          </p:cNvCxnSpPr>
          <p:nvPr/>
        </p:nvCxnSpPr>
        <p:spPr>
          <a:xfrm flipV="1">
            <a:off x="6643469" y="4650797"/>
            <a:ext cx="0" cy="376609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BC29B49F-5C30-41B9-B61A-F70FF5FA0DED}"/>
              </a:ext>
            </a:extLst>
          </p:cNvPr>
          <p:cNvSpPr/>
          <p:nvPr/>
        </p:nvSpPr>
        <p:spPr>
          <a:xfrm>
            <a:off x="6643469" y="4587442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B57EB69-6DE3-40E0-AAAD-D98C1EFD642D}"/>
              </a:ext>
            </a:extLst>
          </p:cNvPr>
          <p:cNvCxnSpPr>
            <a:cxnSpLocks/>
          </p:cNvCxnSpPr>
          <p:nvPr/>
        </p:nvCxnSpPr>
        <p:spPr>
          <a:xfrm flipV="1">
            <a:off x="9621695" y="4644028"/>
            <a:ext cx="0" cy="376609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896B8D37-7138-46B3-86E7-48BE2ED5202E}"/>
              </a:ext>
            </a:extLst>
          </p:cNvPr>
          <p:cNvSpPr/>
          <p:nvPr/>
        </p:nvSpPr>
        <p:spPr>
          <a:xfrm>
            <a:off x="9621695" y="4580673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9A02A58-82CE-44E1-B0E1-A76C5C44F614}"/>
              </a:ext>
            </a:extLst>
          </p:cNvPr>
          <p:cNvSpPr/>
          <p:nvPr/>
        </p:nvSpPr>
        <p:spPr>
          <a:xfrm>
            <a:off x="9239502" y="4103624"/>
            <a:ext cx="23235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125g sugar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BBD95DF-1604-4C90-91EA-D75C487E5EE1}"/>
              </a:ext>
            </a:extLst>
          </p:cNvPr>
          <p:cNvSpPr/>
          <p:nvPr/>
        </p:nvSpPr>
        <p:spPr>
          <a:xfrm>
            <a:off x="5846969" y="5854386"/>
            <a:ext cx="5588658" cy="48786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EB95009-A7EB-483A-BDDA-C99433D6D7AA}"/>
              </a:ext>
            </a:extLst>
          </p:cNvPr>
          <p:cNvSpPr/>
          <p:nvPr/>
        </p:nvSpPr>
        <p:spPr>
          <a:xfrm>
            <a:off x="5846969" y="4162931"/>
            <a:ext cx="5588658" cy="48786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40D69CE-D8DF-4D34-AA88-D0A13D88BE96}"/>
              </a:ext>
            </a:extLst>
          </p:cNvPr>
          <p:cNvSpPr/>
          <p:nvPr/>
        </p:nvSpPr>
        <p:spPr>
          <a:xfrm>
            <a:off x="175255" y="5952373"/>
            <a:ext cx="21487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500 + 125 =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A68F236-7C0A-4C7C-906A-9F9FB7DF3176}"/>
              </a:ext>
            </a:extLst>
          </p:cNvPr>
          <p:cNvSpPr/>
          <p:nvPr/>
        </p:nvSpPr>
        <p:spPr>
          <a:xfrm>
            <a:off x="2226996" y="5952363"/>
            <a:ext cx="21487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625g sugar</a:t>
            </a:r>
          </a:p>
        </p:txBody>
      </p:sp>
    </p:spTree>
    <p:extLst>
      <p:ext uri="{BB962C8B-B14F-4D97-AF65-F5344CB8AC3E}">
        <p14:creationId xmlns:p14="http://schemas.microsoft.com/office/powerpoint/2010/main" val="2700505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2" grpId="0"/>
      <p:bldP spid="13" grpId="0"/>
      <p:bldP spid="10" grpId="0" animBg="1"/>
      <p:bldP spid="16" grpId="0" animBg="1"/>
      <p:bldP spid="17" grpId="0"/>
      <p:bldP spid="18" grpId="0"/>
      <p:bldP spid="19" grpId="0"/>
      <p:bldP spid="20" grpId="0"/>
      <p:bldP spid="22" grpId="0"/>
      <p:bldP spid="24" grpId="0"/>
      <p:bldP spid="25" grpId="0"/>
      <p:bldP spid="26" grpId="0"/>
      <p:bldP spid="28" grpId="0"/>
      <p:bldP spid="30" grpId="0"/>
      <p:bldP spid="31" grpId="0"/>
      <p:bldP spid="15" grpId="0" animBg="1"/>
      <p:bldP spid="34" grpId="0" animBg="1"/>
      <p:bldP spid="35" grpId="0"/>
      <p:bldP spid="36" grpId="0"/>
    </p:bld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06353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Mina buys 200g of Cheddar cheese and 150g of Edam cheese. </a:t>
            </a:r>
          </a:p>
          <a:p>
            <a:r>
              <a:rPr lang="en-GB" sz="3200" b="1" dirty="0"/>
              <a:t>How much does she pay altogether?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D0ED8E-D501-4029-94F7-5E8732683C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746" y="1127218"/>
            <a:ext cx="3068080" cy="40979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464A72F-5263-4068-A061-36DF0E074748}"/>
              </a:ext>
            </a:extLst>
          </p:cNvPr>
          <p:cNvSpPr/>
          <p:nvPr/>
        </p:nvSpPr>
        <p:spPr>
          <a:xfrm>
            <a:off x="3577013" y="1225189"/>
            <a:ext cx="21266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Cheddar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100g = 82p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69B48C-82CE-4C84-B1EA-3D1F236C927F}"/>
              </a:ext>
            </a:extLst>
          </p:cNvPr>
          <p:cNvSpPr/>
          <p:nvPr/>
        </p:nvSpPr>
        <p:spPr>
          <a:xfrm>
            <a:off x="3577013" y="2640103"/>
            <a:ext cx="1452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200g =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572757C-02AC-4F2B-9B2C-27376B8832D5}"/>
              </a:ext>
            </a:extLst>
          </p:cNvPr>
          <p:cNvSpPr txBox="1"/>
          <p:nvPr/>
        </p:nvSpPr>
        <p:spPr>
          <a:xfrm>
            <a:off x="4809892" y="2633435"/>
            <a:ext cx="113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£1.64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B1FDA62-027E-4C21-82C1-CF76B0A05E5F}"/>
              </a:ext>
            </a:extLst>
          </p:cNvPr>
          <p:cNvSpPr/>
          <p:nvPr/>
        </p:nvSpPr>
        <p:spPr>
          <a:xfrm>
            <a:off x="6443475" y="1225189"/>
            <a:ext cx="21266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Edam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100g = 66p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69609C6-55E2-4100-8DA8-5F7B945BC523}"/>
              </a:ext>
            </a:extLst>
          </p:cNvPr>
          <p:cNvCxnSpPr/>
          <p:nvPr/>
        </p:nvCxnSpPr>
        <p:spPr>
          <a:xfrm>
            <a:off x="3851131" y="2299647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6BB8D25F-E9B2-4234-8B71-F7E1800F9B8C}"/>
              </a:ext>
            </a:extLst>
          </p:cNvPr>
          <p:cNvSpPr/>
          <p:nvPr/>
        </p:nvSpPr>
        <p:spPr>
          <a:xfrm>
            <a:off x="3935005" y="2206520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C3EAE80-DC1A-4DBE-B978-7C5EDE04BE1B}"/>
              </a:ext>
            </a:extLst>
          </p:cNvPr>
          <p:cNvSpPr/>
          <p:nvPr/>
        </p:nvSpPr>
        <p:spPr>
          <a:xfrm>
            <a:off x="6604737" y="2636613"/>
            <a:ext cx="1452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50g =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2B94E7D-3AD4-4204-B243-BE649CA31D50}"/>
              </a:ext>
            </a:extLst>
          </p:cNvPr>
          <p:cNvCxnSpPr/>
          <p:nvPr/>
        </p:nvCxnSpPr>
        <p:spPr>
          <a:xfrm>
            <a:off x="6758465" y="2299647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2E648EC3-B1DB-4067-9C02-20BC927769EC}"/>
              </a:ext>
            </a:extLst>
          </p:cNvPr>
          <p:cNvSpPr/>
          <p:nvPr/>
        </p:nvSpPr>
        <p:spPr>
          <a:xfrm>
            <a:off x="6842339" y="2206520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930C2D4-8252-4E2D-B217-AFE7B021F630}"/>
              </a:ext>
            </a:extLst>
          </p:cNvPr>
          <p:cNvSpPr txBox="1"/>
          <p:nvPr/>
        </p:nvSpPr>
        <p:spPr>
          <a:xfrm>
            <a:off x="7612763" y="2640102"/>
            <a:ext cx="9449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33p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90A23BC-C911-49F5-8959-8920C9F21750}"/>
              </a:ext>
            </a:extLst>
          </p:cNvPr>
          <p:cNvSpPr/>
          <p:nvPr/>
        </p:nvSpPr>
        <p:spPr>
          <a:xfrm>
            <a:off x="6450164" y="3730787"/>
            <a:ext cx="1452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150g =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0238BB7-542D-4508-9A15-672BDD384784}"/>
              </a:ext>
            </a:extLst>
          </p:cNvPr>
          <p:cNvCxnSpPr/>
          <p:nvPr/>
        </p:nvCxnSpPr>
        <p:spPr>
          <a:xfrm>
            <a:off x="6758465" y="3307605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3D96516F-D562-4BBF-A194-7E6DB68B580F}"/>
              </a:ext>
            </a:extLst>
          </p:cNvPr>
          <p:cNvSpPr/>
          <p:nvPr/>
        </p:nvSpPr>
        <p:spPr>
          <a:xfrm>
            <a:off x="6842339" y="3214478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x3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FCEA359-A32F-4939-B5B2-5C550703B3BD}"/>
              </a:ext>
            </a:extLst>
          </p:cNvPr>
          <p:cNvSpPr txBox="1"/>
          <p:nvPr/>
        </p:nvSpPr>
        <p:spPr>
          <a:xfrm>
            <a:off x="7635040" y="3730787"/>
            <a:ext cx="10947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99p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4E91B05-6303-4472-A169-F44A7F716039}"/>
              </a:ext>
            </a:extLst>
          </p:cNvPr>
          <p:cNvSpPr/>
          <p:nvPr/>
        </p:nvSpPr>
        <p:spPr>
          <a:xfrm>
            <a:off x="5350836" y="4681377"/>
            <a:ext cx="37080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Altogether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£1.64 + £0.99 =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5712620-CA36-4A18-B63C-684ECE1805B3}"/>
              </a:ext>
            </a:extLst>
          </p:cNvPr>
          <p:cNvSpPr/>
          <p:nvPr/>
        </p:nvSpPr>
        <p:spPr>
          <a:xfrm>
            <a:off x="8056924" y="5159167"/>
            <a:ext cx="22922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£2.63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4F1BC2C-C287-4233-BF9F-356671F0ABDB}"/>
              </a:ext>
            </a:extLst>
          </p:cNvPr>
          <p:cNvSpPr/>
          <p:nvPr/>
        </p:nvSpPr>
        <p:spPr>
          <a:xfrm>
            <a:off x="6279996" y="557572"/>
            <a:ext cx="22922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£2.63</a:t>
            </a:r>
          </a:p>
        </p:txBody>
      </p:sp>
    </p:spTree>
    <p:extLst>
      <p:ext uri="{BB962C8B-B14F-4D97-AF65-F5344CB8AC3E}">
        <p14:creationId xmlns:p14="http://schemas.microsoft.com/office/powerpoint/2010/main" val="3838355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7" grpId="0"/>
      <p:bldP spid="18" grpId="0"/>
      <p:bldP spid="20" grpId="0"/>
      <p:bldP spid="21" grpId="0"/>
      <p:bldP spid="24" grpId="0"/>
      <p:bldP spid="29" grpId="0"/>
      <p:bldP spid="31" grpId="0"/>
      <p:bldP spid="33" grpId="0"/>
      <p:bldP spid="40" grpId="0"/>
      <p:bldP spid="43" grpId="0"/>
      <p:bldP spid="44" grpId="0"/>
      <p:bldP spid="45" grpId="0"/>
    </p:bld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D0ED8E-D501-4029-94F7-5E8732683C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746" y="1127218"/>
            <a:ext cx="3068080" cy="40979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0918190-D122-40ED-97BB-76BDB171FBFF}"/>
              </a:ext>
            </a:extLst>
          </p:cNvPr>
          <p:cNvSpPr/>
          <p:nvPr/>
        </p:nvSpPr>
        <p:spPr>
          <a:xfrm>
            <a:off x="56122" y="50000"/>
            <a:ext cx="878505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err="1"/>
              <a:t>Seb</a:t>
            </a:r>
            <a:r>
              <a:rPr lang="en-GB" sz="3200" b="1" dirty="0"/>
              <a:t> buys some Cottage cheese for £1.35</a:t>
            </a:r>
          </a:p>
          <a:p>
            <a:r>
              <a:rPr lang="en-GB" sz="3200" b="1" dirty="0"/>
              <a:t>How many grams of cottage cheese does he get?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BB7CCE-B4FF-414E-B853-03430E840317}"/>
              </a:ext>
            </a:extLst>
          </p:cNvPr>
          <p:cNvSpPr/>
          <p:nvPr/>
        </p:nvSpPr>
        <p:spPr>
          <a:xfrm>
            <a:off x="3577013" y="1225189"/>
            <a:ext cx="21266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100g = 45p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7CDE7B-D8C6-48D1-A046-E72061D26221}"/>
              </a:ext>
            </a:extLst>
          </p:cNvPr>
          <p:cNvSpPr/>
          <p:nvPr/>
        </p:nvSpPr>
        <p:spPr>
          <a:xfrm>
            <a:off x="3577013" y="2243547"/>
            <a:ext cx="1452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200g =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5A7C4BE-3A95-47C0-9438-9AC5EC3F9F29}"/>
              </a:ext>
            </a:extLst>
          </p:cNvPr>
          <p:cNvCxnSpPr/>
          <p:nvPr/>
        </p:nvCxnSpPr>
        <p:spPr>
          <a:xfrm>
            <a:off x="3851131" y="1903091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39288D84-E0C2-4B54-97F3-3419CD82DD04}"/>
              </a:ext>
            </a:extLst>
          </p:cNvPr>
          <p:cNvSpPr/>
          <p:nvPr/>
        </p:nvSpPr>
        <p:spPr>
          <a:xfrm>
            <a:off x="3935005" y="1809964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670D3F1-EF62-44F9-908D-6ED808F804B3}"/>
              </a:ext>
            </a:extLst>
          </p:cNvPr>
          <p:cNvSpPr/>
          <p:nvPr/>
        </p:nvSpPr>
        <p:spPr>
          <a:xfrm>
            <a:off x="4825515" y="2239894"/>
            <a:ext cx="21266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90p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C2954CB-AFAB-4ECE-9854-100143034E04}"/>
              </a:ext>
            </a:extLst>
          </p:cNvPr>
          <p:cNvSpPr/>
          <p:nvPr/>
        </p:nvSpPr>
        <p:spPr>
          <a:xfrm>
            <a:off x="3577013" y="3294729"/>
            <a:ext cx="1452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300g =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8F5C51B-E26F-4242-89A5-C7FAB654BF9F}"/>
              </a:ext>
            </a:extLst>
          </p:cNvPr>
          <p:cNvSpPr/>
          <p:nvPr/>
        </p:nvSpPr>
        <p:spPr>
          <a:xfrm>
            <a:off x="4827763" y="3285332"/>
            <a:ext cx="21552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90p + 45p =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E16AFA0-F71A-416D-827F-57A1D34FF848}"/>
              </a:ext>
            </a:extLst>
          </p:cNvPr>
          <p:cNvSpPr/>
          <p:nvPr/>
        </p:nvSpPr>
        <p:spPr>
          <a:xfrm>
            <a:off x="6885529" y="3292586"/>
            <a:ext cx="21552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£1.35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C25FE41-00B1-4BC5-B29C-D673020A2DB3}"/>
              </a:ext>
            </a:extLst>
          </p:cNvPr>
          <p:cNvSpPr/>
          <p:nvPr/>
        </p:nvSpPr>
        <p:spPr>
          <a:xfrm>
            <a:off x="8441971" y="542443"/>
            <a:ext cx="1452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300g</a:t>
            </a:r>
          </a:p>
        </p:txBody>
      </p:sp>
    </p:spTree>
    <p:extLst>
      <p:ext uri="{BB962C8B-B14F-4D97-AF65-F5344CB8AC3E}">
        <p14:creationId xmlns:p14="http://schemas.microsoft.com/office/powerpoint/2010/main" val="4143886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21" grpId="0"/>
      <p:bldP spid="22" grpId="0"/>
      <p:bldP spid="23" grpId="0"/>
      <p:bldP spid="35" grpId="0"/>
    </p:bld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971567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Look at this expression.</a:t>
            </a:r>
          </a:p>
          <a:p>
            <a:r>
              <a:rPr lang="en-US" sz="3200" dirty="0"/>
              <a:t>     10</a:t>
            </a:r>
            <a:r>
              <a:rPr lang="en-US" sz="3200" i="1" dirty="0"/>
              <a:t>y</a:t>
            </a:r>
            <a:r>
              <a:rPr lang="en-US" sz="3200" dirty="0"/>
              <a:t> + 2</a:t>
            </a:r>
          </a:p>
          <a:p>
            <a:r>
              <a:rPr lang="en-US" sz="3200" b="1" dirty="0"/>
              <a:t>When </a:t>
            </a:r>
            <a:r>
              <a:rPr lang="en-US" sz="3200" b="1" i="1" dirty="0"/>
              <a:t>y</a:t>
            </a:r>
            <a:r>
              <a:rPr lang="en-US" sz="3200" b="1" dirty="0"/>
              <a:t> = 0.4, the value of 10</a:t>
            </a:r>
            <a:r>
              <a:rPr lang="en-US" sz="3200" b="1" i="1" dirty="0"/>
              <a:t>y</a:t>
            </a:r>
            <a:r>
              <a:rPr lang="en-US" sz="3200" b="1" dirty="0"/>
              <a:t> + 2 is an even number because 10 × 0.4 + 2 = 6</a:t>
            </a:r>
          </a:p>
          <a:p>
            <a:endParaRPr lang="en-US" sz="3200" b="1" dirty="0"/>
          </a:p>
          <a:p>
            <a:r>
              <a:rPr lang="en-US" sz="3200" b="1" dirty="0"/>
              <a:t>Write a value for y so that 10</a:t>
            </a:r>
            <a:r>
              <a:rPr lang="en-US" sz="3200" b="1" i="1" dirty="0"/>
              <a:t>y</a:t>
            </a:r>
            <a:r>
              <a:rPr lang="en-US" sz="3200" b="1" dirty="0"/>
              <a:t> + 2 is a prime number.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55F506-436B-48E3-B36A-60943E5A647D}"/>
              </a:ext>
            </a:extLst>
          </p:cNvPr>
          <p:cNvSpPr/>
          <p:nvPr/>
        </p:nvSpPr>
        <p:spPr>
          <a:xfrm>
            <a:off x="56122" y="3895581"/>
            <a:ext cx="101660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Now write a value for y so that 10</a:t>
            </a:r>
            <a:r>
              <a:rPr lang="en-US" sz="3200" b="1" i="1" dirty="0"/>
              <a:t>y</a:t>
            </a:r>
            <a:r>
              <a:rPr lang="en-US" sz="3200" b="1" dirty="0"/>
              <a:t> + 2 is a square number.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F8F03B-4D3E-4E24-A42F-74C357402730}"/>
              </a:ext>
            </a:extLst>
          </p:cNvPr>
          <p:cNvSpPr/>
          <p:nvPr/>
        </p:nvSpPr>
        <p:spPr>
          <a:xfrm>
            <a:off x="1984857" y="3136612"/>
            <a:ext cx="31542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 x ___ + 2 =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1B0D60-F796-4D06-A81D-61D00CA6886A}"/>
              </a:ext>
            </a:extLst>
          </p:cNvPr>
          <p:cNvSpPr/>
          <p:nvPr/>
        </p:nvSpPr>
        <p:spPr>
          <a:xfrm>
            <a:off x="2794983" y="3126422"/>
            <a:ext cx="31542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0.1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A20F38-2C3C-42DC-B4DF-5A1493225D0F}"/>
              </a:ext>
            </a:extLst>
          </p:cNvPr>
          <p:cNvSpPr/>
          <p:nvPr/>
        </p:nvSpPr>
        <p:spPr>
          <a:xfrm>
            <a:off x="9021337" y="2509663"/>
            <a:ext cx="9625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0.1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E796A4-8989-4673-8CB7-C56352D31564}"/>
              </a:ext>
            </a:extLst>
          </p:cNvPr>
          <p:cNvSpPr/>
          <p:nvPr/>
        </p:nvSpPr>
        <p:spPr>
          <a:xfrm>
            <a:off x="1984857" y="4480356"/>
            <a:ext cx="31542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 x ___ + 2 = 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6CC818-168D-436E-B08F-8CB26B6E8ACB}"/>
              </a:ext>
            </a:extLst>
          </p:cNvPr>
          <p:cNvSpPr/>
          <p:nvPr/>
        </p:nvSpPr>
        <p:spPr>
          <a:xfrm>
            <a:off x="2794983" y="4474628"/>
            <a:ext cx="31542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0.2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76E154-CF70-4C92-ADF0-D6D7D3F1120F}"/>
              </a:ext>
            </a:extLst>
          </p:cNvPr>
          <p:cNvSpPr/>
          <p:nvPr/>
        </p:nvSpPr>
        <p:spPr>
          <a:xfrm>
            <a:off x="9983863" y="3911260"/>
            <a:ext cx="9625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0.2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3841F6-633F-48C8-B215-173BC886D92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496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points (−5, −2) and (4, 7) lie on the same line.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325B54BC-4055-4B2D-81AB-03BCE731A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5" y="636291"/>
            <a:ext cx="6056977" cy="5977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A62B34D-5245-477E-AE59-7F88200CD621}"/>
              </a:ext>
            </a:extLst>
          </p:cNvPr>
          <p:cNvSpPr/>
          <p:nvPr/>
        </p:nvSpPr>
        <p:spPr>
          <a:xfrm>
            <a:off x="6318912" y="636291"/>
            <a:ext cx="555817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line were extended, would it pass through point (−100, −103)?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Explain how you know.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1E3D44-E620-49F6-8B26-2C5AB5DCEF60}"/>
              </a:ext>
            </a:extLst>
          </p:cNvPr>
          <p:cNvSpPr/>
          <p:nvPr/>
        </p:nvSpPr>
        <p:spPr>
          <a:xfrm>
            <a:off x="6318912" y="3721317"/>
            <a:ext cx="55581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 x and y to write the equation of the line.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ED8A01-FF42-4116-B0AE-E67D919A6229}"/>
              </a:ext>
            </a:extLst>
          </p:cNvPr>
          <p:cNvSpPr/>
          <p:nvPr/>
        </p:nvSpPr>
        <p:spPr>
          <a:xfrm>
            <a:off x="6318912" y="2641242"/>
            <a:ext cx="53206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No. y is always 3 more than x. 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-103 is 3 </a:t>
            </a:r>
            <a:r>
              <a:rPr lang="en-GB" sz="3200" b="1" u="sng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less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than -100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2C69AD-EDBA-4F59-8772-A017557597FD}"/>
              </a:ext>
            </a:extLst>
          </p:cNvPr>
          <p:cNvSpPr/>
          <p:nvPr/>
        </p:nvSpPr>
        <p:spPr>
          <a:xfrm>
            <a:off x="6318912" y="4821295"/>
            <a:ext cx="53206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 = x + 3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3ED53B-8804-4F21-AFAE-C57E100DCD1E}"/>
              </a:ext>
            </a:extLst>
          </p:cNvPr>
          <p:cNvSpPr/>
          <p:nvPr/>
        </p:nvSpPr>
        <p:spPr>
          <a:xfrm>
            <a:off x="6318912" y="5428830"/>
            <a:ext cx="53206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 = y – 3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F24B922-2CF4-447E-ACE8-C7FFE55BD1B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3206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586607" y="51516"/>
            <a:ext cx="642341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chart gives the cost of showing advertisements on television at different times.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advertisement lasts 25 seconds.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 the graph to estimate how much cheaper it is to show it in the daytime compared with the evening.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8911ADAA-30ED-45B5-B54D-6F0E8F4AA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04" y="187039"/>
            <a:ext cx="5351865" cy="551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33623FE-ED3A-4530-AA57-5A7D0BDFC923}"/>
              </a:ext>
            </a:extLst>
          </p:cNvPr>
          <p:cNvSpPr/>
          <p:nvPr/>
        </p:nvSpPr>
        <p:spPr>
          <a:xfrm>
            <a:off x="5586607" y="3970696"/>
            <a:ext cx="654883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advertisement was shown in the daytime and again in the evening. The total cost was £1200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long was the advertisement in seconds?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CAA3304-DD8F-41BC-B285-2564E35FCAA9}"/>
              </a:ext>
            </a:extLst>
          </p:cNvPr>
          <p:cNvCxnSpPr>
            <a:cxnSpLocks/>
          </p:cNvCxnSpPr>
          <p:nvPr/>
        </p:nvCxnSpPr>
        <p:spPr>
          <a:xfrm>
            <a:off x="3990865" y="546931"/>
            <a:ext cx="0" cy="44481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8981A9A-6159-4DC8-B2FA-AC02C3F157E8}"/>
              </a:ext>
            </a:extLst>
          </p:cNvPr>
          <p:cNvCxnSpPr>
            <a:cxnSpLocks/>
          </p:cNvCxnSpPr>
          <p:nvPr/>
        </p:nvCxnSpPr>
        <p:spPr>
          <a:xfrm>
            <a:off x="1195754" y="2954215"/>
            <a:ext cx="279511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E2935-8F3D-4656-9C7F-3DDD0FF6E94D}"/>
              </a:ext>
            </a:extLst>
          </p:cNvPr>
          <p:cNvCxnSpPr>
            <a:cxnSpLocks/>
          </p:cNvCxnSpPr>
          <p:nvPr/>
        </p:nvCxnSpPr>
        <p:spPr>
          <a:xfrm>
            <a:off x="1181686" y="897299"/>
            <a:ext cx="279511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B63C0785-86B8-4D8B-AC10-2DF5BAC78F08}"/>
              </a:ext>
            </a:extLst>
          </p:cNvPr>
          <p:cNvSpPr/>
          <p:nvPr/>
        </p:nvSpPr>
        <p:spPr>
          <a:xfrm>
            <a:off x="5586170" y="3457691"/>
            <a:ext cx="29951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£1100 - £550 =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7D7EAE8-4AC1-4828-85CD-7ACE0BCC6855}"/>
              </a:ext>
            </a:extLst>
          </p:cNvPr>
          <p:cNvSpPr/>
          <p:nvPr/>
        </p:nvSpPr>
        <p:spPr>
          <a:xfrm>
            <a:off x="8161038" y="3457690"/>
            <a:ext cx="25796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£550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DE9F8B6-D211-472C-9714-24AFC4495F75}"/>
              </a:ext>
            </a:extLst>
          </p:cNvPr>
          <p:cNvCxnSpPr>
            <a:cxnSpLocks/>
          </p:cNvCxnSpPr>
          <p:nvPr/>
        </p:nvCxnSpPr>
        <p:spPr>
          <a:xfrm>
            <a:off x="2877173" y="532863"/>
            <a:ext cx="0" cy="44481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18CBD90-3EAA-4D09-9DD2-9D949EFE8F11}"/>
              </a:ext>
            </a:extLst>
          </p:cNvPr>
          <p:cNvCxnSpPr>
            <a:cxnSpLocks/>
          </p:cNvCxnSpPr>
          <p:nvPr/>
        </p:nvCxnSpPr>
        <p:spPr>
          <a:xfrm flipH="1">
            <a:off x="1195754" y="3485826"/>
            <a:ext cx="168141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8C5D0D9-B011-4F72-AB7F-27A5B09C91B9}"/>
              </a:ext>
            </a:extLst>
          </p:cNvPr>
          <p:cNvCxnSpPr>
            <a:cxnSpLocks/>
          </p:cNvCxnSpPr>
          <p:nvPr/>
        </p:nvCxnSpPr>
        <p:spPr>
          <a:xfrm flipH="1">
            <a:off x="1181686" y="2006374"/>
            <a:ext cx="168141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EACCAC14-BC01-4DF2-A6B6-3578C505C6A6}"/>
              </a:ext>
            </a:extLst>
          </p:cNvPr>
          <p:cNvSpPr/>
          <p:nvPr/>
        </p:nvSpPr>
        <p:spPr>
          <a:xfrm>
            <a:off x="7277416" y="5930838"/>
            <a:ext cx="25796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 seconds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4FB98AC-650F-4F79-9062-180370933C5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1784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9" grpId="0"/>
    </p:bld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graph shows the number of people living in a town.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9CF0B0-662A-48B5-87D8-06FBE9DB0C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91" y="634775"/>
            <a:ext cx="6704527" cy="528820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4727D99-8D0A-4639-AC28-D738B6AECD5A}"/>
              </a:ext>
            </a:extLst>
          </p:cNvPr>
          <p:cNvSpPr/>
          <p:nvPr/>
        </p:nvSpPr>
        <p:spPr>
          <a:xfrm>
            <a:off x="6866818" y="634775"/>
            <a:ext cx="497654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people lived in the town in 1985?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03BF8A1-EBE1-44F8-9795-122CA1F6ADC8}"/>
              </a:ext>
            </a:extLst>
          </p:cNvPr>
          <p:cNvCxnSpPr>
            <a:cxnSpLocks/>
          </p:cNvCxnSpPr>
          <p:nvPr/>
        </p:nvCxnSpPr>
        <p:spPr>
          <a:xfrm>
            <a:off x="4630057" y="2946400"/>
            <a:ext cx="0" cy="22497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18240FE-F839-4759-A070-4D4B3192159F}"/>
              </a:ext>
            </a:extLst>
          </p:cNvPr>
          <p:cNvCxnSpPr>
            <a:cxnSpLocks/>
          </p:cNvCxnSpPr>
          <p:nvPr/>
        </p:nvCxnSpPr>
        <p:spPr>
          <a:xfrm flipH="1">
            <a:off x="1493521" y="2946400"/>
            <a:ext cx="313653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row: Curved Down 10">
            <a:extLst>
              <a:ext uri="{FF2B5EF4-FFF2-40B4-BE49-F238E27FC236}">
                <a16:creationId xmlns:a16="http://schemas.microsoft.com/office/drawing/2014/main" id="{A97A9B2D-2E28-4F4A-9806-29D8CE02DDFB}"/>
              </a:ext>
            </a:extLst>
          </p:cNvPr>
          <p:cNvSpPr/>
          <p:nvPr/>
        </p:nvSpPr>
        <p:spPr>
          <a:xfrm rot="16200000">
            <a:off x="1000572" y="4787075"/>
            <a:ext cx="593931" cy="36021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Arrow: Curved Down 12">
            <a:extLst>
              <a:ext uri="{FF2B5EF4-FFF2-40B4-BE49-F238E27FC236}">
                <a16:creationId xmlns:a16="http://schemas.microsoft.com/office/drawing/2014/main" id="{D1A34EE8-87B6-4CED-9E13-80308442DD5B}"/>
              </a:ext>
            </a:extLst>
          </p:cNvPr>
          <p:cNvSpPr/>
          <p:nvPr/>
        </p:nvSpPr>
        <p:spPr>
          <a:xfrm rot="16200000">
            <a:off x="1000572" y="4337495"/>
            <a:ext cx="593931" cy="36021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" name="Arrow: Curved Down 13">
            <a:extLst>
              <a:ext uri="{FF2B5EF4-FFF2-40B4-BE49-F238E27FC236}">
                <a16:creationId xmlns:a16="http://schemas.microsoft.com/office/drawing/2014/main" id="{522EFA4E-CA7B-488C-B9AF-8FAEC55F2B8C}"/>
              </a:ext>
            </a:extLst>
          </p:cNvPr>
          <p:cNvSpPr/>
          <p:nvPr/>
        </p:nvSpPr>
        <p:spPr>
          <a:xfrm rot="16200000">
            <a:off x="1000571" y="3887914"/>
            <a:ext cx="593931" cy="36021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5" name="Arrow: Curved Down 14">
            <a:extLst>
              <a:ext uri="{FF2B5EF4-FFF2-40B4-BE49-F238E27FC236}">
                <a16:creationId xmlns:a16="http://schemas.microsoft.com/office/drawing/2014/main" id="{7E3C4CCB-1C6C-43A4-887F-BD96F3D12672}"/>
              </a:ext>
            </a:extLst>
          </p:cNvPr>
          <p:cNvSpPr/>
          <p:nvPr/>
        </p:nvSpPr>
        <p:spPr>
          <a:xfrm rot="16200000">
            <a:off x="1000571" y="3438334"/>
            <a:ext cx="593931" cy="36021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4399FC7-3743-4C81-914E-62F21E45178A}"/>
              </a:ext>
            </a:extLst>
          </p:cNvPr>
          <p:cNvSpPr txBox="1"/>
          <p:nvPr/>
        </p:nvSpPr>
        <p:spPr>
          <a:xfrm>
            <a:off x="248115" y="5930837"/>
            <a:ext cx="24908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20 000 ÷ 4 =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30CF27-B839-4193-BBF4-BC358EF17EDE}"/>
              </a:ext>
            </a:extLst>
          </p:cNvPr>
          <p:cNvSpPr txBox="1"/>
          <p:nvPr/>
        </p:nvSpPr>
        <p:spPr>
          <a:xfrm>
            <a:off x="2423279" y="5930837"/>
            <a:ext cx="24908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5000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7B2C3F-5B2C-4166-82CE-3B55757EA7A8}"/>
              </a:ext>
            </a:extLst>
          </p:cNvPr>
          <p:cNvSpPr txBox="1"/>
          <p:nvPr/>
        </p:nvSpPr>
        <p:spPr>
          <a:xfrm>
            <a:off x="7189723" y="1711993"/>
            <a:ext cx="24908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25 000</a:t>
            </a:r>
          </a:p>
        </p:txBody>
      </p:sp>
    </p:spTree>
    <p:extLst>
      <p:ext uri="{BB962C8B-B14F-4D97-AF65-F5344CB8AC3E}">
        <p14:creationId xmlns:p14="http://schemas.microsoft.com/office/powerpoint/2010/main" val="3422418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  <p:bldP spid="16" grpId="0"/>
      <p:bldP spid="17" grpId="0"/>
      <p:bldP spid="18" grpId="0"/>
    </p:bld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graph shows the number of people living in a town.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9CF0B0-662A-48B5-87D8-06FBE9DB0C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91" y="634775"/>
            <a:ext cx="6704527" cy="528820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4727D99-8D0A-4639-AC28-D738B6AECD5A}"/>
              </a:ext>
            </a:extLst>
          </p:cNvPr>
          <p:cNvSpPr/>
          <p:nvPr/>
        </p:nvSpPr>
        <p:spPr>
          <a:xfrm>
            <a:off x="6866818" y="634775"/>
            <a:ext cx="497654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which year was the number of people the same as in 1950?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173C5A4-3248-47AB-B56A-FA23C84AFE83}"/>
              </a:ext>
            </a:extLst>
          </p:cNvPr>
          <p:cNvCxnSpPr>
            <a:cxnSpLocks/>
          </p:cNvCxnSpPr>
          <p:nvPr/>
        </p:nvCxnSpPr>
        <p:spPr>
          <a:xfrm flipH="1">
            <a:off x="1493521" y="2147059"/>
            <a:ext cx="422624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69A571D-47C3-4F8D-AA1F-CB0C8205BD82}"/>
              </a:ext>
            </a:extLst>
          </p:cNvPr>
          <p:cNvCxnSpPr>
            <a:cxnSpLocks/>
          </p:cNvCxnSpPr>
          <p:nvPr/>
        </p:nvCxnSpPr>
        <p:spPr>
          <a:xfrm>
            <a:off x="5719763" y="2147059"/>
            <a:ext cx="0" cy="307264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AC0322-C5BD-477D-B612-218E41CA0240}"/>
              </a:ext>
            </a:extLst>
          </p:cNvPr>
          <p:cNvSpPr/>
          <p:nvPr/>
        </p:nvSpPr>
        <p:spPr>
          <a:xfrm>
            <a:off x="6972550" y="2174999"/>
            <a:ext cx="10553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1997</a:t>
            </a:r>
          </a:p>
        </p:txBody>
      </p:sp>
    </p:spTree>
    <p:extLst>
      <p:ext uri="{BB962C8B-B14F-4D97-AF65-F5344CB8AC3E}">
        <p14:creationId xmlns:p14="http://schemas.microsoft.com/office/powerpoint/2010/main" val="2684049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graph shows the number of people living in a town.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9CF0B0-662A-48B5-87D8-06FBE9DB0C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91" y="634775"/>
            <a:ext cx="6704527" cy="528820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4727D99-8D0A-4639-AC28-D738B6AECD5A}"/>
              </a:ext>
            </a:extLst>
          </p:cNvPr>
          <p:cNvSpPr/>
          <p:nvPr/>
        </p:nvSpPr>
        <p:spPr>
          <a:xfrm>
            <a:off x="6866818" y="634775"/>
            <a:ext cx="497654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Find the year when the number of people ﬁrst went below 20 000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8C4B25D-FEEE-4068-A86F-76A4CE410F1E}"/>
              </a:ext>
            </a:extLst>
          </p:cNvPr>
          <p:cNvCxnSpPr>
            <a:cxnSpLocks/>
          </p:cNvCxnSpPr>
          <p:nvPr/>
        </p:nvCxnSpPr>
        <p:spPr>
          <a:xfrm flipH="1">
            <a:off x="1491929" y="3405185"/>
            <a:ext cx="119412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AE30509-848C-460D-ACB1-A235D26E2721}"/>
              </a:ext>
            </a:extLst>
          </p:cNvPr>
          <p:cNvCxnSpPr>
            <a:cxnSpLocks/>
          </p:cNvCxnSpPr>
          <p:nvPr/>
        </p:nvCxnSpPr>
        <p:spPr>
          <a:xfrm flipH="1">
            <a:off x="2692400" y="3405185"/>
            <a:ext cx="1" cy="179546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AEEA73B5-9DC5-4324-8C04-7C3E6FD77CA0}"/>
              </a:ext>
            </a:extLst>
          </p:cNvPr>
          <p:cNvSpPr/>
          <p:nvPr/>
        </p:nvSpPr>
        <p:spPr>
          <a:xfrm>
            <a:off x="6972550" y="2174999"/>
            <a:ext cx="10553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1964</a:t>
            </a:r>
          </a:p>
        </p:txBody>
      </p:sp>
    </p:spTree>
    <p:extLst>
      <p:ext uri="{BB962C8B-B14F-4D97-AF65-F5344CB8AC3E}">
        <p14:creationId xmlns:p14="http://schemas.microsoft.com/office/powerpoint/2010/main" val="3870564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numbers in this sequence increase by 7 each time.</a:t>
            </a:r>
          </a:p>
          <a:p>
            <a:r>
              <a:rPr lang="en-US" sz="3200" dirty="0"/>
              <a:t>      1     8     15     22     29 .... </a:t>
            </a:r>
          </a:p>
          <a:p>
            <a:r>
              <a:rPr lang="en-US" sz="3200" b="1" dirty="0"/>
              <a:t>The sequence continues in the same way.</a:t>
            </a:r>
          </a:p>
          <a:p>
            <a:r>
              <a:rPr lang="en-US" sz="3200" b="1" dirty="0"/>
              <a:t>Will the number 777 be in the sequence? Explain how you know.</a:t>
            </a:r>
            <a:endParaRPr lang="en-US" sz="32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8787B67-A339-4590-9625-E402151E05C0}"/>
              </a:ext>
            </a:extLst>
          </p:cNvPr>
          <p:cNvSpPr/>
          <p:nvPr/>
        </p:nvSpPr>
        <p:spPr>
          <a:xfrm>
            <a:off x="528206" y="2112103"/>
            <a:ext cx="87319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Multiples of 7: 7, 14, 21, 28, …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36AA1D-97EE-4AAD-850F-1546C4D35A97}"/>
              </a:ext>
            </a:extLst>
          </p:cNvPr>
          <p:cNvSpPr/>
          <p:nvPr/>
        </p:nvSpPr>
        <p:spPr>
          <a:xfrm>
            <a:off x="528206" y="2744899"/>
            <a:ext cx="71643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The numbers in this sequence are always 1 more than a multiple of 7.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000182-69B0-41D8-B545-C043B6ED5AEB}"/>
              </a:ext>
            </a:extLst>
          </p:cNvPr>
          <p:cNvSpPr/>
          <p:nvPr/>
        </p:nvSpPr>
        <p:spPr>
          <a:xfrm>
            <a:off x="528206" y="3846473"/>
            <a:ext cx="25923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777 </a:t>
            </a:r>
            <a:r>
              <a:rPr lang="en-GB" sz="3200" b="1" dirty="0">
                <a:solidFill>
                  <a:srgbClr val="FF0000"/>
                </a:solidFill>
              </a:rPr>
              <a:t>÷ 7 =</a:t>
            </a:r>
            <a:r>
              <a:rPr lang="en-US" sz="3200" b="1" dirty="0">
                <a:solidFill>
                  <a:srgbClr val="FF0000"/>
                </a:solidFill>
              </a:rPr>
              <a:t> 111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2A25BB-070C-47EA-B3A1-37FD3E6DB3B1}"/>
              </a:ext>
            </a:extLst>
          </p:cNvPr>
          <p:cNvSpPr/>
          <p:nvPr/>
        </p:nvSpPr>
        <p:spPr>
          <a:xfrm>
            <a:off x="528205" y="4425717"/>
            <a:ext cx="9457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…so 777 is a multiple of 7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0A2AB9-86CD-40BE-8171-F9DBCC3171E6}"/>
              </a:ext>
            </a:extLst>
          </p:cNvPr>
          <p:cNvSpPr/>
          <p:nvPr/>
        </p:nvSpPr>
        <p:spPr>
          <a:xfrm>
            <a:off x="528205" y="5016140"/>
            <a:ext cx="9457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It will </a:t>
            </a:r>
            <a:r>
              <a:rPr lang="en-GB" sz="3200" b="1" u="sng" dirty="0">
                <a:solidFill>
                  <a:srgbClr val="FF0000"/>
                </a:solidFill>
              </a:rPr>
              <a:t>not</a:t>
            </a:r>
            <a:r>
              <a:rPr lang="en-GB" sz="3200" b="1" dirty="0">
                <a:solidFill>
                  <a:srgbClr val="FF0000"/>
                </a:solidFill>
              </a:rPr>
              <a:t> be in the sequence. 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496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103032" y="51516"/>
            <a:ext cx="118270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three decimals, each greater than zero, which add together to make a total of 0.01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79F818-E975-4AD4-B09A-6C9C4B25E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925" y="1210622"/>
            <a:ext cx="10199992" cy="14006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70E9BF-B83C-4C5D-8D1E-9DCDB8C011C3}"/>
              </a:ext>
            </a:extLst>
          </p:cNvPr>
          <p:cNvSpPr txBox="1"/>
          <p:nvPr/>
        </p:nvSpPr>
        <p:spPr>
          <a:xfrm>
            <a:off x="10718476" y="1628145"/>
            <a:ext cx="12442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AB1117-FEBC-447F-8B3A-3CE24194DB30}"/>
              </a:ext>
            </a:extLst>
          </p:cNvPr>
          <p:cNvSpPr txBox="1"/>
          <p:nvPr/>
        </p:nvSpPr>
        <p:spPr>
          <a:xfrm>
            <a:off x="886102" y="1628145"/>
            <a:ext cx="15631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0.001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F1C994-9CA5-4DBA-B659-4BD9B9ED7953}"/>
              </a:ext>
            </a:extLst>
          </p:cNvPr>
          <p:cNvSpPr txBox="1"/>
          <p:nvPr/>
        </p:nvSpPr>
        <p:spPr>
          <a:xfrm>
            <a:off x="4179079" y="1628145"/>
            <a:ext cx="15631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0.002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A30E0A-2E35-460F-AEB2-4A373345480D}"/>
              </a:ext>
            </a:extLst>
          </p:cNvPr>
          <p:cNvSpPr txBox="1"/>
          <p:nvPr/>
        </p:nvSpPr>
        <p:spPr>
          <a:xfrm>
            <a:off x="7472056" y="1628145"/>
            <a:ext cx="15631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0.007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8B746B-C55E-4C5A-95BD-3498EEC05BD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91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</p:bld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219FDDE-BD59-4387-BCF9-3D9686541BF6}"/>
              </a:ext>
            </a:extLst>
          </p:cNvPr>
          <p:cNvSpPr txBox="1"/>
          <p:nvPr/>
        </p:nvSpPr>
        <p:spPr>
          <a:xfrm>
            <a:off x="8419943" y="2364913"/>
            <a:ext cx="22646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2  6  8  8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boxes of 40 matches can be filled from 2,688 matches?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8C8A76-2553-4239-8460-0972745A30FE}"/>
              </a:ext>
            </a:extLst>
          </p:cNvPr>
          <p:cNvSpPr txBox="1"/>
          <p:nvPr/>
        </p:nvSpPr>
        <p:spPr>
          <a:xfrm>
            <a:off x="7645371" y="2377976"/>
            <a:ext cx="9592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E302A7-E2FD-408F-9062-6DAE80E91F6C}"/>
              </a:ext>
            </a:extLst>
          </p:cNvPr>
          <p:cNvSpPr txBox="1"/>
          <p:nvPr/>
        </p:nvSpPr>
        <p:spPr>
          <a:xfrm>
            <a:off x="9640112" y="191742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77685C-24DC-47B9-8688-6163267D5F1E}"/>
              </a:ext>
            </a:extLst>
          </p:cNvPr>
          <p:cNvSpPr txBox="1"/>
          <p:nvPr/>
        </p:nvSpPr>
        <p:spPr>
          <a:xfrm>
            <a:off x="10201471" y="1920692"/>
            <a:ext cx="13663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  <a:r>
              <a:rPr lang="en-GB" sz="1400" b="1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r8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29FF47-C183-433E-AF98-BEE32DD6B15D}"/>
              </a:ext>
            </a:extLst>
          </p:cNvPr>
          <p:cNvSpPr txBox="1"/>
          <p:nvPr/>
        </p:nvSpPr>
        <p:spPr>
          <a:xfrm>
            <a:off x="9886213" y="2392865"/>
            <a:ext cx="5631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28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CF9B1A6-65B6-4130-950C-95EABFE59B53}"/>
              </a:ext>
            </a:extLst>
          </p:cNvPr>
          <p:cNvCxnSpPr>
            <a:cxnSpLocks/>
          </p:cNvCxnSpPr>
          <p:nvPr/>
        </p:nvCxnSpPr>
        <p:spPr>
          <a:xfrm>
            <a:off x="8439051" y="2411489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395F8B4-C3D6-40C3-AAA7-26E1333EAD1B}"/>
              </a:ext>
            </a:extLst>
          </p:cNvPr>
          <p:cNvCxnSpPr>
            <a:cxnSpLocks/>
          </p:cNvCxnSpPr>
          <p:nvPr/>
        </p:nvCxnSpPr>
        <p:spPr>
          <a:xfrm>
            <a:off x="8420099" y="2427533"/>
            <a:ext cx="226445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84EA4CF-4ECE-4F94-A576-2B8113BDB1BD}"/>
              </a:ext>
            </a:extLst>
          </p:cNvPr>
          <p:cNvSpPr txBox="1"/>
          <p:nvPr/>
        </p:nvSpPr>
        <p:spPr>
          <a:xfrm>
            <a:off x="10085405" y="479888"/>
            <a:ext cx="18014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67 boxes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3546C7-4D14-4BA7-9D87-FFF9F3A84F4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1CC865-3397-4118-B553-5A3ED7B95C5F}"/>
              </a:ext>
            </a:extLst>
          </p:cNvPr>
          <p:cNvSpPr txBox="1"/>
          <p:nvPr/>
        </p:nvSpPr>
        <p:spPr>
          <a:xfrm>
            <a:off x="1355110" y="1086002"/>
            <a:ext cx="3819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box = 40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D6CE1C0-D529-4A03-9FAC-BB1265B7B12A}"/>
              </a:ext>
            </a:extLst>
          </p:cNvPr>
          <p:cNvSpPr txBox="1"/>
          <p:nvPr/>
        </p:nvSpPr>
        <p:spPr>
          <a:xfrm>
            <a:off x="787982" y="1620794"/>
            <a:ext cx="3819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boxes = 400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0029C4F-1253-4222-A276-1A699CDB5CC0}"/>
              </a:ext>
            </a:extLst>
          </p:cNvPr>
          <p:cNvSpPr txBox="1"/>
          <p:nvPr/>
        </p:nvSpPr>
        <p:spPr>
          <a:xfrm>
            <a:off x="787981" y="2155586"/>
            <a:ext cx="3819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 boxes = 2400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7F9B11-52D0-4CC1-8B32-D9DBA67F921F}"/>
              </a:ext>
            </a:extLst>
          </p:cNvPr>
          <p:cNvSpPr txBox="1"/>
          <p:nvPr/>
        </p:nvSpPr>
        <p:spPr>
          <a:xfrm>
            <a:off x="3796607" y="1086002"/>
            <a:ext cx="2669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 boxes = 280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D7FDA60-96ED-4EFA-9F97-D7CD59375B52}"/>
              </a:ext>
            </a:extLst>
          </p:cNvPr>
          <p:cNvSpPr txBox="1"/>
          <p:nvPr/>
        </p:nvSpPr>
        <p:spPr>
          <a:xfrm>
            <a:off x="768875" y="2729570"/>
            <a:ext cx="3042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67 boxes = 2680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4BF819E-89B4-4FBA-8E15-4F9FD33DC082}"/>
              </a:ext>
            </a:extLst>
          </p:cNvPr>
          <p:cNvSpPr txBox="1"/>
          <p:nvPr/>
        </p:nvSpPr>
        <p:spPr>
          <a:xfrm>
            <a:off x="753885" y="3259456"/>
            <a:ext cx="3042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68 boxes = 2720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D0DF04-8AB7-45F8-96A9-8B5ECD744626}"/>
              </a:ext>
            </a:extLst>
          </p:cNvPr>
          <p:cNvSpPr txBox="1"/>
          <p:nvPr/>
        </p:nvSpPr>
        <p:spPr>
          <a:xfrm>
            <a:off x="3509247" y="3245687"/>
            <a:ext cx="4136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…but that’s too many</a:t>
            </a:r>
          </a:p>
        </p:txBody>
      </p:sp>
    </p:spTree>
    <p:extLst>
      <p:ext uri="{BB962C8B-B14F-4D97-AF65-F5344CB8AC3E}">
        <p14:creationId xmlns:p14="http://schemas.microsoft.com/office/powerpoint/2010/main" val="420368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13" grpId="0"/>
      <p:bldP spid="20" grpId="0"/>
      <p:bldP spid="16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diagram shows four regular hexagons.</a:t>
            </a:r>
          </a:p>
          <a:p>
            <a:r>
              <a:rPr lang="en-US" sz="3200" b="1" dirty="0"/>
              <a:t>Shade in one third of the diagram.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3AC10C-DB14-47C1-BEC4-63B900F47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45" y="1127218"/>
            <a:ext cx="7953375" cy="2371725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H="1">
            <a:off x="1542361" y="1222872"/>
            <a:ext cx="11017" cy="2276071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3479493" y="1222871"/>
            <a:ext cx="11017" cy="2276071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5416625" y="1222872"/>
            <a:ext cx="11017" cy="2276071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353757" y="1222871"/>
            <a:ext cx="11017" cy="2276071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8B71831-B2D0-4366-9781-6DF77197E0BE}"/>
              </a:ext>
            </a:extLst>
          </p:cNvPr>
          <p:cNvCxnSpPr>
            <a:cxnSpLocks/>
          </p:cNvCxnSpPr>
          <p:nvPr/>
        </p:nvCxnSpPr>
        <p:spPr>
          <a:xfrm>
            <a:off x="9004335" y="2190380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EECAA56-003F-44ED-B84E-29BF896F80AF}"/>
              </a:ext>
            </a:extLst>
          </p:cNvPr>
          <p:cNvCxnSpPr>
            <a:cxnSpLocks/>
          </p:cNvCxnSpPr>
          <p:nvPr/>
        </p:nvCxnSpPr>
        <p:spPr>
          <a:xfrm>
            <a:off x="9883565" y="2190380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B173688-8B45-47FC-B59E-E36B5DA18BBF}"/>
              </a:ext>
            </a:extLst>
          </p:cNvPr>
          <p:cNvSpPr txBox="1"/>
          <p:nvPr/>
        </p:nvSpPr>
        <p:spPr>
          <a:xfrm>
            <a:off x="8966962" y="168254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418126-E49F-4F57-B284-7478C67E3C57}"/>
              </a:ext>
            </a:extLst>
          </p:cNvPr>
          <p:cNvSpPr txBox="1"/>
          <p:nvPr/>
        </p:nvSpPr>
        <p:spPr>
          <a:xfrm>
            <a:off x="8977528" y="212858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037C86-D461-449B-B788-D32CF49DB8BA}"/>
              </a:ext>
            </a:extLst>
          </p:cNvPr>
          <p:cNvSpPr txBox="1"/>
          <p:nvPr/>
        </p:nvSpPr>
        <p:spPr>
          <a:xfrm>
            <a:off x="9883564" y="212858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99ADAB6-D3DD-4071-BC1E-A645C0BE885E}"/>
              </a:ext>
            </a:extLst>
          </p:cNvPr>
          <p:cNvSpPr txBox="1"/>
          <p:nvPr/>
        </p:nvSpPr>
        <p:spPr>
          <a:xfrm>
            <a:off x="9436522" y="187490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C8DD157C-F325-44BD-A742-C16DF33363AA}"/>
              </a:ext>
            </a:extLst>
          </p:cNvPr>
          <p:cNvSpPr/>
          <p:nvPr/>
        </p:nvSpPr>
        <p:spPr>
          <a:xfrm rot="16200000">
            <a:off x="9369223" y="116042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D5DF81BE-72D3-4F7D-A60B-1ED9E1349D04}"/>
              </a:ext>
            </a:extLst>
          </p:cNvPr>
          <p:cNvSpPr/>
          <p:nvPr/>
        </p:nvSpPr>
        <p:spPr>
          <a:xfrm rot="5400000">
            <a:off x="9358936" y="208754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0AF0F0-F64D-4276-8BB5-75AF764A7CD0}"/>
              </a:ext>
            </a:extLst>
          </p:cNvPr>
          <p:cNvSpPr txBox="1"/>
          <p:nvPr/>
        </p:nvSpPr>
        <p:spPr>
          <a:xfrm>
            <a:off x="9489526" y="262291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x8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4C865C9-9F9D-4F7C-AD56-1FD28193A6AF}"/>
              </a:ext>
            </a:extLst>
          </p:cNvPr>
          <p:cNvSpPr txBox="1"/>
          <p:nvPr/>
        </p:nvSpPr>
        <p:spPr>
          <a:xfrm>
            <a:off x="9489525" y="132860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x8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DF8035A-23A1-454B-8F60-CB0A078D4FFC}"/>
              </a:ext>
            </a:extLst>
          </p:cNvPr>
          <p:cNvSpPr txBox="1"/>
          <p:nvPr/>
        </p:nvSpPr>
        <p:spPr>
          <a:xfrm>
            <a:off x="10097453" y="1682546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2" name="Ink 21"/>
              <p14:cNvContentPartPr/>
              <p14:nvPr/>
            </p14:nvContentPartPr>
            <p14:xfrm>
              <a:off x="625320" y="1328760"/>
              <a:ext cx="3759840" cy="1892160"/>
            </p14:xfrm>
          </p:contentPart>
        </mc:Choice>
        <mc:Fallback xmlns="">
          <p:pic>
            <p:nvPicPr>
              <p:cNvPr id="22" name="Ink 2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15960" y="1319400"/>
                <a:ext cx="3778560" cy="1910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22262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 animBg="1"/>
      <p:bldP spid="17" grpId="0" animBg="1"/>
      <p:bldP spid="18" grpId="0"/>
      <p:bldP spid="19" grpId="0"/>
      <p:bldP spid="20" grpId="0"/>
    </p:bld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numbers.</a:t>
            </a:r>
          </a:p>
        </p:txBody>
      </p:sp>
      <p:pic>
        <p:nvPicPr>
          <p:cNvPr id="35842" name="Picture 2">
            <a:extLst>
              <a:ext uri="{FF2B5EF4-FFF2-40B4-BE49-F238E27FC236}">
                <a16:creationId xmlns:a16="http://schemas.microsoft.com/office/drawing/2014/main" id="{2BAC2A28-9F5D-4792-82A3-1ED9E59AC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97" y="1116500"/>
            <a:ext cx="3940729" cy="1513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ED2EFEE-988B-43CD-96D2-064918408899}"/>
              </a:ext>
            </a:extLst>
          </p:cNvPr>
          <p:cNvSpPr txBox="1"/>
          <p:nvPr/>
        </p:nvSpPr>
        <p:spPr>
          <a:xfrm>
            <a:off x="1821931" y="1088364"/>
            <a:ext cx="11241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D75B28-A922-4F77-BB5C-AA165D0DF845}"/>
              </a:ext>
            </a:extLst>
          </p:cNvPr>
          <p:cNvSpPr txBox="1"/>
          <p:nvPr/>
        </p:nvSpPr>
        <p:spPr>
          <a:xfrm>
            <a:off x="2227549" y="1806760"/>
            <a:ext cx="1124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A4F047-8B1D-4A0E-B032-219517CBA163}"/>
              </a:ext>
            </a:extLst>
          </p:cNvPr>
          <p:cNvSpPr txBox="1"/>
          <p:nvPr/>
        </p:nvSpPr>
        <p:spPr>
          <a:xfrm>
            <a:off x="2932052" y="1792692"/>
            <a:ext cx="18500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  <a:latin typeface="Arial Black" panose="020B0A04020102020204" pitchFamily="34" charset="0"/>
              </a:rPr>
              <a:t>. 0 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99B4C0-4410-46C7-8EC2-F2318F275AF7}"/>
              </a:ext>
            </a:extLst>
          </p:cNvPr>
          <p:cNvSpPr txBox="1"/>
          <p:nvPr/>
        </p:nvSpPr>
        <p:spPr>
          <a:xfrm>
            <a:off x="3127268" y="1873351"/>
            <a:ext cx="1124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A665CC-57AC-4F16-B792-0F59985028A8}"/>
              </a:ext>
            </a:extLst>
          </p:cNvPr>
          <p:cNvSpPr txBox="1"/>
          <p:nvPr/>
        </p:nvSpPr>
        <p:spPr>
          <a:xfrm>
            <a:off x="3419200" y="1098267"/>
            <a:ext cx="11241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721497-E20D-47C6-861B-8263E035E044}"/>
              </a:ext>
            </a:extLst>
          </p:cNvPr>
          <p:cNvSpPr txBox="1"/>
          <p:nvPr/>
        </p:nvSpPr>
        <p:spPr>
          <a:xfrm>
            <a:off x="3740778" y="1873350"/>
            <a:ext cx="1124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98DCE3-6DD3-4C58-907F-A016CD9C8B4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441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D7CB50-8A6E-4558-9341-4E17F29897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306" y="1605787"/>
            <a:ext cx="5881545" cy="355771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496F7B7-A85D-434F-9726-BA408AF1195E}"/>
              </a:ext>
            </a:extLst>
          </p:cNvPr>
          <p:cNvSpPr/>
          <p:nvPr/>
        </p:nvSpPr>
        <p:spPr>
          <a:xfrm>
            <a:off x="103032" y="51516"/>
            <a:ext cx="88606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is an equilateral triangle inside a rectangle. 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value of angle x.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3F02DD-4EAB-4083-8104-AB62828005D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AD84FE-D74C-4447-8FCB-B8B05E029555}"/>
              </a:ext>
            </a:extLst>
          </p:cNvPr>
          <p:cNvSpPr/>
          <p:nvPr/>
        </p:nvSpPr>
        <p:spPr>
          <a:xfrm>
            <a:off x="7666647" y="1128734"/>
            <a:ext cx="37300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Equilateral triangles have angles of 60°.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B86987-50B9-4CC1-8FE2-6C31A14ED777}"/>
              </a:ext>
            </a:extLst>
          </p:cNvPr>
          <p:cNvSpPr/>
          <p:nvPr/>
        </p:nvSpPr>
        <p:spPr>
          <a:xfrm>
            <a:off x="2217702" y="2160331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60°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F12A22-F837-4BA3-A89C-7A69EAE74F5A}"/>
              </a:ext>
            </a:extLst>
          </p:cNvPr>
          <p:cNvSpPr/>
          <p:nvPr/>
        </p:nvSpPr>
        <p:spPr>
          <a:xfrm>
            <a:off x="1277144" y="4583768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60°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019405-AE04-4F94-A2D0-8CEC4E838D64}"/>
              </a:ext>
            </a:extLst>
          </p:cNvPr>
          <p:cNvSpPr/>
          <p:nvPr/>
        </p:nvSpPr>
        <p:spPr>
          <a:xfrm>
            <a:off x="3736710" y="4244668"/>
            <a:ext cx="878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60°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9507C3-83A2-4641-A6B5-31E9397086EC}"/>
              </a:ext>
            </a:extLst>
          </p:cNvPr>
          <p:cNvSpPr/>
          <p:nvPr/>
        </p:nvSpPr>
        <p:spPr>
          <a:xfrm>
            <a:off x="7666647" y="2119027"/>
            <a:ext cx="37300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The corners of a rectangle are right angles (90°).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E184FCA-A76D-4403-B630-7FE3FD5A678C}"/>
              </a:ext>
            </a:extLst>
          </p:cNvPr>
          <p:cNvSpPr/>
          <p:nvPr/>
        </p:nvSpPr>
        <p:spPr>
          <a:xfrm>
            <a:off x="7360163" y="3706757"/>
            <a:ext cx="33181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90° - 60° - 12° =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DC474C-D8F7-4FE5-B857-7AB303748FCD}"/>
              </a:ext>
            </a:extLst>
          </p:cNvPr>
          <p:cNvSpPr/>
          <p:nvPr/>
        </p:nvSpPr>
        <p:spPr>
          <a:xfrm>
            <a:off x="10409939" y="3706757"/>
            <a:ext cx="9971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18°</a:t>
            </a:r>
          </a:p>
        </p:txBody>
      </p:sp>
    </p:spTree>
    <p:extLst>
      <p:ext uri="{BB962C8B-B14F-4D97-AF65-F5344CB8AC3E}">
        <p14:creationId xmlns:p14="http://schemas.microsoft.com/office/powerpoint/2010/main" val="2153798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27A5AB1-C26A-4690-A3E9-F229F3D2D444}"/>
              </a:ext>
            </a:extLst>
          </p:cNvPr>
          <p:cNvSpPr/>
          <p:nvPr/>
        </p:nvSpPr>
        <p:spPr>
          <a:xfrm>
            <a:off x="140678" y="64262"/>
            <a:ext cx="934011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Rectangle ABCD has a perimeter of 24 centimetres. 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Sides AB and DC are twice as long as sides AD and BC.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length of side AD.</a:t>
            </a:r>
          </a:p>
        </p:txBody>
      </p:sp>
      <p:pic>
        <p:nvPicPr>
          <p:cNvPr id="3" name="Picture 2" descr="https://app.doublestruck.eu/content/K2_REAS/HTML/Q/Q03Y5B28_files/image001.jpg">
            <a:extLst>
              <a:ext uri="{FF2B5EF4-FFF2-40B4-BE49-F238E27FC236}">
                <a16:creationId xmlns:a16="http://schemas.microsoft.com/office/drawing/2014/main" id="{201C70D1-0EDC-4C09-A514-FE4F8012BC3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36" y="1723939"/>
            <a:ext cx="4666473" cy="270449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38BDEC1-D4C0-4B46-82B3-913AF70F40F7}"/>
              </a:ext>
            </a:extLst>
          </p:cNvPr>
          <p:cNvSpPr/>
          <p:nvPr/>
        </p:nvSpPr>
        <p:spPr>
          <a:xfrm>
            <a:off x="7629993" y="2192157"/>
            <a:ext cx="794479" cy="83912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4C0E9B-2667-4457-A7AF-A4D8964BFCD4}"/>
              </a:ext>
            </a:extLst>
          </p:cNvPr>
          <p:cNvSpPr/>
          <p:nvPr/>
        </p:nvSpPr>
        <p:spPr>
          <a:xfrm>
            <a:off x="8424472" y="2190301"/>
            <a:ext cx="794479" cy="83912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6BD6E6-666D-407A-B5F6-D452ADED179B}"/>
              </a:ext>
            </a:extLst>
          </p:cNvPr>
          <p:cNvSpPr/>
          <p:nvPr/>
        </p:nvSpPr>
        <p:spPr>
          <a:xfrm>
            <a:off x="9218951" y="2188347"/>
            <a:ext cx="794479" cy="83912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FA56C6-22B5-4094-AE8A-829FDA83DD0C}"/>
              </a:ext>
            </a:extLst>
          </p:cNvPr>
          <p:cNvSpPr/>
          <p:nvPr/>
        </p:nvSpPr>
        <p:spPr>
          <a:xfrm>
            <a:off x="10013430" y="2188347"/>
            <a:ext cx="794479" cy="83912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23631D-5E10-429D-928F-52993E21A69E}"/>
              </a:ext>
            </a:extLst>
          </p:cNvPr>
          <p:cNvSpPr/>
          <p:nvPr/>
        </p:nvSpPr>
        <p:spPr>
          <a:xfrm>
            <a:off x="10807909" y="2188347"/>
            <a:ext cx="794479" cy="83912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AA2F12C-CED5-4679-8B41-B2CF4785F9BF}"/>
              </a:ext>
            </a:extLst>
          </p:cNvPr>
          <p:cNvSpPr/>
          <p:nvPr/>
        </p:nvSpPr>
        <p:spPr>
          <a:xfrm>
            <a:off x="7680499" y="1776213"/>
            <a:ext cx="5774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BC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F9A0AC-464A-4062-93E8-A84191F19DE6}"/>
              </a:ext>
            </a:extLst>
          </p:cNvPr>
          <p:cNvSpPr/>
          <p:nvPr/>
        </p:nvSpPr>
        <p:spPr>
          <a:xfrm>
            <a:off x="8876136" y="1776213"/>
            <a:ext cx="6046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AB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3B2621-35E6-4CB0-B224-30F88D7FC1D7}"/>
              </a:ext>
            </a:extLst>
          </p:cNvPr>
          <p:cNvSpPr/>
          <p:nvPr/>
        </p:nvSpPr>
        <p:spPr>
          <a:xfrm>
            <a:off x="10472757" y="1776213"/>
            <a:ext cx="6014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DC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AE4E5537-AC14-44F5-AF03-B24116DAB11D}"/>
              </a:ext>
            </a:extLst>
          </p:cNvPr>
          <p:cNvSpPr/>
          <p:nvPr/>
        </p:nvSpPr>
        <p:spPr>
          <a:xfrm rot="16200000">
            <a:off x="8925915" y="969680"/>
            <a:ext cx="593602" cy="4759348"/>
          </a:xfrm>
          <a:prstGeom prst="leftBrac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EE9A26-D3B5-40ED-ABB1-CAC6D14CC21E}"/>
              </a:ext>
            </a:extLst>
          </p:cNvPr>
          <p:cNvSpPr txBox="1"/>
          <p:nvPr/>
        </p:nvSpPr>
        <p:spPr>
          <a:xfrm>
            <a:off x="8855289" y="3802921"/>
            <a:ext cx="97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24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994FA1-4187-46AE-B773-2AC20ED9921C}"/>
              </a:ext>
            </a:extLst>
          </p:cNvPr>
          <p:cNvSpPr txBox="1"/>
          <p:nvPr/>
        </p:nvSpPr>
        <p:spPr>
          <a:xfrm>
            <a:off x="7773302" y="4692689"/>
            <a:ext cx="30346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24 ÷ 6 = 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FC0FD19-6F61-477F-AD6A-15E904FEC5FC}"/>
              </a:ext>
            </a:extLst>
          </p:cNvPr>
          <p:cNvSpPr txBox="1"/>
          <p:nvPr/>
        </p:nvSpPr>
        <p:spPr>
          <a:xfrm>
            <a:off x="7772643" y="2320492"/>
            <a:ext cx="415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3A073AE-3963-4CD3-9D83-D0C0B1895E6B}"/>
              </a:ext>
            </a:extLst>
          </p:cNvPr>
          <p:cNvSpPr txBox="1"/>
          <p:nvPr/>
        </p:nvSpPr>
        <p:spPr>
          <a:xfrm>
            <a:off x="8585216" y="2301743"/>
            <a:ext cx="415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80C9DDF-7AAE-48C6-97A2-7BEA555721DF}"/>
              </a:ext>
            </a:extLst>
          </p:cNvPr>
          <p:cNvSpPr txBox="1"/>
          <p:nvPr/>
        </p:nvSpPr>
        <p:spPr>
          <a:xfrm>
            <a:off x="9409576" y="2301493"/>
            <a:ext cx="415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8D3796-F75F-4961-B4CD-0BD5C3661C9A}"/>
              </a:ext>
            </a:extLst>
          </p:cNvPr>
          <p:cNvSpPr txBox="1"/>
          <p:nvPr/>
        </p:nvSpPr>
        <p:spPr>
          <a:xfrm>
            <a:off x="10210256" y="2294909"/>
            <a:ext cx="415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0598B52-5B35-4D0E-ACFA-353F595F6ED8}"/>
              </a:ext>
            </a:extLst>
          </p:cNvPr>
          <p:cNvSpPr txBox="1"/>
          <p:nvPr/>
        </p:nvSpPr>
        <p:spPr>
          <a:xfrm>
            <a:off x="11000580" y="2294909"/>
            <a:ext cx="415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38BDEC1-D4C0-4B46-82B3-913AF70F40F7}"/>
              </a:ext>
            </a:extLst>
          </p:cNvPr>
          <p:cNvSpPr/>
          <p:nvPr/>
        </p:nvSpPr>
        <p:spPr>
          <a:xfrm>
            <a:off x="6843042" y="2192157"/>
            <a:ext cx="794479" cy="83912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AA2F12C-CED5-4679-8B41-B2CF4785F9BF}"/>
              </a:ext>
            </a:extLst>
          </p:cNvPr>
          <p:cNvSpPr/>
          <p:nvPr/>
        </p:nvSpPr>
        <p:spPr>
          <a:xfrm>
            <a:off x="6893548" y="1776213"/>
            <a:ext cx="6286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AD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FC0FD19-6F61-477F-AD6A-15E904FEC5FC}"/>
              </a:ext>
            </a:extLst>
          </p:cNvPr>
          <p:cNvSpPr txBox="1"/>
          <p:nvPr/>
        </p:nvSpPr>
        <p:spPr>
          <a:xfrm>
            <a:off x="6985692" y="2320492"/>
            <a:ext cx="415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994FA1-4187-46AE-B773-2AC20ED9921C}"/>
              </a:ext>
            </a:extLst>
          </p:cNvPr>
          <p:cNvSpPr txBox="1"/>
          <p:nvPr/>
        </p:nvSpPr>
        <p:spPr>
          <a:xfrm>
            <a:off x="5629347" y="1034021"/>
            <a:ext cx="30346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4cm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ACD3FB4-90C6-4F65-9279-1793A2A650D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DC02359-8EAF-44AF-808A-9089871780CE}"/>
              </a:ext>
            </a:extLst>
          </p:cNvPr>
          <p:cNvSpPr txBox="1"/>
          <p:nvPr/>
        </p:nvSpPr>
        <p:spPr>
          <a:xfrm>
            <a:off x="2711211" y="1544830"/>
            <a:ext cx="775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7147E60-EA65-4BD5-8E72-8D21E48D9AC5}"/>
              </a:ext>
            </a:extLst>
          </p:cNvPr>
          <p:cNvSpPr txBox="1"/>
          <p:nvPr/>
        </p:nvSpPr>
        <p:spPr>
          <a:xfrm>
            <a:off x="525158" y="2810415"/>
            <a:ext cx="572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6458C89-311F-4C3C-9CD9-D7E8B70C031B}"/>
              </a:ext>
            </a:extLst>
          </p:cNvPr>
          <p:cNvSpPr txBox="1"/>
          <p:nvPr/>
        </p:nvSpPr>
        <p:spPr>
          <a:xfrm>
            <a:off x="2711211" y="4031507"/>
            <a:ext cx="775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4B65F43-E1F2-4B66-A1D5-402063119DD5}"/>
              </a:ext>
            </a:extLst>
          </p:cNvPr>
          <p:cNvSpPr txBox="1"/>
          <p:nvPr/>
        </p:nvSpPr>
        <p:spPr>
          <a:xfrm>
            <a:off x="4944043" y="2810414"/>
            <a:ext cx="775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157653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/>
      <p:bldP spid="22" grpId="0"/>
      <p:bldP spid="23" grpId="0"/>
      <p:bldP spid="32" grpId="0"/>
      <p:bldP spid="33" grpId="0"/>
      <p:bldP spid="34" grpId="0"/>
      <p:bldP spid="35" grpId="0"/>
    </p:bldLst>
  </p:timing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6A0AC6-D5C4-4CDD-ADF0-4DE1F764CE4E}"/>
              </a:ext>
            </a:extLst>
          </p:cNvPr>
          <p:cNvSpPr/>
          <p:nvPr/>
        </p:nvSpPr>
        <p:spPr>
          <a:xfrm>
            <a:off x="103032" y="51516"/>
            <a:ext cx="104318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diagram shows a rectangle.</a:t>
            </a:r>
            <a:r>
              <a:rPr lang="en-GB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Calculate angles </a:t>
            </a:r>
            <a:r>
              <a:rPr lang="en-US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and </a:t>
            </a:r>
            <a:r>
              <a:rPr lang="en-US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s://app.doublestruck.eu/content/K2_REAS/HTML/Q/QG1457_files/image001.jpg">
            <a:extLst>
              <a:ext uri="{FF2B5EF4-FFF2-40B4-BE49-F238E27FC236}">
                <a16:creationId xmlns:a16="http://schemas.microsoft.com/office/drawing/2014/main" id="{C2A6CF74-63D2-4419-8923-A58145EC14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716" y="675082"/>
            <a:ext cx="6350828" cy="3175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E474E37-0BC5-4AB4-AF03-9F6A950CA125}"/>
              </a:ext>
            </a:extLst>
          </p:cNvPr>
          <p:cNvSpPr/>
          <p:nvPr/>
        </p:nvSpPr>
        <p:spPr>
          <a:xfrm>
            <a:off x="5162503" y="3341386"/>
            <a:ext cx="873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36°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DFDCD0-B970-44A4-88E2-0B5727A6D5BB}"/>
              </a:ext>
            </a:extLst>
          </p:cNvPr>
          <p:cNvSpPr/>
          <p:nvPr/>
        </p:nvSpPr>
        <p:spPr>
          <a:xfrm>
            <a:off x="103032" y="3916443"/>
            <a:ext cx="66055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in a triangle add up to 180°.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BE3E6-73B1-4DE1-B315-EC3B173EF29B}"/>
              </a:ext>
            </a:extLst>
          </p:cNvPr>
          <p:cNvSpPr/>
          <p:nvPr/>
        </p:nvSpPr>
        <p:spPr>
          <a:xfrm>
            <a:off x="103032" y="4439663"/>
            <a:ext cx="767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Isosceles triangles have two equal angles.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CBA212-44FA-4C2E-802D-AEBEE45A1B1C}"/>
              </a:ext>
            </a:extLst>
          </p:cNvPr>
          <p:cNvSpPr/>
          <p:nvPr/>
        </p:nvSpPr>
        <p:spPr>
          <a:xfrm>
            <a:off x="6259182" y="4446718"/>
            <a:ext cx="48085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180° - 36° - 36° = 108°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021F8A-866E-4BB0-B9C8-655518993706}"/>
              </a:ext>
            </a:extLst>
          </p:cNvPr>
          <p:cNvSpPr/>
          <p:nvPr/>
        </p:nvSpPr>
        <p:spPr>
          <a:xfrm>
            <a:off x="3034370" y="2385018"/>
            <a:ext cx="1109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108°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059AC9-852E-4F2E-A12D-FC8F93D9E186}"/>
              </a:ext>
            </a:extLst>
          </p:cNvPr>
          <p:cNvSpPr/>
          <p:nvPr/>
        </p:nvSpPr>
        <p:spPr>
          <a:xfrm>
            <a:off x="103031" y="4976993"/>
            <a:ext cx="89665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Vertically opposite angles are the same size.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4DE0D41-BC1C-4EC7-9037-9919D0F419B3}"/>
              </a:ext>
            </a:extLst>
          </p:cNvPr>
          <p:cNvGrpSpPr/>
          <p:nvPr/>
        </p:nvGrpSpPr>
        <p:grpSpPr>
          <a:xfrm>
            <a:off x="2311709" y="1645210"/>
            <a:ext cx="2430889" cy="1218761"/>
            <a:chOff x="2093343" y="1645210"/>
            <a:chExt cx="2430889" cy="1218761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C44C94B-C3EC-4AEC-BB4E-F5271C65F3D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85358" y="1674630"/>
              <a:ext cx="2338874" cy="118934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0606BA1-550E-473A-9045-2F24CE2EA3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93343" y="1645210"/>
              <a:ext cx="2430888" cy="121876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2BE683F0-C08A-4B7F-BD49-EED51FB095DB}"/>
              </a:ext>
            </a:extLst>
          </p:cNvPr>
          <p:cNvSpPr/>
          <p:nvPr/>
        </p:nvSpPr>
        <p:spPr>
          <a:xfrm>
            <a:off x="3077599" y="1260222"/>
            <a:ext cx="1109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108°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D185AFC-BA83-4C45-A4B3-9372CA66B623}"/>
              </a:ext>
            </a:extLst>
          </p:cNvPr>
          <p:cNvSpPr/>
          <p:nvPr/>
        </p:nvSpPr>
        <p:spPr>
          <a:xfrm>
            <a:off x="6750646" y="4976993"/>
            <a:ext cx="19435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x = 108°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A855AEB-19AB-4FB0-857D-509F444D2709}"/>
              </a:ext>
            </a:extLst>
          </p:cNvPr>
          <p:cNvSpPr/>
          <p:nvPr/>
        </p:nvSpPr>
        <p:spPr>
          <a:xfrm>
            <a:off x="103032" y="5500213"/>
            <a:ext cx="11436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Z angles are the same size.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D80F564-14F2-4EAA-8786-3B7FCE60EE00}"/>
              </a:ext>
            </a:extLst>
          </p:cNvPr>
          <p:cNvGrpSpPr/>
          <p:nvPr/>
        </p:nvGrpSpPr>
        <p:grpSpPr>
          <a:xfrm flipH="1">
            <a:off x="383967" y="693167"/>
            <a:ext cx="6312576" cy="3106101"/>
            <a:chOff x="259222" y="750494"/>
            <a:chExt cx="7917369" cy="4670522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D748A39-BE59-4088-8B7B-13E7CD5852A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7189" y="750494"/>
              <a:ext cx="7889402" cy="4670522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2718239-C172-4BE3-A3A8-7550B2E512BC}"/>
                </a:ext>
              </a:extLst>
            </p:cNvPr>
            <p:cNvCxnSpPr>
              <a:cxnSpLocks/>
            </p:cNvCxnSpPr>
            <p:nvPr/>
          </p:nvCxnSpPr>
          <p:spPr>
            <a:xfrm>
              <a:off x="259222" y="764625"/>
              <a:ext cx="7917369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8C4E037-2AA5-4C4B-8919-756049DAE4A4}"/>
                </a:ext>
              </a:extLst>
            </p:cNvPr>
            <p:cNvCxnSpPr>
              <a:cxnSpLocks/>
            </p:cNvCxnSpPr>
            <p:nvPr/>
          </p:nvCxnSpPr>
          <p:spPr>
            <a:xfrm>
              <a:off x="259222" y="5421016"/>
              <a:ext cx="7917369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30CD2AE5-39F8-4D48-9B41-D46F85C6ED33}"/>
              </a:ext>
            </a:extLst>
          </p:cNvPr>
          <p:cNvSpPr/>
          <p:nvPr/>
        </p:nvSpPr>
        <p:spPr>
          <a:xfrm>
            <a:off x="5080616" y="736961"/>
            <a:ext cx="873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36°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F7C80DB-9194-4813-861B-914C8EF068B3}"/>
              </a:ext>
            </a:extLst>
          </p:cNvPr>
          <p:cNvSpPr/>
          <p:nvPr/>
        </p:nvSpPr>
        <p:spPr>
          <a:xfrm>
            <a:off x="103031" y="6010969"/>
            <a:ext cx="75606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Angles on a right angle add up to 90°.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E572C2B-DB4D-45E0-9DEE-5BF599443611}"/>
              </a:ext>
            </a:extLst>
          </p:cNvPr>
          <p:cNvSpPr/>
          <p:nvPr/>
        </p:nvSpPr>
        <p:spPr>
          <a:xfrm>
            <a:off x="5689348" y="6010969"/>
            <a:ext cx="33162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y = 90° - 36° =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C785D13-1BCB-4319-9232-A0C3029923E1}"/>
              </a:ext>
            </a:extLst>
          </p:cNvPr>
          <p:cNvSpPr/>
          <p:nvPr/>
        </p:nvSpPr>
        <p:spPr>
          <a:xfrm>
            <a:off x="8545031" y="6001967"/>
            <a:ext cx="10930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54°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0164498-47B7-4194-B735-68969FCE485A}"/>
              </a:ext>
            </a:extLst>
          </p:cNvPr>
          <p:cNvSpPr/>
          <p:nvPr/>
        </p:nvSpPr>
        <p:spPr>
          <a:xfrm>
            <a:off x="5663234" y="1535321"/>
            <a:ext cx="873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54°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B42F9D-878F-49A9-BAB7-7B1CC7B511E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370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22" grpId="0"/>
      <p:bldP spid="23" grpId="0"/>
      <p:bldP spid="24" grpId="0"/>
      <p:bldP spid="29" grpId="0"/>
      <p:bldP spid="30" grpId="0"/>
      <p:bldP spid="31" grpId="0"/>
      <p:bldP spid="32" grpId="0"/>
      <p:bldP spid="33" grpId="0"/>
    </p:bldLst>
  </p:timing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largest number.</a:t>
            </a:r>
          </a:p>
          <a:p>
            <a:endParaRPr lang="en-US" sz="3200" dirty="0"/>
          </a:p>
          <a:p>
            <a:r>
              <a:rPr lang="en-US" sz="3200" dirty="0"/>
              <a:t>     5,055,555          </a:t>
            </a:r>
          </a:p>
          <a:p>
            <a:endParaRPr lang="en-US" sz="3200" dirty="0"/>
          </a:p>
          <a:p>
            <a:r>
              <a:rPr lang="en-US" sz="3200" dirty="0"/>
              <a:t>     5,555,055          </a:t>
            </a:r>
          </a:p>
          <a:p>
            <a:endParaRPr lang="en-US" sz="3200" dirty="0"/>
          </a:p>
          <a:p>
            <a:r>
              <a:rPr lang="en-US" sz="3200" dirty="0"/>
              <a:t>     555,555          </a:t>
            </a:r>
          </a:p>
          <a:p>
            <a:endParaRPr lang="en-US" sz="3200" dirty="0"/>
          </a:p>
          <a:p>
            <a:r>
              <a:rPr lang="en-US" sz="3200" dirty="0"/>
              <a:t>     5,055,055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020511D-FAE0-4651-AD8B-8D2E7BA44909}"/>
              </a:ext>
            </a:extLst>
          </p:cNvPr>
          <p:cNvSpPr/>
          <p:nvPr/>
        </p:nvSpPr>
        <p:spPr>
          <a:xfrm>
            <a:off x="265731" y="1854957"/>
            <a:ext cx="2358039" cy="914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D753FE-3A33-4D0D-8BDF-E477AA044F1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1992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Every 100g of brown bread contains 6g of </a:t>
            </a:r>
            <a:r>
              <a:rPr lang="en-US" sz="3200" b="1" dirty="0" err="1"/>
              <a:t>fibre</a:t>
            </a:r>
            <a:r>
              <a:rPr lang="en-US" sz="3200" b="1" dirty="0"/>
              <a:t>.</a:t>
            </a:r>
          </a:p>
          <a:p>
            <a:r>
              <a:rPr lang="en-US" sz="3200" b="1" dirty="0"/>
              <a:t>A loaf of bread weighs 800g and has 20 equal slices.</a:t>
            </a:r>
          </a:p>
          <a:p>
            <a:r>
              <a:rPr lang="en-US" sz="3200" b="1" dirty="0"/>
              <a:t>How much </a:t>
            </a:r>
            <a:r>
              <a:rPr lang="en-US" sz="3200" b="1" dirty="0" err="1"/>
              <a:t>fibre</a:t>
            </a:r>
            <a:r>
              <a:rPr lang="en-US" sz="3200" b="1" dirty="0"/>
              <a:t> is there in one slice?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AC1CC5-1CDE-4C0D-89B3-CD4FD24A5EAB}"/>
              </a:ext>
            </a:extLst>
          </p:cNvPr>
          <p:cNvSpPr/>
          <p:nvPr/>
        </p:nvSpPr>
        <p:spPr>
          <a:xfrm>
            <a:off x="148112" y="1571707"/>
            <a:ext cx="56985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 g bread = 6 g fibre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50BEAE-187D-4EAD-BB00-AE02D2F24605}"/>
              </a:ext>
            </a:extLst>
          </p:cNvPr>
          <p:cNvSpPr/>
          <p:nvPr/>
        </p:nvSpPr>
        <p:spPr>
          <a:xfrm>
            <a:off x="148113" y="4101505"/>
            <a:ext cx="5126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Fibre in 1 slice =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539355-18AF-40B3-B98D-696D1ED0B9D9}"/>
              </a:ext>
            </a:extLst>
          </p:cNvPr>
          <p:cNvSpPr/>
          <p:nvPr/>
        </p:nvSpPr>
        <p:spPr>
          <a:xfrm>
            <a:off x="148113" y="2476835"/>
            <a:ext cx="35231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800 g bread =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D335B2-371E-4DDC-B5A5-02BE6F097A4B}"/>
              </a:ext>
            </a:extLst>
          </p:cNvPr>
          <p:cNvSpPr/>
          <p:nvPr/>
        </p:nvSpPr>
        <p:spPr>
          <a:xfrm>
            <a:off x="2574641" y="2476835"/>
            <a:ext cx="24794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48 g fibre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82BE44-697D-4105-91D3-ADD66D50E948}"/>
              </a:ext>
            </a:extLst>
          </p:cNvPr>
          <p:cNvSpPr/>
          <p:nvPr/>
        </p:nvSpPr>
        <p:spPr>
          <a:xfrm>
            <a:off x="148111" y="3326856"/>
            <a:ext cx="111017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So there are 48g in the whole loaf of 20 slices.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6844DD2-5950-4D43-8916-36F717F924C5}"/>
              </a:ext>
            </a:extLst>
          </p:cNvPr>
          <p:cNvSpPr/>
          <p:nvPr/>
        </p:nvSpPr>
        <p:spPr>
          <a:xfrm>
            <a:off x="4652164" y="4101505"/>
            <a:ext cx="11489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2.4 g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4AC44D1-1B70-4D57-963E-284D3AA3EAC9}"/>
              </a:ext>
            </a:extLst>
          </p:cNvPr>
          <p:cNvCxnSpPr/>
          <p:nvPr/>
        </p:nvCxnSpPr>
        <p:spPr>
          <a:xfrm>
            <a:off x="562243" y="2168905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20EF0E9B-CF1E-454F-88E9-BBB003166253}"/>
              </a:ext>
            </a:extLst>
          </p:cNvPr>
          <p:cNvSpPr/>
          <p:nvPr/>
        </p:nvSpPr>
        <p:spPr>
          <a:xfrm>
            <a:off x="646117" y="2075778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x8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401AD09-A750-4CBD-97DF-3E0A13AA6C29}"/>
              </a:ext>
            </a:extLst>
          </p:cNvPr>
          <p:cNvSpPr/>
          <p:nvPr/>
        </p:nvSpPr>
        <p:spPr>
          <a:xfrm>
            <a:off x="2997365" y="4103023"/>
            <a:ext cx="18260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48 ÷ 20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B50C11D-D462-4FC1-AAC0-118279E33597}"/>
              </a:ext>
            </a:extLst>
          </p:cNvPr>
          <p:cNvSpPr txBox="1"/>
          <p:nvPr/>
        </p:nvSpPr>
        <p:spPr>
          <a:xfrm>
            <a:off x="2168614" y="5502675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4 8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0579565-A13A-44B8-ABDB-14F7435FBB26}"/>
              </a:ext>
            </a:extLst>
          </p:cNvPr>
          <p:cNvSpPr txBox="1"/>
          <p:nvPr/>
        </p:nvSpPr>
        <p:spPr>
          <a:xfrm>
            <a:off x="1186727" y="5482599"/>
            <a:ext cx="9998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C64781F-E4CE-4DDC-8760-A14721534E66}"/>
              </a:ext>
            </a:extLst>
          </p:cNvPr>
          <p:cNvCxnSpPr>
            <a:cxnSpLocks/>
          </p:cNvCxnSpPr>
          <p:nvPr/>
        </p:nvCxnSpPr>
        <p:spPr>
          <a:xfrm flipV="1">
            <a:off x="2182345" y="5543743"/>
            <a:ext cx="892586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D10295E-D499-43AE-90AB-8E87C187C7E1}"/>
              </a:ext>
            </a:extLst>
          </p:cNvPr>
          <p:cNvCxnSpPr>
            <a:cxnSpLocks/>
          </p:cNvCxnSpPr>
          <p:nvPr/>
        </p:nvCxnSpPr>
        <p:spPr>
          <a:xfrm>
            <a:off x="2185708" y="5527698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4CA9AA4F-E178-4273-9020-E1E09353BCE2}"/>
              </a:ext>
            </a:extLst>
          </p:cNvPr>
          <p:cNvSpPr txBox="1"/>
          <p:nvPr/>
        </p:nvSpPr>
        <p:spPr>
          <a:xfrm>
            <a:off x="2894400" y="502986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B34D20-6DA1-492B-80D6-BC542EE4C9D7}"/>
              </a:ext>
            </a:extLst>
          </p:cNvPr>
          <p:cNvSpPr txBox="1"/>
          <p:nvPr/>
        </p:nvSpPr>
        <p:spPr>
          <a:xfrm>
            <a:off x="2594022" y="503755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7269E39-EF90-4A94-AF10-A69FF535FE0D}"/>
              </a:ext>
            </a:extLst>
          </p:cNvPr>
          <p:cNvSpPr txBox="1"/>
          <p:nvPr/>
        </p:nvSpPr>
        <p:spPr>
          <a:xfrm>
            <a:off x="2890990" y="5496922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C8B37CE-7D17-4CE6-B391-5ABE85BE63E2}"/>
              </a:ext>
            </a:extLst>
          </p:cNvPr>
          <p:cNvCxnSpPr>
            <a:cxnSpLocks/>
          </p:cNvCxnSpPr>
          <p:nvPr/>
        </p:nvCxnSpPr>
        <p:spPr>
          <a:xfrm>
            <a:off x="3069245" y="5542400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31493C23-EE76-4AB0-A890-6CE871B9B3D5}"/>
              </a:ext>
            </a:extLst>
          </p:cNvPr>
          <p:cNvSpPr txBox="1"/>
          <p:nvPr/>
        </p:nvSpPr>
        <p:spPr>
          <a:xfrm>
            <a:off x="2888733" y="5496281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F6CD24F-4650-4D67-8214-FED4F74B67FE}"/>
              </a:ext>
            </a:extLst>
          </p:cNvPr>
          <p:cNvSpPr txBox="1"/>
          <p:nvPr/>
        </p:nvSpPr>
        <p:spPr>
          <a:xfrm>
            <a:off x="3036325" y="503619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545833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9" grpId="0"/>
      <p:bldP spid="21" grpId="0"/>
      <p:bldP spid="22" grpId="0"/>
      <p:bldP spid="23" grpId="0"/>
      <p:bldP spid="24" grpId="0"/>
      <p:bldP spid="27" grpId="0"/>
      <p:bldP spid="28" grpId="0"/>
      <p:bldP spid="29" grpId="0"/>
      <p:bldP spid="31" grpId="0"/>
      <p:bldP spid="34" grpId="0"/>
    </p:bldLst>
  </p:timing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D8ECDA3-0DB0-40D1-8289-D96239B68AF6}"/>
              </a:ext>
            </a:extLst>
          </p:cNvPr>
          <p:cNvSpPr/>
          <p:nvPr/>
        </p:nvSpPr>
        <p:spPr>
          <a:xfrm>
            <a:off x="140680" y="70340"/>
            <a:ext cx="69707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area of this parallelogram.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47B3F6-530C-4655-A419-A0F22B291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59" y="771671"/>
            <a:ext cx="7088008" cy="239063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2D1041-12E1-4ECB-970F-572029312917}"/>
              </a:ext>
            </a:extLst>
          </p:cNvPr>
          <p:cNvSpPr/>
          <p:nvPr/>
        </p:nvSpPr>
        <p:spPr>
          <a:xfrm>
            <a:off x="7555926" y="885183"/>
            <a:ext cx="44641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Area of a parallelogram: </a:t>
            </a:r>
          </a:p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</a:rPr>
              <a:t>Base x height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C69F35-304F-4A67-8F4E-BD5F3D9030DF}"/>
              </a:ext>
            </a:extLst>
          </p:cNvPr>
          <p:cNvSpPr/>
          <p:nvPr/>
        </p:nvSpPr>
        <p:spPr>
          <a:xfrm>
            <a:off x="7555927" y="1903643"/>
            <a:ext cx="42658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12 cm x 4 cm = 48 cm²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1DEF80-30E5-4457-94DB-A90116E7861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684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185959-1387-486C-876F-F30F81C03457}"/>
              </a:ext>
            </a:extLst>
          </p:cNvPr>
          <p:cNvSpPr/>
          <p:nvPr/>
        </p:nvSpPr>
        <p:spPr>
          <a:xfrm>
            <a:off x="103032" y="51516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Cleo has 24 centimetre cubes. She uses all 24 cubes to make a cuboid with dimensions 6 cm, 2 cm and 2 cm.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042B38-2CA3-4CE9-81C9-4D06D976F312}"/>
              </a:ext>
            </a:extLst>
          </p:cNvPr>
          <p:cNvSpPr/>
          <p:nvPr/>
        </p:nvSpPr>
        <p:spPr>
          <a:xfrm>
            <a:off x="3723860" y="1774720"/>
            <a:ext cx="84681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Write the dimensions of a different cuboid she can make using all 24 cubes.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app.doublestruck.eu/content/K2_REAS/HTML/Q/Q12C10_files/image001.jpg">
            <a:extLst>
              <a:ext uri="{FF2B5EF4-FFF2-40B4-BE49-F238E27FC236}">
                <a16:creationId xmlns:a16="http://schemas.microsoft.com/office/drawing/2014/main" id="{CC80E80F-AE1B-44BA-9BF2-EBD83901A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300" y="1148528"/>
            <a:ext cx="2797674" cy="2429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55AF56D-E4D8-417A-BB27-19ED5AB6042B}"/>
              </a:ext>
            </a:extLst>
          </p:cNvPr>
          <p:cNvSpPr/>
          <p:nvPr/>
        </p:nvSpPr>
        <p:spPr>
          <a:xfrm>
            <a:off x="3723860" y="1128734"/>
            <a:ext cx="69287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6cm x 2cm x 2cm = 24cm³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F80D98-9D44-42DC-9FE5-904B2D98D202}"/>
              </a:ext>
            </a:extLst>
          </p:cNvPr>
          <p:cNvSpPr/>
          <p:nvPr/>
        </p:nvSpPr>
        <p:spPr>
          <a:xfrm>
            <a:off x="3723860" y="2887125"/>
            <a:ext cx="69287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4cm x 3cm x 2cm = 24cm³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92AB53-A27B-4B52-84AE-273B4F20D37D}"/>
              </a:ext>
            </a:extLst>
          </p:cNvPr>
          <p:cNvSpPr/>
          <p:nvPr/>
        </p:nvSpPr>
        <p:spPr>
          <a:xfrm>
            <a:off x="3723859" y="3627669"/>
            <a:ext cx="73142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12cm x 2cm x 1cm = 24cm³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BFB2B4-903D-47A5-8288-DE5031102FD8}"/>
              </a:ext>
            </a:extLst>
          </p:cNvPr>
          <p:cNvSpPr/>
          <p:nvPr/>
        </p:nvSpPr>
        <p:spPr>
          <a:xfrm>
            <a:off x="3723858" y="4368213"/>
            <a:ext cx="73142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24cm x 1cm x 1cm = 24cm³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674424-EE7F-47E8-9CD5-8CAC110D9D16}"/>
              </a:ext>
            </a:extLst>
          </p:cNvPr>
          <p:cNvSpPr/>
          <p:nvPr/>
        </p:nvSpPr>
        <p:spPr>
          <a:xfrm>
            <a:off x="3723857" y="5107817"/>
            <a:ext cx="73142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8cm x 3cm x 1cm = 24cm³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389E39-E9C1-4215-87AB-3D0286CED5B4}"/>
              </a:ext>
            </a:extLst>
          </p:cNvPr>
          <p:cNvSpPr/>
          <p:nvPr/>
        </p:nvSpPr>
        <p:spPr>
          <a:xfrm>
            <a:off x="3723857" y="5847421"/>
            <a:ext cx="73142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6cm x 4cm x 1cm = 24cm³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F6DF7B-F4C2-4187-848E-B6C54A5D1FB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6179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36F839-4A2F-4974-A29B-FCD4167CCC15}"/>
              </a:ext>
            </a:extLst>
          </p:cNvPr>
          <p:cNvSpPr/>
          <p:nvPr/>
        </p:nvSpPr>
        <p:spPr>
          <a:xfrm>
            <a:off x="56123" y="50000"/>
            <a:ext cx="1136743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 shop sells rolls of wire.</a:t>
            </a:r>
          </a:p>
          <a:p>
            <a:r>
              <a:rPr lang="en-GB" sz="3200" b="1" dirty="0"/>
              <a:t>Two rolls, A and B, each have 45 metres of wire on them.</a:t>
            </a:r>
          </a:p>
          <a:p>
            <a:r>
              <a:rPr lang="en-GB" sz="3200" b="1" dirty="0"/>
              <a:t>The wire on roll A is cut into 1.25 m lengths.</a:t>
            </a:r>
          </a:p>
          <a:p>
            <a:r>
              <a:rPr lang="en-GB" sz="3200" b="1" dirty="0"/>
              <a:t>The wire on roll B is cut into 2.25 m lengths.</a:t>
            </a:r>
          </a:p>
          <a:p>
            <a:r>
              <a:rPr lang="en-GB" sz="3200" b="1" dirty="0"/>
              <a:t>How many more lengths of wire are cut from roll A than roll 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EF0C57-F66B-451D-BE8D-34D49FB8C251}"/>
              </a:ext>
            </a:extLst>
          </p:cNvPr>
          <p:cNvSpPr txBox="1"/>
          <p:nvPr/>
        </p:nvSpPr>
        <p:spPr>
          <a:xfrm>
            <a:off x="753226" y="2708919"/>
            <a:ext cx="33093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Roll A 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1 length = 1.25 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913D1E-76F3-4861-900F-3E189F80367C}"/>
              </a:ext>
            </a:extLst>
          </p:cNvPr>
          <p:cNvSpPr txBox="1"/>
          <p:nvPr/>
        </p:nvSpPr>
        <p:spPr>
          <a:xfrm>
            <a:off x="552930" y="3786137"/>
            <a:ext cx="2281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lengths =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0E869D-7351-489D-BCF9-A3001141BB24}"/>
              </a:ext>
            </a:extLst>
          </p:cNvPr>
          <p:cNvSpPr txBox="1"/>
          <p:nvPr/>
        </p:nvSpPr>
        <p:spPr>
          <a:xfrm>
            <a:off x="2508017" y="3786136"/>
            <a:ext cx="2281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2.5 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0B56AF-1FCA-46F8-AD9C-DFA51D436CCA}"/>
              </a:ext>
            </a:extLst>
          </p:cNvPr>
          <p:cNvSpPr txBox="1"/>
          <p:nvPr/>
        </p:nvSpPr>
        <p:spPr>
          <a:xfrm>
            <a:off x="552930" y="4370911"/>
            <a:ext cx="2281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lengths =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7B0661-6C40-44B0-87DD-31EAFD39DF4B}"/>
              </a:ext>
            </a:extLst>
          </p:cNvPr>
          <p:cNvSpPr txBox="1"/>
          <p:nvPr/>
        </p:nvSpPr>
        <p:spPr>
          <a:xfrm>
            <a:off x="2508017" y="4370910"/>
            <a:ext cx="2281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 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0EF3EB-C5A7-4C21-B8A4-F78DD79EDA8C}"/>
              </a:ext>
            </a:extLst>
          </p:cNvPr>
          <p:cNvSpPr txBox="1"/>
          <p:nvPr/>
        </p:nvSpPr>
        <p:spPr>
          <a:xfrm>
            <a:off x="2508017" y="5422326"/>
            <a:ext cx="2281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45 m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81C26FE-8BC2-4B6E-8F37-61E2FC1D76CD}"/>
              </a:ext>
            </a:extLst>
          </p:cNvPr>
          <p:cNvCxnSpPr/>
          <p:nvPr/>
        </p:nvCxnSpPr>
        <p:spPr>
          <a:xfrm>
            <a:off x="2750767" y="5012756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C7D9DDBD-893E-46D1-BD7E-EFBEC38B75CE}"/>
              </a:ext>
            </a:extLst>
          </p:cNvPr>
          <p:cNvSpPr/>
          <p:nvPr/>
        </p:nvSpPr>
        <p:spPr>
          <a:xfrm>
            <a:off x="2834641" y="4919629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x9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F9BAE8-B909-4E10-A6C3-FC93B0DD91A0}"/>
              </a:ext>
            </a:extLst>
          </p:cNvPr>
          <p:cNvSpPr txBox="1"/>
          <p:nvPr/>
        </p:nvSpPr>
        <p:spPr>
          <a:xfrm>
            <a:off x="280602" y="5413031"/>
            <a:ext cx="2554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36 lengths =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C8F74A-5F6C-422C-BBB8-A7409FA8EFAD}"/>
              </a:ext>
            </a:extLst>
          </p:cNvPr>
          <p:cNvSpPr txBox="1"/>
          <p:nvPr/>
        </p:nvSpPr>
        <p:spPr>
          <a:xfrm>
            <a:off x="4902656" y="2699624"/>
            <a:ext cx="33093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Roll B 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1 length = 2.25 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97F017-EA7E-46C0-A51E-4954C30CFE02}"/>
              </a:ext>
            </a:extLst>
          </p:cNvPr>
          <p:cNvSpPr txBox="1"/>
          <p:nvPr/>
        </p:nvSpPr>
        <p:spPr>
          <a:xfrm>
            <a:off x="4702360" y="3776842"/>
            <a:ext cx="2281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lengths =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9BAA686-F8A3-4D6C-8BEF-493E1878DF20}"/>
              </a:ext>
            </a:extLst>
          </p:cNvPr>
          <p:cNvSpPr txBox="1"/>
          <p:nvPr/>
        </p:nvSpPr>
        <p:spPr>
          <a:xfrm>
            <a:off x="6657447" y="3776841"/>
            <a:ext cx="2281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4.5 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952F5D4-F9CA-4E1B-9322-0EBFFB4F5C34}"/>
              </a:ext>
            </a:extLst>
          </p:cNvPr>
          <p:cNvSpPr txBox="1"/>
          <p:nvPr/>
        </p:nvSpPr>
        <p:spPr>
          <a:xfrm>
            <a:off x="4702360" y="4361616"/>
            <a:ext cx="2281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lengths =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74D2CDB-25D6-4817-BA4E-786BE92C7846}"/>
              </a:ext>
            </a:extLst>
          </p:cNvPr>
          <p:cNvSpPr txBox="1"/>
          <p:nvPr/>
        </p:nvSpPr>
        <p:spPr>
          <a:xfrm>
            <a:off x="6657447" y="4361615"/>
            <a:ext cx="2281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 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BE64034-346C-42B4-B88B-788DC5C3A086}"/>
              </a:ext>
            </a:extLst>
          </p:cNvPr>
          <p:cNvSpPr txBox="1"/>
          <p:nvPr/>
        </p:nvSpPr>
        <p:spPr>
          <a:xfrm>
            <a:off x="6657447" y="5413031"/>
            <a:ext cx="2281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45 m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11C0B89-EFE7-4E33-8C5F-C7F24F548001}"/>
              </a:ext>
            </a:extLst>
          </p:cNvPr>
          <p:cNvCxnSpPr/>
          <p:nvPr/>
        </p:nvCxnSpPr>
        <p:spPr>
          <a:xfrm>
            <a:off x="6900197" y="5003461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FD9804C3-ED9F-49ED-9303-B27C15699A78}"/>
              </a:ext>
            </a:extLst>
          </p:cNvPr>
          <p:cNvSpPr/>
          <p:nvPr/>
        </p:nvSpPr>
        <p:spPr>
          <a:xfrm>
            <a:off x="6984071" y="4910334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x5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63F8017-5EAA-44F4-B609-30986F28CFA4}"/>
              </a:ext>
            </a:extLst>
          </p:cNvPr>
          <p:cNvSpPr txBox="1"/>
          <p:nvPr/>
        </p:nvSpPr>
        <p:spPr>
          <a:xfrm>
            <a:off x="4430032" y="5403736"/>
            <a:ext cx="2554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lengths =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D627854-D562-4968-A362-AF3BE21D960B}"/>
              </a:ext>
            </a:extLst>
          </p:cNvPr>
          <p:cNvSpPr txBox="1"/>
          <p:nvPr/>
        </p:nvSpPr>
        <p:spPr>
          <a:xfrm>
            <a:off x="8211979" y="2512098"/>
            <a:ext cx="28956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36 – 20 =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B09DB58-C891-4147-8709-333169AA0362}"/>
              </a:ext>
            </a:extLst>
          </p:cNvPr>
          <p:cNvSpPr txBox="1"/>
          <p:nvPr/>
        </p:nvSpPr>
        <p:spPr>
          <a:xfrm>
            <a:off x="9855605" y="2512097"/>
            <a:ext cx="1988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 lengths</a:t>
            </a:r>
          </a:p>
        </p:txBody>
      </p:sp>
    </p:spTree>
    <p:extLst>
      <p:ext uri="{BB962C8B-B14F-4D97-AF65-F5344CB8AC3E}">
        <p14:creationId xmlns:p14="http://schemas.microsoft.com/office/powerpoint/2010/main" val="1152809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1" grpId="0"/>
      <p:bldP spid="12" grpId="0"/>
      <p:bldP spid="16" grpId="0"/>
      <p:bldP spid="17" grpId="0"/>
      <p:bldP spid="18" grpId="0"/>
      <p:bldP spid="19" grpId="0"/>
      <p:bldP spid="20" grpId="0"/>
      <p:bldP spid="21" grpId="0"/>
      <p:bldP spid="23" grpId="0"/>
      <p:bldP spid="24" grpId="0"/>
      <p:bldP spid="25" grpId="0"/>
      <p:bldP spid="26" grpId="0"/>
    </p:bldLst>
  </p:timing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circle has a diameter of 22 cm.</a:t>
            </a:r>
          </a:p>
          <a:p>
            <a:r>
              <a:rPr lang="en-US" sz="3200" b="1" dirty="0"/>
              <a:t>What is the length of its radius?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CA4B54C-0710-443F-8731-1D0E67A102A8}"/>
              </a:ext>
            </a:extLst>
          </p:cNvPr>
          <p:cNvSpPr/>
          <p:nvPr/>
        </p:nvSpPr>
        <p:spPr>
          <a:xfrm>
            <a:off x="571249" y="1341111"/>
            <a:ext cx="2390274" cy="236308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C1DA474-3654-4F37-8403-0E46C12A830E}"/>
              </a:ext>
            </a:extLst>
          </p:cNvPr>
          <p:cNvCxnSpPr>
            <a:stCxn id="4" idx="2"/>
            <a:endCxn id="4" idx="6"/>
          </p:cNvCxnSpPr>
          <p:nvPr/>
        </p:nvCxnSpPr>
        <p:spPr>
          <a:xfrm>
            <a:off x="571249" y="2522655"/>
            <a:ext cx="2390274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0ED7CF7-C8DD-40DC-BBCB-3D6F9BCEAFD9}"/>
              </a:ext>
            </a:extLst>
          </p:cNvPr>
          <p:cNvSpPr/>
          <p:nvPr/>
        </p:nvSpPr>
        <p:spPr>
          <a:xfrm>
            <a:off x="1007870" y="2063092"/>
            <a:ext cx="20819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diameter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1074C50-3BCE-4F5E-8DCF-4B64F72FF122}"/>
              </a:ext>
            </a:extLst>
          </p:cNvPr>
          <p:cNvCxnSpPr>
            <a:cxnSpLocks/>
            <a:endCxn id="4" idx="4"/>
          </p:cNvCxnSpPr>
          <p:nvPr/>
        </p:nvCxnSpPr>
        <p:spPr>
          <a:xfrm flipH="1">
            <a:off x="1766386" y="2522654"/>
            <a:ext cx="24064" cy="1181544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7593FB00-3C83-4DFC-AF6D-09A3C6DB03D1}"/>
              </a:ext>
            </a:extLst>
          </p:cNvPr>
          <p:cNvSpPr/>
          <p:nvPr/>
        </p:nvSpPr>
        <p:spPr>
          <a:xfrm>
            <a:off x="1766386" y="2785073"/>
            <a:ext cx="14838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radius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1102C3-4DD1-4647-A76D-491F41E0B5C4}"/>
              </a:ext>
            </a:extLst>
          </p:cNvPr>
          <p:cNvSpPr/>
          <p:nvPr/>
        </p:nvSpPr>
        <p:spPr>
          <a:xfrm>
            <a:off x="3476213" y="1478317"/>
            <a:ext cx="3446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22 cm ÷ 2 =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5D1B33B-7E50-4C01-BF9D-A2A0FC4B6766}"/>
              </a:ext>
            </a:extLst>
          </p:cNvPr>
          <p:cNvSpPr/>
          <p:nvPr/>
        </p:nvSpPr>
        <p:spPr>
          <a:xfrm>
            <a:off x="5457413" y="1478316"/>
            <a:ext cx="3446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 cm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6D6EBC-BD5A-4E59-8D3E-D554F367B351}"/>
              </a:ext>
            </a:extLst>
          </p:cNvPr>
          <p:cNvSpPr/>
          <p:nvPr/>
        </p:nvSpPr>
        <p:spPr>
          <a:xfrm>
            <a:off x="5566270" y="542443"/>
            <a:ext cx="3446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 cm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DAA79A-5EF6-4140-A8D1-5E02B718FCA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624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8" grpId="0"/>
      <p:bldP spid="9" grpId="0"/>
      <p:bldP spid="10" grpId="0"/>
      <p:bldP spid="11" grpId="0"/>
    </p:bldLst>
  </p:timing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9402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fast you can type accurately is called your typing speed. The regions of the graph show information about different typing speeds.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764937-F1F2-40FA-85AE-3EB4AC6445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26" y="1127218"/>
            <a:ext cx="6623704" cy="535438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A6AA08F-2D98-451D-9D64-4A73A8E2F917}"/>
              </a:ext>
            </a:extLst>
          </p:cNvPr>
          <p:cNvSpPr/>
          <p:nvPr/>
        </p:nvSpPr>
        <p:spPr>
          <a:xfrm>
            <a:off x="6773215" y="1127218"/>
            <a:ext cx="530960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Darren’s level of typing is elementary. In 20 minutes he should be able to type between 500 and 700 words.</a:t>
            </a:r>
          </a:p>
          <a:p>
            <a:r>
              <a:rPr lang="en-US" sz="3200" b="1" dirty="0"/>
              <a:t>Jo’s level of typing is intermediate.</a:t>
            </a:r>
          </a:p>
          <a:p>
            <a:r>
              <a:rPr lang="en-US" sz="3200" b="1" dirty="0"/>
              <a:t>How many words should she be able to type in 20 minutes?</a:t>
            </a:r>
          </a:p>
          <a:p>
            <a:endParaRPr lang="en-US" sz="3200" b="1" dirty="0"/>
          </a:p>
          <a:p>
            <a:r>
              <a:rPr lang="en-US" sz="3200" b="1" dirty="0"/>
              <a:t>Between _____ and  _____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D96E217-DA4C-4BD0-B29B-A9DAF9BB29C7}"/>
              </a:ext>
            </a:extLst>
          </p:cNvPr>
          <p:cNvCxnSpPr>
            <a:cxnSpLocks/>
          </p:cNvCxnSpPr>
          <p:nvPr/>
        </p:nvCxnSpPr>
        <p:spPr>
          <a:xfrm flipV="1">
            <a:off x="4867422" y="1280160"/>
            <a:ext cx="0" cy="445945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0265DA1-7CD2-4E96-AA19-6DA7DA8B2DEB}"/>
              </a:ext>
            </a:extLst>
          </p:cNvPr>
          <p:cNvCxnSpPr>
            <a:cxnSpLocks/>
          </p:cNvCxnSpPr>
          <p:nvPr/>
        </p:nvCxnSpPr>
        <p:spPr>
          <a:xfrm>
            <a:off x="1620078" y="1657643"/>
            <a:ext cx="324734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2E1677-050A-41EC-A7B7-B694AA47BFAB}"/>
              </a:ext>
            </a:extLst>
          </p:cNvPr>
          <p:cNvCxnSpPr>
            <a:cxnSpLocks/>
          </p:cNvCxnSpPr>
          <p:nvPr/>
        </p:nvCxnSpPr>
        <p:spPr>
          <a:xfrm>
            <a:off x="1620078" y="2883469"/>
            <a:ext cx="324734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02D8588F-C297-4F71-A9C1-722F06942419}"/>
              </a:ext>
            </a:extLst>
          </p:cNvPr>
          <p:cNvSpPr/>
          <p:nvPr/>
        </p:nvSpPr>
        <p:spPr>
          <a:xfrm>
            <a:off x="8546444" y="5511546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700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E9F489-2D3E-48CA-B78E-5C223E8CEDE8}"/>
              </a:ext>
            </a:extLst>
          </p:cNvPr>
          <p:cNvSpPr/>
          <p:nvPr/>
        </p:nvSpPr>
        <p:spPr>
          <a:xfrm>
            <a:off x="10353413" y="5509641"/>
            <a:ext cx="10182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1000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416C35-1619-4B71-8CAA-87004B23071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6247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9402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fast you can type accurately is called your typing speed. The regions of the graph show information about different typing speeds.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764937-F1F2-40FA-85AE-3EB4AC6445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26" y="1127218"/>
            <a:ext cx="6623704" cy="535438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A6AA08F-2D98-451D-9D64-4A73A8E2F917}"/>
              </a:ext>
            </a:extLst>
          </p:cNvPr>
          <p:cNvSpPr/>
          <p:nvPr/>
        </p:nvSpPr>
        <p:spPr>
          <a:xfrm>
            <a:off x="6773215" y="1127218"/>
            <a:ext cx="530960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Kath’s typing speed is 30 words per minute.</a:t>
            </a:r>
          </a:p>
          <a:p>
            <a:r>
              <a:rPr lang="en-US" sz="3200" b="1" dirty="0"/>
              <a:t> What level is Kath’s typing?</a:t>
            </a:r>
          </a:p>
          <a:p>
            <a:r>
              <a:rPr lang="en-US" sz="3200" b="1" dirty="0"/>
              <a:t>Explain how you know.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069A3E-3A0F-41CC-A17A-4A957E5680D3}"/>
              </a:ext>
            </a:extLst>
          </p:cNvPr>
          <p:cNvSpPr/>
          <p:nvPr/>
        </p:nvSpPr>
        <p:spPr>
          <a:xfrm>
            <a:off x="6773215" y="3136612"/>
            <a:ext cx="36529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minute = 30 words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3A2844-BEE2-4D23-A771-1FD3405FF2D5}"/>
              </a:ext>
            </a:extLst>
          </p:cNvPr>
          <p:cNvSpPr/>
          <p:nvPr/>
        </p:nvSpPr>
        <p:spPr>
          <a:xfrm>
            <a:off x="6764730" y="3668680"/>
            <a:ext cx="47109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so 10 minutes = 300 words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52FA133-7CF2-4563-9E1A-A232A83083EF}"/>
              </a:ext>
            </a:extLst>
          </p:cNvPr>
          <p:cNvCxnSpPr>
            <a:cxnSpLocks/>
          </p:cNvCxnSpPr>
          <p:nvPr/>
        </p:nvCxnSpPr>
        <p:spPr>
          <a:xfrm flipV="1">
            <a:off x="3258078" y="1254223"/>
            <a:ext cx="0" cy="445945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71F4639-E8C1-4614-9908-2AD088911684}"/>
              </a:ext>
            </a:extLst>
          </p:cNvPr>
          <p:cNvCxnSpPr>
            <a:cxnSpLocks/>
          </p:cNvCxnSpPr>
          <p:nvPr/>
        </p:nvCxnSpPr>
        <p:spPr>
          <a:xfrm>
            <a:off x="1654830" y="4512769"/>
            <a:ext cx="51099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9F209F48-E9A3-4BA8-986E-A26B923C9E04}"/>
              </a:ext>
            </a:extLst>
          </p:cNvPr>
          <p:cNvSpPr/>
          <p:nvPr/>
        </p:nvSpPr>
        <p:spPr>
          <a:xfrm>
            <a:off x="6773215" y="4200748"/>
            <a:ext cx="21310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Elementary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DB832B-2783-41FC-9505-30039B5C4178}"/>
              </a:ext>
            </a:extLst>
          </p:cNvPr>
          <p:cNvSpPr/>
          <p:nvPr/>
        </p:nvSpPr>
        <p:spPr>
          <a:xfrm>
            <a:off x="6764729" y="4730784"/>
            <a:ext cx="510989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because lines drawn vertically on 10 minutes and horizontally on 300 words cross in this section. 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2CEF39-D1A5-4E25-A4D8-E87FCDE6ADD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881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DED0339-DB27-47B6-9701-A2EA65D32C60}"/>
              </a:ext>
            </a:extLst>
          </p:cNvPr>
          <p:cNvSpPr/>
          <p:nvPr/>
        </p:nvSpPr>
        <p:spPr>
          <a:xfrm>
            <a:off x="103032" y="51516"/>
            <a:ext cx="100228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The dots on the line are equally spaced.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 coordinates of the point A?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BE8939-54C6-4FCB-9F44-E7559515B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54" y="1077218"/>
            <a:ext cx="7729052" cy="5479978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BE98BFC9-BD7F-4263-B8C9-3F9986AD6069}"/>
              </a:ext>
            </a:extLst>
          </p:cNvPr>
          <p:cNvSpPr/>
          <p:nvPr/>
        </p:nvSpPr>
        <p:spPr>
          <a:xfrm>
            <a:off x="2724642" y="4720473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A09059A-AFC6-4F38-B8FA-42C57F4547FC}"/>
              </a:ext>
            </a:extLst>
          </p:cNvPr>
          <p:cNvSpPr/>
          <p:nvPr/>
        </p:nvSpPr>
        <p:spPr>
          <a:xfrm>
            <a:off x="3636459" y="4190948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5F253B-D0E6-4E09-BEDB-0DA342BC85F1}"/>
              </a:ext>
            </a:extLst>
          </p:cNvPr>
          <p:cNvSpPr/>
          <p:nvPr/>
        </p:nvSpPr>
        <p:spPr>
          <a:xfrm>
            <a:off x="2621980" y="6021582"/>
            <a:ext cx="4558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C675BC-5383-4B56-A16B-6417FB94E98A}"/>
              </a:ext>
            </a:extLst>
          </p:cNvPr>
          <p:cNvSpPr/>
          <p:nvPr/>
        </p:nvSpPr>
        <p:spPr>
          <a:xfrm>
            <a:off x="3564239" y="6019240"/>
            <a:ext cx="4558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9D8AFB5-9B64-4F02-9A55-B35114D7EC22}"/>
              </a:ext>
            </a:extLst>
          </p:cNvPr>
          <p:cNvCxnSpPr>
            <a:cxnSpLocks/>
          </p:cNvCxnSpPr>
          <p:nvPr/>
        </p:nvCxnSpPr>
        <p:spPr>
          <a:xfrm flipH="1">
            <a:off x="2841674" y="5942124"/>
            <a:ext cx="912324" cy="0"/>
          </a:xfrm>
          <a:prstGeom prst="straightConnector1">
            <a:avLst/>
          </a:prstGeom>
          <a:ln w="762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355CF84D-2758-40D6-8810-9288DC5FC83A}"/>
              </a:ext>
            </a:extLst>
          </p:cNvPr>
          <p:cNvSpPr/>
          <p:nvPr/>
        </p:nvSpPr>
        <p:spPr>
          <a:xfrm>
            <a:off x="3146995" y="5480459"/>
            <a:ext cx="4185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GB" sz="3200" b="1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D21DA3B-6FA6-46D9-832F-F0BC87B59177}"/>
              </a:ext>
            </a:extLst>
          </p:cNvPr>
          <p:cNvSpPr/>
          <p:nvPr/>
        </p:nvSpPr>
        <p:spPr>
          <a:xfrm>
            <a:off x="1793943" y="5238892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2E2A934-5716-444A-AA96-C5B805468870}"/>
              </a:ext>
            </a:extLst>
          </p:cNvPr>
          <p:cNvCxnSpPr>
            <a:cxnSpLocks/>
          </p:cNvCxnSpPr>
          <p:nvPr/>
        </p:nvCxnSpPr>
        <p:spPr>
          <a:xfrm flipH="1">
            <a:off x="1917644" y="5944171"/>
            <a:ext cx="912324" cy="0"/>
          </a:xfrm>
          <a:prstGeom prst="straightConnector1">
            <a:avLst/>
          </a:prstGeom>
          <a:ln w="762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B485EFF7-79D5-4EF1-8405-887C56A16C50}"/>
              </a:ext>
            </a:extLst>
          </p:cNvPr>
          <p:cNvSpPr/>
          <p:nvPr/>
        </p:nvSpPr>
        <p:spPr>
          <a:xfrm>
            <a:off x="2222965" y="5482506"/>
            <a:ext cx="4185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14DE7C-7D4E-4CEB-AC07-27F03FE94D10}"/>
              </a:ext>
            </a:extLst>
          </p:cNvPr>
          <p:cNvSpPr/>
          <p:nvPr/>
        </p:nvSpPr>
        <p:spPr>
          <a:xfrm>
            <a:off x="1694983" y="6019240"/>
            <a:ext cx="4558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A2CDF2B-B259-4D64-B52B-B25D8F743F2F}"/>
              </a:ext>
            </a:extLst>
          </p:cNvPr>
          <p:cNvSpPr/>
          <p:nvPr/>
        </p:nvSpPr>
        <p:spPr>
          <a:xfrm>
            <a:off x="7904035" y="1077218"/>
            <a:ext cx="25109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A: (2, 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20053EE-1ADF-41C8-AC9C-7431359C3CD2}"/>
              </a:ext>
            </a:extLst>
          </p:cNvPr>
          <p:cNvSpPr/>
          <p:nvPr/>
        </p:nvSpPr>
        <p:spPr>
          <a:xfrm>
            <a:off x="2717325" y="4720473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4BD5DC4-9EF1-47CE-9B97-1CD404A13D37}"/>
              </a:ext>
            </a:extLst>
          </p:cNvPr>
          <p:cNvSpPr/>
          <p:nvPr/>
        </p:nvSpPr>
        <p:spPr>
          <a:xfrm>
            <a:off x="438554" y="4601171"/>
            <a:ext cx="4558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898CA26-B764-4ED7-9743-5CFB798590D9}"/>
              </a:ext>
            </a:extLst>
          </p:cNvPr>
          <p:cNvSpPr/>
          <p:nvPr/>
        </p:nvSpPr>
        <p:spPr>
          <a:xfrm>
            <a:off x="3636459" y="4190948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6BD1076-3B61-46E1-96C1-129AB55D279A}"/>
              </a:ext>
            </a:extLst>
          </p:cNvPr>
          <p:cNvSpPr/>
          <p:nvPr/>
        </p:nvSpPr>
        <p:spPr>
          <a:xfrm>
            <a:off x="438554" y="4071646"/>
            <a:ext cx="4558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6C0ABCB-AB36-4526-89C3-62497C31F098}"/>
              </a:ext>
            </a:extLst>
          </p:cNvPr>
          <p:cNvCxnSpPr>
            <a:cxnSpLocks/>
            <a:stCxn id="21" idx="3"/>
          </p:cNvCxnSpPr>
          <p:nvPr/>
        </p:nvCxnSpPr>
        <p:spPr>
          <a:xfrm flipV="1">
            <a:off x="894422" y="4264312"/>
            <a:ext cx="4561" cy="567692"/>
          </a:xfrm>
          <a:prstGeom prst="straightConnector1">
            <a:avLst/>
          </a:prstGeom>
          <a:ln w="762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AEAAC80F-CFB2-4C79-861C-AB3CC2A7A29C}"/>
              </a:ext>
            </a:extLst>
          </p:cNvPr>
          <p:cNvSpPr/>
          <p:nvPr/>
        </p:nvSpPr>
        <p:spPr>
          <a:xfrm>
            <a:off x="970484" y="4333256"/>
            <a:ext cx="4185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F498A1C-0BD0-462B-88F3-4FDCFEC735E2}"/>
              </a:ext>
            </a:extLst>
          </p:cNvPr>
          <p:cNvSpPr/>
          <p:nvPr/>
        </p:nvSpPr>
        <p:spPr>
          <a:xfrm>
            <a:off x="1793943" y="5242070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9895CC6-47EB-4875-BAB2-3AD05C04C904}"/>
              </a:ext>
            </a:extLst>
          </p:cNvPr>
          <p:cNvCxnSpPr>
            <a:cxnSpLocks/>
          </p:cNvCxnSpPr>
          <p:nvPr/>
        </p:nvCxnSpPr>
        <p:spPr>
          <a:xfrm flipV="1">
            <a:off x="899458" y="4806331"/>
            <a:ext cx="4561" cy="567692"/>
          </a:xfrm>
          <a:prstGeom prst="straightConnector1">
            <a:avLst/>
          </a:prstGeom>
          <a:ln w="762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D8AC649D-E169-4837-A829-6E27DFD4E797}"/>
              </a:ext>
            </a:extLst>
          </p:cNvPr>
          <p:cNvSpPr/>
          <p:nvPr/>
        </p:nvSpPr>
        <p:spPr>
          <a:xfrm>
            <a:off x="970484" y="4862781"/>
            <a:ext cx="4185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43CD33F-92B4-411D-96D4-F8721D03A458}"/>
              </a:ext>
            </a:extLst>
          </p:cNvPr>
          <p:cNvSpPr/>
          <p:nvPr/>
        </p:nvSpPr>
        <p:spPr>
          <a:xfrm>
            <a:off x="447762" y="5117518"/>
            <a:ext cx="4558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E06E07A-F298-4018-BD5B-65D202C85728}"/>
              </a:ext>
            </a:extLst>
          </p:cNvPr>
          <p:cNvSpPr/>
          <p:nvPr/>
        </p:nvSpPr>
        <p:spPr>
          <a:xfrm>
            <a:off x="8931523" y="1077218"/>
            <a:ext cx="8988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DDC9937-F52A-4549-ABF2-1DA6DD7557C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150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3.7037E-7 L -2.29167E-6 0.1631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4.81481E-6 L 0.00013 0.24051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2.59259E-6 L -0.00039 0.08866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4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7037E-7 L -0.15807 3.7037E-7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0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4.81481E-6 L -0.23437 -4.81481E-6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1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4.44444E-6 L -0.08268 -0.0007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41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/>
      <p:bldP spid="9" grpId="0"/>
      <p:bldP spid="11" grpId="0"/>
      <p:bldP spid="15" grpId="0" animBg="1"/>
      <p:bldP spid="15" grpId="1" animBg="1"/>
      <p:bldP spid="17" grpId="0"/>
      <p:bldP spid="18" grpId="0"/>
      <p:bldP spid="19" grpId="0"/>
      <p:bldP spid="20" grpId="0" animBg="1"/>
      <p:bldP spid="20" grpId="1" animBg="1"/>
      <p:bldP spid="21" grpId="0"/>
      <p:bldP spid="22" grpId="0" animBg="1"/>
      <p:bldP spid="22" grpId="1" animBg="1"/>
      <p:bldP spid="23" grpId="0"/>
      <p:bldP spid="25" grpId="0"/>
      <p:bldP spid="27" grpId="0" animBg="1"/>
      <p:bldP spid="27" grpId="1" animBg="1"/>
      <p:bldP spid="29" grpId="0"/>
      <p:bldP spid="30" grpId="0"/>
      <p:bldP spid="31" grpId="0"/>
    </p:bldLst>
  </p:timing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1BE8939-54C6-4FCB-9F44-E7559515B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54" y="1077218"/>
            <a:ext cx="7729052" cy="547997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A2CDF2B-B259-4D64-B52B-B25D8F743F2F}"/>
              </a:ext>
            </a:extLst>
          </p:cNvPr>
          <p:cNvSpPr/>
          <p:nvPr/>
        </p:nvSpPr>
        <p:spPr>
          <a:xfrm>
            <a:off x="1992457" y="5319117"/>
            <a:ext cx="855674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(2,</a:t>
            </a:r>
            <a:r>
              <a:rPr lang="en-GB" sz="1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B5F9730-E470-4438-987E-5DAC3C12DA1E}"/>
              </a:ext>
            </a:extLst>
          </p:cNvPr>
          <p:cNvSpPr/>
          <p:nvPr/>
        </p:nvSpPr>
        <p:spPr>
          <a:xfrm>
            <a:off x="3687691" y="3355541"/>
            <a:ext cx="801749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(8,</a:t>
            </a:r>
            <a:r>
              <a:rPr lang="en-GB" sz="1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4)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D74F3B1-1717-43C8-BD36-D93E59D30D00}"/>
              </a:ext>
            </a:extLst>
          </p:cNvPr>
          <p:cNvSpPr/>
          <p:nvPr/>
        </p:nvSpPr>
        <p:spPr>
          <a:xfrm>
            <a:off x="103032" y="51516"/>
            <a:ext cx="118263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Megan says, </a:t>
            </a:r>
            <a:r>
              <a:rPr lang="en-US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'The point B has coordinates (11,5).' </a:t>
            </a: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 the graph to explain why she cannot be correct.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1F1152B-9F16-4B56-87CA-2B2C3676C515}"/>
              </a:ext>
            </a:extLst>
          </p:cNvPr>
          <p:cNvSpPr/>
          <p:nvPr/>
        </p:nvSpPr>
        <p:spPr>
          <a:xfrm>
            <a:off x="4363752" y="2787803"/>
            <a:ext cx="1032707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(10,</a:t>
            </a:r>
            <a:r>
              <a:rPr lang="en-GB" sz="1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5)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819963E-9B8A-400D-8A97-870F0438FB7C}"/>
              </a:ext>
            </a:extLst>
          </p:cNvPr>
          <p:cNvSpPr/>
          <p:nvPr/>
        </p:nvSpPr>
        <p:spPr>
          <a:xfrm>
            <a:off x="6343247" y="2884707"/>
            <a:ext cx="1154973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(12,</a:t>
            </a:r>
            <a:r>
              <a:rPr lang="en-GB" sz="1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6)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81AB3DC-635D-49C2-AE06-D2BA4579F232}"/>
              </a:ext>
            </a:extLst>
          </p:cNvPr>
          <p:cNvSpPr/>
          <p:nvPr/>
        </p:nvSpPr>
        <p:spPr>
          <a:xfrm>
            <a:off x="7732541" y="1225023"/>
            <a:ext cx="4196862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co-ordinates of point B are (12,</a:t>
            </a:r>
            <a:r>
              <a:rPr lang="en-GB" sz="1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6).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C844370-84BA-4DBF-A672-8C4A9AAE1053}"/>
              </a:ext>
            </a:extLst>
          </p:cNvPr>
          <p:cNvSpPr/>
          <p:nvPr/>
        </p:nvSpPr>
        <p:spPr>
          <a:xfrm>
            <a:off x="7732541" y="2101386"/>
            <a:ext cx="4196862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 co-ordinates are increasing by 2 each time from an even number and 11 is an odd number.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64FCAC4-AFEA-4907-9ECE-CDFC2FB4AA4A}"/>
              </a:ext>
            </a:extLst>
          </p:cNvPr>
          <p:cNvSpPr/>
          <p:nvPr/>
        </p:nvSpPr>
        <p:spPr>
          <a:xfrm>
            <a:off x="7788127" y="3735341"/>
            <a:ext cx="4196862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 co-ordinates are increasing by 1 each time and point B is the 6</a:t>
            </a:r>
            <a:r>
              <a:rPr lang="en-GB" sz="2400" b="1" baseline="300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not the 5</a:t>
            </a:r>
            <a:r>
              <a:rPr lang="en-GB" sz="2400" b="1" baseline="300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point.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31C0A8-7368-4E1B-8330-671C9E09BB8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9778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6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60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rule for this sequence of numbers is ‘add 3 each time’.</a:t>
            </a:r>
          </a:p>
          <a:p>
            <a:r>
              <a:rPr lang="en-US" sz="3200" dirty="0"/>
              <a:t>     1      4      7      10      13      16 …</a:t>
            </a:r>
          </a:p>
          <a:p>
            <a:r>
              <a:rPr lang="en-US" sz="3200" b="1" dirty="0"/>
              <a:t>The sequence continues in the same way.</a:t>
            </a:r>
          </a:p>
          <a:p>
            <a:r>
              <a:rPr lang="en-US" sz="3200" b="1" dirty="0"/>
              <a:t>Mary says, ‘No matter how far you go there will never be a multiple of 3 in the sequence.’ Is she correct? Explain how you know.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9A7320-4802-4995-BEFF-E72B3AC07C89}"/>
              </a:ext>
            </a:extLst>
          </p:cNvPr>
          <p:cNvSpPr/>
          <p:nvPr/>
        </p:nvSpPr>
        <p:spPr>
          <a:xfrm>
            <a:off x="1147261" y="2604545"/>
            <a:ext cx="49487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     6        9       12      15 …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BBC563-520A-4282-B97D-70F84295C857}"/>
              </a:ext>
            </a:extLst>
          </p:cNvPr>
          <p:cNvSpPr/>
          <p:nvPr/>
        </p:nvSpPr>
        <p:spPr>
          <a:xfrm>
            <a:off x="5846969" y="2604545"/>
            <a:ext cx="49487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multiples of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2C9357-D2FA-4B8A-897C-9FBD3CE9A89C}"/>
              </a:ext>
            </a:extLst>
          </p:cNvPr>
          <p:cNvSpPr/>
          <p:nvPr/>
        </p:nvSpPr>
        <p:spPr>
          <a:xfrm>
            <a:off x="152211" y="3189320"/>
            <a:ext cx="49487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Mary is correct.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15E256-322B-405E-A528-4386134650D1}"/>
              </a:ext>
            </a:extLst>
          </p:cNvPr>
          <p:cNvSpPr/>
          <p:nvPr/>
        </p:nvSpPr>
        <p:spPr>
          <a:xfrm>
            <a:off x="152211" y="3761977"/>
            <a:ext cx="118875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The numbers in the sequence are always 1 more than a multiple of 3. </a:t>
            </a:r>
          </a:p>
        </p:txBody>
      </p:sp>
    </p:spTree>
    <p:extLst>
      <p:ext uri="{BB962C8B-B14F-4D97-AF65-F5344CB8AC3E}">
        <p14:creationId xmlns:p14="http://schemas.microsoft.com/office/powerpoint/2010/main" val="2674163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11A23_files/image001.jpg">
            <a:extLst>
              <a:ext uri="{FF2B5EF4-FFF2-40B4-BE49-F238E27FC236}">
                <a16:creationId xmlns:a16="http://schemas.microsoft.com/office/drawing/2014/main" id="{33070930-4023-425E-8CE8-C190C91FCD1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68" y="168849"/>
            <a:ext cx="5893432" cy="65203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DE60D3F-2649-4AAA-92AD-E2C448281B26}"/>
              </a:ext>
            </a:extLst>
          </p:cNvPr>
          <p:cNvSpPr/>
          <p:nvPr/>
        </p:nvSpPr>
        <p:spPr>
          <a:xfrm>
            <a:off x="5844209" y="67014"/>
            <a:ext cx="634779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 and B are joined by a straight line on coordinate axes.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dots on the line are equally spaced. 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coordinates of C?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1F3EE3-0DFC-44A6-9131-26DA973590D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060135005"/>
      </p:ext>
    </p:extLst>
  </p:cSld>
  <p:clrMapOvr>
    <a:masterClrMapping/>
  </p:clrMapOvr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11A23_files/image001.jpg">
            <a:extLst>
              <a:ext uri="{FF2B5EF4-FFF2-40B4-BE49-F238E27FC236}">
                <a16:creationId xmlns:a16="http://schemas.microsoft.com/office/drawing/2014/main" id="{33070930-4023-425E-8CE8-C190C91FCD1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68" y="168849"/>
            <a:ext cx="11989432" cy="65203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D5D736A-F0B6-446F-BB82-2B6067B6D712}"/>
              </a:ext>
            </a:extLst>
          </p:cNvPr>
          <p:cNvCxnSpPr>
            <a:cxnSpLocks/>
          </p:cNvCxnSpPr>
          <p:nvPr/>
        </p:nvCxnSpPr>
        <p:spPr>
          <a:xfrm flipH="1">
            <a:off x="4675449" y="4512855"/>
            <a:ext cx="1" cy="17686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E803DC8C-2B82-4F7C-B350-A71EAEEE6D81}"/>
              </a:ext>
            </a:extLst>
          </p:cNvPr>
          <p:cNvSpPr/>
          <p:nvPr/>
        </p:nvSpPr>
        <p:spPr>
          <a:xfrm>
            <a:off x="4297300" y="6295907"/>
            <a:ext cx="8837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8CEB3EB-4A96-4D8F-AFFB-C298FB2E9F92}"/>
              </a:ext>
            </a:extLst>
          </p:cNvPr>
          <p:cNvCxnSpPr>
            <a:cxnSpLocks/>
          </p:cNvCxnSpPr>
          <p:nvPr/>
        </p:nvCxnSpPr>
        <p:spPr>
          <a:xfrm>
            <a:off x="9012395" y="961160"/>
            <a:ext cx="0" cy="53203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58A65C68-D5B2-48EF-B5A2-D45DE1856BE8}"/>
              </a:ext>
            </a:extLst>
          </p:cNvPr>
          <p:cNvSpPr/>
          <p:nvPr/>
        </p:nvSpPr>
        <p:spPr>
          <a:xfrm>
            <a:off x="8634243" y="6293323"/>
            <a:ext cx="8837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8F79BD-7F5C-4A6D-909C-5EF5EE3B2A30}"/>
              </a:ext>
            </a:extLst>
          </p:cNvPr>
          <p:cNvSpPr/>
          <p:nvPr/>
        </p:nvSpPr>
        <p:spPr>
          <a:xfrm>
            <a:off x="6512516" y="6276446"/>
            <a:ext cx="6628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A33C220-7AA0-4C40-9D2F-A12B35FE6C44}"/>
              </a:ext>
            </a:extLst>
          </p:cNvPr>
          <p:cNvCxnSpPr>
            <a:cxnSpLocks/>
          </p:cNvCxnSpPr>
          <p:nvPr/>
        </p:nvCxnSpPr>
        <p:spPr>
          <a:xfrm>
            <a:off x="7917886" y="1852686"/>
            <a:ext cx="0" cy="44727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32545AD-34D1-4D60-8A84-E746EFD3A137}"/>
              </a:ext>
            </a:extLst>
          </p:cNvPr>
          <p:cNvCxnSpPr>
            <a:cxnSpLocks/>
          </p:cNvCxnSpPr>
          <p:nvPr/>
        </p:nvCxnSpPr>
        <p:spPr>
          <a:xfrm>
            <a:off x="6843922" y="2765797"/>
            <a:ext cx="0" cy="35350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283F6E6-54ED-4CDA-A365-F92EE0EB52F4}"/>
              </a:ext>
            </a:extLst>
          </p:cNvPr>
          <p:cNvCxnSpPr>
            <a:cxnSpLocks/>
          </p:cNvCxnSpPr>
          <p:nvPr/>
        </p:nvCxnSpPr>
        <p:spPr>
          <a:xfrm>
            <a:off x="5763268" y="3629667"/>
            <a:ext cx="0" cy="26711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0BC7E49-FA64-479F-96DA-23F463E532E6}"/>
              </a:ext>
            </a:extLst>
          </p:cNvPr>
          <p:cNvCxnSpPr>
            <a:cxnSpLocks/>
          </p:cNvCxnSpPr>
          <p:nvPr/>
        </p:nvCxnSpPr>
        <p:spPr>
          <a:xfrm flipH="1">
            <a:off x="4675449" y="6300814"/>
            <a:ext cx="4336946" cy="0"/>
          </a:xfrm>
          <a:prstGeom prst="straightConnector1">
            <a:avLst/>
          </a:prstGeom>
          <a:ln w="762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E4D624BA-ADFA-4DC5-8777-FFAD2A6F8EAA}"/>
              </a:ext>
            </a:extLst>
          </p:cNvPr>
          <p:cNvSpPr/>
          <p:nvPr/>
        </p:nvSpPr>
        <p:spPr>
          <a:xfrm>
            <a:off x="5031739" y="5710153"/>
            <a:ext cx="385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60ADD31-3A33-45BA-9B30-42CE517FFE8C}"/>
              </a:ext>
            </a:extLst>
          </p:cNvPr>
          <p:cNvSpPr/>
          <p:nvPr/>
        </p:nvSpPr>
        <p:spPr>
          <a:xfrm>
            <a:off x="6097932" y="5710153"/>
            <a:ext cx="385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97B38D0-CAEF-46B9-B281-EF8ED7B84747}"/>
              </a:ext>
            </a:extLst>
          </p:cNvPr>
          <p:cNvSpPr/>
          <p:nvPr/>
        </p:nvSpPr>
        <p:spPr>
          <a:xfrm>
            <a:off x="7204521" y="5710153"/>
            <a:ext cx="385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BE470E6-F74B-4B03-9D4B-272A85E01577}"/>
              </a:ext>
            </a:extLst>
          </p:cNvPr>
          <p:cNvSpPr/>
          <p:nvPr/>
        </p:nvSpPr>
        <p:spPr>
          <a:xfrm>
            <a:off x="8270714" y="5710153"/>
            <a:ext cx="385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B9E3079-929B-48E7-8084-00713F18423E}"/>
              </a:ext>
            </a:extLst>
          </p:cNvPr>
          <p:cNvSpPr/>
          <p:nvPr/>
        </p:nvSpPr>
        <p:spPr>
          <a:xfrm>
            <a:off x="5357309" y="6285544"/>
            <a:ext cx="8837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D9B25CD-75EF-4D66-AEF2-C3EE11CED215}"/>
              </a:ext>
            </a:extLst>
          </p:cNvPr>
          <p:cNvCxnSpPr>
            <a:cxnSpLocks/>
          </p:cNvCxnSpPr>
          <p:nvPr/>
        </p:nvCxnSpPr>
        <p:spPr>
          <a:xfrm flipH="1">
            <a:off x="1013791" y="4506719"/>
            <a:ext cx="3661659" cy="61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22AD6E95-232A-4379-B868-948666648BF9}"/>
              </a:ext>
            </a:extLst>
          </p:cNvPr>
          <p:cNvSpPr/>
          <p:nvPr/>
        </p:nvSpPr>
        <p:spPr>
          <a:xfrm>
            <a:off x="297435" y="4240917"/>
            <a:ext cx="8837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CC6DC5F-5F27-4713-B839-F3F6E35E4C93}"/>
              </a:ext>
            </a:extLst>
          </p:cNvPr>
          <p:cNvCxnSpPr>
            <a:cxnSpLocks/>
          </p:cNvCxnSpPr>
          <p:nvPr/>
        </p:nvCxnSpPr>
        <p:spPr>
          <a:xfrm flipH="1">
            <a:off x="1013791" y="944525"/>
            <a:ext cx="7992368" cy="111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ED1D0988-C297-4979-B22D-ADC1C5FC1570}"/>
              </a:ext>
            </a:extLst>
          </p:cNvPr>
          <p:cNvSpPr/>
          <p:nvPr/>
        </p:nvSpPr>
        <p:spPr>
          <a:xfrm>
            <a:off x="314557" y="678723"/>
            <a:ext cx="8837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625ACDA-A492-48F4-8759-5998A1F20904}"/>
              </a:ext>
            </a:extLst>
          </p:cNvPr>
          <p:cNvSpPr/>
          <p:nvPr/>
        </p:nvSpPr>
        <p:spPr>
          <a:xfrm>
            <a:off x="393875" y="2464012"/>
            <a:ext cx="6628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7E82BAB-3965-4270-8EA0-0356BEDBC714}"/>
              </a:ext>
            </a:extLst>
          </p:cNvPr>
          <p:cNvCxnSpPr>
            <a:cxnSpLocks/>
          </p:cNvCxnSpPr>
          <p:nvPr/>
        </p:nvCxnSpPr>
        <p:spPr>
          <a:xfrm flipH="1">
            <a:off x="1083762" y="1828575"/>
            <a:ext cx="6834124" cy="304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E4FE63C-64C5-4D48-B060-F2CBA0596E22}"/>
              </a:ext>
            </a:extLst>
          </p:cNvPr>
          <p:cNvCxnSpPr>
            <a:cxnSpLocks/>
          </p:cNvCxnSpPr>
          <p:nvPr/>
        </p:nvCxnSpPr>
        <p:spPr>
          <a:xfrm flipH="1">
            <a:off x="1048398" y="2716542"/>
            <a:ext cx="5795524" cy="55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60B0A8A-A415-40AE-8AE9-5A5A5855472F}"/>
              </a:ext>
            </a:extLst>
          </p:cNvPr>
          <p:cNvCxnSpPr>
            <a:cxnSpLocks/>
          </p:cNvCxnSpPr>
          <p:nvPr/>
        </p:nvCxnSpPr>
        <p:spPr>
          <a:xfrm flipH="1">
            <a:off x="1013791" y="3607683"/>
            <a:ext cx="47494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290E35B-5557-41BF-AD77-E0FA3D867213}"/>
              </a:ext>
            </a:extLst>
          </p:cNvPr>
          <p:cNvCxnSpPr>
            <a:cxnSpLocks/>
          </p:cNvCxnSpPr>
          <p:nvPr/>
        </p:nvCxnSpPr>
        <p:spPr>
          <a:xfrm flipV="1">
            <a:off x="1028539" y="944525"/>
            <a:ext cx="5111" cy="3562194"/>
          </a:xfrm>
          <a:prstGeom prst="straightConnector1">
            <a:avLst/>
          </a:prstGeom>
          <a:ln w="762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56BB6418-48A3-4547-A573-855565CF54E8}"/>
              </a:ext>
            </a:extLst>
          </p:cNvPr>
          <p:cNvSpPr/>
          <p:nvPr/>
        </p:nvSpPr>
        <p:spPr>
          <a:xfrm>
            <a:off x="1172315" y="1176746"/>
            <a:ext cx="385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A5F7801-421F-4DA0-B3E1-BB28818B6807}"/>
              </a:ext>
            </a:extLst>
          </p:cNvPr>
          <p:cNvSpPr/>
          <p:nvPr/>
        </p:nvSpPr>
        <p:spPr>
          <a:xfrm>
            <a:off x="1168927" y="2039174"/>
            <a:ext cx="385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FC41A72-BC33-4C3E-9FE8-F7291254C3F2}"/>
              </a:ext>
            </a:extLst>
          </p:cNvPr>
          <p:cNvSpPr/>
          <p:nvPr/>
        </p:nvSpPr>
        <p:spPr>
          <a:xfrm>
            <a:off x="1168927" y="2943936"/>
            <a:ext cx="385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3B5435C-0C95-473A-A4E1-6B008F9B9158}"/>
              </a:ext>
            </a:extLst>
          </p:cNvPr>
          <p:cNvSpPr/>
          <p:nvPr/>
        </p:nvSpPr>
        <p:spPr>
          <a:xfrm>
            <a:off x="1164928" y="3816347"/>
            <a:ext cx="385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3469C96-7EBA-4858-B46D-746535CCE46C}"/>
              </a:ext>
            </a:extLst>
          </p:cNvPr>
          <p:cNvSpPr/>
          <p:nvPr/>
        </p:nvSpPr>
        <p:spPr>
          <a:xfrm>
            <a:off x="297435" y="3343767"/>
            <a:ext cx="8837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en-GB" sz="40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B5E917D-5311-43AF-8E71-B4635893CAF5}"/>
              </a:ext>
            </a:extLst>
          </p:cNvPr>
          <p:cNvSpPr/>
          <p:nvPr/>
        </p:nvSpPr>
        <p:spPr>
          <a:xfrm>
            <a:off x="9230171" y="3275724"/>
            <a:ext cx="22559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C: (13, 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1E72BC1-70AD-4CA2-81BB-AF6E1A29678A}"/>
              </a:ext>
            </a:extLst>
          </p:cNvPr>
          <p:cNvSpPr/>
          <p:nvPr/>
        </p:nvSpPr>
        <p:spPr>
          <a:xfrm>
            <a:off x="10651011" y="3275724"/>
            <a:ext cx="11279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15)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08BDCFB-05FB-4B39-B35B-E3846931190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033560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3" grpId="0"/>
      <p:bldP spid="22" grpId="0"/>
      <p:bldP spid="23" grpId="0"/>
      <p:bldP spid="24" grpId="0"/>
      <p:bldP spid="25" grpId="0"/>
      <p:bldP spid="26" grpId="0"/>
      <p:bldP spid="30" grpId="0"/>
      <p:bldP spid="32" grpId="0"/>
      <p:bldP spid="36" grpId="0"/>
      <p:bldP spid="43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3019</TotalTime>
  <Words>23148</Words>
  <Application>Microsoft Office PowerPoint</Application>
  <PresentationFormat>Widescreen</PresentationFormat>
  <Paragraphs>5887</Paragraphs>
  <Slides>356</Slides>
  <Notes>356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356</vt:i4>
      </vt:variant>
    </vt:vector>
  </HeadingPairs>
  <TitlesOfParts>
    <vt:vector size="362" baseType="lpstr">
      <vt:lpstr>MS Mincho</vt:lpstr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Page 1</dc:title>
  <dc:creator>Simon Rigelsford</dc:creator>
  <cp:lastModifiedBy>Simon Rigelsford</cp:lastModifiedBy>
  <cp:revision>75</cp:revision>
  <dcterms:created xsi:type="dcterms:W3CDTF">2020-06-19T04:07:53Z</dcterms:created>
  <dcterms:modified xsi:type="dcterms:W3CDTF">2020-08-09T14:26:36Z</dcterms:modified>
</cp:coreProperties>
</file>