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ppt/notesSlides/notesSlide203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06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211.xml" ContentType="application/vnd.openxmlformats-officedocument.presentationml.notesSlide+xml"/>
  <Override PartName="/ppt/notesSlides/notesSlide212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17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20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222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24.xml" ContentType="application/vnd.openxmlformats-officedocument.presentationml.notesSlide+xml"/>
  <Override PartName="/ppt/notesSlides/notesSlide225.xml" ContentType="application/vnd.openxmlformats-officedocument.presentationml.notesSlide+xml"/>
  <Override PartName="/ppt/notesSlides/notesSlide226.xml" ContentType="application/vnd.openxmlformats-officedocument.presentationml.notesSlide+xml"/>
  <Override PartName="/ppt/notesSlides/notesSlide227.xml" ContentType="application/vnd.openxmlformats-officedocument.presentationml.notesSlide+xml"/>
  <Override PartName="/ppt/notesSlides/notesSlide228.xml" ContentType="application/vnd.openxmlformats-officedocument.presentationml.notesSlide+xml"/>
  <Override PartName="/ppt/notesSlides/notesSlide229.xml" ContentType="application/vnd.openxmlformats-officedocument.presentationml.notesSlide+xml"/>
  <Override PartName="/ppt/notesSlides/notesSlide230.xml" ContentType="application/vnd.openxmlformats-officedocument.presentationml.notesSlide+xml"/>
  <Override PartName="/ppt/notesSlides/notesSlide231.xml" ContentType="application/vnd.openxmlformats-officedocument.presentationml.notesSlide+xml"/>
  <Override PartName="/ppt/notesSlides/notesSlide232.xml" ContentType="application/vnd.openxmlformats-officedocument.presentationml.notesSlide+xml"/>
  <Override PartName="/ppt/notesSlides/notesSlide233.xml" ContentType="application/vnd.openxmlformats-officedocument.presentationml.notesSlide+xml"/>
  <Override PartName="/ppt/notesSlides/notesSlide234.xml" ContentType="application/vnd.openxmlformats-officedocument.presentationml.notesSlide+xml"/>
  <Override PartName="/ppt/notesSlides/notesSlide235.xml" ContentType="application/vnd.openxmlformats-officedocument.presentationml.notesSlide+xml"/>
  <Override PartName="/ppt/notesSlides/notesSlide236.xml" ContentType="application/vnd.openxmlformats-officedocument.presentationml.notesSlide+xml"/>
  <Override PartName="/ppt/notesSlides/notesSlide237.xml" ContentType="application/vnd.openxmlformats-officedocument.presentationml.notesSlide+xml"/>
  <Override PartName="/ppt/notesSlides/notesSlide238.xml" ContentType="application/vnd.openxmlformats-officedocument.presentationml.notesSlide+xml"/>
  <Override PartName="/ppt/notesSlides/notesSlide239.xml" ContentType="application/vnd.openxmlformats-officedocument.presentationml.notesSlide+xml"/>
  <Override PartName="/ppt/notesSlides/notesSlide240.xml" ContentType="application/vnd.openxmlformats-officedocument.presentationml.notesSlide+xml"/>
  <Override PartName="/ppt/notesSlides/notesSlide241.xml" ContentType="application/vnd.openxmlformats-officedocument.presentationml.notesSlide+xml"/>
  <Override PartName="/ppt/notesSlides/notesSlide242.xml" ContentType="application/vnd.openxmlformats-officedocument.presentationml.notesSlide+xml"/>
  <Override PartName="/ppt/notesSlides/notesSlide243.xml" ContentType="application/vnd.openxmlformats-officedocument.presentationml.notesSlide+xml"/>
  <Override PartName="/ppt/notesSlides/notesSlide244.xml" ContentType="application/vnd.openxmlformats-officedocument.presentationml.notesSlide+xml"/>
  <Override PartName="/ppt/notesSlides/notesSlide245.xml" ContentType="application/vnd.openxmlformats-officedocument.presentationml.notesSlide+xml"/>
  <Override PartName="/ppt/notesSlides/notesSlide246.xml" ContentType="application/vnd.openxmlformats-officedocument.presentationml.notesSlide+xml"/>
  <Override PartName="/ppt/notesSlides/notesSlide247.xml" ContentType="application/vnd.openxmlformats-officedocument.presentationml.notesSlide+xml"/>
  <Override PartName="/ppt/notesSlides/notesSlide248.xml" ContentType="application/vnd.openxmlformats-officedocument.presentationml.notesSlide+xml"/>
  <Override PartName="/ppt/notesSlides/notesSlide249.xml" ContentType="application/vnd.openxmlformats-officedocument.presentationml.notesSlide+xml"/>
  <Override PartName="/ppt/notesSlides/notesSlide250.xml" ContentType="application/vnd.openxmlformats-officedocument.presentationml.notesSlide+xml"/>
  <Override PartName="/ppt/notesSlides/notesSlide251.xml" ContentType="application/vnd.openxmlformats-officedocument.presentationml.notesSlide+xml"/>
  <Override PartName="/ppt/notesSlides/notesSlide252.xml" ContentType="application/vnd.openxmlformats-officedocument.presentationml.notesSlide+xml"/>
  <Override PartName="/ppt/notesSlides/notesSlide253.xml" ContentType="application/vnd.openxmlformats-officedocument.presentationml.notesSlide+xml"/>
  <Override PartName="/ppt/notesSlides/notesSlide254.xml" ContentType="application/vnd.openxmlformats-officedocument.presentationml.notesSlide+xml"/>
  <Override PartName="/ppt/notesSlides/notesSlide255.xml" ContentType="application/vnd.openxmlformats-officedocument.presentationml.notesSlide+xml"/>
  <Override PartName="/ppt/notesSlides/notesSlide256.xml" ContentType="application/vnd.openxmlformats-officedocument.presentationml.notesSlide+xml"/>
  <Override PartName="/ppt/notesSlides/notesSlide257.xml" ContentType="application/vnd.openxmlformats-officedocument.presentationml.notesSlide+xml"/>
  <Override PartName="/ppt/notesSlides/notesSlide258.xml" ContentType="application/vnd.openxmlformats-officedocument.presentationml.notesSlide+xml"/>
  <Override PartName="/ppt/notesSlides/notesSlide259.xml" ContentType="application/vnd.openxmlformats-officedocument.presentationml.notesSlide+xml"/>
  <Override PartName="/ppt/notesSlides/notesSlide260.xml" ContentType="application/vnd.openxmlformats-officedocument.presentationml.notesSlide+xml"/>
  <Override PartName="/ppt/notesSlides/notesSlide261.xml" ContentType="application/vnd.openxmlformats-officedocument.presentationml.notesSlide+xml"/>
  <Override PartName="/ppt/notesSlides/notesSlide262.xml" ContentType="application/vnd.openxmlformats-officedocument.presentationml.notesSlide+xml"/>
  <Override PartName="/ppt/notesSlides/notesSlide263.xml" ContentType="application/vnd.openxmlformats-officedocument.presentationml.notesSlide+xml"/>
  <Override PartName="/ppt/notesSlides/notesSlide264.xml" ContentType="application/vnd.openxmlformats-officedocument.presentationml.notesSlide+xml"/>
  <Override PartName="/ppt/notesSlides/notesSlide265.xml" ContentType="application/vnd.openxmlformats-officedocument.presentationml.notesSlide+xml"/>
  <Override PartName="/ppt/notesSlides/notesSlide266.xml" ContentType="application/vnd.openxmlformats-officedocument.presentationml.notesSlide+xml"/>
  <Override PartName="/ppt/notesSlides/notesSlide267.xml" ContentType="application/vnd.openxmlformats-officedocument.presentationml.notesSlide+xml"/>
  <Override PartName="/ppt/notesSlides/notesSlide268.xml" ContentType="application/vnd.openxmlformats-officedocument.presentationml.notesSlide+xml"/>
  <Override PartName="/ppt/notesSlides/notesSlide269.xml" ContentType="application/vnd.openxmlformats-officedocument.presentationml.notesSlide+xml"/>
  <Override PartName="/ppt/notesSlides/notesSlide270.xml" ContentType="application/vnd.openxmlformats-officedocument.presentationml.notesSlide+xml"/>
  <Override PartName="/ppt/notesSlides/notesSlide271.xml" ContentType="application/vnd.openxmlformats-officedocument.presentationml.notesSlide+xml"/>
  <Override PartName="/ppt/notesSlides/notesSlide272.xml" ContentType="application/vnd.openxmlformats-officedocument.presentationml.notesSlide+xml"/>
  <Override PartName="/ppt/notesSlides/notesSlide273.xml" ContentType="application/vnd.openxmlformats-officedocument.presentationml.notesSlide+xml"/>
  <Override PartName="/ppt/notesSlides/notesSlide274.xml" ContentType="application/vnd.openxmlformats-officedocument.presentationml.notesSlide+xml"/>
  <Override PartName="/ppt/notesSlides/notesSlide275.xml" ContentType="application/vnd.openxmlformats-officedocument.presentationml.notesSlide+xml"/>
  <Override PartName="/ppt/notesSlides/notesSlide276.xml" ContentType="application/vnd.openxmlformats-officedocument.presentationml.notesSlide+xml"/>
  <Override PartName="/ppt/notesSlides/notesSlide277.xml" ContentType="application/vnd.openxmlformats-officedocument.presentationml.notesSlide+xml"/>
  <Override PartName="/ppt/notesSlides/notesSlide278.xml" ContentType="application/vnd.openxmlformats-officedocument.presentationml.notesSlide+xml"/>
  <Override PartName="/ppt/notesSlides/notesSlide279.xml" ContentType="application/vnd.openxmlformats-officedocument.presentationml.notesSlide+xml"/>
  <Override PartName="/ppt/notesSlides/notesSlide280.xml" ContentType="application/vnd.openxmlformats-officedocument.presentationml.notesSlide+xml"/>
  <Override PartName="/ppt/notesSlides/notesSlide281.xml" ContentType="application/vnd.openxmlformats-officedocument.presentationml.notesSlide+xml"/>
  <Override PartName="/ppt/notesSlides/notesSlide282.xml" ContentType="application/vnd.openxmlformats-officedocument.presentationml.notesSlide+xml"/>
  <Override PartName="/ppt/notesSlides/notesSlide283.xml" ContentType="application/vnd.openxmlformats-officedocument.presentationml.notesSlide+xml"/>
  <Override PartName="/ppt/notesSlides/notesSlide284.xml" ContentType="application/vnd.openxmlformats-officedocument.presentationml.notesSlide+xml"/>
  <Override PartName="/ppt/notesSlides/notesSlide285.xml" ContentType="application/vnd.openxmlformats-officedocument.presentationml.notesSlide+xml"/>
  <Override PartName="/ppt/notesSlides/notesSlide286.xml" ContentType="application/vnd.openxmlformats-officedocument.presentationml.notesSlide+xml"/>
  <Override PartName="/ppt/notesSlides/notesSlide287.xml" ContentType="application/vnd.openxmlformats-officedocument.presentationml.notesSlide+xml"/>
  <Override PartName="/ppt/notesSlides/notesSlide288.xml" ContentType="application/vnd.openxmlformats-officedocument.presentationml.notesSlide+xml"/>
  <Override PartName="/ppt/notesSlides/notesSlide289.xml" ContentType="application/vnd.openxmlformats-officedocument.presentationml.notesSlide+xml"/>
  <Override PartName="/ppt/notesSlides/notesSlide290.xml" ContentType="application/vnd.openxmlformats-officedocument.presentationml.notesSlide+xml"/>
  <Override PartName="/ppt/notesSlides/notesSlide291.xml" ContentType="application/vnd.openxmlformats-officedocument.presentationml.notesSlide+xml"/>
  <Override PartName="/ppt/notesSlides/notesSlide292.xml" ContentType="application/vnd.openxmlformats-officedocument.presentationml.notesSlide+xml"/>
  <Override PartName="/ppt/notesSlides/notesSlide293.xml" ContentType="application/vnd.openxmlformats-officedocument.presentationml.notesSlide+xml"/>
  <Override PartName="/ppt/notesSlides/notesSlide294.xml" ContentType="application/vnd.openxmlformats-officedocument.presentationml.notesSlide+xml"/>
  <Override PartName="/ppt/notesSlides/notesSlide295.xml" ContentType="application/vnd.openxmlformats-officedocument.presentationml.notesSlide+xml"/>
  <Override PartName="/ppt/notesSlides/notesSlide296.xml" ContentType="application/vnd.openxmlformats-officedocument.presentationml.notesSlide+xml"/>
  <Override PartName="/ppt/notesSlides/notesSlide297.xml" ContentType="application/vnd.openxmlformats-officedocument.presentationml.notesSlide+xml"/>
  <Override PartName="/ppt/notesSlides/notesSlide298.xml" ContentType="application/vnd.openxmlformats-officedocument.presentationml.notesSlide+xml"/>
  <Override PartName="/ppt/notesSlides/notesSlide299.xml" ContentType="application/vnd.openxmlformats-officedocument.presentationml.notesSlide+xml"/>
  <Override PartName="/ppt/notesSlides/notesSlide300.xml" ContentType="application/vnd.openxmlformats-officedocument.presentationml.notesSlide+xml"/>
  <Override PartName="/ppt/notesSlides/notesSlide301.xml" ContentType="application/vnd.openxmlformats-officedocument.presentationml.notesSlide+xml"/>
  <Override PartName="/ppt/notesSlides/notesSlide302.xml" ContentType="application/vnd.openxmlformats-officedocument.presentationml.notesSlide+xml"/>
  <Override PartName="/ppt/notesSlides/notesSlide303.xml" ContentType="application/vnd.openxmlformats-officedocument.presentationml.notesSlide+xml"/>
  <Override PartName="/ppt/notesSlides/notesSlide304.xml" ContentType="application/vnd.openxmlformats-officedocument.presentationml.notesSlide+xml"/>
  <Override PartName="/ppt/notesSlides/notesSlide305.xml" ContentType="application/vnd.openxmlformats-officedocument.presentationml.notesSlide+xml"/>
  <Override PartName="/ppt/notesSlides/notesSlide306.xml" ContentType="application/vnd.openxmlformats-officedocument.presentationml.notesSlide+xml"/>
  <Override PartName="/ppt/notesSlides/notesSlide307.xml" ContentType="application/vnd.openxmlformats-officedocument.presentationml.notesSlide+xml"/>
  <Override PartName="/ppt/notesSlides/notesSlide308.xml" ContentType="application/vnd.openxmlformats-officedocument.presentationml.notesSlide+xml"/>
  <Override PartName="/ppt/notesSlides/notesSlide309.xml" ContentType="application/vnd.openxmlformats-officedocument.presentationml.notesSlide+xml"/>
  <Override PartName="/ppt/notesSlides/notesSlide310.xml" ContentType="application/vnd.openxmlformats-officedocument.presentationml.notesSlide+xml"/>
  <Override PartName="/ppt/notesSlides/notesSlide311.xml" ContentType="application/vnd.openxmlformats-officedocument.presentationml.notesSlide+xml"/>
  <Override PartName="/ppt/notesSlides/notesSlide312.xml" ContentType="application/vnd.openxmlformats-officedocument.presentationml.notesSlide+xml"/>
  <Override PartName="/ppt/notesSlides/notesSlide313.xml" ContentType="application/vnd.openxmlformats-officedocument.presentationml.notesSlide+xml"/>
  <Override PartName="/ppt/notesSlides/notesSlide314.xml" ContentType="application/vnd.openxmlformats-officedocument.presentationml.notesSlide+xml"/>
  <Override PartName="/ppt/notesSlides/notesSlide315.xml" ContentType="application/vnd.openxmlformats-officedocument.presentationml.notesSlide+xml"/>
  <Override PartName="/ppt/notesSlides/notesSlide316.xml" ContentType="application/vnd.openxmlformats-officedocument.presentationml.notesSlide+xml"/>
  <Override PartName="/ppt/notesSlides/notesSlide317.xml" ContentType="application/vnd.openxmlformats-officedocument.presentationml.notesSlide+xml"/>
  <Override PartName="/ppt/notesSlides/notesSlide318.xml" ContentType="application/vnd.openxmlformats-officedocument.presentationml.notesSlide+xml"/>
  <Override PartName="/ppt/notesSlides/notesSlide319.xml" ContentType="application/vnd.openxmlformats-officedocument.presentationml.notesSlide+xml"/>
  <Override PartName="/ppt/notesSlides/notesSlide320.xml" ContentType="application/vnd.openxmlformats-officedocument.presentationml.notesSlide+xml"/>
  <Override PartName="/ppt/notesSlides/notesSlide321.xml" ContentType="application/vnd.openxmlformats-officedocument.presentationml.notesSlide+xml"/>
  <Override PartName="/ppt/notesSlides/notesSlide322.xml" ContentType="application/vnd.openxmlformats-officedocument.presentationml.notesSlide+xml"/>
  <Override PartName="/ppt/notesSlides/notesSlide323.xml" ContentType="application/vnd.openxmlformats-officedocument.presentationml.notesSlide+xml"/>
  <Override PartName="/ppt/notesSlides/notesSlide324.xml" ContentType="application/vnd.openxmlformats-officedocument.presentationml.notesSlide+xml"/>
  <Override PartName="/ppt/notesSlides/notesSlide325.xml" ContentType="application/vnd.openxmlformats-officedocument.presentationml.notesSlide+xml"/>
  <Override PartName="/ppt/notesSlides/notesSlide326.xml" ContentType="application/vnd.openxmlformats-officedocument.presentationml.notesSlide+xml"/>
  <Override PartName="/ppt/notesSlides/notesSlide327.xml" ContentType="application/vnd.openxmlformats-officedocument.presentationml.notesSlide+xml"/>
  <Override PartName="/ppt/notesSlides/notesSlide328.xml" ContentType="application/vnd.openxmlformats-officedocument.presentationml.notesSlide+xml"/>
  <Override PartName="/ppt/notesSlides/notesSlide329.xml" ContentType="application/vnd.openxmlformats-officedocument.presentationml.notesSlide+xml"/>
  <Override PartName="/ppt/notesSlides/notesSlide330.xml" ContentType="application/vnd.openxmlformats-officedocument.presentationml.notesSlide+xml"/>
  <Override PartName="/ppt/notesSlides/notesSlide331.xml" ContentType="application/vnd.openxmlformats-officedocument.presentationml.notesSlide+xml"/>
  <Override PartName="/ppt/notesSlides/notesSlide332.xml" ContentType="application/vnd.openxmlformats-officedocument.presentationml.notesSlide+xml"/>
  <Override PartName="/ppt/notesSlides/notesSlide333.xml" ContentType="application/vnd.openxmlformats-officedocument.presentationml.notesSlide+xml"/>
  <Override PartName="/ppt/notesSlides/notesSlide334.xml" ContentType="application/vnd.openxmlformats-officedocument.presentationml.notesSlide+xml"/>
  <Override PartName="/ppt/notesSlides/notesSlide335.xml" ContentType="application/vnd.openxmlformats-officedocument.presentationml.notesSlide+xml"/>
  <Override PartName="/ppt/notesSlides/notesSlide336.xml" ContentType="application/vnd.openxmlformats-officedocument.presentationml.notesSlide+xml"/>
  <Override PartName="/ppt/notesSlides/notesSlide337.xml" ContentType="application/vnd.openxmlformats-officedocument.presentationml.notesSlide+xml"/>
  <Override PartName="/ppt/notesSlides/notesSlide338.xml" ContentType="application/vnd.openxmlformats-officedocument.presentationml.notesSlide+xml"/>
  <Override PartName="/ppt/notesSlides/notesSlide339.xml" ContentType="application/vnd.openxmlformats-officedocument.presentationml.notesSlide+xml"/>
  <Override PartName="/ppt/notesSlides/notesSlide340.xml" ContentType="application/vnd.openxmlformats-officedocument.presentationml.notesSlide+xml"/>
  <Override PartName="/ppt/notesSlides/notesSlide341.xml" ContentType="application/vnd.openxmlformats-officedocument.presentationml.notesSlide+xml"/>
  <Override PartName="/ppt/notesSlides/notesSlide342.xml" ContentType="application/vnd.openxmlformats-officedocument.presentationml.notesSlide+xml"/>
  <Override PartName="/ppt/notesSlides/notesSlide343.xml" ContentType="application/vnd.openxmlformats-officedocument.presentationml.notesSlide+xml"/>
  <Override PartName="/ppt/notesSlides/notesSlide344.xml" ContentType="application/vnd.openxmlformats-officedocument.presentationml.notesSlide+xml"/>
  <Override PartName="/ppt/notesSlides/notesSlide345.xml" ContentType="application/vnd.openxmlformats-officedocument.presentationml.notesSlide+xml"/>
  <Override PartName="/ppt/notesSlides/notesSlide346.xml" ContentType="application/vnd.openxmlformats-officedocument.presentationml.notesSlide+xml"/>
  <Override PartName="/ppt/notesSlides/notesSlide347.xml" ContentType="application/vnd.openxmlformats-officedocument.presentationml.notesSlide+xml"/>
  <Override PartName="/ppt/notesSlides/notesSlide348.xml" ContentType="application/vnd.openxmlformats-officedocument.presentationml.notesSlide+xml"/>
  <Override PartName="/ppt/notesSlides/notesSlide349.xml" ContentType="application/vnd.openxmlformats-officedocument.presentationml.notesSlide+xml"/>
  <Override PartName="/ppt/notesSlides/notesSlide350.xml" ContentType="application/vnd.openxmlformats-officedocument.presentationml.notesSlide+xml"/>
  <Override PartName="/ppt/notesSlides/notesSlide351.xml" ContentType="application/vnd.openxmlformats-officedocument.presentationml.notesSlide+xml"/>
  <Override PartName="/ppt/notesSlides/notesSlide352.xml" ContentType="application/vnd.openxmlformats-officedocument.presentationml.notesSlide+xml"/>
  <Override PartName="/ppt/notesSlides/notesSlide353.xml" ContentType="application/vnd.openxmlformats-officedocument.presentationml.notesSlide+xml"/>
  <Override PartName="/ppt/notesSlides/notesSlide354.xml" ContentType="application/vnd.openxmlformats-officedocument.presentationml.notesSlide+xml"/>
  <Override PartName="/ppt/notesSlides/notesSlide355.xml" ContentType="application/vnd.openxmlformats-officedocument.presentationml.notesSlide+xml"/>
  <Override PartName="/ppt/notesSlides/notesSlide356.xml" ContentType="application/vnd.openxmlformats-officedocument.presentationml.notesSlide+xml"/>
  <Override PartName="/ppt/notesSlides/notesSlide357.xml" ContentType="application/vnd.openxmlformats-officedocument.presentationml.notesSlide+xml"/>
  <Override PartName="/ppt/notesSlides/notesSlide358.xml" ContentType="application/vnd.openxmlformats-officedocument.presentationml.notesSlide+xml"/>
  <Override PartName="/ppt/notesSlides/notesSlide359.xml" ContentType="application/vnd.openxmlformats-officedocument.presentationml.notesSlide+xml"/>
  <Override PartName="/ppt/notesSlides/notesSlide360.xml" ContentType="application/vnd.openxmlformats-officedocument.presentationml.notesSlide+xml"/>
  <Override PartName="/ppt/notesSlides/notesSlide361.xml" ContentType="application/vnd.openxmlformats-officedocument.presentationml.notesSlide+xml"/>
  <Override PartName="/ppt/notesSlides/notesSlide362.xml" ContentType="application/vnd.openxmlformats-officedocument.presentationml.notesSlide+xml"/>
  <Override PartName="/ppt/notesSlides/notesSlide363.xml" ContentType="application/vnd.openxmlformats-officedocument.presentationml.notesSlide+xml"/>
  <Override PartName="/ppt/notesSlides/notesSlide364.xml" ContentType="application/vnd.openxmlformats-officedocument.presentationml.notesSlide+xml"/>
  <Override PartName="/ppt/notesSlides/notesSlide365.xml" ContentType="application/vnd.openxmlformats-officedocument.presentationml.notesSlide+xml"/>
  <Override PartName="/ppt/notesSlides/notesSlide366.xml" ContentType="application/vnd.openxmlformats-officedocument.presentationml.notesSlide+xml"/>
  <Override PartName="/ppt/notesSlides/notesSlide367.xml" ContentType="application/vnd.openxmlformats-officedocument.presentationml.notesSlide+xml"/>
  <Override PartName="/ppt/notesSlides/notesSlide368.xml" ContentType="application/vnd.openxmlformats-officedocument.presentationml.notesSlide+xml"/>
  <Override PartName="/ppt/notesSlides/notesSlide369.xml" ContentType="application/vnd.openxmlformats-officedocument.presentationml.notesSlide+xml"/>
  <Override PartName="/ppt/notesSlides/notesSlide370.xml" ContentType="application/vnd.openxmlformats-officedocument.presentationml.notesSlide+xml"/>
  <Override PartName="/ppt/notesSlides/notesSlide371.xml" ContentType="application/vnd.openxmlformats-officedocument.presentationml.notesSlide+xml"/>
  <Override PartName="/ppt/notesSlides/notesSlide372.xml" ContentType="application/vnd.openxmlformats-officedocument.presentationml.notesSlide+xml"/>
  <Override PartName="/ppt/notesSlides/notesSlide373.xml" ContentType="application/vnd.openxmlformats-officedocument.presentationml.notesSlide+xml"/>
  <Override PartName="/ppt/notesSlides/notesSlide374.xml" ContentType="application/vnd.openxmlformats-officedocument.presentationml.notesSlide+xml"/>
  <Override PartName="/ppt/notesSlides/notesSlide375.xml" ContentType="application/vnd.openxmlformats-officedocument.presentationml.notesSlide+xml"/>
  <Override PartName="/ppt/notesSlides/notesSlide376.xml" ContentType="application/vnd.openxmlformats-officedocument.presentationml.notesSlide+xml"/>
  <Override PartName="/ppt/notesSlides/notesSlide377.xml" ContentType="application/vnd.openxmlformats-officedocument.presentationml.notesSlide+xml"/>
  <Override PartName="/ppt/notesSlides/notesSlide378.xml" ContentType="application/vnd.openxmlformats-officedocument.presentationml.notesSlide+xml"/>
  <Override PartName="/ppt/notesSlides/notesSlide379.xml" ContentType="application/vnd.openxmlformats-officedocument.presentationml.notesSlide+xml"/>
  <Override PartName="/ppt/notesSlides/notesSlide380.xml" ContentType="application/vnd.openxmlformats-officedocument.presentationml.notesSlide+xml"/>
  <Override PartName="/ppt/notesSlides/notesSlide381.xml" ContentType="application/vnd.openxmlformats-officedocument.presentationml.notesSlide+xml"/>
  <Override PartName="/ppt/notesSlides/notesSlide382.xml" ContentType="application/vnd.openxmlformats-officedocument.presentationml.notesSlide+xml"/>
  <Override PartName="/ppt/notesSlides/notesSlide383.xml" ContentType="application/vnd.openxmlformats-officedocument.presentationml.notesSlide+xml"/>
  <Override PartName="/ppt/notesSlides/notesSlide384.xml" ContentType="application/vnd.openxmlformats-officedocument.presentationml.notesSlide+xml"/>
  <Override PartName="/ppt/notesSlides/notesSlide385.xml" ContentType="application/vnd.openxmlformats-officedocument.presentationml.notesSlide+xml"/>
  <Override PartName="/ppt/notesSlides/notesSlide386.xml" ContentType="application/vnd.openxmlformats-officedocument.presentationml.notesSlide+xml"/>
  <Override PartName="/ppt/notesSlides/notesSlide387.xml" ContentType="application/vnd.openxmlformats-officedocument.presentationml.notesSlide+xml"/>
  <Override PartName="/ppt/notesSlides/notesSlide388.xml" ContentType="application/vnd.openxmlformats-officedocument.presentationml.notesSlide+xml"/>
  <Override PartName="/ppt/notesSlides/notesSlide389.xml" ContentType="application/vnd.openxmlformats-officedocument.presentationml.notesSlide+xml"/>
  <Override PartName="/ppt/notesSlides/notesSlide390.xml" ContentType="application/vnd.openxmlformats-officedocument.presentationml.notesSlide+xml"/>
  <Override PartName="/ppt/notesSlides/notesSlide391.xml" ContentType="application/vnd.openxmlformats-officedocument.presentationml.notesSlide+xml"/>
  <Override PartName="/ppt/notesSlides/notesSlide392.xml" ContentType="application/vnd.openxmlformats-officedocument.presentationml.notesSlide+xml"/>
  <Override PartName="/ppt/notesSlides/notesSlide393.xml" ContentType="application/vnd.openxmlformats-officedocument.presentationml.notesSlide+xml"/>
  <Override PartName="/ppt/notesSlides/notesSlide394.xml" ContentType="application/vnd.openxmlformats-officedocument.presentationml.notesSlide+xml"/>
  <Override PartName="/ppt/notesSlides/notesSlide395.xml" ContentType="application/vnd.openxmlformats-officedocument.presentationml.notesSlide+xml"/>
  <Override PartName="/ppt/notesSlides/notesSlide396.xml" ContentType="application/vnd.openxmlformats-officedocument.presentationml.notesSlide+xml"/>
  <Override PartName="/ppt/notesSlides/notesSlide397.xml" ContentType="application/vnd.openxmlformats-officedocument.presentationml.notesSlide+xml"/>
  <Override PartName="/ppt/notesSlides/notesSlide398.xml" ContentType="application/vnd.openxmlformats-officedocument.presentationml.notesSlide+xml"/>
  <Override PartName="/ppt/notesSlides/notesSlide399.xml" ContentType="application/vnd.openxmlformats-officedocument.presentationml.notesSlide+xml"/>
  <Override PartName="/ppt/notesSlides/notesSlide400.xml" ContentType="application/vnd.openxmlformats-officedocument.presentationml.notesSlide+xml"/>
  <Override PartName="/ppt/notesSlides/notesSlide401.xml" ContentType="application/vnd.openxmlformats-officedocument.presentationml.notesSlide+xml"/>
  <Override PartName="/ppt/notesSlides/notesSlide402.xml" ContentType="application/vnd.openxmlformats-officedocument.presentationml.notesSlide+xml"/>
  <Override PartName="/ppt/notesSlides/notesSlide403.xml" ContentType="application/vnd.openxmlformats-officedocument.presentationml.notesSlide+xml"/>
  <Override PartName="/ppt/notesSlides/notesSlide404.xml" ContentType="application/vnd.openxmlformats-officedocument.presentationml.notesSlide+xml"/>
  <Override PartName="/ppt/notesSlides/notesSlide405.xml" ContentType="application/vnd.openxmlformats-officedocument.presentationml.notesSlide+xml"/>
  <Override PartName="/ppt/notesSlides/notesSlide406.xml" ContentType="application/vnd.openxmlformats-officedocument.presentationml.notesSlide+xml"/>
  <Override PartName="/ppt/notesSlides/notesSlide407.xml" ContentType="application/vnd.openxmlformats-officedocument.presentationml.notesSlide+xml"/>
  <Override PartName="/ppt/notesSlides/notesSlide408.xml" ContentType="application/vnd.openxmlformats-officedocument.presentationml.notesSlide+xml"/>
  <Override PartName="/ppt/notesSlides/notesSlide409.xml" ContentType="application/vnd.openxmlformats-officedocument.presentationml.notesSlide+xml"/>
  <Override PartName="/ppt/notesSlides/notesSlide410.xml" ContentType="application/vnd.openxmlformats-officedocument.presentationml.notesSlide+xml"/>
  <Override PartName="/ppt/notesSlides/notesSlide411.xml" ContentType="application/vnd.openxmlformats-officedocument.presentationml.notesSlide+xml"/>
  <Override PartName="/ppt/notesSlides/notesSlide412.xml" ContentType="application/vnd.openxmlformats-officedocument.presentationml.notesSlide+xml"/>
  <Override PartName="/ppt/notesSlides/notesSlide413.xml" ContentType="application/vnd.openxmlformats-officedocument.presentationml.notesSlide+xml"/>
  <Override PartName="/ppt/notesSlides/notesSlide414.xml" ContentType="application/vnd.openxmlformats-officedocument.presentationml.notesSlide+xml"/>
  <Override PartName="/ppt/notesSlides/notesSlide415.xml" ContentType="application/vnd.openxmlformats-officedocument.presentationml.notesSlide+xml"/>
  <Override PartName="/ppt/notesSlides/notesSlide416.xml" ContentType="application/vnd.openxmlformats-officedocument.presentationml.notesSlide+xml"/>
  <Override PartName="/ppt/notesSlides/notesSlide417.xml" ContentType="application/vnd.openxmlformats-officedocument.presentationml.notesSlide+xml"/>
  <Override PartName="/ppt/notesSlides/notesSlide418.xml" ContentType="application/vnd.openxmlformats-officedocument.presentationml.notesSlide+xml"/>
  <Override PartName="/ppt/notesSlides/notesSlide419.xml" ContentType="application/vnd.openxmlformats-officedocument.presentationml.notesSlide+xml"/>
  <Override PartName="/ppt/notesSlides/notesSlide420.xml" ContentType="application/vnd.openxmlformats-officedocument.presentationml.notesSlide+xml"/>
  <Override PartName="/ppt/notesSlides/notesSlide421.xml" ContentType="application/vnd.openxmlformats-officedocument.presentationml.notesSlide+xml"/>
  <Override PartName="/ppt/notesSlides/notesSlide422.xml" ContentType="application/vnd.openxmlformats-officedocument.presentationml.notesSlide+xml"/>
  <Override PartName="/ppt/notesSlides/notesSlide423.xml" ContentType="application/vnd.openxmlformats-officedocument.presentationml.notesSlide+xml"/>
  <Override PartName="/ppt/notesSlides/notesSlide424.xml" ContentType="application/vnd.openxmlformats-officedocument.presentationml.notesSlide+xml"/>
  <Override PartName="/ppt/notesSlides/notesSlide425.xml" ContentType="application/vnd.openxmlformats-officedocument.presentationml.notesSlide+xml"/>
  <Override PartName="/ppt/notesSlides/notesSlide426.xml" ContentType="application/vnd.openxmlformats-officedocument.presentationml.notesSlide+xml"/>
  <Override PartName="/ppt/notesSlides/notesSlide427.xml" ContentType="application/vnd.openxmlformats-officedocument.presentationml.notesSlide+xml"/>
  <Override PartName="/ppt/notesSlides/notesSlide428.xml" ContentType="application/vnd.openxmlformats-officedocument.presentationml.notesSlide+xml"/>
  <Override PartName="/ppt/notesSlides/notesSlide429.xml" ContentType="application/vnd.openxmlformats-officedocument.presentationml.notesSlide+xml"/>
  <Override PartName="/ppt/notesSlides/notesSlide430.xml" ContentType="application/vnd.openxmlformats-officedocument.presentationml.notesSlide+xml"/>
  <Override PartName="/ppt/notesSlides/notesSlide431.xml" ContentType="application/vnd.openxmlformats-officedocument.presentationml.notesSlide+xml"/>
  <Override PartName="/ppt/notesSlides/notesSlide432.xml" ContentType="application/vnd.openxmlformats-officedocument.presentationml.notesSlide+xml"/>
  <Override PartName="/ppt/notesSlides/notesSlide433.xml" ContentType="application/vnd.openxmlformats-officedocument.presentationml.notesSlide+xml"/>
  <Override PartName="/ppt/notesSlides/notesSlide434.xml" ContentType="application/vnd.openxmlformats-officedocument.presentationml.notesSlide+xml"/>
  <Override PartName="/ppt/notesSlides/notesSlide435.xml" ContentType="application/vnd.openxmlformats-officedocument.presentationml.notesSlide+xml"/>
  <Override PartName="/ppt/notesSlides/notesSlide436.xml" ContentType="application/vnd.openxmlformats-officedocument.presentationml.notesSlide+xml"/>
  <Override PartName="/ppt/notesSlides/notesSlide437.xml" ContentType="application/vnd.openxmlformats-officedocument.presentationml.notesSlide+xml"/>
  <Override PartName="/ppt/notesSlides/notesSlide438.xml" ContentType="application/vnd.openxmlformats-officedocument.presentationml.notesSlide+xml"/>
  <Override PartName="/ppt/notesSlides/notesSlide439.xml" ContentType="application/vnd.openxmlformats-officedocument.presentationml.notesSlide+xml"/>
  <Override PartName="/ppt/notesSlides/notesSlide440.xml" ContentType="application/vnd.openxmlformats-officedocument.presentationml.notesSlide+xml"/>
  <Override PartName="/ppt/notesSlides/notesSlide441.xml" ContentType="application/vnd.openxmlformats-officedocument.presentationml.notesSlide+xml"/>
  <Override PartName="/ppt/notesSlides/notesSlide442.xml" ContentType="application/vnd.openxmlformats-officedocument.presentationml.notesSlide+xml"/>
  <Override PartName="/ppt/notesSlides/notesSlide443.xml" ContentType="application/vnd.openxmlformats-officedocument.presentationml.notesSlide+xml"/>
  <Override PartName="/ppt/notesSlides/notesSlide444.xml" ContentType="application/vnd.openxmlformats-officedocument.presentationml.notesSlide+xml"/>
  <Override PartName="/ppt/notesSlides/notesSlide445.xml" ContentType="application/vnd.openxmlformats-officedocument.presentationml.notesSlide+xml"/>
  <Override PartName="/ppt/notesSlides/notesSlide446.xml" ContentType="application/vnd.openxmlformats-officedocument.presentationml.notesSlide+xml"/>
  <Override PartName="/ppt/notesSlides/notesSlide447.xml" ContentType="application/vnd.openxmlformats-officedocument.presentationml.notesSlide+xml"/>
  <Override PartName="/ppt/notesSlides/notesSlide448.xml" ContentType="application/vnd.openxmlformats-officedocument.presentationml.notesSlide+xml"/>
  <Override PartName="/ppt/notesSlides/notesSlide449.xml" ContentType="application/vnd.openxmlformats-officedocument.presentationml.notesSlide+xml"/>
  <Override PartName="/ppt/notesSlides/notesSlide450.xml" ContentType="application/vnd.openxmlformats-officedocument.presentationml.notesSlide+xml"/>
  <Override PartName="/ppt/notesSlides/notesSlide451.xml" ContentType="application/vnd.openxmlformats-officedocument.presentationml.notesSlide+xml"/>
  <Override PartName="/ppt/notesSlides/notesSlide452.xml" ContentType="application/vnd.openxmlformats-officedocument.presentationml.notesSlide+xml"/>
  <Override PartName="/ppt/notesSlides/notesSlide453.xml" ContentType="application/vnd.openxmlformats-officedocument.presentationml.notesSlide+xml"/>
  <Override PartName="/ppt/notesSlides/notesSlide454.xml" ContentType="application/vnd.openxmlformats-officedocument.presentationml.notesSlide+xml"/>
  <Override PartName="/ppt/notesSlides/notesSlide455.xml" ContentType="application/vnd.openxmlformats-officedocument.presentationml.notesSlide+xml"/>
  <Override PartName="/ppt/notesSlides/notesSlide456.xml" ContentType="application/vnd.openxmlformats-officedocument.presentationml.notesSlide+xml"/>
  <Override PartName="/ppt/notesSlides/notesSlide457.xml" ContentType="application/vnd.openxmlformats-officedocument.presentationml.notesSlide+xml"/>
  <Override PartName="/ppt/notesSlides/notesSlide458.xml" ContentType="application/vnd.openxmlformats-officedocument.presentationml.notesSlide+xml"/>
  <Override PartName="/ppt/notesSlides/notesSlide459.xml" ContentType="application/vnd.openxmlformats-officedocument.presentationml.notesSlide+xml"/>
  <Override PartName="/ppt/notesSlides/notesSlide460.xml" ContentType="application/vnd.openxmlformats-officedocument.presentationml.notesSlide+xml"/>
  <Override PartName="/ppt/notesSlides/notesSlide461.xml" ContentType="application/vnd.openxmlformats-officedocument.presentationml.notesSlide+xml"/>
  <Override PartName="/ppt/notesSlides/notesSlide462.xml" ContentType="application/vnd.openxmlformats-officedocument.presentationml.notesSlide+xml"/>
  <Override PartName="/ppt/notesSlides/notesSlide463.xml" ContentType="application/vnd.openxmlformats-officedocument.presentationml.notesSlide+xml"/>
  <Override PartName="/ppt/notesSlides/notesSlide464.xml" ContentType="application/vnd.openxmlformats-officedocument.presentationml.notesSlide+xml"/>
  <Override PartName="/ppt/notesSlides/notesSlide465.xml" ContentType="application/vnd.openxmlformats-officedocument.presentationml.notesSlide+xml"/>
  <Override PartName="/ppt/notesSlides/notesSlide466.xml" ContentType="application/vnd.openxmlformats-officedocument.presentationml.notesSlide+xml"/>
  <Override PartName="/ppt/notesSlides/notesSlide467.xml" ContentType="application/vnd.openxmlformats-officedocument.presentationml.notesSlide+xml"/>
  <Override PartName="/ppt/notesSlides/notesSlide468.xml" ContentType="application/vnd.openxmlformats-officedocument.presentationml.notesSlide+xml"/>
  <Override PartName="/ppt/notesSlides/notesSlide469.xml" ContentType="application/vnd.openxmlformats-officedocument.presentationml.notesSlide+xml"/>
  <Override PartName="/ppt/notesSlides/notesSlide4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2"/>
  </p:notesMasterIdLst>
  <p:sldIdLst>
    <p:sldId id="974" r:id="rId2"/>
    <p:sldId id="579" r:id="rId3"/>
    <p:sldId id="809" r:id="rId4"/>
    <p:sldId id="792" r:id="rId5"/>
    <p:sldId id="357" r:id="rId6"/>
    <p:sldId id="358" r:id="rId7"/>
    <p:sldId id="685" r:id="rId8"/>
    <p:sldId id="939" r:id="rId9"/>
    <p:sldId id="837" r:id="rId10"/>
    <p:sldId id="1073" r:id="rId11"/>
    <p:sldId id="776" r:id="rId12"/>
    <p:sldId id="744" r:id="rId13"/>
    <p:sldId id="559" r:id="rId14"/>
    <p:sldId id="597" r:id="rId15"/>
    <p:sldId id="802" r:id="rId16"/>
    <p:sldId id="803" r:id="rId17"/>
    <p:sldId id="574" r:id="rId18"/>
    <p:sldId id="626" r:id="rId19"/>
    <p:sldId id="472" r:id="rId20"/>
    <p:sldId id="841" r:id="rId21"/>
    <p:sldId id="842" r:id="rId22"/>
    <p:sldId id="869" r:id="rId23"/>
    <p:sldId id="632" r:id="rId24"/>
    <p:sldId id="514" r:id="rId25"/>
    <p:sldId id="900" r:id="rId26"/>
    <p:sldId id="564" r:id="rId27"/>
    <p:sldId id="768" r:id="rId28"/>
    <p:sldId id="450" r:id="rId29"/>
    <p:sldId id="1078" r:id="rId30"/>
    <p:sldId id="511" r:id="rId31"/>
    <p:sldId id="325" r:id="rId32"/>
    <p:sldId id="507" r:id="rId33"/>
    <p:sldId id="508" r:id="rId34"/>
    <p:sldId id="509" r:id="rId35"/>
    <p:sldId id="979" r:id="rId36"/>
    <p:sldId id="801" r:id="rId37"/>
    <p:sldId id="462" r:id="rId38"/>
    <p:sldId id="500" r:id="rId39"/>
    <p:sldId id="576" r:id="rId40"/>
    <p:sldId id="444" r:id="rId41"/>
    <p:sldId id="475" r:id="rId42"/>
    <p:sldId id="1011" r:id="rId43"/>
    <p:sldId id="774" r:id="rId44"/>
    <p:sldId id="1075" r:id="rId45"/>
    <p:sldId id="897" r:id="rId46"/>
    <p:sldId id="363" r:id="rId47"/>
    <p:sldId id="771" r:id="rId48"/>
    <p:sldId id="307" r:id="rId49"/>
    <p:sldId id="405" r:id="rId50"/>
    <p:sldId id="895" r:id="rId51"/>
    <p:sldId id="950" r:id="rId52"/>
    <p:sldId id="640" r:id="rId53"/>
    <p:sldId id="570" r:id="rId54"/>
    <p:sldId id="971" r:id="rId55"/>
    <p:sldId id="572" r:id="rId56"/>
    <p:sldId id="460" r:id="rId57"/>
    <p:sldId id="931" r:id="rId58"/>
    <p:sldId id="945" r:id="rId59"/>
    <p:sldId id="736" r:id="rId60"/>
    <p:sldId id="788" r:id="rId61"/>
    <p:sldId id="789" r:id="rId62"/>
    <p:sldId id="407" r:id="rId63"/>
    <p:sldId id="1071" r:id="rId64"/>
    <p:sldId id="679" r:id="rId65"/>
    <p:sldId id="452" r:id="rId66"/>
    <p:sldId id="1076" r:id="rId67"/>
    <p:sldId id="599" r:id="rId68"/>
    <p:sldId id="295" r:id="rId69"/>
    <p:sldId id="318" r:id="rId70"/>
    <p:sldId id="709" r:id="rId71"/>
    <p:sldId id="865" r:id="rId72"/>
    <p:sldId id="942" r:id="rId73"/>
    <p:sldId id="385" r:id="rId74"/>
    <p:sldId id="343" r:id="rId75"/>
    <p:sldId id="1079" r:id="rId76"/>
    <p:sldId id="523" r:id="rId77"/>
    <p:sldId id="467" r:id="rId78"/>
    <p:sldId id="443" r:id="rId79"/>
    <p:sldId id="713" r:id="rId80"/>
    <p:sldId id="306" r:id="rId81"/>
    <p:sldId id="421" r:id="rId82"/>
    <p:sldId id="389" r:id="rId83"/>
    <p:sldId id="390" r:id="rId84"/>
    <p:sldId id="1089" r:id="rId85"/>
    <p:sldId id="473" r:id="rId86"/>
    <p:sldId id="688" r:id="rId87"/>
    <p:sldId id="731" r:id="rId88"/>
    <p:sldId id="724" r:id="rId89"/>
    <p:sldId id="269" r:id="rId90"/>
    <p:sldId id="489" r:id="rId91"/>
    <p:sldId id="634" r:id="rId92"/>
    <p:sldId id="585" r:id="rId93"/>
    <p:sldId id="586" r:id="rId94"/>
    <p:sldId id="549" r:id="rId95"/>
    <p:sldId id="817" r:id="rId96"/>
    <p:sldId id="1122" r:id="rId97"/>
    <p:sldId id="551" r:id="rId98"/>
    <p:sldId id="499" r:id="rId99"/>
    <p:sldId id="454" r:id="rId100"/>
    <p:sldId id="317" r:id="rId101"/>
    <p:sldId id="361" r:id="rId102"/>
    <p:sldId id="946" r:id="rId103"/>
    <p:sldId id="451" r:id="rId104"/>
    <p:sldId id="631" r:id="rId105"/>
    <p:sldId id="1112" r:id="rId106"/>
    <p:sldId id="457" r:id="rId107"/>
    <p:sldId id="1060" r:id="rId108"/>
    <p:sldId id="902" r:id="rId109"/>
    <p:sldId id="1124" r:id="rId110"/>
    <p:sldId id="503" r:id="rId111"/>
    <p:sldId id="410" r:id="rId112"/>
    <p:sldId id="387" r:id="rId113"/>
    <p:sldId id="934" r:id="rId114"/>
    <p:sldId id="1107" r:id="rId115"/>
    <p:sldId id="738" r:id="rId116"/>
    <p:sldId id="1051" r:id="rId117"/>
    <p:sldId id="893" r:id="rId118"/>
    <p:sldId id="556" r:id="rId119"/>
    <p:sldId id="265" r:id="rId120"/>
    <p:sldId id="369" r:id="rId121"/>
    <p:sldId id="901" r:id="rId122"/>
    <p:sldId id="781" r:id="rId123"/>
    <p:sldId id="305" r:id="rId124"/>
    <p:sldId id="1109" r:id="rId125"/>
    <p:sldId id="943" r:id="rId126"/>
    <p:sldId id="344" r:id="rId127"/>
    <p:sldId id="652" r:id="rId128"/>
    <p:sldId id="406" r:id="rId129"/>
    <p:sldId id="263" r:id="rId130"/>
    <p:sldId id="388" r:id="rId131"/>
    <p:sldId id="1054" r:id="rId132"/>
    <p:sldId id="470" r:id="rId133"/>
    <p:sldId id="535" r:id="rId134"/>
    <p:sldId id="706" r:id="rId135"/>
    <p:sldId id="409" r:id="rId136"/>
    <p:sldId id="437" r:id="rId137"/>
    <p:sldId id="575" r:id="rId138"/>
    <p:sldId id="524" r:id="rId139"/>
    <p:sldId id="1128" r:id="rId140"/>
    <p:sldId id="431" r:id="rId141"/>
    <p:sldId id="761" r:id="rId142"/>
    <p:sldId id="730" r:id="rId143"/>
    <p:sldId id="643" r:id="rId144"/>
    <p:sldId id="663" r:id="rId145"/>
    <p:sldId id="664" r:id="rId146"/>
    <p:sldId id="1129" r:id="rId147"/>
    <p:sldId id="629" r:id="rId148"/>
    <p:sldId id="793" r:id="rId149"/>
    <p:sldId id="495" r:id="rId150"/>
    <p:sldId id="1130" r:id="rId151"/>
    <p:sldId id="737" r:id="rId152"/>
    <p:sldId id="582" r:id="rId153"/>
    <p:sldId id="1131" r:id="rId154"/>
    <p:sldId id="689" r:id="rId155"/>
    <p:sldId id="589" r:id="rId156"/>
    <p:sldId id="933" r:id="rId157"/>
    <p:sldId id="1108" r:id="rId158"/>
    <p:sldId id="531" r:id="rId159"/>
    <p:sldId id="1036" r:id="rId160"/>
    <p:sldId id="949" r:id="rId161"/>
    <p:sldId id="957" r:id="rId162"/>
    <p:sldId id="528" r:id="rId163"/>
    <p:sldId id="365" r:id="rId164"/>
    <p:sldId id="749" r:id="rId165"/>
    <p:sldId id="319" r:id="rId166"/>
    <p:sldId id="661" r:id="rId167"/>
    <p:sldId id="602" r:id="rId168"/>
    <p:sldId id="702" r:id="rId169"/>
    <p:sldId id="703" r:id="rId170"/>
    <p:sldId id="704" r:id="rId171"/>
    <p:sldId id="332" r:id="rId172"/>
    <p:sldId id="329" r:id="rId173"/>
    <p:sldId id="399" r:id="rId174"/>
    <p:sldId id="1134" r:id="rId175"/>
    <p:sldId id="956" r:id="rId176"/>
    <p:sldId id="481" r:id="rId177"/>
    <p:sldId id="760" r:id="rId178"/>
    <p:sldId id="1041" r:id="rId179"/>
    <p:sldId id="455" r:id="rId180"/>
    <p:sldId id="990" r:id="rId181"/>
    <p:sldId id="639" r:id="rId182"/>
    <p:sldId id="426" r:id="rId183"/>
    <p:sldId id="674" r:id="rId184"/>
    <p:sldId id="726" r:id="rId185"/>
    <p:sldId id="733" r:id="rId186"/>
    <p:sldId id="376" r:id="rId187"/>
    <p:sldId id="619" r:id="rId188"/>
    <p:sldId id="645" r:id="rId189"/>
    <p:sldId id="624" r:id="rId190"/>
    <p:sldId id="456" r:id="rId191"/>
    <p:sldId id="678" r:id="rId192"/>
    <p:sldId id="1137" r:id="rId193"/>
    <p:sldId id="359" r:id="rId194"/>
    <p:sldId id="492" r:id="rId195"/>
    <p:sldId id="412" r:id="rId196"/>
    <p:sldId id="913" r:id="rId197"/>
    <p:sldId id="856" r:id="rId198"/>
    <p:sldId id="855" r:id="rId199"/>
    <p:sldId id="323" r:id="rId200"/>
    <p:sldId id="324" r:id="rId201"/>
    <p:sldId id="370" r:id="rId202"/>
    <p:sldId id="810" r:id="rId203"/>
    <p:sldId id="587" r:id="rId204"/>
    <p:sldId id="420" r:id="rId205"/>
    <p:sldId id="780" r:id="rId206"/>
    <p:sldId id="563" r:id="rId207"/>
    <p:sldId id="1044" r:id="rId208"/>
    <p:sldId id="414" r:id="rId209"/>
    <p:sldId id="727" r:id="rId210"/>
    <p:sldId id="728" r:id="rId211"/>
    <p:sldId id="604" r:id="rId212"/>
    <p:sldId id="544" r:id="rId213"/>
    <p:sldId id="516" r:id="rId214"/>
    <p:sldId id="478" r:id="rId215"/>
    <p:sldId id="331" r:id="rId216"/>
    <p:sldId id="546" r:id="rId217"/>
    <p:sldId id="543" r:id="rId218"/>
    <p:sldId id="494" r:id="rId219"/>
    <p:sldId id="743" r:id="rId220"/>
    <p:sldId id="672" r:id="rId221"/>
    <p:sldId id="571" r:id="rId222"/>
    <p:sldId id="258" r:id="rId223"/>
    <p:sldId id="807" r:id="rId224"/>
    <p:sldId id="808" r:id="rId225"/>
    <p:sldId id="510" r:id="rId226"/>
    <p:sldId id="1141" r:id="rId227"/>
    <p:sldId id="845" r:id="rId228"/>
    <p:sldId id="927" r:id="rId229"/>
    <p:sldId id="699" r:id="rId230"/>
    <p:sldId id="964" r:id="rId231"/>
    <p:sldId id="458" r:id="rId232"/>
    <p:sldId id="595" r:id="rId233"/>
    <p:sldId id="459" r:id="rId234"/>
    <p:sldId id="860" r:id="rId235"/>
    <p:sldId id="861" r:id="rId236"/>
    <p:sldId id="568" r:id="rId237"/>
    <p:sldId id="658" r:id="rId238"/>
    <p:sldId id="340" r:id="rId239"/>
    <p:sldId id="985" r:id="rId240"/>
    <p:sldId id="1144" r:id="rId241"/>
    <p:sldId id="739" r:id="rId242"/>
    <p:sldId id="745" r:id="rId243"/>
    <p:sldId id="377" r:id="rId244"/>
    <p:sldId id="536" r:id="rId245"/>
    <p:sldId id="794" r:id="rId246"/>
    <p:sldId id="373" r:id="rId247"/>
    <p:sldId id="1145" r:id="rId248"/>
    <p:sldId id="930" r:id="rId249"/>
    <p:sldId id="1146" r:id="rId250"/>
    <p:sldId id="517" r:id="rId251"/>
    <p:sldId id="607" r:id="rId252"/>
    <p:sldId id="1050" r:id="rId253"/>
    <p:sldId id="975" r:id="rId254"/>
    <p:sldId id="1147" r:id="rId255"/>
    <p:sldId id="502" r:id="rId256"/>
    <p:sldId id="1024" r:id="rId257"/>
    <p:sldId id="644" r:id="rId258"/>
    <p:sldId id="1065" r:id="rId259"/>
    <p:sldId id="752" r:id="rId260"/>
    <p:sldId id="967" r:id="rId261"/>
    <p:sldId id="1149" r:id="rId262"/>
    <p:sldId id="434" r:id="rId263"/>
    <p:sldId id="393" r:id="rId264"/>
    <p:sldId id="813" r:id="rId265"/>
    <p:sldId id="965" r:id="rId266"/>
    <p:sldId id="480" r:id="rId267"/>
    <p:sldId id="827" r:id="rId268"/>
    <p:sldId id="1097" r:id="rId269"/>
    <p:sldId id="929" r:id="rId270"/>
    <p:sldId id="791" r:id="rId271"/>
    <p:sldId id="498" r:id="rId272"/>
    <p:sldId id="1151" r:id="rId273"/>
    <p:sldId id="804" r:id="rId274"/>
    <p:sldId id="333" r:id="rId275"/>
    <p:sldId id="1153" r:id="rId276"/>
    <p:sldId id="1034" r:id="rId277"/>
    <p:sldId id="662" r:id="rId278"/>
    <p:sldId id="474" r:id="rId279"/>
    <p:sldId id="493" r:id="rId280"/>
    <p:sldId id="1154" r:id="rId281"/>
    <p:sldId id="1155" r:id="rId282"/>
    <p:sldId id="996" r:id="rId283"/>
    <p:sldId id="1156" r:id="rId284"/>
    <p:sldId id="445" r:id="rId285"/>
    <p:sldId id="816" r:id="rId286"/>
    <p:sldId id="1158" r:id="rId287"/>
    <p:sldId id="1159" r:id="rId288"/>
    <p:sldId id="746" r:id="rId289"/>
    <p:sldId id="1160" r:id="rId290"/>
    <p:sldId id="1161" r:id="rId291"/>
    <p:sldId id="921" r:id="rId292"/>
    <p:sldId id="266" r:id="rId293"/>
    <p:sldId id="873" r:id="rId294"/>
    <p:sldId id="466" r:id="rId295"/>
    <p:sldId id="735" r:id="rId296"/>
    <p:sldId id="1163" r:id="rId297"/>
    <p:sldId id="1105" r:id="rId298"/>
    <p:sldId id="829" r:id="rId299"/>
    <p:sldId id="264" r:id="rId300"/>
    <p:sldId id="877" r:id="rId301"/>
    <p:sldId id="954" r:id="rId302"/>
    <p:sldId id="1164" r:id="rId303"/>
    <p:sldId id="1165" r:id="rId304"/>
    <p:sldId id="650" r:id="rId305"/>
    <p:sldId id="878" r:id="rId306"/>
    <p:sldId id="805" r:id="rId307"/>
    <p:sldId id="806" r:id="rId308"/>
    <p:sldId id="925" r:id="rId309"/>
    <p:sldId id="360" r:id="rId310"/>
    <p:sldId id="346" r:id="rId311"/>
    <p:sldId id="823" r:id="rId312"/>
    <p:sldId id="753" r:id="rId313"/>
    <p:sldId id="623" r:id="rId314"/>
    <p:sldId id="670" r:id="rId315"/>
    <p:sldId id="620" r:id="rId316"/>
    <p:sldId id="336" r:id="rId317"/>
    <p:sldId id="351" r:id="rId318"/>
    <p:sldId id="584" r:id="rId319"/>
    <p:sldId id="989" r:id="rId320"/>
    <p:sldId id="477" r:id="rId321"/>
    <p:sldId id="583" r:id="rId322"/>
    <p:sldId id="667" r:id="rId323"/>
    <p:sldId id="561" r:id="rId324"/>
    <p:sldId id="573" r:id="rId325"/>
    <p:sldId id="968" r:id="rId326"/>
    <p:sldId id="490" r:id="rId327"/>
    <p:sldId id="719" r:id="rId328"/>
    <p:sldId id="656" r:id="rId329"/>
    <p:sldId id="1168" r:id="rId330"/>
    <p:sldId id="519" r:id="rId331"/>
    <p:sldId id="267" r:id="rId332"/>
    <p:sldId id="1048" r:id="rId333"/>
    <p:sldId id="875" r:id="rId334"/>
    <p:sldId id="1101" r:id="rId335"/>
    <p:sldId id="310" r:id="rId336"/>
    <p:sldId id="936" r:id="rId337"/>
    <p:sldId id="603" r:id="rId338"/>
    <p:sldId id="622" r:id="rId339"/>
    <p:sldId id="720" r:id="rId340"/>
    <p:sldId id="374" r:id="rId341"/>
    <p:sldId id="862" r:id="rId342"/>
    <p:sldId id="1059" r:id="rId343"/>
    <p:sldId id="1170" r:id="rId344"/>
    <p:sldId id="532" r:id="rId345"/>
    <p:sldId id="653" r:id="rId346"/>
    <p:sldId id="1171" r:id="rId347"/>
    <p:sldId id="1172" r:id="rId348"/>
    <p:sldId id="1174" r:id="rId349"/>
    <p:sldId id="890" r:id="rId350"/>
    <p:sldId id="461" r:id="rId351"/>
    <p:sldId id="372" r:id="rId352"/>
    <p:sldId id="984" r:id="rId353"/>
    <p:sldId id="1175" r:id="rId354"/>
    <p:sldId id="565" r:id="rId355"/>
    <p:sldId id="413" r:id="rId356"/>
    <p:sldId id="1176" r:id="rId357"/>
    <p:sldId id="436" r:id="rId358"/>
    <p:sldId id="1177" r:id="rId359"/>
    <p:sldId id="1094" r:id="rId360"/>
    <p:sldId id="364" r:id="rId361"/>
    <p:sldId id="408" r:id="rId362"/>
    <p:sldId id="482" r:id="rId363"/>
    <p:sldId id="888" r:id="rId364"/>
    <p:sldId id="271" r:id="rId365"/>
    <p:sldId id="515" r:id="rId366"/>
    <p:sldId id="687" r:id="rId367"/>
    <p:sldId id="339" r:id="rId368"/>
    <p:sldId id="778" r:id="rId369"/>
    <p:sldId id="550" r:id="rId370"/>
    <p:sldId id="830" r:id="rId371"/>
    <p:sldId id="1180" r:id="rId372"/>
    <p:sldId id="665" r:id="rId373"/>
    <p:sldId id="814" r:id="rId374"/>
    <p:sldId id="496" r:id="rId375"/>
    <p:sldId id="621" r:id="rId376"/>
    <p:sldId id="905" r:id="rId377"/>
    <p:sldId id="609" r:id="rId378"/>
    <p:sldId id="1104" r:id="rId379"/>
    <p:sldId id="439" r:id="rId380"/>
    <p:sldId id="1182" r:id="rId381"/>
    <p:sldId id="681" r:id="rId382"/>
    <p:sldId id="606" r:id="rId383"/>
    <p:sldId id="741" r:id="rId384"/>
    <p:sldId id="1183" r:id="rId385"/>
    <p:sldId id="555" r:id="rId386"/>
    <p:sldId id="642" r:id="rId387"/>
    <p:sldId id="908" r:id="rId388"/>
    <p:sldId id="311" r:id="rId389"/>
    <p:sldId id="1185" r:id="rId390"/>
    <p:sldId id="772" r:id="rId391"/>
    <p:sldId id="1186" r:id="rId392"/>
    <p:sldId id="285" r:id="rId393"/>
    <p:sldId id="655" r:id="rId394"/>
    <p:sldId id="951" r:id="rId395"/>
    <p:sldId id="648" r:id="rId396"/>
    <p:sldId id="920" r:id="rId397"/>
    <p:sldId id="1096" r:id="rId398"/>
    <p:sldId id="291" r:id="rId399"/>
    <p:sldId id="424" r:id="rId400"/>
    <p:sldId id="1188" r:id="rId401"/>
    <p:sldId id="547" r:id="rId402"/>
    <p:sldId id="896" r:id="rId403"/>
    <p:sldId id="270" r:id="rId404"/>
    <p:sldId id="1189" r:id="rId405"/>
    <p:sldId id="512" r:id="rId406"/>
    <p:sldId id="1190" r:id="rId407"/>
    <p:sldId id="831" r:id="rId408"/>
    <p:sldId id="835" r:id="rId409"/>
    <p:sldId id="836" r:id="rId410"/>
    <p:sldId id="832" r:id="rId411"/>
    <p:sldId id="833" r:id="rId412"/>
    <p:sldId id="834" r:id="rId413"/>
    <p:sldId id="268" r:id="rId414"/>
    <p:sldId id="857" r:id="rId415"/>
    <p:sldId id="858" r:id="rId416"/>
    <p:sldId id="684" r:id="rId417"/>
    <p:sldId id="352" r:id="rId418"/>
    <p:sldId id="649" r:id="rId419"/>
    <p:sldId id="708" r:id="rId420"/>
    <p:sldId id="783" r:id="rId421"/>
    <p:sldId id="940" r:id="rId422"/>
    <p:sldId id="419" r:id="rId423"/>
    <p:sldId id="1114" r:id="rId424"/>
    <p:sldId id="683" r:id="rId425"/>
    <p:sldId id="350" r:id="rId426"/>
    <p:sldId id="705" r:id="rId427"/>
    <p:sldId id="787" r:id="rId428"/>
    <p:sldId id="892" r:id="rId429"/>
    <p:sldId id="1193" r:id="rId430"/>
    <p:sldId id="635" r:id="rId431"/>
    <p:sldId id="1194" r:id="rId432"/>
    <p:sldId id="961" r:id="rId433"/>
    <p:sldId id="740" r:id="rId434"/>
    <p:sldId id="417" r:id="rId435"/>
    <p:sldId id="766" r:id="rId436"/>
    <p:sldId id="260" r:id="rId437"/>
    <p:sldId id="1196" r:id="rId438"/>
    <p:sldId id="402" r:id="rId439"/>
    <p:sldId id="435" r:id="rId440"/>
    <p:sldId id="541" r:id="rId441"/>
    <p:sldId id="1197" r:id="rId442"/>
    <p:sldId id="529" r:id="rId443"/>
    <p:sldId id="1198" r:id="rId444"/>
    <p:sldId id="1199" r:id="rId445"/>
    <p:sldId id="1200" r:id="rId446"/>
    <p:sldId id="1202" r:id="rId447"/>
    <p:sldId id="973" r:id="rId448"/>
    <p:sldId id="756" r:id="rId449"/>
    <p:sldId id="1113" r:id="rId450"/>
    <p:sldId id="866" r:id="rId451"/>
    <p:sldId id="1203" r:id="rId452"/>
    <p:sldId id="682" r:id="rId453"/>
    <p:sldId id="637" r:id="rId454"/>
    <p:sldId id="598" r:id="rId455"/>
    <p:sldId id="1204" r:id="rId456"/>
    <p:sldId id="748" r:id="rId457"/>
    <p:sldId id="725" r:id="rId458"/>
    <p:sldId id="259" r:id="rId459"/>
    <p:sldId id="1206" r:id="rId460"/>
    <p:sldId id="654" r:id="rId461"/>
    <p:sldId id="530" r:id="rId462"/>
    <p:sldId id="1207" r:id="rId463"/>
    <p:sldId id="1208" r:id="rId464"/>
    <p:sldId id="765" r:id="rId465"/>
    <p:sldId id="627" r:id="rId466"/>
    <p:sldId id="696" r:id="rId467"/>
    <p:sldId id="442" r:id="rId468"/>
    <p:sldId id="630" r:id="rId469"/>
    <p:sldId id="1209" r:id="rId470"/>
    <p:sldId id="1210" r:id="rId4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st 1" id="{F20A0A21-2793-4B5E-9CA7-F15228733A6C}">
          <p14:sldIdLst>
            <p14:sldId id="974"/>
            <p14:sldId id="579"/>
            <p14:sldId id="809"/>
            <p14:sldId id="792"/>
            <p14:sldId id="357"/>
            <p14:sldId id="358"/>
            <p14:sldId id="685"/>
            <p14:sldId id="939"/>
            <p14:sldId id="837"/>
            <p14:sldId id="1073"/>
            <p14:sldId id="776"/>
          </p14:sldIdLst>
        </p14:section>
        <p14:section name="Test 2" id="{8E1455D4-977E-4A49-B066-1F09B2477B19}">
          <p14:sldIdLst>
            <p14:sldId id="744"/>
            <p14:sldId id="559"/>
            <p14:sldId id="597"/>
            <p14:sldId id="802"/>
            <p14:sldId id="803"/>
            <p14:sldId id="574"/>
            <p14:sldId id="626"/>
          </p14:sldIdLst>
        </p14:section>
        <p14:section name="Test 3" id="{095200C3-8AB0-423A-8663-BB38F520851B}">
          <p14:sldIdLst>
            <p14:sldId id="472"/>
            <p14:sldId id="841"/>
            <p14:sldId id="842"/>
            <p14:sldId id="869"/>
            <p14:sldId id="632"/>
            <p14:sldId id="514"/>
            <p14:sldId id="900"/>
            <p14:sldId id="564"/>
            <p14:sldId id="768"/>
            <p14:sldId id="450"/>
            <p14:sldId id="1078"/>
            <p14:sldId id="511"/>
          </p14:sldIdLst>
        </p14:section>
        <p14:section name="Test 4" id="{D4D78795-4B9D-46A8-96C2-396517623F18}">
          <p14:sldIdLst>
            <p14:sldId id="325"/>
            <p14:sldId id="507"/>
            <p14:sldId id="508"/>
            <p14:sldId id="509"/>
            <p14:sldId id="979"/>
            <p14:sldId id="801"/>
            <p14:sldId id="462"/>
            <p14:sldId id="500"/>
            <p14:sldId id="576"/>
            <p14:sldId id="444"/>
          </p14:sldIdLst>
        </p14:section>
        <p14:section name="Test 5" id="{611BC6D5-ED58-47DB-AB2D-A112408CA0EF}">
          <p14:sldIdLst>
            <p14:sldId id="475"/>
            <p14:sldId id="1011"/>
            <p14:sldId id="774"/>
            <p14:sldId id="1075"/>
            <p14:sldId id="897"/>
            <p14:sldId id="363"/>
            <p14:sldId id="771"/>
            <p14:sldId id="307"/>
            <p14:sldId id="405"/>
            <p14:sldId id="895"/>
          </p14:sldIdLst>
        </p14:section>
        <p14:section name="Test 6" id="{77186984-7602-4D54-B1B4-5594F3249E39}">
          <p14:sldIdLst>
            <p14:sldId id="950"/>
            <p14:sldId id="640"/>
            <p14:sldId id="570"/>
            <p14:sldId id="971"/>
            <p14:sldId id="572"/>
            <p14:sldId id="460"/>
            <p14:sldId id="931"/>
            <p14:sldId id="945"/>
            <p14:sldId id="736"/>
            <p14:sldId id="788"/>
            <p14:sldId id="789"/>
            <p14:sldId id="407"/>
            <p14:sldId id="1071"/>
          </p14:sldIdLst>
        </p14:section>
        <p14:section name="Test 7" id="{16511093-5BEA-45B4-94D0-4D0011832B1D}">
          <p14:sldIdLst>
            <p14:sldId id="679"/>
            <p14:sldId id="452"/>
            <p14:sldId id="1076"/>
            <p14:sldId id="599"/>
            <p14:sldId id="295"/>
            <p14:sldId id="318"/>
            <p14:sldId id="709"/>
            <p14:sldId id="865"/>
            <p14:sldId id="942"/>
            <p14:sldId id="385"/>
          </p14:sldIdLst>
        </p14:section>
        <p14:section name="Test 8" id="{41D293BB-E697-4E8A-A5BA-AFD73BDA5404}">
          <p14:sldIdLst>
            <p14:sldId id="343"/>
            <p14:sldId id="1079"/>
            <p14:sldId id="523"/>
            <p14:sldId id="467"/>
            <p14:sldId id="443"/>
            <p14:sldId id="713"/>
            <p14:sldId id="306"/>
            <p14:sldId id="421"/>
            <p14:sldId id="389"/>
            <p14:sldId id="390"/>
            <p14:sldId id="1089"/>
          </p14:sldIdLst>
        </p14:section>
        <p14:section name="Test 9" id="{99C5C152-F030-4BFD-9231-22923826C65E}">
          <p14:sldIdLst>
            <p14:sldId id="473"/>
            <p14:sldId id="688"/>
            <p14:sldId id="731"/>
            <p14:sldId id="724"/>
            <p14:sldId id="269"/>
            <p14:sldId id="489"/>
            <p14:sldId id="634"/>
            <p14:sldId id="585"/>
            <p14:sldId id="586"/>
            <p14:sldId id="549"/>
            <p14:sldId id="817"/>
          </p14:sldIdLst>
        </p14:section>
        <p14:section name="Test 10" id="{D61A6CAB-4963-46E0-9ACA-BFFB3CA0168C}">
          <p14:sldIdLst>
            <p14:sldId id="1122"/>
            <p14:sldId id="551"/>
            <p14:sldId id="499"/>
            <p14:sldId id="454"/>
            <p14:sldId id="317"/>
            <p14:sldId id="361"/>
            <p14:sldId id="946"/>
            <p14:sldId id="451"/>
            <p14:sldId id="631"/>
            <p14:sldId id="1112"/>
          </p14:sldIdLst>
        </p14:section>
        <p14:section name="Test 11" id="{EDB210EC-49DB-4A11-8D61-379D72279D95}">
          <p14:sldIdLst>
            <p14:sldId id="457"/>
            <p14:sldId id="1060"/>
            <p14:sldId id="902"/>
            <p14:sldId id="1124"/>
            <p14:sldId id="503"/>
            <p14:sldId id="410"/>
            <p14:sldId id="387"/>
            <p14:sldId id="934"/>
            <p14:sldId id="1107"/>
            <p14:sldId id="738"/>
          </p14:sldIdLst>
        </p14:section>
        <p14:section name="Test 12" id="{5277959B-134D-43C6-9E22-EF89B5ADEE93}">
          <p14:sldIdLst>
            <p14:sldId id="1051"/>
            <p14:sldId id="893"/>
            <p14:sldId id="556"/>
            <p14:sldId id="265"/>
            <p14:sldId id="369"/>
            <p14:sldId id="901"/>
            <p14:sldId id="781"/>
            <p14:sldId id="305"/>
            <p14:sldId id="1109"/>
            <p14:sldId id="943"/>
          </p14:sldIdLst>
        </p14:section>
        <p14:section name="Test 13" id="{0EA4185E-0E58-40A7-AFA6-6075D4941EF2}">
          <p14:sldIdLst>
            <p14:sldId id="344"/>
            <p14:sldId id="652"/>
            <p14:sldId id="406"/>
            <p14:sldId id="263"/>
            <p14:sldId id="388"/>
            <p14:sldId id="1054"/>
            <p14:sldId id="470"/>
            <p14:sldId id="535"/>
            <p14:sldId id="706"/>
            <p14:sldId id="409"/>
          </p14:sldIdLst>
        </p14:section>
        <p14:section name="Test 14" id="{21BD42EE-2FF9-4E12-BD5A-03EEDEE6C165}">
          <p14:sldIdLst>
            <p14:sldId id="437"/>
            <p14:sldId id="575"/>
            <p14:sldId id="524"/>
            <p14:sldId id="1128"/>
            <p14:sldId id="431"/>
            <p14:sldId id="761"/>
            <p14:sldId id="730"/>
            <p14:sldId id="643"/>
            <p14:sldId id="663"/>
            <p14:sldId id="664"/>
            <p14:sldId id="1129"/>
          </p14:sldIdLst>
        </p14:section>
        <p14:section name="Test 15" id="{6AB40B51-2700-4B9A-ABAF-6559456192C1}">
          <p14:sldIdLst>
            <p14:sldId id="629"/>
            <p14:sldId id="793"/>
            <p14:sldId id="495"/>
            <p14:sldId id="1130"/>
            <p14:sldId id="737"/>
            <p14:sldId id="582"/>
            <p14:sldId id="1131"/>
            <p14:sldId id="689"/>
          </p14:sldIdLst>
        </p14:section>
        <p14:section name="Test 16" id="{9368403A-124A-4B11-BF4B-FACC964F569D}">
          <p14:sldIdLst>
            <p14:sldId id="589"/>
            <p14:sldId id="933"/>
            <p14:sldId id="1108"/>
            <p14:sldId id="531"/>
            <p14:sldId id="1036"/>
            <p14:sldId id="949"/>
            <p14:sldId id="957"/>
            <p14:sldId id="528"/>
            <p14:sldId id="365"/>
            <p14:sldId id="749"/>
            <p14:sldId id="319"/>
            <p14:sldId id="661"/>
          </p14:sldIdLst>
        </p14:section>
        <p14:section name="Test 17" id="{AED6A9BE-D5DB-4E02-BB77-2E7E0CA9B1D6}">
          <p14:sldIdLst>
            <p14:sldId id="602"/>
            <p14:sldId id="702"/>
            <p14:sldId id="703"/>
            <p14:sldId id="704"/>
            <p14:sldId id="332"/>
            <p14:sldId id="329"/>
            <p14:sldId id="399"/>
            <p14:sldId id="1134"/>
            <p14:sldId id="956"/>
            <p14:sldId id="481"/>
            <p14:sldId id="760"/>
            <p14:sldId id="1041"/>
          </p14:sldIdLst>
        </p14:section>
        <p14:section name="Test 18" id="{8B5D6754-E44F-4C9A-9FAA-B1A5C2A7FA09}">
          <p14:sldIdLst>
            <p14:sldId id="455"/>
            <p14:sldId id="990"/>
            <p14:sldId id="639"/>
            <p14:sldId id="426"/>
            <p14:sldId id="674"/>
            <p14:sldId id="726"/>
            <p14:sldId id="733"/>
            <p14:sldId id="376"/>
          </p14:sldIdLst>
        </p14:section>
        <p14:section name="Test 19" id="{95877A63-2B44-4291-9E71-77508C0EB557}">
          <p14:sldIdLst>
            <p14:sldId id="619"/>
            <p14:sldId id="645"/>
            <p14:sldId id="624"/>
            <p14:sldId id="456"/>
            <p14:sldId id="678"/>
            <p14:sldId id="1137"/>
            <p14:sldId id="359"/>
            <p14:sldId id="492"/>
            <p14:sldId id="412"/>
            <p14:sldId id="913"/>
          </p14:sldIdLst>
        </p14:section>
        <p14:section name="Test 20" id="{E65FD747-0DD8-42A8-83B1-3DAD8FE184C7}">
          <p14:sldIdLst>
            <p14:sldId id="856"/>
            <p14:sldId id="855"/>
            <p14:sldId id="323"/>
            <p14:sldId id="324"/>
            <p14:sldId id="370"/>
            <p14:sldId id="810"/>
            <p14:sldId id="587"/>
            <p14:sldId id="420"/>
            <p14:sldId id="780"/>
            <p14:sldId id="563"/>
            <p14:sldId id="1044"/>
            <p14:sldId id="414"/>
          </p14:sldIdLst>
        </p14:section>
        <p14:section name="Test 21" id="{FA3B38EF-C01B-4D1F-9D9B-1F865A28884C}">
          <p14:sldIdLst>
            <p14:sldId id="727"/>
            <p14:sldId id="728"/>
            <p14:sldId id="604"/>
            <p14:sldId id="544"/>
            <p14:sldId id="516"/>
            <p14:sldId id="478"/>
            <p14:sldId id="331"/>
            <p14:sldId id="546"/>
            <p14:sldId id="543"/>
            <p14:sldId id="494"/>
            <p14:sldId id="743"/>
          </p14:sldIdLst>
        </p14:section>
        <p14:section name="Test 22" id="{036EAE5D-F02D-44D9-95C9-1999B3C4E3FE}">
          <p14:sldIdLst>
            <p14:sldId id="672"/>
            <p14:sldId id="571"/>
            <p14:sldId id="258"/>
            <p14:sldId id="807"/>
            <p14:sldId id="808"/>
            <p14:sldId id="510"/>
            <p14:sldId id="1141"/>
            <p14:sldId id="845"/>
            <p14:sldId id="927"/>
          </p14:sldIdLst>
        </p14:section>
        <p14:section name="Test 23" id="{0C62863A-D779-4462-8048-8728E090590B}">
          <p14:sldIdLst>
            <p14:sldId id="699"/>
            <p14:sldId id="964"/>
            <p14:sldId id="458"/>
            <p14:sldId id="595"/>
            <p14:sldId id="459"/>
            <p14:sldId id="860"/>
            <p14:sldId id="861"/>
            <p14:sldId id="568"/>
            <p14:sldId id="658"/>
          </p14:sldIdLst>
        </p14:section>
        <p14:section name="Test 24" id="{E5A30709-E1D1-4F75-8DB2-CA352529B3E7}">
          <p14:sldIdLst>
            <p14:sldId id="340"/>
            <p14:sldId id="985"/>
            <p14:sldId id="1144"/>
            <p14:sldId id="739"/>
            <p14:sldId id="745"/>
            <p14:sldId id="377"/>
            <p14:sldId id="536"/>
            <p14:sldId id="794"/>
          </p14:sldIdLst>
        </p14:section>
        <p14:section name="Test 25" id="{76C9E6BC-C77E-4AF3-8852-D9F7A7F0DAA5}">
          <p14:sldIdLst>
            <p14:sldId id="373"/>
            <p14:sldId id="1145"/>
            <p14:sldId id="930"/>
            <p14:sldId id="1146"/>
            <p14:sldId id="517"/>
            <p14:sldId id="607"/>
            <p14:sldId id="1050"/>
            <p14:sldId id="975"/>
            <p14:sldId id="1147"/>
            <p14:sldId id="502"/>
            <p14:sldId id="1024"/>
          </p14:sldIdLst>
        </p14:section>
        <p14:section name="Test 26" id="{A19E7E7F-9C23-4CFD-A8C6-EFF661870FD8}">
          <p14:sldIdLst>
            <p14:sldId id="644"/>
            <p14:sldId id="1065"/>
            <p14:sldId id="752"/>
            <p14:sldId id="967"/>
            <p14:sldId id="1149"/>
            <p14:sldId id="434"/>
            <p14:sldId id="393"/>
            <p14:sldId id="813"/>
          </p14:sldIdLst>
        </p14:section>
        <p14:section name="Test 27" id="{0AB07EE1-9FBE-48DD-ABAF-01C12F445789}">
          <p14:sldIdLst>
            <p14:sldId id="965"/>
            <p14:sldId id="480"/>
            <p14:sldId id="827"/>
            <p14:sldId id="1097"/>
            <p14:sldId id="929"/>
            <p14:sldId id="791"/>
            <p14:sldId id="498"/>
            <p14:sldId id="1151"/>
            <p14:sldId id="804"/>
            <p14:sldId id="333"/>
          </p14:sldIdLst>
        </p14:section>
        <p14:section name="Test 28" id="{A112F0A3-D137-46F1-B1D4-B86EC068DC8D}">
          <p14:sldIdLst>
            <p14:sldId id="1153"/>
            <p14:sldId id="1034"/>
            <p14:sldId id="662"/>
            <p14:sldId id="474"/>
            <p14:sldId id="493"/>
            <p14:sldId id="1154"/>
            <p14:sldId id="1155"/>
            <p14:sldId id="996"/>
            <p14:sldId id="1156"/>
            <p14:sldId id="445"/>
          </p14:sldIdLst>
        </p14:section>
        <p14:section name="Test 29" id="{A9E86EA0-39EF-4816-A79E-A755B16B2EC3}">
          <p14:sldIdLst>
            <p14:sldId id="816"/>
            <p14:sldId id="1158"/>
            <p14:sldId id="1159"/>
            <p14:sldId id="746"/>
            <p14:sldId id="1160"/>
            <p14:sldId id="1161"/>
            <p14:sldId id="921"/>
            <p14:sldId id="266"/>
            <p14:sldId id="873"/>
            <p14:sldId id="466"/>
          </p14:sldIdLst>
        </p14:section>
        <p14:section name="Test 30" id="{F519A591-7D15-4C74-BCC7-7AD02262829C}">
          <p14:sldIdLst>
            <p14:sldId id="735"/>
            <p14:sldId id="1163"/>
            <p14:sldId id="1105"/>
            <p14:sldId id="829"/>
            <p14:sldId id="264"/>
            <p14:sldId id="877"/>
            <p14:sldId id="954"/>
            <p14:sldId id="1164"/>
            <p14:sldId id="1165"/>
            <p14:sldId id="650"/>
          </p14:sldIdLst>
        </p14:section>
        <p14:section name="Test 31" id="{00B75C8A-C37F-429D-8457-3291DC680E4A}">
          <p14:sldIdLst>
            <p14:sldId id="878"/>
            <p14:sldId id="805"/>
            <p14:sldId id="806"/>
            <p14:sldId id="925"/>
            <p14:sldId id="360"/>
            <p14:sldId id="346"/>
            <p14:sldId id="823"/>
            <p14:sldId id="753"/>
            <p14:sldId id="623"/>
            <p14:sldId id="670"/>
            <p14:sldId id="620"/>
          </p14:sldIdLst>
        </p14:section>
        <p14:section name="Test 32" id="{3624AD8E-D730-4A43-8EA7-421BAB8FC74A}">
          <p14:sldIdLst>
            <p14:sldId id="336"/>
            <p14:sldId id="351"/>
            <p14:sldId id="584"/>
            <p14:sldId id="989"/>
            <p14:sldId id="477"/>
            <p14:sldId id="583"/>
            <p14:sldId id="667"/>
            <p14:sldId id="561"/>
            <p14:sldId id="573"/>
            <p14:sldId id="968"/>
            <p14:sldId id="490"/>
          </p14:sldIdLst>
        </p14:section>
        <p14:section name="Test 33" id="{37C92738-15A8-47A4-9D73-80F1BC6DED01}">
          <p14:sldIdLst>
            <p14:sldId id="719"/>
            <p14:sldId id="656"/>
            <p14:sldId id="1168"/>
            <p14:sldId id="519"/>
            <p14:sldId id="267"/>
            <p14:sldId id="1048"/>
            <p14:sldId id="875"/>
            <p14:sldId id="1101"/>
            <p14:sldId id="310"/>
            <p14:sldId id="936"/>
          </p14:sldIdLst>
        </p14:section>
        <p14:section name="Test 34" id="{D84A7E69-EF88-4FB8-B293-4AFD13C3936A}">
          <p14:sldIdLst>
            <p14:sldId id="603"/>
            <p14:sldId id="622"/>
            <p14:sldId id="720"/>
            <p14:sldId id="374"/>
            <p14:sldId id="862"/>
            <p14:sldId id="1059"/>
            <p14:sldId id="1170"/>
            <p14:sldId id="532"/>
            <p14:sldId id="653"/>
            <p14:sldId id="1171"/>
            <p14:sldId id="1172"/>
          </p14:sldIdLst>
        </p14:section>
        <p14:section name="Test 35" id="{5C9AB6B2-A08A-4A4F-B10C-73765A2EB27C}">
          <p14:sldIdLst>
            <p14:sldId id="1174"/>
            <p14:sldId id="890"/>
            <p14:sldId id="461"/>
            <p14:sldId id="372"/>
            <p14:sldId id="984"/>
            <p14:sldId id="1175"/>
            <p14:sldId id="565"/>
            <p14:sldId id="413"/>
            <p14:sldId id="1176"/>
            <p14:sldId id="436"/>
            <p14:sldId id="1177"/>
            <p14:sldId id="1094"/>
          </p14:sldIdLst>
        </p14:section>
        <p14:section name="Test 36" id="{01BDF0AD-C0AA-46BF-A3A7-52705682AE7C}">
          <p14:sldIdLst>
            <p14:sldId id="364"/>
            <p14:sldId id="408"/>
            <p14:sldId id="482"/>
            <p14:sldId id="888"/>
            <p14:sldId id="271"/>
            <p14:sldId id="515"/>
            <p14:sldId id="687"/>
            <p14:sldId id="339"/>
            <p14:sldId id="778"/>
            <p14:sldId id="550"/>
          </p14:sldIdLst>
        </p14:section>
        <p14:section name="Test 37" id="{2AD57048-3731-46A9-BC81-94A71E4CC64E}">
          <p14:sldIdLst>
            <p14:sldId id="830"/>
            <p14:sldId id="1180"/>
            <p14:sldId id="665"/>
            <p14:sldId id="814"/>
            <p14:sldId id="496"/>
            <p14:sldId id="621"/>
            <p14:sldId id="905"/>
            <p14:sldId id="609"/>
          </p14:sldIdLst>
        </p14:section>
        <p14:section name="Test 38" id="{A29AE02E-52BF-40B1-85A6-1C845DD533D4}">
          <p14:sldIdLst>
            <p14:sldId id="1104"/>
            <p14:sldId id="439"/>
            <p14:sldId id="1182"/>
            <p14:sldId id="681"/>
            <p14:sldId id="606"/>
            <p14:sldId id="741"/>
            <p14:sldId id="1183"/>
            <p14:sldId id="555"/>
          </p14:sldIdLst>
        </p14:section>
        <p14:section name="Test 39" id="{40C22BBB-5C61-4EFA-908C-487F24BC00D4}">
          <p14:sldIdLst>
            <p14:sldId id="642"/>
            <p14:sldId id="908"/>
            <p14:sldId id="311"/>
            <p14:sldId id="1185"/>
            <p14:sldId id="772"/>
            <p14:sldId id="1186"/>
          </p14:sldIdLst>
        </p14:section>
        <p14:section name="Test 40" id="{6FD8F14E-F944-493E-9C80-C86FE6C13763}">
          <p14:sldIdLst>
            <p14:sldId id="285"/>
            <p14:sldId id="655"/>
            <p14:sldId id="951"/>
            <p14:sldId id="648"/>
            <p14:sldId id="920"/>
            <p14:sldId id="1096"/>
            <p14:sldId id="291"/>
            <p14:sldId id="424"/>
          </p14:sldIdLst>
        </p14:section>
        <p14:section name="Test 41" id="{91C5AB09-7A77-41BA-9F8F-2047A26E777E}">
          <p14:sldIdLst>
            <p14:sldId id="1188"/>
            <p14:sldId id="547"/>
            <p14:sldId id="896"/>
            <p14:sldId id="270"/>
            <p14:sldId id="1189"/>
            <p14:sldId id="512"/>
            <p14:sldId id="1190"/>
            <p14:sldId id="831"/>
            <p14:sldId id="835"/>
            <p14:sldId id="836"/>
            <p14:sldId id="832"/>
            <p14:sldId id="833"/>
            <p14:sldId id="834"/>
            <p14:sldId id="268"/>
          </p14:sldIdLst>
        </p14:section>
        <p14:section name="Test 42" id="{5EBB0776-E8AC-484F-828B-473A8914B3F5}">
          <p14:sldIdLst>
            <p14:sldId id="857"/>
            <p14:sldId id="858"/>
            <p14:sldId id="684"/>
            <p14:sldId id="352"/>
            <p14:sldId id="649"/>
            <p14:sldId id="708"/>
            <p14:sldId id="783"/>
            <p14:sldId id="940"/>
            <p14:sldId id="419"/>
          </p14:sldIdLst>
        </p14:section>
        <p14:section name="Test 43" id="{40562986-8EC9-4606-95A8-C48242695AD7}">
          <p14:sldIdLst>
            <p14:sldId id="1114"/>
            <p14:sldId id="683"/>
            <p14:sldId id="350"/>
            <p14:sldId id="705"/>
            <p14:sldId id="787"/>
            <p14:sldId id="892"/>
            <p14:sldId id="1193"/>
            <p14:sldId id="635"/>
            <p14:sldId id="1194"/>
            <p14:sldId id="961"/>
            <p14:sldId id="740"/>
          </p14:sldIdLst>
        </p14:section>
        <p14:section name="Test 44" id="{9B09B946-2F37-4A7A-AF3F-B9E3E1F292FA}">
          <p14:sldIdLst>
            <p14:sldId id="417"/>
            <p14:sldId id="766"/>
            <p14:sldId id="260"/>
            <p14:sldId id="1196"/>
            <p14:sldId id="402"/>
            <p14:sldId id="435"/>
            <p14:sldId id="541"/>
            <p14:sldId id="1197"/>
            <p14:sldId id="529"/>
            <p14:sldId id="1198"/>
            <p14:sldId id="1199"/>
            <p14:sldId id="1200"/>
          </p14:sldIdLst>
        </p14:section>
        <p14:section name="Test 45" id="{06C19C13-284F-4C08-BAA6-95C75B2CF727}">
          <p14:sldIdLst>
            <p14:sldId id="1202"/>
            <p14:sldId id="973"/>
            <p14:sldId id="756"/>
            <p14:sldId id="1113"/>
            <p14:sldId id="866"/>
            <p14:sldId id="1203"/>
            <p14:sldId id="682"/>
            <p14:sldId id="637"/>
            <p14:sldId id="598"/>
            <p14:sldId id="1204"/>
            <p14:sldId id="748"/>
            <p14:sldId id="725"/>
            <p14:sldId id="259"/>
          </p14:sldIdLst>
        </p14:section>
        <p14:section name="Test 46" id="{6AD18245-8103-453E-AA53-21097C80E596}">
          <p14:sldIdLst>
            <p14:sldId id="1206"/>
            <p14:sldId id="654"/>
            <p14:sldId id="530"/>
            <p14:sldId id="1207"/>
            <p14:sldId id="1208"/>
            <p14:sldId id="765"/>
            <p14:sldId id="627"/>
            <p14:sldId id="696"/>
            <p14:sldId id="442"/>
            <p14:sldId id="630"/>
            <p14:sldId id="1209"/>
            <p14:sldId id="121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 snapToGrid="0">
      <p:cViewPr varScale="1">
        <p:scale>
          <a:sx n="70" d="100"/>
          <a:sy n="70" d="100"/>
        </p:scale>
        <p:origin x="1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475" Type="http://schemas.openxmlformats.org/officeDocument/2006/relationships/theme" Target="theme/theme1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25" Type="http://schemas.openxmlformats.org/officeDocument/2006/relationships/slide" Target="slides/slide424.xml"/><Relationship Id="rId446" Type="http://schemas.openxmlformats.org/officeDocument/2006/relationships/slide" Target="slides/slide445.xml"/><Relationship Id="rId467" Type="http://schemas.openxmlformats.org/officeDocument/2006/relationships/slide" Target="slides/slide466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436" Type="http://schemas.openxmlformats.org/officeDocument/2006/relationships/slide" Target="slides/slide435.xml"/><Relationship Id="rId457" Type="http://schemas.openxmlformats.org/officeDocument/2006/relationships/slide" Target="slides/slide456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26" Type="http://schemas.openxmlformats.org/officeDocument/2006/relationships/slide" Target="slides/slide425.xml"/><Relationship Id="rId447" Type="http://schemas.openxmlformats.org/officeDocument/2006/relationships/slide" Target="slides/slide446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468" Type="http://schemas.openxmlformats.org/officeDocument/2006/relationships/slide" Target="slides/slide467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58" Type="http://schemas.openxmlformats.org/officeDocument/2006/relationships/slide" Target="slides/slide45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27" Type="http://schemas.openxmlformats.org/officeDocument/2006/relationships/slide" Target="slides/slide426.xml"/><Relationship Id="rId448" Type="http://schemas.openxmlformats.org/officeDocument/2006/relationships/slide" Target="slides/slide447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438" Type="http://schemas.openxmlformats.org/officeDocument/2006/relationships/slide" Target="slides/slide437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439" Type="http://schemas.openxmlformats.org/officeDocument/2006/relationships/slide" Target="slides/slide438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471" Type="http://schemas.openxmlformats.org/officeDocument/2006/relationships/slide" Target="slides/slide47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461" Type="http://schemas.openxmlformats.org/officeDocument/2006/relationships/slide" Target="slides/slide460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72" Type="http://schemas.openxmlformats.org/officeDocument/2006/relationships/notesMaster" Target="notesMasters/notesMaster1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41" Type="http://schemas.openxmlformats.org/officeDocument/2006/relationships/slide" Target="slides/slide440.xml"/><Relationship Id="rId462" Type="http://schemas.openxmlformats.org/officeDocument/2006/relationships/slide" Target="slides/slide461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452" Type="http://schemas.openxmlformats.org/officeDocument/2006/relationships/slide" Target="slides/slide451.xml"/><Relationship Id="rId473" Type="http://schemas.openxmlformats.org/officeDocument/2006/relationships/presProps" Target="presProps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442" Type="http://schemas.openxmlformats.org/officeDocument/2006/relationships/slide" Target="slides/slide441.xml"/><Relationship Id="rId463" Type="http://schemas.openxmlformats.org/officeDocument/2006/relationships/slide" Target="slides/slide462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slide" Target="slides/slide452.xml"/><Relationship Id="rId474" Type="http://schemas.openxmlformats.org/officeDocument/2006/relationships/viewProps" Target="viewProps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464" Type="http://schemas.openxmlformats.org/officeDocument/2006/relationships/slide" Target="slides/slide463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tableStyles" Target="tableStyles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6BF32-3D1A-4707-982F-1B6EAAB108DC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0A1B4-5622-426D-9D2E-0202403AD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244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1.xml"/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4.xml"/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7.xml"/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9.xml"/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1.xml"/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2.xml"/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9.xml"/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0.xml"/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1.xml"/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2.xml"/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3.xml"/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4.xml"/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5.xml"/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6.xml"/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7.xml"/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8.xml"/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9.xml"/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0.xml"/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1.xml"/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2.xml"/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3.xml"/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4.xml"/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5.xml"/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6.xml"/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7.xml"/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8.xml"/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9.xml"/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0.xml"/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1.xml"/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2.xml"/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3.xml"/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4.xml"/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5.xml"/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6.xml"/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7.xml"/><Relationship Id="rId1" Type="http://schemas.openxmlformats.org/officeDocument/2006/relationships/notesMaster" Target="../notesMasters/notesMaster1.xml"/></Relationships>
</file>

<file path=ppt/notesSlides/_rels/notesSlide2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8.xml"/><Relationship Id="rId1" Type="http://schemas.openxmlformats.org/officeDocument/2006/relationships/notesMaster" Target="../notesMasters/notesMaster1.xml"/></Relationships>
</file>

<file path=ppt/notesSlides/_rels/notesSlide2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9.xml"/><Relationship Id="rId1" Type="http://schemas.openxmlformats.org/officeDocument/2006/relationships/notesMaster" Target="../notesMasters/notesMaster1.xml"/></Relationships>
</file>

<file path=ppt/notesSlides/_rels/notesSlide2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0.xml"/><Relationship Id="rId1" Type="http://schemas.openxmlformats.org/officeDocument/2006/relationships/notesMaster" Target="../notesMasters/notesMaster1.xml"/></Relationships>
</file>

<file path=ppt/notesSlides/_rels/notesSlide2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1.xml"/><Relationship Id="rId1" Type="http://schemas.openxmlformats.org/officeDocument/2006/relationships/notesMaster" Target="../notesMasters/notesMaster1.xml"/></Relationships>
</file>

<file path=ppt/notesSlides/_rels/notesSlide2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2.xml"/><Relationship Id="rId1" Type="http://schemas.openxmlformats.org/officeDocument/2006/relationships/notesMaster" Target="../notesMasters/notesMaster1.xml"/></Relationships>
</file>

<file path=ppt/notesSlides/_rels/notesSlide2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3.xml"/><Relationship Id="rId1" Type="http://schemas.openxmlformats.org/officeDocument/2006/relationships/notesMaster" Target="../notesMasters/notesMaster1.xml"/></Relationships>
</file>

<file path=ppt/notesSlides/_rels/notesSlide2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4.xml"/><Relationship Id="rId1" Type="http://schemas.openxmlformats.org/officeDocument/2006/relationships/notesMaster" Target="../notesMasters/notesMaster1.xml"/></Relationships>
</file>

<file path=ppt/notesSlides/_rels/notesSlide2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5.xml"/><Relationship Id="rId1" Type="http://schemas.openxmlformats.org/officeDocument/2006/relationships/notesMaster" Target="../notesMasters/notesMaster1.xml"/></Relationships>
</file>

<file path=ppt/notesSlides/_rels/notesSlide2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6.xml"/><Relationship Id="rId1" Type="http://schemas.openxmlformats.org/officeDocument/2006/relationships/notesMaster" Target="../notesMasters/notesMaster1.xml"/></Relationships>
</file>

<file path=ppt/notesSlides/_rels/notesSlide2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7.xml"/><Relationship Id="rId1" Type="http://schemas.openxmlformats.org/officeDocument/2006/relationships/notesMaster" Target="../notesMasters/notesMaster1.xml"/></Relationships>
</file>

<file path=ppt/notesSlides/_rels/notesSlide2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8.xml"/><Relationship Id="rId1" Type="http://schemas.openxmlformats.org/officeDocument/2006/relationships/notesMaster" Target="../notesMasters/notesMaster1.xml"/></Relationships>
</file>

<file path=ppt/notesSlides/_rels/notesSlide2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9.xml"/><Relationship Id="rId1" Type="http://schemas.openxmlformats.org/officeDocument/2006/relationships/notesMaster" Target="../notesMasters/notesMaster1.xml"/></Relationships>
</file>

<file path=ppt/notesSlides/_rels/notesSlide3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0.xml"/><Relationship Id="rId1" Type="http://schemas.openxmlformats.org/officeDocument/2006/relationships/notesMaster" Target="../notesMasters/notesMaster1.xml"/></Relationships>
</file>

<file path=ppt/notesSlides/_rels/notesSlide3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1.xml"/><Relationship Id="rId1" Type="http://schemas.openxmlformats.org/officeDocument/2006/relationships/notesMaster" Target="../notesMasters/notesMaster1.xml"/></Relationships>
</file>

<file path=ppt/notesSlides/_rels/notesSlide3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2.xml"/><Relationship Id="rId1" Type="http://schemas.openxmlformats.org/officeDocument/2006/relationships/notesMaster" Target="../notesMasters/notesMaster1.xml"/></Relationships>
</file>

<file path=ppt/notesSlides/_rels/notesSlide3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3.xml"/><Relationship Id="rId1" Type="http://schemas.openxmlformats.org/officeDocument/2006/relationships/notesMaster" Target="../notesMasters/notesMaster1.xml"/></Relationships>
</file>

<file path=ppt/notesSlides/_rels/notesSlide3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4.xml"/><Relationship Id="rId1" Type="http://schemas.openxmlformats.org/officeDocument/2006/relationships/notesMaster" Target="../notesMasters/notesMaster1.xml"/></Relationships>
</file>

<file path=ppt/notesSlides/_rels/notesSlide3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5.xml"/><Relationship Id="rId1" Type="http://schemas.openxmlformats.org/officeDocument/2006/relationships/notesMaster" Target="../notesMasters/notesMaster1.xml"/></Relationships>
</file>

<file path=ppt/notesSlides/_rels/notesSlide3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6.xml"/><Relationship Id="rId1" Type="http://schemas.openxmlformats.org/officeDocument/2006/relationships/notesMaster" Target="../notesMasters/notesMaster1.xml"/></Relationships>
</file>

<file path=ppt/notesSlides/_rels/notesSlide3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7.xml"/><Relationship Id="rId1" Type="http://schemas.openxmlformats.org/officeDocument/2006/relationships/notesMaster" Target="../notesMasters/notesMaster1.xml"/></Relationships>
</file>

<file path=ppt/notesSlides/_rels/notesSlide3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8.xml"/><Relationship Id="rId1" Type="http://schemas.openxmlformats.org/officeDocument/2006/relationships/notesMaster" Target="../notesMasters/notesMaster1.xml"/></Relationships>
</file>

<file path=ppt/notesSlides/_rels/notesSlide3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9.xml"/><Relationship Id="rId1" Type="http://schemas.openxmlformats.org/officeDocument/2006/relationships/notesMaster" Target="../notesMasters/notesMaster1.xml"/></Relationships>
</file>

<file path=ppt/notesSlides/_rels/notesSlide3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0.xml"/><Relationship Id="rId1" Type="http://schemas.openxmlformats.org/officeDocument/2006/relationships/notesMaster" Target="../notesMasters/notesMaster1.xml"/></Relationships>
</file>

<file path=ppt/notesSlides/_rels/notesSlide3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1.xml"/><Relationship Id="rId1" Type="http://schemas.openxmlformats.org/officeDocument/2006/relationships/notesMaster" Target="../notesMasters/notesMaster1.xml"/></Relationships>
</file>

<file path=ppt/notesSlides/_rels/notesSlide3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2.xml"/><Relationship Id="rId1" Type="http://schemas.openxmlformats.org/officeDocument/2006/relationships/notesMaster" Target="../notesMasters/notesMaster1.xml"/></Relationships>
</file>

<file path=ppt/notesSlides/_rels/notesSlide3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3.xml"/><Relationship Id="rId1" Type="http://schemas.openxmlformats.org/officeDocument/2006/relationships/notesMaster" Target="../notesMasters/notesMaster1.xml"/></Relationships>
</file>

<file path=ppt/notesSlides/_rels/notesSlide3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4.xml"/><Relationship Id="rId1" Type="http://schemas.openxmlformats.org/officeDocument/2006/relationships/notesMaster" Target="../notesMasters/notesMaster1.xml"/></Relationships>
</file>

<file path=ppt/notesSlides/_rels/notesSlide3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5.xml"/><Relationship Id="rId1" Type="http://schemas.openxmlformats.org/officeDocument/2006/relationships/notesMaster" Target="../notesMasters/notesMaster1.xml"/></Relationships>
</file>

<file path=ppt/notesSlides/_rels/notesSlide3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6.xml"/><Relationship Id="rId1" Type="http://schemas.openxmlformats.org/officeDocument/2006/relationships/notesMaster" Target="../notesMasters/notesMaster1.xml"/></Relationships>
</file>

<file path=ppt/notesSlides/_rels/notesSlide3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7.xml"/><Relationship Id="rId1" Type="http://schemas.openxmlformats.org/officeDocument/2006/relationships/notesMaster" Target="../notesMasters/notesMaster1.xml"/></Relationships>
</file>

<file path=ppt/notesSlides/_rels/notesSlide3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8.xml"/><Relationship Id="rId1" Type="http://schemas.openxmlformats.org/officeDocument/2006/relationships/notesMaster" Target="../notesMasters/notesMaster1.xml"/></Relationships>
</file>

<file path=ppt/notesSlides/_rels/notesSlide3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9.xml"/><Relationship Id="rId1" Type="http://schemas.openxmlformats.org/officeDocument/2006/relationships/notesMaster" Target="../notesMasters/notesMaster1.xml"/></Relationships>
</file>

<file path=ppt/notesSlides/_rels/notesSlide3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0.xml"/><Relationship Id="rId1" Type="http://schemas.openxmlformats.org/officeDocument/2006/relationships/notesMaster" Target="../notesMasters/notesMaster1.xml"/></Relationships>
</file>

<file path=ppt/notesSlides/_rels/notesSlide3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1.xml"/><Relationship Id="rId1" Type="http://schemas.openxmlformats.org/officeDocument/2006/relationships/notesMaster" Target="../notesMasters/notesMaster1.xml"/></Relationships>
</file>

<file path=ppt/notesSlides/_rels/notesSlide3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2.xml"/><Relationship Id="rId1" Type="http://schemas.openxmlformats.org/officeDocument/2006/relationships/notesMaster" Target="../notesMasters/notesMaster1.xml"/></Relationships>
</file>

<file path=ppt/notesSlides/_rels/notesSlide3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3.xml"/><Relationship Id="rId1" Type="http://schemas.openxmlformats.org/officeDocument/2006/relationships/notesMaster" Target="../notesMasters/notesMaster1.xml"/></Relationships>
</file>

<file path=ppt/notesSlides/_rels/notesSlide3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4.xml"/><Relationship Id="rId1" Type="http://schemas.openxmlformats.org/officeDocument/2006/relationships/notesMaster" Target="../notesMasters/notesMaster1.xml"/></Relationships>
</file>

<file path=ppt/notesSlides/_rels/notesSlide3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5.xml"/><Relationship Id="rId1" Type="http://schemas.openxmlformats.org/officeDocument/2006/relationships/notesMaster" Target="../notesMasters/notesMaster1.xml"/></Relationships>
</file>

<file path=ppt/notesSlides/_rels/notesSlide3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6.xml"/><Relationship Id="rId1" Type="http://schemas.openxmlformats.org/officeDocument/2006/relationships/notesMaster" Target="../notesMasters/notesMaster1.xml"/></Relationships>
</file>

<file path=ppt/notesSlides/_rels/notesSlide3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7.xml"/><Relationship Id="rId1" Type="http://schemas.openxmlformats.org/officeDocument/2006/relationships/notesMaster" Target="../notesMasters/notesMaster1.xml"/></Relationships>
</file>

<file path=ppt/notesSlides/_rels/notesSlide3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8.xml"/><Relationship Id="rId1" Type="http://schemas.openxmlformats.org/officeDocument/2006/relationships/notesMaster" Target="../notesMasters/notesMaster1.xml"/></Relationships>
</file>

<file path=ppt/notesSlides/_rels/notesSlide3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9.xml"/><Relationship Id="rId1" Type="http://schemas.openxmlformats.org/officeDocument/2006/relationships/notesMaster" Target="../notesMasters/notesMaster1.xml"/></Relationships>
</file>

<file path=ppt/notesSlides/_rels/notesSlide3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0.xml"/><Relationship Id="rId1" Type="http://schemas.openxmlformats.org/officeDocument/2006/relationships/notesMaster" Target="../notesMasters/notesMaster1.xml"/></Relationships>
</file>

<file path=ppt/notesSlides/_rels/notesSlide3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1.xml"/><Relationship Id="rId1" Type="http://schemas.openxmlformats.org/officeDocument/2006/relationships/notesMaster" Target="../notesMasters/notesMaster1.xml"/></Relationships>
</file>

<file path=ppt/notesSlides/_rels/notesSlide3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2.xml"/><Relationship Id="rId1" Type="http://schemas.openxmlformats.org/officeDocument/2006/relationships/notesMaster" Target="../notesMasters/notesMaster1.xml"/></Relationships>
</file>

<file path=ppt/notesSlides/_rels/notesSlide3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3.xml"/><Relationship Id="rId1" Type="http://schemas.openxmlformats.org/officeDocument/2006/relationships/notesMaster" Target="../notesMasters/notesMaster1.xml"/></Relationships>
</file>

<file path=ppt/notesSlides/_rels/notesSlide3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4.xml"/><Relationship Id="rId1" Type="http://schemas.openxmlformats.org/officeDocument/2006/relationships/notesMaster" Target="../notesMasters/notesMaster1.xml"/></Relationships>
</file>

<file path=ppt/notesSlides/_rels/notesSlide3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5.xml"/><Relationship Id="rId1" Type="http://schemas.openxmlformats.org/officeDocument/2006/relationships/notesMaster" Target="../notesMasters/notesMaster1.xml"/></Relationships>
</file>

<file path=ppt/notesSlides/_rels/notesSlide3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6.xml"/><Relationship Id="rId1" Type="http://schemas.openxmlformats.org/officeDocument/2006/relationships/notesMaster" Target="../notesMasters/notesMaster1.xml"/></Relationships>
</file>

<file path=ppt/notesSlides/_rels/notesSlide3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7.xml"/><Relationship Id="rId1" Type="http://schemas.openxmlformats.org/officeDocument/2006/relationships/notesMaster" Target="../notesMasters/notesMaster1.xml"/></Relationships>
</file>

<file path=ppt/notesSlides/_rels/notesSlide3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8.xml"/><Relationship Id="rId1" Type="http://schemas.openxmlformats.org/officeDocument/2006/relationships/notesMaster" Target="../notesMasters/notesMaster1.xml"/></Relationships>
</file>

<file path=ppt/notesSlides/_rels/notesSlide3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9.xml"/><Relationship Id="rId1" Type="http://schemas.openxmlformats.org/officeDocument/2006/relationships/notesMaster" Target="../notesMasters/notesMaster1.xml"/></Relationships>
</file>

<file path=ppt/notesSlides/_rels/notesSlide3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0.xml"/><Relationship Id="rId1" Type="http://schemas.openxmlformats.org/officeDocument/2006/relationships/notesMaster" Target="../notesMasters/notesMaster1.xml"/></Relationships>
</file>

<file path=ppt/notesSlides/_rels/notesSlide3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1.xml"/><Relationship Id="rId1" Type="http://schemas.openxmlformats.org/officeDocument/2006/relationships/notesMaster" Target="../notesMasters/notesMaster1.xml"/></Relationships>
</file>

<file path=ppt/notesSlides/_rels/notesSlide3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2.xml"/><Relationship Id="rId1" Type="http://schemas.openxmlformats.org/officeDocument/2006/relationships/notesMaster" Target="../notesMasters/notesMaster1.xml"/></Relationships>
</file>

<file path=ppt/notesSlides/_rels/notesSlide3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3.xml"/><Relationship Id="rId1" Type="http://schemas.openxmlformats.org/officeDocument/2006/relationships/notesMaster" Target="../notesMasters/notesMaster1.xml"/></Relationships>
</file>

<file path=ppt/notesSlides/_rels/notesSlide3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4.xml"/><Relationship Id="rId1" Type="http://schemas.openxmlformats.org/officeDocument/2006/relationships/notesMaster" Target="../notesMasters/notesMaster1.xml"/></Relationships>
</file>

<file path=ppt/notesSlides/_rels/notesSlide3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5.xml"/><Relationship Id="rId1" Type="http://schemas.openxmlformats.org/officeDocument/2006/relationships/notesMaster" Target="../notesMasters/notesMaster1.xml"/></Relationships>
</file>

<file path=ppt/notesSlides/_rels/notesSlide3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6.xml"/><Relationship Id="rId1" Type="http://schemas.openxmlformats.org/officeDocument/2006/relationships/notesMaster" Target="../notesMasters/notesMaster1.xml"/></Relationships>
</file>

<file path=ppt/notesSlides/_rels/notesSlide3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7.xml"/><Relationship Id="rId1" Type="http://schemas.openxmlformats.org/officeDocument/2006/relationships/notesMaster" Target="../notesMasters/notesMaster1.xml"/></Relationships>
</file>

<file path=ppt/notesSlides/_rels/notesSlide3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8.xml"/><Relationship Id="rId1" Type="http://schemas.openxmlformats.org/officeDocument/2006/relationships/notesMaster" Target="../notesMasters/notesMaster1.xml"/></Relationships>
</file>

<file path=ppt/notesSlides/_rels/notesSlide3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9.xml"/><Relationship Id="rId1" Type="http://schemas.openxmlformats.org/officeDocument/2006/relationships/notesMaster" Target="../notesMasters/notesMaster1.xml"/></Relationships>
</file>

<file path=ppt/notesSlides/_rels/notesSlide3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0.xml"/><Relationship Id="rId1" Type="http://schemas.openxmlformats.org/officeDocument/2006/relationships/notesMaster" Target="../notesMasters/notesMaster1.xml"/></Relationships>
</file>

<file path=ppt/notesSlides/_rels/notesSlide3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1.xml"/><Relationship Id="rId1" Type="http://schemas.openxmlformats.org/officeDocument/2006/relationships/notesMaster" Target="../notesMasters/notesMaster1.xml"/></Relationships>
</file>

<file path=ppt/notesSlides/_rels/notesSlide3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2.xml"/><Relationship Id="rId1" Type="http://schemas.openxmlformats.org/officeDocument/2006/relationships/notesMaster" Target="../notesMasters/notesMaster1.xml"/></Relationships>
</file>

<file path=ppt/notesSlides/_rels/notesSlide3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3.xml"/><Relationship Id="rId1" Type="http://schemas.openxmlformats.org/officeDocument/2006/relationships/notesMaster" Target="../notesMasters/notesMaster1.xml"/></Relationships>
</file>

<file path=ppt/notesSlides/_rels/notesSlide3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4.xml"/><Relationship Id="rId1" Type="http://schemas.openxmlformats.org/officeDocument/2006/relationships/notesMaster" Target="../notesMasters/notesMaster1.xml"/></Relationships>
</file>

<file path=ppt/notesSlides/_rels/notesSlide3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5.xml"/><Relationship Id="rId1" Type="http://schemas.openxmlformats.org/officeDocument/2006/relationships/notesMaster" Target="../notesMasters/notesMaster1.xml"/></Relationships>
</file>

<file path=ppt/notesSlides/_rels/notesSlide3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6.xml"/><Relationship Id="rId1" Type="http://schemas.openxmlformats.org/officeDocument/2006/relationships/notesMaster" Target="../notesMasters/notesMaster1.xml"/></Relationships>
</file>

<file path=ppt/notesSlides/_rels/notesSlide3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7.xml"/><Relationship Id="rId1" Type="http://schemas.openxmlformats.org/officeDocument/2006/relationships/notesMaster" Target="../notesMasters/notesMaster1.xml"/></Relationships>
</file>

<file path=ppt/notesSlides/_rels/notesSlide3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8.xml"/><Relationship Id="rId1" Type="http://schemas.openxmlformats.org/officeDocument/2006/relationships/notesMaster" Target="../notesMasters/notesMaster1.xml"/></Relationships>
</file>

<file path=ppt/notesSlides/_rels/notesSlide3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9.xml"/><Relationship Id="rId1" Type="http://schemas.openxmlformats.org/officeDocument/2006/relationships/notesMaster" Target="../notesMasters/notesMaster1.xml"/></Relationships>
</file>

<file path=ppt/notesSlides/_rels/notesSlide3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0.xml"/><Relationship Id="rId1" Type="http://schemas.openxmlformats.org/officeDocument/2006/relationships/notesMaster" Target="../notesMasters/notesMaster1.xml"/></Relationships>
</file>

<file path=ppt/notesSlides/_rels/notesSlide3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1.xml"/><Relationship Id="rId1" Type="http://schemas.openxmlformats.org/officeDocument/2006/relationships/notesMaster" Target="../notesMasters/notesMaster1.xml"/></Relationships>
</file>

<file path=ppt/notesSlides/_rels/notesSlide3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2.xml"/><Relationship Id="rId1" Type="http://schemas.openxmlformats.org/officeDocument/2006/relationships/notesMaster" Target="../notesMasters/notesMaster1.xml"/></Relationships>
</file>

<file path=ppt/notesSlides/_rels/notesSlide3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3.xml"/><Relationship Id="rId1" Type="http://schemas.openxmlformats.org/officeDocument/2006/relationships/notesMaster" Target="../notesMasters/notesMaster1.xml"/></Relationships>
</file>

<file path=ppt/notesSlides/_rels/notesSlide3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4.xml"/><Relationship Id="rId1" Type="http://schemas.openxmlformats.org/officeDocument/2006/relationships/notesMaster" Target="../notesMasters/notesMaster1.xml"/></Relationships>
</file>

<file path=ppt/notesSlides/_rels/notesSlide3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5.xml"/><Relationship Id="rId1" Type="http://schemas.openxmlformats.org/officeDocument/2006/relationships/notesMaster" Target="../notesMasters/notesMaster1.xml"/></Relationships>
</file>

<file path=ppt/notesSlides/_rels/notesSlide3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6.xml"/><Relationship Id="rId1" Type="http://schemas.openxmlformats.org/officeDocument/2006/relationships/notesMaster" Target="../notesMasters/notesMaster1.xml"/></Relationships>
</file>

<file path=ppt/notesSlides/_rels/notesSlide3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7.xml"/><Relationship Id="rId1" Type="http://schemas.openxmlformats.org/officeDocument/2006/relationships/notesMaster" Target="../notesMasters/notesMaster1.xml"/></Relationships>
</file>

<file path=ppt/notesSlides/_rels/notesSlide3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8.xml"/><Relationship Id="rId1" Type="http://schemas.openxmlformats.org/officeDocument/2006/relationships/notesMaster" Target="../notesMasters/notesMaster1.xml"/></Relationships>
</file>

<file path=ppt/notesSlides/_rels/notesSlide3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9.xml"/><Relationship Id="rId1" Type="http://schemas.openxmlformats.org/officeDocument/2006/relationships/notesMaster" Target="../notesMasters/notesMaster1.xml"/></Relationships>
</file>

<file path=ppt/notesSlides/_rels/notesSlide3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0.xml"/><Relationship Id="rId1" Type="http://schemas.openxmlformats.org/officeDocument/2006/relationships/notesMaster" Target="../notesMasters/notesMaster1.xml"/></Relationships>
</file>

<file path=ppt/notesSlides/_rels/notesSlide3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1.xml"/><Relationship Id="rId1" Type="http://schemas.openxmlformats.org/officeDocument/2006/relationships/notesMaster" Target="../notesMasters/notesMaster1.xml"/></Relationships>
</file>

<file path=ppt/notesSlides/_rels/notesSlide3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2.xml"/><Relationship Id="rId1" Type="http://schemas.openxmlformats.org/officeDocument/2006/relationships/notesMaster" Target="../notesMasters/notesMaster1.xml"/></Relationships>
</file>

<file path=ppt/notesSlides/_rels/notesSlide3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3.xml"/><Relationship Id="rId1" Type="http://schemas.openxmlformats.org/officeDocument/2006/relationships/notesMaster" Target="../notesMasters/notesMaster1.xml"/></Relationships>
</file>

<file path=ppt/notesSlides/_rels/notesSlide3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4.xml"/><Relationship Id="rId1" Type="http://schemas.openxmlformats.org/officeDocument/2006/relationships/notesMaster" Target="../notesMasters/notesMaster1.xml"/></Relationships>
</file>

<file path=ppt/notesSlides/_rels/notesSlide3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5.xml"/><Relationship Id="rId1" Type="http://schemas.openxmlformats.org/officeDocument/2006/relationships/notesMaster" Target="../notesMasters/notesMaster1.xml"/></Relationships>
</file>

<file path=ppt/notesSlides/_rels/notesSlide3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6.xml"/><Relationship Id="rId1" Type="http://schemas.openxmlformats.org/officeDocument/2006/relationships/notesMaster" Target="../notesMasters/notesMaster1.xml"/></Relationships>
</file>

<file path=ppt/notesSlides/_rels/notesSlide3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7.xml"/><Relationship Id="rId1" Type="http://schemas.openxmlformats.org/officeDocument/2006/relationships/notesMaster" Target="../notesMasters/notesMaster1.xml"/></Relationships>
</file>

<file path=ppt/notesSlides/_rels/notesSlide3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8.xml"/><Relationship Id="rId1" Type="http://schemas.openxmlformats.org/officeDocument/2006/relationships/notesMaster" Target="../notesMasters/notesMaster1.xml"/></Relationships>
</file>

<file path=ppt/notesSlides/_rels/notesSlide3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9.xml"/><Relationship Id="rId1" Type="http://schemas.openxmlformats.org/officeDocument/2006/relationships/notesMaster" Target="../notesMasters/notesMaster1.xml"/></Relationships>
</file>

<file path=ppt/notesSlides/_rels/notesSlide3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0.xml"/><Relationship Id="rId1" Type="http://schemas.openxmlformats.org/officeDocument/2006/relationships/notesMaster" Target="../notesMasters/notesMaster1.xml"/></Relationships>
</file>

<file path=ppt/notesSlides/_rels/notesSlide3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1.xml"/><Relationship Id="rId1" Type="http://schemas.openxmlformats.org/officeDocument/2006/relationships/notesMaster" Target="../notesMasters/notesMaster1.xml"/></Relationships>
</file>

<file path=ppt/notesSlides/_rels/notesSlide3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2.xml"/><Relationship Id="rId1" Type="http://schemas.openxmlformats.org/officeDocument/2006/relationships/notesMaster" Target="../notesMasters/notesMaster1.xml"/></Relationships>
</file>

<file path=ppt/notesSlides/_rels/notesSlide3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3.xml"/><Relationship Id="rId1" Type="http://schemas.openxmlformats.org/officeDocument/2006/relationships/notesMaster" Target="../notesMasters/notesMaster1.xml"/></Relationships>
</file>

<file path=ppt/notesSlides/_rels/notesSlide3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4.xml"/><Relationship Id="rId1" Type="http://schemas.openxmlformats.org/officeDocument/2006/relationships/notesMaster" Target="../notesMasters/notesMaster1.xml"/></Relationships>
</file>

<file path=ppt/notesSlides/_rels/notesSlide3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5.xml"/><Relationship Id="rId1" Type="http://schemas.openxmlformats.org/officeDocument/2006/relationships/notesMaster" Target="../notesMasters/notesMaster1.xml"/></Relationships>
</file>

<file path=ppt/notesSlides/_rels/notesSlide3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6.xml"/><Relationship Id="rId1" Type="http://schemas.openxmlformats.org/officeDocument/2006/relationships/notesMaster" Target="../notesMasters/notesMaster1.xml"/></Relationships>
</file>

<file path=ppt/notesSlides/_rels/notesSlide3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7.xml"/><Relationship Id="rId1" Type="http://schemas.openxmlformats.org/officeDocument/2006/relationships/notesMaster" Target="../notesMasters/notesMaster1.xml"/></Relationships>
</file>

<file path=ppt/notesSlides/_rels/notesSlide3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8.xml"/><Relationship Id="rId1" Type="http://schemas.openxmlformats.org/officeDocument/2006/relationships/notesMaster" Target="../notesMasters/notesMaster1.xml"/></Relationships>
</file>

<file path=ppt/notesSlides/_rels/notesSlide3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9.xml"/><Relationship Id="rId1" Type="http://schemas.openxmlformats.org/officeDocument/2006/relationships/notesMaster" Target="../notesMasters/notesMaster1.xml"/></Relationships>
</file>

<file path=ppt/notesSlides/_rels/notesSlide3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0.xml"/><Relationship Id="rId1" Type="http://schemas.openxmlformats.org/officeDocument/2006/relationships/notesMaster" Target="../notesMasters/notesMaster1.xml"/></Relationships>
</file>

<file path=ppt/notesSlides/_rels/notesSlide3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1.xml"/><Relationship Id="rId1" Type="http://schemas.openxmlformats.org/officeDocument/2006/relationships/notesMaster" Target="../notesMasters/notesMaster1.xml"/></Relationships>
</file>

<file path=ppt/notesSlides/_rels/notesSlide3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2.xml"/><Relationship Id="rId1" Type="http://schemas.openxmlformats.org/officeDocument/2006/relationships/notesMaster" Target="../notesMasters/notesMaster1.xml"/></Relationships>
</file>

<file path=ppt/notesSlides/_rels/notesSlide3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3.xml"/><Relationship Id="rId1" Type="http://schemas.openxmlformats.org/officeDocument/2006/relationships/notesMaster" Target="../notesMasters/notesMaster1.xml"/></Relationships>
</file>

<file path=ppt/notesSlides/_rels/notesSlide3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4.xml"/><Relationship Id="rId1" Type="http://schemas.openxmlformats.org/officeDocument/2006/relationships/notesMaster" Target="../notesMasters/notesMaster1.xml"/></Relationships>
</file>

<file path=ppt/notesSlides/_rels/notesSlide3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5.xml"/><Relationship Id="rId1" Type="http://schemas.openxmlformats.org/officeDocument/2006/relationships/notesMaster" Target="../notesMasters/notesMaster1.xml"/></Relationships>
</file>

<file path=ppt/notesSlides/_rels/notesSlide3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6.xml"/><Relationship Id="rId1" Type="http://schemas.openxmlformats.org/officeDocument/2006/relationships/notesMaster" Target="../notesMasters/notesMaster1.xml"/></Relationships>
</file>

<file path=ppt/notesSlides/_rels/notesSlide3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7.xml"/><Relationship Id="rId1" Type="http://schemas.openxmlformats.org/officeDocument/2006/relationships/notesMaster" Target="../notesMasters/notesMaster1.xml"/></Relationships>
</file>

<file path=ppt/notesSlides/_rels/notesSlide3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8.xml"/><Relationship Id="rId1" Type="http://schemas.openxmlformats.org/officeDocument/2006/relationships/notesMaster" Target="../notesMasters/notesMaster1.xml"/></Relationships>
</file>

<file path=ppt/notesSlides/_rels/notesSlide3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9.xml"/><Relationship Id="rId1" Type="http://schemas.openxmlformats.org/officeDocument/2006/relationships/notesMaster" Target="../notesMasters/notesMaster1.xml"/></Relationships>
</file>

<file path=ppt/notesSlides/_rels/notesSlide4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0.xml"/><Relationship Id="rId1" Type="http://schemas.openxmlformats.org/officeDocument/2006/relationships/notesMaster" Target="../notesMasters/notesMaster1.xml"/></Relationships>
</file>

<file path=ppt/notesSlides/_rels/notesSlide4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1.xml"/><Relationship Id="rId1" Type="http://schemas.openxmlformats.org/officeDocument/2006/relationships/notesMaster" Target="../notesMasters/notesMaster1.xml"/></Relationships>
</file>

<file path=ppt/notesSlides/_rels/notesSlide4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2.xml"/><Relationship Id="rId1" Type="http://schemas.openxmlformats.org/officeDocument/2006/relationships/notesMaster" Target="../notesMasters/notesMaster1.xml"/></Relationships>
</file>

<file path=ppt/notesSlides/_rels/notesSlide4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3.xml"/><Relationship Id="rId1" Type="http://schemas.openxmlformats.org/officeDocument/2006/relationships/notesMaster" Target="../notesMasters/notesMaster1.xml"/></Relationships>
</file>

<file path=ppt/notesSlides/_rels/notesSlide4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4.xml"/><Relationship Id="rId1" Type="http://schemas.openxmlformats.org/officeDocument/2006/relationships/notesMaster" Target="../notesMasters/notesMaster1.xml"/></Relationships>
</file>

<file path=ppt/notesSlides/_rels/notesSlide4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5.xml"/><Relationship Id="rId1" Type="http://schemas.openxmlformats.org/officeDocument/2006/relationships/notesMaster" Target="../notesMasters/notesMaster1.xml"/></Relationships>
</file>

<file path=ppt/notesSlides/_rels/notesSlide4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6.xml"/><Relationship Id="rId1" Type="http://schemas.openxmlformats.org/officeDocument/2006/relationships/notesMaster" Target="../notesMasters/notesMaster1.xml"/></Relationships>
</file>

<file path=ppt/notesSlides/_rels/notesSlide4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7.xml"/><Relationship Id="rId1" Type="http://schemas.openxmlformats.org/officeDocument/2006/relationships/notesMaster" Target="../notesMasters/notesMaster1.xml"/></Relationships>
</file>

<file path=ppt/notesSlides/_rels/notesSlide4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8.xml"/><Relationship Id="rId1" Type="http://schemas.openxmlformats.org/officeDocument/2006/relationships/notesMaster" Target="../notesMasters/notesMaster1.xml"/></Relationships>
</file>

<file path=ppt/notesSlides/_rels/notesSlide4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9.xml"/><Relationship Id="rId1" Type="http://schemas.openxmlformats.org/officeDocument/2006/relationships/notesMaster" Target="../notesMasters/notesMaster1.xml"/></Relationships>
</file>

<file path=ppt/notesSlides/_rels/notesSlide4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0.xml"/><Relationship Id="rId1" Type="http://schemas.openxmlformats.org/officeDocument/2006/relationships/notesMaster" Target="../notesMasters/notesMaster1.xml"/></Relationships>
</file>

<file path=ppt/notesSlides/_rels/notesSlide4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1.xml"/><Relationship Id="rId1" Type="http://schemas.openxmlformats.org/officeDocument/2006/relationships/notesMaster" Target="../notesMasters/notesMaster1.xml"/></Relationships>
</file>

<file path=ppt/notesSlides/_rels/notesSlide4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2.xml"/><Relationship Id="rId1" Type="http://schemas.openxmlformats.org/officeDocument/2006/relationships/notesMaster" Target="../notesMasters/notesMaster1.xml"/></Relationships>
</file>

<file path=ppt/notesSlides/_rels/notesSlide4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3.xml"/><Relationship Id="rId1" Type="http://schemas.openxmlformats.org/officeDocument/2006/relationships/notesMaster" Target="../notesMasters/notesMaster1.xml"/></Relationships>
</file>

<file path=ppt/notesSlides/_rels/notesSlide4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4.xml"/><Relationship Id="rId1" Type="http://schemas.openxmlformats.org/officeDocument/2006/relationships/notesMaster" Target="../notesMasters/notesMaster1.xml"/></Relationships>
</file>

<file path=ppt/notesSlides/_rels/notesSlide4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5.xml"/><Relationship Id="rId1" Type="http://schemas.openxmlformats.org/officeDocument/2006/relationships/notesMaster" Target="../notesMasters/notesMaster1.xml"/></Relationships>
</file>

<file path=ppt/notesSlides/_rels/notesSlide4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6.xml"/><Relationship Id="rId1" Type="http://schemas.openxmlformats.org/officeDocument/2006/relationships/notesMaster" Target="../notesMasters/notesMaster1.xml"/></Relationships>
</file>

<file path=ppt/notesSlides/_rels/notesSlide4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7.xml"/><Relationship Id="rId1" Type="http://schemas.openxmlformats.org/officeDocument/2006/relationships/notesMaster" Target="../notesMasters/notesMaster1.xml"/></Relationships>
</file>

<file path=ppt/notesSlides/_rels/notesSlide4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8.xml"/><Relationship Id="rId1" Type="http://schemas.openxmlformats.org/officeDocument/2006/relationships/notesMaster" Target="../notesMasters/notesMaster1.xml"/></Relationships>
</file>

<file path=ppt/notesSlides/_rels/notesSlide4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9.xml"/><Relationship Id="rId1" Type="http://schemas.openxmlformats.org/officeDocument/2006/relationships/notesMaster" Target="../notesMasters/notesMaster1.xml"/></Relationships>
</file>

<file path=ppt/notesSlides/_rels/notesSlide4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0.xml"/><Relationship Id="rId1" Type="http://schemas.openxmlformats.org/officeDocument/2006/relationships/notesMaster" Target="../notesMasters/notesMaster1.xml"/></Relationships>
</file>

<file path=ppt/notesSlides/_rels/notesSlide4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1.xml"/><Relationship Id="rId1" Type="http://schemas.openxmlformats.org/officeDocument/2006/relationships/notesMaster" Target="../notesMasters/notesMaster1.xml"/></Relationships>
</file>

<file path=ppt/notesSlides/_rels/notesSlide4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2.xml"/><Relationship Id="rId1" Type="http://schemas.openxmlformats.org/officeDocument/2006/relationships/notesMaster" Target="../notesMasters/notesMaster1.xml"/></Relationships>
</file>

<file path=ppt/notesSlides/_rels/notesSlide4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3.xml"/><Relationship Id="rId1" Type="http://schemas.openxmlformats.org/officeDocument/2006/relationships/notesMaster" Target="../notesMasters/notesMaster1.xml"/></Relationships>
</file>

<file path=ppt/notesSlides/_rels/notesSlide4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4.xml"/><Relationship Id="rId1" Type="http://schemas.openxmlformats.org/officeDocument/2006/relationships/notesMaster" Target="../notesMasters/notesMaster1.xml"/></Relationships>
</file>

<file path=ppt/notesSlides/_rels/notesSlide4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5.xml"/><Relationship Id="rId1" Type="http://schemas.openxmlformats.org/officeDocument/2006/relationships/notesMaster" Target="../notesMasters/notesMaster1.xml"/></Relationships>
</file>

<file path=ppt/notesSlides/_rels/notesSlide4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6.xml"/><Relationship Id="rId1" Type="http://schemas.openxmlformats.org/officeDocument/2006/relationships/notesMaster" Target="../notesMasters/notesMaster1.xml"/></Relationships>
</file>

<file path=ppt/notesSlides/_rels/notesSlide4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7.xml"/><Relationship Id="rId1" Type="http://schemas.openxmlformats.org/officeDocument/2006/relationships/notesMaster" Target="../notesMasters/notesMaster1.xml"/></Relationships>
</file>

<file path=ppt/notesSlides/_rels/notesSlide4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8.xml"/><Relationship Id="rId1" Type="http://schemas.openxmlformats.org/officeDocument/2006/relationships/notesMaster" Target="../notesMasters/notesMaster1.xml"/></Relationships>
</file>

<file path=ppt/notesSlides/_rels/notesSlide4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9.xml"/><Relationship Id="rId1" Type="http://schemas.openxmlformats.org/officeDocument/2006/relationships/notesMaster" Target="../notesMasters/notesMaster1.xml"/></Relationships>
</file>

<file path=ppt/notesSlides/_rels/notesSlide4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0.xml"/><Relationship Id="rId1" Type="http://schemas.openxmlformats.org/officeDocument/2006/relationships/notesMaster" Target="../notesMasters/notesMaster1.xml"/></Relationships>
</file>

<file path=ppt/notesSlides/_rels/notesSlide4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1.xml"/><Relationship Id="rId1" Type="http://schemas.openxmlformats.org/officeDocument/2006/relationships/notesMaster" Target="../notesMasters/notesMaster1.xml"/></Relationships>
</file>

<file path=ppt/notesSlides/_rels/notesSlide4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2.xml"/><Relationship Id="rId1" Type="http://schemas.openxmlformats.org/officeDocument/2006/relationships/notesMaster" Target="../notesMasters/notesMaster1.xml"/></Relationships>
</file>

<file path=ppt/notesSlides/_rels/notesSlide4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3.xml"/><Relationship Id="rId1" Type="http://schemas.openxmlformats.org/officeDocument/2006/relationships/notesMaster" Target="../notesMasters/notesMaster1.xml"/></Relationships>
</file>

<file path=ppt/notesSlides/_rels/notesSlide4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4.xml"/><Relationship Id="rId1" Type="http://schemas.openxmlformats.org/officeDocument/2006/relationships/notesMaster" Target="../notesMasters/notesMaster1.xml"/></Relationships>
</file>

<file path=ppt/notesSlides/_rels/notesSlide4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5.xml"/><Relationship Id="rId1" Type="http://schemas.openxmlformats.org/officeDocument/2006/relationships/notesMaster" Target="../notesMasters/notesMaster1.xml"/></Relationships>
</file>

<file path=ppt/notesSlides/_rels/notesSlide4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6.xml"/><Relationship Id="rId1" Type="http://schemas.openxmlformats.org/officeDocument/2006/relationships/notesMaster" Target="../notesMasters/notesMaster1.xml"/></Relationships>
</file>

<file path=ppt/notesSlides/_rels/notesSlide4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7.xml"/><Relationship Id="rId1" Type="http://schemas.openxmlformats.org/officeDocument/2006/relationships/notesMaster" Target="../notesMasters/notesMaster1.xml"/></Relationships>
</file>

<file path=ppt/notesSlides/_rels/notesSlide4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8.xml"/><Relationship Id="rId1" Type="http://schemas.openxmlformats.org/officeDocument/2006/relationships/notesMaster" Target="../notesMasters/notesMaster1.xml"/></Relationships>
</file>

<file path=ppt/notesSlides/_rels/notesSlide4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9.xml"/><Relationship Id="rId1" Type="http://schemas.openxmlformats.org/officeDocument/2006/relationships/notesMaster" Target="../notesMasters/notesMaster1.xml"/></Relationships>
</file>

<file path=ppt/notesSlides/_rels/notesSlide4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0.xml"/><Relationship Id="rId1" Type="http://schemas.openxmlformats.org/officeDocument/2006/relationships/notesMaster" Target="../notesMasters/notesMaster1.xml"/></Relationships>
</file>

<file path=ppt/notesSlides/_rels/notesSlide4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1.xml"/><Relationship Id="rId1" Type="http://schemas.openxmlformats.org/officeDocument/2006/relationships/notesMaster" Target="../notesMasters/notesMaster1.xml"/></Relationships>
</file>

<file path=ppt/notesSlides/_rels/notesSlide4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2.xml"/><Relationship Id="rId1" Type="http://schemas.openxmlformats.org/officeDocument/2006/relationships/notesMaster" Target="../notesMasters/notesMaster1.xml"/></Relationships>
</file>

<file path=ppt/notesSlides/_rels/notesSlide4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3.xml"/><Relationship Id="rId1" Type="http://schemas.openxmlformats.org/officeDocument/2006/relationships/notesMaster" Target="../notesMasters/notesMaster1.xml"/></Relationships>
</file>

<file path=ppt/notesSlides/_rels/notesSlide4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4.xml"/><Relationship Id="rId1" Type="http://schemas.openxmlformats.org/officeDocument/2006/relationships/notesMaster" Target="../notesMasters/notesMaster1.xml"/></Relationships>
</file>

<file path=ppt/notesSlides/_rels/notesSlide4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5.xml"/><Relationship Id="rId1" Type="http://schemas.openxmlformats.org/officeDocument/2006/relationships/notesMaster" Target="../notesMasters/notesMaster1.xml"/></Relationships>
</file>

<file path=ppt/notesSlides/_rels/notesSlide4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6.xml"/><Relationship Id="rId1" Type="http://schemas.openxmlformats.org/officeDocument/2006/relationships/notesMaster" Target="../notesMasters/notesMaster1.xml"/></Relationships>
</file>

<file path=ppt/notesSlides/_rels/notesSlide4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7.xml"/><Relationship Id="rId1" Type="http://schemas.openxmlformats.org/officeDocument/2006/relationships/notesMaster" Target="../notesMasters/notesMaster1.xml"/></Relationships>
</file>

<file path=ppt/notesSlides/_rels/notesSlide4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8.xml"/><Relationship Id="rId1" Type="http://schemas.openxmlformats.org/officeDocument/2006/relationships/notesMaster" Target="../notesMasters/notesMaster1.xml"/></Relationships>
</file>

<file path=ppt/notesSlides/_rels/notesSlide4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9.xml"/><Relationship Id="rId1" Type="http://schemas.openxmlformats.org/officeDocument/2006/relationships/notesMaster" Target="../notesMasters/notesMaster1.xml"/></Relationships>
</file>

<file path=ppt/notesSlides/_rels/notesSlide4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0.xml"/><Relationship Id="rId1" Type="http://schemas.openxmlformats.org/officeDocument/2006/relationships/notesMaster" Target="../notesMasters/notesMaster1.xml"/></Relationships>
</file>

<file path=ppt/notesSlides/_rels/notesSlide4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1.xml"/><Relationship Id="rId1" Type="http://schemas.openxmlformats.org/officeDocument/2006/relationships/notesMaster" Target="../notesMasters/notesMaster1.xml"/></Relationships>
</file>

<file path=ppt/notesSlides/_rels/notesSlide4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2.xml"/><Relationship Id="rId1" Type="http://schemas.openxmlformats.org/officeDocument/2006/relationships/notesMaster" Target="../notesMasters/notesMaster1.xml"/></Relationships>
</file>

<file path=ppt/notesSlides/_rels/notesSlide4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3.xml"/><Relationship Id="rId1" Type="http://schemas.openxmlformats.org/officeDocument/2006/relationships/notesMaster" Target="../notesMasters/notesMaster1.xml"/></Relationships>
</file>

<file path=ppt/notesSlides/_rels/notesSlide4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4.xml"/><Relationship Id="rId1" Type="http://schemas.openxmlformats.org/officeDocument/2006/relationships/notesMaster" Target="../notesMasters/notesMaster1.xml"/></Relationships>
</file>

<file path=ppt/notesSlides/_rels/notesSlide4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5.xml"/><Relationship Id="rId1" Type="http://schemas.openxmlformats.org/officeDocument/2006/relationships/notesMaster" Target="../notesMasters/notesMaster1.xml"/></Relationships>
</file>

<file path=ppt/notesSlides/_rels/notesSlide4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6.xml"/><Relationship Id="rId1" Type="http://schemas.openxmlformats.org/officeDocument/2006/relationships/notesMaster" Target="../notesMasters/notesMaster1.xml"/></Relationships>
</file>

<file path=ppt/notesSlides/_rels/notesSlide4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7.xml"/><Relationship Id="rId1" Type="http://schemas.openxmlformats.org/officeDocument/2006/relationships/notesMaster" Target="../notesMasters/notesMaster1.xml"/></Relationships>
</file>

<file path=ppt/notesSlides/_rels/notesSlide4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8.xml"/><Relationship Id="rId1" Type="http://schemas.openxmlformats.org/officeDocument/2006/relationships/notesMaster" Target="../notesMasters/notesMaster1.xml"/></Relationships>
</file>

<file path=ppt/notesSlides/_rels/notesSlide4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9.xml"/><Relationship Id="rId1" Type="http://schemas.openxmlformats.org/officeDocument/2006/relationships/notesMaster" Target="../notesMasters/notesMaster1.xml"/></Relationships>
</file>

<file path=ppt/notesSlides/_rels/notesSlide4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0.xml"/><Relationship Id="rId1" Type="http://schemas.openxmlformats.org/officeDocument/2006/relationships/notesMaster" Target="../notesMasters/notesMaster1.xml"/></Relationships>
</file>

<file path=ppt/notesSlides/_rels/notesSlide4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1.xml"/><Relationship Id="rId1" Type="http://schemas.openxmlformats.org/officeDocument/2006/relationships/notesMaster" Target="../notesMasters/notesMaster1.xml"/></Relationships>
</file>

<file path=ppt/notesSlides/_rels/notesSlide4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2.xml"/><Relationship Id="rId1" Type="http://schemas.openxmlformats.org/officeDocument/2006/relationships/notesMaster" Target="../notesMasters/notesMaster1.xml"/></Relationships>
</file>

<file path=ppt/notesSlides/_rels/notesSlide4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3.xml"/><Relationship Id="rId1" Type="http://schemas.openxmlformats.org/officeDocument/2006/relationships/notesMaster" Target="../notesMasters/notesMaster1.xml"/></Relationships>
</file>

<file path=ppt/notesSlides/_rels/notesSlide4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4.xml"/><Relationship Id="rId1" Type="http://schemas.openxmlformats.org/officeDocument/2006/relationships/notesMaster" Target="../notesMasters/notesMaster1.xml"/></Relationships>
</file>

<file path=ppt/notesSlides/_rels/notesSlide4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5.xml"/><Relationship Id="rId1" Type="http://schemas.openxmlformats.org/officeDocument/2006/relationships/notesMaster" Target="../notesMasters/notesMaster1.xml"/></Relationships>
</file>

<file path=ppt/notesSlides/_rels/notesSlide4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6.xml"/><Relationship Id="rId1" Type="http://schemas.openxmlformats.org/officeDocument/2006/relationships/notesMaster" Target="../notesMasters/notesMaster1.xml"/></Relationships>
</file>

<file path=ppt/notesSlides/_rels/notesSlide4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7.xml"/><Relationship Id="rId1" Type="http://schemas.openxmlformats.org/officeDocument/2006/relationships/notesMaster" Target="../notesMasters/notesMaster1.xml"/></Relationships>
</file>

<file path=ppt/notesSlides/_rels/notesSlide4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8.xml"/><Relationship Id="rId1" Type="http://schemas.openxmlformats.org/officeDocument/2006/relationships/notesMaster" Target="../notesMasters/notesMaster1.xml"/></Relationships>
</file>

<file path=ppt/notesSlides/_rels/notesSlide4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9.xml"/><Relationship Id="rId1" Type="http://schemas.openxmlformats.org/officeDocument/2006/relationships/notesMaster" Target="../notesMasters/notesMaster1.xml"/></Relationships>
</file>

<file path=ppt/notesSlides/_rels/notesSlide4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244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 2003 Year 5 Optional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331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 2015 Paper 2 Q10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5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 2015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276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 2003 Paper 2 Q6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126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S6 2003 Paper 2 Q6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412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361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298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599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521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 2014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846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S12 2003 Year 4 Optional Paper 1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483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 2009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6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 2010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517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 2015 Paper 2 Q3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087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S16 2015 Paper 2 Q3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5606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 2009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6483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 2006 Year 5 Optional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137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 2007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1847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S20 2007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8900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 2007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1217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S22 2000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0234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 2006 Year 5 Optional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6321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 2006 Year 4 Optional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5390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 2001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8184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 2003 Year 5 Optional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1304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 2014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5170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 2003 Year 4 Optional Paper 1 Q28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467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S29 2012 Paper 1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6577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 2008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642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6BF2-9A71-4219-8D67-94F9A777D876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07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 2008 Paper 1 Q5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0332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S33 2008 Paper 1 Q5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4233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S34 2008 Paper 1 Q5 third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5307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731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586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 2003 Year 4 Optional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9599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2174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S39 2003 Year 5 Optional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5508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5168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 2007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9823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6005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3490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8322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 2001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9904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S46 2003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72033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S47 2014 Paper 2 Q16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76843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S48 2009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39963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S49 2006 Year 3 Optional Paper 1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56876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S50 2001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80396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S51 2006 Year 5 Optional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10580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8135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S53 2009 Paper 2 Q11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45414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S54 2009 Paper 2 Q11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50710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S55 2009 Paper 2 Q11 page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94538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86877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21053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35621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S59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28891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S60 2015 Paper 1 Q9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64393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S61 2015 Paper 1 Q9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21004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S62 2005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87531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S63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63784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S64 2012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66782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S65 2003 Year 4 Optional Paper 1 Q30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54445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S66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54237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S67 2006 Year 5 Optional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6691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S68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6BF2-9A71-4219-8D67-94F9A777D876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24898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S69 2014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20106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S70 2013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13838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S71 2000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69438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S72 2002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35352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S73 2004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46124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0A1B4-5622-426D-9D2E-0202403ADEBA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10172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S75 2003 Year 5 Optional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16343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S76 2006 Year 4 Optional Paper 2 Q29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14662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S77 2003 Year 4 Optional Paper 2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53781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S78 2003 Year 4 Optional Paper 1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89530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S79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51657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S80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6BF2-9A71-4219-8D67-94F9A777D876}" type="slidenum">
              <a:rPr lang="en-GB" smtClean="0"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7995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S81 2005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69854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S82 2004 Paper 2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47470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S83 2004 Paper 2 Q10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71447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90852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S85 2007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60961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S86 2012 Paper 2 Q12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69817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S87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4203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S88 2013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76385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S89 2010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11243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S90 2006 Year 4 Optional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72978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S91 2006 Year 5 Optional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26985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S92 2010 Paper 1 Q4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0902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S93 2010 Paper 1 Q4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30635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S94 2009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18775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S95 2015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77541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S96 2009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24372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S97 2009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84080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S98 2006 Year 4 Optional Paper 1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60905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S99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377789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S100 2011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90835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S101 2003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849138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S102 2002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39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S103 2003 Year 4 Optional Paper 1 Q29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75584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S104 2006 Year 5 Optional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09443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S105 2003 Year 5 Optional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44052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S106 2006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753367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S107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42634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S108 2001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3455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S109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37561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S110 2006 Year 4 Optional Paper 1 Q28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0567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S111 2005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2505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S112 2004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8605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S113 2002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72898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34845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14185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05068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S117 2001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374885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S118 2003 Year 5 Optional Paper 1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6973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S119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93E2B-B95B-4D82-B18C-A178DF87E8EB}" type="slidenum">
              <a:rPr lang="en-GB" smtClean="0"/>
              <a:t>119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62744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S120 2004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693039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S121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465589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S122 2006 Year 4 Optional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849127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S123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6BF2-9A71-4219-8D67-94F9A777D876}" type="slidenum">
              <a:rPr lang="en-GB" smtClean="0"/>
              <a:t>123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945451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S124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109618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S125 2002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312417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S126 2013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126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609983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S127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980927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S128 2005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935519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S129 2000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129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197777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S130 2004 Paper 2 Q9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299753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562963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S132 2003 Year 4 Optional Paper 2 Q30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59624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S133 2008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319272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S134 2013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446815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S135 2005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76016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S136 2003 Year 4 Optional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150161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S137 2003 Year 5 Optional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088482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849570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S139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630961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S140 2003 Year 4 Optional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602215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S141 2014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141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908866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332832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S143 2011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308654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S144 2012 Paper 1 Q6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553493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S145 2012 Paper 1 Q6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507714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S146 2006 Year 4 Optional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472520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S147 2011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165736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508179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S149 2007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728402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S150 2007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827534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070907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S152 2003 Year 5 Optional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5238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091797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S154 2012 Paper 2 Q12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592126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126468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898201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347848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241298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S159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434338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S160 2003 Year 4 Optional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520959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S161 2003 Year 5 Optional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992061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S162 2008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699828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S163 2006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163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726289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S164 2014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164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494959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S165 2012 Paper 1 Q13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165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866748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S166 2012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961758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S167 2010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546817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S168 2013 Paper 1 Q6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756586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S169 2013 Paper 1 Q6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588256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S170 2013 Paper 1 Q6 page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064069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S171 2003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866652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S172 2003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309994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S173 2004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242873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607830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S175 2006 Year 4 Optional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551289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S176 2006 Year 4 Optional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37942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687216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68720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S179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630652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073763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898073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S182 2003 Year 4 Optional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186488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826787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357456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S185 2013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877229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S186 2003 Year 3 Optional Paper 2 Q28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098501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S187 2011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162175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108712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S189 2006 Year 5 Optional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919512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S190 2006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67438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S191 2012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172616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254484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S193 2003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816515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S194 2006 Year 4 Optional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899304"/>
      </p:ext>
    </p:extLst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S195 2006 Year 3 Optional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397975"/>
      </p:ext>
    </p:extLst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924118"/>
      </p:ext>
    </p:extLst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S197 2000 Paper 1 Q6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564328"/>
      </p:ext>
    </p:extLst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S198 2000 Paper 1 Q6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037283"/>
      </p:ext>
    </p:extLst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S199 2003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957600"/>
      </p:ext>
    </p:extLst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S200 2004 Paper 1 Q3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609436"/>
      </p:ext>
    </p:extLst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S201 2004 Paper 1 Q3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731296"/>
      </p:ext>
    </p:extLst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S202 2015 Paper 2 Q10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202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41691"/>
      </p:ext>
    </p:extLst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S203 2010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574501"/>
      </p:ext>
    </p:extLst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S204 2006 Year 3 Optional Paper 2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685431"/>
      </p:ext>
    </p:extLst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S205 2015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205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277839"/>
      </p:ext>
    </p:extLst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S206 2009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816929"/>
      </p:ext>
    </p:extLst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S207 2012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649452"/>
      </p:ext>
    </p:extLst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S208 2006 Year 3 Optional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809904"/>
      </p:ext>
    </p:extLst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S209 2013 Paper 2 Q11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282290"/>
      </p:ext>
    </p:extLst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S210 2013 Paper 2 Q11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682708"/>
      </p:ext>
    </p:extLst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S211 2010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942724"/>
      </p:ext>
    </p:extLst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S212 2003 Year 5 Optional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397736"/>
      </p:ext>
    </p:extLst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S213 2008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722594"/>
      </p:ext>
    </p:extLst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S214 2007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795431"/>
      </p:ext>
    </p:extLst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S215 2003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498450"/>
      </p:ext>
    </p:extLst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S216 2003 Year 5 Optional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285276"/>
      </p:ext>
    </p:extLst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S217 2003 Year 5 Optional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300391"/>
      </p:ext>
    </p:extLst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812283"/>
      </p:ext>
    </p:extLst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S219 2014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219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179420"/>
      </p:ext>
    </p:extLst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S220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093197"/>
      </p:ext>
    </p:extLst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S221 2003 Year 5 Optional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851572"/>
      </p:ext>
    </p:extLst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S222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6BF2-9A71-4219-8D67-94F9A777D876}" type="slidenum">
              <a:rPr lang="en-GB" smtClean="0"/>
              <a:t>222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958628"/>
      </p:ext>
    </p:extLst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S223 2015 Paper 2 Q6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223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171484"/>
      </p:ext>
    </p:extLst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S224 2015 Paper 2 Q6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224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738934"/>
      </p:ext>
    </p:extLst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S225 2008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054933"/>
      </p:ext>
    </p:extLst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S226 2003 Year 5 Optional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047333"/>
      </p:ext>
    </p:extLst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S227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701841"/>
      </p:ext>
    </p:extLst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S228 2002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685310"/>
      </p:ext>
    </p:extLst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S229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93952"/>
      </p:ext>
    </p:extLst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S230 2007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834376"/>
      </p:ext>
    </p:extLst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S231 2003 Year 4 Optional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397794"/>
      </p:ext>
    </p:extLst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S232 2006 Year 5 Optional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133113"/>
      </p:ext>
    </p:extLst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S233 2003 Year 4 Optional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904144"/>
      </p:ext>
    </p:extLst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S234 2000 Paper 1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500066"/>
      </p:ext>
    </p:extLst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S235 2000 Paper 1 Q10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389607"/>
      </p:ext>
    </p:extLst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S236 2009 Paper 2 Q10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397826"/>
      </p:ext>
    </p:extLst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390106"/>
      </p:ext>
    </p:extLst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S238 2003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464585"/>
      </p:ext>
    </p:extLst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S239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613285"/>
      </p:ext>
    </p:extLst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S240 2006 Year 3 Optional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837393"/>
      </p:ext>
    </p:extLst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S241 2003 Year 4 Optional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124856"/>
      </p:ext>
    </p:extLst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S242 2003 Year 4 Optional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2827"/>
      </p:ext>
    </p:extLst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S243 2004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374454"/>
      </p:ext>
    </p:extLst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113886"/>
      </p:ext>
    </p:extLst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S245 2015 Paper 1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245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619259"/>
      </p:ext>
    </p:extLst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S246 2004 Paper 1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272263"/>
      </p:ext>
    </p:extLst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S247 2004 Paper 1 Q10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386786"/>
      </p:ext>
    </p:extLst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248358"/>
      </p:ext>
    </p:extLst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S249 2006 Year 3 Optional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764782"/>
      </p:ext>
    </p:extLst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S250 2008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977644"/>
      </p:ext>
    </p:extLst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S251 2010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944550"/>
      </p:ext>
    </p:extLst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11035"/>
      </p:ext>
    </p:extLst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53136"/>
      </p:ext>
    </p:extLst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981413"/>
      </p:ext>
    </p:extLst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S255 2006 Year 4 Optional Paper 1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681725"/>
      </p:ext>
    </p:extLst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626242"/>
      </p:ext>
    </p:extLst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661760"/>
      </p:ext>
    </p:extLst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025052"/>
      </p:ext>
    </p:extLst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S259 2006 Year 4 Optional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770215"/>
      </p:ext>
    </p:extLst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S260 2003 Year 3 Optional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56917"/>
      </p:ext>
    </p:extLst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S261 2006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945154"/>
      </p:ext>
    </p:extLst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146310"/>
      </p:ext>
    </p:extLst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S263 2004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506997"/>
      </p:ext>
    </p:extLst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557242"/>
      </p:ext>
    </p:extLst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832293"/>
      </p:ext>
    </p:extLst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S266 2007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200793"/>
      </p:ext>
    </p:extLst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834504"/>
      </p:ext>
    </p:extLst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086270"/>
      </p:ext>
    </p:extLst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S269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53569"/>
      </p:ext>
    </p:extLst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229905"/>
      </p:ext>
    </p:extLst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S271 2006 Year 4 Optional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081991"/>
      </p:ext>
    </p:extLst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282511"/>
      </p:ext>
    </p:extLst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S273 2015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273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82655"/>
      </p:ext>
    </p:extLst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S274 2003 Paper 1 Q11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976258"/>
      </p:ext>
    </p:extLst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S275 2004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275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527384"/>
      </p:ext>
    </p:extLst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799121"/>
      </p:ext>
    </p:extLst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S277 2012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66720"/>
      </p:ext>
    </p:extLst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S278 2007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275678"/>
      </p:ext>
    </p:extLst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S279 2007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469618"/>
      </p:ext>
    </p:extLst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S280 2006 Year 3 Optional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19284"/>
      </p:ext>
    </p:extLst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S281 2010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130111"/>
      </p:ext>
    </p:extLst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449500"/>
      </p:ext>
    </p:extLst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364122"/>
      </p:ext>
    </p:extLst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S284 2006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485303"/>
      </p:ext>
    </p:extLst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417055"/>
      </p:ext>
    </p:extLst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S286 2014 Paper 1 Q3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286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733192"/>
      </p:ext>
    </p:extLst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S287 2014 Paper 1 Q3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287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455943"/>
      </p:ext>
    </p:extLst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S288 2014 Paper 1 Q3 page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288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146948"/>
      </p:ext>
    </p:extLst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S289 2011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46520"/>
      </p:ext>
    </p:extLst>
  </p:cSld>
  <p:clrMapOvr>
    <a:masterClrMapping/>
  </p:clrMapOvr>
</p:notes>
</file>

<file path=ppt/notesSlides/notesSlide2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S290 2003 Year 3 Optional Paper 1 Q30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269284"/>
      </p:ext>
    </p:extLst>
  </p:cSld>
  <p:clrMapOvr>
    <a:masterClrMapping/>
  </p:clrMapOvr>
</p:notes>
</file>

<file path=ppt/notesSlides/notesSlide2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S291 2002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830840"/>
      </p:ext>
    </p:extLst>
  </p:cSld>
  <p:clrMapOvr>
    <a:masterClrMapping/>
  </p:clrMapOvr>
</p:notes>
</file>

<file path=ppt/notesSlides/notesSlide2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S292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93E2B-B95B-4D82-B18C-A178DF87E8EB}" type="slidenum">
              <a:rPr lang="en-GB" smtClean="0"/>
              <a:t>292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792663"/>
      </p:ext>
    </p:extLst>
  </p:cSld>
  <p:clrMapOvr>
    <a:masterClrMapping/>
  </p:clrMapOvr>
</p:notes>
</file>

<file path=ppt/notesSlides/notesSlide2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S293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706053"/>
      </p:ext>
    </p:extLst>
  </p:cSld>
  <p:clrMapOvr>
    <a:masterClrMapping/>
  </p:clrMapOvr>
</p:notes>
</file>

<file path=ppt/notesSlides/notesSlide2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S294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85583"/>
      </p:ext>
    </p:extLst>
  </p:cSld>
  <p:clrMapOvr>
    <a:masterClrMapping/>
  </p:clrMapOvr>
</p:notes>
</file>

<file path=ppt/notesSlides/notesSlide2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S295 2006 Year 3 Optional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064925"/>
      </p:ext>
    </p:extLst>
  </p:cSld>
  <p:clrMapOvr>
    <a:masterClrMapping/>
  </p:clrMapOvr>
</p:notes>
</file>

<file path=ppt/notesSlides/notesSlide2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S296 2003 Year 5 Optional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485557"/>
      </p:ext>
    </p:extLst>
  </p:cSld>
  <p:clrMapOvr>
    <a:masterClrMapping/>
  </p:clrMapOvr>
</p:notes>
</file>

<file path=ppt/notesSlides/notesSlide2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S297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10516"/>
      </p:ext>
    </p:extLst>
  </p:cSld>
  <p:clrMapOvr>
    <a:masterClrMapping/>
  </p:clrMapOvr>
</p:notes>
</file>

<file path=ppt/notesSlides/notesSlide2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S298 2004 Paper 2 Q9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533185"/>
      </p:ext>
    </p:extLst>
  </p:cSld>
  <p:clrMapOvr>
    <a:masterClrMapping/>
  </p:clrMapOvr>
</p:notes>
</file>

<file path=ppt/notesSlides/notesSlide2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S299 2002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299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071762"/>
      </p:ext>
    </p:extLst>
  </p:cSld>
  <p:clrMapOvr>
    <a:masterClrMapping/>
  </p:clrMapOvr>
</p:notes>
</file>

<file path=ppt/notesSlides/notesSlide3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347996"/>
      </p:ext>
    </p:extLst>
  </p:cSld>
  <p:clrMapOvr>
    <a:masterClrMapping/>
  </p:clrMapOvr>
</p:notes>
</file>

<file path=ppt/notesSlides/notesSlide3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S301 2003 Year 3 Optional Paper 1 Q28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928375"/>
      </p:ext>
    </p:extLst>
  </p:cSld>
  <p:clrMapOvr>
    <a:masterClrMapping/>
  </p:clrMapOvr>
</p:notes>
</file>

<file path=ppt/notesSlides/notesSlide3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S302 2005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02347"/>
      </p:ext>
    </p:extLst>
  </p:cSld>
  <p:clrMapOvr>
    <a:masterClrMapping/>
  </p:clrMapOvr>
</p:notes>
</file>

<file path=ppt/notesSlides/notesSlide3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099443"/>
      </p:ext>
    </p:extLst>
  </p:cSld>
  <p:clrMapOvr>
    <a:masterClrMapping/>
  </p:clrMapOvr>
</p:notes>
</file>

<file path=ppt/notesSlides/notesSlide3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220921"/>
      </p:ext>
    </p:extLst>
  </p:cSld>
  <p:clrMapOvr>
    <a:masterClrMapping/>
  </p:clrMapOvr>
</p:notes>
</file>

<file path=ppt/notesSlides/notesSlide3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S305 2000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294823"/>
      </p:ext>
    </p:extLst>
  </p:cSld>
  <p:clrMapOvr>
    <a:masterClrMapping/>
  </p:clrMapOvr>
</p:notes>
</file>

<file path=ppt/notesSlides/notesSlide3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S306 2015 Paper 2 Q8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306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689648"/>
      </p:ext>
    </p:extLst>
  </p:cSld>
  <p:clrMapOvr>
    <a:masterClrMapping/>
  </p:clrMapOvr>
</p:notes>
</file>

<file path=ppt/notesSlides/notesSlide3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S307 2015 Paper 2 Q8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307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679377"/>
      </p:ext>
    </p:extLst>
  </p:cSld>
  <p:clrMapOvr>
    <a:masterClrMapping/>
  </p:clrMapOvr>
</p:notes>
</file>

<file path=ppt/notesSlides/notesSlide3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593816"/>
      </p:ext>
    </p:extLst>
  </p:cSld>
  <p:clrMapOvr>
    <a:masterClrMapping/>
  </p:clrMapOvr>
</p:notes>
</file>

<file path=ppt/notesSlides/notesSlide3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S309 2003 Year 3 Optional Paper 1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381260"/>
      </p:ext>
    </p:extLst>
  </p:cSld>
  <p:clrMapOvr>
    <a:masterClrMapping/>
  </p:clrMapOvr>
</p:notes>
</file>

<file path=ppt/notesSlides/notesSlide3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S310 2003 Year 5 Optional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310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444651"/>
      </p:ext>
    </p:extLst>
  </p:cSld>
  <p:clrMapOvr>
    <a:masterClrMapping/>
  </p:clrMapOvr>
</p:notes>
</file>

<file path=ppt/notesSlides/notesSlide3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S311 2015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311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372681"/>
      </p:ext>
    </p:extLst>
  </p:cSld>
  <p:clrMapOvr>
    <a:masterClrMapping/>
  </p:clrMapOvr>
</p:notes>
</file>

<file path=ppt/notesSlides/notesSlide3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S312 2014 Paper 1 Q11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312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013363"/>
      </p:ext>
    </p:extLst>
  </p:cSld>
  <p:clrMapOvr>
    <a:masterClrMapping/>
  </p:clrMapOvr>
</p:notes>
</file>

<file path=ppt/notesSlides/notesSlide3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S313 2011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030590"/>
      </p:ext>
    </p:extLst>
  </p:cSld>
  <p:clrMapOvr>
    <a:masterClrMapping/>
  </p:clrMapOvr>
</p:notes>
</file>

<file path=ppt/notesSlides/notesSlide3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S314 2012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378130"/>
      </p:ext>
    </p:extLst>
  </p:cSld>
  <p:clrMapOvr>
    <a:masterClrMapping/>
  </p:clrMapOvr>
</p:notes>
</file>

<file path=ppt/notesSlides/notesSlide3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S315 2006 Year 5 Optional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213588"/>
      </p:ext>
    </p:extLst>
  </p:cSld>
  <p:clrMapOvr>
    <a:masterClrMapping/>
  </p:clrMapOvr>
</p:notes>
</file>

<file path=ppt/notesSlides/notesSlide3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S316 2003 Paper 1 Q14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84012"/>
      </p:ext>
    </p:extLst>
  </p:cSld>
  <p:clrMapOvr>
    <a:masterClrMapping/>
  </p:clrMapOvr>
</p:notes>
</file>

<file path=ppt/notesSlides/notesSlide3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S317 2003 Paper 1 Q14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223736"/>
      </p:ext>
    </p:extLst>
  </p:cSld>
  <p:clrMapOvr>
    <a:masterClrMapping/>
  </p:clrMapOvr>
</p:notes>
</file>

<file path=ppt/notesSlides/notesSlide3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S318 2003 Year 5 Optional Paper 2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592162"/>
      </p:ext>
    </p:extLst>
  </p:cSld>
  <p:clrMapOvr>
    <a:masterClrMapping/>
  </p:clrMapOvr>
</p:notes>
</file>

<file path=ppt/notesSlides/notesSlide3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S319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344622"/>
      </p:ext>
    </p:extLst>
  </p:cSld>
  <p:clrMapOvr>
    <a:masterClrMapping/>
  </p:clrMapOvr>
</p:notes>
</file>

<file path=ppt/notesSlides/notesSlide3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S320 2007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926953"/>
      </p:ext>
    </p:extLst>
  </p:cSld>
  <p:clrMapOvr>
    <a:masterClrMapping/>
  </p:clrMapOvr>
</p:notes>
</file>

<file path=ppt/notesSlides/notesSlide3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S321 2010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960368"/>
      </p:ext>
    </p:extLst>
  </p:cSld>
  <p:clrMapOvr>
    <a:masterClrMapping/>
  </p:clrMapOvr>
</p:notes>
</file>

<file path=ppt/notesSlides/notesSlide3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S322 2012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942933"/>
      </p:ext>
    </p:extLst>
  </p:cSld>
  <p:clrMapOvr>
    <a:masterClrMapping/>
  </p:clrMapOvr>
</p:notes>
</file>

<file path=ppt/notesSlides/notesSlide3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S323 2009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474068"/>
      </p:ext>
    </p:extLst>
  </p:cSld>
  <p:clrMapOvr>
    <a:masterClrMapping/>
  </p:clrMapOvr>
</p:notes>
</file>

<file path=ppt/notesSlides/notesSlide3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S324 2009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878005"/>
      </p:ext>
    </p:extLst>
  </p:cSld>
  <p:clrMapOvr>
    <a:masterClrMapping/>
  </p:clrMapOvr>
</p:notes>
</file>

<file path=ppt/notesSlides/notesSlide3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545121"/>
      </p:ext>
    </p:extLst>
  </p:cSld>
  <p:clrMapOvr>
    <a:masterClrMapping/>
  </p:clrMapOvr>
</p:notes>
</file>

<file path=ppt/notesSlides/notesSlide3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S326 2006 Year 4 Optional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651318"/>
      </p:ext>
    </p:extLst>
  </p:cSld>
  <p:clrMapOvr>
    <a:masterClrMapping/>
  </p:clrMapOvr>
</p:notes>
</file>

<file path=ppt/notesSlides/notesSlide3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344046"/>
      </p:ext>
    </p:extLst>
  </p:cSld>
  <p:clrMapOvr>
    <a:masterClrMapping/>
  </p:clrMapOvr>
</p:notes>
</file>

<file path=ppt/notesSlides/notesSlide3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965265"/>
      </p:ext>
    </p:extLst>
  </p:cSld>
  <p:clrMapOvr>
    <a:masterClrMapping/>
  </p:clrMapOvr>
</p:notes>
</file>

<file path=ppt/notesSlides/notesSlide3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S329 2011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042509"/>
      </p:ext>
    </p:extLst>
  </p:cSld>
  <p:clrMapOvr>
    <a:masterClrMapping/>
  </p:clrMapOvr>
</p:notes>
</file>

<file path=ppt/notesSlides/notesSlide3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S330 2006 Year 4 Optional Paper 2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415850"/>
      </p:ext>
    </p:extLst>
  </p:cSld>
  <p:clrMapOvr>
    <a:masterClrMapping/>
  </p:clrMapOvr>
</p:notes>
</file>

<file path=ppt/notesSlides/notesSlide3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S331 2006 Paper 1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331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924318"/>
      </p:ext>
    </p:extLst>
  </p:cSld>
  <p:clrMapOvr>
    <a:masterClrMapping/>
  </p:clrMapOvr>
</p:notes>
</file>

<file path=ppt/notesSlides/notesSlide3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S332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371584"/>
      </p:ext>
    </p:extLst>
  </p:cSld>
  <p:clrMapOvr>
    <a:masterClrMapping/>
  </p:clrMapOvr>
</p:notes>
</file>

<file path=ppt/notesSlides/notesSlide3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S333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210045"/>
      </p:ext>
    </p:extLst>
  </p:cSld>
  <p:clrMapOvr>
    <a:masterClrMapping/>
  </p:clrMapOvr>
</p:notes>
</file>

<file path=ppt/notesSlides/notesSlide3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S334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935900"/>
      </p:ext>
    </p:extLst>
  </p:cSld>
  <p:clrMapOvr>
    <a:masterClrMapping/>
  </p:clrMapOvr>
</p:notes>
</file>

<file path=ppt/notesSlides/notesSlide3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S335 2003 Year 3 Optional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335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284676"/>
      </p:ext>
    </p:extLst>
  </p:cSld>
  <p:clrMapOvr>
    <a:masterClrMapping/>
  </p:clrMapOvr>
</p:notes>
</file>

<file path=ppt/notesSlides/notesSlide3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S336 2002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935074"/>
      </p:ext>
    </p:extLst>
  </p:cSld>
  <p:clrMapOvr>
    <a:masterClrMapping/>
  </p:clrMapOvr>
</p:notes>
</file>

<file path=ppt/notesSlides/notesSlide3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S337 2010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49562"/>
      </p:ext>
    </p:extLst>
  </p:cSld>
  <p:clrMapOvr>
    <a:masterClrMapping/>
  </p:clrMapOvr>
</p:notes>
</file>

<file path=ppt/notesSlides/notesSlide3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S338 2006 Year 5 Optional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025659"/>
      </p:ext>
    </p:extLst>
  </p:cSld>
  <p:clrMapOvr>
    <a:masterClrMapping/>
  </p:clrMapOvr>
</p:notes>
</file>

<file path=ppt/notesSlides/notesSlide3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S339 2013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770783"/>
      </p:ext>
    </p:extLst>
  </p:cSld>
  <p:clrMapOvr>
    <a:masterClrMapping/>
  </p:clrMapOvr>
</p:notes>
</file>

<file path=ppt/notesSlides/notesSlide3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S340 2004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751165"/>
      </p:ext>
    </p:extLst>
  </p:cSld>
  <p:clrMapOvr>
    <a:masterClrMapping/>
  </p:clrMapOvr>
</p:notes>
</file>

<file path=ppt/notesSlides/notesSlide3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S341 2000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342893"/>
      </p:ext>
    </p:extLst>
  </p:cSld>
  <p:clrMapOvr>
    <a:masterClrMapping/>
  </p:clrMapOvr>
</p:notes>
</file>

<file path=ppt/notesSlides/notesSlide3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S342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837240"/>
      </p:ext>
    </p:extLst>
  </p:cSld>
  <p:clrMapOvr>
    <a:masterClrMapping/>
  </p:clrMapOvr>
</p:notes>
</file>

<file path=ppt/notesSlides/notesSlide3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S343 2008 Paper 2 Q6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992670"/>
      </p:ext>
    </p:extLst>
  </p:cSld>
  <p:clrMapOvr>
    <a:masterClrMapping/>
  </p:clrMapOvr>
</p:notes>
</file>

<file path=ppt/notesSlides/notesSlide3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S344 2008 Paper 2 Q6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07533"/>
      </p:ext>
    </p:extLst>
  </p:cSld>
  <p:clrMapOvr>
    <a:masterClrMapping/>
  </p:clrMapOvr>
</p:notes>
</file>

<file path=ppt/notesSlides/notesSlide3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S345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503883"/>
      </p:ext>
    </p:extLst>
  </p:cSld>
  <p:clrMapOvr>
    <a:masterClrMapping/>
  </p:clrMapOvr>
</p:notes>
</file>

<file path=ppt/notesSlides/notesSlide3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S346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93E2B-B95B-4D82-B18C-A178DF87E8EB}" type="slidenum">
              <a:rPr lang="en-GB" smtClean="0"/>
              <a:t>346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622262"/>
      </p:ext>
    </p:extLst>
  </p:cSld>
  <p:clrMapOvr>
    <a:masterClrMapping/>
  </p:clrMapOvr>
</p:notes>
</file>

<file path=ppt/notesSlides/notesSlide3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S347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391435"/>
      </p:ext>
    </p:extLst>
  </p:cSld>
  <p:clrMapOvr>
    <a:masterClrMapping/>
  </p:clrMapOvr>
</p:notes>
</file>

<file path=ppt/notesSlides/notesSlide3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S348 2003 Year 3 Optional Paper 1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348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129326"/>
      </p:ext>
    </p:extLst>
  </p:cSld>
  <p:clrMapOvr>
    <a:masterClrMapping/>
  </p:clrMapOvr>
</p:notes>
</file>

<file path=ppt/notesSlides/notesSlide3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S349 2001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229482"/>
      </p:ext>
    </p:extLst>
  </p:cSld>
  <p:clrMapOvr>
    <a:masterClrMapping/>
  </p:clrMapOvr>
</p:notes>
</file>

<file path=ppt/notesSlides/notesSlide3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S350 2003 Year 4 Optional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61985"/>
      </p:ext>
    </p:extLst>
  </p:cSld>
  <p:clrMapOvr>
    <a:masterClrMapping/>
  </p:clrMapOvr>
</p:notes>
</file>

<file path=ppt/notesSlides/notesSlide3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S351 2003 Year 3 Optional Paper 2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449029"/>
      </p:ext>
    </p:extLst>
  </p:cSld>
  <p:clrMapOvr>
    <a:masterClrMapping/>
  </p:clrMapOvr>
</p:notes>
</file>

<file path=ppt/notesSlides/notesSlide3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990623"/>
      </p:ext>
    </p:extLst>
  </p:cSld>
  <p:clrMapOvr>
    <a:masterClrMapping/>
  </p:clrMapOvr>
</p:notes>
</file>

<file path=ppt/notesSlides/notesSlide3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S353 2002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938273"/>
      </p:ext>
    </p:extLst>
  </p:cSld>
  <p:clrMapOvr>
    <a:masterClrMapping/>
  </p:clrMapOvr>
</p:notes>
</file>

<file path=ppt/notesSlides/notesSlide3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S354 2003 Year 5 Optional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822188"/>
      </p:ext>
    </p:extLst>
  </p:cSld>
  <p:clrMapOvr>
    <a:masterClrMapping/>
  </p:clrMapOvr>
</p:notes>
</file>

<file path=ppt/notesSlides/notesSlide3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S355 2006 Year 3 Optional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222227"/>
      </p:ext>
    </p:extLst>
  </p:cSld>
  <p:clrMapOvr>
    <a:masterClrMapping/>
  </p:clrMapOvr>
</p:notes>
</file>

<file path=ppt/notesSlides/notesSlide3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S356 2011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239871"/>
      </p:ext>
    </p:extLst>
  </p:cSld>
  <p:clrMapOvr>
    <a:masterClrMapping/>
  </p:clrMapOvr>
</p:notes>
</file>

<file path=ppt/notesSlides/notesSlide3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S357 2006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537976"/>
      </p:ext>
    </p:extLst>
  </p:cSld>
  <p:clrMapOvr>
    <a:masterClrMapping/>
  </p:clrMapOvr>
</p:notes>
</file>

<file path=ppt/notesSlides/notesSlide3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S358 2003 Year 4 Optional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849108"/>
      </p:ext>
    </p:extLst>
  </p:cSld>
  <p:clrMapOvr>
    <a:masterClrMapping/>
  </p:clrMapOvr>
</p:notes>
</file>

<file path=ppt/notesSlides/notesSlide3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S359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944601"/>
      </p:ext>
    </p:extLst>
  </p:cSld>
  <p:clrMapOvr>
    <a:masterClrMapping/>
  </p:clrMapOvr>
</p:notes>
</file>

<file path=ppt/notesSlides/notesSlide3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S360 2003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0298"/>
      </p:ext>
    </p:extLst>
  </p:cSld>
  <p:clrMapOvr>
    <a:masterClrMapping/>
  </p:clrMapOvr>
</p:notes>
</file>

<file path=ppt/notesSlides/notesSlide3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S361 2006 Year 3 Optional Paper 1 Q30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951660"/>
      </p:ext>
    </p:extLst>
  </p:cSld>
  <p:clrMapOvr>
    <a:masterClrMapping/>
  </p:clrMapOvr>
</p:notes>
</file>

<file path=ppt/notesSlides/notesSlide3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S362 2007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196466"/>
      </p:ext>
    </p:extLst>
  </p:cSld>
  <p:clrMapOvr>
    <a:masterClrMapping/>
  </p:clrMapOvr>
</p:notes>
</file>

<file path=ppt/notesSlides/notesSlide3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S363 2001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397521"/>
      </p:ext>
    </p:extLst>
  </p:cSld>
  <p:clrMapOvr>
    <a:masterClrMapping/>
  </p:clrMapOvr>
</p:notes>
</file>

<file path=ppt/notesSlides/notesSlide3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S364 2013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364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151851"/>
      </p:ext>
    </p:extLst>
  </p:cSld>
  <p:clrMapOvr>
    <a:masterClrMapping/>
  </p:clrMapOvr>
</p:notes>
</file>

<file path=ppt/notesSlides/notesSlide3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S365 2008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891323"/>
      </p:ext>
    </p:extLst>
  </p:cSld>
  <p:clrMapOvr>
    <a:masterClrMapping/>
  </p:clrMapOvr>
</p:notes>
</file>

<file path=ppt/notesSlides/notesSlide3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S366 2012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857237"/>
      </p:ext>
    </p:extLst>
  </p:cSld>
  <p:clrMapOvr>
    <a:masterClrMapping/>
  </p:clrMapOvr>
</p:notes>
</file>

<file path=ppt/notesSlides/notesSlide3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S367 2003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307513"/>
      </p:ext>
    </p:extLst>
  </p:cSld>
  <p:clrMapOvr>
    <a:masterClrMapping/>
  </p:clrMapOvr>
</p:notes>
</file>

<file path=ppt/notesSlides/notesSlide3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S368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6BF2-9A71-4219-8D67-94F9A777D876}" type="slidenum">
              <a:rPr lang="en-GB" smtClean="0"/>
              <a:t>368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58755"/>
      </p:ext>
    </p:extLst>
  </p:cSld>
  <p:clrMapOvr>
    <a:masterClrMapping/>
  </p:clrMapOvr>
</p:notes>
</file>

<file path=ppt/notesSlides/notesSlide3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S369 2009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854506"/>
      </p:ext>
    </p:extLst>
  </p:cSld>
  <p:clrMapOvr>
    <a:masterClrMapping/>
  </p:clrMapOvr>
</p:notes>
</file>

<file path=ppt/notesSlides/notesSlide3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65435"/>
      </p:ext>
    </p:extLst>
  </p:cSld>
  <p:clrMapOvr>
    <a:masterClrMapping/>
  </p:clrMapOvr>
</p:notes>
</file>

<file path=ppt/notesSlides/notesSlide3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2825"/>
      </p:ext>
    </p:extLst>
  </p:cSld>
  <p:clrMapOvr>
    <a:masterClrMapping/>
  </p:clrMapOvr>
</p:notes>
</file>

<file path=ppt/notesSlides/notesSlide3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S372 2012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346880"/>
      </p:ext>
    </p:extLst>
  </p:cSld>
  <p:clrMapOvr>
    <a:masterClrMapping/>
  </p:clrMapOvr>
</p:notes>
</file>

<file path=ppt/notesSlides/notesSlide3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270924"/>
      </p:ext>
    </p:extLst>
  </p:cSld>
  <p:clrMapOvr>
    <a:masterClrMapping/>
  </p:clrMapOvr>
</p:notes>
</file>

<file path=ppt/notesSlides/notesSlide3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S374 2006 Year 4 Optional Paper 1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274740"/>
      </p:ext>
    </p:extLst>
  </p:cSld>
  <p:clrMapOvr>
    <a:masterClrMapping/>
  </p:clrMapOvr>
</p:notes>
</file>

<file path=ppt/notesSlides/notesSlide3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S375 2011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747200"/>
      </p:ext>
    </p:extLst>
  </p:cSld>
  <p:clrMapOvr>
    <a:masterClrMapping/>
  </p:clrMapOvr>
</p:notes>
</file>

<file path=ppt/notesSlides/notesSlide3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S376 2001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111996"/>
      </p:ext>
    </p:extLst>
  </p:cSld>
  <p:clrMapOvr>
    <a:masterClrMapping/>
  </p:clrMapOvr>
</p:notes>
</file>

<file path=ppt/notesSlides/notesSlide3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141876"/>
      </p:ext>
    </p:extLst>
  </p:cSld>
  <p:clrMapOvr>
    <a:masterClrMapping/>
  </p:clrMapOvr>
</p:notes>
</file>

<file path=ppt/notesSlides/notesSlide3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S378 2000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458191"/>
      </p:ext>
    </p:extLst>
  </p:cSld>
  <p:clrMapOvr>
    <a:masterClrMapping/>
  </p:clrMapOvr>
</p:notes>
</file>

<file path=ppt/notesSlides/notesSlide3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S379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34182"/>
      </p:ext>
    </p:extLst>
  </p:cSld>
  <p:clrMapOvr>
    <a:masterClrMapping/>
  </p:clrMapOvr>
</p:notes>
</file>

<file path=ppt/notesSlides/notesSlide3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S380 2003 Year 5 Optional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574938"/>
      </p:ext>
    </p:extLst>
  </p:cSld>
  <p:clrMapOvr>
    <a:masterClrMapping/>
  </p:clrMapOvr>
</p:notes>
</file>

<file path=ppt/notesSlides/notesSlide3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S381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125699"/>
      </p:ext>
    </p:extLst>
  </p:cSld>
  <p:clrMapOvr>
    <a:masterClrMapping/>
  </p:clrMapOvr>
</p:notes>
</file>

<file path=ppt/notesSlides/notesSlide3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S382 2010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403487"/>
      </p:ext>
    </p:extLst>
  </p:cSld>
  <p:clrMapOvr>
    <a:masterClrMapping/>
  </p:clrMapOvr>
</p:notes>
</file>

<file path=ppt/notesSlides/notesSlide3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S383 2003 Year 4 Optional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023493"/>
      </p:ext>
    </p:extLst>
  </p:cSld>
  <p:clrMapOvr>
    <a:masterClrMapping/>
  </p:clrMapOvr>
</p:notes>
</file>

<file path=ppt/notesSlides/notesSlide3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93E2B-B95B-4D82-B18C-A178DF87E8EB}" type="slidenum">
              <a:rPr lang="en-GB" smtClean="0"/>
              <a:t>384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381996"/>
      </p:ext>
    </p:extLst>
  </p:cSld>
  <p:clrMapOvr>
    <a:masterClrMapping/>
  </p:clrMapOvr>
</p:notes>
</file>

<file path=ppt/notesSlides/notesSlide3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S385 2003 Year 5 Optional Paper 1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913780"/>
      </p:ext>
    </p:extLst>
  </p:cSld>
  <p:clrMapOvr>
    <a:masterClrMapping/>
  </p:clrMapOvr>
</p:notes>
</file>

<file path=ppt/notesSlides/notesSlide3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S386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79821"/>
      </p:ext>
    </p:extLst>
  </p:cSld>
  <p:clrMapOvr>
    <a:masterClrMapping/>
  </p:clrMapOvr>
</p:notes>
</file>

<file path=ppt/notesSlides/notesSlide3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S387 2001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102858"/>
      </p:ext>
    </p:extLst>
  </p:cSld>
  <p:clrMapOvr>
    <a:masterClrMapping/>
  </p:clrMapOvr>
</p:notes>
</file>

<file path=ppt/notesSlides/notesSlide3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S388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6BF2-9A71-4219-8D67-94F9A777D876}" type="slidenum">
              <a:rPr lang="en-GB" smtClean="0"/>
              <a:t>388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333796"/>
      </p:ext>
    </p:extLst>
  </p:cSld>
  <p:clrMapOvr>
    <a:masterClrMapping/>
  </p:clrMapOvr>
</p:notes>
</file>

<file path=ppt/notesSlides/notesSlide3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S389 2006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354882"/>
      </p:ext>
    </p:extLst>
  </p:cSld>
  <p:clrMapOvr>
    <a:masterClrMapping/>
  </p:clrMapOvr>
</p:notes>
</file>

<file path=ppt/notesSlides/notesSlide3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S390 2014 Paper 2 Q16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390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498090"/>
      </p:ext>
    </p:extLst>
  </p:cSld>
  <p:clrMapOvr>
    <a:masterClrMapping/>
  </p:clrMapOvr>
</p:notes>
</file>

<file path=ppt/notesSlides/notesSlide3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S391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936557"/>
      </p:ext>
    </p:extLst>
  </p:cSld>
  <p:clrMapOvr>
    <a:masterClrMapping/>
  </p:clrMapOvr>
</p:notes>
</file>

<file path=ppt/notesSlides/notesSlide3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S392 2003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392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014080"/>
      </p:ext>
    </p:extLst>
  </p:cSld>
  <p:clrMapOvr>
    <a:masterClrMapping/>
  </p:clrMapOvr>
</p:notes>
</file>

<file path=ppt/notesSlides/notesSlide3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S393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396838"/>
      </p:ext>
    </p:extLst>
  </p:cSld>
  <p:clrMapOvr>
    <a:masterClrMapping/>
  </p:clrMapOvr>
</p:notes>
</file>

<file path=ppt/notesSlides/notesSlide3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S394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092364"/>
      </p:ext>
    </p:extLst>
  </p:cSld>
  <p:clrMapOvr>
    <a:masterClrMapping/>
  </p:clrMapOvr>
</p:notes>
</file>

<file path=ppt/notesSlides/notesSlide3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S395 2006 Year 5 Optional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489013"/>
      </p:ext>
    </p:extLst>
  </p:cSld>
  <p:clrMapOvr>
    <a:masterClrMapping/>
  </p:clrMapOvr>
</p:notes>
</file>

<file path=ppt/notesSlides/notesSlide3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S396 2002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301870"/>
      </p:ext>
    </p:extLst>
  </p:cSld>
  <p:clrMapOvr>
    <a:masterClrMapping/>
  </p:clrMapOvr>
</p:notes>
</file>

<file path=ppt/notesSlides/notesSlide3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S397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063824"/>
      </p:ext>
    </p:extLst>
  </p:cSld>
  <p:clrMapOvr>
    <a:masterClrMapping/>
  </p:clrMapOvr>
</p:notes>
</file>

<file path=ppt/notesSlides/notesSlide3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S398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93E2B-B95B-4D82-B18C-A178DF87E8EB}" type="slidenum">
              <a:rPr lang="en-GB" smtClean="0"/>
              <a:t>398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52311"/>
      </p:ext>
    </p:extLst>
  </p:cSld>
  <p:clrMapOvr>
    <a:masterClrMapping/>
  </p:clrMapOvr>
</p:notes>
</file>

<file path=ppt/notesSlides/notesSlide3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S399 2005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23098"/>
      </p:ext>
    </p:extLst>
  </p:cSld>
  <p:clrMapOvr>
    <a:masterClrMapping/>
  </p:clrMapOvr>
</p:notes>
</file>

<file path=ppt/notesSlides/notesSlide4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S400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202179"/>
      </p:ext>
    </p:extLst>
  </p:cSld>
  <p:clrMapOvr>
    <a:masterClrMapping/>
  </p:clrMapOvr>
</p:notes>
</file>

<file path=ppt/notesSlides/notesSlide4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S401 2009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401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678792"/>
      </p:ext>
    </p:extLst>
  </p:cSld>
  <p:clrMapOvr>
    <a:masterClrMapping/>
  </p:clrMapOvr>
</p:notes>
</file>

<file path=ppt/notesSlides/notesSlide4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S402 2001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358013"/>
      </p:ext>
    </p:extLst>
  </p:cSld>
  <p:clrMapOvr>
    <a:masterClrMapping/>
  </p:clrMapOvr>
</p:notes>
</file>

<file path=ppt/notesSlides/notesSlide4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S403 2011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403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96926"/>
      </p:ext>
    </p:extLst>
  </p:cSld>
  <p:clrMapOvr>
    <a:masterClrMapping/>
  </p:clrMapOvr>
</p:notes>
</file>

<file path=ppt/notesSlides/notesSlide4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S404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63885"/>
      </p:ext>
    </p:extLst>
  </p:cSld>
  <p:clrMapOvr>
    <a:masterClrMapping/>
  </p:clrMapOvr>
</p:notes>
</file>

<file path=ppt/notesSlides/notesSlide4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S405 2008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405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843274"/>
      </p:ext>
    </p:extLst>
  </p:cSld>
  <p:clrMapOvr>
    <a:masterClrMapping/>
  </p:clrMapOvr>
</p:notes>
</file>

<file path=ppt/notesSlides/notesSlide4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S406 2004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919744"/>
      </p:ext>
    </p:extLst>
  </p:cSld>
  <p:clrMapOvr>
    <a:masterClrMapping/>
  </p:clrMapOvr>
</p:notes>
</file>

<file path=ppt/notesSlides/notesSlide4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S407 2004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137425"/>
      </p:ext>
    </p:extLst>
  </p:cSld>
  <p:clrMapOvr>
    <a:masterClrMapping/>
  </p:clrMapOvr>
</p:notes>
</file>

<file path=ppt/notesSlides/notesSlide4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S408 2004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184365"/>
      </p:ext>
    </p:extLst>
  </p:cSld>
  <p:clrMapOvr>
    <a:masterClrMapping/>
  </p:clrMapOvr>
</p:notes>
</file>

<file path=ppt/notesSlides/notesSlide4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S409 2004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699804"/>
      </p:ext>
    </p:extLst>
  </p:cSld>
  <p:clrMapOvr>
    <a:masterClrMapping/>
  </p:clrMapOvr>
</p:notes>
</file>

<file path=ppt/notesSlides/notesSlide4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S410 2004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983803"/>
      </p:ext>
    </p:extLst>
  </p:cSld>
  <p:clrMapOvr>
    <a:masterClrMapping/>
  </p:clrMapOvr>
</p:notes>
</file>

<file path=ppt/notesSlides/notesSlide4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S411 2004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106180"/>
      </p:ext>
    </p:extLst>
  </p:cSld>
  <p:clrMapOvr>
    <a:masterClrMapping/>
  </p:clrMapOvr>
</p:notes>
</file>

<file path=ppt/notesSlides/notesSlide4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S412 2004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899743"/>
      </p:ext>
    </p:extLst>
  </p:cSld>
  <p:clrMapOvr>
    <a:masterClrMapping/>
  </p:clrMapOvr>
</p:notes>
</file>

<file path=ppt/notesSlides/notesSlide4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S413 2007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413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000338"/>
      </p:ext>
    </p:extLst>
  </p:cSld>
  <p:clrMapOvr>
    <a:masterClrMapping/>
  </p:clrMapOvr>
</p:notes>
</file>

<file path=ppt/notesSlides/notesSlide4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S414 2000 Paper 1 Q7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463058"/>
      </p:ext>
    </p:extLst>
  </p:cSld>
  <p:clrMapOvr>
    <a:masterClrMapping/>
  </p:clrMapOvr>
</p:notes>
</file>

<file path=ppt/notesSlides/notesSlide4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S415 2000 Paper 1 Q7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020384"/>
      </p:ext>
    </p:extLst>
  </p:cSld>
  <p:clrMapOvr>
    <a:masterClrMapping/>
  </p:clrMapOvr>
</p:notes>
</file>

<file path=ppt/notesSlides/notesSlide4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S416 2012 Paper 2 Q8 page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650968"/>
      </p:ext>
    </p:extLst>
  </p:cSld>
  <p:clrMapOvr>
    <a:masterClrMapping/>
  </p:clrMapOvr>
</p:notes>
</file>

<file path=ppt/notesSlides/notesSlide4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S417 2003 Paper 1 Q21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065834"/>
      </p:ext>
    </p:extLst>
  </p:cSld>
  <p:clrMapOvr>
    <a:masterClrMapping/>
  </p:clrMapOvr>
</p:notes>
</file>

<file path=ppt/notesSlides/notesSlide4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S418 2006 Year 5 Optional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159957"/>
      </p:ext>
    </p:extLst>
  </p:cSld>
  <p:clrMapOvr>
    <a:masterClrMapping/>
  </p:clrMapOvr>
</p:notes>
</file>

<file path=ppt/notesSlides/notesSlide4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S419 2013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419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528582"/>
      </p:ext>
    </p:extLst>
  </p:cSld>
  <p:clrMapOvr>
    <a:masterClrMapping/>
  </p:clrMapOvr>
</p:notes>
</file>

<file path=ppt/notesSlides/notesSlide4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S420 2013 Paper 1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420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704489"/>
      </p:ext>
    </p:extLst>
  </p:cSld>
  <p:clrMapOvr>
    <a:masterClrMapping/>
  </p:clrMapOvr>
</p:notes>
</file>

<file path=ppt/notesSlides/notesSlide4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S421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007361"/>
      </p:ext>
    </p:extLst>
  </p:cSld>
  <p:clrMapOvr>
    <a:masterClrMapping/>
  </p:clrMapOvr>
</p:notes>
</file>

<file path=ppt/notesSlides/notesSlide4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S422 2005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563664"/>
      </p:ext>
    </p:extLst>
  </p:cSld>
  <p:clrMapOvr>
    <a:masterClrMapping/>
  </p:clrMapOvr>
</p:notes>
</file>

<file path=ppt/notesSlides/notesSlide4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S423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838191"/>
      </p:ext>
    </p:extLst>
  </p:cSld>
  <p:clrMapOvr>
    <a:masterClrMapping/>
  </p:clrMapOvr>
</p:notes>
</file>

<file path=ppt/notesSlides/notesSlide4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S424 2012 Paper 2 Q8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36252"/>
      </p:ext>
    </p:extLst>
  </p:cSld>
  <p:clrMapOvr>
    <a:masterClrMapping/>
  </p:clrMapOvr>
</p:notes>
</file>

<file path=ppt/notesSlides/notesSlide4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S425 2012 Paper 2 Q8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3078"/>
      </p:ext>
    </p:extLst>
  </p:cSld>
  <p:clrMapOvr>
    <a:masterClrMapping/>
  </p:clrMapOvr>
</p:notes>
</file>

<file path=ppt/notesSlides/notesSlide4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S426 2013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426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036184"/>
      </p:ext>
    </p:extLst>
  </p:cSld>
  <p:clrMapOvr>
    <a:masterClrMapping/>
  </p:clrMapOvr>
</p:notes>
</file>

<file path=ppt/notesSlides/notesSlide4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S427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545745"/>
      </p:ext>
    </p:extLst>
  </p:cSld>
  <p:clrMapOvr>
    <a:masterClrMapping/>
  </p:clrMapOvr>
</p:notes>
</file>

<file path=ppt/notesSlides/notesSlide4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S428 2001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660882"/>
      </p:ext>
    </p:extLst>
  </p:cSld>
  <p:clrMapOvr>
    <a:masterClrMapping/>
  </p:clrMapOvr>
</p:notes>
</file>

<file path=ppt/notesSlides/notesSlide4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S429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69908"/>
      </p:ext>
    </p:extLst>
  </p:cSld>
  <p:clrMapOvr>
    <a:masterClrMapping/>
  </p:clrMapOvr>
</p:notes>
</file>

<file path=ppt/notesSlides/notesSlide4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S430 2006 Year 5 Optional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332043"/>
      </p:ext>
    </p:extLst>
  </p:cSld>
  <p:clrMapOvr>
    <a:masterClrMapping/>
  </p:clrMapOvr>
</p:notes>
</file>

<file path=ppt/notesSlides/notesSlide4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S431 2011 Paper 1 Q13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431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637935"/>
      </p:ext>
    </p:extLst>
  </p:cSld>
  <p:clrMapOvr>
    <a:masterClrMapping/>
  </p:clrMapOvr>
</p:notes>
</file>

<file path=ppt/notesSlides/notesSlide4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S432 2006 Year 5 Optional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990198"/>
      </p:ext>
    </p:extLst>
  </p:cSld>
  <p:clrMapOvr>
    <a:masterClrMapping/>
  </p:clrMapOvr>
</p:notes>
</file>

<file path=ppt/notesSlides/notesSlide4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487822"/>
      </p:ext>
    </p:extLst>
  </p:cSld>
  <p:clrMapOvr>
    <a:masterClrMapping/>
  </p:clrMapOvr>
</p:notes>
</file>

<file path=ppt/notesSlides/notesSlide4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S434 2006 Year 3 Optional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840714"/>
      </p:ext>
    </p:extLst>
  </p:cSld>
  <p:clrMapOvr>
    <a:masterClrMapping/>
  </p:clrMapOvr>
</p:notes>
</file>

<file path=ppt/notesSlides/notesSlide4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S435 2014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435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33756"/>
      </p:ext>
    </p:extLst>
  </p:cSld>
  <p:clrMapOvr>
    <a:masterClrMapping/>
  </p:clrMapOvr>
</p:notes>
</file>

<file path=ppt/notesSlides/notesSlide4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0A1B4-5622-426D-9D2E-0202403ADEBA}" type="slidenum">
              <a:rPr lang="en-GB" smtClean="0"/>
              <a:t>436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173891"/>
      </p:ext>
    </p:extLst>
  </p:cSld>
  <p:clrMapOvr>
    <a:masterClrMapping/>
  </p:clrMapOvr>
</p:notes>
</file>

<file path=ppt/notesSlides/notesSlide4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S437 2011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788552"/>
      </p:ext>
    </p:extLst>
  </p:cSld>
  <p:clrMapOvr>
    <a:masterClrMapping/>
  </p:clrMapOvr>
</p:notes>
</file>

<file path=ppt/notesSlides/notesSlide4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S438 2006 Year 3 Optional Paper 1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574417"/>
      </p:ext>
    </p:extLst>
  </p:cSld>
  <p:clrMapOvr>
    <a:masterClrMapping/>
  </p:clrMapOvr>
</p:notes>
</file>

<file path=ppt/notesSlides/notesSlide4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S439 2006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93485"/>
      </p:ext>
    </p:extLst>
  </p:cSld>
  <p:clrMapOvr>
    <a:masterClrMapping/>
  </p:clrMapOvr>
</p:notes>
</file>

<file path=ppt/notesSlides/notesSlide4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2060"/>
      </p:ext>
    </p:extLst>
  </p:cSld>
  <p:clrMapOvr>
    <a:masterClrMapping/>
  </p:clrMapOvr>
</p:notes>
</file>

<file path=ppt/notesSlides/notesSlide4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S441 2006 Year 3 Optional Paper 1 Q29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577066"/>
      </p:ext>
    </p:extLst>
  </p:cSld>
  <p:clrMapOvr>
    <a:masterClrMapping/>
  </p:clrMapOvr>
</p:notes>
</file>

<file path=ppt/notesSlides/notesSlide4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S442 2008 Paper 2 Q7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938311"/>
      </p:ext>
    </p:extLst>
  </p:cSld>
  <p:clrMapOvr>
    <a:masterClrMapping/>
  </p:clrMapOvr>
</p:notes>
</file>

<file path=ppt/notesSlides/notesSlide4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S443 2006 Paper 1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715172"/>
      </p:ext>
    </p:extLst>
  </p:cSld>
  <p:clrMapOvr>
    <a:masterClrMapping/>
  </p:clrMapOvr>
</p:notes>
</file>

<file path=ppt/notesSlides/notesSlide4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835610"/>
      </p:ext>
    </p:extLst>
  </p:cSld>
  <p:clrMapOvr>
    <a:masterClrMapping/>
  </p:clrMapOvr>
</p:notes>
</file>

<file path=ppt/notesSlides/notesSlide4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S445 2015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445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955238"/>
      </p:ext>
    </p:extLst>
  </p:cSld>
  <p:clrMapOvr>
    <a:masterClrMapping/>
  </p:clrMapOvr>
</p:notes>
</file>

<file path=ppt/notesSlides/notesSlide4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S446 2006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544236"/>
      </p:ext>
    </p:extLst>
  </p:cSld>
  <p:clrMapOvr>
    <a:masterClrMapping/>
  </p:clrMapOvr>
</p:notes>
</file>

<file path=ppt/notesSlides/notesSlide4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472689"/>
      </p:ext>
    </p:extLst>
  </p:cSld>
  <p:clrMapOvr>
    <a:masterClrMapping/>
  </p:clrMapOvr>
</p:notes>
</file>

<file path=ppt/notesSlides/notesSlide4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423588"/>
      </p:ext>
    </p:extLst>
  </p:cSld>
  <p:clrMapOvr>
    <a:masterClrMapping/>
  </p:clrMapOvr>
</p:notes>
</file>

<file path=ppt/notesSlides/notesSlide4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S449 2006 Year 3 Optional Paper 2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626139"/>
      </p:ext>
    </p:extLst>
  </p:cSld>
  <p:clrMapOvr>
    <a:masterClrMapping/>
  </p:clrMapOvr>
</p:notes>
</file>

<file path=ppt/notesSlides/notesSlide4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S450 2000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714664"/>
      </p:ext>
    </p:extLst>
  </p:cSld>
  <p:clrMapOvr>
    <a:masterClrMapping/>
  </p:clrMapOvr>
</p:notes>
</file>

<file path=ppt/notesSlides/notesSlide4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S451 2012 Paper 2 Q7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561711"/>
      </p:ext>
    </p:extLst>
  </p:cSld>
  <p:clrMapOvr>
    <a:masterClrMapping/>
  </p:clrMapOvr>
</p:notes>
</file>

<file path=ppt/notesSlides/notesSlide4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S452 2012 Paper 2 Q7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1196"/>
      </p:ext>
    </p:extLst>
  </p:cSld>
  <p:clrMapOvr>
    <a:masterClrMapping/>
  </p:clrMapOvr>
</p:notes>
</file>

<file path=ppt/notesSlides/notesSlide4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S453 2006 Year 5 Optional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441424"/>
      </p:ext>
    </p:extLst>
  </p:cSld>
  <p:clrMapOvr>
    <a:masterClrMapping/>
  </p:clrMapOvr>
</p:notes>
</file>

<file path=ppt/notesSlides/notesSlide4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S454 2006 Year 5 Optional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314751"/>
      </p:ext>
    </p:extLst>
  </p:cSld>
  <p:clrMapOvr>
    <a:masterClrMapping/>
  </p:clrMapOvr>
</p:notes>
</file>

<file path=ppt/notesSlides/notesSlide4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73102"/>
      </p:ext>
    </p:extLst>
  </p:cSld>
  <p:clrMapOvr>
    <a:masterClrMapping/>
  </p:clrMapOvr>
</p:notes>
</file>

<file path=ppt/notesSlides/notesSlide4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S456 2014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456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046954"/>
      </p:ext>
    </p:extLst>
  </p:cSld>
  <p:clrMapOvr>
    <a:masterClrMapping/>
  </p:clrMapOvr>
</p:notes>
</file>

<file path=ppt/notesSlides/notesSlide4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S457 2013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608307"/>
      </p:ext>
    </p:extLst>
  </p:cSld>
  <p:clrMapOvr>
    <a:masterClrMapping/>
  </p:clrMapOvr>
</p:notes>
</file>

<file path=ppt/notesSlides/notesSlide4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S458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6BF2-9A71-4219-8D67-94F9A777D876}" type="slidenum">
              <a:rPr lang="en-GB" smtClean="0"/>
              <a:t>458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770832"/>
      </p:ext>
    </p:extLst>
  </p:cSld>
  <p:clrMapOvr>
    <a:masterClrMapping/>
  </p:clrMapOvr>
</p:notes>
</file>

<file path=ppt/notesSlides/notesSlide4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S459 2009 Paper 1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459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854065"/>
      </p:ext>
    </p:extLst>
  </p:cSld>
  <p:clrMapOvr>
    <a:masterClrMapping/>
  </p:clrMapOvr>
</p:notes>
</file>

<file path=ppt/notesSlides/notesSlide4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S460 2006 Year 3 Optional Paper 1 Q10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822791"/>
      </p:ext>
    </p:extLst>
  </p:cSld>
  <p:clrMapOvr>
    <a:masterClrMapping/>
  </p:clrMapOvr>
</p:notes>
</file>

<file path=ppt/notesSlides/notesSlide4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S461 2008 Paper 2 Q7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664903"/>
      </p:ext>
    </p:extLst>
  </p:cSld>
  <p:clrMapOvr>
    <a:masterClrMapping/>
  </p:clrMapOvr>
</p:notes>
</file>

<file path=ppt/notesSlides/notesSlide4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S462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639234"/>
      </p:ext>
    </p:extLst>
  </p:cSld>
  <p:clrMapOvr>
    <a:masterClrMapping/>
  </p:clrMapOvr>
</p:notes>
</file>

<file path=ppt/notesSlides/notesSlide4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S463 2006 Year 4 Optional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062587"/>
      </p:ext>
    </p:extLst>
  </p:cSld>
  <p:clrMapOvr>
    <a:masterClrMapping/>
  </p:clrMapOvr>
</p:notes>
</file>

<file path=ppt/notesSlides/notesSlide4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S464 2014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464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472733"/>
      </p:ext>
    </p:extLst>
  </p:cSld>
  <p:clrMapOvr>
    <a:masterClrMapping/>
  </p:clrMapOvr>
</p:notes>
</file>

<file path=ppt/notesSlides/notesSlide4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S465 2011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465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020359"/>
      </p:ext>
    </p:extLst>
  </p:cSld>
  <p:clrMapOvr>
    <a:masterClrMapping/>
  </p:clrMapOvr>
</p:notes>
</file>

<file path=ppt/notesSlides/notesSlide4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S466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070363"/>
      </p:ext>
    </p:extLst>
  </p:cSld>
  <p:clrMapOvr>
    <a:masterClrMapping/>
  </p:clrMapOvr>
</p:notes>
</file>

<file path=ppt/notesSlides/notesSlide4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S467 2006 Paper 1 Q7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951120"/>
      </p:ext>
    </p:extLst>
  </p:cSld>
  <p:clrMapOvr>
    <a:masterClrMapping/>
  </p:clrMapOvr>
</p:notes>
</file>

<file path=ppt/notesSlides/notesSlide4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S468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207211"/>
      </p:ext>
    </p:extLst>
  </p:cSld>
  <p:clrMapOvr>
    <a:masterClrMapping/>
  </p:clrMapOvr>
</p:notes>
</file>

<file path=ppt/notesSlides/notesSlide4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S469 2002 Paper 1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520889"/>
      </p:ext>
    </p:extLst>
  </p:cSld>
  <p:clrMapOvr>
    <a:masterClrMapping/>
  </p:clrMapOvr>
</p:notes>
</file>

<file path=ppt/notesSlides/notesSlide4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S470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602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CE400-C5D8-4DEA-927C-EF75FAC51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489D3-8F60-4224-834D-DFFABDB95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36E03-FACA-4969-B8B0-1176B5AA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6D694-822F-4B0A-9F0A-5A7036E29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043C8-1828-41D3-8937-16787E527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312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1F7C-9534-4392-B6E9-43AEA8243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4F4B0-9049-4F7A-A41D-0D6798B74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B4C3E-8E70-4F1F-87A7-AB9BC38A0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5BBA0-7B88-4E86-B8D2-6C65CC47D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4C7DA-1910-4548-A6C4-FECE0C48B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41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DC6C-9FF3-4A41-9F2A-9CDAA0EC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9F70D-B6AA-4DB7-85EC-BCD17D138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0B1-EF3E-4BD4-8F41-F3FC8A4C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C7A09-F70C-4F1A-8A53-6820BC219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C5BEA-973C-42B6-96D5-54B7F012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2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815E5-B3E0-4E19-8F57-E6FC2A50C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613AD-12A6-42A8-A511-C61F9BF6F0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47EA7F-479B-4D61-AA5E-09E2AF1CF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086EE-853A-4F14-9CB6-ABE029B24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923E7A-2B97-4A7B-A5A4-4D195E62C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2CC75-6CD8-4405-98F1-963997490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027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CE79A-DCFC-4810-93B2-7FA4969FF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6F6AF-F553-4A98-8F45-07FE77B05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5ADCBD-5A9B-4EF8-8AAD-83A1D06FA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93381E-6AC5-4F41-BF65-980D36F59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452FBC-22CC-4965-AD8D-BE1D23867B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14E142-AA90-4D86-BDF1-DB7B23E99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8ED4D4-9B13-4A73-B494-51727DFA5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F3C7F5-5CD6-4583-A023-0BCC76F52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090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52788-0E7A-485B-87FC-ADE20C5F3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FA58DB-0305-4ECA-B6E0-5C65938EC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DFBFC2-F8B2-498D-9FBF-BC894BF02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9E8823-39E2-46F3-A560-D6097E381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243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3779C5-BF81-415F-8A4F-BFF773525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D75C2-F9C9-4107-8204-DAFB2DBAC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0373A-C9AF-401A-AA73-6423B6F3F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51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2791A-8838-46BE-9627-13AC7D8BA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9ED84-D568-4EC2-BDEB-23030BA14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A17E6-57E8-45BE-9967-452AF1CBAE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78714D-CACF-445E-A8DF-7A83F2195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BF96CD-3A1B-415E-A7AC-85A4145A1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828A5-287B-4151-8649-AB5659956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634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81C4-A8F9-493B-83A3-F442B7BDD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222E77-9E6E-491E-A759-CDB8D3E113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92575-14DD-486A-BA12-FBC69633B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7F5BE-8CD2-41EB-8AC0-F48C7414E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FCB29-9E7D-432E-AA66-F686A5C07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CB2789-F4DC-4564-916F-8D6882CE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70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9FD9-C74C-4192-AA2D-4AA83752C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28EFA3-573E-41FC-A9DD-7753E73E2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1AA22-5612-491D-9AEB-74D275526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448C1-90C5-4E4E-8D0D-949F847B8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B6E26-862C-4939-A410-ECF6D78F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19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1862E2-FAA5-400E-9C2D-F8B58A5CA7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6FDBDC-E569-4517-9D92-4B4D4E4482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93B03-BF7F-49B0-ACCF-9EFFB0A67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3D9CE-20F3-4C96-BC69-999B62192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A131C-F79D-44D2-B624-5F7A48F88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27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36D0B-6F9A-43B2-AE91-894F37DB9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8262F-8819-4999-A546-5B6AA3693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E161C-93DA-467E-B9BB-5A23A04B57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F4886-1C39-4D1A-9E15-C78BDB76FFB7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4AACF-8C10-4DE2-BAF2-8AAC4AE54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C7694-73FC-4E72-8C0D-52B47069C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85F78-160C-4B7F-8A08-0B4988A966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79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1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3.jpeg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4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4.jpe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6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3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3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notesSlide" Target="../notesSlides/notesSlide202.xml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203.xml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4.xml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20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6.xml"/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207.xml"/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20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3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notesSlide" Target="../notesSlides/notesSlide209.xml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notesSlide" Target="../notesSlides/notesSlide210.xml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1.xml"/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212.xml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notesSlide" Target="../notesSlides/notesSlide2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7.pn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214.xml"/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notesSlide" Target="../notesSlides/notesSlide215.xml"/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216.xml"/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7.xml"/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8.xml"/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9.xml"/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2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notesSlide" Target="../notesSlides/notesSlide2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5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notesSlide" Target="../notesSlides/notesSlide2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7.jpe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notesSlide" Target="../notesSlides/notesSlide223.xml"/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notesSlide" Target="../notesSlides/notesSlide224.xml"/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notesSlide" Target="../notesSlides/notesSlide225.xml"/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226.xml"/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7.xml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228.xml"/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notesSlide" Target="../notesSlides/notesSlide2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3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notesSlide" Target="../notesSlides/notesSlide230.xml"/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notesSlide" Target="../notesSlides/notesSlide231.xml"/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notesSlide" Target="../notesSlides/notesSlide2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7.png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notesSlide" Target="../notesSlides/notesSlide233.xml"/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notesSlide" Target="../notesSlides/notesSlide234.xml"/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notesSlide" Target="../notesSlides/notesSlide235.xml"/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6.xml"/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237.xml"/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notesSlide" Target="../notesSlides/notesSlide238.xml"/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notesSlide" Target="../notesSlides/notesSlide239.xml"/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notesSlide" Target="../notesSlides/notesSlide2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jpeg"/><Relationship Id="rId4" Type="http://schemas.openxmlformats.org/officeDocument/2006/relationships/image" Target="../media/image214.pn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notesSlide" Target="../notesSlides/notesSlide2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6.pn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notesSlide" Target="../notesSlides/notesSlide242.xml"/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notesSlide" Target="../notesSlides/notesSlide243.xml"/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4.xml"/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5.xml"/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246.xml"/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2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0.pn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notesSlide" Target="../notesSlides/notesSlide248.xml"/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notesSlide" Target="../notesSlides/notesSlide249.xml"/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notesSlide" Target="../notesSlides/notesSlide250.xml"/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notesSlide" Target="../notesSlides/notesSlide2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5.pn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notesSlide" Target="../notesSlides/notesSlide252.xml"/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notesSlide" Target="../notesSlides/notesSlide253.xml"/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4.xml"/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5.xml"/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notesSlide" Target="../notesSlides/notesSlide256.xml"/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notesSlide" Target="../notesSlides/notesSlide2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1.jpeg"/><Relationship Id="rId4" Type="http://schemas.openxmlformats.org/officeDocument/2006/relationships/image" Target="../media/image230.jpe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notesSlide" Target="../notesSlides/notesSlide2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3.pn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notesSlide" Target="../notesSlides/notesSlide259.xml"/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notesSlide" Target="../notesSlides/notesSlide2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6.pn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notesSlide" Target="../notesSlides/notesSlide261.xml"/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2.xml"/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notesSlide" Target="../notesSlides/notesSlide263.xml"/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4.xml"/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notesSlide" Target="../notesSlides/notesSlide2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0.jpe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notesSlide" Target="../notesSlides/notesSlide266.xml"/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eg"/><Relationship Id="rId2" Type="http://schemas.openxmlformats.org/officeDocument/2006/relationships/notesSlide" Target="../notesSlides/notesSlide26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4.jpeg"/><Relationship Id="rId4" Type="http://schemas.openxmlformats.org/officeDocument/2006/relationships/image" Target="../media/image243.jpe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2" Type="http://schemas.openxmlformats.org/officeDocument/2006/relationships/notesSlide" Target="../notesSlides/notesSlide268.xml"/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notesSlide" Target="../notesSlides/notesSlide2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7.jpe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notesSlide" Target="../notesSlides/notesSlide2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9.jpeg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1.xml"/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2.xml"/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273.xml"/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notesSlide" Target="../notesSlides/notesSlide274.xml"/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eg"/><Relationship Id="rId2" Type="http://schemas.openxmlformats.org/officeDocument/2006/relationships/notesSlide" Target="../notesSlides/notesSlide275.xml"/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2" Type="http://schemas.openxmlformats.org/officeDocument/2006/relationships/notesSlide" Target="../notesSlides/notesSlide276.xml"/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7.xml"/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notesSlide" Target="../notesSlides/notesSlide278.xml"/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notesSlide" Target="../notesSlides/notesSlide279.xml"/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0.xml"/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notesSlide" Target="../notesSlides/notesSlide281.xml"/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2" Type="http://schemas.openxmlformats.org/officeDocument/2006/relationships/notesSlide" Target="../notesSlides/notesSlide282.xml"/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2" Type="http://schemas.openxmlformats.org/officeDocument/2006/relationships/notesSlide" Target="../notesSlides/notesSlide283.xml"/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4.xml"/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eg"/><Relationship Id="rId2" Type="http://schemas.openxmlformats.org/officeDocument/2006/relationships/notesSlide" Target="../notesSlides/notesSlide285.xml"/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286.xml"/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287.xml"/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288.xml"/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notesSlide" Target="../notesSlides/notesSlide289.xml"/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notesSlide" Target="../notesSlides/notesSlide290.xml"/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notesSlide" Target="../notesSlides/notesSlide291.xml"/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gif"/><Relationship Id="rId2" Type="http://schemas.openxmlformats.org/officeDocument/2006/relationships/notesSlide" Target="../notesSlides/notesSlide292.xml"/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jpeg"/><Relationship Id="rId2" Type="http://schemas.openxmlformats.org/officeDocument/2006/relationships/notesSlide" Target="../notesSlides/notesSlide2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6.png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jpeg"/><Relationship Id="rId2" Type="http://schemas.openxmlformats.org/officeDocument/2006/relationships/notesSlide" Target="../notesSlides/notesSlide2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8.jpeg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notesSlide" Target="../notesSlides/notesSlide2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0.png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notesSlide" Target="../notesSlides/notesSlide296.xml"/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notesSlide" Target="../notesSlides/notesSlide297.xml"/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8.xml"/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jpeg"/><Relationship Id="rId2" Type="http://schemas.openxmlformats.org/officeDocument/2006/relationships/notesSlide" Target="../notesSlides/notesSlide29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5.jpeg"/><Relationship Id="rId4" Type="http://schemas.openxmlformats.org/officeDocument/2006/relationships/image" Target="../media/image274.jpe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jpeg"/><Relationship Id="rId2" Type="http://schemas.openxmlformats.org/officeDocument/2006/relationships/notesSlide" Target="../notesSlides/notesSlide300.xml"/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/><Relationship Id="rId2" Type="http://schemas.openxmlformats.org/officeDocument/2006/relationships/notesSlide" Target="../notesSlides/notesSlide301.xml"/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2.xml"/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3.xml"/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4.xml"/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5.xml"/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notesSlide" Target="../notesSlides/notesSlide306.xml"/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notesSlide" Target="../notesSlides/notesSlide307.xml"/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jpeg"/><Relationship Id="rId2" Type="http://schemas.openxmlformats.org/officeDocument/2006/relationships/notesSlide" Target="../notesSlides/notesSlide308.xml"/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9.xml"/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310.xml"/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1.xml"/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notesSlide" Target="../notesSlides/notesSlide312.xml"/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3.xml"/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4.xml"/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5.xml"/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notesSlide" Target="../notesSlides/notesSlide316.xml"/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notesSlide" Target="../notesSlides/notesSlide317.xml"/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notesSlide" Target="../notesSlides/notesSlide318.xml"/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jpeg"/><Relationship Id="rId2" Type="http://schemas.openxmlformats.org/officeDocument/2006/relationships/notesSlide" Target="../notesSlides/notesSlide319.xml"/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2" Type="http://schemas.openxmlformats.org/officeDocument/2006/relationships/notesSlide" Target="../notesSlides/notesSlide320.xml"/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notesSlide" Target="../notesSlides/notesSlide321.xml"/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png"/><Relationship Id="rId2" Type="http://schemas.openxmlformats.org/officeDocument/2006/relationships/notesSlide" Target="../notesSlides/notesSlide322.xml"/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notesSlide" Target="../notesSlides/notesSlide323.xml"/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notesSlide" Target="../notesSlides/notesSlide324.xml"/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eg"/><Relationship Id="rId2" Type="http://schemas.openxmlformats.org/officeDocument/2006/relationships/notesSlide" Target="../notesSlides/notesSlide325.xml"/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6.xml"/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jpeg"/><Relationship Id="rId2" Type="http://schemas.openxmlformats.org/officeDocument/2006/relationships/notesSlide" Target="../notesSlides/notesSlide327.xml"/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8.xml"/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png"/><Relationship Id="rId2" Type="http://schemas.openxmlformats.org/officeDocument/2006/relationships/notesSlide" Target="../notesSlides/notesSlide329.xml"/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notesSlide" Target="../notesSlides/notesSlide330.xml"/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jpeg"/><Relationship Id="rId2" Type="http://schemas.openxmlformats.org/officeDocument/2006/relationships/notesSlide" Target="../notesSlides/notesSlide331.xml"/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notesSlide" Target="../notesSlides/notesSlide332.xml"/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jpeg"/><Relationship Id="rId2" Type="http://schemas.openxmlformats.org/officeDocument/2006/relationships/notesSlide" Target="../notesSlides/notesSlide3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7.jpeg"/></Relationships>
</file>

<file path=ppt/slides/_rels/slide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jpeg"/><Relationship Id="rId2" Type="http://schemas.openxmlformats.org/officeDocument/2006/relationships/notesSlide" Target="../notesSlides/notesSlide334.xml"/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png"/><Relationship Id="rId2" Type="http://schemas.openxmlformats.org/officeDocument/2006/relationships/notesSlide" Target="../notesSlides/notesSlide335.xml"/><Relationship Id="rId1" Type="http://schemas.openxmlformats.org/officeDocument/2006/relationships/slideLayout" Target="../slideLayouts/slideLayout2.xml"/></Relationships>
</file>

<file path=ppt/slides/_rels/slide3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6.xml"/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7.xml"/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338.xml"/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9.xml"/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0.xml"/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1.xml"/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2.xml"/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notesSlide" Target="../notesSlides/notesSlide343.xml"/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notesSlide" Target="../notesSlides/notesSlide344.xml"/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jpeg"/><Relationship Id="rId2" Type="http://schemas.openxmlformats.org/officeDocument/2006/relationships/notesSlide" Target="../notesSlides/notesSlide345.xml"/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jpeg"/><Relationship Id="rId2" Type="http://schemas.openxmlformats.org/officeDocument/2006/relationships/notesSlide" Target="../notesSlides/notesSlide346.xml"/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jpeg"/><Relationship Id="rId2" Type="http://schemas.openxmlformats.org/officeDocument/2006/relationships/notesSlide" Target="../notesSlides/notesSlide347.xml"/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jpeg"/><Relationship Id="rId2" Type="http://schemas.openxmlformats.org/officeDocument/2006/relationships/notesSlide" Target="../notesSlides/notesSlide348.xml"/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png"/><Relationship Id="rId2" Type="http://schemas.openxmlformats.org/officeDocument/2006/relationships/notesSlide" Target="../notesSlides/notesSlide349.xml"/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0.xml"/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1.xml"/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jpeg"/><Relationship Id="rId2" Type="http://schemas.openxmlformats.org/officeDocument/2006/relationships/notesSlide" Target="../notesSlides/notesSlide352.xml"/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3.xml"/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2" Type="http://schemas.openxmlformats.org/officeDocument/2006/relationships/notesSlide" Target="../notesSlides/notesSlide354.xml"/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2" Type="http://schemas.openxmlformats.org/officeDocument/2006/relationships/notesSlide" Target="../notesSlides/notesSlide355.xml"/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6.xml"/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357.xml"/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8.xml"/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jpeg"/><Relationship Id="rId2" Type="http://schemas.openxmlformats.org/officeDocument/2006/relationships/notesSlide" Target="../notesSlides/notesSlide359.xml"/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2.png"/><Relationship Id="rId2" Type="http://schemas.openxmlformats.org/officeDocument/2006/relationships/notesSlide" Target="../notesSlides/notesSlide360.xml"/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notesSlide" Target="../notesSlides/notesSlide361.xml"/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2.xml"/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3.xml"/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jpeg"/><Relationship Id="rId2" Type="http://schemas.openxmlformats.org/officeDocument/2006/relationships/notesSlide" Target="../notesSlides/notesSlide364.xml"/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png"/><Relationship Id="rId2" Type="http://schemas.openxmlformats.org/officeDocument/2006/relationships/notesSlide" Target="../notesSlides/notesSlide365.xml"/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png"/><Relationship Id="rId2" Type="http://schemas.openxmlformats.org/officeDocument/2006/relationships/notesSlide" Target="../notesSlides/notesSlide366.xml"/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notesSlide" Target="../notesSlides/notesSlide367.xml"/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png"/><Relationship Id="rId2" Type="http://schemas.openxmlformats.org/officeDocument/2006/relationships/notesSlide" Target="../notesSlides/notesSlide368.xml"/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png"/><Relationship Id="rId2" Type="http://schemas.openxmlformats.org/officeDocument/2006/relationships/notesSlide" Target="../notesSlides/notesSlide369.xml"/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jpeg"/><Relationship Id="rId2" Type="http://schemas.openxmlformats.org/officeDocument/2006/relationships/notesSlide" Target="../notesSlides/notesSlide370.xml"/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jpeg"/><Relationship Id="rId2" Type="http://schemas.openxmlformats.org/officeDocument/2006/relationships/notesSlide" Target="../notesSlides/notesSlide371.xml"/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png"/><Relationship Id="rId2" Type="http://schemas.openxmlformats.org/officeDocument/2006/relationships/notesSlide" Target="../notesSlides/notesSlide3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3.png"/></Relationships>
</file>

<file path=ppt/slides/_rels/slide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jpeg"/><Relationship Id="rId2" Type="http://schemas.openxmlformats.org/officeDocument/2006/relationships/notesSlide" Target="../notesSlides/notesSlide3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5.jpeg"/></Relationships>
</file>

<file path=ppt/slides/_rels/slide3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4.xml"/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png"/><Relationship Id="rId2" Type="http://schemas.openxmlformats.org/officeDocument/2006/relationships/notesSlide" Target="../notesSlides/notesSlide375.xml"/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png"/><Relationship Id="rId2" Type="http://schemas.openxmlformats.org/officeDocument/2006/relationships/notesSlide" Target="../notesSlides/notesSlide376.xml"/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jpeg"/><Relationship Id="rId2" Type="http://schemas.openxmlformats.org/officeDocument/2006/relationships/notesSlide" Target="../notesSlides/notesSlide377.xml"/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png"/><Relationship Id="rId2" Type="http://schemas.openxmlformats.org/officeDocument/2006/relationships/notesSlide" Target="../notesSlides/notesSlide378.xml"/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jpeg"/><Relationship Id="rId2" Type="http://schemas.openxmlformats.org/officeDocument/2006/relationships/notesSlide" Target="../notesSlides/notesSlide379.xml"/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0.xml"/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1.xml"/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2" Type="http://schemas.openxmlformats.org/officeDocument/2006/relationships/notesSlide" Target="../notesSlides/notesSlide382.xml"/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png"/><Relationship Id="rId2" Type="http://schemas.openxmlformats.org/officeDocument/2006/relationships/notesSlide" Target="../notesSlides/notesSlide383.xml"/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gif"/><Relationship Id="rId2" Type="http://schemas.openxmlformats.org/officeDocument/2006/relationships/notesSlide" Target="../notesSlides/notesSlide384.xml"/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png"/><Relationship Id="rId2" Type="http://schemas.openxmlformats.org/officeDocument/2006/relationships/notesSlide" Target="../notesSlides/notesSlide385.xml"/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jpeg"/><Relationship Id="rId2" Type="http://schemas.openxmlformats.org/officeDocument/2006/relationships/notesSlide" Target="../notesSlides/notesSlide386.xml"/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2" Type="http://schemas.openxmlformats.org/officeDocument/2006/relationships/notesSlide" Target="../notesSlides/notesSlide3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6.png"/></Relationships>
</file>

<file path=ppt/slides/_rels/slide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jpeg"/><Relationship Id="rId2" Type="http://schemas.openxmlformats.org/officeDocument/2006/relationships/notesSlide" Target="../notesSlides/notesSlide388.xml"/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png"/><Relationship Id="rId2" Type="http://schemas.openxmlformats.org/officeDocument/2006/relationships/notesSlide" Target="../notesSlides/notesSlide389.xml"/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0.xml"/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39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39.png"/></Relationships>
</file>

<file path=ppt/slides/_rels/slide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jpeg"/><Relationship Id="rId2" Type="http://schemas.openxmlformats.org/officeDocument/2006/relationships/notesSlide" Target="../notesSlides/notesSlide3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1.jpeg"/></Relationships>
</file>

<file path=ppt/slides/_rels/slide3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jpeg"/><Relationship Id="rId2" Type="http://schemas.openxmlformats.org/officeDocument/2006/relationships/notesSlide" Target="../notesSlides/notesSlide393.xml"/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3.png"/><Relationship Id="rId2" Type="http://schemas.openxmlformats.org/officeDocument/2006/relationships/notesSlide" Target="../notesSlides/notesSlide394.xml"/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png"/><Relationship Id="rId2" Type="http://schemas.openxmlformats.org/officeDocument/2006/relationships/notesSlide" Target="../notesSlides/notesSlide395.xml"/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6.xml"/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jpeg"/><Relationship Id="rId2" Type="http://schemas.openxmlformats.org/officeDocument/2006/relationships/notesSlide" Target="../notesSlides/notesSlide397.xml"/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6.jpeg"/><Relationship Id="rId2" Type="http://schemas.openxmlformats.org/officeDocument/2006/relationships/notesSlide" Target="../notesSlides/notesSlide398.xml"/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9.xml"/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jpeg"/><Relationship Id="rId2" Type="http://schemas.openxmlformats.org/officeDocument/2006/relationships/notesSlide" Target="../notesSlides/notesSlide400.xml"/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2" Type="http://schemas.openxmlformats.org/officeDocument/2006/relationships/notesSlide" Target="../notesSlides/notesSlide40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0.png"/><Relationship Id="rId4" Type="http://schemas.openxmlformats.org/officeDocument/2006/relationships/image" Target="../media/image349.png"/></Relationships>
</file>

<file path=ppt/slides/_rels/slide4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notesSlide" Target="../notesSlides/notesSlide40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3.png"/><Relationship Id="rId4" Type="http://schemas.openxmlformats.org/officeDocument/2006/relationships/image" Target="../media/image352.png"/></Relationships>
</file>

<file path=ppt/slides/_rels/slide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jpeg"/><Relationship Id="rId2" Type="http://schemas.openxmlformats.org/officeDocument/2006/relationships/notesSlide" Target="../notesSlides/notesSlide40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6.jpeg"/><Relationship Id="rId4" Type="http://schemas.openxmlformats.org/officeDocument/2006/relationships/image" Target="../media/image355.jpeg"/></Relationships>
</file>

<file path=ppt/slides/_rels/slide4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7.jpeg"/><Relationship Id="rId2" Type="http://schemas.openxmlformats.org/officeDocument/2006/relationships/notesSlide" Target="../notesSlides/notesSlide404.xml"/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png"/><Relationship Id="rId2" Type="http://schemas.openxmlformats.org/officeDocument/2006/relationships/notesSlide" Target="../notesSlides/notesSlide405.xml"/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notesSlide" Target="../notesSlides/notesSlide4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0.png"/></Relationships>
</file>

<file path=ppt/slides/_rels/slide4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notesSlide" Target="../notesSlides/notesSlide40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0.png"/></Relationships>
</file>

<file path=ppt/slides/_rels/slide4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notesSlide" Target="../notesSlides/notesSlide40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0.png"/></Relationships>
</file>

<file path=ppt/slides/_rels/slide4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notesSlide" Target="../notesSlides/notesSlide40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0.png"/></Relationships>
</file>

<file path=ppt/slides/_rels/slide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notesSlide" Target="../notesSlides/notesSlide4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0.png"/></Relationships>
</file>

<file path=ppt/slides/_rels/slide4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notesSlide" Target="../notesSlides/notesSlide4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0.png"/></Relationships>
</file>

<file path=ppt/slides/_rels/slide4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notesSlide" Target="../notesSlides/notesSlide4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0.png"/></Relationships>
</file>

<file path=ppt/slides/_rels/slide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1.jpeg"/><Relationship Id="rId2" Type="http://schemas.openxmlformats.org/officeDocument/2006/relationships/notesSlide" Target="../notesSlides/notesSlide413.xml"/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notesSlide" Target="../notesSlides/notesSlide414.xml"/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notesSlide" Target="../notesSlides/notesSlide415.xml"/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3.png"/><Relationship Id="rId2" Type="http://schemas.openxmlformats.org/officeDocument/2006/relationships/notesSlide" Target="../notesSlides/notesSlide416.xml"/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4.png"/><Relationship Id="rId2" Type="http://schemas.openxmlformats.org/officeDocument/2006/relationships/notesSlide" Target="../notesSlides/notesSlide4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5.png"/></Relationships>
</file>

<file path=ppt/slides/_rels/slide4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6.png"/><Relationship Id="rId2" Type="http://schemas.openxmlformats.org/officeDocument/2006/relationships/notesSlide" Target="../notesSlides/notesSlide418.xml"/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7.png"/><Relationship Id="rId2" Type="http://schemas.openxmlformats.org/officeDocument/2006/relationships/notesSlide" Target="../notesSlides/notesSlide419.xml"/><Relationship Id="rId1" Type="http://schemas.openxmlformats.org/officeDocument/2006/relationships/slideLayout" Target="../slideLayouts/slideLayout1.xml"/></Relationships>
</file>

<file path=ppt/slides/_rels/slide4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8.jpeg"/><Relationship Id="rId2" Type="http://schemas.openxmlformats.org/officeDocument/2006/relationships/notesSlide" Target="../notesSlides/notesSlide420.xml"/><Relationship Id="rId1" Type="http://schemas.openxmlformats.org/officeDocument/2006/relationships/slideLayout" Target="../slideLayouts/slideLayout2.xml"/></Relationships>
</file>

<file path=ppt/slides/_rels/slide4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1.xml"/><Relationship Id="rId1" Type="http://schemas.openxmlformats.org/officeDocument/2006/relationships/slideLayout" Target="../slideLayouts/slideLayout1.xml"/></Relationships>
</file>

<file path=ppt/slides/_rels/slide4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2.xml"/><Relationship Id="rId1" Type="http://schemas.openxmlformats.org/officeDocument/2006/relationships/slideLayout" Target="../slideLayouts/slideLayout1.xml"/></Relationships>
</file>

<file path=ppt/slides/_rels/slide4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9.jpeg"/><Relationship Id="rId2" Type="http://schemas.openxmlformats.org/officeDocument/2006/relationships/notesSlide" Target="../notesSlides/notesSlide423.xml"/><Relationship Id="rId1" Type="http://schemas.openxmlformats.org/officeDocument/2006/relationships/slideLayout" Target="../slideLayouts/slideLayout1.xml"/></Relationships>
</file>

<file path=ppt/slides/_rels/slide4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3.png"/><Relationship Id="rId2" Type="http://schemas.openxmlformats.org/officeDocument/2006/relationships/notesSlide" Target="../notesSlides/notesSlide424.xml"/><Relationship Id="rId1" Type="http://schemas.openxmlformats.org/officeDocument/2006/relationships/slideLayout" Target="../slideLayouts/slideLayout1.xml"/></Relationships>
</file>

<file path=ppt/slides/_rels/slide4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3.png"/><Relationship Id="rId2" Type="http://schemas.openxmlformats.org/officeDocument/2006/relationships/notesSlide" Target="../notesSlides/notesSlide425.xml"/><Relationship Id="rId1" Type="http://schemas.openxmlformats.org/officeDocument/2006/relationships/slideLayout" Target="../slideLayouts/slideLayout1.xml"/></Relationships>
</file>

<file path=ppt/slides/_rels/slide4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6.xml"/><Relationship Id="rId1" Type="http://schemas.openxmlformats.org/officeDocument/2006/relationships/slideLayout" Target="../slideLayouts/slideLayout1.xml"/></Relationships>
</file>

<file path=ppt/slides/_rels/slide4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7.xml"/><Relationship Id="rId1" Type="http://schemas.openxmlformats.org/officeDocument/2006/relationships/slideLayout" Target="../slideLayouts/slideLayout1.xml"/></Relationships>
</file>

<file path=ppt/slides/_rels/slide4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notesSlide" Target="../notesSlides/notesSlide428.xml"/><Relationship Id="rId1" Type="http://schemas.openxmlformats.org/officeDocument/2006/relationships/slideLayout" Target="../slideLayouts/slideLayout1.xml"/></Relationships>
</file>

<file path=ppt/slides/_rels/slide4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1.jpeg"/><Relationship Id="rId2" Type="http://schemas.openxmlformats.org/officeDocument/2006/relationships/notesSlide" Target="../notesSlides/notesSlide429.xml"/><Relationship Id="rId1" Type="http://schemas.openxmlformats.org/officeDocument/2006/relationships/slideLayout" Target="../slideLayouts/slideLayout1.xml"/></Relationships>
</file>

<file path=ppt/slides/_rels/slide4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2.png"/><Relationship Id="rId2" Type="http://schemas.openxmlformats.org/officeDocument/2006/relationships/notesSlide" Target="../notesSlides/notesSlide430.xml"/><Relationship Id="rId1" Type="http://schemas.openxmlformats.org/officeDocument/2006/relationships/slideLayout" Target="../slideLayouts/slideLayout1.xml"/></Relationships>
</file>

<file path=ppt/slides/_rels/slide4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3.jpeg"/><Relationship Id="rId2" Type="http://schemas.openxmlformats.org/officeDocument/2006/relationships/notesSlide" Target="../notesSlides/notesSlide431.xml"/><Relationship Id="rId1" Type="http://schemas.openxmlformats.org/officeDocument/2006/relationships/slideLayout" Target="../slideLayouts/slideLayout1.xml"/></Relationships>
</file>

<file path=ppt/slides/_rels/slide4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4.png"/><Relationship Id="rId2" Type="http://schemas.openxmlformats.org/officeDocument/2006/relationships/notesSlide" Target="../notesSlides/notesSlide4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5.png"/></Relationships>
</file>

<file path=ppt/slides/_rels/slide4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emf"/><Relationship Id="rId2" Type="http://schemas.openxmlformats.org/officeDocument/2006/relationships/notesSlide" Target="../notesSlides/notesSlide433.xml"/><Relationship Id="rId1" Type="http://schemas.openxmlformats.org/officeDocument/2006/relationships/slideLayout" Target="../slideLayouts/slideLayout1.xml"/></Relationships>
</file>

<file path=ppt/slides/_rels/slide4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7.png"/><Relationship Id="rId2" Type="http://schemas.openxmlformats.org/officeDocument/2006/relationships/notesSlide" Target="../notesSlides/notesSlide434.xml"/><Relationship Id="rId1" Type="http://schemas.openxmlformats.org/officeDocument/2006/relationships/slideLayout" Target="../slideLayouts/slideLayout1.xml"/></Relationships>
</file>

<file path=ppt/slides/_rels/slide4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5.xml"/><Relationship Id="rId1" Type="http://schemas.openxmlformats.org/officeDocument/2006/relationships/slideLayout" Target="../slideLayouts/slideLayout1.xml"/></Relationships>
</file>

<file path=ppt/slides/_rels/slide4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notesSlide" Target="../notesSlides/notesSlide436.xml"/><Relationship Id="rId1" Type="http://schemas.openxmlformats.org/officeDocument/2006/relationships/slideLayout" Target="../slideLayouts/slideLayout2.xml"/></Relationships>
</file>

<file path=ppt/slides/_rels/slide4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png"/><Relationship Id="rId2" Type="http://schemas.openxmlformats.org/officeDocument/2006/relationships/notesSlide" Target="../notesSlides/notesSlide437.xml"/><Relationship Id="rId1" Type="http://schemas.openxmlformats.org/officeDocument/2006/relationships/slideLayout" Target="../slideLayouts/slideLayout1.xml"/></Relationships>
</file>

<file path=ppt/slides/_rels/slide4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8.xml"/><Relationship Id="rId1" Type="http://schemas.openxmlformats.org/officeDocument/2006/relationships/slideLayout" Target="../slideLayouts/slideLayout1.xml"/></Relationships>
</file>

<file path=ppt/slides/_rels/slide4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notesSlide" Target="../notesSlides/notesSlide439.xml"/><Relationship Id="rId1" Type="http://schemas.openxmlformats.org/officeDocument/2006/relationships/slideLayout" Target="../slideLayouts/slideLayout1.xml"/></Relationships>
</file>

<file path=ppt/slides/_rels/slide4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0.xml"/><Relationship Id="rId1" Type="http://schemas.openxmlformats.org/officeDocument/2006/relationships/slideLayout" Target="../slideLayouts/slideLayout1.xml"/></Relationships>
</file>

<file path=ppt/slides/_rels/slide4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1.xml"/><Relationship Id="rId1" Type="http://schemas.openxmlformats.org/officeDocument/2006/relationships/slideLayout" Target="../slideLayouts/slideLayout1.xml"/></Relationships>
</file>

<file path=ppt/slides/_rels/slide4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notesSlide" Target="../notesSlides/notesSlide442.xml"/><Relationship Id="rId1" Type="http://schemas.openxmlformats.org/officeDocument/2006/relationships/slideLayout" Target="../slideLayouts/slideLayout1.xml"/></Relationships>
</file>

<file path=ppt/slides/_rels/slide4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png"/><Relationship Id="rId2" Type="http://schemas.openxmlformats.org/officeDocument/2006/relationships/notesSlide" Target="../notesSlides/notesSlide443.xml"/><Relationship Id="rId1" Type="http://schemas.openxmlformats.org/officeDocument/2006/relationships/slideLayout" Target="../slideLayouts/slideLayout1.xml"/></Relationships>
</file>

<file path=ppt/slides/_rels/slide4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3.jpeg"/><Relationship Id="rId2" Type="http://schemas.openxmlformats.org/officeDocument/2006/relationships/notesSlide" Target="../notesSlides/notesSlide4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4.jpeg"/></Relationships>
</file>

<file path=ppt/slides/_rels/slide4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notesSlide" Target="../notesSlides/notesSlide4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6.png"/></Relationships>
</file>

<file path=ppt/slides/_rels/slide4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7.png"/><Relationship Id="rId2" Type="http://schemas.openxmlformats.org/officeDocument/2006/relationships/notesSlide" Target="../notesSlides/notesSlide446.xml"/><Relationship Id="rId1" Type="http://schemas.openxmlformats.org/officeDocument/2006/relationships/slideLayout" Target="../slideLayouts/slideLayout1.xml"/></Relationships>
</file>

<file path=ppt/slides/_rels/slide4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jpeg"/><Relationship Id="rId2" Type="http://schemas.openxmlformats.org/officeDocument/2006/relationships/notesSlide" Target="../notesSlides/notesSlide447.xml"/><Relationship Id="rId1" Type="http://schemas.openxmlformats.org/officeDocument/2006/relationships/slideLayout" Target="../slideLayouts/slideLayout1.xml"/></Relationships>
</file>

<file path=ppt/slides/_rels/slide4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9.jpeg"/><Relationship Id="rId2" Type="http://schemas.openxmlformats.org/officeDocument/2006/relationships/notesSlide" Target="../notesSlides/notesSlide448.xml"/><Relationship Id="rId1" Type="http://schemas.openxmlformats.org/officeDocument/2006/relationships/slideLayout" Target="../slideLayouts/slideLayout1.xml"/></Relationships>
</file>

<file path=ppt/slides/_rels/slide4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9.xml"/><Relationship Id="rId1" Type="http://schemas.openxmlformats.org/officeDocument/2006/relationships/slideLayout" Target="../slideLayouts/slideLayout1.xml"/></Relationships>
</file>

<file path=ppt/slides/_rels/slide4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450.xml"/><Relationship Id="rId1" Type="http://schemas.openxmlformats.org/officeDocument/2006/relationships/slideLayout" Target="../slideLayouts/slideLayout1.xml"/></Relationships>
</file>

<file path=ppt/slides/_rels/slide4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notesSlide" Target="../notesSlides/notesSlide451.xml"/><Relationship Id="rId1" Type="http://schemas.openxmlformats.org/officeDocument/2006/relationships/slideLayout" Target="../slideLayouts/slideLayout1.xml"/></Relationships>
</file>

<file path=ppt/slides/_rels/slide4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notesSlide" Target="../notesSlides/notesSlide452.xml"/><Relationship Id="rId1" Type="http://schemas.openxmlformats.org/officeDocument/2006/relationships/slideLayout" Target="../slideLayouts/slideLayout1.xml"/></Relationships>
</file>

<file path=ppt/slides/_rels/slide4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png"/><Relationship Id="rId2" Type="http://schemas.openxmlformats.org/officeDocument/2006/relationships/notesSlide" Target="../notesSlides/notesSlide453.xml"/><Relationship Id="rId1" Type="http://schemas.openxmlformats.org/officeDocument/2006/relationships/slideLayout" Target="../slideLayouts/slideLayout1.xml"/></Relationships>
</file>

<file path=ppt/slides/_rels/slide4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4.xml"/><Relationship Id="rId1" Type="http://schemas.openxmlformats.org/officeDocument/2006/relationships/slideLayout" Target="../slideLayouts/slideLayout1.xml"/></Relationships>
</file>

<file path=ppt/slides/_rels/slide4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5.xml"/><Relationship Id="rId1" Type="http://schemas.openxmlformats.org/officeDocument/2006/relationships/slideLayout" Target="../slideLayouts/slideLayout1.xml"/></Relationships>
</file>

<file path=ppt/slides/_rels/slide4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6.xml"/><Relationship Id="rId1" Type="http://schemas.openxmlformats.org/officeDocument/2006/relationships/slideLayout" Target="../slideLayouts/slideLayout1.xml"/></Relationships>
</file>

<file path=ppt/slides/_rels/slide4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3.png"/><Relationship Id="rId2" Type="http://schemas.openxmlformats.org/officeDocument/2006/relationships/notesSlide" Target="../notesSlides/notesSlide457.xml"/><Relationship Id="rId1" Type="http://schemas.openxmlformats.org/officeDocument/2006/relationships/slideLayout" Target="../slideLayouts/slideLayout1.xml"/></Relationships>
</file>

<file path=ppt/slides/_rels/slide4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4.jpeg"/><Relationship Id="rId2" Type="http://schemas.openxmlformats.org/officeDocument/2006/relationships/notesSlide" Target="../notesSlides/notesSlide458.xml"/><Relationship Id="rId1" Type="http://schemas.openxmlformats.org/officeDocument/2006/relationships/slideLayout" Target="../slideLayouts/slideLayout1.xml"/></Relationships>
</file>

<file path=ppt/slides/_rels/slide4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9.xml"/><Relationship Id="rId1" Type="http://schemas.openxmlformats.org/officeDocument/2006/relationships/slideLayout" Target="../slideLayouts/slideLayout1.xml"/></Relationships>
</file>

<file path=ppt/slides/_rels/slide4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0.xml"/><Relationship Id="rId1" Type="http://schemas.openxmlformats.org/officeDocument/2006/relationships/slideLayout" Target="../slideLayouts/slideLayout1.xml"/></Relationships>
</file>

<file path=ppt/slides/_rels/slide4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1.xml"/><Relationship Id="rId1" Type="http://schemas.openxmlformats.org/officeDocument/2006/relationships/slideLayout" Target="../slideLayouts/slideLayout1.xml"/></Relationships>
</file>

<file path=ppt/slides/_rels/slide4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2.xml"/><Relationship Id="rId1" Type="http://schemas.openxmlformats.org/officeDocument/2006/relationships/slideLayout" Target="../slideLayouts/slideLayout1.xml"/></Relationships>
</file>

<file path=ppt/slides/_rels/slide4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3.xml"/><Relationship Id="rId1" Type="http://schemas.openxmlformats.org/officeDocument/2006/relationships/slideLayout" Target="../slideLayouts/slideLayout1.xml"/></Relationships>
</file>

<file path=ppt/slides/_rels/slide4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5.png"/><Relationship Id="rId2" Type="http://schemas.openxmlformats.org/officeDocument/2006/relationships/notesSlide" Target="../notesSlides/notesSlide464.xml"/><Relationship Id="rId1" Type="http://schemas.openxmlformats.org/officeDocument/2006/relationships/slideLayout" Target="../slideLayouts/slideLayout1.xml"/></Relationships>
</file>

<file path=ppt/slides/_rels/slide4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5.xml"/><Relationship Id="rId1" Type="http://schemas.openxmlformats.org/officeDocument/2006/relationships/slideLayout" Target="../slideLayouts/slideLayout1.xml"/></Relationships>
</file>

<file path=ppt/slides/_rels/slide4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6.xml"/><Relationship Id="rId1" Type="http://schemas.openxmlformats.org/officeDocument/2006/relationships/slideLayout" Target="../slideLayouts/slideLayout1.xml"/></Relationships>
</file>

<file path=ppt/slides/_rels/slide4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7.xml"/><Relationship Id="rId1" Type="http://schemas.openxmlformats.org/officeDocument/2006/relationships/slideLayout" Target="../slideLayouts/slideLayout1.xml"/></Relationships>
</file>

<file path=ppt/slides/_rels/slide4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8.xml"/><Relationship Id="rId1" Type="http://schemas.openxmlformats.org/officeDocument/2006/relationships/slideLayout" Target="../slideLayouts/slideLayout1.xml"/></Relationships>
</file>

<file path=ppt/slides/_rels/slide4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6.png"/><Relationship Id="rId2" Type="http://schemas.openxmlformats.org/officeDocument/2006/relationships/notesSlide" Target="../notesSlides/notesSlide469.xml"/><Relationship Id="rId1" Type="http://schemas.openxmlformats.org/officeDocument/2006/relationships/slideLayout" Target="../slideLayouts/slideLayout1.xml"/></Relationships>
</file>

<file path=ppt/slides/_rels/slide4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7.jpeg"/><Relationship Id="rId2" Type="http://schemas.openxmlformats.org/officeDocument/2006/relationships/notesSlide" Target="../notesSlides/notesSlide4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794ED190-FF68-4E83-AE42-A5B5DEAAEA9A}"/>
              </a:ext>
            </a:extLst>
          </p:cNvPr>
          <p:cNvSpPr txBox="1"/>
          <p:nvPr/>
        </p:nvSpPr>
        <p:spPr>
          <a:xfrm>
            <a:off x="6874582" y="426362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E60291-3B61-4747-A737-0B17511BA19A}"/>
              </a:ext>
            </a:extLst>
          </p:cNvPr>
          <p:cNvSpPr txBox="1"/>
          <p:nvPr/>
        </p:nvSpPr>
        <p:spPr>
          <a:xfrm>
            <a:off x="7300525" y="425756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Six children swim a 50 </a:t>
            </a:r>
            <a:r>
              <a:rPr lang="en-US" sz="3200" b="1" dirty="0" err="1"/>
              <a:t>metre</a:t>
            </a:r>
            <a:r>
              <a:rPr lang="en-US" sz="3200" b="1" dirty="0"/>
              <a:t> race.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CC858D-29AA-41D9-A6C1-33E13BDC0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76" y="634775"/>
            <a:ext cx="5825224" cy="35365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087C52-00FB-4DB0-8A0F-5DB6C3748D4B}"/>
              </a:ext>
            </a:extLst>
          </p:cNvPr>
          <p:cNvSpPr/>
          <p:nvPr/>
        </p:nvSpPr>
        <p:spPr>
          <a:xfrm>
            <a:off x="6096000" y="634775"/>
            <a:ext cx="582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Who finished first?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0CB2B4-87C9-479E-931A-4882EF721A6B}"/>
              </a:ext>
            </a:extLst>
          </p:cNvPr>
          <p:cNvSpPr/>
          <p:nvPr/>
        </p:nvSpPr>
        <p:spPr>
          <a:xfrm>
            <a:off x="6096000" y="1979871"/>
            <a:ext cx="58252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seconds faster was Dean than Fiona?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65DFF9-8316-4264-B086-E4A959D4E983}"/>
              </a:ext>
            </a:extLst>
          </p:cNvPr>
          <p:cNvSpPr txBox="1"/>
          <p:nvPr/>
        </p:nvSpPr>
        <p:spPr>
          <a:xfrm>
            <a:off x="6587378" y="1307323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Jody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67A841-57BB-4EBD-8728-53E20A54F0C7}"/>
              </a:ext>
            </a:extLst>
          </p:cNvPr>
          <p:cNvSpPr txBox="1"/>
          <p:nvPr/>
        </p:nvSpPr>
        <p:spPr>
          <a:xfrm>
            <a:off x="6862391" y="3363535"/>
            <a:ext cx="1470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9 0.4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70B66B-BCBE-47BE-981B-DF829D9E3113}"/>
              </a:ext>
            </a:extLst>
          </p:cNvPr>
          <p:cNvSpPr txBox="1"/>
          <p:nvPr/>
        </p:nvSpPr>
        <p:spPr>
          <a:xfrm>
            <a:off x="6497775" y="3793642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1E4254-9A17-4174-B08D-D2C5A407BE3F}"/>
              </a:ext>
            </a:extLst>
          </p:cNvPr>
          <p:cNvSpPr txBox="1"/>
          <p:nvPr/>
        </p:nvSpPr>
        <p:spPr>
          <a:xfrm>
            <a:off x="6862390" y="3804400"/>
            <a:ext cx="1379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8 9.2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EAA95CF-9F33-4397-A179-9D07C9AB2D2D}"/>
              </a:ext>
            </a:extLst>
          </p:cNvPr>
          <p:cNvCxnSpPr>
            <a:cxnSpLocks/>
          </p:cNvCxnSpPr>
          <p:nvPr/>
        </p:nvCxnSpPr>
        <p:spPr>
          <a:xfrm flipV="1">
            <a:off x="6413548" y="4317865"/>
            <a:ext cx="1811262" cy="157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BBB81F9-2430-451F-86D0-0D41623A04B8}"/>
              </a:ext>
            </a:extLst>
          </p:cNvPr>
          <p:cNvCxnSpPr>
            <a:cxnSpLocks/>
          </p:cNvCxnSpPr>
          <p:nvPr/>
        </p:nvCxnSpPr>
        <p:spPr>
          <a:xfrm flipV="1">
            <a:off x="6413548" y="4766064"/>
            <a:ext cx="1793039" cy="9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8684E7B-E3BF-45DF-A916-A6019D8CC2CB}"/>
              </a:ext>
            </a:extLst>
          </p:cNvPr>
          <p:cNvSpPr txBox="1"/>
          <p:nvPr/>
        </p:nvSpPr>
        <p:spPr>
          <a:xfrm>
            <a:off x="7575735" y="425521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EC7661-EC0C-42EF-AC3F-147FA78BD954}"/>
              </a:ext>
            </a:extLst>
          </p:cNvPr>
          <p:cNvSpPr txBox="1"/>
          <p:nvPr/>
        </p:nvSpPr>
        <p:spPr>
          <a:xfrm>
            <a:off x="7731102" y="425452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393E02E-2000-47F5-95BB-1FCC9D6621F1}"/>
              </a:ext>
            </a:extLst>
          </p:cNvPr>
          <p:cNvCxnSpPr>
            <a:cxnSpLocks/>
          </p:cNvCxnSpPr>
          <p:nvPr/>
        </p:nvCxnSpPr>
        <p:spPr>
          <a:xfrm flipV="1">
            <a:off x="6864417" y="346292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024CF3E-B5DB-4201-A44C-E8D4F8D8690B}"/>
              </a:ext>
            </a:extLst>
          </p:cNvPr>
          <p:cNvSpPr txBox="1"/>
          <p:nvPr/>
        </p:nvSpPr>
        <p:spPr>
          <a:xfrm>
            <a:off x="6930278" y="315026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D87886-ECAC-4236-AE9A-353451C1B33F}"/>
              </a:ext>
            </a:extLst>
          </p:cNvPr>
          <p:cNvSpPr txBox="1"/>
          <p:nvPr/>
        </p:nvSpPr>
        <p:spPr>
          <a:xfrm>
            <a:off x="7184793" y="3405066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15E7391-BE6F-4B3D-9D47-3179D747B409}"/>
              </a:ext>
            </a:extLst>
          </p:cNvPr>
          <p:cNvSpPr txBox="1"/>
          <p:nvPr/>
        </p:nvSpPr>
        <p:spPr>
          <a:xfrm>
            <a:off x="9201150" y="2454198"/>
            <a:ext cx="2544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1.2 seconds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E4216B-E9C5-4D9F-8ED2-110A86BF20C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98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0" grpId="0"/>
      <p:bldP spid="7" grpId="0"/>
      <p:bldP spid="23" grpId="0"/>
      <p:bldP spid="24" grpId="0"/>
      <p:bldP spid="25" grpId="0"/>
      <p:bldP spid="28" grpId="0"/>
      <p:bldP spid="29" grpId="0"/>
      <p:bldP spid="32" grpId="0"/>
      <p:bldP spid="33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square. </a:t>
            </a:r>
          </a:p>
          <a:p>
            <a:r>
              <a:rPr lang="en-US" sz="3200" b="1" dirty="0"/>
              <a:t>The shaded numbers are part of a sequence. </a:t>
            </a:r>
          </a:p>
          <a:p>
            <a:r>
              <a:rPr lang="en-US" sz="3200" b="1" dirty="0"/>
              <a:t>Explain the rule for the sequence.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42A200-6D9B-4738-9184-2D1F8196A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243" y="184006"/>
            <a:ext cx="4277158" cy="427715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97FC2F-0604-453E-9CBC-69F9E3B72488}"/>
              </a:ext>
            </a:extLst>
          </p:cNvPr>
          <p:cNvSpPr/>
          <p:nvPr/>
        </p:nvSpPr>
        <p:spPr>
          <a:xfrm>
            <a:off x="5875027" y="1034885"/>
            <a:ext cx="1311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add 9</a:t>
            </a:r>
          </a:p>
        </p:txBody>
      </p:sp>
    </p:spTree>
    <p:extLst>
      <p:ext uri="{BB962C8B-B14F-4D97-AF65-F5344CB8AC3E}">
        <p14:creationId xmlns:p14="http://schemas.microsoft.com/office/powerpoint/2010/main" val="141401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1D2A7C-529F-48B5-9BDC-72F5E5991B04}"/>
              </a:ext>
            </a:extLst>
          </p:cNvPr>
          <p:cNvSpPr/>
          <p:nvPr/>
        </p:nvSpPr>
        <p:spPr>
          <a:xfrm>
            <a:off x="56123" y="16903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Shade      of this shape.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6AF70A-D630-4C71-A4AA-DC050DDF0E04}"/>
              </a:ext>
            </a:extLst>
          </p:cNvPr>
          <p:cNvSpPr/>
          <p:nvPr/>
        </p:nvSpPr>
        <p:spPr>
          <a:xfrm>
            <a:off x="1262120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4850F4-202E-4195-8E74-AA540559C063}"/>
              </a:ext>
            </a:extLst>
          </p:cNvPr>
          <p:cNvSpPr/>
          <p:nvPr/>
        </p:nvSpPr>
        <p:spPr>
          <a:xfrm>
            <a:off x="1262120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F5FB7A3-7F01-4DAB-A466-965876DA0D3E}"/>
              </a:ext>
            </a:extLst>
          </p:cNvPr>
          <p:cNvCxnSpPr/>
          <p:nvPr/>
        </p:nvCxnSpPr>
        <p:spPr>
          <a:xfrm>
            <a:off x="1279089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099D3AC-6005-433D-A16E-98D5937B1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355" y="870562"/>
            <a:ext cx="6380952" cy="374285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BE4E7CC-8E82-4E37-8774-1A9CDEE777ED}"/>
              </a:ext>
            </a:extLst>
          </p:cNvPr>
          <p:cNvCxnSpPr>
            <a:cxnSpLocks/>
          </p:cNvCxnSpPr>
          <p:nvPr/>
        </p:nvCxnSpPr>
        <p:spPr>
          <a:xfrm>
            <a:off x="7395057" y="162565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33D6AC1-7BAD-4E51-9A25-0227F7EAC6AA}"/>
              </a:ext>
            </a:extLst>
          </p:cNvPr>
          <p:cNvCxnSpPr>
            <a:cxnSpLocks/>
          </p:cNvCxnSpPr>
          <p:nvPr/>
        </p:nvCxnSpPr>
        <p:spPr>
          <a:xfrm>
            <a:off x="8274287" y="1625656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CF18966-F6FE-488F-818A-CF0603F3064B}"/>
              </a:ext>
            </a:extLst>
          </p:cNvPr>
          <p:cNvSpPr txBox="1"/>
          <p:nvPr/>
        </p:nvSpPr>
        <p:spPr>
          <a:xfrm>
            <a:off x="7357684" y="11178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E837E8-C20E-4CCC-A2C0-EE6F33510F9B}"/>
              </a:ext>
            </a:extLst>
          </p:cNvPr>
          <p:cNvSpPr txBox="1"/>
          <p:nvPr/>
        </p:nvSpPr>
        <p:spPr>
          <a:xfrm>
            <a:off x="7368250" y="15638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7D6806-6731-48B6-A9D9-CBA15283A4E5}"/>
              </a:ext>
            </a:extLst>
          </p:cNvPr>
          <p:cNvSpPr txBox="1"/>
          <p:nvPr/>
        </p:nvSpPr>
        <p:spPr>
          <a:xfrm>
            <a:off x="8274286" y="156386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EF8D4B-F2F6-4C42-B411-F173779E8E1C}"/>
              </a:ext>
            </a:extLst>
          </p:cNvPr>
          <p:cNvSpPr txBox="1"/>
          <p:nvPr/>
        </p:nvSpPr>
        <p:spPr>
          <a:xfrm>
            <a:off x="7827244" y="131018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D750C08D-AF89-4DCC-BE12-24B73E1CC846}"/>
              </a:ext>
            </a:extLst>
          </p:cNvPr>
          <p:cNvSpPr/>
          <p:nvPr/>
        </p:nvSpPr>
        <p:spPr>
          <a:xfrm rot="16200000">
            <a:off x="7759945" y="59569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F99E6493-900A-4A27-AB3D-C32F96AF6072}"/>
              </a:ext>
            </a:extLst>
          </p:cNvPr>
          <p:cNvSpPr/>
          <p:nvPr/>
        </p:nvSpPr>
        <p:spPr>
          <a:xfrm rot="5400000">
            <a:off x="7749658" y="152281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8B8417-C5E1-4B07-A703-0C923C278BD8}"/>
              </a:ext>
            </a:extLst>
          </p:cNvPr>
          <p:cNvSpPr txBox="1"/>
          <p:nvPr/>
        </p:nvSpPr>
        <p:spPr>
          <a:xfrm>
            <a:off x="7880248" y="205819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94844F-4951-49C1-AE43-97F42BE2EA58}"/>
              </a:ext>
            </a:extLst>
          </p:cNvPr>
          <p:cNvSpPr txBox="1"/>
          <p:nvPr/>
        </p:nvSpPr>
        <p:spPr>
          <a:xfrm>
            <a:off x="7880247" y="76388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610F50-7097-49D3-9C68-5BD03806A632}"/>
              </a:ext>
            </a:extLst>
          </p:cNvPr>
          <p:cNvSpPr txBox="1"/>
          <p:nvPr/>
        </p:nvSpPr>
        <p:spPr>
          <a:xfrm>
            <a:off x="8488175" y="1117822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81858B83-4A18-4304-A9A4-8790CCE5434B}"/>
              </a:ext>
            </a:extLst>
          </p:cNvPr>
          <p:cNvSpPr/>
          <p:nvPr/>
        </p:nvSpPr>
        <p:spPr>
          <a:xfrm rot="5400000">
            <a:off x="215740" y="2873976"/>
            <a:ext cx="1799190" cy="153521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6356EBF6-D786-431F-A60B-79678B123E4E}"/>
              </a:ext>
            </a:extLst>
          </p:cNvPr>
          <p:cNvSpPr/>
          <p:nvPr/>
        </p:nvSpPr>
        <p:spPr>
          <a:xfrm rot="1819435">
            <a:off x="612203" y="1767465"/>
            <a:ext cx="1799190" cy="153521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38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7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37E09E-7FF6-4124-BAF9-4D1ADFC442BF}"/>
              </a:ext>
            </a:extLst>
          </p:cNvPr>
          <p:cNvSpPr/>
          <p:nvPr/>
        </p:nvSpPr>
        <p:spPr>
          <a:xfrm>
            <a:off x="56123" y="50000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Liam has five coins.</a:t>
            </a:r>
          </a:p>
          <a:p>
            <a:r>
              <a:rPr lang="en-US" sz="3200" b="1" dirty="0"/>
              <a:t>Three of the coins add up to 30p.</a:t>
            </a:r>
          </a:p>
          <a:p>
            <a:r>
              <a:rPr lang="en-US" sz="3200" b="1" dirty="0"/>
              <a:t>Three of the coins add up to 40p.</a:t>
            </a:r>
          </a:p>
          <a:p>
            <a:r>
              <a:rPr lang="en-US" sz="3200" b="1" dirty="0"/>
              <a:t>All five coins add up to £1</a:t>
            </a:r>
          </a:p>
          <a:p>
            <a:r>
              <a:rPr lang="en-US" sz="3200" b="1" dirty="0"/>
              <a:t>What are the coins that Liam has?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1AAAB7-4859-41E8-AFBB-E0BD0749E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84" y="2604545"/>
            <a:ext cx="10533333" cy="11904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333331-ABF1-4643-8866-127A2BBFA30F}"/>
              </a:ext>
            </a:extLst>
          </p:cNvPr>
          <p:cNvSpPr txBox="1"/>
          <p:nvPr/>
        </p:nvSpPr>
        <p:spPr>
          <a:xfrm>
            <a:off x="791307" y="2884312"/>
            <a:ext cx="8867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295F61-C542-4C53-8945-2253932877DE}"/>
              </a:ext>
            </a:extLst>
          </p:cNvPr>
          <p:cNvSpPr txBox="1"/>
          <p:nvPr/>
        </p:nvSpPr>
        <p:spPr>
          <a:xfrm>
            <a:off x="2913184" y="2884312"/>
            <a:ext cx="8867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CA136A-D8CC-48FC-9182-93B26B2B5184}"/>
              </a:ext>
            </a:extLst>
          </p:cNvPr>
          <p:cNvSpPr txBox="1"/>
          <p:nvPr/>
        </p:nvSpPr>
        <p:spPr>
          <a:xfrm>
            <a:off x="5035061" y="2884312"/>
            <a:ext cx="8867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31AB8E-368D-436C-BC2F-6B9EB151E336}"/>
              </a:ext>
            </a:extLst>
          </p:cNvPr>
          <p:cNvSpPr txBox="1"/>
          <p:nvPr/>
        </p:nvSpPr>
        <p:spPr>
          <a:xfrm>
            <a:off x="7236900" y="2884312"/>
            <a:ext cx="8867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CE8726-2933-42E5-89B1-AE487AEA9183}"/>
              </a:ext>
            </a:extLst>
          </p:cNvPr>
          <p:cNvSpPr txBox="1"/>
          <p:nvPr/>
        </p:nvSpPr>
        <p:spPr>
          <a:xfrm>
            <a:off x="9397709" y="2884312"/>
            <a:ext cx="8867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1763C6-78E0-49CB-A493-6E9048E258BD}"/>
              </a:ext>
            </a:extLst>
          </p:cNvPr>
          <p:cNvSpPr/>
          <p:nvPr/>
        </p:nvSpPr>
        <p:spPr>
          <a:xfrm>
            <a:off x="4574963" y="2614819"/>
            <a:ext cx="6228702" cy="23719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5B2192-5610-4A5B-9806-4BB93437B7E1}"/>
              </a:ext>
            </a:extLst>
          </p:cNvPr>
          <p:cNvSpPr txBox="1"/>
          <p:nvPr/>
        </p:nvSpPr>
        <p:spPr>
          <a:xfrm>
            <a:off x="7067278" y="4064514"/>
            <a:ext cx="12440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ACB8AD-7A20-467E-8284-26680B6057F4}"/>
              </a:ext>
            </a:extLst>
          </p:cNvPr>
          <p:cNvSpPr/>
          <p:nvPr/>
        </p:nvSpPr>
        <p:spPr>
          <a:xfrm>
            <a:off x="2425066" y="2614819"/>
            <a:ext cx="6228702" cy="23719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118D92-29EB-4EC1-BB5F-E868FD1406B4}"/>
              </a:ext>
            </a:extLst>
          </p:cNvPr>
          <p:cNvSpPr txBox="1"/>
          <p:nvPr/>
        </p:nvSpPr>
        <p:spPr>
          <a:xfrm>
            <a:off x="4917381" y="4064514"/>
            <a:ext cx="12440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40p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F517E5-DF82-415F-BDE6-F3ED8A1A6E2E}"/>
              </a:ext>
            </a:extLst>
          </p:cNvPr>
          <p:cNvSpPr/>
          <p:nvPr/>
        </p:nvSpPr>
        <p:spPr>
          <a:xfrm>
            <a:off x="5842399" y="541495"/>
            <a:ext cx="193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10, 10, 10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17DC81-4D22-41A5-B287-110A4A44612E}"/>
              </a:ext>
            </a:extLst>
          </p:cNvPr>
          <p:cNvSpPr/>
          <p:nvPr/>
        </p:nvSpPr>
        <p:spPr>
          <a:xfrm>
            <a:off x="8311350" y="541495"/>
            <a:ext cx="193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20, 5, 5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9EEE7D-685A-4153-91B8-03ED86B85F8A}"/>
              </a:ext>
            </a:extLst>
          </p:cNvPr>
          <p:cNvSpPr/>
          <p:nvPr/>
        </p:nvSpPr>
        <p:spPr>
          <a:xfrm>
            <a:off x="5764553" y="1023780"/>
            <a:ext cx="193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20, 10, 10</a:t>
            </a:r>
          </a:p>
        </p:txBody>
      </p:sp>
    </p:spTree>
    <p:extLst>
      <p:ext uri="{BB962C8B-B14F-4D97-AF65-F5344CB8AC3E}">
        <p14:creationId xmlns:p14="http://schemas.microsoft.com/office/powerpoint/2010/main" val="159073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4" grpId="0" animBg="1"/>
      <p:bldP spid="4" grpId="1" animBg="1"/>
      <p:bldP spid="11" grpId="0"/>
      <p:bldP spid="11" grpId="1"/>
      <p:bldP spid="12" grpId="0" animBg="1"/>
      <p:bldP spid="12" grpId="1" animBg="1"/>
      <p:bldP spid="13" grpId="0"/>
      <p:bldP spid="13" grpId="1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collect cans for recycling.</a:t>
            </a:r>
          </a:p>
          <a:p>
            <a:r>
              <a:rPr lang="en-US" sz="3200" b="1" dirty="0"/>
              <a:t>Here is a chart of how many cans they collect in the first week.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D3AFB2-91CD-4764-B9DE-672BCA602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13" y="1143649"/>
            <a:ext cx="6329302" cy="45707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E28F14-468E-4E20-AC06-5BBE98260BC2}"/>
              </a:ext>
            </a:extLst>
          </p:cNvPr>
          <p:cNvSpPr/>
          <p:nvPr/>
        </p:nvSpPr>
        <p:spPr>
          <a:xfrm>
            <a:off x="6505515" y="1127218"/>
            <a:ext cx="52847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cans has Kevin collected?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5CF9802-2D43-4120-ADC5-23FD0A349D8E}"/>
              </a:ext>
            </a:extLst>
          </p:cNvPr>
          <p:cNvSpPr/>
          <p:nvPr/>
        </p:nvSpPr>
        <p:spPr>
          <a:xfrm>
            <a:off x="966952" y="481629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00074D-9C4B-4DD1-8140-3C82F427F575}"/>
              </a:ext>
            </a:extLst>
          </p:cNvPr>
          <p:cNvSpPr/>
          <p:nvPr/>
        </p:nvSpPr>
        <p:spPr>
          <a:xfrm>
            <a:off x="966952" y="5968788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5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7FCF7F-B698-4125-AEA8-DE7FB69B8B2F}"/>
              </a:ext>
            </a:extLst>
          </p:cNvPr>
          <p:cNvSpPr/>
          <p:nvPr/>
        </p:nvSpPr>
        <p:spPr>
          <a:xfrm>
            <a:off x="1314444" y="4884751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123492-232C-4D9A-8BE7-98DC4BA5DC20}"/>
              </a:ext>
            </a:extLst>
          </p:cNvPr>
          <p:cNvSpPr/>
          <p:nvPr/>
        </p:nvSpPr>
        <p:spPr>
          <a:xfrm>
            <a:off x="1762270" y="4884751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42B3B8-1A7F-4E95-BE3B-93BFFCEAEBB3}"/>
              </a:ext>
            </a:extLst>
          </p:cNvPr>
          <p:cNvSpPr/>
          <p:nvPr/>
        </p:nvSpPr>
        <p:spPr>
          <a:xfrm>
            <a:off x="2203372" y="4884751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C5F682-805E-420E-8569-3BDF387429F8}"/>
              </a:ext>
            </a:extLst>
          </p:cNvPr>
          <p:cNvSpPr/>
          <p:nvPr/>
        </p:nvSpPr>
        <p:spPr>
          <a:xfrm>
            <a:off x="2657922" y="4884750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E3C3E4-E2B1-4D52-9162-7CAA4501520B}"/>
              </a:ext>
            </a:extLst>
          </p:cNvPr>
          <p:cNvSpPr/>
          <p:nvPr/>
        </p:nvSpPr>
        <p:spPr>
          <a:xfrm>
            <a:off x="3472281" y="4884750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A38A8C-E577-479B-81F9-568A8C458A1E}"/>
              </a:ext>
            </a:extLst>
          </p:cNvPr>
          <p:cNvSpPr/>
          <p:nvPr/>
        </p:nvSpPr>
        <p:spPr>
          <a:xfrm>
            <a:off x="3920107" y="4884750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75FB73-5916-4ED0-B17F-1B5705C44826}"/>
              </a:ext>
            </a:extLst>
          </p:cNvPr>
          <p:cNvSpPr/>
          <p:nvPr/>
        </p:nvSpPr>
        <p:spPr>
          <a:xfrm>
            <a:off x="4361209" y="4884750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8A4A94-4E1C-49B4-8994-DC1B4B5F4795}"/>
              </a:ext>
            </a:extLst>
          </p:cNvPr>
          <p:cNvSpPr/>
          <p:nvPr/>
        </p:nvSpPr>
        <p:spPr>
          <a:xfrm>
            <a:off x="4809035" y="4884749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65F7E07-E3F2-4D9B-A506-28DF9865077E}"/>
              </a:ext>
            </a:extLst>
          </p:cNvPr>
          <p:cNvCxnSpPr>
            <a:cxnSpLocks/>
          </p:cNvCxnSpPr>
          <p:nvPr/>
        </p:nvCxnSpPr>
        <p:spPr>
          <a:xfrm>
            <a:off x="4827104" y="2333803"/>
            <a:ext cx="0" cy="25509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F2BF854B-EDA0-45D6-844F-58809FA68469}"/>
              </a:ext>
            </a:extLst>
          </p:cNvPr>
          <p:cNvSpPr/>
          <p:nvPr/>
        </p:nvSpPr>
        <p:spPr>
          <a:xfrm>
            <a:off x="7347372" y="2177848"/>
            <a:ext cx="14486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 cans</a:t>
            </a:r>
          </a:p>
        </p:txBody>
      </p:sp>
    </p:spTree>
    <p:extLst>
      <p:ext uri="{BB962C8B-B14F-4D97-AF65-F5344CB8AC3E}">
        <p14:creationId xmlns:p14="http://schemas.microsoft.com/office/powerpoint/2010/main" val="46978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48148E-6 L 0.00976 -0.03796 C 0.01171 -0.0463 0.01484 -0.05046 0.0181 -0.05046 C 0.02174 -0.05046 0.02474 -0.0463 0.02682 -0.03796 L 0.03685 1.48148E-6 " pathEditMode="relative" rAng="0" ptsTypes="AAAAA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85 1.48148E-6 L 0.04635 -0.03773 C 0.04843 -0.04607 0.05156 -0.05046 0.05468 -0.05046 C 0.05846 -0.05046 0.06132 -0.04607 0.06341 -0.03773 L 0.07343 1.48148E-6 " pathEditMode="relative" rAng="0" ptsTypes="AAAAA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3 1.48148E-6 L 0.08307 -0.0382 C 0.08515 -0.0463 0.08828 -0.05046 0.0914 -0.05046 C 0.09518 -0.05046 0.09804 -0.0463 0.10013 -0.0382 L 0.11002 1.48148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02 1.48148E-6 L 0.11966 -0.03843 C 0.12161 -0.04699 0.12474 -0.05116 0.12799 -0.05116 C 0.13164 -0.05116 0.13463 -0.04699 0.13658 -0.03843 L 0.14661 1.48148E-6 " pathEditMode="relative" rAng="0" ptsTypes="AAAAA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61 1.48148E-6 L 0.15625 -0.03658 C 0.15833 -0.04468 0.16132 -0.04884 0.16458 -0.04884 C 0.16823 -0.04884 0.17109 -0.04468 0.17317 -0.03658 L 0.18294 1.48148E-6 " pathEditMode="relative" rAng="0" ptsTypes="AAAAA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collect cans for recycling.</a:t>
            </a:r>
          </a:p>
          <a:p>
            <a:r>
              <a:rPr lang="en-US" sz="3200" b="1" dirty="0"/>
              <a:t>Here is a chart of how many cans they collect in the first week.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D3AFB2-91CD-4764-B9DE-672BCA602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13" y="1143649"/>
            <a:ext cx="6329302" cy="45707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E28F14-468E-4E20-AC06-5BBE98260BC2}"/>
              </a:ext>
            </a:extLst>
          </p:cNvPr>
          <p:cNvSpPr/>
          <p:nvPr/>
        </p:nvSpPr>
        <p:spPr>
          <a:xfrm>
            <a:off x="6505515" y="1127218"/>
            <a:ext cx="528470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Alice’s target is to collect 30 cans. How many more cans does Alice need to reach her target?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9E5CF5-086C-483D-AEAE-FE2A0598F055}"/>
              </a:ext>
            </a:extLst>
          </p:cNvPr>
          <p:cNvSpPr/>
          <p:nvPr/>
        </p:nvSpPr>
        <p:spPr>
          <a:xfrm>
            <a:off x="1314444" y="4884751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CDCDB4-2656-4131-90A0-6B6A1A415E0D}"/>
              </a:ext>
            </a:extLst>
          </p:cNvPr>
          <p:cNvSpPr/>
          <p:nvPr/>
        </p:nvSpPr>
        <p:spPr>
          <a:xfrm>
            <a:off x="1762270" y="4884751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642C23-1C13-46C3-9561-0F0F410786A7}"/>
              </a:ext>
            </a:extLst>
          </p:cNvPr>
          <p:cNvSpPr/>
          <p:nvPr/>
        </p:nvSpPr>
        <p:spPr>
          <a:xfrm>
            <a:off x="2203372" y="4884751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D955E2-2204-47A7-915A-3284BE487F8E}"/>
              </a:ext>
            </a:extLst>
          </p:cNvPr>
          <p:cNvSpPr/>
          <p:nvPr/>
        </p:nvSpPr>
        <p:spPr>
          <a:xfrm>
            <a:off x="2657922" y="4884750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7FC6F7-0B60-4FE4-8170-99A911F9DF1E}"/>
              </a:ext>
            </a:extLst>
          </p:cNvPr>
          <p:cNvSpPr/>
          <p:nvPr/>
        </p:nvSpPr>
        <p:spPr>
          <a:xfrm>
            <a:off x="3472281" y="4884750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E27AD4-2E0B-4472-A713-C0E8C7B6E3B3}"/>
              </a:ext>
            </a:extLst>
          </p:cNvPr>
          <p:cNvSpPr/>
          <p:nvPr/>
        </p:nvSpPr>
        <p:spPr>
          <a:xfrm>
            <a:off x="3920107" y="4884750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1BA77E-6913-42F6-B4E2-2D56FFADF5E1}"/>
              </a:ext>
            </a:extLst>
          </p:cNvPr>
          <p:cNvSpPr/>
          <p:nvPr/>
        </p:nvSpPr>
        <p:spPr>
          <a:xfrm>
            <a:off x="4361209" y="4884750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6E235F-2BFE-425D-A069-21A52710C55F}"/>
              </a:ext>
            </a:extLst>
          </p:cNvPr>
          <p:cNvSpPr/>
          <p:nvPr/>
        </p:nvSpPr>
        <p:spPr>
          <a:xfrm>
            <a:off x="4809035" y="4884749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56AFBB3-753B-485E-9E99-D786A0BB7D1E}"/>
              </a:ext>
            </a:extLst>
          </p:cNvPr>
          <p:cNvCxnSpPr>
            <a:cxnSpLocks/>
          </p:cNvCxnSpPr>
          <p:nvPr/>
        </p:nvCxnSpPr>
        <p:spPr>
          <a:xfrm>
            <a:off x="3703154" y="1447643"/>
            <a:ext cx="16952" cy="34462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DABB213-47B9-4062-8565-1D52794D2D23}"/>
              </a:ext>
            </a:extLst>
          </p:cNvPr>
          <p:cNvSpPr/>
          <p:nvPr/>
        </p:nvSpPr>
        <p:spPr>
          <a:xfrm>
            <a:off x="7105465" y="3189321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– 12 =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242100-D9B0-49F2-8F50-F28C97FD7CB7}"/>
              </a:ext>
            </a:extLst>
          </p:cNvPr>
          <p:cNvSpPr/>
          <p:nvPr/>
        </p:nvSpPr>
        <p:spPr>
          <a:xfrm>
            <a:off x="8783983" y="3189321"/>
            <a:ext cx="14486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 cans</a:t>
            </a:r>
          </a:p>
        </p:txBody>
      </p:sp>
    </p:spTree>
    <p:extLst>
      <p:ext uri="{BB962C8B-B14F-4D97-AF65-F5344CB8AC3E}">
        <p14:creationId xmlns:p14="http://schemas.microsoft.com/office/powerpoint/2010/main" val="99659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>
            <a:extLst>
              <a:ext uri="{FF2B5EF4-FFF2-40B4-BE49-F238E27FC236}">
                <a16:creationId xmlns:a16="http://schemas.microsoft.com/office/drawing/2014/main" id="{06E115B4-D9A2-409A-A38B-45BAB1A36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527" y="286614"/>
            <a:ext cx="3470946" cy="628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water is in this container?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C0E1D-7286-488E-A992-2E5ADA087B39}"/>
              </a:ext>
            </a:extLst>
          </p:cNvPr>
          <p:cNvSpPr txBox="1"/>
          <p:nvPr/>
        </p:nvSpPr>
        <p:spPr>
          <a:xfrm>
            <a:off x="2174145" y="5511037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÷ 2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79B287-BFB1-49C6-B89C-99F398986CA2}"/>
              </a:ext>
            </a:extLst>
          </p:cNvPr>
          <p:cNvSpPr txBox="1"/>
          <p:nvPr/>
        </p:nvSpPr>
        <p:spPr>
          <a:xfrm>
            <a:off x="3618748" y="5511008"/>
            <a:ext cx="799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4BFB8-B80F-49EA-815D-64E6A9032126}"/>
              </a:ext>
            </a:extLst>
          </p:cNvPr>
          <p:cNvSpPr txBox="1"/>
          <p:nvPr/>
        </p:nvSpPr>
        <p:spPr>
          <a:xfrm>
            <a:off x="6642684" y="390513"/>
            <a:ext cx="1096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6BF236-F25A-4C8D-841E-83E00D3AA28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127DE2-6B77-445A-9BFB-78F3288A383D}"/>
              </a:ext>
            </a:extLst>
          </p:cNvPr>
          <p:cNvSpPr/>
          <p:nvPr/>
        </p:nvSpPr>
        <p:spPr>
          <a:xfrm>
            <a:off x="4942890" y="5511008"/>
            <a:ext cx="7072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3CF769-232F-4990-992A-FF13D357533C}"/>
              </a:ext>
            </a:extLst>
          </p:cNvPr>
          <p:cNvSpPr/>
          <p:nvPr/>
        </p:nvSpPr>
        <p:spPr>
          <a:xfrm>
            <a:off x="4942891" y="5110898"/>
            <a:ext cx="707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980AD1-384D-4D99-8184-B86D302B955E}"/>
              </a:ext>
            </a:extLst>
          </p:cNvPr>
          <p:cNvSpPr/>
          <p:nvPr/>
        </p:nvSpPr>
        <p:spPr>
          <a:xfrm>
            <a:off x="4942890" y="4744495"/>
            <a:ext cx="707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600C71-77A8-4B4C-9F7E-40DD88A4BFDE}"/>
              </a:ext>
            </a:extLst>
          </p:cNvPr>
          <p:cNvSpPr/>
          <p:nvPr/>
        </p:nvSpPr>
        <p:spPr>
          <a:xfrm>
            <a:off x="4942890" y="4344385"/>
            <a:ext cx="707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929405-0F5F-4B90-BB74-F1E0A56177D5}"/>
              </a:ext>
            </a:extLst>
          </p:cNvPr>
          <p:cNvSpPr/>
          <p:nvPr/>
        </p:nvSpPr>
        <p:spPr>
          <a:xfrm>
            <a:off x="4942889" y="3977982"/>
            <a:ext cx="707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DF670D-BE04-489F-B751-950A48D62EAA}"/>
              </a:ext>
            </a:extLst>
          </p:cNvPr>
          <p:cNvSpPr/>
          <p:nvPr/>
        </p:nvSpPr>
        <p:spPr>
          <a:xfrm>
            <a:off x="4942888" y="3594726"/>
            <a:ext cx="707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C24273-CB8B-4B88-8B6A-F55BBEF0C7DC}"/>
              </a:ext>
            </a:extLst>
          </p:cNvPr>
          <p:cNvSpPr/>
          <p:nvPr/>
        </p:nvSpPr>
        <p:spPr>
          <a:xfrm>
            <a:off x="4942887" y="3228323"/>
            <a:ext cx="707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00FBBB-AE7A-4899-B811-AA2E32CAE8EB}"/>
              </a:ext>
            </a:extLst>
          </p:cNvPr>
          <p:cNvSpPr/>
          <p:nvPr/>
        </p:nvSpPr>
        <p:spPr>
          <a:xfrm>
            <a:off x="4942887" y="2828213"/>
            <a:ext cx="707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EBDA3-6A9F-4217-82CE-7649DA3C92E0}"/>
              </a:ext>
            </a:extLst>
          </p:cNvPr>
          <p:cNvSpPr/>
          <p:nvPr/>
        </p:nvSpPr>
        <p:spPr>
          <a:xfrm>
            <a:off x="4942886" y="2461810"/>
            <a:ext cx="707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425</a:t>
            </a:r>
          </a:p>
        </p:txBody>
      </p:sp>
    </p:spTree>
    <p:extLst>
      <p:ext uri="{BB962C8B-B14F-4D97-AF65-F5344CB8AC3E}">
        <p14:creationId xmlns:p14="http://schemas.microsoft.com/office/powerpoint/2010/main" val="36358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these digits.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34CEB4-FEDC-4E4B-8226-23E81D65B4DA}"/>
              </a:ext>
            </a:extLst>
          </p:cNvPr>
          <p:cNvSpPr/>
          <p:nvPr/>
        </p:nvSpPr>
        <p:spPr>
          <a:xfrm>
            <a:off x="56121" y="16358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digits to make the largest possible even number.</a:t>
            </a:r>
          </a:p>
          <a:p>
            <a:r>
              <a:rPr lang="en-US" sz="3200" b="1" dirty="0"/>
              <a:t>Use each digit once.</a:t>
            </a:r>
          </a:p>
        </p:txBody>
      </p:sp>
      <p:pic>
        <p:nvPicPr>
          <p:cNvPr id="65538" name="Picture 2">
            <a:extLst>
              <a:ext uri="{FF2B5EF4-FFF2-40B4-BE49-F238E27FC236}">
                <a16:creationId xmlns:a16="http://schemas.microsoft.com/office/drawing/2014/main" id="{4D0E53D3-6936-4BB3-86A6-3D2F81134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634775"/>
            <a:ext cx="3153928" cy="999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B00AC9-267D-451D-9D7C-3386F3C21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3" y="2714797"/>
            <a:ext cx="3541453" cy="8706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A67F83-FEEF-4D8E-A4FC-DC4A2ECEA5EB}"/>
              </a:ext>
            </a:extLst>
          </p:cNvPr>
          <p:cNvSpPr txBox="1"/>
          <p:nvPr/>
        </p:nvSpPr>
        <p:spPr>
          <a:xfrm>
            <a:off x="3391408" y="2834663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46144B-C727-4EC4-97CE-BBD8B2226FB6}"/>
              </a:ext>
            </a:extLst>
          </p:cNvPr>
          <p:cNvSpPr txBox="1"/>
          <p:nvPr/>
        </p:nvSpPr>
        <p:spPr>
          <a:xfrm>
            <a:off x="805096" y="2834663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5C273C-79A2-4B94-BEC1-EBFE53A76397}"/>
              </a:ext>
            </a:extLst>
          </p:cNvPr>
          <p:cNvSpPr txBox="1"/>
          <p:nvPr/>
        </p:nvSpPr>
        <p:spPr>
          <a:xfrm>
            <a:off x="1656612" y="2834663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CE570D-25A2-4DA5-8772-042D77241EA3}"/>
              </a:ext>
            </a:extLst>
          </p:cNvPr>
          <p:cNvSpPr txBox="1"/>
          <p:nvPr/>
        </p:nvSpPr>
        <p:spPr>
          <a:xfrm>
            <a:off x="2524010" y="2834663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650CF3-5FA5-4132-916B-9E8B13741CC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05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3A6778-7E84-4B86-B4B2-D320CD833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93" y="989499"/>
            <a:ext cx="9096375" cy="33909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1FAFE4-EF94-4C8A-BAA5-FFE71B0C3C52}"/>
              </a:ext>
            </a:extLst>
          </p:cNvPr>
          <p:cNvSpPr/>
          <p:nvPr/>
        </p:nvSpPr>
        <p:spPr>
          <a:xfrm>
            <a:off x="5780718" y="342387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 = 50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8D03ED-8494-4A74-AC62-98FCAE933C6E}"/>
              </a:ext>
            </a:extLst>
          </p:cNvPr>
          <p:cNvSpPr/>
          <p:nvPr/>
        </p:nvSpPr>
        <p:spPr>
          <a:xfrm>
            <a:off x="7250453" y="342387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= 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0DB9FE-D4F6-4E81-8B6B-E6DDF4C10ABA}"/>
              </a:ext>
            </a:extLst>
          </p:cNvPr>
          <p:cNvSpPr/>
          <p:nvPr/>
        </p:nvSpPr>
        <p:spPr>
          <a:xfrm>
            <a:off x="8739951" y="342387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V = 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EA98D-EAEE-46ED-85DC-FF647DE51E38}"/>
              </a:ext>
            </a:extLst>
          </p:cNvPr>
          <p:cNvSpPr/>
          <p:nvPr/>
        </p:nvSpPr>
        <p:spPr>
          <a:xfrm>
            <a:off x="10134736" y="342387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 =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249C43-38E7-498F-B1A0-DCF5D9CD42C8}"/>
              </a:ext>
            </a:extLst>
          </p:cNvPr>
          <p:cNvSpPr txBox="1"/>
          <p:nvPr/>
        </p:nvSpPr>
        <p:spPr>
          <a:xfrm>
            <a:off x="7161778" y="2768078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3737D-C59E-49D7-BC04-28728409C1AB}"/>
              </a:ext>
            </a:extLst>
          </p:cNvPr>
          <p:cNvSpPr/>
          <p:nvPr/>
        </p:nvSpPr>
        <p:spPr>
          <a:xfrm>
            <a:off x="3966554" y="342386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 = 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EE32F0-600E-43DF-82E8-917066995073}"/>
              </a:ext>
            </a:extLst>
          </p:cNvPr>
          <p:cNvSpPr txBox="1"/>
          <p:nvPr/>
        </p:nvSpPr>
        <p:spPr>
          <a:xfrm>
            <a:off x="7161778" y="3629575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231424-E8EC-4882-B13E-F85619C9A9A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89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86971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row of numbers.</a:t>
            </a:r>
          </a:p>
          <a:p>
            <a:endParaRPr lang="en-US" sz="3200" b="1" dirty="0"/>
          </a:p>
          <a:p>
            <a:r>
              <a:rPr lang="en-US" sz="3200" b="1" dirty="0"/>
              <a:t>  1    2    3    4    5    6    7    8    9    10   11   12   13   14   15   16   17   18</a:t>
            </a:r>
          </a:p>
          <a:p>
            <a:pPr marL="514350" indent="-514350">
              <a:buAutoNum type="arabicPlain"/>
            </a:pPr>
            <a:endParaRPr lang="en-US" sz="3200" b="1" dirty="0"/>
          </a:p>
          <a:p>
            <a:r>
              <a:rPr lang="en-US" sz="3200" b="1" dirty="0"/>
              <a:t>Find three numbers next to each other which add up to 39. </a:t>
            </a:r>
          </a:p>
          <a:p>
            <a:r>
              <a:rPr lang="en-US" sz="3200" b="1" dirty="0"/>
              <a:t>Draw a ring round them.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DB3EBA-7F00-40F5-A5A1-EE2FA5861CBB}"/>
              </a:ext>
            </a:extLst>
          </p:cNvPr>
          <p:cNvSpPr txBox="1"/>
          <p:nvPr/>
        </p:nvSpPr>
        <p:spPr>
          <a:xfrm>
            <a:off x="1631500" y="3096988"/>
            <a:ext cx="324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+ 10 + 10 = 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B704E4-B3DC-4C42-ADD7-8225776E7767}"/>
              </a:ext>
            </a:extLst>
          </p:cNvPr>
          <p:cNvSpPr txBox="1"/>
          <p:nvPr/>
        </p:nvSpPr>
        <p:spPr>
          <a:xfrm>
            <a:off x="1631500" y="3681763"/>
            <a:ext cx="324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+ 13 + 13 = 39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2954CB-270C-4178-8B5D-300DF42C458F}"/>
              </a:ext>
            </a:extLst>
          </p:cNvPr>
          <p:cNvSpPr txBox="1"/>
          <p:nvPr/>
        </p:nvSpPr>
        <p:spPr>
          <a:xfrm>
            <a:off x="1631500" y="4266538"/>
            <a:ext cx="324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+ 13 + 14 = 39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7442F29-0461-46EF-93EA-7A1E865BF4B0}"/>
              </a:ext>
            </a:extLst>
          </p:cNvPr>
          <p:cNvSpPr/>
          <p:nvPr/>
        </p:nvSpPr>
        <p:spPr>
          <a:xfrm>
            <a:off x="6734629" y="943429"/>
            <a:ext cx="2119085" cy="7692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BA0E2F-D921-4323-8B7C-428768A86D7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29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C9B6BB-26D0-4F19-9194-E92FACA5D6E2}"/>
              </a:ext>
            </a:extLst>
          </p:cNvPr>
          <p:cNvSpPr/>
          <p:nvPr/>
        </p:nvSpPr>
        <p:spPr>
          <a:xfrm>
            <a:off x="56123" y="50000"/>
            <a:ext cx="10418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numbers in the boxes to make this calculation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064508-6AC3-4CEB-8EC1-C515487F9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46" y="634775"/>
            <a:ext cx="8670735" cy="12838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EAF987-99C7-4703-B6FB-DCBFECBB9A2C}"/>
              </a:ext>
            </a:extLst>
          </p:cNvPr>
          <p:cNvSpPr txBox="1"/>
          <p:nvPr/>
        </p:nvSpPr>
        <p:spPr>
          <a:xfrm>
            <a:off x="2649735" y="961246"/>
            <a:ext cx="1078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1FCA70-314D-40A5-8D43-543DBBD80743}"/>
              </a:ext>
            </a:extLst>
          </p:cNvPr>
          <p:cNvSpPr txBox="1"/>
          <p:nvPr/>
        </p:nvSpPr>
        <p:spPr>
          <a:xfrm>
            <a:off x="5780958" y="961246"/>
            <a:ext cx="1078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D3D9E-7BCA-44D3-A94A-03A086EADAF1}"/>
              </a:ext>
            </a:extLst>
          </p:cNvPr>
          <p:cNvSpPr txBox="1"/>
          <p:nvPr/>
        </p:nvSpPr>
        <p:spPr>
          <a:xfrm>
            <a:off x="2649735" y="2133032"/>
            <a:ext cx="1078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BE78C-9CD2-4C6D-B565-CD50C710D50D}"/>
              </a:ext>
            </a:extLst>
          </p:cNvPr>
          <p:cNvSpPr txBox="1"/>
          <p:nvPr/>
        </p:nvSpPr>
        <p:spPr>
          <a:xfrm>
            <a:off x="5780958" y="2133032"/>
            <a:ext cx="1078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D1E9A6-85AB-446A-8B83-89C299145969}"/>
              </a:ext>
            </a:extLst>
          </p:cNvPr>
          <p:cNvSpPr txBox="1"/>
          <p:nvPr/>
        </p:nvSpPr>
        <p:spPr>
          <a:xfrm>
            <a:off x="2813538" y="2978347"/>
            <a:ext cx="896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0B9B85-3CCE-4C40-8714-D877A9358B82}"/>
              </a:ext>
            </a:extLst>
          </p:cNvPr>
          <p:cNvSpPr txBox="1"/>
          <p:nvPr/>
        </p:nvSpPr>
        <p:spPr>
          <a:xfrm>
            <a:off x="5780958" y="2978347"/>
            <a:ext cx="1078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C495B8-E20F-46FC-A6EF-89ADA8AE4DF3}"/>
              </a:ext>
            </a:extLst>
          </p:cNvPr>
          <p:cNvSpPr txBox="1"/>
          <p:nvPr/>
        </p:nvSpPr>
        <p:spPr>
          <a:xfrm>
            <a:off x="2813538" y="3823662"/>
            <a:ext cx="896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43F76B-B578-4B57-A88E-E851BC9218D5}"/>
              </a:ext>
            </a:extLst>
          </p:cNvPr>
          <p:cNvSpPr txBox="1"/>
          <p:nvPr/>
        </p:nvSpPr>
        <p:spPr>
          <a:xfrm>
            <a:off x="5780958" y="3823662"/>
            <a:ext cx="1078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200362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D6F5E5-89CB-49A1-A058-1561A43DA16A}"/>
              </a:ext>
            </a:extLst>
          </p:cNvPr>
          <p:cNvSpPr/>
          <p:nvPr/>
        </p:nvSpPr>
        <p:spPr>
          <a:xfrm>
            <a:off x="56123" y="50000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shapes on a square grid.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A40AF0-7E96-4BF0-869D-D386F971F19E}"/>
              </a:ext>
            </a:extLst>
          </p:cNvPr>
          <p:cNvSpPr/>
          <p:nvPr/>
        </p:nvSpPr>
        <p:spPr>
          <a:xfrm>
            <a:off x="6337492" y="782468"/>
            <a:ext cx="57890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5C986A-9B19-4477-9CD7-BB9C2402F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00" y="634775"/>
            <a:ext cx="5761346" cy="52990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6A8C11-E734-4D21-8B7F-5580319D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496" y="1367243"/>
            <a:ext cx="5341030" cy="428677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1E048A-8586-4FCA-AF12-F957AADB189A}"/>
              </a:ext>
            </a:extLst>
          </p:cNvPr>
          <p:cNvCxnSpPr/>
          <p:nvPr/>
        </p:nvCxnSpPr>
        <p:spPr>
          <a:xfrm>
            <a:off x="2415654" y="3070746"/>
            <a:ext cx="12146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7852E03-0134-489F-945F-2CE092EABA5F}"/>
              </a:ext>
            </a:extLst>
          </p:cNvPr>
          <p:cNvCxnSpPr>
            <a:cxnSpLocks/>
          </p:cNvCxnSpPr>
          <p:nvPr/>
        </p:nvCxnSpPr>
        <p:spPr>
          <a:xfrm>
            <a:off x="3630304" y="3070746"/>
            <a:ext cx="403814" cy="4039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494B46-B716-4911-9E2E-18FD982DCF16}"/>
              </a:ext>
            </a:extLst>
          </p:cNvPr>
          <p:cNvCxnSpPr>
            <a:cxnSpLocks/>
          </p:cNvCxnSpPr>
          <p:nvPr/>
        </p:nvCxnSpPr>
        <p:spPr>
          <a:xfrm>
            <a:off x="4027444" y="3474720"/>
            <a:ext cx="0" cy="12156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7120F9-FD34-4273-AE8E-7414932263C8}"/>
              </a:ext>
            </a:extLst>
          </p:cNvPr>
          <p:cNvCxnSpPr>
            <a:cxnSpLocks/>
          </p:cNvCxnSpPr>
          <p:nvPr/>
        </p:nvCxnSpPr>
        <p:spPr>
          <a:xfrm flipH="1">
            <a:off x="3626967" y="4686997"/>
            <a:ext cx="403814" cy="4034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E3B14C3-966F-4919-BF32-7894DD2AC4FF}"/>
              </a:ext>
            </a:extLst>
          </p:cNvPr>
          <p:cNvCxnSpPr/>
          <p:nvPr/>
        </p:nvCxnSpPr>
        <p:spPr>
          <a:xfrm>
            <a:off x="2415654" y="5093746"/>
            <a:ext cx="12146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F0613BE-3F27-432C-A055-BE1D30DF7E95}"/>
              </a:ext>
            </a:extLst>
          </p:cNvPr>
          <p:cNvCxnSpPr>
            <a:cxnSpLocks/>
          </p:cNvCxnSpPr>
          <p:nvPr/>
        </p:nvCxnSpPr>
        <p:spPr>
          <a:xfrm flipH="1" flipV="1">
            <a:off x="2000922" y="3883512"/>
            <a:ext cx="414732" cy="12102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E1E8C5D-88C3-4F19-B3DF-A13433195073}"/>
              </a:ext>
            </a:extLst>
          </p:cNvPr>
          <p:cNvCxnSpPr>
            <a:cxnSpLocks/>
          </p:cNvCxnSpPr>
          <p:nvPr/>
        </p:nvCxnSpPr>
        <p:spPr>
          <a:xfrm flipH="1">
            <a:off x="2000921" y="3070745"/>
            <a:ext cx="409275" cy="8127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0C7EC8F7-972C-412B-8D4B-7BEE3A18C80E}"/>
              </a:ext>
            </a:extLst>
          </p:cNvPr>
          <p:cNvSpPr/>
          <p:nvPr/>
        </p:nvSpPr>
        <p:spPr>
          <a:xfrm>
            <a:off x="8832810" y="422334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09D3DA-9570-45DA-A000-3DF8D6EDD954}"/>
              </a:ext>
            </a:extLst>
          </p:cNvPr>
          <p:cNvSpPr/>
          <p:nvPr/>
        </p:nvSpPr>
        <p:spPr>
          <a:xfrm>
            <a:off x="10565816" y="424293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7D6316A-F2BC-4596-931F-11D11D641CBB}"/>
              </a:ext>
            </a:extLst>
          </p:cNvPr>
          <p:cNvCxnSpPr>
            <a:cxnSpLocks/>
          </p:cNvCxnSpPr>
          <p:nvPr/>
        </p:nvCxnSpPr>
        <p:spPr>
          <a:xfrm>
            <a:off x="4831340" y="3069259"/>
            <a:ext cx="403814" cy="4039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237C0C-B1F4-431C-9C46-4CB5939922BF}"/>
              </a:ext>
            </a:extLst>
          </p:cNvPr>
          <p:cNvCxnSpPr>
            <a:cxnSpLocks/>
          </p:cNvCxnSpPr>
          <p:nvPr/>
        </p:nvCxnSpPr>
        <p:spPr>
          <a:xfrm flipH="1">
            <a:off x="5248768" y="3473233"/>
            <a:ext cx="3971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AD9D360-76EC-4377-8D0A-5A41714E3D4D}"/>
              </a:ext>
            </a:extLst>
          </p:cNvPr>
          <p:cNvCxnSpPr>
            <a:cxnSpLocks/>
          </p:cNvCxnSpPr>
          <p:nvPr/>
        </p:nvCxnSpPr>
        <p:spPr>
          <a:xfrm flipH="1" flipV="1">
            <a:off x="5639235" y="3473233"/>
            <a:ext cx="6673" cy="16171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FA83419-128D-4737-9C69-54383A094593}"/>
              </a:ext>
            </a:extLst>
          </p:cNvPr>
          <p:cNvCxnSpPr>
            <a:cxnSpLocks/>
          </p:cNvCxnSpPr>
          <p:nvPr/>
        </p:nvCxnSpPr>
        <p:spPr>
          <a:xfrm flipH="1">
            <a:off x="5242094" y="5090409"/>
            <a:ext cx="403814" cy="4034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D9B2293-9D7F-4653-A19C-D359B11BE378}"/>
              </a:ext>
            </a:extLst>
          </p:cNvPr>
          <p:cNvCxnSpPr>
            <a:cxnSpLocks/>
          </p:cNvCxnSpPr>
          <p:nvPr/>
        </p:nvCxnSpPr>
        <p:spPr>
          <a:xfrm>
            <a:off x="4833857" y="5089847"/>
            <a:ext cx="403814" cy="4039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D3C2EE0-0133-42A3-B71F-F8BEF1A664C3}"/>
              </a:ext>
            </a:extLst>
          </p:cNvPr>
          <p:cNvCxnSpPr>
            <a:cxnSpLocks/>
          </p:cNvCxnSpPr>
          <p:nvPr/>
        </p:nvCxnSpPr>
        <p:spPr>
          <a:xfrm flipH="1">
            <a:off x="4434200" y="5089847"/>
            <a:ext cx="3971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C55509F-0545-4754-AAC4-5754C327A250}"/>
              </a:ext>
            </a:extLst>
          </p:cNvPr>
          <p:cNvCxnSpPr>
            <a:cxnSpLocks/>
          </p:cNvCxnSpPr>
          <p:nvPr/>
        </p:nvCxnSpPr>
        <p:spPr>
          <a:xfrm>
            <a:off x="4434200" y="3473233"/>
            <a:ext cx="0" cy="16166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52B824B-9ABE-40F8-B34B-298A0240E571}"/>
              </a:ext>
            </a:extLst>
          </p:cNvPr>
          <p:cNvCxnSpPr>
            <a:cxnSpLocks/>
          </p:cNvCxnSpPr>
          <p:nvPr/>
        </p:nvCxnSpPr>
        <p:spPr>
          <a:xfrm flipH="1">
            <a:off x="4431257" y="3069258"/>
            <a:ext cx="403814" cy="4034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6E6BA7DE-EA1A-4707-89A5-75A923F6D18E}"/>
              </a:ext>
            </a:extLst>
          </p:cNvPr>
          <p:cNvSpPr/>
          <p:nvPr/>
        </p:nvSpPr>
        <p:spPr>
          <a:xfrm>
            <a:off x="8738233" y="493122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22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31935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container has 900 </a:t>
            </a:r>
            <a:r>
              <a:rPr lang="en-US" sz="3200" b="1" dirty="0" err="1"/>
              <a:t>millilitres</a:t>
            </a:r>
            <a:r>
              <a:rPr lang="en-US" sz="3200" b="1" dirty="0"/>
              <a:t> of water in it.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24674-7820-41D8-BCF8-0EF43A39DEC4}"/>
              </a:ext>
            </a:extLst>
          </p:cNvPr>
          <p:cNvSpPr/>
          <p:nvPr/>
        </p:nvSpPr>
        <p:spPr>
          <a:xfrm>
            <a:off x="3683242" y="50000"/>
            <a:ext cx="35334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Lara pours out some water so that it looks like this.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7B1CE6-55DD-4756-A15F-2E1CE93DF3B7}"/>
              </a:ext>
            </a:extLst>
          </p:cNvPr>
          <p:cNvSpPr/>
          <p:nvPr/>
        </p:nvSpPr>
        <p:spPr>
          <a:xfrm>
            <a:off x="3683242" y="5112023"/>
            <a:ext cx="37585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water has Lara poured out?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D76680-E686-4087-8D52-0DB67207798E}"/>
              </a:ext>
            </a:extLst>
          </p:cNvPr>
          <p:cNvSpPr/>
          <p:nvPr/>
        </p:nvSpPr>
        <p:spPr>
          <a:xfrm>
            <a:off x="7650330" y="50000"/>
            <a:ext cx="43494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Then she pours out another 150ml of water. Draw an arrow to show the new level of the water.</a:t>
            </a:r>
          </a:p>
          <a:p>
            <a:r>
              <a:rPr lang="en-US" sz="3200" b="1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A75788-FC46-46CC-9273-6E419C96C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86" y="1618810"/>
            <a:ext cx="2546600" cy="36203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131DA4-0ACE-4D70-B966-15CC8BC32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442" y="1618810"/>
            <a:ext cx="2532090" cy="36348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9EAAA4-BD1B-4D9D-821E-A02F252D9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1396" y="2082120"/>
            <a:ext cx="2517579" cy="3649401"/>
          </a:xfrm>
          <a:prstGeom prst="rect">
            <a:avLst/>
          </a:prstGeom>
        </p:spPr>
      </p:pic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18A94CBF-FFFA-4536-8FA5-93EE9F2A1AC1}"/>
              </a:ext>
            </a:extLst>
          </p:cNvPr>
          <p:cNvSpPr/>
          <p:nvPr/>
        </p:nvSpPr>
        <p:spPr>
          <a:xfrm flipV="1">
            <a:off x="784763" y="4919664"/>
            <a:ext cx="588936" cy="2828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20EE896D-4006-4D39-A13D-19DA0F288EDF}"/>
              </a:ext>
            </a:extLst>
          </p:cNvPr>
          <p:cNvSpPr/>
          <p:nvPr/>
        </p:nvSpPr>
        <p:spPr>
          <a:xfrm flipV="1">
            <a:off x="784763" y="4753467"/>
            <a:ext cx="588936" cy="2828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F33C0804-37D7-416F-881A-895D946E5263}"/>
              </a:ext>
            </a:extLst>
          </p:cNvPr>
          <p:cNvSpPr/>
          <p:nvPr/>
        </p:nvSpPr>
        <p:spPr>
          <a:xfrm flipV="1">
            <a:off x="784763" y="4584875"/>
            <a:ext cx="588936" cy="2828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Arrow: Curved Right 12">
            <a:extLst>
              <a:ext uri="{FF2B5EF4-FFF2-40B4-BE49-F238E27FC236}">
                <a16:creationId xmlns:a16="http://schemas.microsoft.com/office/drawing/2014/main" id="{AEFC6E64-A96A-4994-813A-0DE586FDC947}"/>
              </a:ext>
            </a:extLst>
          </p:cNvPr>
          <p:cNvSpPr/>
          <p:nvPr/>
        </p:nvSpPr>
        <p:spPr>
          <a:xfrm flipV="1">
            <a:off x="784763" y="4418678"/>
            <a:ext cx="588936" cy="2828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id="{129D7EBF-AEB6-41EC-AA38-F58A785441C8}"/>
              </a:ext>
            </a:extLst>
          </p:cNvPr>
          <p:cNvSpPr/>
          <p:nvPr/>
        </p:nvSpPr>
        <p:spPr>
          <a:xfrm flipV="1">
            <a:off x="784763" y="4250086"/>
            <a:ext cx="588936" cy="2828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EE1F7D79-6E76-48D6-8032-497E031609FA}"/>
              </a:ext>
            </a:extLst>
          </p:cNvPr>
          <p:cNvSpPr/>
          <p:nvPr/>
        </p:nvSpPr>
        <p:spPr>
          <a:xfrm flipV="1">
            <a:off x="784763" y="4083889"/>
            <a:ext cx="588936" cy="2828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8582BF-835D-424A-997E-6ABF192DB71B}"/>
              </a:ext>
            </a:extLst>
          </p:cNvPr>
          <p:cNvSpPr txBox="1"/>
          <p:nvPr/>
        </p:nvSpPr>
        <p:spPr>
          <a:xfrm>
            <a:off x="366585" y="5122184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300 ÷ 6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83A51A-8F0B-4F97-A131-5658A32004F7}"/>
              </a:ext>
            </a:extLst>
          </p:cNvPr>
          <p:cNvSpPr txBox="1"/>
          <p:nvPr/>
        </p:nvSpPr>
        <p:spPr>
          <a:xfrm>
            <a:off x="1988610" y="5122184"/>
            <a:ext cx="205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FDABB1-D8EF-4BD9-ADBE-E83D195D8C23}"/>
              </a:ext>
            </a:extLst>
          </p:cNvPr>
          <p:cNvSpPr txBox="1"/>
          <p:nvPr/>
        </p:nvSpPr>
        <p:spPr>
          <a:xfrm>
            <a:off x="4320490" y="3135009"/>
            <a:ext cx="2053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550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5A8F41-5733-4C54-ACA1-7F2CFA127791}"/>
              </a:ext>
            </a:extLst>
          </p:cNvPr>
          <p:cNvSpPr txBox="1"/>
          <p:nvPr/>
        </p:nvSpPr>
        <p:spPr>
          <a:xfrm>
            <a:off x="3683242" y="6095390"/>
            <a:ext cx="223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900 – 550 =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C72B85-66BA-437E-9ED7-7639EEE6AF6E}"/>
              </a:ext>
            </a:extLst>
          </p:cNvPr>
          <p:cNvSpPr txBox="1"/>
          <p:nvPr/>
        </p:nvSpPr>
        <p:spPr>
          <a:xfrm>
            <a:off x="5672446" y="6093202"/>
            <a:ext cx="1544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350 ml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EE59E7-00CB-451E-85E3-E6949B0BA3B0}"/>
              </a:ext>
            </a:extLst>
          </p:cNvPr>
          <p:cNvSpPr txBox="1"/>
          <p:nvPr/>
        </p:nvSpPr>
        <p:spPr>
          <a:xfrm>
            <a:off x="8780209" y="5683891"/>
            <a:ext cx="223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550 – 150 =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3CA280-C631-4A60-99BB-D086D43F273D}"/>
              </a:ext>
            </a:extLst>
          </p:cNvPr>
          <p:cNvSpPr txBox="1"/>
          <p:nvPr/>
        </p:nvSpPr>
        <p:spPr>
          <a:xfrm>
            <a:off x="10769413" y="5681703"/>
            <a:ext cx="1330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 ml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A49437D-8535-4E98-93FD-A62F14FF7E28}"/>
              </a:ext>
            </a:extLst>
          </p:cNvPr>
          <p:cNvCxnSpPr/>
          <p:nvPr/>
        </p:nvCxnSpPr>
        <p:spPr>
          <a:xfrm>
            <a:off x="9391650" y="4314224"/>
            <a:ext cx="102321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96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books, CDs and DVDs. </a:t>
            </a:r>
          </a:p>
          <a:p>
            <a:r>
              <a:rPr lang="en-US" sz="3200" b="1" dirty="0"/>
              <a:t>This pie chart shows the sales of each in one week.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43461-0B6B-44CB-849A-6A9E7760E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07" y="1127218"/>
            <a:ext cx="3263778" cy="32637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A380D1-317A-425F-A82C-065276F12106}"/>
              </a:ext>
            </a:extLst>
          </p:cNvPr>
          <p:cNvSpPr/>
          <p:nvPr/>
        </p:nvSpPr>
        <p:spPr>
          <a:xfrm>
            <a:off x="3997833" y="1127218"/>
            <a:ext cx="82900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the </a:t>
            </a:r>
            <a:r>
              <a:rPr lang="en-US" sz="3200" b="1" u="sng" dirty="0"/>
              <a:t>fraction</a:t>
            </a:r>
            <a:r>
              <a:rPr lang="en-US" sz="3200" b="1" dirty="0"/>
              <a:t> of the total sales that were DVDs. </a:t>
            </a:r>
            <a:endParaRPr lang="en-US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C25A50-E315-4A8D-8BCF-49D69AE5E34D}"/>
              </a:ext>
            </a:extLst>
          </p:cNvPr>
          <p:cNvSpPr/>
          <p:nvPr/>
        </p:nvSpPr>
        <p:spPr>
          <a:xfrm>
            <a:off x="3997833" y="2890391"/>
            <a:ext cx="68764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week, 200 CDs were sold. </a:t>
            </a:r>
          </a:p>
          <a:p>
            <a:r>
              <a:rPr lang="en-US" sz="3200" b="1" dirty="0"/>
              <a:t>Estimate how many books were sold. </a:t>
            </a:r>
            <a:endParaRPr lang="en-US" sz="3200" dirty="0"/>
          </a:p>
        </p:txBody>
      </p:sp>
      <p:sp>
        <p:nvSpPr>
          <p:cNvPr id="4" name="Partial Circle 3">
            <a:extLst>
              <a:ext uri="{FF2B5EF4-FFF2-40B4-BE49-F238E27FC236}">
                <a16:creationId xmlns:a16="http://schemas.microsoft.com/office/drawing/2014/main" id="{38CCBF63-482C-4492-9117-7D5B9EBCE674}"/>
              </a:ext>
            </a:extLst>
          </p:cNvPr>
          <p:cNvSpPr/>
          <p:nvPr/>
        </p:nvSpPr>
        <p:spPr>
          <a:xfrm>
            <a:off x="444500" y="1181100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Partial Circle 7">
            <a:extLst>
              <a:ext uri="{FF2B5EF4-FFF2-40B4-BE49-F238E27FC236}">
                <a16:creationId xmlns:a16="http://schemas.microsoft.com/office/drawing/2014/main" id="{CEE094E5-A9A2-410F-88D9-8BF91F41B545}"/>
              </a:ext>
            </a:extLst>
          </p:cNvPr>
          <p:cNvSpPr/>
          <p:nvPr/>
        </p:nvSpPr>
        <p:spPr>
          <a:xfrm rot="3593117">
            <a:off x="444500" y="1181100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Partial Circle 8">
            <a:extLst>
              <a:ext uri="{FF2B5EF4-FFF2-40B4-BE49-F238E27FC236}">
                <a16:creationId xmlns:a16="http://schemas.microsoft.com/office/drawing/2014/main" id="{EE4EACB2-D063-43E7-8D22-4C8D28F14EFE}"/>
              </a:ext>
            </a:extLst>
          </p:cNvPr>
          <p:cNvSpPr/>
          <p:nvPr/>
        </p:nvSpPr>
        <p:spPr>
          <a:xfrm rot="7147522">
            <a:off x="435753" y="1189846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Partial Circle 13">
            <a:extLst>
              <a:ext uri="{FF2B5EF4-FFF2-40B4-BE49-F238E27FC236}">
                <a16:creationId xmlns:a16="http://schemas.microsoft.com/office/drawing/2014/main" id="{E1FB4BD1-7D91-4F82-88E0-541C162CE2CC}"/>
              </a:ext>
            </a:extLst>
          </p:cNvPr>
          <p:cNvSpPr/>
          <p:nvPr/>
        </p:nvSpPr>
        <p:spPr>
          <a:xfrm rot="10800000">
            <a:off x="444500" y="1181100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Partial Circle 14">
            <a:extLst>
              <a:ext uri="{FF2B5EF4-FFF2-40B4-BE49-F238E27FC236}">
                <a16:creationId xmlns:a16="http://schemas.microsoft.com/office/drawing/2014/main" id="{B2401F68-9B7D-4146-98A4-8109799E1A82}"/>
              </a:ext>
            </a:extLst>
          </p:cNvPr>
          <p:cNvSpPr/>
          <p:nvPr/>
        </p:nvSpPr>
        <p:spPr>
          <a:xfrm rot="14408058">
            <a:off x="434098" y="1194156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Partial Circle 15">
            <a:extLst>
              <a:ext uri="{FF2B5EF4-FFF2-40B4-BE49-F238E27FC236}">
                <a16:creationId xmlns:a16="http://schemas.microsoft.com/office/drawing/2014/main" id="{6CBC6C36-0ECA-47F7-AF96-D2CFBF62188E}"/>
              </a:ext>
            </a:extLst>
          </p:cNvPr>
          <p:cNvSpPr/>
          <p:nvPr/>
        </p:nvSpPr>
        <p:spPr>
          <a:xfrm rot="17988722">
            <a:off x="442913" y="1182686"/>
            <a:ext cx="3155950" cy="3155950"/>
          </a:xfrm>
          <a:prstGeom prst="pie">
            <a:avLst>
              <a:gd name="adj1" fmla="val 16207529"/>
              <a:gd name="adj2" fmla="val 197942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0A595CB-6EEF-40A7-BA78-B1538C3E7108}"/>
              </a:ext>
            </a:extLst>
          </p:cNvPr>
          <p:cNvCxnSpPr>
            <a:cxnSpLocks/>
          </p:cNvCxnSpPr>
          <p:nvPr/>
        </p:nvCxnSpPr>
        <p:spPr>
          <a:xfrm>
            <a:off x="6133373" y="220108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14F1B95-950E-49A5-9DDE-F95A6F4DE021}"/>
              </a:ext>
            </a:extLst>
          </p:cNvPr>
          <p:cNvSpPr txBox="1"/>
          <p:nvPr/>
        </p:nvSpPr>
        <p:spPr>
          <a:xfrm>
            <a:off x="6096000" y="16932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DE2E43-ABD4-4613-941E-C253A2F6697A}"/>
              </a:ext>
            </a:extLst>
          </p:cNvPr>
          <p:cNvSpPr txBox="1"/>
          <p:nvPr/>
        </p:nvSpPr>
        <p:spPr>
          <a:xfrm>
            <a:off x="6106566" y="21392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" name="Partial Circle 20">
            <a:extLst>
              <a:ext uri="{FF2B5EF4-FFF2-40B4-BE49-F238E27FC236}">
                <a16:creationId xmlns:a16="http://schemas.microsoft.com/office/drawing/2014/main" id="{FD70A454-7B85-4D00-9B71-2260AFEF9C81}"/>
              </a:ext>
            </a:extLst>
          </p:cNvPr>
          <p:cNvSpPr/>
          <p:nvPr/>
        </p:nvSpPr>
        <p:spPr>
          <a:xfrm rot="3593117">
            <a:off x="449220" y="1181132"/>
            <a:ext cx="3155950" cy="3155950"/>
          </a:xfrm>
          <a:prstGeom prst="pie">
            <a:avLst>
              <a:gd name="adj1" fmla="val 16207529"/>
              <a:gd name="adj2" fmla="val 2068779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Partial Circle 21">
            <a:extLst>
              <a:ext uri="{FF2B5EF4-FFF2-40B4-BE49-F238E27FC236}">
                <a16:creationId xmlns:a16="http://schemas.microsoft.com/office/drawing/2014/main" id="{A4EF259F-20AC-4434-8190-4DF36D401E2B}"/>
              </a:ext>
            </a:extLst>
          </p:cNvPr>
          <p:cNvSpPr/>
          <p:nvPr/>
        </p:nvSpPr>
        <p:spPr>
          <a:xfrm rot="8109247">
            <a:off x="449220" y="1181131"/>
            <a:ext cx="3155950" cy="3155950"/>
          </a:xfrm>
          <a:prstGeom prst="pie">
            <a:avLst>
              <a:gd name="adj1" fmla="val 16207529"/>
              <a:gd name="adj2" fmla="val 2068779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Partial Circle 22">
            <a:extLst>
              <a:ext uri="{FF2B5EF4-FFF2-40B4-BE49-F238E27FC236}">
                <a16:creationId xmlns:a16="http://schemas.microsoft.com/office/drawing/2014/main" id="{8DB6CE4F-A25F-418C-A099-9E2EABF41B40}"/>
              </a:ext>
            </a:extLst>
          </p:cNvPr>
          <p:cNvSpPr/>
          <p:nvPr/>
        </p:nvSpPr>
        <p:spPr>
          <a:xfrm rot="12615185">
            <a:off x="453979" y="1181131"/>
            <a:ext cx="3155950" cy="3155950"/>
          </a:xfrm>
          <a:prstGeom prst="pie">
            <a:avLst>
              <a:gd name="adj1" fmla="val 16207529"/>
              <a:gd name="adj2" fmla="val 2068779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" name="Partial Circle 23">
            <a:extLst>
              <a:ext uri="{FF2B5EF4-FFF2-40B4-BE49-F238E27FC236}">
                <a16:creationId xmlns:a16="http://schemas.microsoft.com/office/drawing/2014/main" id="{24F92B85-143B-495D-BD2A-803A6AED8E5D}"/>
              </a:ext>
            </a:extLst>
          </p:cNvPr>
          <p:cNvSpPr/>
          <p:nvPr/>
        </p:nvSpPr>
        <p:spPr>
          <a:xfrm rot="17107113">
            <a:off x="444151" y="1181132"/>
            <a:ext cx="3155950" cy="3155950"/>
          </a:xfrm>
          <a:prstGeom prst="pie">
            <a:avLst>
              <a:gd name="adj1" fmla="val 16207529"/>
              <a:gd name="adj2" fmla="val 2068779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38929B-155E-4BE7-A61E-31269F0375F5}"/>
              </a:ext>
            </a:extLst>
          </p:cNvPr>
          <p:cNvSpPr/>
          <p:nvPr/>
        </p:nvSpPr>
        <p:spPr>
          <a:xfrm>
            <a:off x="2672903" y="2905780"/>
            <a:ext cx="955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BF4129D-5C3C-431B-83DA-5CD253284DE6}"/>
              </a:ext>
            </a:extLst>
          </p:cNvPr>
          <p:cNvSpPr/>
          <p:nvPr/>
        </p:nvSpPr>
        <p:spPr>
          <a:xfrm>
            <a:off x="1757732" y="3429000"/>
            <a:ext cx="955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BD79965-64A9-4822-AA36-F8108DB25028}"/>
              </a:ext>
            </a:extLst>
          </p:cNvPr>
          <p:cNvSpPr/>
          <p:nvPr/>
        </p:nvSpPr>
        <p:spPr>
          <a:xfrm>
            <a:off x="748688" y="2932119"/>
            <a:ext cx="955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AA734A-C569-4A65-8E76-4FD5CEF05F9D}"/>
              </a:ext>
            </a:extLst>
          </p:cNvPr>
          <p:cNvSpPr/>
          <p:nvPr/>
        </p:nvSpPr>
        <p:spPr>
          <a:xfrm>
            <a:off x="1066708" y="1733172"/>
            <a:ext cx="955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42C24F-4C7B-400E-BDBE-4F10DA13B767}"/>
              </a:ext>
            </a:extLst>
          </p:cNvPr>
          <p:cNvSpPr txBox="1"/>
          <p:nvPr/>
        </p:nvSpPr>
        <p:spPr>
          <a:xfrm>
            <a:off x="3985440" y="3947006"/>
            <a:ext cx="25931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200 x 3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59E99D-33B7-45D1-9274-73F0A3C436CB}"/>
              </a:ext>
            </a:extLst>
          </p:cNvPr>
          <p:cNvSpPr txBox="1"/>
          <p:nvPr/>
        </p:nvSpPr>
        <p:spPr>
          <a:xfrm>
            <a:off x="6365640" y="3942035"/>
            <a:ext cx="1193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600</a:t>
            </a:r>
          </a:p>
        </p:txBody>
      </p:sp>
    </p:spTree>
    <p:extLst>
      <p:ext uri="{BB962C8B-B14F-4D97-AF65-F5344CB8AC3E}">
        <p14:creationId xmlns:p14="http://schemas.microsoft.com/office/powerpoint/2010/main" val="22074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8" grpId="0"/>
      <p:bldP spid="19" grpId="0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540620-9989-472F-B68C-69C3622E197B}"/>
              </a:ext>
            </a:extLst>
          </p:cNvPr>
          <p:cNvSpPr/>
          <p:nvPr/>
        </p:nvSpPr>
        <p:spPr>
          <a:xfrm>
            <a:off x="56123" y="50000"/>
            <a:ext cx="79273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These are some prices in a fish and chip shop.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222976-45E9-4A68-83E4-C0C29D8AC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67" y="634776"/>
            <a:ext cx="7835220" cy="29354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CF8D14-2DDB-43D8-8497-29445BA3B96D}"/>
              </a:ext>
            </a:extLst>
          </p:cNvPr>
          <p:cNvSpPr/>
          <p:nvPr/>
        </p:nvSpPr>
        <p:spPr>
          <a:xfrm>
            <a:off x="56123" y="3570204"/>
            <a:ext cx="54560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Alfie buys one fish, a large bag of chips and a pickled onion.</a:t>
            </a:r>
          </a:p>
          <a:p>
            <a:r>
              <a:rPr lang="en-US" sz="3200" b="1" dirty="0"/>
              <a:t>How much does he pay?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4D2D84-5329-4903-B2C8-D9DE207ECCBB}"/>
              </a:ext>
            </a:extLst>
          </p:cNvPr>
          <p:cNvSpPr/>
          <p:nvPr/>
        </p:nvSpPr>
        <p:spPr>
          <a:xfrm>
            <a:off x="5512159" y="3619441"/>
            <a:ext cx="11676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£2.30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3BAC42-68DC-4840-99EE-8ED957F28AEE}"/>
              </a:ext>
            </a:extLst>
          </p:cNvPr>
          <p:cNvSpPr/>
          <p:nvPr/>
        </p:nvSpPr>
        <p:spPr>
          <a:xfrm>
            <a:off x="6537724" y="3619441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£0.90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6AFD0B-2F06-4F7E-820B-31A0EF2E943C}"/>
              </a:ext>
            </a:extLst>
          </p:cNvPr>
          <p:cNvSpPr/>
          <p:nvPr/>
        </p:nvSpPr>
        <p:spPr>
          <a:xfrm>
            <a:off x="8189368" y="3619441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£3.20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0F3419-A956-42D8-9914-B88E6BBA2B8F}"/>
              </a:ext>
            </a:extLst>
          </p:cNvPr>
          <p:cNvSpPr/>
          <p:nvPr/>
        </p:nvSpPr>
        <p:spPr>
          <a:xfrm>
            <a:off x="5512158" y="4133533"/>
            <a:ext cx="29892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£3.20 + £0.28 =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3E05EF-0455-4EA4-9755-03DA5752E86D}"/>
              </a:ext>
            </a:extLst>
          </p:cNvPr>
          <p:cNvSpPr/>
          <p:nvPr/>
        </p:nvSpPr>
        <p:spPr>
          <a:xfrm>
            <a:off x="8189368" y="4133532"/>
            <a:ext cx="12594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£3.48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B9FDAC-B875-4661-99A3-8342E340F800}"/>
              </a:ext>
            </a:extLst>
          </p:cNvPr>
          <p:cNvSpPr/>
          <p:nvPr/>
        </p:nvSpPr>
        <p:spPr>
          <a:xfrm>
            <a:off x="4252722" y="4555089"/>
            <a:ext cx="12594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£3.48</a:t>
            </a:r>
          </a:p>
        </p:txBody>
      </p:sp>
    </p:spTree>
    <p:extLst>
      <p:ext uri="{BB962C8B-B14F-4D97-AF65-F5344CB8AC3E}">
        <p14:creationId xmlns:p14="http://schemas.microsoft.com/office/powerpoint/2010/main" val="31505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540620-9989-472F-B68C-69C3622E197B}"/>
              </a:ext>
            </a:extLst>
          </p:cNvPr>
          <p:cNvSpPr/>
          <p:nvPr/>
        </p:nvSpPr>
        <p:spPr>
          <a:xfrm>
            <a:off x="56123" y="50000"/>
            <a:ext cx="79273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These are some prices in a fish and chip shop.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222976-45E9-4A68-83E4-C0C29D8AC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67" y="634776"/>
            <a:ext cx="7835220" cy="29354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CF8D14-2DDB-43D8-8497-29445BA3B96D}"/>
              </a:ext>
            </a:extLst>
          </p:cNvPr>
          <p:cNvSpPr/>
          <p:nvPr/>
        </p:nvSpPr>
        <p:spPr>
          <a:xfrm>
            <a:off x="56123" y="3570204"/>
            <a:ext cx="86499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Megan buys a sausage and a bread roll.</a:t>
            </a:r>
          </a:p>
          <a:p>
            <a:r>
              <a:rPr lang="en-US" sz="3200" b="1" dirty="0"/>
              <a:t>Chen buys a small bag of chips and a curry sauce.</a:t>
            </a:r>
          </a:p>
          <a:p>
            <a:r>
              <a:rPr lang="en-US" sz="3200" b="1" dirty="0"/>
              <a:t>How much more does Megan pay than Chen? 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487840-86DC-4494-9C65-375C17BDFF9A}"/>
              </a:ext>
            </a:extLst>
          </p:cNvPr>
          <p:cNvSpPr/>
          <p:nvPr/>
        </p:nvSpPr>
        <p:spPr>
          <a:xfrm>
            <a:off x="6746997" y="3570203"/>
            <a:ext cx="11676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£1.80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39CC54-112D-4DC5-BD10-E2B7A2BD1EC3}"/>
              </a:ext>
            </a:extLst>
          </p:cNvPr>
          <p:cNvSpPr/>
          <p:nvPr/>
        </p:nvSpPr>
        <p:spPr>
          <a:xfrm>
            <a:off x="7772562" y="3570203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£0.30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4E21AE-0434-4953-8A3A-E32C88AA1911}"/>
              </a:ext>
            </a:extLst>
          </p:cNvPr>
          <p:cNvSpPr/>
          <p:nvPr/>
        </p:nvSpPr>
        <p:spPr>
          <a:xfrm>
            <a:off x="9424206" y="3570203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3061B-E130-4DB1-92CB-18AD3B7E4431}"/>
              </a:ext>
            </a:extLst>
          </p:cNvPr>
          <p:cNvSpPr/>
          <p:nvPr/>
        </p:nvSpPr>
        <p:spPr>
          <a:xfrm>
            <a:off x="8356405" y="4062645"/>
            <a:ext cx="11676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£0.60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8F994B-63FF-4BA4-B78A-C6DD49461EF2}"/>
              </a:ext>
            </a:extLst>
          </p:cNvPr>
          <p:cNvSpPr/>
          <p:nvPr/>
        </p:nvSpPr>
        <p:spPr>
          <a:xfrm>
            <a:off x="9381970" y="4062645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£0.40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C8BD2A-791C-438B-872E-CE4FC507B7FF}"/>
              </a:ext>
            </a:extLst>
          </p:cNvPr>
          <p:cNvSpPr/>
          <p:nvPr/>
        </p:nvSpPr>
        <p:spPr>
          <a:xfrm>
            <a:off x="11033615" y="4062645"/>
            <a:ext cx="7894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27082C-67B2-4B31-B60D-5F4C1525FE7C}"/>
              </a:ext>
            </a:extLst>
          </p:cNvPr>
          <p:cNvSpPr/>
          <p:nvPr/>
        </p:nvSpPr>
        <p:spPr>
          <a:xfrm>
            <a:off x="7772561" y="4555086"/>
            <a:ext cx="29482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£2.10 – £1.00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0BFC66-3E37-4405-8A25-E78D0012D0BD}"/>
              </a:ext>
            </a:extLst>
          </p:cNvPr>
          <p:cNvSpPr/>
          <p:nvPr/>
        </p:nvSpPr>
        <p:spPr>
          <a:xfrm>
            <a:off x="10457635" y="4555086"/>
            <a:ext cx="13271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C77406-24BA-42A9-A919-CE46518FCB0F}"/>
              </a:ext>
            </a:extLst>
          </p:cNvPr>
          <p:cNvSpPr/>
          <p:nvPr/>
        </p:nvSpPr>
        <p:spPr>
          <a:xfrm>
            <a:off x="7427277" y="5189102"/>
            <a:ext cx="4395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Megan pays £1.10 more. </a:t>
            </a:r>
          </a:p>
        </p:txBody>
      </p:sp>
    </p:spTree>
    <p:extLst>
      <p:ext uri="{BB962C8B-B14F-4D97-AF65-F5344CB8AC3E}">
        <p14:creationId xmlns:p14="http://schemas.microsoft.com/office/powerpoint/2010/main" val="79290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Stefan has a bag that contains 3 blue marbles and 5 red marbles only. What fraction of the marbles in the bag are blue?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B14B93-F421-49B0-90FF-0F54802814FB}"/>
              </a:ext>
            </a:extLst>
          </p:cNvPr>
          <p:cNvSpPr/>
          <p:nvPr/>
        </p:nvSpPr>
        <p:spPr>
          <a:xfrm>
            <a:off x="56122" y="26408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Stefan adds one blue marble and one red marble to the bag.</a:t>
            </a:r>
          </a:p>
          <a:p>
            <a:r>
              <a:rPr lang="en-US" sz="3200" b="1" dirty="0"/>
              <a:t>What fraction of the marbles in the bag are blue now?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723B8D-AD93-4659-927C-C1CCFC42DD77}"/>
              </a:ext>
            </a:extLst>
          </p:cNvPr>
          <p:cNvSpPr/>
          <p:nvPr/>
        </p:nvSpPr>
        <p:spPr>
          <a:xfrm>
            <a:off x="1231331" y="1280444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blue marbles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771504-1539-4E9F-9FF6-9DB85F599B5A}"/>
              </a:ext>
            </a:extLst>
          </p:cNvPr>
          <p:cNvCxnSpPr>
            <a:cxnSpLocks/>
          </p:cNvCxnSpPr>
          <p:nvPr/>
        </p:nvCxnSpPr>
        <p:spPr>
          <a:xfrm>
            <a:off x="4966927" y="1779339"/>
            <a:ext cx="5268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D34A9B1-DB9E-4FAB-BF1A-F0038B13A19A}"/>
              </a:ext>
            </a:extLst>
          </p:cNvPr>
          <p:cNvSpPr txBox="1"/>
          <p:nvPr/>
        </p:nvSpPr>
        <p:spPr>
          <a:xfrm>
            <a:off x="4988192" y="1250382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AF3458-E26D-430E-909E-DE5945F0FADC}"/>
              </a:ext>
            </a:extLst>
          </p:cNvPr>
          <p:cNvSpPr txBox="1"/>
          <p:nvPr/>
        </p:nvSpPr>
        <p:spPr>
          <a:xfrm>
            <a:off x="4987331" y="1726720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EBD9C1-7261-4A9A-81C7-C12F5FAC6FD2}"/>
              </a:ext>
            </a:extLst>
          </p:cNvPr>
          <p:cNvSpPr/>
          <p:nvPr/>
        </p:nvSpPr>
        <p:spPr>
          <a:xfrm>
            <a:off x="1215348" y="1786971"/>
            <a:ext cx="37711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marbles altogether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C3100D-F656-4001-83F0-725DA71844CA}"/>
              </a:ext>
            </a:extLst>
          </p:cNvPr>
          <p:cNvSpPr/>
          <p:nvPr/>
        </p:nvSpPr>
        <p:spPr>
          <a:xfrm>
            <a:off x="1247314" y="3869166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blue marbles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A8334E-3647-412F-9D18-F875C310C690}"/>
              </a:ext>
            </a:extLst>
          </p:cNvPr>
          <p:cNvSpPr/>
          <p:nvPr/>
        </p:nvSpPr>
        <p:spPr>
          <a:xfrm>
            <a:off x="1231331" y="4448263"/>
            <a:ext cx="39915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marbles altogether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BCD577-F630-456D-AB5A-10A010A09DA9}"/>
              </a:ext>
            </a:extLst>
          </p:cNvPr>
          <p:cNvSpPr/>
          <p:nvPr/>
        </p:nvSpPr>
        <p:spPr>
          <a:xfrm>
            <a:off x="3404724" y="2379377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blue marbles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AC5319-F3CB-46A5-99DD-CCC88E8C40E4}"/>
              </a:ext>
            </a:extLst>
          </p:cNvPr>
          <p:cNvSpPr/>
          <p:nvPr/>
        </p:nvSpPr>
        <p:spPr>
          <a:xfrm>
            <a:off x="6371940" y="2374571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red marbles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949FA4-57DF-4D91-9160-963F439DC1A1}"/>
              </a:ext>
            </a:extLst>
          </p:cNvPr>
          <p:cNvCxnSpPr>
            <a:cxnSpLocks/>
          </p:cNvCxnSpPr>
          <p:nvPr/>
        </p:nvCxnSpPr>
        <p:spPr>
          <a:xfrm>
            <a:off x="5335371" y="4499534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8513A05-52C3-4D0D-97FC-BF2BF728A602}"/>
              </a:ext>
            </a:extLst>
          </p:cNvPr>
          <p:cNvCxnSpPr>
            <a:cxnSpLocks/>
          </p:cNvCxnSpPr>
          <p:nvPr/>
        </p:nvCxnSpPr>
        <p:spPr>
          <a:xfrm>
            <a:off x="6671305" y="4499534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3546D8-6E90-4DAA-B695-4FDC7618C012}"/>
              </a:ext>
            </a:extLst>
          </p:cNvPr>
          <p:cNvSpPr txBox="1"/>
          <p:nvPr/>
        </p:nvSpPr>
        <p:spPr>
          <a:xfrm>
            <a:off x="5528220" y="397057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87B580-EB43-48A0-ABC7-114AB732324D}"/>
              </a:ext>
            </a:extLst>
          </p:cNvPr>
          <p:cNvSpPr txBox="1"/>
          <p:nvPr/>
        </p:nvSpPr>
        <p:spPr>
          <a:xfrm>
            <a:off x="5300144" y="4446915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B288EB-8FFB-4D83-BFD7-A7B6C0256622}"/>
              </a:ext>
            </a:extLst>
          </p:cNvPr>
          <p:cNvSpPr txBox="1"/>
          <p:nvPr/>
        </p:nvSpPr>
        <p:spPr>
          <a:xfrm>
            <a:off x="6657010" y="4441008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DF4351-BABF-4C5C-B8B0-38C7CF072BE9}"/>
              </a:ext>
            </a:extLst>
          </p:cNvPr>
          <p:cNvSpPr txBox="1"/>
          <p:nvPr/>
        </p:nvSpPr>
        <p:spPr>
          <a:xfrm>
            <a:off x="6213544" y="418732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3A2D0A23-ADC2-4079-AD2F-07E6F72F2F94}"/>
              </a:ext>
            </a:extLst>
          </p:cNvPr>
          <p:cNvSpPr/>
          <p:nvPr/>
        </p:nvSpPr>
        <p:spPr>
          <a:xfrm rot="16200000">
            <a:off x="5950303" y="3472841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7778656F-B124-42DB-899E-73811B8C0131}"/>
              </a:ext>
            </a:extLst>
          </p:cNvPr>
          <p:cNvSpPr/>
          <p:nvPr/>
        </p:nvSpPr>
        <p:spPr>
          <a:xfrm rot="5400000">
            <a:off x="5940016" y="439996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2AC471-7D25-4BD3-9CAE-C2E342256527}"/>
              </a:ext>
            </a:extLst>
          </p:cNvPr>
          <p:cNvSpPr txBox="1"/>
          <p:nvPr/>
        </p:nvSpPr>
        <p:spPr>
          <a:xfrm>
            <a:off x="6070606" y="493533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85A6FD-F572-4297-A007-B65063460D24}"/>
              </a:ext>
            </a:extLst>
          </p:cNvPr>
          <p:cNvSpPr txBox="1"/>
          <p:nvPr/>
        </p:nvSpPr>
        <p:spPr>
          <a:xfrm>
            <a:off x="6070605" y="36410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ABEB60-9A96-442F-A45A-06AFD0F9C2E3}"/>
              </a:ext>
            </a:extLst>
          </p:cNvPr>
          <p:cNvSpPr txBox="1"/>
          <p:nvPr/>
        </p:nvSpPr>
        <p:spPr>
          <a:xfrm>
            <a:off x="6655727" y="399496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7108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86306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pairs of numbers.</a:t>
            </a:r>
          </a:p>
          <a:p>
            <a:r>
              <a:rPr lang="en-US" sz="3200" b="1" dirty="0"/>
              <a:t>For each pair, circle the number that is nearer to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48C5F-522D-4267-AA8F-7F97B83A806E}"/>
              </a:ext>
            </a:extLst>
          </p:cNvPr>
          <p:cNvSpPr/>
          <p:nvPr/>
        </p:nvSpPr>
        <p:spPr>
          <a:xfrm>
            <a:off x="1066800" y="1548449"/>
            <a:ext cx="242454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3.5          9.5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2.5          5.5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4.5          6.5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751693-8D92-40C8-AD63-F25247010FAF}"/>
              </a:ext>
            </a:extLst>
          </p:cNvPr>
          <p:cNvSpPr txBox="1"/>
          <p:nvPr/>
        </p:nvSpPr>
        <p:spPr>
          <a:xfrm>
            <a:off x="8463724" y="542443"/>
            <a:ext cx="813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.0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EB52DEB-B74C-4821-A92D-1B8CDA329FB3}"/>
              </a:ext>
            </a:extLst>
          </p:cNvPr>
          <p:cNvSpPr/>
          <p:nvPr/>
        </p:nvSpPr>
        <p:spPr>
          <a:xfrm>
            <a:off x="926122" y="1449974"/>
            <a:ext cx="958948" cy="7586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4EC0BF6-8E26-4897-84B8-813A6278CBF8}"/>
              </a:ext>
            </a:extLst>
          </p:cNvPr>
          <p:cNvSpPr/>
          <p:nvPr/>
        </p:nvSpPr>
        <p:spPr>
          <a:xfrm>
            <a:off x="2358681" y="2938837"/>
            <a:ext cx="958948" cy="7586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31CC2B0-9D54-48F6-914A-22A30C89430F}"/>
              </a:ext>
            </a:extLst>
          </p:cNvPr>
          <p:cNvSpPr/>
          <p:nvPr/>
        </p:nvSpPr>
        <p:spPr>
          <a:xfrm>
            <a:off x="940190" y="4369116"/>
            <a:ext cx="958948" cy="7586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08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one number in each box to make a total of 1000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61430B-5F14-4E26-80D2-2A4EF8557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28" y="842962"/>
            <a:ext cx="6962775" cy="517207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B4D881B-3AE3-4D5D-BF1E-50034C550439}"/>
              </a:ext>
            </a:extLst>
          </p:cNvPr>
          <p:cNvSpPr/>
          <p:nvPr/>
        </p:nvSpPr>
        <p:spPr>
          <a:xfrm>
            <a:off x="3936156" y="2475286"/>
            <a:ext cx="1046017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DCE5B9-DCCC-4814-80A1-7EEC2AAE5B21}"/>
              </a:ext>
            </a:extLst>
          </p:cNvPr>
          <p:cNvSpPr/>
          <p:nvPr/>
        </p:nvSpPr>
        <p:spPr>
          <a:xfrm>
            <a:off x="1326306" y="4989886"/>
            <a:ext cx="1046017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312ABD4-BC1C-43EB-B3DD-8D7090FEA1E5}"/>
              </a:ext>
            </a:extLst>
          </p:cNvPr>
          <p:cNvSpPr/>
          <p:nvPr/>
        </p:nvSpPr>
        <p:spPr>
          <a:xfrm>
            <a:off x="6546006" y="3713536"/>
            <a:ext cx="1046017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63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one number in each box to make a total of 1000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61430B-5F14-4E26-80D2-2A4EF8557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28" y="842962"/>
            <a:ext cx="6962775" cy="517207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B4D881B-3AE3-4D5D-BF1E-50034C550439}"/>
              </a:ext>
            </a:extLst>
          </p:cNvPr>
          <p:cNvSpPr/>
          <p:nvPr/>
        </p:nvSpPr>
        <p:spPr>
          <a:xfrm>
            <a:off x="3936156" y="3713536"/>
            <a:ext cx="1046017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DCE5B9-DCCC-4814-80A1-7EEC2AAE5B21}"/>
              </a:ext>
            </a:extLst>
          </p:cNvPr>
          <p:cNvSpPr/>
          <p:nvPr/>
        </p:nvSpPr>
        <p:spPr>
          <a:xfrm>
            <a:off x="1326306" y="3713536"/>
            <a:ext cx="1046017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312ABD4-BC1C-43EB-B3DD-8D7090FEA1E5}"/>
              </a:ext>
            </a:extLst>
          </p:cNvPr>
          <p:cNvSpPr/>
          <p:nvPr/>
        </p:nvSpPr>
        <p:spPr>
          <a:xfrm>
            <a:off x="6546006" y="2475286"/>
            <a:ext cx="1046017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08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one number in each box to make a total of 1000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61430B-5F14-4E26-80D2-2A4EF8557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28" y="842962"/>
            <a:ext cx="6962775" cy="517207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B4D881B-3AE3-4D5D-BF1E-50034C550439}"/>
              </a:ext>
            </a:extLst>
          </p:cNvPr>
          <p:cNvSpPr/>
          <p:nvPr/>
        </p:nvSpPr>
        <p:spPr>
          <a:xfrm>
            <a:off x="3936156" y="3713536"/>
            <a:ext cx="1046017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DCE5B9-DCCC-4814-80A1-7EEC2AAE5B21}"/>
              </a:ext>
            </a:extLst>
          </p:cNvPr>
          <p:cNvSpPr/>
          <p:nvPr/>
        </p:nvSpPr>
        <p:spPr>
          <a:xfrm>
            <a:off x="1326306" y="4970836"/>
            <a:ext cx="1046017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312ABD4-BC1C-43EB-B3DD-8D7090FEA1E5}"/>
              </a:ext>
            </a:extLst>
          </p:cNvPr>
          <p:cNvSpPr/>
          <p:nvPr/>
        </p:nvSpPr>
        <p:spPr>
          <a:xfrm>
            <a:off x="6546006" y="1198936"/>
            <a:ext cx="1046017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15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Leila knows that</a:t>
            </a:r>
          </a:p>
          <a:p>
            <a:r>
              <a:rPr lang="en-US" sz="3200" dirty="0"/>
              <a:t>65 x 3 = 195</a:t>
            </a:r>
          </a:p>
          <a:p>
            <a:r>
              <a:rPr lang="en-US" sz="3200" b="1" dirty="0"/>
              <a:t>Explain how she can use this information to find the answer to this multiplication: </a:t>
            </a:r>
            <a:r>
              <a:rPr lang="en-US" sz="3200" dirty="0"/>
              <a:t>165 x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4CC064-A740-49DB-B907-A2177C291E2E}"/>
              </a:ext>
            </a:extLst>
          </p:cNvPr>
          <p:cNvSpPr txBox="1"/>
          <p:nvPr/>
        </p:nvSpPr>
        <p:spPr>
          <a:xfrm>
            <a:off x="1760220" y="2112103"/>
            <a:ext cx="87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She can work out 100 x 3 = 300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B278A0-43AC-4B89-819F-CD588DAFEF24}"/>
              </a:ext>
            </a:extLst>
          </p:cNvPr>
          <p:cNvSpPr txBox="1"/>
          <p:nvPr/>
        </p:nvSpPr>
        <p:spPr>
          <a:xfrm>
            <a:off x="1760220" y="2696878"/>
            <a:ext cx="8717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then add 300 to the answer, so 300 + 195 = 495</a:t>
            </a:r>
          </a:p>
        </p:txBody>
      </p:sp>
    </p:spTree>
    <p:extLst>
      <p:ext uri="{BB962C8B-B14F-4D97-AF65-F5344CB8AC3E}">
        <p14:creationId xmlns:p14="http://schemas.microsoft.com/office/powerpoint/2010/main" val="409525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87759FE-C99C-4816-A5DB-DC5E25632746}"/>
              </a:ext>
            </a:extLst>
          </p:cNvPr>
          <p:cNvSpPr/>
          <p:nvPr/>
        </p:nvSpPr>
        <p:spPr>
          <a:xfrm>
            <a:off x="572205" y="1425697"/>
            <a:ext cx="73803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  <a:p>
            <a:r>
              <a:rPr lang="en-US" sz="3200" dirty="0"/>
              <a:t>There are             sweets in a bag.</a:t>
            </a:r>
          </a:p>
          <a:p>
            <a:endParaRPr lang="en-US" sz="3200" dirty="0"/>
          </a:p>
          <a:p>
            <a:r>
              <a:rPr lang="en-US" sz="3200" dirty="0"/>
              <a:t>           friends share them equally.</a:t>
            </a:r>
          </a:p>
          <a:p>
            <a:endParaRPr lang="en-US" sz="3200" dirty="0"/>
          </a:p>
          <a:p>
            <a:r>
              <a:rPr lang="en-US" sz="3200" dirty="0"/>
              <a:t>Each friend gets             sweets.</a:t>
            </a:r>
          </a:p>
          <a:p>
            <a:endParaRPr lang="en-US" sz="3200" dirty="0"/>
          </a:p>
          <a:p>
            <a:r>
              <a:rPr lang="en-US" sz="3200" dirty="0"/>
              <a:t>           sweets are left over.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numbers.</a:t>
            </a:r>
          </a:p>
          <a:p>
            <a:r>
              <a:rPr lang="en-US" sz="3200" dirty="0"/>
              <a:t>          6         2         32         5</a:t>
            </a:r>
          </a:p>
          <a:p>
            <a:r>
              <a:rPr lang="en-US" sz="3200" b="1" dirty="0"/>
              <a:t>Write each number in a box to make this number story correct.</a:t>
            </a:r>
            <a:r>
              <a:rPr lang="en-US" sz="3200" dirty="0"/>
              <a:t>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CB05DB-310E-4709-8A4C-E937BFBF0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315" y="1817108"/>
            <a:ext cx="1034712" cy="8724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9AC240-179D-41BD-ACE9-61FB5F2AB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60" y="2744932"/>
            <a:ext cx="1034712" cy="8724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E41178-560A-41A8-BB90-9F9348E6B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172" y="3732287"/>
            <a:ext cx="1034712" cy="8724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EE7B30-0024-4398-B332-51A173C7E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60" y="4742608"/>
            <a:ext cx="1034712" cy="8724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D472C7-A3DA-4474-811E-57CB7BC03221}"/>
              </a:ext>
            </a:extLst>
          </p:cNvPr>
          <p:cNvSpPr/>
          <p:nvPr/>
        </p:nvSpPr>
        <p:spPr>
          <a:xfrm>
            <a:off x="6952785" y="1798811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  <a:r>
              <a:rPr lang="en-GB" sz="3200" b="1" dirty="0">
                <a:solidFill>
                  <a:srgbClr val="FF0000"/>
                </a:solidFill>
              </a:rPr>
              <a:t> ÷ 5 = 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08E67B-5031-4B83-B446-5DC15C8223FD}"/>
              </a:ext>
            </a:extLst>
          </p:cNvPr>
          <p:cNvSpPr/>
          <p:nvPr/>
        </p:nvSpPr>
        <p:spPr>
          <a:xfrm>
            <a:off x="8397296" y="1798811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r2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E6362E-CC4C-4E42-BD8D-A3507C4A76F9}"/>
              </a:ext>
            </a:extLst>
          </p:cNvPr>
          <p:cNvSpPr/>
          <p:nvPr/>
        </p:nvSpPr>
        <p:spPr>
          <a:xfrm>
            <a:off x="6952785" y="2409064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  <a:r>
              <a:rPr lang="en-GB" sz="3200" b="1" dirty="0">
                <a:solidFill>
                  <a:srgbClr val="FF0000"/>
                </a:solidFill>
              </a:rPr>
              <a:t> ÷ 6 = 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44432B-3991-4107-BFFB-3D49250322B2}"/>
              </a:ext>
            </a:extLst>
          </p:cNvPr>
          <p:cNvSpPr/>
          <p:nvPr/>
        </p:nvSpPr>
        <p:spPr>
          <a:xfrm>
            <a:off x="8397296" y="2409064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r2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A41A8E-4260-4C4B-B6E6-578A95BF9B15}"/>
              </a:ext>
            </a:extLst>
          </p:cNvPr>
          <p:cNvSpPr txBox="1"/>
          <p:nvPr/>
        </p:nvSpPr>
        <p:spPr>
          <a:xfrm>
            <a:off x="2472539" y="1954168"/>
            <a:ext cx="859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99B5F3-80AB-45B0-8579-AC139E316BAC}"/>
              </a:ext>
            </a:extLst>
          </p:cNvPr>
          <p:cNvSpPr txBox="1"/>
          <p:nvPr/>
        </p:nvSpPr>
        <p:spPr>
          <a:xfrm>
            <a:off x="863334" y="2900184"/>
            <a:ext cx="859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2CA7D0-5670-48F8-BF64-DBD6C711D969}"/>
              </a:ext>
            </a:extLst>
          </p:cNvPr>
          <p:cNvSpPr txBox="1"/>
          <p:nvPr/>
        </p:nvSpPr>
        <p:spPr>
          <a:xfrm>
            <a:off x="3660857" y="3853018"/>
            <a:ext cx="859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7752BF-1F8B-4713-AAF7-87A04CDFA491}"/>
              </a:ext>
            </a:extLst>
          </p:cNvPr>
          <p:cNvSpPr txBox="1"/>
          <p:nvPr/>
        </p:nvSpPr>
        <p:spPr>
          <a:xfrm>
            <a:off x="830677" y="4863339"/>
            <a:ext cx="859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6426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 L 0.22865 0.1391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32" y="694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7 L -0.22943 -0.13912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93" y="-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5" grpId="1"/>
      <p:bldP spid="16" grpId="0"/>
      <p:bldP spid="16" grpId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87138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64 picture cards in this pile. </a:t>
            </a:r>
          </a:p>
          <a:p>
            <a:r>
              <a:rPr lang="en-US" sz="3200" b="1" dirty="0"/>
              <a:t>Five children each take the same number of cards. </a:t>
            </a:r>
          </a:p>
          <a:p>
            <a:r>
              <a:rPr lang="en-US" sz="3200" b="1" dirty="0"/>
              <a:t>24 cards are left over. </a:t>
            </a:r>
          </a:p>
          <a:p>
            <a:r>
              <a:rPr lang="en-US" sz="3200" b="1" dirty="0"/>
              <a:t>How many cards does each child take?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91F10D-33AC-42EB-BC9F-8C77443BE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9301" y="351992"/>
            <a:ext cx="3417505" cy="28761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383B57-4669-4018-B7D1-1E7805F1CB3A}"/>
              </a:ext>
            </a:extLst>
          </p:cNvPr>
          <p:cNvSpPr/>
          <p:nvPr/>
        </p:nvSpPr>
        <p:spPr>
          <a:xfrm>
            <a:off x="441492" y="2083625"/>
            <a:ext cx="22696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64 – 24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BAE9B0-DCAF-4AA0-BC21-F4B351D5F489}"/>
              </a:ext>
            </a:extLst>
          </p:cNvPr>
          <p:cNvSpPr/>
          <p:nvPr/>
        </p:nvSpPr>
        <p:spPr>
          <a:xfrm>
            <a:off x="2067846" y="2087037"/>
            <a:ext cx="3477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 cards are taken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13D842-C7A4-4056-9F2C-BFD398B920AB}"/>
              </a:ext>
            </a:extLst>
          </p:cNvPr>
          <p:cNvSpPr txBox="1"/>
          <p:nvPr/>
        </p:nvSpPr>
        <p:spPr>
          <a:xfrm>
            <a:off x="441492" y="2668400"/>
            <a:ext cx="162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÷ 5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7722F3-C32D-4A43-B81A-E1DAFCF5790E}"/>
              </a:ext>
            </a:extLst>
          </p:cNvPr>
          <p:cNvSpPr/>
          <p:nvPr/>
        </p:nvSpPr>
        <p:spPr>
          <a:xfrm>
            <a:off x="1884391" y="2673330"/>
            <a:ext cx="5389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cards are taken by each child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E278D7-3572-446B-9E6D-1BACFB17DDCA}"/>
              </a:ext>
            </a:extLst>
          </p:cNvPr>
          <p:cNvSpPr/>
          <p:nvPr/>
        </p:nvSpPr>
        <p:spPr>
          <a:xfrm>
            <a:off x="6646700" y="1513089"/>
            <a:ext cx="14433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cards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10DF84-0C99-430B-BCA5-7CEE1E146A4A}"/>
              </a:ext>
            </a:extLst>
          </p:cNvPr>
          <p:cNvSpPr/>
          <p:nvPr/>
        </p:nvSpPr>
        <p:spPr>
          <a:xfrm>
            <a:off x="886700" y="4370088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0EAAB6-4D5E-4878-A4B8-68540A9813CE}"/>
              </a:ext>
            </a:extLst>
          </p:cNvPr>
          <p:cNvSpPr/>
          <p:nvPr/>
        </p:nvSpPr>
        <p:spPr>
          <a:xfrm>
            <a:off x="2326700" y="4370088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1E1648-E40D-40BD-B51F-22CDFF1AF751}"/>
              </a:ext>
            </a:extLst>
          </p:cNvPr>
          <p:cNvSpPr/>
          <p:nvPr/>
        </p:nvSpPr>
        <p:spPr>
          <a:xfrm>
            <a:off x="3766700" y="4370088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89F238-B304-40D6-B5E9-79F800025FD1}"/>
              </a:ext>
            </a:extLst>
          </p:cNvPr>
          <p:cNvSpPr/>
          <p:nvPr/>
        </p:nvSpPr>
        <p:spPr>
          <a:xfrm>
            <a:off x="1606700" y="4370088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07018F-9BAC-4FB1-928F-1E4EA178B760}"/>
              </a:ext>
            </a:extLst>
          </p:cNvPr>
          <p:cNvSpPr/>
          <p:nvPr/>
        </p:nvSpPr>
        <p:spPr>
          <a:xfrm>
            <a:off x="3046700" y="4370088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BBF693-56F1-4B49-B3B9-9626D4B8355E}"/>
              </a:ext>
            </a:extLst>
          </p:cNvPr>
          <p:cNvSpPr/>
          <p:nvPr/>
        </p:nvSpPr>
        <p:spPr>
          <a:xfrm>
            <a:off x="4486700" y="4370088"/>
            <a:ext cx="21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514944-0AE4-4346-8EB1-E946CDA5DBCF}"/>
              </a:ext>
            </a:extLst>
          </p:cNvPr>
          <p:cNvSpPr/>
          <p:nvPr/>
        </p:nvSpPr>
        <p:spPr>
          <a:xfrm>
            <a:off x="5246253" y="4370088"/>
            <a:ext cx="6523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C32A31AF-7A2D-492A-A28E-E0D45BB88D29}"/>
              </a:ext>
            </a:extLst>
          </p:cNvPr>
          <p:cNvSpPr/>
          <p:nvPr/>
        </p:nvSpPr>
        <p:spPr>
          <a:xfrm rot="5400000">
            <a:off x="3613844" y="1332304"/>
            <a:ext cx="305709" cy="576000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908C90-9FDC-4FB0-9CED-40F60BF96FE1}"/>
              </a:ext>
            </a:extLst>
          </p:cNvPr>
          <p:cNvSpPr/>
          <p:nvPr/>
        </p:nvSpPr>
        <p:spPr>
          <a:xfrm>
            <a:off x="3474334" y="3445662"/>
            <a:ext cx="6523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64</a:t>
            </a: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69057D84-FFC5-45CB-8066-B094E15C585E}"/>
              </a:ext>
            </a:extLst>
          </p:cNvPr>
          <p:cNvSpPr/>
          <p:nvPr/>
        </p:nvSpPr>
        <p:spPr>
          <a:xfrm rot="5400000" flipH="1">
            <a:off x="2533978" y="3262811"/>
            <a:ext cx="305441" cy="3600002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BEFC64-7B37-4B3C-9336-6212B78951A8}"/>
              </a:ext>
            </a:extLst>
          </p:cNvPr>
          <p:cNvSpPr/>
          <p:nvPr/>
        </p:nvSpPr>
        <p:spPr>
          <a:xfrm>
            <a:off x="2399452" y="5303176"/>
            <a:ext cx="6523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F764EA-1D91-48CC-97B8-C303F236094F}"/>
              </a:ext>
            </a:extLst>
          </p:cNvPr>
          <p:cNvSpPr/>
          <p:nvPr/>
        </p:nvSpPr>
        <p:spPr>
          <a:xfrm>
            <a:off x="1082350" y="4381177"/>
            <a:ext cx="3172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46FD54-69A2-47AE-B3B8-26BE17C1B600}"/>
              </a:ext>
            </a:extLst>
          </p:cNvPr>
          <p:cNvSpPr/>
          <p:nvPr/>
        </p:nvSpPr>
        <p:spPr>
          <a:xfrm>
            <a:off x="1808079" y="4380648"/>
            <a:ext cx="3172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627107-D9C1-496E-80A1-CAAB66237A92}"/>
              </a:ext>
            </a:extLst>
          </p:cNvPr>
          <p:cNvSpPr/>
          <p:nvPr/>
        </p:nvSpPr>
        <p:spPr>
          <a:xfrm>
            <a:off x="2507176" y="4380157"/>
            <a:ext cx="3172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39D2AE-74D9-4434-8F08-D4CF96FF6D68}"/>
              </a:ext>
            </a:extLst>
          </p:cNvPr>
          <p:cNvSpPr/>
          <p:nvPr/>
        </p:nvSpPr>
        <p:spPr>
          <a:xfrm>
            <a:off x="3232905" y="4379628"/>
            <a:ext cx="3172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EB08B57-D569-4437-91A0-AE64F61AE6AA}"/>
              </a:ext>
            </a:extLst>
          </p:cNvPr>
          <p:cNvSpPr/>
          <p:nvPr/>
        </p:nvSpPr>
        <p:spPr>
          <a:xfrm>
            <a:off x="3952905" y="4379628"/>
            <a:ext cx="3172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32872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4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0" grpId="0" animBg="1"/>
      <p:bldP spid="18" grpId="0"/>
      <p:bldP spid="21" grpId="0" animBg="1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three numbers which add to make 190</a:t>
            </a:r>
          </a:p>
          <a:p>
            <a:endParaRPr lang="en-US" dirty="0"/>
          </a:p>
          <a:p>
            <a:r>
              <a:rPr lang="en-US" sz="3200" dirty="0"/>
              <a:t>          10           30           50           70            90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9FE9C55-B973-4B74-ACC9-DDD7C9311B06}"/>
              </a:ext>
            </a:extLst>
          </p:cNvPr>
          <p:cNvSpPr/>
          <p:nvPr/>
        </p:nvSpPr>
        <p:spPr>
          <a:xfrm>
            <a:off x="6537165" y="727108"/>
            <a:ext cx="1059873" cy="8104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10B0264-3432-4A8A-839B-B70BCA2DE7A2}"/>
              </a:ext>
            </a:extLst>
          </p:cNvPr>
          <p:cNvSpPr/>
          <p:nvPr/>
        </p:nvSpPr>
        <p:spPr>
          <a:xfrm>
            <a:off x="5036127" y="727108"/>
            <a:ext cx="1059873" cy="8104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ED45C38-E313-452A-AA6E-FBF1DB4CA165}"/>
              </a:ext>
            </a:extLst>
          </p:cNvPr>
          <p:cNvSpPr/>
          <p:nvPr/>
        </p:nvSpPr>
        <p:spPr>
          <a:xfrm>
            <a:off x="2178199" y="727108"/>
            <a:ext cx="1059873" cy="8104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6C9E38-5BB0-4E8D-9467-ACCAC2368381}"/>
              </a:ext>
            </a:extLst>
          </p:cNvPr>
          <p:cNvSpPr/>
          <p:nvPr/>
        </p:nvSpPr>
        <p:spPr>
          <a:xfrm>
            <a:off x="6537165" y="1787419"/>
            <a:ext cx="2656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190 – 90 = 100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FEA192-D833-4869-8908-99D2E68B9B36}"/>
              </a:ext>
            </a:extLst>
          </p:cNvPr>
          <p:cNvSpPr/>
          <p:nvPr/>
        </p:nvSpPr>
        <p:spPr>
          <a:xfrm>
            <a:off x="2909272" y="1787418"/>
            <a:ext cx="2656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+ 70 = 100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950237-80DA-41A7-970E-5EA54BCE8599}"/>
              </a:ext>
            </a:extLst>
          </p:cNvPr>
          <p:cNvSpPr/>
          <p:nvPr/>
        </p:nvSpPr>
        <p:spPr>
          <a:xfrm>
            <a:off x="2909272" y="2709477"/>
            <a:ext cx="371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+ 70 + 90 = 190</a:t>
            </a:r>
          </a:p>
        </p:txBody>
      </p:sp>
    </p:spTree>
    <p:extLst>
      <p:ext uri="{BB962C8B-B14F-4D97-AF65-F5344CB8AC3E}">
        <p14:creationId xmlns:p14="http://schemas.microsoft.com/office/powerpoint/2010/main" val="163982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missing numbers could be.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1E57F2-CD80-4B5F-8CA9-4590BA23B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27" y="768061"/>
            <a:ext cx="8584744" cy="14071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CA298B-7875-4B31-AD56-C41AB67F9AB5}"/>
              </a:ext>
            </a:extLst>
          </p:cNvPr>
          <p:cNvSpPr txBox="1"/>
          <p:nvPr/>
        </p:nvSpPr>
        <p:spPr>
          <a:xfrm>
            <a:off x="914401" y="1156141"/>
            <a:ext cx="1496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655170-E0B9-489B-9670-0B56DEB9150F}"/>
              </a:ext>
            </a:extLst>
          </p:cNvPr>
          <p:cNvSpPr txBox="1"/>
          <p:nvPr/>
        </p:nvSpPr>
        <p:spPr>
          <a:xfrm>
            <a:off x="5181600" y="1156141"/>
            <a:ext cx="800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CAEECE-0FA1-4338-828C-76D15839E5AA}"/>
              </a:ext>
            </a:extLst>
          </p:cNvPr>
          <p:cNvSpPr txBox="1"/>
          <p:nvPr/>
        </p:nvSpPr>
        <p:spPr>
          <a:xfrm>
            <a:off x="1108364" y="2247772"/>
            <a:ext cx="1496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1A0E6C-A4E9-41CB-84F5-B36855D9D573}"/>
              </a:ext>
            </a:extLst>
          </p:cNvPr>
          <p:cNvSpPr txBox="1"/>
          <p:nvPr/>
        </p:nvSpPr>
        <p:spPr>
          <a:xfrm>
            <a:off x="4932219" y="2247772"/>
            <a:ext cx="1049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603776-E65C-45C8-808C-59D0CDB85F41}"/>
              </a:ext>
            </a:extLst>
          </p:cNvPr>
          <p:cNvSpPr txBox="1"/>
          <p:nvPr/>
        </p:nvSpPr>
        <p:spPr>
          <a:xfrm>
            <a:off x="1108364" y="2805313"/>
            <a:ext cx="1496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B527E0-B2FB-4C5B-8551-AADCC22218B6}"/>
              </a:ext>
            </a:extLst>
          </p:cNvPr>
          <p:cNvSpPr txBox="1"/>
          <p:nvPr/>
        </p:nvSpPr>
        <p:spPr>
          <a:xfrm>
            <a:off x="5181600" y="2805313"/>
            <a:ext cx="800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589315-4FD8-4446-B729-ED88BE1F1CF7}"/>
              </a:ext>
            </a:extLst>
          </p:cNvPr>
          <p:cNvSpPr txBox="1"/>
          <p:nvPr/>
        </p:nvSpPr>
        <p:spPr>
          <a:xfrm>
            <a:off x="1108364" y="3378535"/>
            <a:ext cx="1496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1C63D7-5D38-4BD8-9E28-C393EF8F2D22}"/>
              </a:ext>
            </a:extLst>
          </p:cNvPr>
          <p:cNvSpPr txBox="1"/>
          <p:nvPr/>
        </p:nvSpPr>
        <p:spPr>
          <a:xfrm>
            <a:off x="5181600" y="3378535"/>
            <a:ext cx="800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F25003-B221-42D8-8A2A-4238DFCE8F01}"/>
              </a:ext>
            </a:extLst>
          </p:cNvPr>
          <p:cNvSpPr txBox="1"/>
          <p:nvPr/>
        </p:nvSpPr>
        <p:spPr>
          <a:xfrm>
            <a:off x="1108364" y="3936076"/>
            <a:ext cx="1496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824F80-E0C3-4FE0-BC6C-BDACC1CF3BCA}"/>
              </a:ext>
            </a:extLst>
          </p:cNvPr>
          <p:cNvSpPr txBox="1"/>
          <p:nvPr/>
        </p:nvSpPr>
        <p:spPr>
          <a:xfrm>
            <a:off x="5181600" y="3936076"/>
            <a:ext cx="800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3172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F40CE4-CA5D-4E9E-928D-4AC58BEDC2BA}"/>
              </a:ext>
            </a:extLst>
          </p:cNvPr>
          <p:cNvSpPr/>
          <p:nvPr/>
        </p:nvSpPr>
        <p:spPr>
          <a:xfrm>
            <a:off x="56123" y="50000"/>
            <a:ext cx="11431832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approximate measurement.</a:t>
            </a:r>
          </a:p>
          <a:p>
            <a:endParaRPr lang="en-US" sz="1600" b="1" dirty="0"/>
          </a:p>
          <a:p>
            <a:r>
              <a:rPr lang="en-US" sz="3200" b="1" dirty="0"/>
              <a:t>The length of a banana is about …</a:t>
            </a:r>
          </a:p>
          <a:p>
            <a:r>
              <a:rPr lang="en-US" sz="3200" b="1" dirty="0"/>
              <a:t>  </a:t>
            </a:r>
          </a:p>
          <a:p>
            <a:r>
              <a:rPr lang="en-US" sz="3600" dirty="0"/>
              <a:t>   2 cm      20 cm      2 mm      2 m      20 m </a:t>
            </a:r>
          </a:p>
          <a:p>
            <a:endParaRPr lang="en-US" sz="3200" b="1" dirty="0"/>
          </a:p>
          <a:p>
            <a:r>
              <a:rPr lang="en-US" sz="3200" b="1" dirty="0"/>
              <a:t>The mass of an apple is about …</a:t>
            </a:r>
          </a:p>
          <a:p>
            <a:r>
              <a:rPr lang="en-US" sz="3200" b="1" dirty="0"/>
              <a:t>  </a:t>
            </a:r>
          </a:p>
          <a:p>
            <a:r>
              <a:rPr lang="en-US" sz="3600" dirty="0"/>
              <a:t>   2 g      20 kg      200 kg      200 g      2 kg </a:t>
            </a:r>
          </a:p>
          <a:p>
            <a:endParaRPr lang="en-US" sz="3200" b="1" dirty="0"/>
          </a:p>
          <a:p>
            <a:r>
              <a:rPr lang="en-US" sz="3200" b="1" dirty="0"/>
              <a:t>A glass of fruit juice is about …</a:t>
            </a:r>
          </a:p>
          <a:p>
            <a:r>
              <a:rPr lang="en-US" sz="3200" b="1" dirty="0"/>
              <a:t>  </a:t>
            </a:r>
          </a:p>
          <a:p>
            <a:r>
              <a:rPr lang="en-US" sz="3600" dirty="0"/>
              <a:t>   2 ml      2 l      20 ml      200 ml      20 l</a:t>
            </a:r>
            <a:endParaRPr lang="en-GB" sz="36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88DEE38-15AD-4223-8D92-3C66B14BB25D}"/>
              </a:ext>
            </a:extLst>
          </p:cNvPr>
          <p:cNvSpPr/>
          <p:nvPr/>
        </p:nvSpPr>
        <p:spPr>
          <a:xfrm>
            <a:off x="1741925" y="1635629"/>
            <a:ext cx="1594833" cy="872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3F2F13-D01C-4C0F-83B6-65182597EEBB}"/>
              </a:ext>
            </a:extLst>
          </p:cNvPr>
          <p:cNvSpPr/>
          <p:nvPr/>
        </p:nvSpPr>
        <p:spPr>
          <a:xfrm>
            <a:off x="4781904" y="3664955"/>
            <a:ext cx="1594833" cy="872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7A19DC-8186-4C69-BAB0-38E50B54D057}"/>
              </a:ext>
            </a:extLst>
          </p:cNvPr>
          <p:cNvSpPr/>
          <p:nvPr/>
        </p:nvSpPr>
        <p:spPr>
          <a:xfrm>
            <a:off x="4453041" y="5682401"/>
            <a:ext cx="1594833" cy="872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73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 has 20 pet stickers to go on this page.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46B7C4-D545-4F41-B319-E7481CEC0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4" y="634775"/>
            <a:ext cx="4886758" cy="31403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F492B5-FB1C-4A46-A64C-4631D68FF1EF}"/>
              </a:ext>
            </a:extLst>
          </p:cNvPr>
          <p:cNvSpPr/>
          <p:nvPr/>
        </p:nvSpPr>
        <p:spPr>
          <a:xfrm>
            <a:off x="5328967" y="589110"/>
            <a:ext cx="64335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¼ of them are dog stickers. </a:t>
            </a:r>
          </a:p>
          <a:p>
            <a:r>
              <a:rPr lang="en-US" sz="3200" b="1" dirty="0"/>
              <a:t>½ of them are cat stickers. </a:t>
            </a:r>
          </a:p>
          <a:p>
            <a:r>
              <a:rPr lang="en-US" sz="3200" b="1" dirty="0"/>
              <a:t>The rest are rabbit stickers. </a:t>
            </a:r>
          </a:p>
          <a:p>
            <a:r>
              <a:rPr lang="en-US" sz="3200" b="1" dirty="0"/>
              <a:t>How many rabbit stickers does she have? </a:t>
            </a:r>
            <a:endParaRPr lang="en-US" sz="2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E49250-BC0A-41E9-9F4B-BF9FB86630CD}"/>
              </a:ext>
            </a:extLst>
          </p:cNvPr>
          <p:cNvGrpSpPr/>
          <p:nvPr/>
        </p:nvGrpSpPr>
        <p:grpSpPr>
          <a:xfrm>
            <a:off x="5328967" y="3267266"/>
            <a:ext cx="502160" cy="1076984"/>
            <a:chOff x="1111620" y="4345723"/>
            <a:chExt cx="502160" cy="107698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E8BF483-3EE8-497D-87FD-44896A24A371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1F94B5-DBC5-4F57-9D9A-14771BDE75E1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BB9DC4-ED2B-4970-9DF9-2E67AD2EDEBF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9E64F14-67A7-4098-9AF8-87ABA8724371}"/>
              </a:ext>
            </a:extLst>
          </p:cNvPr>
          <p:cNvSpPr/>
          <p:nvPr/>
        </p:nvSpPr>
        <p:spPr>
          <a:xfrm>
            <a:off x="5831127" y="3482712"/>
            <a:ext cx="1563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of 20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74174D-A774-404F-A6BD-517B7F8ACE85}"/>
              </a:ext>
            </a:extLst>
          </p:cNvPr>
          <p:cNvSpPr/>
          <p:nvPr/>
        </p:nvSpPr>
        <p:spPr>
          <a:xfrm>
            <a:off x="7060554" y="3483094"/>
            <a:ext cx="1278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dog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8C884B-2DE1-4D2E-BFA1-6666652501BE}"/>
              </a:ext>
            </a:extLst>
          </p:cNvPr>
          <p:cNvGrpSpPr/>
          <p:nvPr/>
        </p:nvGrpSpPr>
        <p:grpSpPr>
          <a:xfrm>
            <a:off x="5339533" y="4375411"/>
            <a:ext cx="502160" cy="1076984"/>
            <a:chOff x="1111620" y="4345723"/>
            <a:chExt cx="502160" cy="107698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1E999EB-8151-4B25-8AD0-A638F0706FFF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2BEE7E-0A3F-4A26-83F6-2B42813B211A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526531-52CE-498F-9FA0-445CDED430BD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0F668B6-1F78-4733-AE26-53AFBAFEFA68}"/>
              </a:ext>
            </a:extLst>
          </p:cNvPr>
          <p:cNvSpPr/>
          <p:nvPr/>
        </p:nvSpPr>
        <p:spPr>
          <a:xfrm>
            <a:off x="5841693" y="4590857"/>
            <a:ext cx="1563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of 20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50F7DD-80FC-4449-861A-590D79E92834}"/>
              </a:ext>
            </a:extLst>
          </p:cNvPr>
          <p:cNvSpPr/>
          <p:nvPr/>
        </p:nvSpPr>
        <p:spPr>
          <a:xfrm>
            <a:off x="7071120" y="4591239"/>
            <a:ext cx="1563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cat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4517F6-7B28-4888-82D5-C76C8278F98D}"/>
              </a:ext>
            </a:extLst>
          </p:cNvPr>
          <p:cNvSpPr/>
          <p:nvPr/>
        </p:nvSpPr>
        <p:spPr>
          <a:xfrm>
            <a:off x="2734479" y="1136306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1AC184-0827-4E6C-BA43-3B0E25E7F167}"/>
              </a:ext>
            </a:extLst>
          </p:cNvPr>
          <p:cNvSpPr/>
          <p:nvPr/>
        </p:nvSpPr>
        <p:spPr>
          <a:xfrm>
            <a:off x="3180327" y="1094849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23547B-F490-479C-9F20-B69EAF918426}"/>
              </a:ext>
            </a:extLst>
          </p:cNvPr>
          <p:cNvSpPr/>
          <p:nvPr/>
        </p:nvSpPr>
        <p:spPr>
          <a:xfrm>
            <a:off x="3626175" y="1127386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14641F-063D-41DE-9EE0-FBECF5B96900}"/>
              </a:ext>
            </a:extLst>
          </p:cNvPr>
          <p:cNvSpPr/>
          <p:nvPr/>
        </p:nvSpPr>
        <p:spPr>
          <a:xfrm>
            <a:off x="4085616" y="1181655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38680A-9893-4CE8-B164-6D284E3C6489}"/>
              </a:ext>
            </a:extLst>
          </p:cNvPr>
          <p:cNvSpPr/>
          <p:nvPr/>
        </p:nvSpPr>
        <p:spPr>
          <a:xfrm>
            <a:off x="4523130" y="1231413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2473F62-4C1D-40FF-AB01-FAB51D51B998}"/>
              </a:ext>
            </a:extLst>
          </p:cNvPr>
          <p:cNvSpPr/>
          <p:nvPr/>
        </p:nvSpPr>
        <p:spPr>
          <a:xfrm>
            <a:off x="2736676" y="1678039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93F529-CA08-48EE-839C-BA78D1BCC98F}"/>
              </a:ext>
            </a:extLst>
          </p:cNvPr>
          <p:cNvSpPr/>
          <p:nvPr/>
        </p:nvSpPr>
        <p:spPr>
          <a:xfrm>
            <a:off x="3182524" y="1636582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D82AC1-B575-40AE-A8C9-15E2739612F4}"/>
              </a:ext>
            </a:extLst>
          </p:cNvPr>
          <p:cNvSpPr/>
          <p:nvPr/>
        </p:nvSpPr>
        <p:spPr>
          <a:xfrm>
            <a:off x="3628372" y="1669119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1BF0311-9E36-4F34-93B3-3C5DEEFD9230}"/>
              </a:ext>
            </a:extLst>
          </p:cNvPr>
          <p:cNvSpPr/>
          <p:nvPr/>
        </p:nvSpPr>
        <p:spPr>
          <a:xfrm>
            <a:off x="4087813" y="1723388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5189A5-018F-4831-8EC5-634A54E77DF9}"/>
              </a:ext>
            </a:extLst>
          </p:cNvPr>
          <p:cNvSpPr/>
          <p:nvPr/>
        </p:nvSpPr>
        <p:spPr>
          <a:xfrm>
            <a:off x="4525327" y="1773146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43874A-9795-49D9-8D18-DA53FE60B2B9}"/>
              </a:ext>
            </a:extLst>
          </p:cNvPr>
          <p:cNvSpPr/>
          <p:nvPr/>
        </p:nvSpPr>
        <p:spPr>
          <a:xfrm>
            <a:off x="2750055" y="2211780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7617123-8C3C-44C7-AFA9-D60F2ADC57D0}"/>
              </a:ext>
            </a:extLst>
          </p:cNvPr>
          <p:cNvSpPr/>
          <p:nvPr/>
        </p:nvSpPr>
        <p:spPr>
          <a:xfrm>
            <a:off x="3195903" y="2183771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EA3BF3-F6D7-434A-9677-D41BD59E9B7A}"/>
              </a:ext>
            </a:extLst>
          </p:cNvPr>
          <p:cNvSpPr/>
          <p:nvPr/>
        </p:nvSpPr>
        <p:spPr>
          <a:xfrm>
            <a:off x="3641751" y="2216308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F568276-DA0E-44A3-8DA0-7AA9904BA6FD}"/>
              </a:ext>
            </a:extLst>
          </p:cNvPr>
          <p:cNvSpPr/>
          <p:nvPr/>
        </p:nvSpPr>
        <p:spPr>
          <a:xfrm>
            <a:off x="4101192" y="2270577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8DC0F27-D820-4AA3-B63E-9BD04355FD1A}"/>
              </a:ext>
            </a:extLst>
          </p:cNvPr>
          <p:cNvSpPr/>
          <p:nvPr/>
        </p:nvSpPr>
        <p:spPr>
          <a:xfrm>
            <a:off x="4538706" y="2320335"/>
            <a:ext cx="423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4096F5E-5688-4B0F-9C38-309E7F85A479}"/>
              </a:ext>
            </a:extLst>
          </p:cNvPr>
          <p:cNvSpPr/>
          <p:nvPr/>
        </p:nvSpPr>
        <p:spPr>
          <a:xfrm>
            <a:off x="6501521" y="2562964"/>
            <a:ext cx="1875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– 15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66E16E5-E35A-4C5B-9849-C32B3AE43FE2}"/>
              </a:ext>
            </a:extLst>
          </p:cNvPr>
          <p:cNvSpPr/>
          <p:nvPr/>
        </p:nvSpPr>
        <p:spPr>
          <a:xfrm>
            <a:off x="8136445" y="2558880"/>
            <a:ext cx="36260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rabbit stickers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55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F0E547-1FBB-42D6-9A32-E74C6602E687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shapes on a regular grid. </a:t>
            </a:r>
          </a:p>
          <a:p>
            <a:r>
              <a:rPr lang="en-US" sz="3200" b="1" dirty="0"/>
              <a:t>Which shape has only one line of symmetry?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23D74A-EA47-423C-A28A-360F5F08E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1237468"/>
            <a:ext cx="5514975" cy="52292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5C50C2-94EB-4686-9C2F-1A39367D1E23}"/>
              </a:ext>
            </a:extLst>
          </p:cNvPr>
          <p:cNvCxnSpPr>
            <a:cxnSpLocks/>
          </p:cNvCxnSpPr>
          <p:nvPr/>
        </p:nvCxnSpPr>
        <p:spPr>
          <a:xfrm>
            <a:off x="1419366" y="2034361"/>
            <a:ext cx="0" cy="20167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1BC6F2-1740-499D-AACC-2F0D26EF068C}"/>
              </a:ext>
            </a:extLst>
          </p:cNvPr>
          <p:cNvCxnSpPr>
            <a:cxnSpLocks/>
          </p:cNvCxnSpPr>
          <p:nvPr/>
        </p:nvCxnSpPr>
        <p:spPr>
          <a:xfrm flipH="1">
            <a:off x="888239" y="2988901"/>
            <a:ext cx="10349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919A7DE-7E31-437C-9CC5-712BB6732C96}"/>
              </a:ext>
            </a:extLst>
          </p:cNvPr>
          <p:cNvCxnSpPr>
            <a:cxnSpLocks/>
          </p:cNvCxnSpPr>
          <p:nvPr/>
        </p:nvCxnSpPr>
        <p:spPr>
          <a:xfrm>
            <a:off x="3332326" y="1804624"/>
            <a:ext cx="0" cy="177108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00A2D99-E5D2-48BE-AB51-E74AB27DDF05}"/>
              </a:ext>
            </a:extLst>
          </p:cNvPr>
          <p:cNvCxnSpPr>
            <a:cxnSpLocks/>
          </p:cNvCxnSpPr>
          <p:nvPr/>
        </p:nvCxnSpPr>
        <p:spPr>
          <a:xfrm flipH="1">
            <a:off x="2338314" y="2731868"/>
            <a:ext cx="20562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DF97FBB-BA28-40A4-A8A7-CC0C645F7CA1}"/>
              </a:ext>
            </a:extLst>
          </p:cNvPr>
          <p:cNvCxnSpPr>
            <a:cxnSpLocks/>
          </p:cNvCxnSpPr>
          <p:nvPr/>
        </p:nvCxnSpPr>
        <p:spPr>
          <a:xfrm>
            <a:off x="5256661" y="1927495"/>
            <a:ext cx="0" cy="27127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531E928-53C0-4980-A10D-4B5ED6FEF433}"/>
              </a:ext>
            </a:extLst>
          </p:cNvPr>
          <p:cNvCxnSpPr>
            <a:cxnSpLocks/>
          </p:cNvCxnSpPr>
          <p:nvPr/>
        </p:nvCxnSpPr>
        <p:spPr>
          <a:xfrm flipH="1">
            <a:off x="4739182" y="3305074"/>
            <a:ext cx="10349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BEC087-8FF7-4F83-88C0-3B4C1CBA4F70}"/>
              </a:ext>
            </a:extLst>
          </p:cNvPr>
          <p:cNvCxnSpPr>
            <a:cxnSpLocks/>
          </p:cNvCxnSpPr>
          <p:nvPr/>
        </p:nvCxnSpPr>
        <p:spPr>
          <a:xfrm flipH="1" flipV="1">
            <a:off x="1545607" y="4396895"/>
            <a:ext cx="951933" cy="16900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BC866148-74C3-4DD7-8F4F-08F667D0FABA}"/>
              </a:ext>
            </a:extLst>
          </p:cNvPr>
          <p:cNvSpPr/>
          <p:nvPr/>
        </p:nvSpPr>
        <p:spPr>
          <a:xfrm>
            <a:off x="7694971" y="542443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97405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a sheet of stickers there are 5 circles, 2 stars and one rectangle.</a:t>
            </a:r>
          </a:p>
          <a:p>
            <a:r>
              <a:rPr lang="en-US" sz="3200" b="1" dirty="0"/>
              <a:t>How many stickers are there altogether on 4 sheets?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14A459-B3D9-44BB-AA02-9118B9540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42" y="1127219"/>
            <a:ext cx="2435790" cy="11401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86CA4D6-D915-479C-A66E-C68B15814629}"/>
              </a:ext>
            </a:extLst>
          </p:cNvPr>
          <p:cNvSpPr/>
          <p:nvPr/>
        </p:nvSpPr>
        <p:spPr>
          <a:xfrm>
            <a:off x="56121" y="2306401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Nisha needs 55 circles. How many sheets of stickers does she need?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41E3D7-7EA9-40AD-A14D-311897943BE0}"/>
              </a:ext>
            </a:extLst>
          </p:cNvPr>
          <p:cNvSpPr/>
          <p:nvPr/>
        </p:nvSpPr>
        <p:spPr>
          <a:xfrm>
            <a:off x="56120" y="3444929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has 10 sheets of stickers.</a:t>
            </a:r>
          </a:p>
          <a:p>
            <a:r>
              <a:rPr lang="en-US" sz="3200" b="1" dirty="0"/>
              <a:t>How many more circles than rectangles does he have?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356D78-1A0E-4BE3-B664-F45EB1F1086A}"/>
              </a:ext>
            </a:extLst>
          </p:cNvPr>
          <p:cNvSpPr/>
          <p:nvPr/>
        </p:nvSpPr>
        <p:spPr>
          <a:xfrm>
            <a:off x="3008937" y="1127218"/>
            <a:ext cx="201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+ 2 + 1 =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CEB2CB-E72B-4668-B40D-C4367312B618}"/>
              </a:ext>
            </a:extLst>
          </p:cNvPr>
          <p:cNvSpPr/>
          <p:nvPr/>
        </p:nvSpPr>
        <p:spPr>
          <a:xfrm>
            <a:off x="4836581" y="1122816"/>
            <a:ext cx="201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94DE7-8663-4727-B32A-5ED9DEE28671}"/>
              </a:ext>
            </a:extLst>
          </p:cNvPr>
          <p:cNvSpPr/>
          <p:nvPr/>
        </p:nvSpPr>
        <p:spPr>
          <a:xfrm>
            <a:off x="3008937" y="1650371"/>
            <a:ext cx="201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x 4 =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4AA1CD-9BFE-4049-ACF3-EDC89AC73173}"/>
              </a:ext>
            </a:extLst>
          </p:cNvPr>
          <p:cNvSpPr/>
          <p:nvPr/>
        </p:nvSpPr>
        <p:spPr>
          <a:xfrm>
            <a:off x="4226981" y="1645969"/>
            <a:ext cx="201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 stickers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7724BC-6D60-4DC0-B3E5-45D6A975B595}"/>
              </a:ext>
            </a:extLst>
          </p:cNvPr>
          <p:cNvSpPr txBox="1"/>
          <p:nvPr/>
        </p:nvSpPr>
        <p:spPr>
          <a:xfrm>
            <a:off x="3008937" y="2825152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 ÷ 5 =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47CF33-2ACF-4F18-968C-7C7FA06D2DA6}"/>
              </a:ext>
            </a:extLst>
          </p:cNvPr>
          <p:cNvSpPr txBox="1"/>
          <p:nvPr/>
        </p:nvSpPr>
        <p:spPr>
          <a:xfrm>
            <a:off x="4463664" y="2825152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sheets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147EE3-7B40-4859-A4A1-6810976C56C4}"/>
              </a:ext>
            </a:extLst>
          </p:cNvPr>
          <p:cNvSpPr txBox="1"/>
          <p:nvPr/>
        </p:nvSpPr>
        <p:spPr>
          <a:xfrm>
            <a:off x="3008937" y="4516227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x 5 =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CAD1B7-500E-4268-9269-786FDBFEE631}"/>
              </a:ext>
            </a:extLst>
          </p:cNvPr>
          <p:cNvSpPr txBox="1"/>
          <p:nvPr/>
        </p:nvSpPr>
        <p:spPr>
          <a:xfrm>
            <a:off x="4435954" y="4516227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circles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7E38A0-5012-428F-9369-7B2C1EF1EB83}"/>
              </a:ext>
            </a:extLst>
          </p:cNvPr>
          <p:cNvSpPr txBox="1"/>
          <p:nvPr/>
        </p:nvSpPr>
        <p:spPr>
          <a:xfrm>
            <a:off x="4435953" y="5039380"/>
            <a:ext cx="2795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rectangles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DE4E27-D80C-4C6F-A056-17F45D65CC15}"/>
              </a:ext>
            </a:extLst>
          </p:cNvPr>
          <p:cNvSpPr txBox="1"/>
          <p:nvPr/>
        </p:nvSpPr>
        <p:spPr>
          <a:xfrm>
            <a:off x="3038575" y="5618235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– 10 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7D5B79-3092-4B7A-9CE5-9CE4340FD950}"/>
              </a:ext>
            </a:extLst>
          </p:cNvPr>
          <p:cNvSpPr txBox="1"/>
          <p:nvPr/>
        </p:nvSpPr>
        <p:spPr>
          <a:xfrm>
            <a:off x="4687266" y="5618235"/>
            <a:ext cx="618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more circles than rectangles</a:t>
            </a:r>
          </a:p>
        </p:txBody>
      </p:sp>
    </p:spTree>
    <p:extLst>
      <p:ext uri="{BB962C8B-B14F-4D97-AF65-F5344CB8AC3E}">
        <p14:creationId xmlns:p14="http://schemas.microsoft.com/office/powerpoint/2010/main" val="112741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98Y4B33_files/image001.jpg">
            <a:extLst>
              <a:ext uri="{FF2B5EF4-FFF2-40B4-BE49-F238E27FC236}">
                <a16:creationId xmlns:a16="http://schemas.microsoft.com/office/drawing/2014/main" id="{EF758357-679B-409E-A917-0BDDE41266A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32" y="138629"/>
            <a:ext cx="6487580" cy="59344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D3D4A0-208B-4D9F-A6CC-B3D4B8E45110}"/>
              </a:ext>
            </a:extLst>
          </p:cNvPr>
          <p:cNvSpPr/>
          <p:nvPr/>
        </p:nvSpPr>
        <p:spPr>
          <a:xfrm>
            <a:off x="6944139" y="77274"/>
            <a:ext cx="524786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(7, 6) are coordinates of a point on the line.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Tick which of these are coordinates of other points on the line.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95C50D-B640-4FFB-8339-AFBF9610ABAE}"/>
              </a:ext>
            </a:extLst>
          </p:cNvPr>
          <p:cNvSpPr/>
          <p:nvPr/>
        </p:nvSpPr>
        <p:spPr>
          <a:xfrm>
            <a:off x="6880789" y="2415309"/>
            <a:ext cx="5247861" cy="444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(3, 2)  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(9, 10)  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(5, 4)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(4, 2)  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(10, 9)  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(7, 9)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5A2261C-8D05-457D-BDEB-B694B865DF60}"/>
              </a:ext>
            </a:extLst>
          </p:cNvPr>
          <p:cNvSpPr/>
          <p:nvPr/>
        </p:nvSpPr>
        <p:spPr>
          <a:xfrm>
            <a:off x="2228696" y="4286520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3043F0-1282-4D04-B09F-98C2113BF049}"/>
              </a:ext>
            </a:extLst>
          </p:cNvPr>
          <p:cNvSpPr/>
          <p:nvPr/>
        </p:nvSpPr>
        <p:spPr>
          <a:xfrm>
            <a:off x="7960504" y="249481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30E378C-5DF8-4AE1-BA8E-30935AA5203C}"/>
              </a:ext>
            </a:extLst>
          </p:cNvPr>
          <p:cNvSpPr/>
          <p:nvPr/>
        </p:nvSpPr>
        <p:spPr>
          <a:xfrm>
            <a:off x="5403266" y="76212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939C20-88CB-4985-AAE7-017D8CCB5CFF}"/>
              </a:ext>
            </a:extLst>
          </p:cNvPr>
          <p:cNvSpPr/>
          <p:nvPr/>
        </p:nvSpPr>
        <p:spPr>
          <a:xfrm>
            <a:off x="8117752" y="324919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E9D2743-554C-44AA-B774-A2A28607EFBE}"/>
              </a:ext>
            </a:extLst>
          </p:cNvPr>
          <p:cNvSpPr/>
          <p:nvPr/>
        </p:nvSpPr>
        <p:spPr>
          <a:xfrm>
            <a:off x="3308282" y="3249193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FEE064-58BE-4807-8CBF-6A3C12C3165E}"/>
              </a:ext>
            </a:extLst>
          </p:cNvPr>
          <p:cNvSpPr/>
          <p:nvPr/>
        </p:nvSpPr>
        <p:spPr>
          <a:xfrm>
            <a:off x="7960504" y="394527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70A0A48-F4D5-418F-B5AD-04A9D73A259B}"/>
              </a:ext>
            </a:extLst>
          </p:cNvPr>
          <p:cNvSpPr/>
          <p:nvPr/>
        </p:nvSpPr>
        <p:spPr>
          <a:xfrm>
            <a:off x="2787315" y="429921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28F1C5-E2CA-476D-AB1F-3AD5751F6A03}"/>
              </a:ext>
            </a:extLst>
          </p:cNvPr>
          <p:cNvSpPr/>
          <p:nvPr/>
        </p:nvSpPr>
        <p:spPr>
          <a:xfrm>
            <a:off x="7959628" y="469965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A9710EB-566B-4605-8FD0-94881CECA552}"/>
              </a:ext>
            </a:extLst>
          </p:cNvPr>
          <p:cNvSpPr/>
          <p:nvPr/>
        </p:nvSpPr>
        <p:spPr>
          <a:xfrm>
            <a:off x="5967859" y="577394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EC5A71-C00F-45AF-8A1F-701F970759FC}"/>
              </a:ext>
            </a:extLst>
          </p:cNvPr>
          <p:cNvSpPr/>
          <p:nvPr/>
        </p:nvSpPr>
        <p:spPr>
          <a:xfrm>
            <a:off x="8070463" y="543428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BABEB08-DA84-4B58-A267-B3C6BF6D4CDF}"/>
              </a:ext>
            </a:extLst>
          </p:cNvPr>
          <p:cNvSpPr/>
          <p:nvPr/>
        </p:nvSpPr>
        <p:spPr>
          <a:xfrm>
            <a:off x="4365559" y="543595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43BDF2-18AC-4E42-A1B4-7ABC4F9104E7}"/>
              </a:ext>
            </a:extLst>
          </p:cNvPr>
          <p:cNvSpPr/>
          <p:nvPr/>
        </p:nvSpPr>
        <p:spPr>
          <a:xfrm>
            <a:off x="7959627" y="614217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E43B03-46AC-4FC5-A913-FBFA7F86DAA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5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8" grpId="0" animBg="1"/>
      <p:bldP spid="8" grpId="1" animBg="1"/>
      <p:bldP spid="9" grpId="0"/>
      <p:bldP spid="10" grpId="0" animBg="1"/>
      <p:bldP spid="10" grpId="1" animBg="1"/>
      <p:bldP spid="11" grpId="0"/>
      <p:bldP spid="12" grpId="0" animBg="1"/>
      <p:bldP spid="12" grpId="1" animBg="1"/>
      <p:bldP spid="13" grpId="0"/>
      <p:bldP spid="14" grpId="0" animBg="1"/>
      <p:bldP spid="14" grpId="1" animBg="1"/>
      <p:bldP spid="15" grpId="0"/>
      <p:bldP spid="16" grpId="0" animBg="1"/>
      <p:bldP spid="16" grpId="1" animBg="1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Park School collects money for three charities.</a:t>
            </a:r>
          </a:p>
          <a:p>
            <a:r>
              <a:rPr lang="en-US" sz="3200" b="1" dirty="0"/>
              <a:t>This pictogram shows how much they have collected.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C93A4A-79D6-47E3-9428-9F32D38F1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65" y="1127218"/>
            <a:ext cx="5835235" cy="27201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5A3C03-4B4D-41C5-B467-D87B575A6910}"/>
              </a:ext>
            </a:extLst>
          </p:cNvPr>
          <p:cNvSpPr/>
          <p:nvPr/>
        </p:nvSpPr>
        <p:spPr>
          <a:xfrm>
            <a:off x="6991643" y="1127218"/>
            <a:ext cx="50092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more have they collected for Save Dolphins than Plant-a-Tree?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F52ED3-1918-4CA7-9242-8FE556118A19}"/>
              </a:ext>
            </a:extLst>
          </p:cNvPr>
          <p:cNvSpPr/>
          <p:nvPr/>
        </p:nvSpPr>
        <p:spPr>
          <a:xfrm>
            <a:off x="4549140" y="1709738"/>
            <a:ext cx="741998" cy="6977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643F12-435E-4F90-96E6-74C99FA88F57}"/>
              </a:ext>
            </a:extLst>
          </p:cNvPr>
          <p:cNvSpPr/>
          <p:nvPr/>
        </p:nvSpPr>
        <p:spPr>
          <a:xfrm>
            <a:off x="7421136" y="2696878"/>
            <a:ext cx="19949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½ of 100 =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22A24E-97AD-48E2-A0F5-58A7F651EDCD}"/>
              </a:ext>
            </a:extLst>
          </p:cNvPr>
          <p:cNvSpPr/>
          <p:nvPr/>
        </p:nvSpPr>
        <p:spPr>
          <a:xfrm>
            <a:off x="9222144" y="2696878"/>
            <a:ext cx="7313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EB292-68F6-4EAA-8288-9DAEFD7CB186}"/>
              </a:ext>
            </a:extLst>
          </p:cNvPr>
          <p:cNvSpPr/>
          <p:nvPr/>
        </p:nvSpPr>
        <p:spPr>
          <a:xfrm>
            <a:off x="6054434" y="1766203"/>
            <a:ext cx="895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7B0EF2-6A04-4B84-A559-5362944BF405}"/>
              </a:ext>
            </a:extLst>
          </p:cNvPr>
          <p:cNvSpPr/>
          <p:nvPr/>
        </p:nvSpPr>
        <p:spPr>
          <a:xfrm>
            <a:off x="6054433" y="3134290"/>
            <a:ext cx="895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3655F6-5540-445E-9658-59ADF0502A15}"/>
              </a:ext>
            </a:extLst>
          </p:cNvPr>
          <p:cNvSpPr/>
          <p:nvPr/>
        </p:nvSpPr>
        <p:spPr>
          <a:xfrm>
            <a:off x="7421136" y="3225627"/>
            <a:ext cx="226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 – 300 =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9FDACE-1123-4598-B806-B41767EEAE3D}"/>
              </a:ext>
            </a:extLst>
          </p:cNvPr>
          <p:cNvSpPr/>
          <p:nvPr/>
        </p:nvSpPr>
        <p:spPr>
          <a:xfrm>
            <a:off x="9416108" y="3225627"/>
            <a:ext cx="7313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63FEE5-BDB2-452D-A2D3-265DB27A5D02}"/>
              </a:ext>
            </a:extLst>
          </p:cNvPr>
          <p:cNvSpPr/>
          <p:nvPr/>
        </p:nvSpPr>
        <p:spPr>
          <a:xfrm>
            <a:off x="10147438" y="2084090"/>
            <a:ext cx="872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£50</a:t>
            </a:r>
          </a:p>
        </p:txBody>
      </p:sp>
    </p:spTree>
    <p:extLst>
      <p:ext uri="{BB962C8B-B14F-4D97-AF65-F5344CB8AC3E}">
        <p14:creationId xmlns:p14="http://schemas.microsoft.com/office/powerpoint/2010/main" val="364596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Park School collects money for three charities.</a:t>
            </a:r>
          </a:p>
          <a:p>
            <a:r>
              <a:rPr lang="en-US" sz="3200" b="1" dirty="0"/>
              <a:t>This pictogram shows how much they have collected.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C93A4A-79D6-47E3-9428-9F32D38F1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65" y="1127218"/>
            <a:ext cx="5835235" cy="27201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5A3C03-4B4D-41C5-B467-D87B575A6910}"/>
              </a:ext>
            </a:extLst>
          </p:cNvPr>
          <p:cNvSpPr/>
          <p:nvPr/>
        </p:nvSpPr>
        <p:spPr>
          <a:xfrm>
            <a:off x="6991643" y="1127218"/>
            <a:ext cx="50092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target for </a:t>
            </a:r>
            <a:r>
              <a:rPr lang="en-US" sz="3200" b="1" dirty="0" err="1"/>
              <a:t>Wildwatch</a:t>
            </a:r>
            <a:r>
              <a:rPr lang="en-US" sz="3200" b="1" dirty="0"/>
              <a:t> is £500. How much more money do they need to collect for </a:t>
            </a:r>
            <a:r>
              <a:rPr lang="en-US" sz="3200" b="1" dirty="0" err="1"/>
              <a:t>Wildwatch</a:t>
            </a:r>
            <a:r>
              <a:rPr lang="en-US" sz="3200" b="1" dirty="0"/>
              <a:t>?</a:t>
            </a:r>
          </a:p>
          <a:p>
            <a:r>
              <a:rPr lang="en-US" sz="3200" b="1" dirty="0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76A46E-C92D-4A52-9502-F25F77560794}"/>
              </a:ext>
            </a:extLst>
          </p:cNvPr>
          <p:cNvSpPr/>
          <p:nvPr/>
        </p:nvSpPr>
        <p:spPr>
          <a:xfrm>
            <a:off x="7421136" y="3389611"/>
            <a:ext cx="19949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¼ of 100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233E90-B841-4D91-94D6-1B604367B2E3}"/>
              </a:ext>
            </a:extLst>
          </p:cNvPr>
          <p:cNvSpPr/>
          <p:nvPr/>
        </p:nvSpPr>
        <p:spPr>
          <a:xfrm>
            <a:off x="9222144" y="3389611"/>
            <a:ext cx="7313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DFAF8A-1FA3-41E4-9958-63BEBD5DAE1A}"/>
              </a:ext>
            </a:extLst>
          </p:cNvPr>
          <p:cNvSpPr/>
          <p:nvPr/>
        </p:nvSpPr>
        <p:spPr>
          <a:xfrm>
            <a:off x="6054434" y="2458936"/>
            <a:ext cx="895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4D319D-0D46-4CDF-8630-EC58BB28221C}"/>
              </a:ext>
            </a:extLst>
          </p:cNvPr>
          <p:cNvSpPr/>
          <p:nvPr/>
        </p:nvSpPr>
        <p:spPr>
          <a:xfrm>
            <a:off x="7421136" y="3918360"/>
            <a:ext cx="226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 – 225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269D9F-BF49-4E3C-922F-BA56011C77A1}"/>
              </a:ext>
            </a:extLst>
          </p:cNvPr>
          <p:cNvSpPr/>
          <p:nvPr/>
        </p:nvSpPr>
        <p:spPr>
          <a:xfrm>
            <a:off x="9416108" y="3918360"/>
            <a:ext cx="891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275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40065D-DAB1-40AA-82A6-820EE1BDE02A}"/>
              </a:ext>
            </a:extLst>
          </p:cNvPr>
          <p:cNvGrpSpPr/>
          <p:nvPr/>
        </p:nvGrpSpPr>
        <p:grpSpPr>
          <a:xfrm>
            <a:off x="6054433" y="1766203"/>
            <a:ext cx="895644" cy="1952862"/>
            <a:chOff x="6054433" y="1766203"/>
            <a:chExt cx="895644" cy="195286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DAF54D7-C011-4782-851A-E1A5D18FB7E0}"/>
                </a:ext>
              </a:extLst>
            </p:cNvPr>
            <p:cNvSpPr/>
            <p:nvPr/>
          </p:nvSpPr>
          <p:spPr>
            <a:xfrm>
              <a:off x="6054434" y="1766203"/>
              <a:ext cx="89564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350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D8F720E-5DFF-438A-90A4-5FBF0B97A484}"/>
                </a:ext>
              </a:extLst>
            </p:cNvPr>
            <p:cNvSpPr/>
            <p:nvPr/>
          </p:nvSpPr>
          <p:spPr>
            <a:xfrm>
              <a:off x="6054433" y="3134290"/>
              <a:ext cx="89564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300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35F08-4876-4003-AC14-A2BF30232253}"/>
              </a:ext>
            </a:extLst>
          </p:cNvPr>
          <p:cNvSpPr/>
          <p:nvPr/>
        </p:nvSpPr>
        <p:spPr>
          <a:xfrm>
            <a:off x="10827194" y="2549515"/>
            <a:ext cx="11040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£275</a:t>
            </a:r>
          </a:p>
        </p:txBody>
      </p:sp>
    </p:spTree>
    <p:extLst>
      <p:ext uri="{BB962C8B-B14F-4D97-AF65-F5344CB8AC3E}">
        <p14:creationId xmlns:p14="http://schemas.microsoft.com/office/powerpoint/2010/main" val="188976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Park School collects money for three charities.</a:t>
            </a:r>
          </a:p>
          <a:p>
            <a:r>
              <a:rPr lang="en-US" sz="3200" b="1" dirty="0"/>
              <a:t>This pictogram shows how much they have collected.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C93A4A-79D6-47E3-9428-9F32D38F1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65" y="1127218"/>
            <a:ext cx="5835235" cy="27201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5A3C03-4B4D-41C5-B467-D87B575A6910}"/>
              </a:ext>
            </a:extLst>
          </p:cNvPr>
          <p:cNvSpPr/>
          <p:nvPr/>
        </p:nvSpPr>
        <p:spPr>
          <a:xfrm>
            <a:off x="6991643" y="1127218"/>
            <a:ext cx="50092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money have they collected altogether, rounded to the nearest hundred pounds?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8C9BBC-3B6F-4BC5-B51B-FF1DFCC982F4}"/>
              </a:ext>
            </a:extLst>
          </p:cNvPr>
          <p:cNvGrpSpPr/>
          <p:nvPr/>
        </p:nvGrpSpPr>
        <p:grpSpPr>
          <a:xfrm>
            <a:off x="6054433" y="1766203"/>
            <a:ext cx="895644" cy="1952862"/>
            <a:chOff x="6054433" y="1766203"/>
            <a:chExt cx="895644" cy="19528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7208FDD-6387-455A-B24C-4E22ABEA676C}"/>
                </a:ext>
              </a:extLst>
            </p:cNvPr>
            <p:cNvSpPr/>
            <p:nvPr/>
          </p:nvSpPr>
          <p:spPr>
            <a:xfrm>
              <a:off x="6054434" y="2458936"/>
              <a:ext cx="89564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225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6DC26C1-EFF9-4CF4-9BA3-A3609E4FA718}"/>
                </a:ext>
              </a:extLst>
            </p:cNvPr>
            <p:cNvGrpSpPr/>
            <p:nvPr/>
          </p:nvGrpSpPr>
          <p:grpSpPr>
            <a:xfrm>
              <a:off x="6054433" y="1766203"/>
              <a:ext cx="895644" cy="1952862"/>
              <a:chOff x="6054433" y="1766203"/>
              <a:chExt cx="895644" cy="195286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70C4C2A-3A02-47FC-A0F7-F9E34588638F}"/>
                  </a:ext>
                </a:extLst>
              </p:cNvPr>
              <p:cNvSpPr/>
              <p:nvPr/>
            </p:nvSpPr>
            <p:spPr>
              <a:xfrm>
                <a:off x="6054434" y="1766203"/>
                <a:ext cx="89564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350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F06AA7-39FC-4DF1-9C5D-8CA4E82F0C61}"/>
                  </a:ext>
                </a:extLst>
              </p:cNvPr>
              <p:cNvSpPr/>
              <p:nvPr/>
            </p:nvSpPr>
            <p:spPr>
              <a:xfrm>
                <a:off x="6054433" y="3134290"/>
                <a:ext cx="89564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300</a:t>
                </a:r>
              </a:p>
            </p:txBody>
          </p:sp>
        </p:grp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AEBE433-A5C4-4EA4-BC82-C4C6A72A9232}"/>
              </a:ext>
            </a:extLst>
          </p:cNvPr>
          <p:cNvSpPr/>
          <p:nvPr/>
        </p:nvSpPr>
        <p:spPr>
          <a:xfrm>
            <a:off x="7307147" y="3262586"/>
            <a:ext cx="32330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 + 225 + 300 =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F030BD-66D6-4145-9CCE-184AC3E92FD5}"/>
              </a:ext>
            </a:extLst>
          </p:cNvPr>
          <p:cNvSpPr/>
          <p:nvPr/>
        </p:nvSpPr>
        <p:spPr>
          <a:xfrm>
            <a:off x="10385203" y="3262586"/>
            <a:ext cx="8835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875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D77286-87C1-4487-B8A6-3EC7833464F8}"/>
              </a:ext>
            </a:extLst>
          </p:cNvPr>
          <p:cNvSpPr/>
          <p:nvPr/>
        </p:nvSpPr>
        <p:spPr>
          <a:xfrm>
            <a:off x="7307147" y="4084865"/>
            <a:ext cx="12411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8 7 5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57FC88-A6F2-4B31-82B5-8DE47BC013C8}"/>
              </a:ext>
            </a:extLst>
          </p:cNvPr>
          <p:cNvSpPr/>
          <p:nvPr/>
        </p:nvSpPr>
        <p:spPr>
          <a:xfrm>
            <a:off x="7362567" y="4181891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858993-9A84-4D08-9153-FFCB4FE9EF0F}"/>
              </a:ext>
            </a:extLst>
          </p:cNvPr>
          <p:cNvCxnSpPr/>
          <p:nvPr/>
        </p:nvCxnSpPr>
        <p:spPr>
          <a:xfrm>
            <a:off x="7678365" y="4562829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0DCC20A-710A-4644-B320-BBE79A9F968F}"/>
              </a:ext>
            </a:extLst>
          </p:cNvPr>
          <p:cNvSpPr/>
          <p:nvPr/>
        </p:nvSpPr>
        <p:spPr>
          <a:xfrm>
            <a:off x="8289293" y="4079972"/>
            <a:ext cx="2979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rounds to 900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DD3A08-329A-40BB-BD0E-AA6E20723A66}"/>
              </a:ext>
            </a:extLst>
          </p:cNvPr>
          <p:cNvSpPr/>
          <p:nvPr/>
        </p:nvSpPr>
        <p:spPr>
          <a:xfrm>
            <a:off x="10050087" y="2575153"/>
            <a:ext cx="13455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£900</a:t>
            </a:r>
          </a:p>
        </p:txBody>
      </p:sp>
    </p:spTree>
    <p:extLst>
      <p:ext uri="{BB962C8B-B14F-4D97-AF65-F5344CB8AC3E}">
        <p14:creationId xmlns:p14="http://schemas.microsoft.com/office/powerpoint/2010/main" val="354613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16" grpId="0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one line to join two fractions which have the same value.</a:t>
            </a:r>
          </a:p>
        </p:txBody>
      </p:sp>
      <p:pic>
        <p:nvPicPr>
          <p:cNvPr id="93186" name="Picture 2">
            <a:extLst>
              <a:ext uri="{FF2B5EF4-FFF2-40B4-BE49-F238E27FC236}">
                <a16:creationId xmlns:a16="http://schemas.microsoft.com/office/drawing/2014/main" id="{4D19AE43-9CC6-46E8-968B-EE5570FE5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448" y="1099467"/>
            <a:ext cx="4205042" cy="490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07743DF-CFAE-42A1-B78F-A52B1BC8E0AD}"/>
              </a:ext>
            </a:extLst>
          </p:cNvPr>
          <p:cNvCxnSpPr>
            <a:cxnSpLocks/>
          </p:cNvCxnSpPr>
          <p:nvPr/>
        </p:nvCxnSpPr>
        <p:spPr>
          <a:xfrm>
            <a:off x="8452738" y="269946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F68DA9-6342-48E3-BD46-930D9787813B}"/>
              </a:ext>
            </a:extLst>
          </p:cNvPr>
          <p:cNvCxnSpPr>
            <a:cxnSpLocks/>
          </p:cNvCxnSpPr>
          <p:nvPr/>
        </p:nvCxnSpPr>
        <p:spPr>
          <a:xfrm>
            <a:off x="9331968" y="2699462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B3C43A1-9CD2-4A3F-A928-F48E725D17D2}"/>
              </a:ext>
            </a:extLst>
          </p:cNvPr>
          <p:cNvSpPr txBox="1"/>
          <p:nvPr/>
        </p:nvSpPr>
        <p:spPr>
          <a:xfrm>
            <a:off x="8415365" y="219162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75B38-722B-4321-BE25-03BC42555AD9}"/>
              </a:ext>
            </a:extLst>
          </p:cNvPr>
          <p:cNvSpPr txBox="1"/>
          <p:nvPr/>
        </p:nvSpPr>
        <p:spPr>
          <a:xfrm>
            <a:off x="8425931" y="263767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013177-266B-498C-ADA0-B54202B1132F}"/>
              </a:ext>
            </a:extLst>
          </p:cNvPr>
          <p:cNvSpPr txBox="1"/>
          <p:nvPr/>
        </p:nvSpPr>
        <p:spPr>
          <a:xfrm>
            <a:off x="9312511" y="2637670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4A7AB0-EBFC-4E80-8828-5A2CD6F3BB4E}"/>
              </a:ext>
            </a:extLst>
          </p:cNvPr>
          <p:cNvSpPr txBox="1"/>
          <p:nvPr/>
        </p:nvSpPr>
        <p:spPr>
          <a:xfrm>
            <a:off x="8884925" y="23839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69358D6-81C5-47A7-A1A1-3F637991A2B4}"/>
              </a:ext>
            </a:extLst>
          </p:cNvPr>
          <p:cNvSpPr/>
          <p:nvPr/>
        </p:nvSpPr>
        <p:spPr>
          <a:xfrm rot="16200000">
            <a:off x="8703726" y="1783402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A506B7D8-0370-41FE-95A0-931AF37C4C70}"/>
              </a:ext>
            </a:extLst>
          </p:cNvPr>
          <p:cNvSpPr/>
          <p:nvPr/>
        </p:nvSpPr>
        <p:spPr>
          <a:xfrm rot="5400000">
            <a:off x="8693438" y="2717056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8EEF2F-FCF4-4EC7-B43F-E7D4AC43E4F8}"/>
              </a:ext>
            </a:extLst>
          </p:cNvPr>
          <p:cNvSpPr txBox="1"/>
          <p:nvPr/>
        </p:nvSpPr>
        <p:spPr>
          <a:xfrm>
            <a:off x="8811468" y="313853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1BAD7E-B468-4AFC-86B3-DFC511AF5C68}"/>
              </a:ext>
            </a:extLst>
          </p:cNvPr>
          <p:cNvSpPr txBox="1"/>
          <p:nvPr/>
        </p:nvSpPr>
        <p:spPr>
          <a:xfrm>
            <a:off x="8796879" y="1837688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0D3EAF-A43A-4D4D-9FC3-43F5EE66B721}"/>
              </a:ext>
            </a:extLst>
          </p:cNvPr>
          <p:cNvSpPr txBox="1"/>
          <p:nvPr/>
        </p:nvSpPr>
        <p:spPr>
          <a:xfrm>
            <a:off x="9301912" y="2191628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266B4-891F-4D27-86B9-121EAC55F6D4}"/>
              </a:ext>
            </a:extLst>
          </p:cNvPr>
          <p:cNvCxnSpPr/>
          <p:nvPr/>
        </p:nvCxnSpPr>
        <p:spPr>
          <a:xfrm flipH="1">
            <a:off x="5923722" y="2822570"/>
            <a:ext cx="1113182" cy="20277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0E0A1AF-0AAC-4C4F-A23B-1A34DE98553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59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John and Paula go to a fair.</a:t>
            </a:r>
          </a:p>
          <a:p>
            <a:r>
              <a:rPr lang="en-US" sz="3200" dirty="0"/>
              <a:t>   Galaxy £1.50 per ride              </a:t>
            </a:r>
            <a:r>
              <a:rPr lang="en-US" sz="3200" dirty="0" err="1"/>
              <a:t>Lazer</a:t>
            </a:r>
            <a:r>
              <a:rPr lang="en-US" sz="3200" dirty="0"/>
              <a:t> 90p per ride	 	</a:t>
            </a:r>
          </a:p>
          <a:p>
            <a:r>
              <a:rPr lang="en-US" sz="3200" dirty="0"/>
              <a:t>   Big Wheel £1.20 per ride        Spaceship 75p per ride</a:t>
            </a:r>
          </a:p>
          <a:p>
            <a:r>
              <a:rPr lang="en-US" sz="3200" b="1" dirty="0"/>
              <a:t>John has £2</a:t>
            </a:r>
          </a:p>
          <a:p>
            <a:r>
              <a:rPr lang="en-US" sz="3200" b="1" dirty="0"/>
              <a:t>He goes on one ride and has exactly 80p left.</a:t>
            </a:r>
          </a:p>
          <a:p>
            <a:r>
              <a:rPr lang="en-US" sz="3200" b="1" dirty="0"/>
              <a:t>Which ride does he go on?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FF8E8A-3686-40B7-A428-9E070CADC303}"/>
              </a:ext>
            </a:extLst>
          </p:cNvPr>
          <p:cNvSpPr/>
          <p:nvPr/>
        </p:nvSpPr>
        <p:spPr>
          <a:xfrm>
            <a:off x="56122" y="3653938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Paula has a 50p coin and three 20p coins.</a:t>
            </a:r>
          </a:p>
          <a:p>
            <a:r>
              <a:rPr lang="en-US" sz="3200" b="1" dirty="0"/>
              <a:t>She pays for a ride on the Laser.</a:t>
            </a:r>
          </a:p>
          <a:p>
            <a:r>
              <a:rPr lang="en-US" sz="3200" b="1" dirty="0"/>
              <a:t>How much money is left?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7BF493-6822-4297-8775-C117217B49C9}"/>
              </a:ext>
            </a:extLst>
          </p:cNvPr>
          <p:cNvSpPr/>
          <p:nvPr/>
        </p:nvSpPr>
        <p:spPr>
          <a:xfrm>
            <a:off x="361093" y="3068404"/>
            <a:ext cx="40831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£2.00 – ______ = £0.80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90609D-2A16-42DC-8578-395220559B26}"/>
              </a:ext>
            </a:extLst>
          </p:cNvPr>
          <p:cNvSpPr/>
          <p:nvPr/>
        </p:nvSpPr>
        <p:spPr>
          <a:xfrm>
            <a:off x="1839061" y="3067645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£1.20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C574C3-DD20-4ADC-BC72-20DF58073DDE}"/>
              </a:ext>
            </a:extLst>
          </p:cNvPr>
          <p:cNvSpPr/>
          <p:nvPr/>
        </p:nvSpPr>
        <p:spPr>
          <a:xfrm>
            <a:off x="4716138" y="2512213"/>
            <a:ext cx="19094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Big Wheel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964E23-5A8D-4323-91E6-9C3CD0F4B1D1}"/>
              </a:ext>
            </a:extLst>
          </p:cNvPr>
          <p:cNvSpPr/>
          <p:nvPr/>
        </p:nvSpPr>
        <p:spPr>
          <a:xfrm>
            <a:off x="361092" y="5288914"/>
            <a:ext cx="34163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+ 20 + 20 + 20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849BC4-726E-4261-A96B-10EB60D1E2FD}"/>
              </a:ext>
            </a:extLst>
          </p:cNvPr>
          <p:cNvSpPr/>
          <p:nvPr/>
        </p:nvSpPr>
        <p:spPr>
          <a:xfrm>
            <a:off x="3621524" y="5288914"/>
            <a:ext cx="10294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110p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2785CC-1288-4B5C-A274-DD5F09067922}"/>
              </a:ext>
            </a:extLst>
          </p:cNvPr>
          <p:cNvSpPr/>
          <p:nvPr/>
        </p:nvSpPr>
        <p:spPr>
          <a:xfrm>
            <a:off x="4634644" y="5289148"/>
            <a:ext cx="1425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= £1.10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8170C7-9D44-4AFE-8064-DE05CBE387EF}"/>
              </a:ext>
            </a:extLst>
          </p:cNvPr>
          <p:cNvSpPr/>
          <p:nvPr/>
        </p:nvSpPr>
        <p:spPr>
          <a:xfrm>
            <a:off x="361092" y="5996271"/>
            <a:ext cx="2852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£1.10 – £0.90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C55E20-F3AC-4FBE-AAAC-0432988CE58E}"/>
              </a:ext>
            </a:extLst>
          </p:cNvPr>
          <p:cNvSpPr/>
          <p:nvPr/>
        </p:nvSpPr>
        <p:spPr>
          <a:xfrm>
            <a:off x="3057908" y="5996271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£0.20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CA51F2-E98F-46C6-BBA7-B3487E29E242}"/>
              </a:ext>
            </a:extLst>
          </p:cNvPr>
          <p:cNvSpPr/>
          <p:nvPr/>
        </p:nvSpPr>
        <p:spPr>
          <a:xfrm>
            <a:off x="4467636" y="4638940"/>
            <a:ext cx="8210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20p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21134B-CAF3-4B9B-A124-4A09BE3C346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29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David puts this amount of water in a container.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C9E272-161E-4134-853F-FF20A7DFE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48" y="634775"/>
            <a:ext cx="3651334" cy="58274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76018A-DE42-4FA3-B2B0-9B65A2A24884}"/>
              </a:ext>
            </a:extLst>
          </p:cNvPr>
          <p:cNvSpPr/>
          <p:nvPr/>
        </p:nvSpPr>
        <p:spPr>
          <a:xfrm>
            <a:off x="3975114" y="552080"/>
            <a:ext cx="81603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Then he pours 50 </a:t>
            </a:r>
            <a:r>
              <a:rPr lang="en-US" sz="3200" b="1" dirty="0" err="1"/>
              <a:t>millilitres</a:t>
            </a:r>
            <a:r>
              <a:rPr lang="en-US" sz="3200" b="1" dirty="0"/>
              <a:t> of the water out. </a:t>
            </a:r>
          </a:p>
          <a:p>
            <a:r>
              <a:rPr lang="en-US" sz="3200" b="1" dirty="0"/>
              <a:t>How much water is left in the container? </a:t>
            </a:r>
            <a:endParaRPr lang="en-US" sz="2800" dirty="0"/>
          </a:p>
        </p:txBody>
      </p: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4C600A18-1769-4969-A506-CD6EF0A843E1}"/>
              </a:ext>
            </a:extLst>
          </p:cNvPr>
          <p:cNvSpPr/>
          <p:nvPr/>
        </p:nvSpPr>
        <p:spPr>
          <a:xfrm rot="16200000">
            <a:off x="2267064" y="5887178"/>
            <a:ext cx="654310" cy="4958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Down 6">
            <a:extLst>
              <a:ext uri="{FF2B5EF4-FFF2-40B4-BE49-F238E27FC236}">
                <a16:creationId xmlns:a16="http://schemas.microsoft.com/office/drawing/2014/main" id="{29391985-9EFF-4C48-8137-10F98B40C02A}"/>
              </a:ext>
            </a:extLst>
          </p:cNvPr>
          <p:cNvSpPr/>
          <p:nvPr/>
        </p:nvSpPr>
        <p:spPr>
          <a:xfrm rot="16200000">
            <a:off x="2267065" y="5466821"/>
            <a:ext cx="654310" cy="4958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087333-6E67-4A50-8B22-B24E5C49C82E}"/>
              </a:ext>
            </a:extLst>
          </p:cNvPr>
          <p:cNvSpPr txBox="1"/>
          <p:nvPr/>
        </p:nvSpPr>
        <p:spPr>
          <a:xfrm>
            <a:off x="3864982" y="5638450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÷ 2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BD3A07-4E26-4467-AF21-2EEA54197495}"/>
              </a:ext>
            </a:extLst>
          </p:cNvPr>
          <p:cNvSpPr txBox="1"/>
          <p:nvPr/>
        </p:nvSpPr>
        <p:spPr>
          <a:xfrm>
            <a:off x="5266591" y="5638421"/>
            <a:ext cx="799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5A5A39-01CA-45DE-9530-F82A1664D393}"/>
              </a:ext>
            </a:extLst>
          </p:cNvPr>
          <p:cNvSpPr txBox="1"/>
          <p:nvPr/>
        </p:nvSpPr>
        <p:spPr>
          <a:xfrm>
            <a:off x="1907849" y="4785921"/>
            <a:ext cx="799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D21FAE-D8A5-44E3-A72D-298F9B670DCC}"/>
              </a:ext>
            </a:extLst>
          </p:cNvPr>
          <p:cNvSpPr txBox="1"/>
          <p:nvPr/>
        </p:nvSpPr>
        <p:spPr>
          <a:xfrm>
            <a:off x="1907849" y="5629182"/>
            <a:ext cx="799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727664-8B7A-45D4-84D5-9002E99BF548}"/>
              </a:ext>
            </a:extLst>
          </p:cNvPr>
          <p:cNvSpPr txBox="1"/>
          <p:nvPr/>
        </p:nvSpPr>
        <p:spPr>
          <a:xfrm>
            <a:off x="1683572" y="3112399"/>
            <a:ext cx="88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175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17A283-75D9-481E-8567-4780B3C47A88}"/>
              </a:ext>
            </a:extLst>
          </p:cNvPr>
          <p:cNvSpPr txBox="1"/>
          <p:nvPr/>
        </p:nvSpPr>
        <p:spPr>
          <a:xfrm>
            <a:off x="1683572" y="3955660"/>
            <a:ext cx="88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125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B94074-CA61-4594-B1FD-506E34322BC3}"/>
              </a:ext>
            </a:extLst>
          </p:cNvPr>
          <p:cNvSpPr txBox="1"/>
          <p:nvPr/>
        </p:nvSpPr>
        <p:spPr>
          <a:xfrm>
            <a:off x="4121471" y="1677789"/>
            <a:ext cx="3013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175 – 50 =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74C967-85DE-45FE-B69A-2C928BE434D4}"/>
              </a:ext>
            </a:extLst>
          </p:cNvPr>
          <p:cNvSpPr txBox="1"/>
          <p:nvPr/>
        </p:nvSpPr>
        <p:spPr>
          <a:xfrm>
            <a:off x="5971659" y="1677789"/>
            <a:ext cx="3013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125 ml is left. </a:t>
            </a:r>
          </a:p>
        </p:txBody>
      </p:sp>
    </p:spTree>
    <p:extLst>
      <p:ext uri="{BB962C8B-B14F-4D97-AF65-F5344CB8AC3E}">
        <p14:creationId xmlns:p14="http://schemas.microsoft.com/office/powerpoint/2010/main" val="91787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Round the lengths to the nearest whole </a:t>
            </a:r>
            <a:r>
              <a:rPr lang="en-US" sz="3200" b="1" dirty="0" err="1"/>
              <a:t>metre</a:t>
            </a:r>
            <a:r>
              <a:rPr lang="en-US" sz="3200" b="1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6AB5B9-C213-49F0-BB32-658433883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22" y="568072"/>
            <a:ext cx="7148192" cy="59973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130BAE-6F90-4E8D-A0C4-B12486DA390E}"/>
              </a:ext>
            </a:extLst>
          </p:cNvPr>
          <p:cNvSpPr/>
          <p:nvPr/>
        </p:nvSpPr>
        <p:spPr>
          <a:xfrm>
            <a:off x="1253779" y="2474266"/>
            <a:ext cx="375236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56FE5E6-915C-4EE8-A297-5911950AB71C}"/>
              </a:ext>
            </a:extLst>
          </p:cNvPr>
          <p:cNvCxnSpPr>
            <a:cxnSpLocks/>
          </p:cNvCxnSpPr>
          <p:nvPr/>
        </p:nvCxnSpPr>
        <p:spPr>
          <a:xfrm>
            <a:off x="1629015" y="3059039"/>
            <a:ext cx="3534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7D09602-9FDB-4893-ABF3-4E15B000560A}"/>
              </a:ext>
            </a:extLst>
          </p:cNvPr>
          <p:cNvSpPr/>
          <p:nvPr/>
        </p:nvSpPr>
        <p:spPr>
          <a:xfrm>
            <a:off x="1392092" y="3513036"/>
            <a:ext cx="375236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1CD74D-7F35-4698-A069-7550B054CFDA}"/>
              </a:ext>
            </a:extLst>
          </p:cNvPr>
          <p:cNvCxnSpPr>
            <a:cxnSpLocks/>
          </p:cNvCxnSpPr>
          <p:nvPr/>
        </p:nvCxnSpPr>
        <p:spPr>
          <a:xfrm>
            <a:off x="1767328" y="4097809"/>
            <a:ext cx="3534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3BDCDDC-2526-4AA6-8743-A6A97F101E8C}"/>
              </a:ext>
            </a:extLst>
          </p:cNvPr>
          <p:cNvSpPr/>
          <p:nvPr/>
        </p:nvSpPr>
        <p:spPr>
          <a:xfrm>
            <a:off x="5049572" y="3535996"/>
            <a:ext cx="111302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m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33E53E-B0CB-4668-AFEA-C43E1031868E}"/>
              </a:ext>
            </a:extLst>
          </p:cNvPr>
          <p:cNvSpPr/>
          <p:nvPr/>
        </p:nvSpPr>
        <p:spPr>
          <a:xfrm>
            <a:off x="1253779" y="4574857"/>
            <a:ext cx="375236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1C10E55-3588-4E21-84BF-F3740E4A59DF}"/>
              </a:ext>
            </a:extLst>
          </p:cNvPr>
          <p:cNvCxnSpPr>
            <a:cxnSpLocks/>
          </p:cNvCxnSpPr>
          <p:nvPr/>
        </p:nvCxnSpPr>
        <p:spPr>
          <a:xfrm>
            <a:off x="1629015" y="5159630"/>
            <a:ext cx="3534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463C2D5-7BD9-4097-9922-3269281F1D71}"/>
              </a:ext>
            </a:extLst>
          </p:cNvPr>
          <p:cNvSpPr/>
          <p:nvPr/>
        </p:nvSpPr>
        <p:spPr>
          <a:xfrm>
            <a:off x="5049572" y="4592509"/>
            <a:ext cx="111302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m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53B637-8A76-45FA-BA28-D62770F01D05}"/>
              </a:ext>
            </a:extLst>
          </p:cNvPr>
          <p:cNvSpPr/>
          <p:nvPr/>
        </p:nvSpPr>
        <p:spPr>
          <a:xfrm>
            <a:off x="1392093" y="5619187"/>
            <a:ext cx="375236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FBEA7E-3293-4B66-8493-63B8F1E880FC}"/>
              </a:ext>
            </a:extLst>
          </p:cNvPr>
          <p:cNvCxnSpPr>
            <a:cxnSpLocks/>
          </p:cNvCxnSpPr>
          <p:nvPr/>
        </p:nvCxnSpPr>
        <p:spPr>
          <a:xfrm>
            <a:off x="1767329" y="6203960"/>
            <a:ext cx="3534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D560F2C-21A7-403F-B918-AE6DB1C4B6C8}"/>
              </a:ext>
            </a:extLst>
          </p:cNvPr>
          <p:cNvSpPr/>
          <p:nvPr/>
        </p:nvSpPr>
        <p:spPr>
          <a:xfrm>
            <a:off x="5049573" y="5642147"/>
            <a:ext cx="111302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m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34F65E-2A6D-478E-957B-5ECDC82926D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40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/>
      <p:bldP spid="12" grpId="0" animBg="1"/>
      <p:bldP spid="14" grpId="0"/>
      <p:bldP spid="15" grpId="0" animBg="1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car costs more than £8600 but less than £9100</a:t>
            </a:r>
          </a:p>
          <a:p>
            <a:r>
              <a:rPr lang="en-US" sz="3200" b="1" dirty="0"/>
              <a:t>Circle the prices that the car could cost. </a:t>
            </a:r>
          </a:p>
          <a:p>
            <a:endParaRPr lang="en-US" sz="3200" b="1" dirty="0"/>
          </a:p>
          <a:p>
            <a:r>
              <a:rPr lang="en-US" sz="3200" dirty="0"/>
              <a:t>          £8569                £9090                £9130                £8999</a:t>
            </a:r>
            <a:endParaRPr lang="en-US" sz="28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8B43F8A-333A-4EEF-8807-8637192583D9}"/>
              </a:ext>
            </a:extLst>
          </p:cNvPr>
          <p:cNvCxnSpPr>
            <a:cxnSpLocks/>
          </p:cNvCxnSpPr>
          <p:nvPr/>
        </p:nvCxnSpPr>
        <p:spPr>
          <a:xfrm flipV="1">
            <a:off x="1625202" y="2066090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29C2CC1-599E-49D1-9599-D3CCDA4692E6}"/>
              </a:ext>
            </a:extLst>
          </p:cNvPr>
          <p:cNvSpPr/>
          <p:nvPr/>
        </p:nvSpPr>
        <p:spPr>
          <a:xfrm>
            <a:off x="655093" y="3001856"/>
            <a:ext cx="18994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too small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8E8F1F4-F9AA-4877-ABF3-73CF433939C8}"/>
              </a:ext>
            </a:extLst>
          </p:cNvPr>
          <p:cNvSpPr/>
          <p:nvPr/>
        </p:nvSpPr>
        <p:spPr>
          <a:xfrm>
            <a:off x="3330054" y="1405719"/>
            <a:ext cx="1583129" cy="8052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7C5E4B8-5B5E-4B73-B5D3-CD0559458430}"/>
              </a:ext>
            </a:extLst>
          </p:cNvPr>
          <p:cNvCxnSpPr>
            <a:cxnSpLocks/>
          </p:cNvCxnSpPr>
          <p:nvPr/>
        </p:nvCxnSpPr>
        <p:spPr>
          <a:xfrm flipV="1">
            <a:off x="6690796" y="2066090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30DC061-4A54-4F41-A992-6DB808B1C2CD}"/>
              </a:ext>
            </a:extLst>
          </p:cNvPr>
          <p:cNvSpPr/>
          <p:nvPr/>
        </p:nvSpPr>
        <p:spPr>
          <a:xfrm>
            <a:off x="5952702" y="3001856"/>
            <a:ext cx="18994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too big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C568C48-6142-477D-955F-0B36295F09E4}"/>
              </a:ext>
            </a:extLst>
          </p:cNvPr>
          <p:cNvSpPr/>
          <p:nvPr/>
        </p:nvSpPr>
        <p:spPr>
          <a:xfrm>
            <a:off x="8312414" y="1405719"/>
            <a:ext cx="1583129" cy="8052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6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8" grpId="0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four missing digits.</a:t>
            </a:r>
          </a:p>
          <a:p>
            <a:r>
              <a:rPr lang="en-US" sz="3200" b="1" dirty="0"/>
              <a:t>Put one digit in each box.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658275-4550-4D9D-B6EA-ADC989F31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67" y="1395859"/>
            <a:ext cx="6594387" cy="11479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349945-2B37-4E86-92E3-F479BA0216F6}"/>
              </a:ext>
            </a:extLst>
          </p:cNvPr>
          <p:cNvSpPr txBox="1"/>
          <p:nvPr/>
        </p:nvSpPr>
        <p:spPr>
          <a:xfrm>
            <a:off x="929898" y="1654367"/>
            <a:ext cx="161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 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 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24AD49-0336-44DF-8196-A2D25EE65688}"/>
              </a:ext>
            </a:extLst>
          </p:cNvPr>
          <p:cNvSpPr txBox="1"/>
          <p:nvPr/>
        </p:nvSpPr>
        <p:spPr>
          <a:xfrm>
            <a:off x="3863460" y="1654367"/>
            <a:ext cx="161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 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 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5A57A6-0A0D-4395-AD36-AF2AB17A4749}"/>
              </a:ext>
            </a:extLst>
          </p:cNvPr>
          <p:cNvSpPr txBox="1"/>
          <p:nvPr/>
        </p:nvSpPr>
        <p:spPr>
          <a:xfrm>
            <a:off x="8474376" y="133782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CAF408-7A08-4144-BD4F-2825A2855B54}"/>
              </a:ext>
            </a:extLst>
          </p:cNvPr>
          <p:cNvSpPr txBox="1"/>
          <p:nvPr/>
        </p:nvSpPr>
        <p:spPr>
          <a:xfrm>
            <a:off x="8466028" y="179058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E4FAE8-2E70-4C7E-8E8B-11944C82E2D6}"/>
              </a:ext>
            </a:extLst>
          </p:cNvPr>
          <p:cNvSpPr txBox="1"/>
          <p:nvPr/>
        </p:nvSpPr>
        <p:spPr>
          <a:xfrm>
            <a:off x="8015190" y="180659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7287FE-16BC-4BA7-9CC1-F7C6306659C3}"/>
              </a:ext>
            </a:extLst>
          </p:cNvPr>
          <p:cNvCxnSpPr>
            <a:cxnSpLocks/>
          </p:cNvCxnSpPr>
          <p:nvPr/>
        </p:nvCxnSpPr>
        <p:spPr>
          <a:xfrm>
            <a:off x="8028000" y="229674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6E092D-424D-46D7-9884-39BD350682C6}"/>
              </a:ext>
            </a:extLst>
          </p:cNvPr>
          <p:cNvCxnSpPr>
            <a:cxnSpLocks/>
          </p:cNvCxnSpPr>
          <p:nvPr/>
        </p:nvCxnSpPr>
        <p:spPr>
          <a:xfrm>
            <a:off x="8028000" y="273959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D2D6756-576A-49E7-A2DB-1943CAF9DABB}"/>
              </a:ext>
            </a:extLst>
          </p:cNvPr>
          <p:cNvSpPr txBox="1"/>
          <p:nvPr/>
        </p:nvSpPr>
        <p:spPr>
          <a:xfrm>
            <a:off x="8904057" y="222931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B4A447-3F3D-4658-8759-9B8B15B1013C}"/>
              </a:ext>
            </a:extLst>
          </p:cNvPr>
          <p:cNvSpPr txBox="1"/>
          <p:nvPr/>
        </p:nvSpPr>
        <p:spPr>
          <a:xfrm>
            <a:off x="8031741" y="222636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E4DC5D-E85D-4CFB-87F1-49931AC69C41}"/>
              </a:ext>
            </a:extLst>
          </p:cNvPr>
          <p:cNvSpPr txBox="1"/>
          <p:nvPr/>
        </p:nvSpPr>
        <p:spPr>
          <a:xfrm>
            <a:off x="8559968" y="1127218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0CE3AC-105D-4113-B29B-D73504B038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35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2" grpId="0"/>
      <p:bldP spid="13" grpId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3" y="50000"/>
            <a:ext cx="5444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bags in a shop.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EA8B69-BF61-4B8F-9FD7-C142C524D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16" y="634775"/>
            <a:ext cx="4848885" cy="24823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BEE75EA-0E08-48DF-A71D-A3C93FD12BB1}"/>
              </a:ext>
            </a:extLst>
          </p:cNvPr>
          <p:cNvSpPr/>
          <p:nvPr/>
        </p:nvSpPr>
        <p:spPr>
          <a:xfrm>
            <a:off x="5401994" y="443896"/>
            <a:ext cx="64570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does bag B cost to the nearest pound?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AE172E-AE82-49B6-9E34-C56EF9699A74}"/>
              </a:ext>
            </a:extLst>
          </p:cNvPr>
          <p:cNvSpPr/>
          <p:nvPr/>
        </p:nvSpPr>
        <p:spPr>
          <a:xfrm>
            <a:off x="4839285" y="2148582"/>
            <a:ext cx="71416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Jamie buys bag A and bag C.</a:t>
            </a:r>
          </a:p>
          <a:p>
            <a:r>
              <a:rPr lang="en-US" sz="3200" b="1" dirty="0"/>
              <a:t>How much change does he get from £40?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B0B945-2460-4257-BAE1-FF2E9805CC33}"/>
              </a:ext>
            </a:extLst>
          </p:cNvPr>
          <p:cNvSpPr/>
          <p:nvPr/>
        </p:nvSpPr>
        <p:spPr>
          <a:xfrm>
            <a:off x="2121173" y="3274638"/>
            <a:ext cx="277631" cy="380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84398C-F99B-43C8-A215-8F680192E933}"/>
              </a:ext>
            </a:extLst>
          </p:cNvPr>
          <p:cNvCxnSpPr/>
          <p:nvPr/>
        </p:nvCxnSpPr>
        <p:spPr>
          <a:xfrm>
            <a:off x="2617946" y="3655576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907B170-3B0D-4D0B-A854-8F2527A43F5B}"/>
              </a:ext>
            </a:extLst>
          </p:cNvPr>
          <p:cNvSpPr/>
          <p:nvPr/>
        </p:nvSpPr>
        <p:spPr>
          <a:xfrm>
            <a:off x="1468609" y="3177018"/>
            <a:ext cx="1998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£ 1 4 . 6 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FFEC19-EB67-43E5-BBF0-19B6B75FB878}"/>
              </a:ext>
            </a:extLst>
          </p:cNvPr>
          <p:cNvSpPr/>
          <p:nvPr/>
        </p:nvSpPr>
        <p:spPr>
          <a:xfrm>
            <a:off x="5399263" y="1501936"/>
            <a:ext cx="19984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C8D96-F771-4F14-948F-9520369BE0C1}"/>
              </a:ext>
            </a:extLst>
          </p:cNvPr>
          <p:cNvSpPr txBox="1"/>
          <p:nvPr/>
        </p:nvSpPr>
        <p:spPr>
          <a:xfrm>
            <a:off x="5282232" y="335709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1 6.5 0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31E680-D77B-4086-9BF5-3C35C1BC950F}"/>
              </a:ext>
            </a:extLst>
          </p:cNvPr>
          <p:cNvSpPr txBox="1"/>
          <p:nvPr/>
        </p:nvSpPr>
        <p:spPr>
          <a:xfrm>
            <a:off x="5282231" y="3793590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1 1.5 0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E82A54-06B8-4608-A4FE-1A1E913CB609}"/>
              </a:ext>
            </a:extLst>
          </p:cNvPr>
          <p:cNvSpPr txBox="1"/>
          <p:nvPr/>
        </p:nvSpPr>
        <p:spPr>
          <a:xfrm>
            <a:off x="4848809" y="3793590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3CD7437-EA65-45B1-91A3-50FB1AF084D5}"/>
              </a:ext>
            </a:extLst>
          </p:cNvPr>
          <p:cNvCxnSpPr>
            <a:cxnSpLocks/>
          </p:cNvCxnSpPr>
          <p:nvPr/>
        </p:nvCxnSpPr>
        <p:spPr>
          <a:xfrm>
            <a:off x="4855248" y="4304999"/>
            <a:ext cx="2220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7F633F-D9E5-4EDF-8672-5BD0C6F30832}"/>
              </a:ext>
            </a:extLst>
          </p:cNvPr>
          <p:cNvCxnSpPr>
            <a:cxnSpLocks/>
          </p:cNvCxnSpPr>
          <p:nvPr/>
        </p:nvCxnSpPr>
        <p:spPr>
          <a:xfrm>
            <a:off x="4855248" y="4748202"/>
            <a:ext cx="2220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3B5BCEE-9E15-49BF-B09C-C2C02E8E130F}"/>
              </a:ext>
            </a:extLst>
          </p:cNvPr>
          <p:cNvSpPr txBox="1"/>
          <p:nvPr/>
        </p:nvSpPr>
        <p:spPr>
          <a:xfrm>
            <a:off x="6020367" y="4231804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6D8957-9ACE-41AA-917A-B1600660D560}"/>
              </a:ext>
            </a:extLst>
          </p:cNvPr>
          <p:cNvSpPr txBox="1"/>
          <p:nvPr/>
        </p:nvSpPr>
        <p:spPr>
          <a:xfrm>
            <a:off x="6614942" y="4230084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CC3636-3698-4D26-8C37-2375DBA8EE2D}"/>
              </a:ext>
            </a:extLst>
          </p:cNvPr>
          <p:cNvSpPr txBox="1"/>
          <p:nvPr/>
        </p:nvSpPr>
        <p:spPr>
          <a:xfrm>
            <a:off x="6200429" y="4233042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2E16AA-D510-4A0E-9B20-2FCB6ACC166D}"/>
              </a:ext>
            </a:extLst>
          </p:cNvPr>
          <p:cNvSpPr txBox="1"/>
          <p:nvPr/>
        </p:nvSpPr>
        <p:spPr>
          <a:xfrm>
            <a:off x="5790748" y="313282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BEBC3A-7A05-4E62-8348-B0D3F5A605AC}"/>
              </a:ext>
            </a:extLst>
          </p:cNvPr>
          <p:cNvSpPr txBox="1"/>
          <p:nvPr/>
        </p:nvSpPr>
        <p:spPr>
          <a:xfrm>
            <a:off x="5730076" y="4230084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7FD283-E520-4484-A036-3CDF796D1071}"/>
              </a:ext>
            </a:extLst>
          </p:cNvPr>
          <p:cNvSpPr txBox="1"/>
          <p:nvPr/>
        </p:nvSpPr>
        <p:spPr>
          <a:xfrm>
            <a:off x="5284686" y="4230084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086232-1962-476D-8432-D12C9524DAB1}"/>
              </a:ext>
            </a:extLst>
          </p:cNvPr>
          <p:cNvSpPr txBox="1"/>
          <p:nvPr/>
        </p:nvSpPr>
        <p:spPr>
          <a:xfrm>
            <a:off x="7703680" y="3447721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£40 – £28 =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5144BC-DBF1-4DB9-9A0E-A7C6B264680C}"/>
              </a:ext>
            </a:extLst>
          </p:cNvPr>
          <p:cNvSpPr txBox="1"/>
          <p:nvPr/>
        </p:nvSpPr>
        <p:spPr>
          <a:xfrm>
            <a:off x="10607840" y="3447721"/>
            <a:ext cx="12367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£12</a:t>
            </a:r>
          </a:p>
        </p:txBody>
      </p:sp>
    </p:spTree>
    <p:extLst>
      <p:ext uri="{BB962C8B-B14F-4D97-AF65-F5344CB8AC3E}">
        <p14:creationId xmlns:p14="http://schemas.microsoft.com/office/powerpoint/2010/main" val="317893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  <p:bldP spid="13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4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two different rectangles.</a:t>
            </a:r>
          </a:p>
          <a:p>
            <a:r>
              <a:rPr lang="en-US" sz="3200" b="1" dirty="0"/>
              <a:t>Use the dots.</a:t>
            </a:r>
          </a:p>
        </p:txBody>
      </p:sp>
      <p:pic>
        <p:nvPicPr>
          <p:cNvPr id="120834" name="Picture 2">
            <a:extLst>
              <a:ext uri="{FF2B5EF4-FFF2-40B4-BE49-F238E27FC236}">
                <a16:creationId xmlns:a16="http://schemas.microsoft.com/office/drawing/2014/main" id="{E3A5A1D8-6F35-4A8F-A601-A0C70F011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497" y="814545"/>
            <a:ext cx="5908228" cy="5524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ADD20A-792E-46B6-9A31-EE3BC64D1EFD}"/>
              </a:ext>
            </a:extLst>
          </p:cNvPr>
          <p:cNvSpPr/>
          <p:nvPr/>
        </p:nvSpPr>
        <p:spPr>
          <a:xfrm>
            <a:off x="3158836" y="1230756"/>
            <a:ext cx="776118" cy="3900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399C86-D000-472C-B022-37D0BE5B5AF8}"/>
              </a:ext>
            </a:extLst>
          </p:cNvPr>
          <p:cNvSpPr/>
          <p:nvPr/>
        </p:nvSpPr>
        <p:spPr>
          <a:xfrm>
            <a:off x="3147685" y="2004935"/>
            <a:ext cx="2729008" cy="11731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882179-1810-4967-9BED-0C5C2794B9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5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missing numbers could be.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  _____ is an odd number, and is greater than 15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  _____ is a number greater than 100 and can be divided by 4,     </a:t>
            </a:r>
          </a:p>
          <a:p>
            <a:r>
              <a:rPr lang="en-US" sz="3200" b="1" dirty="0"/>
              <a:t>     with no remainder.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F47A5F-FF70-42C2-980D-D700C5203DC2}"/>
              </a:ext>
            </a:extLst>
          </p:cNvPr>
          <p:cNvSpPr txBox="1"/>
          <p:nvPr/>
        </p:nvSpPr>
        <p:spPr>
          <a:xfrm>
            <a:off x="773445" y="961602"/>
            <a:ext cx="10973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6A6BBD-0AE4-438A-A905-4A8C3E3B7679}"/>
              </a:ext>
            </a:extLst>
          </p:cNvPr>
          <p:cNvSpPr txBox="1"/>
          <p:nvPr/>
        </p:nvSpPr>
        <p:spPr>
          <a:xfrm>
            <a:off x="592283" y="1955759"/>
            <a:ext cx="10973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CB32EE-76BB-4DC4-BD4A-3926F3FE14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27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2.1 is marked on the number line.</a:t>
            </a:r>
          </a:p>
          <a:p>
            <a:r>
              <a:rPr lang="en-US" sz="3200" b="1" dirty="0"/>
              <a:t>Mark 0.65 on the number line.</a:t>
            </a:r>
          </a:p>
        </p:txBody>
      </p:sp>
      <p:pic>
        <p:nvPicPr>
          <p:cNvPr id="156674" name="Picture 2">
            <a:extLst>
              <a:ext uri="{FF2B5EF4-FFF2-40B4-BE49-F238E27FC236}">
                <a16:creationId xmlns:a16="http://schemas.microsoft.com/office/drawing/2014/main" id="{C83AF694-8297-4A5B-9910-30C56F7FD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9" y="1286064"/>
            <a:ext cx="11694813" cy="206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B8C50E-AECE-4E84-A524-8D2E05008823}"/>
              </a:ext>
            </a:extLst>
          </p:cNvPr>
          <p:cNvSpPr/>
          <p:nvPr/>
        </p:nvSpPr>
        <p:spPr>
          <a:xfrm>
            <a:off x="6836611" y="770783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2.10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C1F7AE-606C-4A54-A684-79368597E764}"/>
              </a:ext>
            </a:extLst>
          </p:cNvPr>
          <p:cNvSpPr/>
          <p:nvPr/>
        </p:nvSpPr>
        <p:spPr>
          <a:xfrm>
            <a:off x="281938" y="2923585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EE8F0A-AC33-412A-92EC-4231808CF374}"/>
              </a:ext>
            </a:extLst>
          </p:cNvPr>
          <p:cNvSpPr/>
          <p:nvPr/>
        </p:nvSpPr>
        <p:spPr>
          <a:xfrm>
            <a:off x="3626717" y="2893930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FD9AA5-EEFD-40B4-8615-8A37B406E60C}"/>
              </a:ext>
            </a:extLst>
          </p:cNvPr>
          <p:cNvSpPr/>
          <p:nvPr/>
        </p:nvSpPr>
        <p:spPr>
          <a:xfrm>
            <a:off x="6955454" y="2893929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1D9D89-83D4-4CED-BD55-1C8BEE9AE157}"/>
              </a:ext>
            </a:extLst>
          </p:cNvPr>
          <p:cNvSpPr/>
          <p:nvPr/>
        </p:nvSpPr>
        <p:spPr>
          <a:xfrm>
            <a:off x="10252107" y="2893928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23E4CE-02AB-4158-B838-01CF6CE93BD7}"/>
              </a:ext>
            </a:extLst>
          </p:cNvPr>
          <p:cNvSpPr/>
          <p:nvPr/>
        </p:nvSpPr>
        <p:spPr>
          <a:xfrm rot="5400000">
            <a:off x="1752274" y="3067728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0.60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C51B37-5836-455C-A3D6-1306CE220777}"/>
              </a:ext>
            </a:extLst>
          </p:cNvPr>
          <p:cNvSpPr/>
          <p:nvPr/>
        </p:nvSpPr>
        <p:spPr>
          <a:xfrm rot="5400000">
            <a:off x="2112439" y="3067727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0.70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E53BD38-0630-4265-9C56-4A546BACF801}"/>
              </a:ext>
            </a:extLst>
          </p:cNvPr>
          <p:cNvCxnSpPr/>
          <p:nvPr/>
        </p:nvCxnSpPr>
        <p:spPr>
          <a:xfrm>
            <a:off x="2468058" y="2079269"/>
            <a:ext cx="0" cy="8016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E7D7D637-131F-4085-B994-8E5221F2BF5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04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53177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Plants are sold in trays of 20</a:t>
            </a:r>
          </a:p>
          <a:p>
            <a:r>
              <a:rPr lang="en-US" sz="3200" b="1" dirty="0"/>
              <a:t>Ivana buys 7 trays of plants.</a:t>
            </a:r>
          </a:p>
          <a:p>
            <a:r>
              <a:rPr lang="en-US" sz="3200" b="1" dirty="0"/>
              <a:t>How many plants is this?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34F189-5FBB-4CD4-A219-96CE7C1BC88D}"/>
              </a:ext>
            </a:extLst>
          </p:cNvPr>
          <p:cNvSpPr/>
          <p:nvPr/>
        </p:nvSpPr>
        <p:spPr>
          <a:xfrm>
            <a:off x="56122" y="2569004"/>
            <a:ext cx="69495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David wants 240 plants.</a:t>
            </a:r>
          </a:p>
          <a:p>
            <a:r>
              <a:rPr lang="en-US" sz="3200" b="1" dirty="0"/>
              <a:t>How many trays does he need to buy?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66B8DC-3DA8-43DD-A257-6D259189B5D8}"/>
              </a:ext>
            </a:extLst>
          </p:cNvPr>
          <p:cNvSpPr txBox="1"/>
          <p:nvPr/>
        </p:nvSpPr>
        <p:spPr>
          <a:xfrm>
            <a:off x="610657" y="1619660"/>
            <a:ext cx="1592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x 20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E7D4FE-D24F-48FC-8170-FCE0D0952DBB}"/>
              </a:ext>
            </a:extLst>
          </p:cNvPr>
          <p:cNvSpPr txBox="1"/>
          <p:nvPr/>
        </p:nvSpPr>
        <p:spPr>
          <a:xfrm>
            <a:off x="2021164" y="1619659"/>
            <a:ext cx="1592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4E0B3C-654A-4055-9191-A115590B5451}"/>
              </a:ext>
            </a:extLst>
          </p:cNvPr>
          <p:cNvSpPr txBox="1"/>
          <p:nvPr/>
        </p:nvSpPr>
        <p:spPr>
          <a:xfrm>
            <a:off x="4320068" y="1019894"/>
            <a:ext cx="2110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140 plants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576A27-7063-4DBE-AFD2-F4A07A2DEF9F}"/>
              </a:ext>
            </a:extLst>
          </p:cNvPr>
          <p:cNvSpPr/>
          <p:nvPr/>
        </p:nvSpPr>
        <p:spPr>
          <a:xfrm>
            <a:off x="610657" y="3707062"/>
            <a:ext cx="19114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240 </a:t>
            </a:r>
            <a:r>
              <a:rPr lang="en-GB" sz="3200" b="1" dirty="0">
                <a:solidFill>
                  <a:srgbClr val="FF0000"/>
                </a:solidFill>
              </a:rPr>
              <a:t>÷ 20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3BBEF6-787F-4EAB-8A73-651E14026CDC}"/>
              </a:ext>
            </a:extLst>
          </p:cNvPr>
          <p:cNvCxnSpPr>
            <a:cxnSpLocks/>
          </p:cNvCxnSpPr>
          <p:nvPr/>
        </p:nvCxnSpPr>
        <p:spPr>
          <a:xfrm flipH="1">
            <a:off x="1115367" y="3833446"/>
            <a:ext cx="205991" cy="3617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C3BDB9-0078-4105-B0C5-D90136578354}"/>
              </a:ext>
            </a:extLst>
          </p:cNvPr>
          <p:cNvCxnSpPr>
            <a:cxnSpLocks/>
          </p:cNvCxnSpPr>
          <p:nvPr/>
        </p:nvCxnSpPr>
        <p:spPr>
          <a:xfrm flipH="1">
            <a:off x="1918168" y="3829920"/>
            <a:ext cx="205991" cy="3617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A5FB327-F7B9-4D6F-B8D8-13CA13572FD9}"/>
              </a:ext>
            </a:extLst>
          </p:cNvPr>
          <p:cNvSpPr/>
          <p:nvPr/>
        </p:nvSpPr>
        <p:spPr>
          <a:xfrm>
            <a:off x="2407962" y="3707061"/>
            <a:ext cx="6140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F231F0-0581-4BAB-982D-D7F4EDC7F301}"/>
              </a:ext>
            </a:extLst>
          </p:cNvPr>
          <p:cNvSpPr txBox="1"/>
          <p:nvPr/>
        </p:nvSpPr>
        <p:spPr>
          <a:xfrm>
            <a:off x="6568554" y="3061447"/>
            <a:ext cx="2110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trays</a:t>
            </a:r>
          </a:p>
        </p:txBody>
      </p:sp>
    </p:spTree>
    <p:extLst>
      <p:ext uri="{BB962C8B-B14F-4D97-AF65-F5344CB8AC3E}">
        <p14:creationId xmlns:p14="http://schemas.microsoft.com/office/powerpoint/2010/main" val="247377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4" grpId="0"/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lengths in order, starting with the shortest.</a:t>
            </a:r>
          </a:p>
          <a:p>
            <a:r>
              <a:rPr lang="en-US" sz="3200" dirty="0"/>
              <a:t>       ½m          25mm          3.5cm          20cm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515CF6-41EE-466C-AC74-DD9D60B1C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27" y="1981763"/>
            <a:ext cx="10103797" cy="22129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0C4CA9-EA7C-4DFE-9189-77F05DAC2086}"/>
              </a:ext>
            </a:extLst>
          </p:cNvPr>
          <p:cNvSpPr txBox="1"/>
          <p:nvPr/>
        </p:nvSpPr>
        <p:spPr>
          <a:xfrm>
            <a:off x="235527" y="1127217"/>
            <a:ext cx="1636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50cm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1B6869-2026-4870-8660-07B6292C77BB}"/>
              </a:ext>
            </a:extLst>
          </p:cNvPr>
          <p:cNvSpPr txBox="1"/>
          <p:nvPr/>
        </p:nvSpPr>
        <p:spPr>
          <a:xfrm>
            <a:off x="2051311" y="1127217"/>
            <a:ext cx="1934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2.5cm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F35DDC-86A9-4404-81CD-84B8AC15C691}"/>
              </a:ext>
            </a:extLst>
          </p:cNvPr>
          <p:cNvSpPr txBox="1"/>
          <p:nvPr/>
        </p:nvSpPr>
        <p:spPr>
          <a:xfrm>
            <a:off x="4164638" y="1127217"/>
            <a:ext cx="1934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3.5cm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B5E74C-2895-47BE-85EB-FAF835CB11D3}"/>
              </a:ext>
            </a:extLst>
          </p:cNvPr>
          <p:cNvSpPr txBox="1"/>
          <p:nvPr/>
        </p:nvSpPr>
        <p:spPr>
          <a:xfrm>
            <a:off x="6124136" y="1127217"/>
            <a:ext cx="18052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20cm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E2B5F7-E697-478F-A1F5-18DA9D3CCAAF}"/>
              </a:ext>
            </a:extLst>
          </p:cNvPr>
          <p:cNvSpPr txBox="1"/>
          <p:nvPr/>
        </p:nvSpPr>
        <p:spPr>
          <a:xfrm>
            <a:off x="549082" y="2433879"/>
            <a:ext cx="1934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25mm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6D4785-1F83-4391-9D83-C2A63F43CE30}"/>
              </a:ext>
            </a:extLst>
          </p:cNvPr>
          <p:cNvSpPr txBox="1"/>
          <p:nvPr/>
        </p:nvSpPr>
        <p:spPr>
          <a:xfrm>
            <a:off x="3197458" y="2433879"/>
            <a:ext cx="1934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8B74DD-1582-4335-A0EC-AE2643A3148F}"/>
              </a:ext>
            </a:extLst>
          </p:cNvPr>
          <p:cNvSpPr txBox="1"/>
          <p:nvPr/>
        </p:nvSpPr>
        <p:spPr>
          <a:xfrm>
            <a:off x="5777345" y="2433879"/>
            <a:ext cx="1934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20cm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4656FA-68A2-4436-9A00-02065272F88F}"/>
              </a:ext>
            </a:extLst>
          </p:cNvPr>
          <p:cNvSpPr txBox="1"/>
          <p:nvPr/>
        </p:nvSpPr>
        <p:spPr>
          <a:xfrm>
            <a:off x="8621486" y="2433879"/>
            <a:ext cx="1738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½m</a:t>
            </a:r>
          </a:p>
        </p:txBody>
      </p:sp>
    </p:spTree>
    <p:extLst>
      <p:ext uri="{BB962C8B-B14F-4D97-AF65-F5344CB8AC3E}">
        <p14:creationId xmlns:p14="http://schemas.microsoft.com/office/powerpoint/2010/main" val="57376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169BD6-6ACC-4F37-B613-962239D81D1B}"/>
              </a:ext>
            </a:extLst>
          </p:cNvPr>
          <p:cNvSpPr/>
          <p:nvPr/>
        </p:nvSpPr>
        <p:spPr>
          <a:xfrm>
            <a:off x="56122" y="50000"/>
            <a:ext cx="118310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Amy did a survey of what time people get up on a Sunday morning. This table shows her results for 150 people.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5A45CB-7933-47C9-9852-B1983CFDE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68" y="1211464"/>
            <a:ext cx="5438007" cy="35819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305EE9-A033-4020-8C3A-BAEEE05D10A3}"/>
              </a:ext>
            </a:extLst>
          </p:cNvPr>
          <p:cNvSpPr/>
          <p:nvPr/>
        </p:nvSpPr>
        <p:spPr>
          <a:xfrm>
            <a:off x="6095999" y="1211464"/>
            <a:ext cx="56611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people get up at 8am or later?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E854B6-73A9-4588-8091-E236F76B161A}"/>
              </a:ext>
            </a:extLst>
          </p:cNvPr>
          <p:cNvSpPr/>
          <p:nvPr/>
        </p:nvSpPr>
        <p:spPr>
          <a:xfrm>
            <a:off x="465548" y="2999531"/>
            <a:ext cx="5343331" cy="17499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87592F-7046-411E-A078-DA24AB48FD99}"/>
              </a:ext>
            </a:extLst>
          </p:cNvPr>
          <p:cNvSpPr txBox="1"/>
          <p:nvPr/>
        </p:nvSpPr>
        <p:spPr>
          <a:xfrm>
            <a:off x="7258698" y="258353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1F1432-7462-4CE7-A655-0C228F32C450}"/>
              </a:ext>
            </a:extLst>
          </p:cNvPr>
          <p:cNvSpPr txBox="1"/>
          <p:nvPr/>
        </p:nvSpPr>
        <p:spPr>
          <a:xfrm>
            <a:off x="7250350" y="303629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FD0119-C823-4BC3-BEE4-7597D0564EA3}"/>
              </a:ext>
            </a:extLst>
          </p:cNvPr>
          <p:cNvSpPr txBox="1"/>
          <p:nvPr/>
        </p:nvSpPr>
        <p:spPr>
          <a:xfrm>
            <a:off x="6799512" y="305230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5F97B8-2438-4E5C-AAB7-4305FEE59FD5}"/>
              </a:ext>
            </a:extLst>
          </p:cNvPr>
          <p:cNvCxnSpPr>
            <a:cxnSpLocks/>
          </p:cNvCxnSpPr>
          <p:nvPr/>
        </p:nvCxnSpPr>
        <p:spPr>
          <a:xfrm>
            <a:off x="6812322" y="354245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36A14AD-0AF7-4CF8-B817-8826F6234BB3}"/>
              </a:ext>
            </a:extLst>
          </p:cNvPr>
          <p:cNvCxnSpPr>
            <a:cxnSpLocks/>
          </p:cNvCxnSpPr>
          <p:nvPr/>
        </p:nvCxnSpPr>
        <p:spPr>
          <a:xfrm>
            <a:off x="6812010" y="443196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0E17949-B94B-4173-BF76-B2EC5113F9CF}"/>
              </a:ext>
            </a:extLst>
          </p:cNvPr>
          <p:cNvSpPr txBox="1"/>
          <p:nvPr/>
        </p:nvSpPr>
        <p:spPr>
          <a:xfrm>
            <a:off x="7688379" y="347502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BD4180-6E95-42AF-952A-20430EF4AF23}"/>
              </a:ext>
            </a:extLst>
          </p:cNvPr>
          <p:cNvSpPr txBox="1"/>
          <p:nvPr/>
        </p:nvSpPr>
        <p:spPr>
          <a:xfrm>
            <a:off x="7248493" y="347207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DB8AB9-D8EC-46F8-B7EB-CCDDF9C8A0C7}"/>
              </a:ext>
            </a:extLst>
          </p:cNvPr>
          <p:cNvSpPr txBox="1"/>
          <p:nvPr/>
        </p:nvSpPr>
        <p:spPr>
          <a:xfrm>
            <a:off x="7344290" y="2372928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93B453-F717-4580-94C4-EC932F49E36A}"/>
              </a:ext>
            </a:extLst>
          </p:cNvPr>
          <p:cNvSpPr txBox="1"/>
          <p:nvPr/>
        </p:nvSpPr>
        <p:spPr>
          <a:xfrm>
            <a:off x="7244188" y="392236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9F7380-0238-4DB0-A2A9-6F08F2038880}"/>
              </a:ext>
            </a:extLst>
          </p:cNvPr>
          <p:cNvSpPr txBox="1"/>
          <p:nvPr/>
        </p:nvSpPr>
        <p:spPr>
          <a:xfrm>
            <a:off x="6793350" y="393837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1079FD-979A-4E17-B1F1-855B10889D90}"/>
              </a:ext>
            </a:extLst>
          </p:cNvPr>
          <p:cNvSpPr txBox="1"/>
          <p:nvPr/>
        </p:nvSpPr>
        <p:spPr>
          <a:xfrm>
            <a:off x="7683976" y="436264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70FFD-90FF-42A4-852D-C2591D232594}"/>
              </a:ext>
            </a:extLst>
          </p:cNvPr>
          <p:cNvSpPr txBox="1"/>
          <p:nvPr/>
        </p:nvSpPr>
        <p:spPr>
          <a:xfrm>
            <a:off x="6799220" y="435970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898552-D222-4302-946B-84DE849A8D03}"/>
              </a:ext>
            </a:extLst>
          </p:cNvPr>
          <p:cNvSpPr/>
          <p:nvPr/>
        </p:nvSpPr>
        <p:spPr>
          <a:xfrm>
            <a:off x="7683976" y="1706734"/>
            <a:ext cx="225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109 people</a:t>
            </a:r>
          </a:p>
        </p:txBody>
      </p:sp>
    </p:spTree>
    <p:extLst>
      <p:ext uri="{BB962C8B-B14F-4D97-AF65-F5344CB8AC3E}">
        <p14:creationId xmlns:p14="http://schemas.microsoft.com/office/powerpoint/2010/main" val="298285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pp.doublestruck.eu/content/K2_REAS/HTML/Q/Q09B08_files/image003.jpg">
            <a:extLst>
              <a:ext uri="{FF2B5EF4-FFF2-40B4-BE49-F238E27FC236}">
                <a16:creationId xmlns:a16="http://schemas.microsoft.com/office/drawing/2014/main" id="{0362B62C-20BE-4C0F-A614-D768D569BE4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607" y="1523911"/>
            <a:ext cx="7650785" cy="53340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F9FE90-E1A4-4E86-AC9C-C88E1AF576FE}"/>
              </a:ext>
            </a:extLst>
          </p:cNvPr>
          <p:cNvSpPr/>
          <p:nvPr/>
        </p:nvSpPr>
        <p:spPr>
          <a:xfrm>
            <a:off x="56123" y="50000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are five quadrilaterals on a square grid.</a:t>
            </a: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dotted line has been drawn on each quadrilateral.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each shape, put a tick if the dotted line is a line of symmetry.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B1AFD9-45E5-48A0-A5E8-C818ED8F4769}"/>
              </a:ext>
            </a:extLst>
          </p:cNvPr>
          <p:cNvSpPr/>
          <p:nvPr/>
        </p:nvSpPr>
        <p:spPr>
          <a:xfrm>
            <a:off x="3400926" y="2158367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49CD73-245B-40DB-8CEE-4C93D0E9B64E}"/>
              </a:ext>
            </a:extLst>
          </p:cNvPr>
          <p:cNvSpPr/>
          <p:nvPr/>
        </p:nvSpPr>
        <p:spPr>
          <a:xfrm>
            <a:off x="8153538" y="215836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6A0FD-3120-4013-92B1-398689564E6E}"/>
              </a:ext>
            </a:extLst>
          </p:cNvPr>
          <p:cNvSpPr/>
          <p:nvPr/>
        </p:nvSpPr>
        <p:spPr>
          <a:xfrm>
            <a:off x="5558589" y="3236759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EBCEBC-3D58-4F08-A6FA-6F4740E5143D}"/>
              </a:ext>
            </a:extLst>
          </p:cNvPr>
          <p:cNvSpPr/>
          <p:nvPr/>
        </p:nvSpPr>
        <p:spPr>
          <a:xfrm>
            <a:off x="3305862" y="4993107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BA0A37-C2ED-41B2-943A-8341A72D8905}"/>
              </a:ext>
            </a:extLst>
          </p:cNvPr>
          <p:cNvSpPr/>
          <p:nvPr/>
        </p:nvSpPr>
        <p:spPr>
          <a:xfrm>
            <a:off x="7931421" y="5459344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524FF9-7D3B-45A9-BFED-097F54275EF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54950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Dan has these coins.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5A975E-43B4-48BE-A7B4-5ED73B2DDF11}"/>
              </a:ext>
            </a:extLst>
          </p:cNvPr>
          <p:cNvSpPr/>
          <p:nvPr/>
        </p:nvSpPr>
        <p:spPr>
          <a:xfrm>
            <a:off x="5900896" y="634775"/>
            <a:ext cx="62345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Vijay has £1.50</a:t>
            </a:r>
          </a:p>
          <a:p>
            <a:r>
              <a:rPr lang="en-US" sz="3200" b="1" dirty="0"/>
              <a:t>How much more money does Dan have than Vijay?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CCCE15-9B4F-42CD-A608-D02B92E5F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78" y="512185"/>
            <a:ext cx="5259099" cy="27390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4BFD3C-D4C5-4F5A-B715-82E7E2A4EAB8}"/>
              </a:ext>
            </a:extLst>
          </p:cNvPr>
          <p:cNvSpPr txBox="1"/>
          <p:nvPr/>
        </p:nvSpPr>
        <p:spPr>
          <a:xfrm>
            <a:off x="6207175" y="2388519"/>
            <a:ext cx="1538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3.4 0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15E8F-C212-4192-AACD-54D0DF6FCB54}"/>
              </a:ext>
            </a:extLst>
          </p:cNvPr>
          <p:cNvSpPr txBox="1"/>
          <p:nvPr/>
        </p:nvSpPr>
        <p:spPr>
          <a:xfrm>
            <a:off x="6195541" y="2825653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1.5 0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B4FF8A-6ABB-41A5-B331-1703D2F499B3}"/>
              </a:ext>
            </a:extLst>
          </p:cNvPr>
          <p:cNvCxnSpPr>
            <a:cxnSpLocks/>
          </p:cNvCxnSpPr>
          <p:nvPr/>
        </p:nvCxnSpPr>
        <p:spPr>
          <a:xfrm>
            <a:off x="5810988" y="3336729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AD9164-C9FA-4BFE-8199-8311430A493F}"/>
              </a:ext>
            </a:extLst>
          </p:cNvPr>
          <p:cNvCxnSpPr>
            <a:cxnSpLocks/>
          </p:cNvCxnSpPr>
          <p:nvPr/>
        </p:nvCxnSpPr>
        <p:spPr>
          <a:xfrm>
            <a:off x="5810988" y="3785734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02B82D0-5133-48CB-89F7-FFC12F28074C}"/>
              </a:ext>
            </a:extLst>
          </p:cNvPr>
          <p:cNvSpPr txBox="1"/>
          <p:nvPr/>
        </p:nvSpPr>
        <p:spPr>
          <a:xfrm>
            <a:off x="5875444" y="2834636"/>
            <a:ext cx="47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2088D8-3028-42C4-91DF-CFEADB619373}"/>
              </a:ext>
            </a:extLst>
          </p:cNvPr>
          <p:cNvSpPr txBox="1"/>
          <p:nvPr/>
        </p:nvSpPr>
        <p:spPr>
          <a:xfrm>
            <a:off x="6500406" y="326091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1073BD-CDB5-4311-9ABA-121B464A5383}"/>
              </a:ext>
            </a:extLst>
          </p:cNvPr>
          <p:cNvSpPr txBox="1"/>
          <p:nvPr/>
        </p:nvSpPr>
        <p:spPr>
          <a:xfrm>
            <a:off x="7071093" y="3260916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8D7E1D-FBAE-4EFB-BE63-D2E3061A9781}"/>
              </a:ext>
            </a:extLst>
          </p:cNvPr>
          <p:cNvSpPr txBox="1"/>
          <p:nvPr/>
        </p:nvSpPr>
        <p:spPr>
          <a:xfrm>
            <a:off x="6651638" y="326824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4D4DCE-9235-43B8-9550-6BEC4395B1AF}"/>
              </a:ext>
            </a:extLst>
          </p:cNvPr>
          <p:cNvSpPr txBox="1"/>
          <p:nvPr/>
        </p:nvSpPr>
        <p:spPr>
          <a:xfrm>
            <a:off x="6178982" y="326463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2D96F2A-546A-46F6-940E-55900D317F52}"/>
              </a:ext>
            </a:extLst>
          </p:cNvPr>
          <p:cNvCxnSpPr>
            <a:cxnSpLocks/>
          </p:cNvCxnSpPr>
          <p:nvPr/>
        </p:nvCxnSpPr>
        <p:spPr>
          <a:xfrm flipV="1">
            <a:off x="6207174" y="245796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2B15C88-A41E-4544-904F-F2A0BC9AF4FE}"/>
              </a:ext>
            </a:extLst>
          </p:cNvPr>
          <p:cNvSpPr txBox="1"/>
          <p:nvPr/>
        </p:nvSpPr>
        <p:spPr>
          <a:xfrm>
            <a:off x="6250228" y="2107718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71C341-09ED-4CD5-B202-1F4E78DB434B}"/>
              </a:ext>
            </a:extLst>
          </p:cNvPr>
          <p:cNvSpPr txBox="1"/>
          <p:nvPr/>
        </p:nvSpPr>
        <p:spPr>
          <a:xfrm>
            <a:off x="6531048" y="2417746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13CA6C-C7D0-49E4-B81D-BCBBF92CE8AD}"/>
              </a:ext>
            </a:extLst>
          </p:cNvPr>
          <p:cNvSpPr txBox="1"/>
          <p:nvPr/>
        </p:nvSpPr>
        <p:spPr>
          <a:xfrm>
            <a:off x="5800296" y="3247792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663C5A-63A0-4EE3-8C71-0C66AD6F983F}"/>
              </a:ext>
            </a:extLst>
          </p:cNvPr>
          <p:cNvSpPr txBox="1"/>
          <p:nvPr/>
        </p:nvSpPr>
        <p:spPr>
          <a:xfrm>
            <a:off x="7483425" y="3242563"/>
            <a:ext cx="1538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more</a:t>
            </a:r>
          </a:p>
        </p:txBody>
      </p:sp>
    </p:spTree>
    <p:extLst>
      <p:ext uri="{BB962C8B-B14F-4D97-AF65-F5344CB8AC3E}">
        <p14:creationId xmlns:p14="http://schemas.microsoft.com/office/powerpoint/2010/main" val="65395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Book Sale: </a:t>
            </a:r>
            <a:r>
              <a:rPr lang="en-US" sz="3200" dirty="0"/>
              <a:t>Any 3 books for £14.50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355212-755D-40CC-9491-1E83D6519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13" y="634775"/>
            <a:ext cx="5575716" cy="23616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81A006-7793-4515-8FC9-44B340CA9861}"/>
              </a:ext>
            </a:extLst>
          </p:cNvPr>
          <p:cNvSpPr/>
          <p:nvPr/>
        </p:nvSpPr>
        <p:spPr>
          <a:xfrm>
            <a:off x="6213195" y="634775"/>
            <a:ext cx="55757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Lee bought these three books in the sale for £14.50</a:t>
            </a:r>
          </a:p>
          <a:p>
            <a:r>
              <a:rPr lang="en-US" sz="3200" b="1" dirty="0"/>
              <a:t>How much money did he save altogether compared to the full price of the books?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090619-7EC5-48C6-A17C-254E8BCC2CE7}"/>
              </a:ext>
            </a:extLst>
          </p:cNvPr>
          <p:cNvSpPr txBox="1"/>
          <p:nvPr/>
        </p:nvSpPr>
        <p:spPr>
          <a:xfrm>
            <a:off x="403089" y="3189320"/>
            <a:ext cx="4208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£3.99 + £5.99 + £6.99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3E0E85-8DCC-4B5B-A4F8-60E7A2400AC8}"/>
              </a:ext>
            </a:extLst>
          </p:cNvPr>
          <p:cNvSpPr txBox="1"/>
          <p:nvPr/>
        </p:nvSpPr>
        <p:spPr>
          <a:xfrm>
            <a:off x="403089" y="3774095"/>
            <a:ext cx="2621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£4 + £6 + £7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F5B409-91E6-4FEC-AB73-CBCC3B87FDB4}"/>
              </a:ext>
            </a:extLst>
          </p:cNvPr>
          <p:cNvSpPr txBox="1"/>
          <p:nvPr/>
        </p:nvSpPr>
        <p:spPr>
          <a:xfrm>
            <a:off x="2828524" y="3774095"/>
            <a:ext cx="933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BF0FF-CE7A-436C-A5E7-10280C41B653}"/>
              </a:ext>
            </a:extLst>
          </p:cNvPr>
          <p:cNvSpPr txBox="1"/>
          <p:nvPr/>
        </p:nvSpPr>
        <p:spPr>
          <a:xfrm>
            <a:off x="403090" y="4358870"/>
            <a:ext cx="3043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£17.00 – £0.03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67DDD3-ECAA-4E70-8E29-6A51DE0E836D}"/>
              </a:ext>
            </a:extLst>
          </p:cNvPr>
          <p:cNvSpPr txBox="1"/>
          <p:nvPr/>
        </p:nvSpPr>
        <p:spPr>
          <a:xfrm>
            <a:off x="3295203" y="4358869"/>
            <a:ext cx="1629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£16.97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248419-BC5D-495E-9FE1-21AD196AF787}"/>
              </a:ext>
            </a:extLst>
          </p:cNvPr>
          <p:cNvSpPr txBox="1"/>
          <p:nvPr/>
        </p:nvSpPr>
        <p:spPr>
          <a:xfrm>
            <a:off x="4410203" y="3189319"/>
            <a:ext cx="1629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£16.97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1ABE0E-3EA6-46B9-A729-F618542ACEBF}"/>
              </a:ext>
            </a:extLst>
          </p:cNvPr>
          <p:cNvSpPr txBox="1"/>
          <p:nvPr/>
        </p:nvSpPr>
        <p:spPr>
          <a:xfrm>
            <a:off x="5651233" y="3189318"/>
            <a:ext cx="1905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full price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B33457-8708-49B0-A387-EA9E7DC73C1C}"/>
              </a:ext>
            </a:extLst>
          </p:cNvPr>
          <p:cNvGrpSpPr/>
          <p:nvPr/>
        </p:nvGrpSpPr>
        <p:grpSpPr>
          <a:xfrm>
            <a:off x="7721632" y="3513792"/>
            <a:ext cx="2296633" cy="1404405"/>
            <a:chOff x="1371600" y="1941038"/>
            <a:chExt cx="2296633" cy="140440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5B88D8-5258-4E05-B345-08C48A14C6D3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1 6.9 7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55BA68D-41FF-49FC-8E0F-730D6A442AF4}"/>
                </a:ext>
              </a:extLst>
            </p:cNvPr>
            <p:cNvSpPr txBox="1"/>
            <p:nvPr/>
          </p:nvSpPr>
          <p:spPr>
            <a:xfrm>
              <a:off x="1799424" y="2373230"/>
              <a:ext cx="186880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1 4.5 0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960BBC3-12B9-4236-92CE-267906A80A4B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6323DB6-2D75-4894-A2A9-8896228FC5A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852435E-48B7-4871-AF0B-FA6D061F401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AC20433-9BB5-43EB-AEA5-C6EBE29FEC71}"/>
              </a:ext>
            </a:extLst>
          </p:cNvPr>
          <p:cNvSpPr txBox="1"/>
          <p:nvPr/>
        </p:nvSpPr>
        <p:spPr>
          <a:xfrm>
            <a:off x="9489047" y="44071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FDBB8F-BF7B-4860-87CE-5953D40680FE}"/>
              </a:ext>
            </a:extLst>
          </p:cNvPr>
          <p:cNvSpPr txBox="1"/>
          <p:nvPr/>
        </p:nvSpPr>
        <p:spPr>
          <a:xfrm>
            <a:off x="9049534" y="440441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31F964-1983-4F05-961D-CB9B181B81AE}"/>
              </a:ext>
            </a:extLst>
          </p:cNvPr>
          <p:cNvSpPr txBox="1"/>
          <p:nvPr/>
        </p:nvSpPr>
        <p:spPr>
          <a:xfrm>
            <a:off x="8588739" y="440584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ECB63B-C84E-4643-BA8B-EC50066F02FD}"/>
              </a:ext>
            </a:extLst>
          </p:cNvPr>
          <p:cNvSpPr txBox="1"/>
          <p:nvPr/>
        </p:nvSpPr>
        <p:spPr>
          <a:xfrm>
            <a:off x="8138585" y="440644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5F8E92-9CF2-42F8-89C8-87AF524ADF42}"/>
              </a:ext>
            </a:extLst>
          </p:cNvPr>
          <p:cNvSpPr txBox="1"/>
          <p:nvPr/>
        </p:nvSpPr>
        <p:spPr>
          <a:xfrm>
            <a:off x="8880911" y="4404413"/>
            <a:ext cx="3057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77CDD5C-32A2-4BB4-826D-2E7D02403103}"/>
              </a:ext>
            </a:extLst>
          </p:cNvPr>
          <p:cNvSpPr txBox="1"/>
          <p:nvPr/>
        </p:nvSpPr>
        <p:spPr>
          <a:xfrm>
            <a:off x="7814875" y="440584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28E4DDF-B295-45E2-9DBB-FC2245B8A951}"/>
              </a:ext>
            </a:extLst>
          </p:cNvPr>
          <p:cNvSpPr txBox="1"/>
          <p:nvPr/>
        </p:nvSpPr>
        <p:spPr>
          <a:xfrm>
            <a:off x="9518131" y="2585640"/>
            <a:ext cx="1629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£2.47</a:t>
            </a:r>
          </a:p>
        </p:txBody>
      </p:sp>
    </p:spTree>
    <p:extLst>
      <p:ext uri="{BB962C8B-B14F-4D97-AF65-F5344CB8AC3E}">
        <p14:creationId xmlns:p14="http://schemas.microsoft.com/office/powerpoint/2010/main" val="57150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9" grpId="0"/>
      <p:bldP spid="20" grpId="0"/>
      <p:bldP spid="24" grpId="0"/>
      <p:bldP spid="25" grpId="0"/>
      <p:bldP spid="29" grpId="0"/>
      <p:bldP spid="30" grpId="0"/>
      <p:bldP spid="3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Emma buys 5 bunches of flowers. </a:t>
            </a:r>
          </a:p>
          <a:p>
            <a:r>
              <a:rPr lang="en-US" sz="3200" b="1" dirty="0"/>
              <a:t>Each bunch of flowers costs £1.20</a:t>
            </a:r>
          </a:p>
          <a:p>
            <a:r>
              <a:rPr lang="en-US" sz="3200" b="1" dirty="0"/>
              <a:t>How much does Emma pay altogether? </a:t>
            </a:r>
            <a:endParaRPr lang="en-US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2ECC03-722B-4EDF-B4B7-02082DB50E58}"/>
              </a:ext>
            </a:extLst>
          </p:cNvPr>
          <p:cNvSpPr txBox="1"/>
          <p:nvPr/>
        </p:nvSpPr>
        <p:spPr>
          <a:xfrm>
            <a:off x="1198315" y="1921700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1.2 0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6BA456-8413-4FFA-807D-0F18BC09D814}"/>
              </a:ext>
            </a:extLst>
          </p:cNvPr>
          <p:cNvSpPr txBox="1"/>
          <p:nvPr/>
        </p:nvSpPr>
        <p:spPr>
          <a:xfrm>
            <a:off x="734955" y="234132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F59F61-40D9-4FE7-A301-B05F9C6B5DC6}"/>
              </a:ext>
            </a:extLst>
          </p:cNvPr>
          <p:cNvSpPr txBox="1"/>
          <p:nvPr/>
        </p:nvSpPr>
        <p:spPr>
          <a:xfrm>
            <a:off x="2092428" y="233838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E68F8E1-CEBA-452F-9624-A5799B39FE08}"/>
              </a:ext>
            </a:extLst>
          </p:cNvPr>
          <p:cNvCxnSpPr>
            <a:cxnSpLocks/>
          </p:cNvCxnSpPr>
          <p:nvPr/>
        </p:nvCxnSpPr>
        <p:spPr>
          <a:xfrm>
            <a:off x="772222" y="2878084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8711C0C-8246-4F77-ADE5-82B5C3150006}"/>
              </a:ext>
            </a:extLst>
          </p:cNvPr>
          <p:cNvCxnSpPr>
            <a:cxnSpLocks/>
          </p:cNvCxnSpPr>
          <p:nvPr/>
        </p:nvCxnSpPr>
        <p:spPr>
          <a:xfrm>
            <a:off x="772222" y="3320539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F19CC27-4319-48E2-91EA-0F443BC4CF24}"/>
              </a:ext>
            </a:extLst>
          </p:cNvPr>
          <p:cNvSpPr txBox="1"/>
          <p:nvPr/>
        </p:nvSpPr>
        <p:spPr>
          <a:xfrm>
            <a:off x="1513024" y="279579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EDE640-8C9D-4B6D-B9C1-A3E0C1323A9F}"/>
              </a:ext>
            </a:extLst>
          </p:cNvPr>
          <p:cNvSpPr txBox="1"/>
          <p:nvPr/>
        </p:nvSpPr>
        <p:spPr>
          <a:xfrm>
            <a:off x="2101432" y="278503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DEE75A-43EC-46F2-A2EE-C51648745E1F}"/>
              </a:ext>
            </a:extLst>
          </p:cNvPr>
          <p:cNvSpPr txBox="1"/>
          <p:nvPr/>
        </p:nvSpPr>
        <p:spPr>
          <a:xfrm>
            <a:off x="1678192" y="279579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08D8A5-B3EF-4D57-A5C0-0E9BD5659BFE}"/>
              </a:ext>
            </a:extLst>
          </p:cNvPr>
          <p:cNvSpPr txBox="1"/>
          <p:nvPr/>
        </p:nvSpPr>
        <p:spPr>
          <a:xfrm>
            <a:off x="1180010" y="2797011"/>
            <a:ext cx="545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D49EE5-491C-4C28-873A-755AD758C355}"/>
              </a:ext>
            </a:extLst>
          </p:cNvPr>
          <p:cNvSpPr txBox="1"/>
          <p:nvPr/>
        </p:nvSpPr>
        <p:spPr>
          <a:xfrm>
            <a:off x="1234963" y="164126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9CECF0-ABC8-45D7-B5B0-88C925BEF000}"/>
              </a:ext>
            </a:extLst>
          </p:cNvPr>
          <p:cNvSpPr txBox="1"/>
          <p:nvPr/>
        </p:nvSpPr>
        <p:spPr>
          <a:xfrm>
            <a:off x="746768" y="2795793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B565F1-A18B-4A4E-B1F9-63E0AF925BF5}"/>
              </a:ext>
            </a:extLst>
          </p:cNvPr>
          <p:cNvSpPr/>
          <p:nvPr/>
        </p:nvSpPr>
        <p:spPr>
          <a:xfrm>
            <a:off x="6760030" y="103488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£6</a:t>
            </a:r>
          </a:p>
        </p:txBody>
      </p:sp>
    </p:spTree>
    <p:extLst>
      <p:ext uri="{BB962C8B-B14F-4D97-AF65-F5344CB8AC3E}">
        <p14:creationId xmlns:p14="http://schemas.microsoft.com/office/powerpoint/2010/main" val="76949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0" grpId="0"/>
      <p:bldP spid="21" grpId="0"/>
      <p:bldP spid="22" grpId="0"/>
      <p:bldP spid="24" grpId="0"/>
      <p:bldP spid="25" grpId="0"/>
      <p:bldP spid="26" grpId="0"/>
      <p:bldP spid="2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341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number below is four thousand and seven?</a:t>
            </a:r>
          </a:p>
          <a:p>
            <a:r>
              <a:rPr lang="en-US" sz="3200" b="1" dirty="0"/>
              <a:t>Put a ring round it.</a:t>
            </a:r>
          </a:p>
          <a:p>
            <a:endParaRPr lang="en-US" sz="2400" b="1" dirty="0"/>
          </a:p>
          <a:p>
            <a:r>
              <a:rPr lang="en-US" sz="3200" dirty="0"/>
              <a:t>       47            407            4,007            40,007            400,007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03B26D8-019D-4BE3-8284-A11C284FB65C}"/>
              </a:ext>
            </a:extLst>
          </p:cNvPr>
          <p:cNvSpPr/>
          <p:nvPr/>
        </p:nvSpPr>
        <p:spPr>
          <a:xfrm>
            <a:off x="3698541" y="1301570"/>
            <a:ext cx="1569493" cy="7642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1537C6-C665-4A42-AED3-0F61F1EB615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59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when flights take off at an airport.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6E0989-A75E-4661-80FB-6A1FDD96953E}"/>
              </a:ext>
            </a:extLst>
          </p:cNvPr>
          <p:cNvSpPr/>
          <p:nvPr/>
        </p:nvSpPr>
        <p:spPr>
          <a:xfrm>
            <a:off x="6945132" y="634775"/>
            <a:ext cx="46689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flights take off between 3pm and 5pm?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D0780E-789E-4E50-883A-00516636E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53" y="634775"/>
            <a:ext cx="6590385" cy="36859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81F54C-1E25-49AE-83F2-B5F11BF15209}"/>
              </a:ext>
            </a:extLst>
          </p:cNvPr>
          <p:cNvSpPr txBox="1"/>
          <p:nvPr/>
        </p:nvSpPr>
        <p:spPr>
          <a:xfrm>
            <a:off x="7065207" y="1600582"/>
            <a:ext cx="454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between 15:00 and 17:00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0C2140-1BFB-4C28-BA79-FCCC870D538B}"/>
              </a:ext>
            </a:extLst>
          </p:cNvPr>
          <p:cNvSpPr/>
          <p:nvPr/>
        </p:nvSpPr>
        <p:spPr>
          <a:xfrm>
            <a:off x="5889558" y="212380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34B98C-F71D-4808-BBF0-3B66402317FE}"/>
              </a:ext>
            </a:extLst>
          </p:cNvPr>
          <p:cNvSpPr/>
          <p:nvPr/>
        </p:nvSpPr>
        <p:spPr>
          <a:xfrm>
            <a:off x="5889558" y="264431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2A84F3-01A7-4E84-9584-3D7D30D37567}"/>
              </a:ext>
            </a:extLst>
          </p:cNvPr>
          <p:cNvSpPr/>
          <p:nvPr/>
        </p:nvSpPr>
        <p:spPr>
          <a:xfrm>
            <a:off x="5889558" y="317263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87735A-68E6-4071-BE6E-73B49CCE17B4}"/>
              </a:ext>
            </a:extLst>
          </p:cNvPr>
          <p:cNvSpPr txBox="1"/>
          <p:nvPr/>
        </p:nvSpPr>
        <p:spPr>
          <a:xfrm>
            <a:off x="7088911" y="2102631"/>
            <a:ext cx="454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flights take off</a:t>
            </a:r>
          </a:p>
        </p:txBody>
      </p:sp>
    </p:spTree>
    <p:extLst>
      <p:ext uri="{BB962C8B-B14F-4D97-AF65-F5344CB8AC3E}">
        <p14:creationId xmlns:p14="http://schemas.microsoft.com/office/powerpoint/2010/main" val="196052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when flights take off at an airport.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6E0989-A75E-4661-80FB-6A1FDD96953E}"/>
              </a:ext>
            </a:extLst>
          </p:cNvPr>
          <p:cNvSpPr/>
          <p:nvPr/>
        </p:nvSpPr>
        <p:spPr>
          <a:xfrm>
            <a:off x="6945132" y="634775"/>
            <a:ext cx="4668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later does the second flight to Paris take off than the first?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D0780E-789E-4E50-883A-00516636E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53" y="634775"/>
            <a:ext cx="6590385" cy="368593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5BF18F4-486A-4823-9D3A-97B38152E066}"/>
              </a:ext>
            </a:extLst>
          </p:cNvPr>
          <p:cNvSpPr/>
          <p:nvPr/>
        </p:nvSpPr>
        <p:spPr>
          <a:xfrm>
            <a:off x="4575175" y="1177925"/>
            <a:ext cx="2168525" cy="5175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3A0D7-168B-4088-8CA5-1C1BBB7FB7DD}"/>
              </a:ext>
            </a:extLst>
          </p:cNvPr>
          <p:cNvSpPr/>
          <p:nvPr/>
        </p:nvSpPr>
        <p:spPr>
          <a:xfrm>
            <a:off x="4575174" y="2730269"/>
            <a:ext cx="2168525" cy="5175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8DEC161-B1E7-43FA-92E7-2CB3424FD5EA}"/>
              </a:ext>
            </a:extLst>
          </p:cNvPr>
          <p:cNvGrpSpPr/>
          <p:nvPr/>
        </p:nvGrpSpPr>
        <p:grpSpPr>
          <a:xfrm>
            <a:off x="7088372" y="2792827"/>
            <a:ext cx="793463" cy="492950"/>
            <a:chOff x="3637584" y="928777"/>
            <a:chExt cx="793463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C5BCA26-0378-44D8-9DCA-074045E8E5D9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859D13-0257-42C7-8962-AA46939A5E0C}"/>
                </a:ext>
              </a:extLst>
            </p:cNvPr>
            <p:cNvSpPr txBox="1"/>
            <p:nvPr/>
          </p:nvSpPr>
          <p:spPr>
            <a:xfrm>
              <a:off x="3637584" y="1021617"/>
              <a:ext cx="7934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13:35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60EA506-6EDB-43E8-80EF-FF4BEA043E91}"/>
              </a:ext>
            </a:extLst>
          </p:cNvPr>
          <p:cNvGrpSpPr/>
          <p:nvPr/>
        </p:nvGrpSpPr>
        <p:grpSpPr>
          <a:xfrm>
            <a:off x="7979926" y="2790074"/>
            <a:ext cx="822935" cy="494964"/>
            <a:chOff x="6754512" y="926763"/>
            <a:chExt cx="822935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DBCA07D-6856-458E-8F66-A3255739A1A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0B93AB0-0B61-4092-9F3A-B7540E6BAE47}"/>
                </a:ext>
              </a:extLst>
            </p:cNvPr>
            <p:cNvGrpSpPr/>
            <p:nvPr/>
          </p:nvGrpSpPr>
          <p:grpSpPr>
            <a:xfrm>
              <a:off x="6754512" y="928608"/>
              <a:ext cx="822935" cy="493119"/>
              <a:chOff x="6754512" y="928608"/>
              <a:chExt cx="822935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D889AA-092C-4279-80CE-DEBC5E611D2C}"/>
                  </a:ext>
                </a:extLst>
              </p:cNvPr>
              <p:cNvSpPr txBox="1"/>
              <p:nvPr/>
            </p:nvSpPr>
            <p:spPr>
              <a:xfrm>
                <a:off x="675451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14:35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D83A964-3018-4EAE-9297-EE73118231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F35223B2-52DB-458D-A8EA-0A355B9796A5}"/>
              </a:ext>
            </a:extLst>
          </p:cNvPr>
          <p:cNvGrpSpPr/>
          <p:nvPr/>
        </p:nvGrpSpPr>
        <p:grpSpPr>
          <a:xfrm>
            <a:off x="7482216" y="2294202"/>
            <a:ext cx="893612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4DDDCBC-F35B-49BF-A1D3-FE8FA1117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2843253-3B71-4374-870E-C6DD7C67BDE2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B83D1066-E8BC-41C6-8410-D65888279994}"/>
              </a:ext>
            </a:extLst>
          </p:cNvPr>
          <p:cNvGrpSpPr/>
          <p:nvPr/>
        </p:nvGrpSpPr>
        <p:grpSpPr>
          <a:xfrm>
            <a:off x="8378765" y="2289771"/>
            <a:ext cx="889898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882C74C-C3E8-4750-9411-97EB19E5A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48114EC-2943-48A9-B049-C57CCA067A2A}"/>
                </a:ext>
              </a:extLst>
            </p:cNvPr>
            <p:cNvSpPr/>
            <p:nvPr/>
          </p:nvSpPr>
          <p:spPr>
            <a:xfrm>
              <a:off x="7434407" y="5821043"/>
              <a:ext cx="15001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19AA700-D9D2-4CCD-AC95-24A3972E3613}"/>
              </a:ext>
            </a:extLst>
          </p:cNvPr>
          <p:cNvGrpSpPr/>
          <p:nvPr/>
        </p:nvGrpSpPr>
        <p:grpSpPr>
          <a:xfrm>
            <a:off x="8799810" y="2787692"/>
            <a:ext cx="961280" cy="494964"/>
            <a:chOff x="6683297" y="926763"/>
            <a:chExt cx="961280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CD6C9B-5606-4498-A844-2FF6D794D75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A38C03E-D1C9-4872-96C2-A1AA1D94B258}"/>
                </a:ext>
              </a:extLst>
            </p:cNvPr>
            <p:cNvGrpSpPr/>
            <p:nvPr/>
          </p:nvGrpSpPr>
          <p:grpSpPr>
            <a:xfrm>
              <a:off x="6683297" y="928608"/>
              <a:ext cx="961280" cy="493119"/>
              <a:chOff x="6683297" y="928608"/>
              <a:chExt cx="961280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F905080-7742-4F1F-BF2D-40212A7B6957}"/>
                  </a:ext>
                </a:extLst>
              </p:cNvPr>
              <p:cNvSpPr txBox="1"/>
              <p:nvPr/>
            </p:nvSpPr>
            <p:spPr>
              <a:xfrm>
                <a:off x="6683297" y="1021617"/>
                <a:ext cx="961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15:35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EF6DCB08-62DB-4A70-96C4-2D0B04FFF1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CD49143-1BEF-4B92-8A33-5286E4532593}"/>
              </a:ext>
            </a:extLst>
          </p:cNvPr>
          <p:cNvCxnSpPr>
            <a:cxnSpLocks/>
          </p:cNvCxnSpPr>
          <p:nvPr/>
        </p:nvCxnSpPr>
        <p:spPr>
          <a:xfrm>
            <a:off x="7149685" y="2805871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B219DD56-32DE-4586-9FA1-7C5343E24533}"/>
              </a:ext>
            </a:extLst>
          </p:cNvPr>
          <p:cNvSpPr/>
          <p:nvPr/>
        </p:nvSpPr>
        <p:spPr>
          <a:xfrm>
            <a:off x="7416200" y="264030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99E5B5B-635E-48C6-B50A-7EF6D4CD3E60}"/>
              </a:ext>
            </a:extLst>
          </p:cNvPr>
          <p:cNvGrpSpPr/>
          <p:nvPr/>
        </p:nvGrpSpPr>
        <p:grpSpPr>
          <a:xfrm>
            <a:off x="9772281" y="2787692"/>
            <a:ext cx="822935" cy="494964"/>
            <a:chOff x="6754512" y="926763"/>
            <a:chExt cx="822935" cy="4949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049DDFB-F617-465B-A185-B9DB9E7424D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81C6233-4928-4F39-97EB-2C5C89F05D03}"/>
                </a:ext>
              </a:extLst>
            </p:cNvPr>
            <p:cNvGrpSpPr/>
            <p:nvPr/>
          </p:nvGrpSpPr>
          <p:grpSpPr>
            <a:xfrm>
              <a:off x="6754512" y="928608"/>
              <a:ext cx="822935" cy="493119"/>
              <a:chOff x="6754512" y="928608"/>
              <a:chExt cx="822935" cy="4931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322A5FA-5083-43BD-A6CA-D161B24245FD}"/>
                  </a:ext>
                </a:extLst>
              </p:cNvPr>
              <p:cNvSpPr txBox="1"/>
              <p:nvPr/>
            </p:nvSpPr>
            <p:spPr>
              <a:xfrm>
                <a:off x="675451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15:40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797DCFD-CCEB-4BA4-B902-B507D48062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91">
            <a:extLst>
              <a:ext uri="{FF2B5EF4-FFF2-40B4-BE49-F238E27FC236}">
                <a16:creationId xmlns:a16="http://schemas.microsoft.com/office/drawing/2014/main" id="{6868DB2B-081F-4C4E-9949-AE2C089AF66C}"/>
              </a:ext>
            </a:extLst>
          </p:cNvPr>
          <p:cNvGrpSpPr/>
          <p:nvPr/>
        </p:nvGrpSpPr>
        <p:grpSpPr>
          <a:xfrm>
            <a:off x="9274571" y="2291820"/>
            <a:ext cx="893612" cy="479154"/>
            <a:chOff x="7395283" y="5821043"/>
            <a:chExt cx="205894" cy="512761"/>
          </a:xfrm>
        </p:grpSpPr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E17E26A8-0D5A-4F4B-A8D7-F7E12BB12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EC9A5E9-2256-46A3-8467-B7AC56E4D2B9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+5m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E58863DD-07F0-4628-A099-17FDE62D9A1A}"/>
              </a:ext>
            </a:extLst>
          </p:cNvPr>
          <p:cNvSpPr txBox="1"/>
          <p:nvPr/>
        </p:nvSpPr>
        <p:spPr>
          <a:xfrm>
            <a:off x="7088911" y="3329999"/>
            <a:ext cx="454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hours 5 minutes</a:t>
            </a:r>
          </a:p>
        </p:txBody>
      </p:sp>
    </p:spTree>
    <p:extLst>
      <p:ext uri="{BB962C8B-B14F-4D97-AF65-F5344CB8AC3E}">
        <p14:creationId xmlns:p14="http://schemas.microsoft.com/office/powerpoint/2010/main" val="69935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0.01927 -0.03797 C 0.02331 -0.0463 0.0293 -0.0507 0.03581 -0.0507 C 0.04297 -0.0507 0.04883 -0.0463 0.05287 -0.03797 L 0.07253 2.59259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2.59259E-6 L 0.0918 -0.03704 C 0.09597 -0.04537 0.10222 -0.04977 0.10847 -0.04977 C 0.11589 -0.04977 0.12175 -0.04537 0.12578 -0.03704 L 0.14584 2.59259E-6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9 2.59259E-6 L 0.16602 -0.03658 C 0.17005 -0.04468 0.17617 -0.04908 0.18268 -0.04908 C 0.18998 -0.04908 0.19584 -0.04468 0.19987 -0.03658 L 0.21953 2.59259E-6 " pathEditMode="relative" rAng="0" ptsTypes="AAAAA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8" grpId="0" animBg="1"/>
      <p:bldP spid="28" grpId="1" animBg="1"/>
      <p:bldP spid="28" grpId="2" animBg="1"/>
      <p:bldP spid="28" grpId="3" animBg="1"/>
      <p:bldP spid="3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when flights take off at an airport.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6E0989-A75E-4661-80FB-6A1FDD96953E}"/>
              </a:ext>
            </a:extLst>
          </p:cNvPr>
          <p:cNvSpPr/>
          <p:nvPr/>
        </p:nvSpPr>
        <p:spPr>
          <a:xfrm>
            <a:off x="6945132" y="634775"/>
            <a:ext cx="4668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flight to Dublin takes 50 minutes. What time does it arrive in Dublin?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D0780E-789E-4E50-883A-00516636E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53" y="634775"/>
            <a:ext cx="6590385" cy="368593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CF075E5-DE0E-434A-BAE9-56D973BD3E30}"/>
              </a:ext>
            </a:extLst>
          </p:cNvPr>
          <p:cNvGrpSpPr/>
          <p:nvPr/>
        </p:nvGrpSpPr>
        <p:grpSpPr>
          <a:xfrm>
            <a:off x="7153278" y="2792827"/>
            <a:ext cx="822935" cy="492950"/>
            <a:chOff x="3640497" y="928777"/>
            <a:chExt cx="822935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BC90BC8-4CFF-41DF-A048-8BED624FDA6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F11BA5-0AF9-4C87-B1DA-6910B5437526}"/>
                </a:ext>
              </a:extLst>
            </p:cNvPr>
            <p:cNvSpPr txBox="1"/>
            <p:nvPr/>
          </p:nvSpPr>
          <p:spPr>
            <a:xfrm>
              <a:off x="3640497" y="1021617"/>
              <a:ext cx="822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17:25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2FD3580-5326-42AF-AB12-8BACE0BF78EA}"/>
              </a:ext>
            </a:extLst>
          </p:cNvPr>
          <p:cNvGrpSpPr/>
          <p:nvPr/>
        </p:nvGrpSpPr>
        <p:grpSpPr>
          <a:xfrm>
            <a:off x="8049539" y="2790074"/>
            <a:ext cx="822935" cy="494964"/>
            <a:chOff x="6762132" y="926763"/>
            <a:chExt cx="822935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173CB8D-D9F6-4A6C-A27B-E2EE9E3806C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0690226-635D-4E93-9A05-FE893082CA11}"/>
                </a:ext>
              </a:extLst>
            </p:cNvPr>
            <p:cNvGrpSpPr/>
            <p:nvPr/>
          </p:nvGrpSpPr>
          <p:grpSpPr>
            <a:xfrm>
              <a:off x="6762132" y="928608"/>
              <a:ext cx="822935" cy="493119"/>
              <a:chOff x="6762132" y="928608"/>
              <a:chExt cx="822935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77D9494-0264-472C-A87E-4D8E483F9985}"/>
                  </a:ext>
                </a:extLst>
              </p:cNvPr>
              <p:cNvSpPr txBox="1"/>
              <p:nvPr/>
            </p:nvSpPr>
            <p:spPr>
              <a:xfrm>
                <a:off x="676213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18:00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15D25D7-F39D-4BE8-A5FC-5FE8F23AB0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C13B0BA7-05AF-470D-B858-0198EA1E8A5F}"/>
              </a:ext>
            </a:extLst>
          </p:cNvPr>
          <p:cNvGrpSpPr/>
          <p:nvPr/>
        </p:nvGrpSpPr>
        <p:grpSpPr>
          <a:xfrm>
            <a:off x="7544209" y="2294202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99ED48AF-E6A3-41D7-8566-DAACEE77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BFCB381-55E3-4CE6-B8E6-65C22D8AC3CC}"/>
                </a:ext>
              </a:extLst>
            </p:cNvPr>
            <p:cNvSpPr/>
            <p:nvPr/>
          </p:nvSpPr>
          <p:spPr>
            <a:xfrm>
              <a:off x="7407971" y="5821043"/>
              <a:ext cx="1745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+35m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6F8AED5E-D809-4769-B75E-3ADA51BB8707}"/>
              </a:ext>
            </a:extLst>
          </p:cNvPr>
          <p:cNvGrpSpPr/>
          <p:nvPr/>
        </p:nvGrpSpPr>
        <p:grpSpPr>
          <a:xfrm>
            <a:off x="8440758" y="2289771"/>
            <a:ext cx="889898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96D8E4B-6F6B-4C78-BE01-8A5C7F088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A6B3023-8C1F-46CC-BED3-BE2EF7CCA949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+15m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917A712-3F78-4D37-850E-902284346DB1}"/>
              </a:ext>
            </a:extLst>
          </p:cNvPr>
          <p:cNvGrpSpPr/>
          <p:nvPr/>
        </p:nvGrpSpPr>
        <p:grpSpPr>
          <a:xfrm>
            <a:off x="8953243" y="2787692"/>
            <a:ext cx="961280" cy="494964"/>
            <a:chOff x="6774737" y="926763"/>
            <a:chExt cx="961280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BB87169-61B8-49CD-9843-CC1A0F98555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9ED58A1-8C89-426A-A7A5-9E440E249DE8}"/>
                </a:ext>
              </a:extLst>
            </p:cNvPr>
            <p:cNvGrpSpPr/>
            <p:nvPr/>
          </p:nvGrpSpPr>
          <p:grpSpPr>
            <a:xfrm>
              <a:off x="6774737" y="928608"/>
              <a:ext cx="961280" cy="493119"/>
              <a:chOff x="6774737" y="928608"/>
              <a:chExt cx="961280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5F77CAF-D2D9-43A4-9C77-C64B4AE2764B}"/>
                  </a:ext>
                </a:extLst>
              </p:cNvPr>
              <p:cNvSpPr txBox="1"/>
              <p:nvPr/>
            </p:nvSpPr>
            <p:spPr>
              <a:xfrm>
                <a:off x="6774737" y="1021617"/>
                <a:ext cx="961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18:15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4EDBA6C-10E8-4389-AD7F-A115D52146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CA5114-9251-4348-B92C-84D61F85196A}"/>
              </a:ext>
            </a:extLst>
          </p:cNvPr>
          <p:cNvCxnSpPr>
            <a:cxnSpLocks/>
          </p:cNvCxnSpPr>
          <p:nvPr/>
        </p:nvCxnSpPr>
        <p:spPr>
          <a:xfrm>
            <a:off x="7211678" y="2805871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AF2A2ECA-6958-4042-A7FB-26924644D941}"/>
              </a:ext>
            </a:extLst>
          </p:cNvPr>
          <p:cNvSpPr/>
          <p:nvPr/>
        </p:nvSpPr>
        <p:spPr>
          <a:xfrm>
            <a:off x="7478193" y="264030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18B281-FEAE-46C4-BB78-16CC75626762}"/>
              </a:ext>
            </a:extLst>
          </p:cNvPr>
          <p:cNvSpPr txBox="1"/>
          <p:nvPr/>
        </p:nvSpPr>
        <p:spPr>
          <a:xfrm>
            <a:off x="7088911" y="3329999"/>
            <a:ext cx="2442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18:15</a:t>
            </a:r>
          </a:p>
        </p:txBody>
      </p:sp>
    </p:spTree>
    <p:extLst>
      <p:ext uri="{BB962C8B-B14F-4D97-AF65-F5344CB8AC3E}">
        <p14:creationId xmlns:p14="http://schemas.microsoft.com/office/powerpoint/2010/main" val="70204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1927 -0.03797 C 0.02331 -0.0463 0.0293 -0.0507 0.03581 -0.0507 C 0.04297 -0.0507 0.04883 -0.0463 0.05287 -0.03797 L 0.07253 2.59259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2.59259E-6 L 0.0918 -0.03704 C 0.09596 -0.04537 0.10221 -0.04977 0.10846 -0.04977 C 0.11589 -0.04977 0.12175 -0.04537 0.12578 -0.03704 L 0.14583 2.59259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the cost of sending a letter.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98643B-C5E5-4A0D-ACF5-FAA241AD355D}"/>
              </a:ext>
            </a:extLst>
          </p:cNvPr>
          <p:cNvSpPr/>
          <p:nvPr/>
        </p:nvSpPr>
        <p:spPr>
          <a:xfrm>
            <a:off x="4664019" y="634775"/>
            <a:ext cx="72228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Paul is sending a letter.</a:t>
            </a:r>
          </a:p>
          <a:p>
            <a:r>
              <a:rPr lang="en-US" sz="3200" b="1" dirty="0"/>
              <a:t>It costs 38p second class.</a:t>
            </a:r>
          </a:p>
          <a:p>
            <a:r>
              <a:rPr lang="en-US" sz="3200" b="1" dirty="0"/>
              <a:t>How much would it cost him to send it first class?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042D6F-4C68-4650-ACCB-991BCBD17FDF}"/>
              </a:ext>
            </a:extLst>
          </p:cNvPr>
          <p:cNvSpPr/>
          <p:nvPr/>
        </p:nvSpPr>
        <p:spPr>
          <a:xfrm>
            <a:off x="56122" y="4051193"/>
            <a:ext cx="8503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Jenny has a letter with a mass of 170 g.</a:t>
            </a:r>
          </a:p>
          <a:p>
            <a:r>
              <a:rPr lang="en-US" sz="3200" b="1" dirty="0"/>
              <a:t>What does it cost to send it first class?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D54230-966C-4D1C-AAB5-6A893A6DE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56" y="634775"/>
            <a:ext cx="4397666" cy="3416418"/>
          </a:xfrm>
          <a:prstGeom prst="rect">
            <a:avLst/>
          </a:prstGeom>
        </p:spPr>
      </p:pic>
      <p:pic>
        <p:nvPicPr>
          <p:cNvPr id="22530" name="Picture 2">
            <a:extLst>
              <a:ext uri="{FF2B5EF4-FFF2-40B4-BE49-F238E27FC236}">
                <a16:creationId xmlns:a16="http://schemas.microsoft.com/office/drawing/2014/main" id="{545C76E4-66ED-4A64-950D-AA7C99452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47" y="5128411"/>
            <a:ext cx="1620838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8AF5F77-9C42-4EF8-B5C6-C9B422D7B0E9}"/>
              </a:ext>
            </a:extLst>
          </p:cNvPr>
          <p:cNvSpPr/>
          <p:nvPr/>
        </p:nvSpPr>
        <p:spPr>
          <a:xfrm>
            <a:off x="3575146" y="2696878"/>
            <a:ext cx="609805" cy="463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75AAE3-DC0F-4719-8B04-FCE842B8DD21}"/>
              </a:ext>
            </a:extLst>
          </p:cNvPr>
          <p:cNvSpPr txBox="1"/>
          <p:nvPr/>
        </p:nvSpPr>
        <p:spPr>
          <a:xfrm>
            <a:off x="6560728" y="2079216"/>
            <a:ext cx="301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49p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75F8F5-15AC-4CFF-8BDF-E987FA6EFF3D}"/>
              </a:ext>
            </a:extLst>
          </p:cNvPr>
          <p:cNvSpPr/>
          <p:nvPr/>
        </p:nvSpPr>
        <p:spPr>
          <a:xfrm>
            <a:off x="204395" y="3162364"/>
            <a:ext cx="4308438" cy="3715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871FC5-427D-44CD-836E-9282C44B16DE}"/>
              </a:ext>
            </a:extLst>
          </p:cNvPr>
          <p:cNvSpPr txBox="1"/>
          <p:nvPr/>
        </p:nvSpPr>
        <p:spPr>
          <a:xfrm>
            <a:off x="6666117" y="4543636"/>
            <a:ext cx="301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CDA1C9-9C62-4015-A1B6-8311041636D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29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-0.10013 -0.0004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9" grpId="0"/>
      <p:bldP spid="10" grpId="0" animBg="1"/>
      <p:bldP spid="1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a decimal that is between 3.7 and 3.8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E4A6C1-C3E1-45A8-A0BC-CE2F8C65D61F}"/>
              </a:ext>
            </a:extLst>
          </p:cNvPr>
          <p:cNvSpPr/>
          <p:nvPr/>
        </p:nvSpPr>
        <p:spPr>
          <a:xfrm>
            <a:off x="7487241" y="50000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3.71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A9B530-3240-40BD-8C69-9C3664CD840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2EF874-D00F-4C10-A1D5-FFEC14929239}"/>
              </a:ext>
            </a:extLst>
          </p:cNvPr>
          <p:cNvSpPr/>
          <p:nvPr/>
        </p:nvSpPr>
        <p:spPr>
          <a:xfrm>
            <a:off x="5451076" y="373165"/>
            <a:ext cx="1072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3.70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40E40A-AB2A-4035-9844-F39AF8588090}"/>
              </a:ext>
            </a:extLst>
          </p:cNvPr>
          <p:cNvSpPr/>
          <p:nvPr/>
        </p:nvSpPr>
        <p:spPr>
          <a:xfrm>
            <a:off x="6757718" y="373165"/>
            <a:ext cx="1072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3.80</a:t>
            </a:r>
          </a:p>
        </p:txBody>
      </p:sp>
    </p:spTree>
    <p:extLst>
      <p:ext uri="{BB962C8B-B14F-4D97-AF65-F5344CB8AC3E}">
        <p14:creationId xmlns:p14="http://schemas.microsoft.com/office/powerpoint/2010/main" val="23337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sequence.</a:t>
            </a:r>
          </a:p>
        </p:txBody>
      </p:sp>
      <p:pic>
        <p:nvPicPr>
          <p:cNvPr id="69634" name="Picture 2">
            <a:extLst>
              <a:ext uri="{FF2B5EF4-FFF2-40B4-BE49-F238E27FC236}">
                <a16:creationId xmlns:a16="http://schemas.microsoft.com/office/drawing/2014/main" id="{9A41EAC4-4354-4945-9B7B-80AA824A4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05" y="817482"/>
            <a:ext cx="8880835" cy="896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FC1E2FE1-478B-45AD-A124-D7F39C21795C}"/>
              </a:ext>
            </a:extLst>
          </p:cNvPr>
          <p:cNvSpPr/>
          <p:nvPr/>
        </p:nvSpPr>
        <p:spPr>
          <a:xfrm rot="16200000">
            <a:off x="2824210" y="1371585"/>
            <a:ext cx="586130" cy="1246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68D5EC-B1D4-4F58-9491-F46F43A03CF1}"/>
              </a:ext>
            </a:extLst>
          </p:cNvPr>
          <p:cNvSpPr/>
          <p:nvPr/>
        </p:nvSpPr>
        <p:spPr>
          <a:xfrm>
            <a:off x="2751716" y="1687584"/>
            <a:ext cx="67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E6E48E6B-829F-4C10-8E16-E47F1B40C640}"/>
              </a:ext>
            </a:extLst>
          </p:cNvPr>
          <p:cNvSpPr/>
          <p:nvPr/>
        </p:nvSpPr>
        <p:spPr>
          <a:xfrm rot="16200000">
            <a:off x="6610579" y="1385976"/>
            <a:ext cx="586130" cy="1246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EB582E-485E-42D2-8CB2-9936A94921D3}"/>
              </a:ext>
            </a:extLst>
          </p:cNvPr>
          <p:cNvSpPr/>
          <p:nvPr/>
        </p:nvSpPr>
        <p:spPr>
          <a:xfrm>
            <a:off x="6538085" y="1701975"/>
            <a:ext cx="67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20137F8A-0DA2-4672-8F71-D7364E580141}"/>
              </a:ext>
            </a:extLst>
          </p:cNvPr>
          <p:cNvSpPr/>
          <p:nvPr/>
        </p:nvSpPr>
        <p:spPr>
          <a:xfrm rot="16200000">
            <a:off x="1588112" y="1152212"/>
            <a:ext cx="586130" cy="168565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31602A-88CE-46E8-A5AD-98663B8601C2}"/>
              </a:ext>
            </a:extLst>
          </p:cNvPr>
          <p:cNvSpPr/>
          <p:nvPr/>
        </p:nvSpPr>
        <p:spPr>
          <a:xfrm>
            <a:off x="1504068" y="1687584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375698FC-D02E-459D-9569-5B562CBDCAE3}"/>
              </a:ext>
            </a:extLst>
          </p:cNvPr>
          <p:cNvSpPr/>
          <p:nvPr/>
        </p:nvSpPr>
        <p:spPr>
          <a:xfrm rot="16200000">
            <a:off x="4067740" y="1166603"/>
            <a:ext cx="586130" cy="168565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7DBF8E-3D62-4012-B209-759C8AC690A2}"/>
              </a:ext>
            </a:extLst>
          </p:cNvPr>
          <p:cNvSpPr/>
          <p:nvPr/>
        </p:nvSpPr>
        <p:spPr>
          <a:xfrm>
            <a:off x="3983696" y="1701975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Arrow: Curved Right 12">
            <a:extLst>
              <a:ext uri="{FF2B5EF4-FFF2-40B4-BE49-F238E27FC236}">
                <a16:creationId xmlns:a16="http://schemas.microsoft.com/office/drawing/2014/main" id="{56082D49-5FE4-41A4-8FA2-EDB30FFFDB0D}"/>
              </a:ext>
            </a:extLst>
          </p:cNvPr>
          <p:cNvSpPr/>
          <p:nvPr/>
        </p:nvSpPr>
        <p:spPr>
          <a:xfrm rot="16200000">
            <a:off x="5449225" y="1227489"/>
            <a:ext cx="586130" cy="156388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9B9DC4-84EB-44F8-A2FF-275CBB1C0012}"/>
              </a:ext>
            </a:extLst>
          </p:cNvPr>
          <p:cNvSpPr/>
          <p:nvPr/>
        </p:nvSpPr>
        <p:spPr>
          <a:xfrm>
            <a:off x="5426065" y="1701975"/>
            <a:ext cx="847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5448EEAB-8566-43D1-A3ED-55F9FED6E108}"/>
              </a:ext>
            </a:extLst>
          </p:cNvPr>
          <p:cNvSpPr/>
          <p:nvPr/>
        </p:nvSpPr>
        <p:spPr>
          <a:xfrm rot="16200000">
            <a:off x="7852182" y="1166602"/>
            <a:ext cx="586130" cy="168566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EA2F83-4FEC-42FE-8DAB-7D37DC1827C5}"/>
              </a:ext>
            </a:extLst>
          </p:cNvPr>
          <p:cNvSpPr/>
          <p:nvPr/>
        </p:nvSpPr>
        <p:spPr>
          <a:xfrm>
            <a:off x="7768135" y="1701976"/>
            <a:ext cx="912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D884B06-4EAC-48B1-A747-BDE4556F0A7A}"/>
              </a:ext>
            </a:extLst>
          </p:cNvPr>
          <p:cNvSpPr txBox="1"/>
          <p:nvPr/>
        </p:nvSpPr>
        <p:spPr>
          <a:xfrm>
            <a:off x="8427489" y="971830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41FBC4-0A70-449E-BE8C-865E8E7D009A}"/>
              </a:ext>
            </a:extLst>
          </p:cNvPr>
          <p:cNvSpPr txBox="1"/>
          <p:nvPr/>
        </p:nvSpPr>
        <p:spPr>
          <a:xfrm>
            <a:off x="4624530" y="971830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36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440FCAC-3EAF-4F18-84DB-F838BBE33291}"/>
              </a:ext>
            </a:extLst>
          </p:cNvPr>
          <p:cNvSpPr txBox="1"/>
          <p:nvPr/>
        </p:nvSpPr>
        <p:spPr>
          <a:xfrm>
            <a:off x="747813" y="975746"/>
            <a:ext cx="12111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D0AF8B-7D84-4BAC-A28D-16F57E9E818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83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37" grpId="0"/>
      <p:bldP spid="38" grpId="0"/>
      <p:bldP spid="6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the times of some television programmes.</a:t>
            </a:r>
          </a:p>
        </p:txBody>
      </p:sp>
      <p:pic>
        <p:nvPicPr>
          <p:cNvPr id="164866" name="Picture 2">
            <a:extLst>
              <a:ext uri="{FF2B5EF4-FFF2-40B4-BE49-F238E27FC236}">
                <a16:creationId xmlns:a16="http://schemas.microsoft.com/office/drawing/2014/main" id="{78E29857-5B9F-47AD-B61D-010B8FB97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50" y="634775"/>
            <a:ext cx="5012300" cy="219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C2C783-5CA1-4575-8A82-8844B4C7DCF0}"/>
              </a:ext>
            </a:extLst>
          </p:cNvPr>
          <p:cNvSpPr/>
          <p:nvPr/>
        </p:nvSpPr>
        <p:spPr>
          <a:xfrm>
            <a:off x="62984" y="4385742"/>
            <a:ext cx="6990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film on Channel 2 starts at 10.40</a:t>
            </a:r>
          </a:p>
          <a:p>
            <a:r>
              <a:rPr lang="en-US" sz="3200" b="1" dirty="0"/>
              <a:t>It lasts for one and a half hours.</a:t>
            </a:r>
          </a:p>
          <a:p>
            <a:r>
              <a:rPr lang="en-US" sz="3200" b="1" dirty="0"/>
              <a:t>At what time does the film end?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09A135-DFBF-4BEE-8F09-75EA39E2C2B6}"/>
              </a:ext>
            </a:extLst>
          </p:cNvPr>
          <p:cNvSpPr/>
          <p:nvPr/>
        </p:nvSpPr>
        <p:spPr>
          <a:xfrm>
            <a:off x="5576553" y="631739"/>
            <a:ext cx="55439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showing on Channel 2 at ten minutes to eight?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79C0C5-AB47-4163-A2EC-74A5B0C6EA12}"/>
              </a:ext>
            </a:extLst>
          </p:cNvPr>
          <p:cNvSpPr/>
          <p:nvPr/>
        </p:nvSpPr>
        <p:spPr>
          <a:xfrm>
            <a:off x="56122" y="2833352"/>
            <a:ext cx="117576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Tom watches Hospital Drama and then changes to Channel 1 at the end. What is showing on Channel 1 when he changes channel?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031D94-B708-45C5-AC65-24B22CF7AFB9}"/>
              </a:ext>
            </a:extLst>
          </p:cNvPr>
          <p:cNvSpPr/>
          <p:nvPr/>
        </p:nvSpPr>
        <p:spPr>
          <a:xfrm flipH="1">
            <a:off x="5576553" y="1584692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7:50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AF2234-AF9D-47E8-8D33-25B3181A112D}"/>
              </a:ext>
            </a:extLst>
          </p:cNvPr>
          <p:cNvSpPr/>
          <p:nvPr/>
        </p:nvSpPr>
        <p:spPr>
          <a:xfrm flipH="1">
            <a:off x="9787859" y="1112602"/>
            <a:ext cx="23475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Quiz Show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3B6195-44A5-4C20-8F1A-170767F22E30}"/>
              </a:ext>
            </a:extLst>
          </p:cNvPr>
          <p:cNvSpPr/>
          <p:nvPr/>
        </p:nvSpPr>
        <p:spPr>
          <a:xfrm flipH="1">
            <a:off x="5576553" y="3783269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10:00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24FFD1-CFB3-443D-9C12-D8E591DDDC0B}"/>
              </a:ext>
            </a:extLst>
          </p:cNvPr>
          <p:cNvSpPr/>
          <p:nvPr/>
        </p:nvSpPr>
        <p:spPr>
          <a:xfrm flipH="1">
            <a:off x="10758144" y="3311179"/>
            <a:ext cx="13772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Sport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D5F6C21-FDEE-4A40-97E5-1934F3CA6786}"/>
              </a:ext>
            </a:extLst>
          </p:cNvPr>
          <p:cNvGrpSpPr/>
          <p:nvPr/>
        </p:nvGrpSpPr>
        <p:grpSpPr>
          <a:xfrm>
            <a:off x="7382502" y="5323096"/>
            <a:ext cx="822936" cy="492950"/>
            <a:chOff x="3643127" y="928777"/>
            <a:chExt cx="822936" cy="49295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C26BEB4-EFB0-4254-85A2-DBEDE2C1209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D20299-AE0B-4224-9FB1-1254941A641E}"/>
                </a:ext>
              </a:extLst>
            </p:cNvPr>
            <p:cNvSpPr txBox="1"/>
            <p:nvPr/>
          </p:nvSpPr>
          <p:spPr>
            <a:xfrm>
              <a:off x="3643127" y="1021617"/>
              <a:ext cx="8229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10:40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E9B90F-2A77-40D1-B0DE-0F936E1B08F4}"/>
              </a:ext>
            </a:extLst>
          </p:cNvPr>
          <p:cNvGrpSpPr/>
          <p:nvPr/>
        </p:nvGrpSpPr>
        <p:grpSpPr>
          <a:xfrm>
            <a:off x="8287347" y="5320343"/>
            <a:ext cx="776870" cy="494964"/>
            <a:chOff x="6773346" y="926763"/>
            <a:chExt cx="776870" cy="49496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EF6F717-EBC3-4093-BDC5-B48639E78E3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0D2A931-9B51-4A8E-BD7F-A276BC15C255}"/>
                </a:ext>
              </a:extLst>
            </p:cNvPr>
            <p:cNvGrpSpPr/>
            <p:nvPr/>
          </p:nvGrpSpPr>
          <p:grpSpPr>
            <a:xfrm>
              <a:off x="6773346" y="928608"/>
              <a:ext cx="776870" cy="493119"/>
              <a:chOff x="6773346" y="928608"/>
              <a:chExt cx="776870" cy="493119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3D855AA-744B-48B6-B72F-A6CCCC989FFC}"/>
                  </a:ext>
                </a:extLst>
              </p:cNvPr>
              <p:cNvSpPr txBox="1"/>
              <p:nvPr/>
            </p:nvSpPr>
            <p:spPr>
              <a:xfrm>
                <a:off x="6773346" y="1021617"/>
                <a:ext cx="7768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11:40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F15C2720-175D-484D-B7AF-25DD378469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oup 91">
            <a:extLst>
              <a:ext uri="{FF2B5EF4-FFF2-40B4-BE49-F238E27FC236}">
                <a16:creationId xmlns:a16="http://schemas.microsoft.com/office/drawing/2014/main" id="{3C7A531E-0444-4956-AF7E-379841A8290C}"/>
              </a:ext>
            </a:extLst>
          </p:cNvPr>
          <p:cNvGrpSpPr/>
          <p:nvPr/>
        </p:nvGrpSpPr>
        <p:grpSpPr>
          <a:xfrm>
            <a:off x="7770803" y="4824471"/>
            <a:ext cx="893612" cy="479154"/>
            <a:chOff x="7395283" y="5821043"/>
            <a:chExt cx="205894" cy="512761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549EEEBE-C4EA-4B43-87D2-55939F71C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83D33C4-07B7-48AB-A22F-69B5C6F5B2BC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24" name="Group 91">
            <a:extLst>
              <a:ext uri="{FF2B5EF4-FFF2-40B4-BE49-F238E27FC236}">
                <a16:creationId xmlns:a16="http://schemas.microsoft.com/office/drawing/2014/main" id="{4DEA6621-BFEA-443E-9C6A-34D2E3EB89AC}"/>
              </a:ext>
            </a:extLst>
          </p:cNvPr>
          <p:cNvGrpSpPr/>
          <p:nvPr/>
        </p:nvGrpSpPr>
        <p:grpSpPr>
          <a:xfrm>
            <a:off x="8667352" y="4820040"/>
            <a:ext cx="889898" cy="479154"/>
            <a:chOff x="7395283" y="5821043"/>
            <a:chExt cx="205894" cy="512761"/>
          </a:xfrm>
        </p:grpSpPr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BC1561F4-A1E6-4451-B1BA-11C557E1F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6A106DF-DD6D-4E1C-B0EB-FB08121C5EEA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+20m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4DB0709-3BA7-44CB-B959-FC4927ED7475}"/>
              </a:ext>
            </a:extLst>
          </p:cNvPr>
          <p:cNvGrpSpPr/>
          <p:nvPr/>
        </p:nvGrpSpPr>
        <p:grpSpPr>
          <a:xfrm>
            <a:off x="9179877" y="5317961"/>
            <a:ext cx="822936" cy="494964"/>
            <a:chOff x="6774777" y="926763"/>
            <a:chExt cx="822936" cy="494964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227696B-0FB9-4500-BCA8-3A4F0ADFB7A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E4C727D-9BDC-4F37-BE4C-1DB7943C487D}"/>
                </a:ext>
              </a:extLst>
            </p:cNvPr>
            <p:cNvGrpSpPr/>
            <p:nvPr/>
          </p:nvGrpSpPr>
          <p:grpSpPr>
            <a:xfrm>
              <a:off x="6774777" y="928608"/>
              <a:ext cx="822936" cy="493119"/>
              <a:chOff x="6774777" y="928608"/>
              <a:chExt cx="822936" cy="49311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DDF304-E10A-4CBB-A043-04637F8E7294}"/>
                  </a:ext>
                </a:extLst>
              </p:cNvPr>
              <p:cNvSpPr txBox="1"/>
              <p:nvPr/>
            </p:nvSpPr>
            <p:spPr>
              <a:xfrm>
                <a:off x="6774777" y="1021617"/>
                <a:ext cx="8229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12:00</a:t>
                </a: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0CA93EB6-75A0-4FB3-8917-23EA92BD76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9339E7F-145E-4888-85F5-4366137482FE}"/>
              </a:ext>
            </a:extLst>
          </p:cNvPr>
          <p:cNvCxnSpPr>
            <a:cxnSpLocks/>
          </p:cNvCxnSpPr>
          <p:nvPr/>
        </p:nvCxnSpPr>
        <p:spPr>
          <a:xfrm>
            <a:off x="7438272" y="5336140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F3482EC1-5B84-495A-AB2C-324FFFF38AB5}"/>
              </a:ext>
            </a:extLst>
          </p:cNvPr>
          <p:cNvSpPr/>
          <p:nvPr/>
        </p:nvSpPr>
        <p:spPr>
          <a:xfrm>
            <a:off x="7704787" y="517057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6090972-F9E4-44B9-A986-68D7DA52F8BA}"/>
              </a:ext>
            </a:extLst>
          </p:cNvPr>
          <p:cNvGrpSpPr/>
          <p:nvPr/>
        </p:nvGrpSpPr>
        <p:grpSpPr>
          <a:xfrm>
            <a:off x="10079273" y="5317961"/>
            <a:ext cx="782835" cy="494964"/>
            <a:chOff x="6772917" y="926763"/>
            <a:chExt cx="782835" cy="4949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5589217-AFD9-4766-B631-740C3F31FB8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301C540-F750-4B7A-969F-6B361DB12884}"/>
                </a:ext>
              </a:extLst>
            </p:cNvPr>
            <p:cNvGrpSpPr/>
            <p:nvPr/>
          </p:nvGrpSpPr>
          <p:grpSpPr>
            <a:xfrm>
              <a:off x="6772917" y="928608"/>
              <a:ext cx="782835" cy="493119"/>
              <a:chOff x="6772917" y="928608"/>
              <a:chExt cx="782835" cy="493119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3B89B8F-3B58-48A7-9C0C-1F0BF7295866}"/>
                  </a:ext>
                </a:extLst>
              </p:cNvPr>
              <p:cNvSpPr txBox="1"/>
              <p:nvPr/>
            </p:nvSpPr>
            <p:spPr>
              <a:xfrm>
                <a:off x="6772917" y="1021617"/>
                <a:ext cx="7828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12:10</a:t>
                </a: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47F8664-9D79-4A8A-8B63-0F51E1CF34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91">
            <a:extLst>
              <a:ext uri="{FF2B5EF4-FFF2-40B4-BE49-F238E27FC236}">
                <a16:creationId xmlns:a16="http://schemas.microsoft.com/office/drawing/2014/main" id="{ACD2FD0E-D35A-4A3B-AA2F-5A51FAB687CA}"/>
              </a:ext>
            </a:extLst>
          </p:cNvPr>
          <p:cNvGrpSpPr/>
          <p:nvPr/>
        </p:nvGrpSpPr>
        <p:grpSpPr>
          <a:xfrm>
            <a:off x="9563186" y="4822089"/>
            <a:ext cx="923638" cy="479154"/>
            <a:chOff x="7395283" y="5821043"/>
            <a:chExt cx="212812" cy="512761"/>
          </a:xfrm>
        </p:grpSpPr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DB5A8DC7-F8A6-47A8-8A9C-1D3FE1963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FF2F7C4-2381-4B2F-A621-6C5B312834BF}"/>
                </a:ext>
              </a:extLst>
            </p:cNvPr>
            <p:cNvSpPr/>
            <p:nvPr/>
          </p:nvSpPr>
          <p:spPr>
            <a:xfrm>
              <a:off x="7408753" y="5821043"/>
              <a:ext cx="19934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+10m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EC0D41B4-B06B-4770-8685-8E5BB079C5FD}"/>
              </a:ext>
            </a:extLst>
          </p:cNvPr>
          <p:cNvSpPr/>
          <p:nvPr/>
        </p:nvSpPr>
        <p:spPr>
          <a:xfrm flipH="1">
            <a:off x="5646952" y="5390007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12:10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F5BDC9-A6E8-411D-AB27-213FA6137A0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61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11111E-6 L 0.01927 -0.03796 C 0.02331 -0.0463 0.0293 -0.0507 0.03581 -0.0507 C 0.04297 -0.0507 0.04883 -0.0463 0.05286 -0.03796 L 0.07253 1.11111E-6 " pathEditMode="relative" rAng="0" ptsTypes="AAAAA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1.11111E-6 L 0.0918 -0.03704 C 0.09596 -0.04537 0.10221 -0.04977 0.10846 -0.04977 C 0.11589 -0.04977 0.12175 -0.04537 0.12578 -0.03704 L 0.14583 1.11111E-6 " pathEditMode="relative" rAng="0" ptsTypes="AAAAA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8 1.11111E-6 L 0.16602 -0.03658 C 0.17005 -0.04468 0.17617 -0.04908 0.18268 -0.04908 C 0.18997 -0.04908 0.19583 -0.04468 0.19987 -0.03658 L 0.21953 1.11111E-6 " pathEditMode="relative" rAng="0" ptsTypes="AAAAA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33" grpId="0" animBg="1"/>
      <p:bldP spid="33" grpId="1" animBg="1"/>
      <p:bldP spid="33" grpId="2" animBg="1"/>
      <p:bldP spid="33" grpId="3" animBg="1"/>
      <p:bldP spid="4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B22C84-F8A8-4225-A517-9C3D4B170961}"/>
              </a:ext>
            </a:extLst>
          </p:cNvPr>
          <p:cNvSpPr/>
          <p:nvPr/>
        </p:nvSpPr>
        <p:spPr>
          <a:xfrm>
            <a:off x="56122" y="50000"/>
            <a:ext cx="117409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Six classes at Winward Primary School collected some money.</a:t>
            </a:r>
          </a:p>
          <a:p>
            <a:r>
              <a:rPr lang="en-GB" sz="3200" b="1" dirty="0"/>
              <a:t>The chart shows how much money the boys and girls collected.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835EE1-5317-4A13-8CF6-BC01700D2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21" y="1127219"/>
            <a:ext cx="6621860" cy="47069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63E1C4-CEB0-4648-8930-824E772F3050}"/>
              </a:ext>
            </a:extLst>
          </p:cNvPr>
          <p:cNvSpPr/>
          <p:nvPr/>
        </p:nvSpPr>
        <p:spPr>
          <a:xfrm>
            <a:off x="6096000" y="1098721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In Class 4, how much more money did the girls collect than the boys?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2EA70FB-18A8-416E-88DD-29C890D79BA1}"/>
              </a:ext>
            </a:extLst>
          </p:cNvPr>
          <p:cNvCxnSpPr>
            <a:cxnSpLocks/>
          </p:cNvCxnSpPr>
          <p:nvPr/>
        </p:nvCxnSpPr>
        <p:spPr>
          <a:xfrm flipH="1">
            <a:off x="1627145" y="3262480"/>
            <a:ext cx="30227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EBB27D-5737-4CBA-ACB0-C2FD1C30851D}"/>
              </a:ext>
            </a:extLst>
          </p:cNvPr>
          <p:cNvCxnSpPr>
            <a:cxnSpLocks/>
          </p:cNvCxnSpPr>
          <p:nvPr/>
        </p:nvCxnSpPr>
        <p:spPr>
          <a:xfrm flipH="1">
            <a:off x="1627145" y="4455010"/>
            <a:ext cx="32437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0A38D6A-7C7B-4231-9D0A-644C7989DE6B}"/>
              </a:ext>
            </a:extLst>
          </p:cNvPr>
          <p:cNvSpPr/>
          <p:nvPr/>
        </p:nvSpPr>
        <p:spPr>
          <a:xfrm>
            <a:off x="7274066" y="2209590"/>
            <a:ext cx="21439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£12 – £5 =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1F178-8CB1-4D81-8C82-6BC45D819E25}"/>
              </a:ext>
            </a:extLst>
          </p:cNvPr>
          <p:cNvSpPr/>
          <p:nvPr/>
        </p:nvSpPr>
        <p:spPr>
          <a:xfrm>
            <a:off x="9144000" y="2209589"/>
            <a:ext cx="1780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£7 more</a:t>
            </a:r>
          </a:p>
        </p:txBody>
      </p:sp>
    </p:spTree>
    <p:extLst>
      <p:ext uri="{BB962C8B-B14F-4D97-AF65-F5344CB8AC3E}">
        <p14:creationId xmlns:p14="http://schemas.microsoft.com/office/powerpoint/2010/main" val="358242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B22C84-F8A8-4225-A517-9C3D4B170961}"/>
              </a:ext>
            </a:extLst>
          </p:cNvPr>
          <p:cNvSpPr/>
          <p:nvPr/>
        </p:nvSpPr>
        <p:spPr>
          <a:xfrm>
            <a:off x="56122" y="50000"/>
            <a:ext cx="117409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Six classes at Winward Primary School collected some money.</a:t>
            </a:r>
          </a:p>
          <a:p>
            <a:r>
              <a:rPr lang="en-GB" sz="3200" b="1" dirty="0"/>
              <a:t>The chart shows how much money the boys and girls collected.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835EE1-5317-4A13-8CF6-BC01700D2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21" y="1127219"/>
            <a:ext cx="6621860" cy="47069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63E1C4-CEB0-4648-8930-824E772F3050}"/>
              </a:ext>
            </a:extLst>
          </p:cNvPr>
          <p:cNvSpPr/>
          <p:nvPr/>
        </p:nvSpPr>
        <p:spPr>
          <a:xfrm>
            <a:off x="6096000" y="1098721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How many classes collected more than £30?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8E0E21-A82C-4028-ACC3-C95517381EDA}"/>
              </a:ext>
            </a:extLst>
          </p:cNvPr>
          <p:cNvSpPr/>
          <p:nvPr/>
        </p:nvSpPr>
        <p:spPr>
          <a:xfrm>
            <a:off x="1740877" y="2473359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561161-E1EC-4DE5-84C4-2AB8FF0E7290}"/>
              </a:ext>
            </a:extLst>
          </p:cNvPr>
          <p:cNvSpPr/>
          <p:nvPr/>
        </p:nvSpPr>
        <p:spPr>
          <a:xfrm>
            <a:off x="2057400" y="1446640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510C2D-87F9-4951-814E-B6E3F742FB25}"/>
              </a:ext>
            </a:extLst>
          </p:cNvPr>
          <p:cNvSpPr/>
          <p:nvPr/>
        </p:nvSpPr>
        <p:spPr>
          <a:xfrm>
            <a:off x="1903291" y="462858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9F3F27-347E-4696-87EF-A48975CE4CBF}"/>
              </a:ext>
            </a:extLst>
          </p:cNvPr>
          <p:cNvSpPr/>
          <p:nvPr/>
        </p:nvSpPr>
        <p:spPr>
          <a:xfrm>
            <a:off x="2561720" y="2660905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A38E92-950E-444D-9EB8-D858A6EF9993}"/>
              </a:ext>
            </a:extLst>
          </p:cNvPr>
          <p:cNvSpPr/>
          <p:nvPr/>
        </p:nvSpPr>
        <p:spPr>
          <a:xfrm>
            <a:off x="2977085" y="2660905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5449C-814B-4E49-BA89-11815FD866CF}"/>
              </a:ext>
            </a:extLst>
          </p:cNvPr>
          <p:cNvSpPr/>
          <p:nvPr/>
        </p:nvSpPr>
        <p:spPr>
          <a:xfrm>
            <a:off x="2755283" y="462858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0E3019-277A-421E-8B5C-A909D4B7765A}"/>
              </a:ext>
            </a:extLst>
          </p:cNvPr>
          <p:cNvSpPr/>
          <p:nvPr/>
        </p:nvSpPr>
        <p:spPr>
          <a:xfrm>
            <a:off x="3375547" y="1802746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F14E5B-6FBB-4265-BB09-109B04BCBC77}"/>
              </a:ext>
            </a:extLst>
          </p:cNvPr>
          <p:cNvSpPr/>
          <p:nvPr/>
        </p:nvSpPr>
        <p:spPr>
          <a:xfrm>
            <a:off x="3780057" y="2479289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C1AEA3-3524-4B41-B871-DA4A8698A859}"/>
              </a:ext>
            </a:extLst>
          </p:cNvPr>
          <p:cNvSpPr/>
          <p:nvPr/>
        </p:nvSpPr>
        <p:spPr>
          <a:xfrm>
            <a:off x="3505389" y="462858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9A373F-DE6B-47CA-B072-18DFD27F742C}"/>
              </a:ext>
            </a:extLst>
          </p:cNvPr>
          <p:cNvSpPr/>
          <p:nvPr/>
        </p:nvSpPr>
        <p:spPr>
          <a:xfrm>
            <a:off x="4215152" y="2832779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F1E045-CF97-47F3-A078-C839C13F12DB}"/>
              </a:ext>
            </a:extLst>
          </p:cNvPr>
          <p:cNvSpPr/>
          <p:nvPr/>
        </p:nvSpPr>
        <p:spPr>
          <a:xfrm>
            <a:off x="4590158" y="4028303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5CC38C-32FD-4EB9-804E-57492EB2759F}"/>
              </a:ext>
            </a:extLst>
          </p:cNvPr>
          <p:cNvSpPr/>
          <p:nvPr/>
        </p:nvSpPr>
        <p:spPr>
          <a:xfrm>
            <a:off x="4347889" y="461440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02DA18-32FC-4D96-B68A-F55EC3C3B355}"/>
              </a:ext>
            </a:extLst>
          </p:cNvPr>
          <p:cNvSpPr/>
          <p:nvPr/>
        </p:nvSpPr>
        <p:spPr>
          <a:xfrm>
            <a:off x="4914119" y="2473359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A3510A-3641-41E4-85F0-8E4D345F36F4}"/>
              </a:ext>
            </a:extLst>
          </p:cNvPr>
          <p:cNvSpPr/>
          <p:nvPr/>
        </p:nvSpPr>
        <p:spPr>
          <a:xfrm>
            <a:off x="5221265" y="1969860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1AF068-0BD4-4A1E-AE90-81E564776839}"/>
              </a:ext>
            </a:extLst>
          </p:cNvPr>
          <p:cNvSpPr/>
          <p:nvPr/>
        </p:nvSpPr>
        <p:spPr>
          <a:xfrm>
            <a:off x="5095812" y="467000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04B2DB-F7B6-435E-B64E-794D0A0C8399}"/>
              </a:ext>
            </a:extLst>
          </p:cNvPr>
          <p:cNvSpPr/>
          <p:nvPr/>
        </p:nvSpPr>
        <p:spPr>
          <a:xfrm>
            <a:off x="5716426" y="1802746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5D11EF-7ADE-468C-BB6C-151D971F09A4}"/>
              </a:ext>
            </a:extLst>
          </p:cNvPr>
          <p:cNvSpPr/>
          <p:nvPr/>
        </p:nvSpPr>
        <p:spPr>
          <a:xfrm>
            <a:off x="6175003" y="1950139"/>
            <a:ext cx="633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0CC459-1F5C-42AD-8172-25A4583748B8}"/>
              </a:ext>
            </a:extLst>
          </p:cNvPr>
          <p:cNvSpPr/>
          <p:nvPr/>
        </p:nvSpPr>
        <p:spPr>
          <a:xfrm>
            <a:off x="5900465" y="467549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E37D4BA-4800-42A4-B89F-B2806D111917}"/>
              </a:ext>
            </a:extLst>
          </p:cNvPr>
          <p:cNvSpPr/>
          <p:nvPr/>
        </p:nvSpPr>
        <p:spPr>
          <a:xfrm>
            <a:off x="7898495" y="1574148"/>
            <a:ext cx="1780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classes</a:t>
            </a:r>
          </a:p>
        </p:txBody>
      </p:sp>
    </p:spTree>
    <p:extLst>
      <p:ext uri="{BB962C8B-B14F-4D97-AF65-F5344CB8AC3E}">
        <p14:creationId xmlns:p14="http://schemas.microsoft.com/office/powerpoint/2010/main" val="304234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candles.</a:t>
            </a:r>
          </a:p>
          <a:p>
            <a:r>
              <a:rPr lang="en-US" sz="2800" dirty="0"/>
              <a:t>plain candles - 35p each          star candles - 60p each         stripe candles - 85p each</a:t>
            </a:r>
          </a:p>
          <a:p>
            <a:r>
              <a:rPr lang="en-US" sz="3200" b="1" dirty="0"/>
              <a:t>Sapna buys 4 star candles and 2 stripe candles.</a:t>
            </a:r>
          </a:p>
          <a:p>
            <a:r>
              <a:rPr lang="en-US" sz="3200" b="1" dirty="0"/>
              <a:t>How much does she pay altogether?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9AC4FA-0283-4881-9F63-639503E4FF8E}"/>
              </a:ext>
            </a:extLst>
          </p:cNvPr>
          <p:cNvSpPr/>
          <p:nvPr/>
        </p:nvSpPr>
        <p:spPr>
          <a:xfrm>
            <a:off x="56122" y="3867511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/>
              <a:t>Special offer: Buy 10 candles and get 50p off.</a:t>
            </a:r>
          </a:p>
          <a:p>
            <a:r>
              <a:rPr lang="en-US" sz="3200" b="1" dirty="0"/>
              <a:t>Josh buys 10 plain candles in the special offer.</a:t>
            </a:r>
          </a:p>
          <a:p>
            <a:r>
              <a:rPr lang="en-US" sz="3200" b="1" dirty="0"/>
              <a:t>How much does he pay for the 10 candles?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1BCA93-A689-4BD4-BCEA-CA0F51A8E556}"/>
              </a:ext>
            </a:extLst>
          </p:cNvPr>
          <p:cNvSpPr/>
          <p:nvPr/>
        </p:nvSpPr>
        <p:spPr>
          <a:xfrm>
            <a:off x="719838" y="2151321"/>
            <a:ext cx="51323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0p x 4 = £2.4 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D0F401-480E-43EA-B5A7-71E3174BB0F0}"/>
              </a:ext>
            </a:extLst>
          </p:cNvPr>
          <p:cNvSpPr/>
          <p:nvPr/>
        </p:nvSpPr>
        <p:spPr>
          <a:xfrm>
            <a:off x="719837" y="2662138"/>
            <a:ext cx="562000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5p x 2 = £1.7 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3E69D7-BDAE-4E56-9D8D-EE4A5230CC07}"/>
              </a:ext>
            </a:extLst>
          </p:cNvPr>
          <p:cNvCxnSpPr>
            <a:cxnSpLocks/>
          </p:cNvCxnSpPr>
          <p:nvPr/>
        </p:nvCxnSpPr>
        <p:spPr>
          <a:xfrm>
            <a:off x="3298673" y="3212530"/>
            <a:ext cx="15546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668B745-CE45-41E8-B047-66DA2037ADA7}"/>
              </a:ext>
            </a:extLst>
          </p:cNvPr>
          <p:cNvSpPr/>
          <p:nvPr/>
        </p:nvSpPr>
        <p:spPr>
          <a:xfrm>
            <a:off x="4826388" y="2662138"/>
            <a:ext cx="51347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ADAB01-D7F7-4402-B4DA-70792C08858D}"/>
              </a:ext>
            </a:extLst>
          </p:cNvPr>
          <p:cNvSpPr/>
          <p:nvPr/>
        </p:nvSpPr>
        <p:spPr>
          <a:xfrm>
            <a:off x="3836506" y="3226212"/>
            <a:ext cx="51347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C73B52-A37A-4734-B6F7-4845D102F647}"/>
              </a:ext>
            </a:extLst>
          </p:cNvPr>
          <p:cNvSpPr/>
          <p:nvPr/>
        </p:nvSpPr>
        <p:spPr>
          <a:xfrm>
            <a:off x="4430555" y="3211241"/>
            <a:ext cx="51347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E30CF0-97E2-4C3E-9EA5-11F5B5E1A4C0}"/>
              </a:ext>
            </a:extLst>
          </p:cNvPr>
          <p:cNvSpPr/>
          <p:nvPr/>
        </p:nvSpPr>
        <p:spPr>
          <a:xfrm>
            <a:off x="3582924" y="1906093"/>
            <a:ext cx="513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301286-AE6E-499D-B9BF-1C14DF9E4C52}"/>
              </a:ext>
            </a:extLst>
          </p:cNvPr>
          <p:cNvSpPr/>
          <p:nvPr/>
        </p:nvSpPr>
        <p:spPr>
          <a:xfrm>
            <a:off x="3981276" y="3211740"/>
            <a:ext cx="51347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FFAF41-8775-4DB0-9873-6E3941A9E6DD}"/>
              </a:ext>
            </a:extLst>
          </p:cNvPr>
          <p:cNvSpPr/>
          <p:nvPr/>
        </p:nvSpPr>
        <p:spPr>
          <a:xfrm>
            <a:off x="3499193" y="3211241"/>
            <a:ext cx="51347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EEA41F-ECA7-43A5-BD95-08E96912A839}"/>
              </a:ext>
            </a:extLst>
          </p:cNvPr>
          <p:cNvSpPr/>
          <p:nvPr/>
        </p:nvSpPr>
        <p:spPr>
          <a:xfrm>
            <a:off x="3190989" y="3211241"/>
            <a:ext cx="51347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D241C5-B188-4F8D-8301-5432F83DCC44}"/>
              </a:ext>
            </a:extLst>
          </p:cNvPr>
          <p:cNvSpPr/>
          <p:nvPr/>
        </p:nvSpPr>
        <p:spPr>
          <a:xfrm>
            <a:off x="714647" y="5380660"/>
            <a:ext cx="351972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5p x 1 0 =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9EC9D2-B3C3-476B-86F3-404A4A58E4DD}"/>
              </a:ext>
            </a:extLst>
          </p:cNvPr>
          <p:cNvSpPr/>
          <p:nvPr/>
        </p:nvSpPr>
        <p:spPr>
          <a:xfrm>
            <a:off x="732512" y="5995678"/>
            <a:ext cx="43798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£3.5 0 – £0.5 0 =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ABECFC-14C7-4905-A579-48B2BD02C621}"/>
              </a:ext>
            </a:extLst>
          </p:cNvPr>
          <p:cNvSpPr/>
          <p:nvPr/>
        </p:nvSpPr>
        <p:spPr>
          <a:xfrm>
            <a:off x="4872404" y="5981358"/>
            <a:ext cx="19467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£3.0 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CBCF6D-D58D-4191-88F6-E4624922C932}"/>
              </a:ext>
            </a:extLst>
          </p:cNvPr>
          <p:cNvSpPr/>
          <p:nvPr/>
        </p:nvSpPr>
        <p:spPr>
          <a:xfrm>
            <a:off x="6339842" y="1452639"/>
            <a:ext cx="30589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She pays £4.10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8C8753-2CAE-434A-8A2A-3651EAB1766F}"/>
              </a:ext>
            </a:extLst>
          </p:cNvPr>
          <p:cNvSpPr/>
          <p:nvPr/>
        </p:nvSpPr>
        <p:spPr>
          <a:xfrm>
            <a:off x="3667328" y="5380660"/>
            <a:ext cx="19029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£3.5 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5027AD-82C7-4C04-A4DD-7BC64C9B7F20}"/>
              </a:ext>
            </a:extLst>
          </p:cNvPr>
          <p:cNvSpPr/>
          <p:nvPr/>
        </p:nvSpPr>
        <p:spPr>
          <a:xfrm>
            <a:off x="7421649" y="4847224"/>
            <a:ext cx="22919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He pays £3</a:t>
            </a:r>
          </a:p>
        </p:txBody>
      </p:sp>
    </p:spTree>
    <p:extLst>
      <p:ext uri="{BB962C8B-B14F-4D97-AF65-F5344CB8AC3E}">
        <p14:creationId xmlns:p14="http://schemas.microsoft.com/office/powerpoint/2010/main" val="290708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1" y="50000"/>
            <a:ext cx="910392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Choose one of the words in the box to complete each sentence below.</a:t>
            </a:r>
          </a:p>
          <a:p>
            <a:endParaRPr lang="en-US" sz="3200" b="1" dirty="0"/>
          </a:p>
          <a:p>
            <a:r>
              <a:rPr lang="en-US" sz="3200" b="1" dirty="0"/>
              <a:t>You can measure how tall you are in __________</a:t>
            </a:r>
          </a:p>
          <a:p>
            <a:endParaRPr lang="en-US" sz="3200" b="1" dirty="0"/>
          </a:p>
          <a:p>
            <a:r>
              <a:rPr lang="en-US" sz="3200" b="1" dirty="0"/>
              <a:t>You can measure how heavy you are in _________</a:t>
            </a:r>
          </a:p>
          <a:p>
            <a:endParaRPr lang="en-US" sz="3200" b="1" dirty="0"/>
          </a:p>
          <a:p>
            <a:r>
              <a:rPr lang="en-US" sz="3200" b="1" dirty="0"/>
              <a:t>You can measure how much you drink in ________</a:t>
            </a:r>
          </a:p>
        </p:txBody>
      </p:sp>
      <p:pic>
        <p:nvPicPr>
          <p:cNvPr id="160770" name="Picture 2">
            <a:extLst>
              <a:ext uri="{FF2B5EF4-FFF2-40B4-BE49-F238E27FC236}">
                <a16:creationId xmlns:a16="http://schemas.microsoft.com/office/drawing/2014/main" id="{95859F82-97CA-439C-AEF2-B0583A80E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492" y="168768"/>
            <a:ext cx="3115345" cy="3115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E29733-722E-44CE-9394-E15128C751B6}"/>
              </a:ext>
            </a:extLst>
          </p:cNvPr>
          <p:cNvSpPr/>
          <p:nvPr/>
        </p:nvSpPr>
        <p:spPr>
          <a:xfrm>
            <a:off x="6228492" y="1481161"/>
            <a:ext cx="2404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centimetres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9EA863-EC0F-40C2-BF70-42F12FD98FF0}"/>
              </a:ext>
            </a:extLst>
          </p:cNvPr>
          <p:cNvSpPr/>
          <p:nvPr/>
        </p:nvSpPr>
        <p:spPr>
          <a:xfrm>
            <a:off x="6755998" y="2457045"/>
            <a:ext cx="2404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kilograms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4A4734-D90F-4EE0-9EF5-E9A3BD02AC29}"/>
              </a:ext>
            </a:extLst>
          </p:cNvPr>
          <p:cNvSpPr/>
          <p:nvPr/>
        </p:nvSpPr>
        <p:spPr>
          <a:xfrm>
            <a:off x="7118375" y="3427775"/>
            <a:ext cx="2404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litres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1743C5-1CC4-4C10-BA7B-75B02F476A7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08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92541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are three shapes made from regular hexagons. </a:t>
            </a:r>
          </a:p>
          <a:p>
            <a:r>
              <a:rPr lang="en-GB" sz="3200" b="1" dirty="0"/>
              <a:t>Write the </a:t>
            </a:r>
            <a:r>
              <a:rPr lang="en-GB" sz="3200" b="1" u="sng" dirty="0"/>
              <a:t>fraction</a:t>
            </a:r>
            <a:r>
              <a:rPr lang="en-GB" sz="3200" b="1" dirty="0"/>
              <a:t> of each shape that is shaded.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6FCFAD-6C1D-484C-AFA9-562A210BA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65" y="1127218"/>
            <a:ext cx="3519306" cy="2516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98A9CA-51A3-4C42-B40B-FA3FE9FDC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367" y="1139992"/>
            <a:ext cx="3512919" cy="25037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7BA104-64ED-41A6-ABEB-F3B3DEF717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082" y="1127218"/>
            <a:ext cx="2516528" cy="249097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379C00-03C9-47D7-B9CB-912FE5292207}"/>
              </a:ext>
            </a:extLst>
          </p:cNvPr>
          <p:cNvCxnSpPr>
            <a:cxnSpLocks/>
          </p:cNvCxnSpPr>
          <p:nvPr/>
        </p:nvCxnSpPr>
        <p:spPr>
          <a:xfrm>
            <a:off x="5487254" y="4545276"/>
            <a:ext cx="4732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665FF9B-DBD9-4768-B093-4CB15D201001}"/>
              </a:ext>
            </a:extLst>
          </p:cNvPr>
          <p:cNvSpPr txBox="1"/>
          <p:nvPr/>
        </p:nvSpPr>
        <p:spPr>
          <a:xfrm>
            <a:off x="5485144" y="4016319"/>
            <a:ext cx="881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27A72E-D724-4FF6-BEB4-73F79239F6A9}"/>
              </a:ext>
            </a:extLst>
          </p:cNvPr>
          <p:cNvSpPr txBox="1"/>
          <p:nvPr/>
        </p:nvSpPr>
        <p:spPr>
          <a:xfrm>
            <a:off x="5483021" y="4475725"/>
            <a:ext cx="7309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89C184-3330-4D13-BD3E-D141158795FC}"/>
              </a:ext>
            </a:extLst>
          </p:cNvPr>
          <p:cNvCxnSpPr>
            <a:cxnSpLocks/>
          </p:cNvCxnSpPr>
          <p:nvPr/>
        </p:nvCxnSpPr>
        <p:spPr>
          <a:xfrm>
            <a:off x="6649311" y="4525097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85F8F14-CB71-46CE-8E2D-54262BBCB15A}"/>
              </a:ext>
            </a:extLst>
          </p:cNvPr>
          <p:cNvSpPr txBox="1"/>
          <p:nvPr/>
        </p:nvSpPr>
        <p:spPr>
          <a:xfrm>
            <a:off x="6635016" y="4466571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2B973A-4EC4-4AFC-941D-18E55864BAA6}"/>
              </a:ext>
            </a:extLst>
          </p:cNvPr>
          <p:cNvSpPr txBox="1"/>
          <p:nvPr/>
        </p:nvSpPr>
        <p:spPr>
          <a:xfrm>
            <a:off x="6075582" y="421289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9A67A1E-85D0-4F57-A64A-281194D63CC4}"/>
              </a:ext>
            </a:extLst>
          </p:cNvPr>
          <p:cNvSpPr/>
          <p:nvPr/>
        </p:nvSpPr>
        <p:spPr>
          <a:xfrm rot="16200000">
            <a:off x="5928309" y="3498404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E73433BF-459C-4AD5-838F-E8E8929C45F2}"/>
              </a:ext>
            </a:extLst>
          </p:cNvPr>
          <p:cNvSpPr/>
          <p:nvPr/>
        </p:nvSpPr>
        <p:spPr>
          <a:xfrm rot="5400000">
            <a:off x="5918022" y="4425524"/>
            <a:ext cx="810037" cy="1126267"/>
          </a:xfrm>
          <a:prstGeom prst="arc">
            <a:avLst>
              <a:gd name="adj1" fmla="val 16200000"/>
              <a:gd name="adj2" fmla="val 5390743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B068FB-9EA7-4950-BFC9-7D84668E8A24}"/>
              </a:ext>
            </a:extLst>
          </p:cNvPr>
          <p:cNvSpPr txBox="1"/>
          <p:nvPr/>
        </p:nvSpPr>
        <p:spPr>
          <a:xfrm>
            <a:off x="6048612" y="49609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B8C23E-1385-4440-AA7F-706C5F6D716E}"/>
              </a:ext>
            </a:extLst>
          </p:cNvPr>
          <p:cNvSpPr txBox="1"/>
          <p:nvPr/>
        </p:nvSpPr>
        <p:spPr>
          <a:xfrm>
            <a:off x="6048611" y="36665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FB60D7-2D81-4729-8BC3-93296779342A}"/>
              </a:ext>
            </a:extLst>
          </p:cNvPr>
          <p:cNvSpPr txBox="1"/>
          <p:nvPr/>
        </p:nvSpPr>
        <p:spPr>
          <a:xfrm>
            <a:off x="6633733" y="4020529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6A8E1DB-9BAC-40FE-B207-61F43583B881}"/>
              </a:ext>
            </a:extLst>
          </p:cNvPr>
          <p:cNvCxnSpPr>
            <a:cxnSpLocks/>
          </p:cNvCxnSpPr>
          <p:nvPr/>
        </p:nvCxnSpPr>
        <p:spPr>
          <a:xfrm>
            <a:off x="1360766" y="4506027"/>
            <a:ext cx="4983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3864574-4AF7-45AF-9BBE-7CCF03410E26}"/>
              </a:ext>
            </a:extLst>
          </p:cNvPr>
          <p:cNvSpPr txBox="1"/>
          <p:nvPr/>
        </p:nvSpPr>
        <p:spPr>
          <a:xfrm>
            <a:off x="1347651" y="3977070"/>
            <a:ext cx="58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AD55ED-E36D-4A01-A7A2-686F1FFAB3E5}"/>
              </a:ext>
            </a:extLst>
          </p:cNvPr>
          <p:cNvSpPr txBox="1"/>
          <p:nvPr/>
        </p:nvSpPr>
        <p:spPr>
          <a:xfrm>
            <a:off x="1321092" y="4453408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6238BE3-2A65-493A-84C1-CAE5BB25EA65}"/>
              </a:ext>
            </a:extLst>
          </p:cNvPr>
          <p:cNvCxnSpPr>
            <a:cxnSpLocks/>
          </p:cNvCxnSpPr>
          <p:nvPr/>
        </p:nvCxnSpPr>
        <p:spPr>
          <a:xfrm>
            <a:off x="9584667" y="4560785"/>
            <a:ext cx="4732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B9DEA24-79A6-4E1E-970C-BB4B0DE5BC9E}"/>
              </a:ext>
            </a:extLst>
          </p:cNvPr>
          <p:cNvSpPr txBox="1"/>
          <p:nvPr/>
        </p:nvSpPr>
        <p:spPr>
          <a:xfrm>
            <a:off x="9582557" y="4031828"/>
            <a:ext cx="881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419D8A-5E52-4257-AF04-B5007ABC6246}"/>
              </a:ext>
            </a:extLst>
          </p:cNvPr>
          <p:cNvSpPr txBox="1"/>
          <p:nvPr/>
        </p:nvSpPr>
        <p:spPr>
          <a:xfrm>
            <a:off x="9580434" y="4491234"/>
            <a:ext cx="7309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9BA8E93-066A-4941-851F-5242EBE6E1F9}"/>
              </a:ext>
            </a:extLst>
          </p:cNvPr>
          <p:cNvCxnSpPr>
            <a:cxnSpLocks/>
          </p:cNvCxnSpPr>
          <p:nvPr/>
        </p:nvCxnSpPr>
        <p:spPr>
          <a:xfrm>
            <a:off x="10746724" y="454060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14CFE6A-D7F7-4034-B2F2-BC3DA2B3F2F8}"/>
              </a:ext>
            </a:extLst>
          </p:cNvPr>
          <p:cNvSpPr txBox="1"/>
          <p:nvPr/>
        </p:nvSpPr>
        <p:spPr>
          <a:xfrm>
            <a:off x="10732429" y="448208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7E1714D-1E76-4487-8D76-9B6361BAE61D}"/>
              </a:ext>
            </a:extLst>
          </p:cNvPr>
          <p:cNvSpPr txBox="1"/>
          <p:nvPr/>
        </p:nvSpPr>
        <p:spPr>
          <a:xfrm>
            <a:off x="10172995" y="422840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F176ECC8-BB3E-48AA-A47D-6D5D1B898E7D}"/>
              </a:ext>
            </a:extLst>
          </p:cNvPr>
          <p:cNvSpPr/>
          <p:nvPr/>
        </p:nvSpPr>
        <p:spPr>
          <a:xfrm rot="16200000">
            <a:off x="10025722" y="351391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ACE30CC4-7A1F-4C34-96A4-634BA9BD1BF6}"/>
              </a:ext>
            </a:extLst>
          </p:cNvPr>
          <p:cNvSpPr/>
          <p:nvPr/>
        </p:nvSpPr>
        <p:spPr>
          <a:xfrm rot="5400000">
            <a:off x="10015435" y="4441033"/>
            <a:ext cx="810037" cy="1126267"/>
          </a:xfrm>
          <a:prstGeom prst="arc">
            <a:avLst>
              <a:gd name="adj1" fmla="val 16200000"/>
              <a:gd name="adj2" fmla="val 5390743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6061DD5-1816-4FDA-9628-39AC8C857155}"/>
              </a:ext>
            </a:extLst>
          </p:cNvPr>
          <p:cNvSpPr txBox="1"/>
          <p:nvPr/>
        </p:nvSpPr>
        <p:spPr>
          <a:xfrm>
            <a:off x="10146025" y="497641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F4CE4AD-E55A-4DFE-B1C2-D81F4FA27495}"/>
              </a:ext>
            </a:extLst>
          </p:cNvPr>
          <p:cNvSpPr txBox="1"/>
          <p:nvPr/>
        </p:nvSpPr>
        <p:spPr>
          <a:xfrm>
            <a:off x="10146024" y="368209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8AC964-3749-4181-91E9-335865FEC76B}"/>
              </a:ext>
            </a:extLst>
          </p:cNvPr>
          <p:cNvSpPr txBox="1"/>
          <p:nvPr/>
        </p:nvSpPr>
        <p:spPr>
          <a:xfrm>
            <a:off x="10731146" y="403603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9572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19" grpId="0"/>
      <p:bldP spid="20" grpId="0"/>
      <p:bldP spid="34" grpId="0"/>
      <p:bldP spid="35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temperature at midday each day for a week.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FC3736-EBE1-4BC3-A972-8A3C5BDD8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634775"/>
            <a:ext cx="6429375" cy="51530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3A9340-CFA6-4740-9BCB-5244182CF633}"/>
              </a:ext>
            </a:extLst>
          </p:cNvPr>
          <p:cNvSpPr/>
          <p:nvPr/>
        </p:nvSpPr>
        <p:spPr>
          <a:xfrm>
            <a:off x="6705326" y="634775"/>
            <a:ext cx="51957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how much higher the temperature was on Friday than on Saturday. </a:t>
            </a:r>
            <a:endParaRPr lang="en-US" sz="28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FD0BEA4-D283-46DA-808A-BF31002A0D29}"/>
              </a:ext>
            </a:extLst>
          </p:cNvPr>
          <p:cNvCxnSpPr>
            <a:cxnSpLocks/>
          </p:cNvCxnSpPr>
          <p:nvPr/>
        </p:nvCxnSpPr>
        <p:spPr>
          <a:xfrm flipH="1">
            <a:off x="1834787" y="1720433"/>
            <a:ext cx="37551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56C990C-9271-43ED-A428-4DCC480A8182}"/>
              </a:ext>
            </a:extLst>
          </p:cNvPr>
          <p:cNvSpPr/>
          <p:nvPr/>
        </p:nvSpPr>
        <p:spPr>
          <a:xfrm>
            <a:off x="5589917" y="1520378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25</a:t>
            </a:r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964DAD-C23F-41B1-B9AA-0D58F6DA1943}"/>
              </a:ext>
            </a:extLst>
          </p:cNvPr>
          <p:cNvCxnSpPr>
            <a:cxnSpLocks/>
          </p:cNvCxnSpPr>
          <p:nvPr/>
        </p:nvCxnSpPr>
        <p:spPr>
          <a:xfrm flipH="1">
            <a:off x="1834787" y="2926330"/>
            <a:ext cx="44246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B09BFA4-A19E-40E0-8001-CC38D1C58C8C}"/>
              </a:ext>
            </a:extLst>
          </p:cNvPr>
          <p:cNvSpPr/>
          <p:nvPr/>
        </p:nvSpPr>
        <p:spPr>
          <a:xfrm>
            <a:off x="6239236" y="2719551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16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E2582E-A440-406C-8C75-E2E62FDDBB21}"/>
              </a:ext>
            </a:extLst>
          </p:cNvPr>
          <p:cNvSpPr/>
          <p:nvPr/>
        </p:nvSpPr>
        <p:spPr>
          <a:xfrm>
            <a:off x="6721589" y="2208876"/>
            <a:ext cx="2288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25 – 16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2FA63D-9B51-45C9-ABC3-FC24D2FBAC7D}"/>
              </a:ext>
            </a:extLst>
          </p:cNvPr>
          <p:cNvSpPr/>
          <p:nvPr/>
        </p:nvSpPr>
        <p:spPr>
          <a:xfrm>
            <a:off x="8388265" y="2219027"/>
            <a:ext cx="32451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 degrees higher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2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63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athletics, Holly did the ‘Hop, step, jump’.</a:t>
            </a:r>
          </a:p>
          <a:p>
            <a:r>
              <a:rPr lang="en-US" sz="3200" b="1" dirty="0"/>
              <a:t>The length of her ‘hop’ was 0.86 m</a:t>
            </a:r>
          </a:p>
          <a:p>
            <a:r>
              <a:rPr lang="en-US" sz="3200" b="1" dirty="0"/>
              <a:t>The length of her ‘step’ was 1.21 m</a:t>
            </a:r>
          </a:p>
          <a:p>
            <a:r>
              <a:rPr lang="en-US" sz="3200" b="1" dirty="0"/>
              <a:t>The length of her ‘jump’ was 3.78 m</a:t>
            </a:r>
          </a:p>
          <a:p>
            <a:r>
              <a:rPr lang="en-US" sz="3200" b="1" dirty="0"/>
              <a:t>What was the total length of Holly’s ‘Hop, step, jump’ to one decimal place?</a:t>
            </a:r>
          </a:p>
          <a:p>
            <a:r>
              <a:rPr lang="en-US" sz="3200" b="1" dirty="0"/>
              <a:t>Circle the correct answer.</a:t>
            </a:r>
          </a:p>
          <a:p>
            <a:endParaRPr lang="en-US" sz="3200" b="1" dirty="0"/>
          </a:p>
          <a:p>
            <a:r>
              <a:rPr lang="en-US" sz="3200" dirty="0"/>
              <a:t>       5.8 m          5.9 m          6.0 m          6.1 m</a:t>
            </a:r>
          </a:p>
        </p:txBody>
      </p:sp>
      <p:pic>
        <p:nvPicPr>
          <p:cNvPr id="47106" name="Picture 2">
            <a:extLst>
              <a:ext uri="{FF2B5EF4-FFF2-40B4-BE49-F238E27FC236}">
                <a16:creationId xmlns:a16="http://schemas.microsoft.com/office/drawing/2014/main" id="{BC3E37E7-442B-41CC-B504-5F9FF862F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786" y="806356"/>
            <a:ext cx="5092715" cy="93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3CA92B-D48E-4751-84DF-4E7EB10308F4}"/>
              </a:ext>
            </a:extLst>
          </p:cNvPr>
          <p:cNvSpPr txBox="1"/>
          <p:nvPr/>
        </p:nvSpPr>
        <p:spPr>
          <a:xfrm>
            <a:off x="9258932" y="2854982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0.8 6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35F334-EAED-42B9-A504-DC6F8FE04C8E}"/>
              </a:ext>
            </a:extLst>
          </p:cNvPr>
          <p:cNvSpPr txBox="1"/>
          <p:nvPr/>
        </p:nvSpPr>
        <p:spPr>
          <a:xfrm>
            <a:off x="9249041" y="329211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F7F212-1547-489D-96A6-31526AA67D09}"/>
              </a:ext>
            </a:extLst>
          </p:cNvPr>
          <p:cNvCxnSpPr>
            <a:cxnSpLocks/>
          </p:cNvCxnSpPr>
          <p:nvPr/>
        </p:nvCxnSpPr>
        <p:spPr>
          <a:xfrm>
            <a:off x="8824294" y="3803192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1BF177-57AF-4F3B-8361-C733419121D2}"/>
              </a:ext>
            </a:extLst>
          </p:cNvPr>
          <p:cNvCxnSpPr>
            <a:cxnSpLocks/>
          </p:cNvCxnSpPr>
          <p:nvPr/>
        </p:nvCxnSpPr>
        <p:spPr>
          <a:xfrm>
            <a:off x="8824294" y="4252197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B41C676-DDC2-4B16-A157-D96F56D43E21}"/>
              </a:ext>
            </a:extLst>
          </p:cNvPr>
          <p:cNvSpPr txBox="1"/>
          <p:nvPr/>
        </p:nvSpPr>
        <p:spPr>
          <a:xfrm>
            <a:off x="8831731" y="3301099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40F3D7-7291-4AD9-8934-8DE0E3E3ECC7}"/>
              </a:ext>
            </a:extLst>
          </p:cNvPr>
          <p:cNvSpPr txBox="1"/>
          <p:nvPr/>
        </p:nvSpPr>
        <p:spPr>
          <a:xfrm>
            <a:off x="9553906" y="372737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C0D20F-88D5-4023-9B0A-83D5FD147355}"/>
              </a:ext>
            </a:extLst>
          </p:cNvPr>
          <p:cNvSpPr txBox="1"/>
          <p:nvPr/>
        </p:nvSpPr>
        <p:spPr>
          <a:xfrm>
            <a:off x="10148817" y="372737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92E602-4C56-4BE2-ADDD-F104A0A659F6}"/>
              </a:ext>
            </a:extLst>
          </p:cNvPr>
          <p:cNvSpPr txBox="1"/>
          <p:nvPr/>
        </p:nvSpPr>
        <p:spPr>
          <a:xfrm>
            <a:off x="9730720" y="372443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3C124B-6A9E-4507-AA91-0A35C6D557CD}"/>
              </a:ext>
            </a:extLst>
          </p:cNvPr>
          <p:cNvSpPr txBox="1"/>
          <p:nvPr/>
        </p:nvSpPr>
        <p:spPr>
          <a:xfrm>
            <a:off x="9232482" y="373109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D35F93-143D-4D9A-8ADF-D9480CAA5425}"/>
              </a:ext>
            </a:extLst>
          </p:cNvPr>
          <p:cNvSpPr txBox="1"/>
          <p:nvPr/>
        </p:nvSpPr>
        <p:spPr>
          <a:xfrm>
            <a:off x="9298536" y="2571393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1C29CB-453C-43E8-A248-D26C3551734E}"/>
              </a:ext>
            </a:extLst>
          </p:cNvPr>
          <p:cNvSpPr txBox="1"/>
          <p:nvPr/>
        </p:nvSpPr>
        <p:spPr>
          <a:xfrm>
            <a:off x="9324986" y="472256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2.0 7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157C9F-347A-486C-BBD4-EC1CCABADAF9}"/>
              </a:ext>
            </a:extLst>
          </p:cNvPr>
          <p:cNvSpPr txBox="1"/>
          <p:nvPr/>
        </p:nvSpPr>
        <p:spPr>
          <a:xfrm>
            <a:off x="9315095" y="515969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3.7 8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6931FEA-2FC6-495A-BA2B-298556400C7B}"/>
              </a:ext>
            </a:extLst>
          </p:cNvPr>
          <p:cNvCxnSpPr>
            <a:cxnSpLocks/>
          </p:cNvCxnSpPr>
          <p:nvPr/>
        </p:nvCxnSpPr>
        <p:spPr>
          <a:xfrm>
            <a:off x="8890348" y="5670775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CC62857-17A1-4CDE-A2ED-E81C08A54DAC}"/>
              </a:ext>
            </a:extLst>
          </p:cNvPr>
          <p:cNvCxnSpPr>
            <a:cxnSpLocks/>
          </p:cNvCxnSpPr>
          <p:nvPr/>
        </p:nvCxnSpPr>
        <p:spPr>
          <a:xfrm>
            <a:off x="8890348" y="6119780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CA362F7-4B45-4B6A-8C32-4BDEF1E13774}"/>
              </a:ext>
            </a:extLst>
          </p:cNvPr>
          <p:cNvSpPr txBox="1"/>
          <p:nvPr/>
        </p:nvSpPr>
        <p:spPr>
          <a:xfrm>
            <a:off x="8897785" y="5168682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9AF7FD-DE24-4B3F-9E64-D78C6EF6A26E}"/>
              </a:ext>
            </a:extLst>
          </p:cNvPr>
          <p:cNvSpPr txBox="1"/>
          <p:nvPr/>
        </p:nvSpPr>
        <p:spPr>
          <a:xfrm>
            <a:off x="9619960" y="559496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D8ED8B3-A761-45E8-8EB0-9FA751C34D0C}"/>
              </a:ext>
            </a:extLst>
          </p:cNvPr>
          <p:cNvSpPr txBox="1"/>
          <p:nvPr/>
        </p:nvSpPr>
        <p:spPr>
          <a:xfrm>
            <a:off x="10214871" y="559496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CFE6B2-A880-4860-B43F-3576BDD6113F}"/>
              </a:ext>
            </a:extLst>
          </p:cNvPr>
          <p:cNvSpPr txBox="1"/>
          <p:nvPr/>
        </p:nvSpPr>
        <p:spPr>
          <a:xfrm>
            <a:off x="9796774" y="559201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D271854-6D71-4862-8124-723DC72FBB67}"/>
              </a:ext>
            </a:extLst>
          </p:cNvPr>
          <p:cNvSpPr txBox="1"/>
          <p:nvPr/>
        </p:nvSpPr>
        <p:spPr>
          <a:xfrm>
            <a:off x="9315095" y="5598679"/>
            <a:ext cx="5025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64C99D-49E8-495C-97BD-8191E4177611}"/>
              </a:ext>
            </a:extLst>
          </p:cNvPr>
          <p:cNvSpPr txBox="1"/>
          <p:nvPr/>
        </p:nvSpPr>
        <p:spPr>
          <a:xfrm>
            <a:off x="9796774" y="4465343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003B2F-B286-4452-8484-EBE889BAE724}"/>
              </a:ext>
            </a:extLst>
          </p:cNvPr>
          <p:cNvSpPr txBox="1"/>
          <p:nvPr/>
        </p:nvSpPr>
        <p:spPr>
          <a:xfrm>
            <a:off x="1373598" y="4983657"/>
            <a:ext cx="1920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5.8 5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7D8053-98D2-42A0-B340-2B792F386641}"/>
              </a:ext>
            </a:extLst>
          </p:cNvPr>
          <p:cNvSpPr/>
          <p:nvPr/>
        </p:nvSpPr>
        <p:spPr>
          <a:xfrm>
            <a:off x="1841869" y="4983657"/>
            <a:ext cx="435166" cy="6083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77E10C1-8492-4635-8F0A-C16928BA5892}"/>
              </a:ext>
            </a:extLst>
          </p:cNvPr>
          <p:cNvCxnSpPr>
            <a:cxnSpLocks/>
          </p:cNvCxnSpPr>
          <p:nvPr/>
        </p:nvCxnSpPr>
        <p:spPr>
          <a:xfrm>
            <a:off x="2277035" y="5592017"/>
            <a:ext cx="4183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F79D2293-669E-44D4-A905-5BAF7128E8E8}"/>
              </a:ext>
            </a:extLst>
          </p:cNvPr>
          <p:cNvSpPr/>
          <p:nvPr/>
        </p:nvSpPr>
        <p:spPr>
          <a:xfrm>
            <a:off x="2430829" y="3834584"/>
            <a:ext cx="1287697" cy="8352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47C951-AA22-42A0-849F-CF22AA09E32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35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30" grpId="0"/>
      <p:bldP spid="31" grpId="0"/>
      <p:bldP spid="32" grpId="0"/>
      <p:bldP spid="33" grpId="0"/>
      <p:bldP spid="34" grpId="0"/>
      <p:bldP spid="36" grpId="0"/>
      <p:bldP spid="38" grpId="0"/>
      <p:bldP spid="3" grpId="0" animBg="1"/>
      <p:bldP spid="4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E55D81-9FC3-408A-A387-0E19B4B61F74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shape divided into centimetre squares. </a:t>
            </a:r>
          </a:p>
          <a:p>
            <a:r>
              <a:rPr lang="en-US" sz="3200" b="1" dirty="0"/>
              <a:t>What is the perimeter of the shape?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00BC0E-DF77-4410-8247-E1B8313B6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315" y="1759433"/>
            <a:ext cx="5872976" cy="401553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10FFA11-2130-4C07-9A64-6EEB68657CA9}"/>
              </a:ext>
            </a:extLst>
          </p:cNvPr>
          <p:cNvSpPr/>
          <p:nvPr/>
        </p:nvSpPr>
        <p:spPr>
          <a:xfrm>
            <a:off x="4882711" y="1342872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7AD73-7213-43AF-9425-9E7055460E1F}"/>
              </a:ext>
            </a:extLst>
          </p:cNvPr>
          <p:cNvSpPr/>
          <p:nvPr/>
        </p:nvSpPr>
        <p:spPr>
          <a:xfrm>
            <a:off x="6802581" y="3164322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38385B-CD34-4AC0-BCFF-88195A5F7009}"/>
              </a:ext>
            </a:extLst>
          </p:cNvPr>
          <p:cNvSpPr/>
          <p:nvPr/>
        </p:nvSpPr>
        <p:spPr>
          <a:xfrm>
            <a:off x="3664413" y="5048541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D6C8BB-2C20-4783-8A8F-898E20358EF9}"/>
              </a:ext>
            </a:extLst>
          </p:cNvPr>
          <p:cNvSpPr/>
          <p:nvPr/>
        </p:nvSpPr>
        <p:spPr>
          <a:xfrm>
            <a:off x="540100" y="3550727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340ED1-83B9-48E3-86E8-DB036B2A9CEE}"/>
              </a:ext>
            </a:extLst>
          </p:cNvPr>
          <p:cNvSpPr/>
          <p:nvPr/>
        </p:nvSpPr>
        <p:spPr>
          <a:xfrm>
            <a:off x="2050246" y="2157190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4B4F46-525E-4DB6-A2B1-89227D6232B1}"/>
              </a:ext>
            </a:extLst>
          </p:cNvPr>
          <p:cNvSpPr/>
          <p:nvPr/>
        </p:nvSpPr>
        <p:spPr>
          <a:xfrm>
            <a:off x="3107166" y="1955357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90F409B-D3E0-428F-B697-04F95E0E6D2E}"/>
              </a:ext>
            </a:extLst>
          </p:cNvPr>
          <p:cNvSpPr/>
          <p:nvPr/>
        </p:nvSpPr>
        <p:spPr>
          <a:xfrm>
            <a:off x="3390179" y="1740773"/>
            <a:ext cx="172035" cy="16821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0420A7-A382-46E0-B94A-5A6B0D815399}"/>
              </a:ext>
            </a:extLst>
          </p:cNvPr>
          <p:cNvSpPr/>
          <p:nvPr/>
        </p:nvSpPr>
        <p:spPr>
          <a:xfrm>
            <a:off x="6330431" y="542443"/>
            <a:ext cx="21016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cm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4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 animBg="1"/>
      <p:bldP spid="1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E9D6CC-2898-4059-92CE-14937CE3A5B2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 of these shapes has one or more lines of symmetry. Draw all the lines of symmetry on each shape.</a:t>
            </a:r>
          </a:p>
        </p:txBody>
      </p:sp>
      <p:pic>
        <p:nvPicPr>
          <p:cNvPr id="3" name="Picture 2" descr="https://app.doublestruck.eu/content/K2_REAS/HTML/Q/Q98Y5B15_files/image001.jpg">
            <a:extLst>
              <a:ext uri="{FF2B5EF4-FFF2-40B4-BE49-F238E27FC236}">
                <a16:creationId xmlns:a16="http://schemas.microsoft.com/office/drawing/2014/main" id="{D2CDE9FC-4D24-4106-8DDC-493C259FF78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787" y="1538287"/>
            <a:ext cx="6519863" cy="47904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86E3CC2-B4B9-4DA9-BA85-5D77C104CAD1}"/>
              </a:ext>
            </a:extLst>
          </p:cNvPr>
          <p:cNvCxnSpPr>
            <a:cxnSpLocks/>
          </p:cNvCxnSpPr>
          <p:nvPr/>
        </p:nvCxnSpPr>
        <p:spPr>
          <a:xfrm flipH="1">
            <a:off x="3944204" y="1351128"/>
            <a:ext cx="1" cy="524074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B0779B-0723-4211-9D0C-C067D6C63B0F}"/>
              </a:ext>
            </a:extLst>
          </p:cNvPr>
          <p:cNvCxnSpPr>
            <a:cxnSpLocks/>
          </p:cNvCxnSpPr>
          <p:nvPr/>
        </p:nvCxnSpPr>
        <p:spPr>
          <a:xfrm flipH="1">
            <a:off x="2896091" y="3933515"/>
            <a:ext cx="209622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7A2B3A8-C808-4649-BC64-A9FA416AE992}"/>
              </a:ext>
            </a:extLst>
          </p:cNvPr>
          <p:cNvCxnSpPr>
            <a:cxnSpLocks/>
          </p:cNvCxnSpPr>
          <p:nvPr/>
        </p:nvCxnSpPr>
        <p:spPr>
          <a:xfrm>
            <a:off x="6136944" y="1510991"/>
            <a:ext cx="4368067" cy="40436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FB94D46-85A7-489E-B114-0E39DC1A38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0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76AB63-D77C-4560-9D6F-BE7594024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943309"/>
            <a:ext cx="9072119" cy="463732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FFBFAB4-AA13-4EC0-8814-41D78A380BA7}"/>
              </a:ext>
            </a:extLst>
          </p:cNvPr>
          <p:cNvSpPr/>
          <p:nvPr/>
        </p:nvSpPr>
        <p:spPr>
          <a:xfrm>
            <a:off x="103032" y="51516"/>
            <a:ext cx="89573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this shape, one of the angles is obtuse.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Tick the obtuse angle.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CF40C2-0090-4E3D-96EE-2937D718C3F5}"/>
              </a:ext>
            </a:extLst>
          </p:cNvPr>
          <p:cNvSpPr/>
          <p:nvPr/>
        </p:nvSpPr>
        <p:spPr>
          <a:xfrm>
            <a:off x="4266386" y="471977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L-Shape 4">
            <a:extLst>
              <a:ext uri="{FF2B5EF4-FFF2-40B4-BE49-F238E27FC236}">
                <a16:creationId xmlns:a16="http://schemas.microsoft.com/office/drawing/2014/main" id="{75E0E1CA-BAFC-46A0-A810-5E0BC5FADAFF}"/>
              </a:ext>
            </a:extLst>
          </p:cNvPr>
          <p:cNvSpPr/>
          <p:nvPr/>
        </p:nvSpPr>
        <p:spPr>
          <a:xfrm rot="21020544" flipH="1">
            <a:off x="9481710" y="4034805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F07ACF9D-FB8F-4E39-A1CC-0C507B40048E}"/>
              </a:ext>
            </a:extLst>
          </p:cNvPr>
          <p:cNvSpPr/>
          <p:nvPr/>
        </p:nvSpPr>
        <p:spPr>
          <a:xfrm rot="7404253" flipH="1">
            <a:off x="1204284" y="2996579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-Shape 7">
            <a:extLst>
              <a:ext uri="{FF2B5EF4-FFF2-40B4-BE49-F238E27FC236}">
                <a16:creationId xmlns:a16="http://schemas.microsoft.com/office/drawing/2014/main" id="{0A053FA4-0D08-4D5C-AA56-D52C3253D887}"/>
              </a:ext>
            </a:extLst>
          </p:cNvPr>
          <p:cNvSpPr/>
          <p:nvPr/>
        </p:nvSpPr>
        <p:spPr>
          <a:xfrm rot="15631874" flipH="1">
            <a:off x="8959282" y="1061239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7C2186-09AE-4F88-932E-A0FC4249AE5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417395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7DECB6-5D6C-4240-9E4C-F9FB78948B73}"/>
              </a:ext>
            </a:extLst>
          </p:cNvPr>
          <p:cNvSpPr/>
          <p:nvPr/>
        </p:nvSpPr>
        <p:spPr>
          <a:xfrm>
            <a:off x="56122" y="268662"/>
            <a:ext cx="7941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each shape that is exactly      shaded.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A66E92-1EB0-46E4-82B0-F4079C5D7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625" y="1373956"/>
            <a:ext cx="4024178" cy="14599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58AE45-5475-4F07-8ACD-6C6CE2F76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715" y="1373955"/>
            <a:ext cx="4039000" cy="14599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CA5DEA-B36B-41EA-96F3-F6C2D2BC37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625" y="4212072"/>
            <a:ext cx="4024178" cy="14747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767BE6-EABA-4325-9827-63A7A0F20E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6815" y="4250172"/>
            <a:ext cx="4009356" cy="1445147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091C2A-FA39-4B01-87C8-BB1D1BA0251A}"/>
              </a:ext>
            </a:extLst>
          </p:cNvPr>
          <p:cNvCxnSpPr>
            <a:cxnSpLocks/>
          </p:cNvCxnSpPr>
          <p:nvPr/>
        </p:nvCxnSpPr>
        <p:spPr>
          <a:xfrm>
            <a:off x="5138110" y="355875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5BB9890-B7BD-4C81-98C6-C55A29F8F9A6}"/>
              </a:ext>
            </a:extLst>
          </p:cNvPr>
          <p:cNvCxnSpPr>
            <a:cxnSpLocks/>
          </p:cNvCxnSpPr>
          <p:nvPr/>
        </p:nvCxnSpPr>
        <p:spPr>
          <a:xfrm>
            <a:off x="6017340" y="355875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D08F47D-33FF-4D81-B9AB-028A5DD90BA7}"/>
              </a:ext>
            </a:extLst>
          </p:cNvPr>
          <p:cNvSpPr txBox="1"/>
          <p:nvPr/>
        </p:nvSpPr>
        <p:spPr>
          <a:xfrm>
            <a:off x="5100737" y="305091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6E2A0F-6044-49A1-A866-0B1E79B70758}"/>
              </a:ext>
            </a:extLst>
          </p:cNvPr>
          <p:cNvSpPr txBox="1"/>
          <p:nvPr/>
        </p:nvSpPr>
        <p:spPr>
          <a:xfrm>
            <a:off x="5111303" y="34969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73401B-87D7-4716-B322-E1D122519F56}"/>
              </a:ext>
            </a:extLst>
          </p:cNvPr>
          <p:cNvSpPr txBox="1"/>
          <p:nvPr/>
        </p:nvSpPr>
        <p:spPr>
          <a:xfrm>
            <a:off x="6017339" y="349696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BF54FF-CDD0-452A-9B70-7C7DE29142EB}"/>
              </a:ext>
            </a:extLst>
          </p:cNvPr>
          <p:cNvSpPr txBox="1"/>
          <p:nvPr/>
        </p:nvSpPr>
        <p:spPr>
          <a:xfrm>
            <a:off x="5570297" y="324328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A11EE69D-8D32-4EBE-B2CE-8F08CA9B4077}"/>
              </a:ext>
            </a:extLst>
          </p:cNvPr>
          <p:cNvSpPr/>
          <p:nvPr/>
        </p:nvSpPr>
        <p:spPr>
          <a:xfrm rot="16200000">
            <a:off x="5502998" y="25287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A57B09E4-4A43-476D-96E9-1FD2F29FEF79}"/>
              </a:ext>
            </a:extLst>
          </p:cNvPr>
          <p:cNvSpPr/>
          <p:nvPr/>
        </p:nvSpPr>
        <p:spPr>
          <a:xfrm rot="5400000">
            <a:off x="5492711" y="345591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38E688-E523-4673-B5DB-9A0AF68B9A87}"/>
              </a:ext>
            </a:extLst>
          </p:cNvPr>
          <p:cNvSpPr txBox="1"/>
          <p:nvPr/>
        </p:nvSpPr>
        <p:spPr>
          <a:xfrm>
            <a:off x="5623301" y="399129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AF80F1-B0FA-4797-A1F1-B55AF9C1BA7C}"/>
              </a:ext>
            </a:extLst>
          </p:cNvPr>
          <p:cNvSpPr txBox="1"/>
          <p:nvPr/>
        </p:nvSpPr>
        <p:spPr>
          <a:xfrm>
            <a:off x="5623300" y="26969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E8C9C2-83C4-4C6D-B33C-6C1B33CCED94}"/>
              </a:ext>
            </a:extLst>
          </p:cNvPr>
          <p:cNvSpPr txBox="1"/>
          <p:nvPr/>
        </p:nvSpPr>
        <p:spPr>
          <a:xfrm>
            <a:off x="6231228" y="305091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DCD9063-F564-4209-A96D-6CC54093C79C}"/>
              </a:ext>
            </a:extLst>
          </p:cNvPr>
          <p:cNvSpPr/>
          <p:nvPr/>
        </p:nvSpPr>
        <p:spPr>
          <a:xfrm>
            <a:off x="2612088" y="167964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5CA0038-827F-4460-B480-1A2932F39E20}"/>
              </a:ext>
            </a:extLst>
          </p:cNvPr>
          <p:cNvSpPr/>
          <p:nvPr/>
        </p:nvSpPr>
        <p:spPr>
          <a:xfrm>
            <a:off x="8449166" y="1749996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DD6D4D9-D9FB-407A-816C-60E53C7F65DE}"/>
              </a:ext>
            </a:extLst>
          </p:cNvPr>
          <p:cNvSpPr/>
          <p:nvPr/>
        </p:nvSpPr>
        <p:spPr>
          <a:xfrm>
            <a:off x="2706665" y="4595524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33A9528-3BB3-41CA-94C9-095CD3CC76A5}"/>
              </a:ext>
            </a:extLst>
          </p:cNvPr>
          <p:cNvSpPr/>
          <p:nvPr/>
        </p:nvSpPr>
        <p:spPr>
          <a:xfrm>
            <a:off x="8437649" y="461880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7FC0966-1B1D-4359-80EE-1187A5EFF9C8}"/>
              </a:ext>
            </a:extLst>
          </p:cNvPr>
          <p:cNvSpPr/>
          <p:nvPr/>
        </p:nvSpPr>
        <p:spPr>
          <a:xfrm>
            <a:off x="5283564" y="11947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16AE4B-70B4-420E-B754-9F3138C7F73F}"/>
              </a:ext>
            </a:extLst>
          </p:cNvPr>
          <p:cNvSpPr/>
          <p:nvPr/>
        </p:nvSpPr>
        <p:spPr>
          <a:xfrm>
            <a:off x="5283564" y="47893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1F3A61C-1B9C-44A7-996F-E9873ECBCCAB}"/>
              </a:ext>
            </a:extLst>
          </p:cNvPr>
          <p:cNvCxnSpPr/>
          <p:nvPr/>
        </p:nvCxnSpPr>
        <p:spPr>
          <a:xfrm>
            <a:off x="5300533" y="59568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72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Leon and Sara each started with different numbers.</a:t>
            </a:r>
          </a:p>
          <a:p>
            <a:r>
              <a:rPr lang="en-US" sz="3200" b="1" dirty="0"/>
              <a:t>Leon says, ‘I added 5 to my number.’</a:t>
            </a:r>
          </a:p>
          <a:p>
            <a:r>
              <a:rPr lang="en-US" sz="3200" b="1" dirty="0"/>
              <a:t>Sara says, ‘I subtracted 8 from my number.’</a:t>
            </a:r>
          </a:p>
          <a:p>
            <a:r>
              <a:rPr lang="en-US" sz="3200" b="1" dirty="0"/>
              <a:t>Leon and Sara both get the same answer.</a:t>
            </a:r>
          </a:p>
          <a:p>
            <a:r>
              <a:rPr lang="en-US" sz="3200" b="1" dirty="0"/>
              <a:t>What numbers could they have started with?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2C6386-D196-4FB8-AF15-DAC838C8C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96" y="2723638"/>
            <a:ext cx="2546926" cy="9276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D82029-5EB1-4921-9A43-D3C208D07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09" y="3993247"/>
            <a:ext cx="2600545" cy="9168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167F57-C2E6-4BAF-851A-59DD6FEAEDAE}"/>
              </a:ext>
            </a:extLst>
          </p:cNvPr>
          <p:cNvSpPr/>
          <p:nvPr/>
        </p:nvSpPr>
        <p:spPr>
          <a:xfrm>
            <a:off x="6640744" y="3425865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828B72-40B8-4F44-9A89-107DB4212DC0}"/>
              </a:ext>
            </a:extLst>
          </p:cNvPr>
          <p:cNvSpPr/>
          <p:nvPr/>
        </p:nvSpPr>
        <p:spPr>
          <a:xfrm>
            <a:off x="4398140" y="297638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8E10220-FB2A-4056-84CC-FE02D625F2EC}"/>
              </a:ext>
            </a:extLst>
          </p:cNvPr>
          <p:cNvCxnSpPr>
            <a:cxnSpLocks/>
          </p:cNvCxnSpPr>
          <p:nvPr/>
        </p:nvCxnSpPr>
        <p:spPr>
          <a:xfrm>
            <a:off x="5686614" y="3429000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001D2F0-C0F3-4E03-A71A-C3B5A22C1EF5}"/>
              </a:ext>
            </a:extLst>
          </p:cNvPr>
          <p:cNvSpPr txBox="1"/>
          <p:nvPr/>
        </p:nvSpPr>
        <p:spPr>
          <a:xfrm>
            <a:off x="5856221" y="3022754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EF781D-4514-4BFA-93E0-F4E20D04D9C8}"/>
              </a:ext>
            </a:extLst>
          </p:cNvPr>
          <p:cNvSpPr txBox="1"/>
          <p:nvPr/>
        </p:nvSpPr>
        <p:spPr>
          <a:xfrm>
            <a:off x="4707147" y="254572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Leon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C7EF3A-8EF6-49BC-9A4D-72E6EDC60336}"/>
              </a:ext>
            </a:extLst>
          </p:cNvPr>
          <p:cNvSpPr/>
          <p:nvPr/>
        </p:nvSpPr>
        <p:spPr>
          <a:xfrm>
            <a:off x="4398140" y="3888447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001DB87-F44B-4AF9-ADB4-A7BF9BA28936}"/>
              </a:ext>
            </a:extLst>
          </p:cNvPr>
          <p:cNvCxnSpPr>
            <a:cxnSpLocks/>
          </p:cNvCxnSpPr>
          <p:nvPr/>
        </p:nvCxnSpPr>
        <p:spPr>
          <a:xfrm>
            <a:off x="5686614" y="4075600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76103E9-972D-4BD0-8BD4-024F10E55C6F}"/>
              </a:ext>
            </a:extLst>
          </p:cNvPr>
          <p:cNvSpPr txBox="1"/>
          <p:nvPr/>
        </p:nvSpPr>
        <p:spPr>
          <a:xfrm>
            <a:off x="5920523" y="3990028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F9A5E6-50E0-47EC-B361-F15AC371FF30}"/>
              </a:ext>
            </a:extLst>
          </p:cNvPr>
          <p:cNvSpPr txBox="1"/>
          <p:nvPr/>
        </p:nvSpPr>
        <p:spPr>
          <a:xfrm>
            <a:off x="4664280" y="4484321"/>
            <a:ext cx="737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Sara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A52F3F-60E9-48F7-A2EB-A5B4DCE2F414}"/>
              </a:ext>
            </a:extLst>
          </p:cNvPr>
          <p:cNvSpPr txBox="1"/>
          <p:nvPr/>
        </p:nvSpPr>
        <p:spPr>
          <a:xfrm>
            <a:off x="6861621" y="3435261"/>
            <a:ext cx="859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166CF6-82D7-4D7C-837D-6C0D65C22CBA}"/>
              </a:ext>
            </a:extLst>
          </p:cNvPr>
          <p:cNvSpPr txBox="1"/>
          <p:nvPr/>
        </p:nvSpPr>
        <p:spPr>
          <a:xfrm>
            <a:off x="4823927" y="3007389"/>
            <a:ext cx="5952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9E0592-C913-46C1-9745-81C3AD76B7B1}"/>
              </a:ext>
            </a:extLst>
          </p:cNvPr>
          <p:cNvSpPr txBox="1"/>
          <p:nvPr/>
        </p:nvSpPr>
        <p:spPr>
          <a:xfrm>
            <a:off x="4664280" y="3900554"/>
            <a:ext cx="800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83DA30-1214-4338-BC4F-4E69638894AC}"/>
              </a:ext>
            </a:extLst>
          </p:cNvPr>
          <p:cNvSpPr txBox="1"/>
          <p:nvPr/>
        </p:nvSpPr>
        <p:spPr>
          <a:xfrm>
            <a:off x="1899183" y="2877866"/>
            <a:ext cx="5952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C7FD21D-573B-449B-BBF8-FF18C7040AC0}"/>
              </a:ext>
            </a:extLst>
          </p:cNvPr>
          <p:cNvSpPr txBox="1"/>
          <p:nvPr/>
        </p:nvSpPr>
        <p:spPr>
          <a:xfrm>
            <a:off x="1742631" y="4136222"/>
            <a:ext cx="800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C5F6AD-E765-44F1-B3E6-58EB22D3086F}"/>
              </a:ext>
            </a:extLst>
          </p:cNvPr>
          <p:cNvSpPr txBox="1"/>
          <p:nvPr/>
        </p:nvSpPr>
        <p:spPr>
          <a:xfrm>
            <a:off x="6861621" y="3436801"/>
            <a:ext cx="859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29D711-3431-4D87-B148-813C4FB85FBB}"/>
              </a:ext>
            </a:extLst>
          </p:cNvPr>
          <p:cNvSpPr txBox="1"/>
          <p:nvPr/>
        </p:nvSpPr>
        <p:spPr>
          <a:xfrm>
            <a:off x="4683882" y="3008929"/>
            <a:ext cx="859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CEE891A-9857-4966-9BF7-C15EEDD8024A}"/>
              </a:ext>
            </a:extLst>
          </p:cNvPr>
          <p:cNvSpPr txBox="1"/>
          <p:nvPr/>
        </p:nvSpPr>
        <p:spPr>
          <a:xfrm>
            <a:off x="4705268" y="3904357"/>
            <a:ext cx="800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7113CC5-43E0-42A5-8ADE-C4AFF9D7CAC3}"/>
              </a:ext>
            </a:extLst>
          </p:cNvPr>
          <p:cNvSpPr txBox="1"/>
          <p:nvPr/>
        </p:nvSpPr>
        <p:spPr>
          <a:xfrm>
            <a:off x="2938982" y="2888695"/>
            <a:ext cx="859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966131-4360-42B0-A0A6-4343D2D69396}"/>
              </a:ext>
            </a:extLst>
          </p:cNvPr>
          <p:cNvSpPr txBox="1"/>
          <p:nvPr/>
        </p:nvSpPr>
        <p:spPr>
          <a:xfrm>
            <a:off x="2919380" y="4128228"/>
            <a:ext cx="800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134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2" grpId="0"/>
      <p:bldP spid="13" grpId="0" animBg="1"/>
      <p:bldP spid="15" grpId="0"/>
      <p:bldP spid="16" grpId="0"/>
      <p:bldP spid="18" grpId="0"/>
      <p:bldP spid="18" grpId="1"/>
      <p:bldP spid="19" grpId="0"/>
      <p:bldP spid="19" grpId="1"/>
      <p:bldP spid="25" grpId="0"/>
      <p:bldP spid="25" grpId="1"/>
      <p:bldP spid="26" grpId="0"/>
      <p:bldP spid="27" grpId="0"/>
      <p:bldP spid="28" grpId="0"/>
      <p:bldP spid="28" grpId="1"/>
      <p:bldP spid="29" grpId="0"/>
      <p:bldP spid="29" grpId="1"/>
      <p:bldP spid="30" grpId="0"/>
      <p:bldP spid="30" grpId="1"/>
      <p:bldP spid="31" grpId="0"/>
      <p:bldP spid="3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One of these watches is 3 minutes fast.</a:t>
            </a:r>
          </a:p>
          <a:p>
            <a:r>
              <a:rPr lang="en-US" sz="3200" b="1" dirty="0"/>
              <a:t>The other watch is 4 minutes slow.</a:t>
            </a:r>
          </a:p>
          <a:p>
            <a:r>
              <a:rPr lang="en-US" sz="3200" b="1" dirty="0"/>
              <a:t>What is the correct time?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93D21E-55D6-4001-8A37-1954B5F67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0" y="1619660"/>
            <a:ext cx="4325677" cy="47105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36F866-FFD0-4222-9E1A-BBA51E6E4C24}"/>
              </a:ext>
            </a:extLst>
          </p:cNvPr>
          <p:cNvSpPr/>
          <p:nvPr/>
        </p:nvSpPr>
        <p:spPr>
          <a:xfrm>
            <a:off x="2938535" y="3921442"/>
            <a:ext cx="11945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12:05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4EC789-390F-4CBB-B4D1-F0731EE259B2}"/>
              </a:ext>
            </a:extLst>
          </p:cNvPr>
          <p:cNvSpPr/>
          <p:nvPr/>
        </p:nvSpPr>
        <p:spPr>
          <a:xfrm>
            <a:off x="4854725" y="1857404"/>
            <a:ext cx="38686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12:05 – 3 minutes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FA529E-0F35-4700-B78C-47492D217562}"/>
              </a:ext>
            </a:extLst>
          </p:cNvPr>
          <p:cNvSpPr/>
          <p:nvPr/>
        </p:nvSpPr>
        <p:spPr>
          <a:xfrm>
            <a:off x="8301847" y="1857404"/>
            <a:ext cx="13411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12:02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E3C969-8F8E-42F0-A744-2DC97D090D8A}"/>
              </a:ext>
            </a:extLst>
          </p:cNvPr>
          <p:cNvSpPr/>
          <p:nvPr/>
        </p:nvSpPr>
        <p:spPr>
          <a:xfrm>
            <a:off x="4854725" y="2442179"/>
            <a:ext cx="38686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11:58 + 4 minutes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0C31F1-AC67-45A0-8EBE-EBDEA64EE61E}"/>
              </a:ext>
            </a:extLst>
          </p:cNvPr>
          <p:cNvSpPr/>
          <p:nvPr/>
        </p:nvSpPr>
        <p:spPr>
          <a:xfrm>
            <a:off x="8301847" y="2442179"/>
            <a:ext cx="13411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12:02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1FBE48-313A-43A4-BF85-C95876E82C72}"/>
              </a:ext>
            </a:extLst>
          </p:cNvPr>
          <p:cNvSpPr/>
          <p:nvPr/>
        </p:nvSpPr>
        <p:spPr>
          <a:xfrm>
            <a:off x="4432696" y="1015838"/>
            <a:ext cx="13411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12:02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7C8374-7344-4892-92B4-6ED4181246B3}"/>
              </a:ext>
            </a:extLst>
          </p:cNvPr>
          <p:cNvGrpSpPr/>
          <p:nvPr/>
        </p:nvGrpSpPr>
        <p:grpSpPr>
          <a:xfrm>
            <a:off x="5353212" y="3720962"/>
            <a:ext cx="793463" cy="492950"/>
            <a:chOff x="3644429" y="928777"/>
            <a:chExt cx="793463" cy="49295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F9E364D-15CE-4DCC-8779-367D26278034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B3AE903-515B-483A-BB65-1B79B8469311}"/>
                </a:ext>
              </a:extLst>
            </p:cNvPr>
            <p:cNvSpPr txBox="1"/>
            <p:nvPr/>
          </p:nvSpPr>
          <p:spPr>
            <a:xfrm>
              <a:off x="3644429" y="1021617"/>
              <a:ext cx="7934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11:58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7601DF3-511F-4188-B47D-757183BE148A}"/>
              </a:ext>
            </a:extLst>
          </p:cNvPr>
          <p:cNvGrpSpPr/>
          <p:nvPr/>
        </p:nvGrpSpPr>
        <p:grpSpPr>
          <a:xfrm>
            <a:off x="6256301" y="3718209"/>
            <a:ext cx="822935" cy="494964"/>
            <a:chOff x="6772892" y="926763"/>
            <a:chExt cx="822935" cy="494964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D9DAEF5-768C-4C28-BAC9-6D53FA61A9F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B5E2377-1AE6-4B56-878E-71F8727BCB26}"/>
                </a:ext>
              </a:extLst>
            </p:cNvPr>
            <p:cNvGrpSpPr/>
            <p:nvPr/>
          </p:nvGrpSpPr>
          <p:grpSpPr>
            <a:xfrm>
              <a:off x="6772892" y="928608"/>
              <a:ext cx="822935" cy="493119"/>
              <a:chOff x="6772892" y="928608"/>
              <a:chExt cx="822935" cy="49311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37C2F8D-2676-4B07-B034-687332051E7F}"/>
                  </a:ext>
                </a:extLst>
              </p:cNvPr>
              <p:cNvSpPr txBox="1"/>
              <p:nvPr/>
            </p:nvSpPr>
            <p:spPr>
              <a:xfrm>
                <a:off x="677289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12:00</a:t>
                </a: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D55B69E-4F4E-4F64-8CCB-71DFAE2635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68882244-2E8A-448F-9284-AD40EFF449B1}"/>
              </a:ext>
            </a:extLst>
          </p:cNvPr>
          <p:cNvGrpSpPr/>
          <p:nvPr/>
        </p:nvGrpSpPr>
        <p:grpSpPr>
          <a:xfrm>
            <a:off x="5740211" y="3222337"/>
            <a:ext cx="893612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11B62BA4-ACBA-4C07-9D43-159B55A69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15FA7B2-F133-4DC1-8955-4930748424EB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+2m</a:t>
              </a:r>
            </a:p>
          </p:txBody>
        </p:sp>
      </p:grpSp>
      <p:grpSp>
        <p:nvGrpSpPr>
          <p:cNvPr id="22" name="Group 91">
            <a:extLst>
              <a:ext uri="{FF2B5EF4-FFF2-40B4-BE49-F238E27FC236}">
                <a16:creationId xmlns:a16="http://schemas.microsoft.com/office/drawing/2014/main" id="{BD15BC18-B06E-45B6-B547-4FD6BC11BB95}"/>
              </a:ext>
            </a:extLst>
          </p:cNvPr>
          <p:cNvGrpSpPr/>
          <p:nvPr/>
        </p:nvGrpSpPr>
        <p:grpSpPr>
          <a:xfrm>
            <a:off x="6636760" y="3217906"/>
            <a:ext cx="889898" cy="479154"/>
            <a:chOff x="7395283" y="5821043"/>
            <a:chExt cx="205894" cy="512761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E22A8452-BC8A-4CAE-956A-1BF14B880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D72602F-2FCD-4741-97DE-3A10CB08EC60}"/>
                </a:ext>
              </a:extLst>
            </p:cNvPr>
            <p:cNvSpPr/>
            <p:nvPr/>
          </p:nvSpPr>
          <p:spPr>
            <a:xfrm>
              <a:off x="7424446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+2m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304000F-0F08-4150-B201-5E66D847A1D7}"/>
              </a:ext>
            </a:extLst>
          </p:cNvPr>
          <p:cNvGrpSpPr/>
          <p:nvPr/>
        </p:nvGrpSpPr>
        <p:grpSpPr>
          <a:xfrm>
            <a:off x="7154300" y="3715827"/>
            <a:ext cx="961280" cy="494964"/>
            <a:chOff x="6779792" y="926763"/>
            <a:chExt cx="961280" cy="49496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4D5B56C-FCAF-4B67-A6E5-F20F586C7BA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A0CDA60-5AEC-44D0-9B7A-3FFDAF2F75C7}"/>
                </a:ext>
              </a:extLst>
            </p:cNvPr>
            <p:cNvGrpSpPr/>
            <p:nvPr/>
          </p:nvGrpSpPr>
          <p:grpSpPr>
            <a:xfrm>
              <a:off x="6779792" y="928608"/>
              <a:ext cx="961280" cy="493119"/>
              <a:chOff x="6779792" y="928608"/>
              <a:chExt cx="961280" cy="49311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811A582-D45C-47C3-8212-27C12B17564D}"/>
                  </a:ext>
                </a:extLst>
              </p:cNvPr>
              <p:cNvSpPr txBox="1"/>
              <p:nvPr/>
            </p:nvSpPr>
            <p:spPr>
              <a:xfrm>
                <a:off x="6779792" y="1021617"/>
                <a:ext cx="961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12:02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D116B5C-0C7A-4260-A0AE-AD8DF2F02C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CC21616-6F01-4066-8142-73E82A8B5C47}"/>
              </a:ext>
            </a:extLst>
          </p:cNvPr>
          <p:cNvCxnSpPr>
            <a:cxnSpLocks/>
          </p:cNvCxnSpPr>
          <p:nvPr/>
        </p:nvCxnSpPr>
        <p:spPr>
          <a:xfrm>
            <a:off x="5407680" y="3734006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980136D8-A2D8-4721-9023-62C4D44A47D6}"/>
              </a:ext>
            </a:extLst>
          </p:cNvPr>
          <p:cNvSpPr/>
          <p:nvPr/>
        </p:nvSpPr>
        <p:spPr>
          <a:xfrm>
            <a:off x="5674195" y="356843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97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0.01927 -0.03796 C 0.02331 -0.04629 0.0293 -0.05069 0.03581 -0.05069 C 0.04297 -0.05069 0.04883 -0.04629 0.05287 -0.03796 L 0.07253 -4.07407E-6 " pathEditMode="relative" rAng="0" ptsTypes="AAAAA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4.07407E-6 L 0.0918 -0.03703 C 0.09597 -0.04537 0.10222 -0.04976 0.10847 -0.04976 C 0.11589 -0.04976 0.12175 -0.04537 0.12579 -0.03703 L 0.14584 -4.07407E-6 " pathEditMode="relative" rAng="0" ptsTypes="AAAAA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31" grpId="0" animBg="1"/>
      <p:bldP spid="31" grpId="1" animBg="1"/>
      <p:bldP spid="31" grpId="2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4978B4-33FD-485F-B0AA-E923643CE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3" y="1225325"/>
            <a:ext cx="6252297" cy="22104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9C4AF10-3B74-4893-84D4-7F3238F01913}"/>
              </a:ext>
            </a:extLst>
          </p:cNvPr>
          <p:cNvSpPr/>
          <p:nvPr/>
        </p:nvSpPr>
        <p:spPr>
          <a:xfrm>
            <a:off x="547150" y="1473309"/>
            <a:ext cx="1872494" cy="4249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1FC995-79DA-4CD1-8AE6-9DC659BB8729}"/>
              </a:ext>
            </a:extLst>
          </p:cNvPr>
          <p:cNvSpPr/>
          <p:nvPr/>
        </p:nvSpPr>
        <p:spPr>
          <a:xfrm>
            <a:off x="1160476" y="964734"/>
            <a:ext cx="624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9362D8-C4E4-41FA-B8CD-D8CF8939B510}"/>
              </a:ext>
            </a:extLst>
          </p:cNvPr>
          <p:cNvSpPr/>
          <p:nvPr/>
        </p:nvSpPr>
        <p:spPr>
          <a:xfrm>
            <a:off x="7516598" y="1393384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96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12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8D57C7-A64A-4AD7-AD07-626F0D95329C}"/>
              </a:ext>
            </a:extLst>
          </p:cNvPr>
          <p:cNvSpPr/>
          <p:nvPr/>
        </p:nvSpPr>
        <p:spPr>
          <a:xfrm>
            <a:off x="9120563" y="139338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979357-76CF-4788-B0CB-F3F59C08CCB5}"/>
              </a:ext>
            </a:extLst>
          </p:cNvPr>
          <p:cNvSpPr/>
          <p:nvPr/>
        </p:nvSpPr>
        <p:spPr>
          <a:xfrm>
            <a:off x="4141447" y="1302799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60CCFC-5F8F-4ABD-A231-0E20A29645A4}"/>
              </a:ext>
            </a:extLst>
          </p:cNvPr>
          <p:cNvSpPr/>
          <p:nvPr/>
        </p:nvSpPr>
        <p:spPr>
          <a:xfrm>
            <a:off x="3079893" y="2772338"/>
            <a:ext cx="2232336" cy="4249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6CC945-5DE3-4D84-AD20-77943847161F}"/>
              </a:ext>
            </a:extLst>
          </p:cNvPr>
          <p:cNvSpPr txBox="1"/>
          <p:nvPr/>
        </p:nvSpPr>
        <p:spPr>
          <a:xfrm>
            <a:off x="3784358" y="369884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6 2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4A62305-0F2E-4B8E-A02F-B2419373919A}"/>
              </a:ext>
            </a:extLst>
          </p:cNvPr>
          <p:cNvCxnSpPr>
            <a:cxnSpLocks/>
          </p:cNvCxnSpPr>
          <p:nvPr/>
        </p:nvCxnSpPr>
        <p:spPr>
          <a:xfrm flipV="1">
            <a:off x="3781570" y="377400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D8D2B75-7D96-4F76-A89F-4A42198B893A}"/>
              </a:ext>
            </a:extLst>
          </p:cNvPr>
          <p:cNvSpPr txBox="1"/>
          <p:nvPr/>
        </p:nvSpPr>
        <p:spPr>
          <a:xfrm>
            <a:off x="3861101" y="351320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6DE14B-96C3-4A43-B3F5-D72B0147324A}"/>
              </a:ext>
            </a:extLst>
          </p:cNvPr>
          <p:cNvSpPr txBox="1"/>
          <p:nvPr/>
        </p:nvSpPr>
        <p:spPr>
          <a:xfrm>
            <a:off x="4100181" y="3731566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3F1D1D-8A89-453D-9D18-9D0401CD654A}"/>
              </a:ext>
            </a:extLst>
          </p:cNvPr>
          <p:cNvSpPr txBox="1"/>
          <p:nvPr/>
        </p:nvSpPr>
        <p:spPr>
          <a:xfrm>
            <a:off x="3776010" y="414351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0FDEC8-3B25-4473-BF70-0B51E81DCA57}"/>
              </a:ext>
            </a:extLst>
          </p:cNvPr>
          <p:cNvSpPr txBox="1"/>
          <p:nvPr/>
        </p:nvSpPr>
        <p:spPr>
          <a:xfrm>
            <a:off x="3325172" y="416761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1C8B45-CBE3-4AF1-8B84-E7AEC8618880}"/>
              </a:ext>
            </a:extLst>
          </p:cNvPr>
          <p:cNvCxnSpPr>
            <a:cxnSpLocks/>
          </p:cNvCxnSpPr>
          <p:nvPr/>
        </p:nvCxnSpPr>
        <p:spPr>
          <a:xfrm>
            <a:off x="3337982" y="465776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651DD4D-F0A4-43DB-8597-47E38DB43F1C}"/>
              </a:ext>
            </a:extLst>
          </p:cNvPr>
          <p:cNvCxnSpPr>
            <a:cxnSpLocks/>
          </p:cNvCxnSpPr>
          <p:nvPr/>
        </p:nvCxnSpPr>
        <p:spPr>
          <a:xfrm>
            <a:off x="3337982" y="510062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D53C1CD-8C7D-4033-A090-21DABD1C128E}"/>
              </a:ext>
            </a:extLst>
          </p:cNvPr>
          <p:cNvSpPr txBox="1"/>
          <p:nvPr/>
        </p:nvSpPr>
        <p:spPr>
          <a:xfrm>
            <a:off x="4214039" y="459033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F5EB8D-C19D-465D-94C0-582F0EE4EF4C}"/>
              </a:ext>
            </a:extLst>
          </p:cNvPr>
          <p:cNvSpPr txBox="1"/>
          <p:nvPr/>
        </p:nvSpPr>
        <p:spPr>
          <a:xfrm>
            <a:off x="3774153" y="458739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E72F82-3C9B-4033-95E6-3D5BF556F97F}"/>
              </a:ext>
            </a:extLst>
          </p:cNvPr>
          <p:cNvSpPr/>
          <p:nvPr/>
        </p:nvSpPr>
        <p:spPr>
          <a:xfrm>
            <a:off x="3959189" y="2279597"/>
            <a:ext cx="624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435B6C-C786-4AC6-ACFA-B816BB8B388D}"/>
              </a:ext>
            </a:extLst>
          </p:cNvPr>
          <p:cNvSpPr txBox="1"/>
          <p:nvPr/>
        </p:nvSpPr>
        <p:spPr>
          <a:xfrm>
            <a:off x="5480411" y="369884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6E13EC-F687-482D-9C70-5CC14E88A8E4}"/>
              </a:ext>
            </a:extLst>
          </p:cNvPr>
          <p:cNvSpPr txBox="1"/>
          <p:nvPr/>
        </p:nvSpPr>
        <p:spPr>
          <a:xfrm>
            <a:off x="5472063" y="414351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799E02-8D03-426C-8AD5-9D3614D23A26}"/>
              </a:ext>
            </a:extLst>
          </p:cNvPr>
          <p:cNvSpPr txBox="1"/>
          <p:nvPr/>
        </p:nvSpPr>
        <p:spPr>
          <a:xfrm>
            <a:off x="5021225" y="416761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59ADA88-21A6-49D0-A226-2E1B372E1333}"/>
              </a:ext>
            </a:extLst>
          </p:cNvPr>
          <p:cNvCxnSpPr>
            <a:cxnSpLocks/>
          </p:cNvCxnSpPr>
          <p:nvPr/>
        </p:nvCxnSpPr>
        <p:spPr>
          <a:xfrm>
            <a:off x="5034035" y="465776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2EFCDFA-DDFA-4870-9678-18FB99220F10}"/>
              </a:ext>
            </a:extLst>
          </p:cNvPr>
          <p:cNvCxnSpPr>
            <a:cxnSpLocks/>
          </p:cNvCxnSpPr>
          <p:nvPr/>
        </p:nvCxnSpPr>
        <p:spPr>
          <a:xfrm>
            <a:off x="5034035" y="510062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5423EF7-6CB2-445E-B761-DD1BB0F17F9E}"/>
              </a:ext>
            </a:extLst>
          </p:cNvPr>
          <p:cNvSpPr txBox="1"/>
          <p:nvPr/>
        </p:nvSpPr>
        <p:spPr>
          <a:xfrm>
            <a:off x="5910092" y="459033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F97088-E325-4476-899E-9F3482E41A36}"/>
              </a:ext>
            </a:extLst>
          </p:cNvPr>
          <p:cNvSpPr txBox="1"/>
          <p:nvPr/>
        </p:nvSpPr>
        <p:spPr>
          <a:xfrm>
            <a:off x="5470206" y="458739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DD8574-D3F7-44FB-BC56-4555124E30E8}"/>
              </a:ext>
            </a:extLst>
          </p:cNvPr>
          <p:cNvSpPr/>
          <p:nvPr/>
        </p:nvSpPr>
        <p:spPr>
          <a:xfrm>
            <a:off x="1004064" y="2636844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395918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 animBg="1"/>
      <p:bldP spid="11" grpId="0"/>
      <p:bldP spid="13" grpId="0"/>
      <p:bldP spid="14" grpId="0"/>
      <p:bldP spid="15" grpId="0"/>
      <p:bldP spid="16" grpId="0"/>
      <p:bldP spid="19" grpId="0"/>
      <p:bldP spid="20" grpId="0"/>
      <p:bldP spid="21" grpId="0"/>
      <p:bldP spid="32" grpId="0"/>
      <p:bldP spid="36" grpId="0"/>
      <p:bldP spid="37" grpId="0"/>
      <p:bldP spid="40" grpId="0"/>
      <p:bldP spid="41" grpId="0"/>
      <p:bldP spid="4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921F90-74A3-47EF-AD6B-C33E8CBB5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79" y="1411815"/>
            <a:ext cx="5894362" cy="44283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F3EE74-5B44-4657-B635-D3A73696F82F}"/>
              </a:ext>
            </a:extLst>
          </p:cNvPr>
          <p:cNvSpPr/>
          <p:nvPr/>
        </p:nvSpPr>
        <p:spPr>
          <a:xfrm>
            <a:off x="56123" y="40475"/>
            <a:ext cx="99353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1 cm square grid. Some of the grid is shaded.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area of the shaded shape?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AAFF09-5198-46DF-956B-1CBC6FF956A8}"/>
              </a:ext>
            </a:extLst>
          </p:cNvPr>
          <p:cNvSpPr/>
          <p:nvPr/>
        </p:nvSpPr>
        <p:spPr>
          <a:xfrm>
            <a:off x="5598748" y="2337800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776354-C052-4951-BE1F-3D1F032D5192}"/>
              </a:ext>
            </a:extLst>
          </p:cNvPr>
          <p:cNvSpPr/>
          <p:nvPr/>
        </p:nvSpPr>
        <p:spPr>
          <a:xfrm>
            <a:off x="5598748" y="3056626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B0B931-A3E1-4186-A495-85C7EF5AA38D}"/>
              </a:ext>
            </a:extLst>
          </p:cNvPr>
          <p:cNvSpPr/>
          <p:nvPr/>
        </p:nvSpPr>
        <p:spPr>
          <a:xfrm>
            <a:off x="5598748" y="3777764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789CA1-E22B-444A-BF06-AC4E85E9FA19}"/>
              </a:ext>
            </a:extLst>
          </p:cNvPr>
          <p:cNvSpPr/>
          <p:nvPr/>
        </p:nvSpPr>
        <p:spPr>
          <a:xfrm>
            <a:off x="5603650" y="4506060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DDF1CB-86A5-4F04-8560-F79DC1B4F618}"/>
              </a:ext>
            </a:extLst>
          </p:cNvPr>
          <p:cNvSpPr/>
          <p:nvPr/>
        </p:nvSpPr>
        <p:spPr>
          <a:xfrm>
            <a:off x="6666348" y="532918"/>
            <a:ext cx="1338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18 cm²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A0BF6E-2950-4601-99D3-DA67D367E76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56778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Kiz</a:t>
            </a:r>
            <a:r>
              <a:rPr lang="en-US" sz="3200" b="1" dirty="0"/>
              <a:t> asked each child in his class, ‘What kind of television programme do you prefer to watch?’ Here are his results.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2A7D49-CB31-4D7D-A383-ECCA908BF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62" y="1134145"/>
            <a:ext cx="6848475" cy="51339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B2B509-10E8-4FD7-AAB0-A93809A1CFB5}"/>
              </a:ext>
            </a:extLst>
          </p:cNvPr>
          <p:cNvSpPr/>
          <p:nvPr/>
        </p:nvSpPr>
        <p:spPr>
          <a:xfrm>
            <a:off x="7149104" y="1127218"/>
            <a:ext cx="49195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children prefer to watch cartoons than films?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1744B1-B643-4474-8F85-507C614A9B4B}"/>
              </a:ext>
            </a:extLst>
          </p:cNvPr>
          <p:cNvSpPr txBox="1"/>
          <p:nvPr/>
        </p:nvSpPr>
        <p:spPr>
          <a:xfrm>
            <a:off x="5926419" y="3346398"/>
            <a:ext cx="113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6B310D-F361-4B63-B87C-7F14B1BA6B6C}"/>
              </a:ext>
            </a:extLst>
          </p:cNvPr>
          <p:cNvSpPr txBox="1"/>
          <p:nvPr/>
        </p:nvSpPr>
        <p:spPr>
          <a:xfrm>
            <a:off x="2986371" y="4226161"/>
            <a:ext cx="113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E3967C-84D7-42B9-BC21-59B98540D765}"/>
              </a:ext>
            </a:extLst>
          </p:cNvPr>
          <p:cNvSpPr txBox="1"/>
          <p:nvPr/>
        </p:nvSpPr>
        <p:spPr>
          <a:xfrm>
            <a:off x="7149103" y="2761623"/>
            <a:ext cx="1911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– 4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C29995-4BBE-4508-8777-74C29F5FD4A0}"/>
              </a:ext>
            </a:extLst>
          </p:cNvPr>
          <p:cNvSpPr txBox="1"/>
          <p:nvPr/>
        </p:nvSpPr>
        <p:spPr>
          <a:xfrm>
            <a:off x="8590625" y="2761623"/>
            <a:ext cx="1911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children</a:t>
            </a:r>
          </a:p>
        </p:txBody>
      </p:sp>
    </p:spTree>
    <p:extLst>
      <p:ext uri="{BB962C8B-B14F-4D97-AF65-F5344CB8AC3E}">
        <p14:creationId xmlns:p14="http://schemas.microsoft.com/office/powerpoint/2010/main" val="303535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2FEE28-6979-4B8A-BBA9-8983C0250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33" y="877599"/>
            <a:ext cx="7199822" cy="12450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BF259C-920D-4954-91FC-140043E3464F}"/>
              </a:ext>
            </a:extLst>
          </p:cNvPr>
          <p:cNvSpPr/>
          <p:nvPr/>
        </p:nvSpPr>
        <p:spPr>
          <a:xfrm>
            <a:off x="3630229" y="2073117"/>
            <a:ext cx="22746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x 4 + 3 =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490C7E7-2B8E-440D-A06C-116AA3B5ECAF}"/>
              </a:ext>
            </a:extLst>
          </p:cNvPr>
          <p:cNvGrpSpPr/>
          <p:nvPr/>
        </p:nvGrpSpPr>
        <p:grpSpPr>
          <a:xfrm>
            <a:off x="3630229" y="3313852"/>
            <a:ext cx="1861800" cy="1405123"/>
            <a:chOff x="2248666" y="1937292"/>
            <a:chExt cx="1861800" cy="140512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2C75034-235F-4908-B57D-1D3C28182912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4BD9C5F-B9FC-4554-A237-4B4A1F628CE2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8242735-261A-495E-A569-3E090308FF35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4E225B7-F232-416F-8336-F707C8C224D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BA3036A-D591-4D31-A518-A5C9E771A555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198401D-BD51-49F9-AED7-8E827346D8F4}"/>
              </a:ext>
            </a:extLst>
          </p:cNvPr>
          <p:cNvSpPr txBox="1"/>
          <p:nvPr/>
        </p:nvSpPr>
        <p:spPr>
          <a:xfrm>
            <a:off x="4154591" y="305972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2AB978-0189-48E6-8BEA-4D031A8488CF}"/>
              </a:ext>
            </a:extLst>
          </p:cNvPr>
          <p:cNvSpPr txBox="1"/>
          <p:nvPr/>
        </p:nvSpPr>
        <p:spPr>
          <a:xfrm>
            <a:off x="4515640" y="4196551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6A7913-0BB6-4EFD-A0B6-6340DBBFF0B8}"/>
              </a:ext>
            </a:extLst>
          </p:cNvPr>
          <p:cNvSpPr txBox="1"/>
          <p:nvPr/>
        </p:nvSpPr>
        <p:spPr>
          <a:xfrm>
            <a:off x="3609652" y="4196551"/>
            <a:ext cx="969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6C267A-FC79-496B-8FF8-4192E51466E7}"/>
              </a:ext>
            </a:extLst>
          </p:cNvPr>
          <p:cNvSpPr/>
          <p:nvPr/>
        </p:nvSpPr>
        <p:spPr>
          <a:xfrm>
            <a:off x="5621649" y="2071564"/>
            <a:ext cx="19663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B94CCC-01E1-44F7-8139-5754144FD25E}"/>
              </a:ext>
            </a:extLst>
          </p:cNvPr>
          <p:cNvSpPr txBox="1"/>
          <p:nvPr/>
        </p:nvSpPr>
        <p:spPr>
          <a:xfrm>
            <a:off x="963945" y="1231163"/>
            <a:ext cx="10973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F721A3-3271-4620-A73E-B18DDBF7E18E}"/>
              </a:ext>
            </a:extLst>
          </p:cNvPr>
          <p:cNvSpPr txBox="1"/>
          <p:nvPr/>
        </p:nvSpPr>
        <p:spPr>
          <a:xfrm>
            <a:off x="8535955" y="149704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49887A-D03D-4077-93DC-66603481A19A}"/>
              </a:ext>
            </a:extLst>
          </p:cNvPr>
          <p:cNvSpPr txBox="1"/>
          <p:nvPr/>
        </p:nvSpPr>
        <p:spPr>
          <a:xfrm>
            <a:off x="8061338" y="151010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D4AB8D9-F50B-4948-A43B-F866C2D1795E}"/>
              </a:ext>
            </a:extLst>
          </p:cNvPr>
          <p:cNvCxnSpPr>
            <a:cxnSpLocks/>
          </p:cNvCxnSpPr>
          <p:nvPr/>
        </p:nvCxnSpPr>
        <p:spPr>
          <a:xfrm>
            <a:off x="8535955" y="1559662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9E3B29B-EA40-4E95-9BAE-19491451E8B1}"/>
              </a:ext>
            </a:extLst>
          </p:cNvPr>
          <p:cNvCxnSpPr>
            <a:cxnSpLocks/>
          </p:cNvCxnSpPr>
          <p:nvPr/>
        </p:nvCxnSpPr>
        <p:spPr>
          <a:xfrm>
            <a:off x="8554907" y="154361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B7265C1-5054-4D11-8FFC-6A8957230335}"/>
              </a:ext>
            </a:extLst>
          </p:cNvPr>
          <p:cNvSpPr txBox="1"/>
          <p:nvPr/>
        </p:nvSpPr>
        <p:spPr>
          <a:xfrm>
            <a:off x="8971735" y="10658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A91F09-BF63-4467-8333-1ECCC1B2C263}"/>
              </a:ext>
            </a:extLst>
          </p:cNvPr>
          <p:cNvSpPr txBox="1"/>
          <p:nvPr/>
        </p:nvSpPr>
        <p:spPr>
          <a:xfrm>
            <a:off x="9424196" y="1052821"/>
            <a:ext cx="1297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r3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178638-4425-4230-B381-F97DCC0C4FAE}"/>
              </a:ext>
            </a:extLst>
          </p:cNvPr>
          <p:cNvSpPr txBox="1"/>
          <p:nvPr/>
        </p:nvSpPr>
        <p:spPr>
          <a:xfrm>
            <a:off x="9282422" y="151229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3161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 pineapples cost £3.40</a:t>
            </a:r>
          </a:p>
          <a:p>
            <a:r>
              <a:rPr lang="en-US" sz="3200" b="1" dirty="0"/>
              <a:t>Calculate the cost of 1 pineapple.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CD0CC8-4AAC-4B42-A301-003A2E2D3356}"/>
              </a:ext>
            </a:extLst>
          </p:cNvPr>
          <p:cNvSpPr txBox="1"/>
          <p:nvPr/>
        </p:nvSpPr>
        <p:spPr>
          <a:xfrm>
            <a:off x="3632621" y="1582005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3.4 0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326CB2-6F94-4857-BA3B-353DBC858E11}"/>
              </a:ext>
            </a:extLst>
          </p:cNvPr>
          <p:cNvSpPr txBox="1"/>
          <p:nvPr/>
        </p:nvSpPr>
        <p:spPr>
          <a:xfrm>
            <a:off x="3166354" y="159387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D9670BF-920D-4A62-9097-261093F03374}"/>
              </a:ext>
            </a:extLst>
          </p:cNvPr>
          <p:cNvCxnSpPr>
            <a:cxnSpLocks/>
          </p:cNvCxnSpPr>
          <p:nvPr/>
        </p:nvCxnSpPr>
        <p:spPr>
          <a:xfrm>
            <a:off x="3640971" y="1643436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2D78AF-6975-4D9E-802D-F24CD054DD09}"/>
              </a:ext>
            </a:extLst>
          </p:cNvPr>
          <p:cNvCxnSpPr>
            <a:cxnSpLocks/>
          </p:cNvCxnSpPr>
          <p:nvPr/>
        </p:nvCxnSpPr>
        <p:spPr>
          <a:xfrm flipH="1">
            <a:off x="3656125" y="1643436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3E49554-D473-4B46-AA62-1735A15D4D83}"/>
              </a:ext>
            </a:extLst>
          </p:cNvPr>
          <p:cNvSpPr txBox="1"/>
          <p:nvPr/>
        </p:nvSpPr>
        <p:spPr>
          <a:xfrm>
            <a:off x="3924967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04C770-5779-4E21-A58D-6B30E9927247}"/>
              </a:ext>
            </a:extLst>
          </p:cNvPr>
          <p:cNvSpPr txBox="1"/>
          <p:nvPr/>
        </p:nvSpPr>
        <p:spPr>
          <a:xfrm>
            <a:off x="4087913" y="11284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497F54-DC45-4E70-8E35-E95E4A4D6B57}"/>
              </a:ext>
            </a:extLst>
          </p:cNvPr>
          <p:cNvSpPr txBox="1"/>
          <p:nvPr/>
        </p:nvSpPr>
        <p:spPr>
          <a:xfrm>
            <a:off x="3926237" y="161871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28AE6E-6EBC-4103-A540-2B94BD752309}"/>
              </a:ext>
            </a:extLst>
          </p:cNvPr>
          <p:cNvSpPr txBox="1"/>
          <p:nvPr/>
        </p:nvSpPr>
        <p:spPr>
          <a:xfrm>
            <a:off x="3613598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12662E-4D02-4455-B32A-5600ED1A426C}"/>
              </a:ext>
            </a:extLst>
          </p:cNvPr>
          <p:cNvSpPr txBox="1"/>
          <p:nvPr/>
        </p:nvSpPr>
        <p:spPr>
          <a:xfrm>
            <a:off x="4501637" y="11284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590142-B7AB-4B20-945C-D6CEA8717672}"/>
              </a:ext>
            </a:extLst>
          </p:cNvPr>
          <p:cNvSpPr txBox="1"/>
          <p:nvPr/>
        </p:nvSpPr>
        <p:spPr>
          <a:xfrm>
            <a:off x="4370299" y="161871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3EAEDA-6EC8-4CF9-B6A9-FD0FD7E2C468}"/>
              </a:ext>
            </a:extLst>
          </p:cNvPr>
          <p:cNvSpPr txBox="1"/>
          <p:nvPr/>
        </p:nvSpPr>
        <p:spPr>
          <a:xfrm>
            <a:off x="3283097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8225EE-B0A5-4231-98E0-CF7ACC49B4FB}"/>
              </a:ext>
            </a:extLst>
          </p:cNvPr>
          <p:cNvSpPr/>
          <p:nvPr/>
        </p:nvSpPr>
        <p:spPr>
          <a:xfrm>
            <a:off x="5797976" y="542442"/>
            <a:ext cx="8490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85p</a:t>
            </a:r>
          </a:p>
        </p:txBody>
      </p:sp>
    </p:spTree>
    <p:extLst>
      <p:ext uri="{BB962C8B-B14F-4D97-AF65-F5344CB8AC3E}">
        <p14:creationId xmlns:p14="http://schemas.microsoft.com/office/powerpoint/2010/main" val="283750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309169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an arrow on the number line to show 1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40A802-82CC-463A-BBBD-B5262A0A3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838" y="1500445"/>
            <a:ext cx="11256192" cy="111051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6A1E459-5EB6-437C-9D29-37F47FF5CD26}"/>
              </a:ext>
            </a:extLst>
          </p:cNvPr>
          <p:cNvGrpSpPr/>
          <p:nvPr/>
        </p:nvGrpSpPr>
        <p:grpSpPr>
          <a:xfrm>
            <a:off x="2324890" y="1904089"/>
            <a:ext cx="677416" cy="1076984"/>
            <a:chOff x="1532158" y="1672748"/>
            <a:chExt cx="677416" cy="1076984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0212D23-D69C-4A0B-A34E-C4735DFA58C0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B559778-E295-4EBC-AF2E-02CB1FB55E6F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36FAAFD-E47C-4A53-982D-2EE798DB7B73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3526B24-C6FC-4966-8BD7-7FF39CAE3430}"/>
              </a:ext>
            </a:extLst>
          </p:cNvPr>
          <p:cNvGrpSpPr/>
          <p:nvPr/>
        </p:nvGrpSpPr>
        <p:grpSpPr>
          <a:xfrm>
            <a:off x="3478293" y="1904089"/>
            <a:ext cx="677416" cy="1076984"/>
            <a:chOff x="1532158" y="1672748"/>
            <a:chExt cx="677416" cy="107698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55D9429-6388-4D71-94F4-3E31831E2007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CE248C-AC87-40FF-8095-66A90B6A6816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AB858A-3653-4773-91DD-191E6FE1139A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65D371-99EA-4C52-8ECE-5654D676C4AC}"/>
              </a:ext>
            </a:extLst>
          </p:cNvPr>
          <p:cNvGrpSpPr/>
          <p:nvPr/>
        </p:nvGrpSpPr>
        <p:grpSpPr>
          <a:xfrm>
            <a:off x="4656289" y="1904089"/>
            <a:ext cx="677416" cy="1076984"/>
            <a:chOff x="1532158" y="1672748"/>
            <a:chExt cx="677416" cy="107698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4C94899-04EA-4796-954A-07F814AE0782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A8C4523-C11A-4D8D-B898-6C0B88EA3418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1FAE0E1-7299-4AB9-92CE-87C146C44A71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C8E18BF-04AA-4496-9E4D-FA5CBD039538}"/>
              </a:ext>
            </a:extLst>
          </p:cNvPr>
          <p:cNvGrpSpPr/>
          <p:nvPr/>
        </p:nvGrpSpPr>
        <p:grpSpPr>
          <a:xfrm>
            <a:off x="6727716" y="1904089"/>
            <a:ext cx="1038068" cy="1076984"/>
            <a:chOff x="6805868" y="1408531"/>
            <a:chExt cx="1038068" cy="107698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BD7E620-ACCB-4B31-A701-CA6D5B118967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4BCE4F2-8653-4DA5-903F-8E7D708CB1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D104015-1946-4097-A961-B997A253975A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CB17228-E5C4-47BF-99DA-3144E84C4833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C65F38-12A2-44EF-BD1D-96A97E0C2B70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B8FB86B-24C6-4B04-9A1B-3E7B259359DF}"/>
              </a:ext>
            </a:extLst>
          </p:cNvPr>
          <p:cNvGrpSpPr/>
          <p:nvPr/>
        </p:nvGrpSpPr>
        <p:grpSpPr>
          <a:xfrm>
            <a:off x="7894667" y="1904089"/>
            <a:ext cx="1038068" cy="1076984"/>
            <a:chOff x="6805868" y="1408531"/>
            <a:chExt cx="1038068" cy="107698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E486C75-B99B-4989-A542-C46BF0E3039A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FFC21B5-AD6E-4F21-BF88-0FDFB60F6B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0B7CA91-8F30-4403-A33E-38525360338B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0AD505D-27EF-4497-8147-0B54CC3C9975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339BF36-29B4-4A41-84BB-8F2D8DA8F909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9F89366-CFC9-4663-A963-09532CEC235B}"/>
              </a:ext>
            </a:extLst>
          </p:cNvPr>
          <p:cNvGrpSpPr/>
          <p:nvPr/>
        </p:nvGrpSpPr>
        <p:grpSpPr>
          <a:xfrm>
            <a:off x="9012012" y="1904089"/>
            <a:ext cx="1038068" cy="1076984"/>
            <a:chOff x="6805868" y="1408531"/>
            <a:chExt cx="1038068" cy="1076984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C9D6D36-14CF-41DE-82DE-DB52C27BDD39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D211E474-53DC-423A-BCFF-1EF13C3CE5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76F8796-5B2F-4A9B-8137-B23AE9D95460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1FD20C5-7E63-48B1-BDDB-FE52856F9A17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AAA4676-C6C0-4155-B90C-BEB1F9FB17EB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D7AFE4D-3418-4133-9915-A7F83E5E6A39}"/>
              </a:ext>
            </a:extLst>
          </p:cNvPr>
          <p:cNvCxnSpPr/>
          <p:nvPr/>
        </p:nvCxnSpPr>
        <p:spPr>
          <a:xfrm>
            <a:off x="9516925" y="1105911"/>
            <a:ext cx="0" cy="85321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298FBA43-5A19-4816-9A2D-45203E0F5B93}"/>
              </a:ext>
            </a:extLst>
          </p:cNvPr>
          <p:cNvSpPr/>
          <p:nvPr/>
        </p:nvSpPr>
        <p:spPr>
          <a:xfrm>
            <a:off x="7739280" y="14462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F74C82-6F99-4395-A91B-8096F1E02AC3}"/>
              </a:ext>
            </a:extLst>
          </p:cNvPr>
          <p:cNvSpPr/>
          <p:nvPr/>
        </p:nvSpPr>
        <p:spPr>
          <a:xfrm>
            <a:off x="7739280" y="50409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AC9E1D1-EAD9-4D7C-8EBD-FA0179443DE0}"/>
              </a:ext>
            </a:extLst>
          </p:cNvPr>
          <p:cNvCxnSpPr/>
          <p:nvPr/>
        </p:nvCxnSpPr>
        <p:spPr>
          <a:xfrm>
            <a:off x="7756249" y="62084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32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 aeroplane takes off on Tuesday at 22:47</a:t>
            </a:r>
          </a:p>
          <a:p>
            <a:r>
              <a:rPr lang="en-US" sz="3200" b="1" dirty="0"/>
              <a:t>It lands on Wednesday at 07:05</a:t>
            </a:r>
          </a:p>
          <a:p>
            <a:r>
              <a:rPr lang="en-US" sz="3200" b="1" dirty="0"/>
              <a:t>How long in hours and minutes is the flight?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DF3926-C8BB-4401-9BFE-CC7732F66EFC}"/>
              </a:ext>
            </a:extLst>
          </p:cNvPr>
          <p:cNvGrpSpPr/>
          <p:nvPr/>
        </p:nvGrpSpPr>
        <p:grpSpPr>
          <a:xfrm>
            <a:off x="612605" y="2380602"/>
            <a:ext cx="822936" cy="492950"/>
            <a:chOff x="3641019" y="928777"/>
            <a:chExt cx="822936" cy="49295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658CEC4-3D49-4F50-8274-29B7B8A91986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1AB9DF-BCF1-4369-BDEB-DE746597DB76}"/>
                </a:ext>
              </a:extLst>
            </p:cNvPr>
            <p:cNvSpPr txBox="1"/>
            <p:nvPr/>
          </p:nvSpPr>
          <p:spPr>
            <a:xfrm>
              <a:off x="3641019" y="1021617"/>
              <a:ext cx="8229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22:47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E6EB56B-68AA-4328-AFB5-D552511D3D95}"/>
              </a:ext>
            </a:extLst>
          </p:cNvPr>
          <p:cNvGrpSpPr/>
          <p:nvPr/>
        </p:nvGrpSpPr>
        <p:grpSpPr>
          <a:xfrm>
            <a:off x="1522151" y="2377849"/>
            <a:ext cx="776870" cy="494964"/>
            <a:chOff x="6775939" y="926763"/>
            <a:chExt cx="776870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5D7709E-2536-4C79-833B-CD430CC2AFD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15BF0A6-4B2E-4EAC-B0E2-A646C01F2B64}"/>
                </a:ext>
              </a:extLst>
            </p:cNvPr>
            <p:cNvGrpSpPr/>
            <p:nvPr/>
          </p:nvGrpSpPr>
          <p:grpSpPr>
            <a:xfrm>
              <a:off x="6775939" y="928608"/>
              <a:ext cx="776870" cy="493119"/>
              <a:chOff x="6775939" y="928608"/>
              <a:chExt cx="776870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24F24C-AC8E-434F-A597-E740494EF381}"/>
                  </a:ext>
                </a:extLst>
              </p:cNvPr>
              <p:cNvSpPr txBox="1"/>
              <p:nvPr/>
            </p:nvSpPr>
            <p:spPr>
              <a:xfrm>
                <a:off x="6775939" y="1021617"/>
                <a:ext cx="7768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23:00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DDD3C83-40AC-4CEB-94F8-0E1940DCC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91">
            <a:extLst>
              <a:ext uri="{FF2B5EF4-FFF2-40B4-BE49-F238E27FC236}">
                <a16:creationId xmlns:a16="http://schemas.microsoft.com/office/drawing/2014/main" id="{3E87F7C9-C56D-48A8-9819-7E1B9315F07B}"/>
              </a:ext>
            </a:extLst>
          </p:cNvPr>
          <p:cNvGrpSpPr/>
          <p:nvPr/>
        </p:nvGrpSpPr>
        <p:grpSpPr>
          <a:xfrm>
            <a:off x="1003014" y="1881977"/>
            <a:ext cx="893612" cy="479154"/>
            <a:chOff x="7395283" y="5821043"/>
            <a:chExt cx="205894" cy="512761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3095345A-405C-4695-842D-E52BCACCF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EE65213-1606-49AC-A257-19E8EE1C3C10}"/>
                </a:ext>
              </a:extLst>
            </p:cNvPr>
            <p:cNvSpPr/>
            <p:nvPr/>
          </p:nvSpPr>
          <p:spPr>
            <a:xfrm>
              <a:off x="7411244" y="5821043"/>
              <a:ext cx="16468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+13m</a:t>
              </a:r>
            </a:p>
          </p:txBody>
        </p: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06B420C8-84F8-4CBA-A6FC-7946164E9EBB}"/>
              </a:ext>
            </a:extLst>
          </p:cNvPr>
          <p:cNvGrpSpPr/>
          <p:nvPr/>
        </p:nvGrpSpPr>
        <p:grpSpPr>
          <a:xfrm>
            <a:off x="1899563" y="1877546"/>
            <a:ext cx="889898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1297E4BD-AEB9-4435-8410-AA9A6BEEC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8CEC99F-2C6A-4F56-829F-DF768EBC2126}"/>
                </a:ext>
              </a:extLst>
            </p:cNvPr>
            <p:cNvSpPr/>
            <p:nvPr/>
          </p:nvSpPr>
          <p:spPr>
            <a:xfrm>
              <a:off x="7426681" y="5821043"/>
              <a:ext cx="15774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25884B6-5F87-4AFE-B00D-4370EC90FEDD}"/>
              </a:ext>
            </a:extLst>
          </p:cNvPr>
          <p:cNvGrpSpPr/>
          <p:nvPr/>
        </p:nvGrpSpPr>
        <p:grpSpPr>
          <a:xfrm>
            <a:off x="2404632" y="2375467"/>
            <a:ext cx="822936" cy="494964"/>
            <a:chOff x="6767321" y="926763"/>
            <a:chExt cx="822936" cy="4949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7AAC5B7-4911-4AC2-8DF3-4A07E50209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AE9E01B-C18D-4E57-BBE8-42A51F827975}"/>
                </a:ext>
              </a:extLst>
            </p:cNvPr>
            <p:cNvGrpSpPr/>
            <p:nvPr/>
          </p:nvGrpSpPr>
          <p:grpSpPr>
            <a:xfrm>
              <a:off x="6767321" y="928608"/>
              <a:ext cx="822936" cy="493119"/>
              <a:chOff x="6767321" y="928608"/>
              <a:chExt cx="822936" cy="49311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54329BD-4749-4BB1-8955-1EF04433BFB7}"/>
                  </a:ext>
                </a:extLst>
              </p:cNvPr>
              <p:cNvSpPr txBox="1"/>
              <p:nvPr/>
            </p:nvSpPr>
            <p:spPr>
              <a:xfrm>
                <a:off x="6767321" y="1021617"/>
                <a:ext cx="8229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00:00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40DA7E5-6348-47EE-9E05-B6C812D616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CC53970-9DC9-4314-BF49-43E90DDF277E}"/>
              </a:ext>
            </a:extLst>
          </p:cNvPr>
          <p:cNvCxnSpPr>
            <a:cxnSpLocks/>
          </p:cNvCxnSpPr>
          <p:nvPr/>
        </p:nvCxnSpPr>
        <p:spPr>
          <a:xfrm>
            <a:off x="670483" y="2393646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A21C37-6D06-4DCE-A6FD-CD69C65D56A4}"/>
              </a:ext>
            </a:extLst>
          </p:cNvPr>
          <p:cNvGrpSpPr/>
          <p:nvPr/>
        </p:nvGrpSpPr>
        <p:grpSpPr>
          <a:xfrm>
            <a:off x="3324126" y="2375467"/>
            <a:ext cx="782835" cy="494964"/>
            <a:chOff x="6785559" y="926763"/>
            <a:chExt cx="782835" cy="49496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A70121D-4062-4B23-B385-2EF59F787BC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B2DF295-7155-41F4-9ED9-72BCE08BD27C}"/>
                </a:ext>
              </a:extLst>
            </p:cNvPr>
            <p:cNvGrpSpPr/>
            <p:nvPr/>
          </p:nvGrpSpPr>
          <p:grpSpPr>
            <a:xfrm>
              <a:off x="6785559" y="928608"/>
              <a:ext cx="782835" cy="493119"/>
              <a:chOff x="6785559" y="928608"/>
              <a:chExt cx="782835" cy="49311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6D11CF3-5609-4DBE-A75D-44D1D598A7C4}"/>
                  </a:ext>
                </a:extLst>
              </p:cNvPr>
              <p:cNvSpPr txBox="1"/>
              <p:nvPr/>
            </p:nvSpPr>
            <p:spPr>
              <a:xfrm>
                <a:off x="6785559" y="1021617"/>
                <a:ext cx="7828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07:05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B3BD156-D3E3-4B01-8CFD-0F08579E97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91">
            <a:extLst>
              <a:ext uri="{FF2B5EF4-FFF2-40B4-BE49-F238E27FC236}">
                <a16:creationId xmlns:a16="http://schemas.microsoft.com/office/drawing/2014/main" id="{FF3E0C92-AC4E-4795-AF58-D60239D49B3A}"/>
              </a:ext>
            </a:extLst>
          </p:cNvPr>
          <p:cNvGrpSpPr/>
          <p:nvPr/>
        </p:nvGrpSpPr>
        <p:grpSpPr>
          <a:xfrm>
            <a:off x="2795397" y="1879595"/>
            <a:ext cx="923638" cy="479154"/>
            <a:chOff x="7395283" y="5821043"/>
            <a:chExt cx="212812" cy="512761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0D47B31C-3F24-4676-B7B3-E6FAB2F90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0C771BB-7639-4943-B75A-FF9DC870EDBF}"/>
                </a:ext>
              </a:extLst>
            </p:cNvPr>
            <p:cNvSpPr/>
            <p:nvPr/>
          </p:nvSpPr>
          <p:spPr>
            <a:xfrm>
              <a:off x="7408753" y="5821043"/>
              <a:ext cx="19934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+7h5m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4DA9E806-9762-4110-B4C5-5A88E0BA69FB}"/>
              </a:ext>
            </a:extLst>
          </p:cNvPr>
          <p:cNvSpPr txBox="1"/>
          <p:nvPr/>
        </p:nvSpPr>
        <p:spPr>
          <a:xfrm>
            <a:off x="1720547" y="2773031"/>
            <a:ext cx="238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+ 5 = 18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228A66-510B-45D2-B32A-882820D74805}"/>
              </a:ext>
            </a:extLst>
          </p:cNvPr>
          <p:cNvSpPr txBox="1"/>
          <p:nvPr/>
        </p:nvSpPr>
        <p:spPr>
          <a:xfrm>
            <a:off x="6096000" y="1659397"/>
            <a:ext cx="4697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hours and 18 minutes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8ECA1C-9EF7-46D4-A5F4-914CF992705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10A7ED6-7087-4861-9EC7-293126F788AC}"/>
              </a:ext>
            </a:extLst>
          </p:cNvPr>
          <p:cNvSpPr/>
          <p:nvPr/>
        </p:nvSpPr>
        <p:spPr>
          <a:xfrm>
            <a:off x="936998" y="222807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96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0.01927 -0.03796 C 0.02331 -0.04629 0.0293 -0.05069 0.03581 -0.05069 C 0.04297 -0.05069 0.04883 -0.04629 0.05287 -0.03796 L 0.07253 -3.7037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6 L 0.0918 -0.03703 C 0.09597 -0.04537 0.10222 -0.04976 0.10847 -0.04976 C 0.11589 -0.04976 0.12175 -0.04537 0.12578 -0.03703 L 0.14584 -3.7037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9 -3.7037E-6 L 0.16602 -0.03657 C 0.17005 -0.04467 0.17617 -0.04907 0.18268 -0.04907 C 0.18998 -0.04907 0.19584 -0.04467 0.19987 -0.03657 L 0.21953 -3.7037E-6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24" grpId="0" animBg="1"/>
      <p:bldP spid="24" grpId="1" animBg="1"/>
      <p:bldP spid="24" grpId="2" animBg="1"/>
      <p:bldP spid="24" grpId="3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GFY351_files/img01.jpg">
            <a:extLst>
              <a:ext uri="{FF2B5EF4-FFF2-40B4-BE49-F238E27FC236}">
                <a16:creationId xmlns:a16="http://schemas.microsoft.com/office/drawing/2014/main" id="{AB767A78-3F82-4883-BD96-0CB92067607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17" y="276228"/>
            <a:ext cx="3966354" cy="23967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D2D9F0-E4CE-4E9C-BE3C-5324ABA469A0}"/>
              </a:ext>
            </a:extLst>
          </p:cNvPr>
          <p:cNvSpPr/>
          <p:nvPr/>
        </p:nvSpPr>
        <p:spPr>
          <a:xfrm>
            <a:off x="4479234" y="276228"/>
            <a:ext cx="6096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faces, vertices and edges does a cuboid have? 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Faces: 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Vertices: 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Edges: 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F22A6F-8803-4612-8C32-F5191C2420AC}"/>
              </a:ext>
            </a:extLst>
          </p:cNvPr>
          <p:cNvSpPr/>
          <p:nvPr/>
        </p:nvSpPr>
        <p:spPr>
          <a:xfrm>
            <a:off x="5611268" y="1682532"/>
            <a:ext cx="46849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DC5992-3E75-4D63-9D65-E5E630AB17AB}"/>
              </a:ext>
            </a:extLst>
          </p:cNvPr>
          <p:cNvGrpSpPr/>
          <p:nvPr/>
        </p:nvGrpSpPr>
        <p:grpSpPr>
          <a:xfrm>
            <a:off x="436418" y="399246"/>
            <a:ext cx="3787852" cy="2214068"/>
            <a:chOff x="436418" y="399246"/>
            <a:chExt cx="3787852" cy="2214068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F530AA5-7033-4744-A34B-FC4033C13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10614" y="1893194"/>
              <a:ext cx="3013656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73480DD-621E-4EFB-A6F4-3D2D5B2C0F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10614" y="399246"/>
              <a:ext cx="0" cy="1493948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4C129A3-2011-4237-97CE-EEA4B88FC4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6418" y="1893194"/>
              <a:ext cx="774196" cy="72012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8383AF07-34EC-4859-A9E4-84C3011A12F1}"/>
              </a:ext>
            </a:extLst>
          </p:cNvPr>
          <p:cNvSpPr/>
          <p:nvPr/>
        </p:nvSpPr>
        <p:spPr>
          <a:xfrm>
            <a:off x="3378323" y="973180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2548473-1294-49B4-AC75-018C7252809C}"/>
              </a:ext>
            </a:extLst>
          </p:cNvPr>
          <p:cNvSpPr/>
          <p:nvPr/>
        </p:nvSpPr>
        <p:spPr>
          <a:xfrm>
            <a:off x="3378323" y="2501782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78BC091-833F-496E-BC89-6DECB220E55C}"/>
              </a:ext>
            </a:extLst>
          </p:cNvPr>
          <p:cNvSpPr/>
          <p:nvPr/>
        </p:nvSpPr>
        <p:spPr>
          <a:xfrm>
            <a:off x="4096185" y="258187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01CBC29-0A9C-4502-BCE6-F8BF4DFDFDFE}"/>
              </a:ext>
            </a:extLst>
          </p:cNvPr>
          <p:cNvSpPr/>
          <p:nvPr/>
        </p:nvSpPr>
        <p:spPr>
          <a:xfrm>
            <a:off x="4096185" y="1781662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1504ABF-07D8-4A89-9AC3-51ACE80499A9}"/>
              </a:ext>
            </a:extLst>
          </p:cNvPr>
          <p:cNvSpPr/>
          <p:nvPr/>
        </p:nvSpPr>
        <p:spPr>
          <a:xfrm>
            <a:off x="351942" y="973180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5877364-9434-4F2A-95DC-639A071E5B5C}"/>
              </a:ext>
            </a:extLst>
          </p:cNvPr>
          <p:cNvSpPr/>
          <p:nvPr/>
        </p:nvSpPr>
        <p:spPr>
          <a:xfrm>
            <a:off x="351942" y="2501782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33BE9CD-016C-4B42-B35F-E4447F21F930}"/>
              </a:ext>
            </a:extLst>
          </p:cNvPr>
          <p:cNvSpPr/>
          <p:nvPr/>
        </p:nvSpPr>
        <p:spPr>
          <a:xfrm>
            <a:off x="1069804" y="258187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AED9F95-3AFA-4D3A-B90E-A20F648BF923}"/>
              </a:ext>
            </a:extLst>
          </p:cNvPr>
          <p:cNvSpPr/>
          <p:nvPr/>
        </p:nvSpPr>
        <p:spPr>
          <a:xfrm>
            <a:off x="1069804" y="1781662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9603D0-F77A-41DA-9509-7C5349F8960F}"/>
              </a:ext>
            </a:extLst>
          </p:cNvPr>
          <p:cNvSpPr/>
          <p:nvPr/>
        </p:nvSpPr>
        <p:spPr>
          <a:xfrm>
            <a:off x="6074199" y="2666722"/>
            <a:ext cx="10483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C16C7C9-D0E2-47A6-9F17-0E95B4B97BCA}"/>
              </a:ext>
            </a:extLst>
          </p:cNvPr>
          <p:cNvSpPr/>
          <p:nvPr/>
        </p:nvSpPr>
        <p:spPr>
          <a:xfrm>
            <a:off x="5707112" y="3650948"/>
            <a:ext cx="16894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816E8A-6C00-458E-9FCA-C21B537596D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04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missing digit in these calculations is 2, 5 or 7</a:t>
            </a:r>
          </a:p>
          <a:p>
            <a:r>
              <a:rPr lang="en-US" sz="3200" b="1" dirty="0"/>
              <a:t>Write in the missing digits.</a:t>
            </a:r>
          </a:p>
          <a:p>
            <a:r>
              <a:rPr lang="en-US" sz="3200" b="1" dirty="0"/>
              <a:t>You may use each digit more than once.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B90C3C-D107-4FA8-B9DC-32CD2CF68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921" y="1743507"/>
            <a:ext cx="5945879" cy="23851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F78D08-E759-44FA-BF51-5FD071E8FC22}"/>
              </a:ext>
            </a:extLst>
          </p:cNvPr>
          <p:cNvSpPr txBox="1"/>
          <p:nvPr/>
        </p:nvSpPr>
        <p:spPr>
          <a:xfrm>
            <a:off x="4917874" y="1935430"/>
            <a:ext cx="537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967F8B-9F6E-4410-89CF-F3719498829C}"/>
              </a:ext>
            </a:extLst>
          </p:cNvPr>
          <p:cNvSpPr txBox="1"/>
          <p:nvPr/>
        </p:nvSpPr>
        <p:spPr>
          <a:xfrm>
            <a:off x="870233" y="1935430"/>
            <a:ext cx="537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C80E36-A40F-44E8-A5D7-306875D5178A}"/>
              </a:ext>
            </a:extLst>
          </p:cNvPr>
          <p:cNvSpPr txBox="1"/>
          <p:nvPr/>
        </p:nvSpPr>
        <p:spPr>
          <a:xfrm>
            <a:off x="5765243" y="1935430"/>
            <a:ext cx="537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B017DA-6912-472E-837B-3E798C08756A}"/>
              </a:ext>
            </a:extLst>
          </p:cNvPr>
          <p:cNvSpPr txBox="1"/>
          <p:nvPr/>
        </p:nvSpPr>
        <p:spPr>
          <a:xfrm>
            <a:off x="4917873" y="3275103"/>
            <a:ext cx="537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036194-15D6-4EC3-87CB-E8F3F89FAED8}"/>
              </a:ext>
            </a:extLst>
          </p:cNvPr>
          <p:cNvSpPr txBox="1"/>
          <p:nvPr/>
        </p:nvSpPr>
        <p:spPr>
          <a:xfrm>
            <a:off x="870232" y="3283387"/>
            <a:ext cx="537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C75221-2F19-4611-963F-F0C248DE8EDE}"/>
              </a:ext>
            </a:extLst>
          </p:cNvPr>
          <p:cNvSpPr txBox="1"/>
          <p:nvPr/>
        </p:nvSpPr>
        <p:spPr>
          <a:xfrm>
            <a:off x="1730811" y="3283859"/>
            <a:ext cx="537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A37E51-8A15-4F78-BF61-BDE8D22616B5}"/>
              </a:ext>
            </a:extLst>
          </p:cNvPr>
          <p:cNvSpPr txBox="1"/>
          <p:nvPr/>
        </p:nvSpPr>
        <p:spPr>
          <a:xfrm>
            <a:off x="5778452" y="3283387"/>
            <a:ext cx="537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6C5892D-9904-4C8C-BDD3-6B1FB3DE4C64}"/>
              </a:ext>
            </a:extLst>
          </p:cNvPr>
          <p:cNvGrpSpPr/>
          <p:nvPr/>
        </p:nvGrpSpPr>
        <p:grpSpPr>
          <a:xfrm>
            <a:off x="7036024" y="3329947"/>
            <a:ext cx="1861800" cy="1405123"/>
            <a:chOff x="2248666" y="1937292"/>
            <a:chExt cx="1861800" cy="140512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934A37-9229-4B1C-B405-093549A3FCCE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93C93D3-0A70-495B-AE44-C2B3341ACC90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6A85770-C751-409B-86C0-69B456A1A3C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D14B93C-D371-4592-95BE-6EF0510F571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76AA5D0-E64E-42FB-AA46-059F4DC475D4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6925859-867A-42AA-9EB9-3C9E62BC1C97}"/>
              </a:ext>
            </a:extLst>
          </p:cNvPr>
          <p:cNvSpPr txBox="1"/>
          <p:nvPr/>
        </p:nvSpPr>
        <p:spPr>
          <a:xfrm>
            <a:off x="7560386" y="307582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59B265-B096-456F-AAA4-B518F9ED6D89}"/>
              </a:ext>
            </a:extLst>
          </p:cNvPr>
          <p:cNvSpPr txBox="1"/>
          <p:nvPr/>
        </p:nvSpPr>
        <p:spPr>
          <a:xfrm>
            <a:off x="7921435" y="4212646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6B8486-7E1B-433A-A881-8C2461EC9F1E}"/>
              </a:ext>
            </a:extLst>
          </p:cNvPr>
          <p:cNvSpPr txBox="1"/>
          <p:nvPr/>
        </p:nvSpPr>
        <p:spPr>
          <a:xfrm>
            <a:off x="7487607" y="4212646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67274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8" grpId="0"/>
      <p:bldP spid="19" grpId="0"/>
      <p:bldP spid="2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school has a quiz each year. There are two teams. </a:t>
            </a:r>
          </a:p>
          <a:p>
            <a:r>
              <a:rPr lang="en-US" sz="3200" b="1" dirty="0"/>
              <a:t>Here are their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EE1F25-AB31-4158-B5C8-92DF3C4E9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60" y="996446"/>
            <a:ext cx="6467167" cy="52103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51CAE6-2310-4615-BF43-718A85D7D60C}"/>
              </a:ext>
            </a:extLst>
          </p:cNvPr>
          <p:cNvSpPr/>
          <p:nvPr/>
        </p:nvSpPr>
        <p:spPr>
          <a:xfrm>
            <a:off x="6817427" y="996446"/>
            <a:ext cx="49727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which year did North beat South by 100 points?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38C66C-210A-4974-89D3-FF5520F50B54}"/>
              </a:ext>
            </a:extLst>
          </p:cNvPr>
          <p:cNvCxnSpPr>
            <a:cxnSpLocks/>
          </p:cNvCxnSpPr>
          <p:nvPr/>
        </p:nvCxnSpPr>
        <p:spPr>
          <a:xfrm>
            <a:off x="1479924" y="2443378"/>
            <a:ext cx="361716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082698B-5188-49A0-99D2-FC697C5A4656}"/>
              </a:ext>
            </a:extLst>
          </p:cNvPr>
          <p:cNvCxnSpPr>
            <a:cxnSpLocks/>
          </p:cNvCxnSpPr>
          <p:nvPr/>
        </p:nvCxnSpPr>
        <p:spPr>
          <a:xfrm>
            <a:off x="1479924" y="3689940"/>
            <a:ext cx="40363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3DF6EE5-83CD-4CAA-B877-F1F9CA9C7457}"/>
              </a:ext>
            </a:extLst>
          </p:cNvPr>
          <p:cNvSpPr/>
          <p:nvPr/>
        </p:nvSpPr>
        <p:spPr>
          <a:xfrm>
            <a:off x="6981371" y="2072146"/>
            <a:ext cx="11030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2002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6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school has a quiz each year. There are two teams. </a:t>
            </a:r>
          </a:p>
          <a:p>
            <a:r>
              <a:rPr lang="en-US" sz="3200" b="1" dirty="0"/>
              <a:t>Here are their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EE1F25-AB31-4158-B5C8-92DF3C4E9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60" y="996446"/>
            <a:ext cx="6467167" cy="52103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51CAE6-2310-4615-BF43-718A85D7D60C}"/>
              </a:ext>
            </a:extLst>
          </p:cNvPr>
          <p:cNvSpPr/>
          <p:nvPr/>
        </p:nvSpPr>
        <p:spPr>
          <a:xfrm>
            <a:off x="6817427" y="996446"/>
            <a:ext cx="49727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which year did South beat North by the greatest amount?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B804D71-AB0B-412E-B2F7-DDC5881E5598}"/>
              </a:ext>
            </a:extLst>
          </p:cNvPr>
          <p:cNvCxnSpPr>
            <a:cxnSpLocks/>
          </p:cNvCxnSpPr>
          <p:nvPr/>
        </p:nvCxnSpPr>
        <p:spPr>
          <a:xfrm>
            <a:off x="1465410" y="3388808"/>
            <a:ext cx="20263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05C4307-74A0-4EDF-AF0C-E005B945DF61}"/>
              </a:ext>
            </a:extLst>
          </p:cNvPr>
          <p:cNvCxnSpPr>
            <a:cxnSpLocks/>
          </p:cNvCxnSpPr>
          <p:nvPr/>
        </p:nvCxnSpPr>
        <p:spPr>
          <a:xfrm>
            <a:off x="1465410" y="4636478"/>
            <a:ext cx="16093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9F869093-E3F9-462A-B915-CB2F7DF8BC25}"/>
              </a:ext>
            </a:extLst>
          </p:cNvPr>
          <p:cNvSpPr/>
          <p:nvPr/>
        </p:nvSpPr>
        <p:spPr>
          <a:xfrm>
            <a:off x="6981371" y="2557924"/>
            <a:ext cx="11030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2000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14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times letters are collected from a post box.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231B0A6-5B29-4FC2-8F0F-F068CC63B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48" y="816131"/>
            <a:ext cx="5649155" cy="15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CDA724-2EDE-48CD-841A-DFE6C48C996D}"/>
              </a:ext>
            </a:extLst>
          </p:cNvPr>
          <p:cNvSpPr/>
          <p:nvPr/>
        </p:nvSpPr>
        <p:spPr>
          <a:xfrm>
            <a:off x="6217699" y="634775"/>
            <a:ext cx="56942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latest time letters are collected on Wednesday?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967A41-7B5D-4DF4-9202-E7EC50778DBB}"/>
              </a:ext>
            </a:extLst>
          </p:cNvPr>
          <p:cNvSpPr/>
          <p:nvPr/>
        </p:nvSpPr>
        <p:spPr>
          <a:xfrm>
            <a:off x="56123" y="2551580"/>
            <a:ext cx="76196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Carla posts a letter at 9am on Monday.</a:t>
            </a:r>
          </a:p>
          <a:p>
            <a:r>
              <a:rPr lang="en-US" sz="3200" b="1" dirty="0"/>
              <a:t>How long will it be before it is collected?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60B94E-AC8A-43AA-9947-4244128D2ADD}"/>
              </a:ext>
            </a:extLst>
          </p:cNvPr>
          <p:cNvSpPr/>
          <p:nvPr/>
        </p:nvSpPr>
        <p:spPr>
          <a:xfrm>
            <a:off x="56124" y="4424558"/>
            <a:ext cx="738306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Gareth posts a letter on Saturday at 3pm.</a:t>
            </a:r>
          </a:p>
          <a:p>
            <a:r>
              <a:rPr lang="en-US" sz="3200" b="1" dirty="0"/>
              <a:t>When is it collected from the post box?</a:t>
            </a:r>
          </a:p>
          <a:p>
            <a:r>
              <a:rPr lang="en-US" sz="3200" b="1" dirty="0"/>
              <a:t>   Day: </a:t>
            </a:r>
          </a:p>
          <a:p>
            <a:r>
              <a:rPr lang="en-US" sz="3200" b="1" dirty="0"/>
              <a:t>   Time: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8E68F4-DB91-4D42-8BDF-444022E80DC4}"/>
              </a:ext>
            </a:extLst>
          </p:cNvPr>
          <p:cNvSpPr/>
          <p:nvPr/>
        </p:nvSpPr>
        <p:spPr>
          <a:xfrm flipH="1">
            <a:off x="6217699" y="1673659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6:30pm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BD305C0-0CAB-494E-9496-B4FA3EE458E3}"/>
              </a:ext>
            </a:extLst>
          </p:cNvPr>
          <p:cNvGrpSpPr/>
          <p:nvPr/>
        </p:nvGrpSpPr>
        <p:grpSpPr>
          <a:xfrm>
            <a:off x="2543316" y="3987309"/>
            <a:ext cx="659177" cy="492950"/>
            <a:chOff x="3782858" y="928777"/>
            <a:chExt cx="659177" cy="49295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7A9BAE3-1C50-49DE-96BD-447819F15BEB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F3EAA8-DB61-4844-A4C4-C0F21B71983D}"/>
                </a:ext>
              </a:extLst>
            </p:cNvPr>
            <p:cNvSpPr txBox="1"/>
            <p:nvPr/>
          </p:nvSpPr>
          <p:spPr>
            <a:xfrm>
              <a:off x="3782858" y="1021617"/>
              <a:ext cx="6591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9:00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096231-3AED-4AD7-9228-9249FA4F9116}"/>
              </a:ext>
            </a:extLst>
          </p:cNvPr>
          <p:cNvGrpSpPr/>
          <p:nvPr/>
        </p:nvGrpSpPr>
        <p:grpSpPr>
          <a:xfrm>
            <a:off x="3310585" y="3984556"/>
            <a:ext cx="895383" cy="494964"/>
            <a:chOff x="6775501" y="926763"/>
            <a:chExt cx="895383" cy="49496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50298F2-2AC5-4481-9329-860E6E498E6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03277EE-BA53-4D52-93EA-D2FDFFABA936}"/>
                </a:ext>
              </a:extLst>
            </p:cNvPr>
            <p:cNvGrpSpPr/>
            <p:nvPr/>
          </p:nvGrpSpPr>
          <p:grpSpPr>
            <a:xfrm>
              <a:off x="6775501" y="928608"/>
              <a:ext cx="895383" cy="493119"/>
              <a:chOff x="6775501" y="928608"/>
              <a:chExt cx="895383" cy="49311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02AC5C-A8A3-4BFF-B9EA-EB0D428B3065}"/>
                  </a:ext>
                </a:extLst>
              </p:cNvPr>
              <p:cNvSpPr txBox="1"/>
              <p:nvPr/>
            </p:nvSpPr>
            <p:spPr>
              <a:xfrm>
                <a:off x="6775501" y="1021617"/>
                <a:ext cx="8953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12:00</a:t>
                </a: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3981A2E0-A029-4122-BE7B-A64EF2BDDB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5EEAE676-DC3E-409E-87C2-3CA93A4405C2}"/>
              </a:ext>
            </a:extLst>
          </p:cNvPr>
          <p:cNvGrpSpPr/>
          <p:nvPr/>
        </p:nvGrpSpPr>
        <p:grpSpPr>
          <a:xfrm>
            <a:off x="2791886" y="3488684"/>
            <a:ext cx="893612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A8BF296D-B682-4412-BDA4-53A8D1CA7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EE320E6-E34B-43C9-BDA0-9F7955A233AB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+3h</a:t>
              </a:r>
            </a:p>
          </p:txBody>
        </p:sp>
      </p:grpSp>
      <p:grpSp>
        <p:nvGrpSpPr>
          <p:cNvPr id="20" name="Group 91">
            <a:extLst>
              <a:ext uri="{FF2B5EF4-FFF2-40B4-BE49-F238E27FC236}">
                <a16:creationId xmlns:a16="http://schemas.microsoft.com/office/drawing/2014/main" id="{41EB1629-66F6-4F6E-98A6-640FE3D57863}"/>
              </a:ext>
            </a:extLst>
          </p:cNvPr>
          <p:cNvGrpSpPr/>
          <p:nvPr/>
        </p:nvGrpSpPr>
        <p:grpSpPr>
          <a:xfrm>
            <a:off x="3688398" y="3484253"/>
            <a:ext cx="889897" cy="479154"/>
            <a:chOff x="7395283" y="5821043"/>
            <a:chExt cx="205894" cy="512761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69CF249F-E234-474E-A2CB-2BB89FC89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BECA436-B9D6-4887-AFDC-A8EEA31601B4}"/>
                </a:ext>
              </a:extLst>
            </p:cNvPr>
            <p:cNvSpPr/>
            <p:nvPr/>
          </p:nvSpPr>
          <p:spPr>
            <a:xfrm>
              <a:off x="7415632" y="5821043"/>
              <a:ext cx="16692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+2h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AD90FBF-EEF7-4F81-B7C5-1D7C6DF6FABB}"/>
              </a:ext>
            </a:extLst>
          </p:cNvPr>
          <p:cNvGrpSpPr/>
          <p:nvPr/>
        </p:nvGrpSpPr>
        <p:grpSpPr>
          <a:xfrm>
            <a:off x="4332903" y="3982174"/>
            <a:ext cx="659177" cy="494964"/>
            <a:chOff x="6906720" y="926763"/>
            <a:chExt cx="659177" cy="49496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8A75714-26D8-418B-887D-F574B2D2929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DA36C3D-5B20-44DD-8EE9-EEE9F2C28006}"/>
                </a:ext>
              </a:extLst>
            </p:cNvPr>
            <p:cNvGrpSpPr/>
            <p:nvPr/>
          </p:nvGrpSpPr>
          <p:grpSpPr>
            <a:xfrm>
              <a:off x="6906720" y="928608"/>
              <a:ext cx="659177" cy="493119"/>
              <a:chOff x="6906720" y="928608"/>
              <a:chExt cx="659177" cy="493119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EE606FC-B972-45E0-8007-626122C38983}"/>
                  </a:ext>
                </a:extLst>
              </p:cNvPr>
              <p:cNvSpPr txBox="1"/>
              <p:nvPr/>
            </p:nvSpPr>
            <p:spPr>
              <a:xfrm>
                <a:off x="6906720" y="1021617"/>
                <a:ext cx="6591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2:00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32409F5-6D1B-4F64-8E87-FC8624B1D6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6627ED-B81A-4092-BD8A-F77B5191F3CC}"/>
              </a:ext>
            </a:extLst>
          </p:cNvPr>
          <p:cNvCxnSpPr>
            <a:cxnSpLocks/>
          </p:cNvCxnSpPr>
          <p:nvPr/>
        </p:nvCxnSpPr>
        <p:spPr>
          <a:xfrm>
            <a:off x="2459355" y="4000353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D3247FAE-76DB-480A-ADE5-1BF77A3B5D8C}"/>
              </a:ext>
            </a:extLst>
          </p:cNvPr>
          <p:cNvSpPr/>
          <p:nvPr/>
        </p:nvSpPr>
        <p:spPr>
          <a:xfrm>
            <a:off x="2725870" y="383478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FDD399F-8332-4BF5-B791-E54FB3D7A1F7}"/>
              </a:ext>
            </a:extLst>
          </p:cNvPr>
          <p:cNvSpPr/>
          <p:nvPr/>
        </p:nvSpPr>
        <p:spPr>
          <a:xfrm flipH="1">
            <a:off x="7003572" y="3004930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hours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0A1680-2ECE-4C24-B91B-4FCBE6804121}"/>
              </a:ext>
            </a:extLst>
          </p:cNvPr>
          <p:cNvSpPr/>
          <p:nvPr/>
        </p:nvSpPr>
        <p:spPr>
          <a:xfrm flipH="1">
            <a:off x="1245874" y="5380351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Monday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BB5FC86-5B1E-498E-BA85-B558EDC6F2B5}"/>
              </a:ext>
            </a:extLst>
          </p:cNvPr>
          <p:cNvSpPr/>
          <p:nvPr/>
        </p:nvSpPr>
        <p:spPr>
          <a:xfrm flipH="1">
            <a:off x="1391236" y="5885764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8am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1B6589-AF9D-49F9-843E-ACFDD53A85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02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96296E-6 L 0.01927 -0.03796 C 0.0233 -0.04629 0.02929 -0.05069 0.0358 -0.05069 C 0.04297 -0.05069 0.04883 -0.04629 0.05286 -0.03796 L 0.07252 -2.96296E-6 " pathEditMode="relative" rAng="0" ptsTypes="AAAAA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2.96296E-6 L 0.09179 -0.03703 C 0.09596 -0.04537 0.10221 -0.04977 0.10846 -0.04977 C 0.11588 -0.04977 0.12174 -0.04537 0.12578 -0.03703 L 0.14583 -2.96296E-6 " pathEditMode="relative" rAng="0" ptsTypes="AAAAA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 animBg="1"/>
      <p:bldP spid="29" grpId="1" animBg="1"/>
      <p:bldP spid="29" grpId="2" animBg="1"/>
      <p:bldP spid="30" grpId="0"/>
      <p:bldP spid="31" grpId="0"/>
      <p:bldP spid="3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Kate has a piece of ribbon one </a:t>
            </a:r>
            <a:r>
              <a:rPr lang="en-US" sz="3200" b="1" dirty="0" err="1"/>
              <a:t>metre</a:t>
            </a:r>
            <a:r>
              <a:rPr lang="en-US" sz="3200" b="1" dirty="0"/>
              <a:t> long.</a:t>
            </a:r>
          </a:p>
          <a:p>
            <a:r>
              <a:rPr lang="en-US" sz="3200" b="1" dirty="0"/>
              <a:t>She cuts off 30 centimetres. </a:t>
            </a:r>
          </a:p>
          <a:p>
            <a:r>
              <a:rPr lang="en-US" sz="3200" b="1" dirty="0"/>
              <a:t>How many centimetres of ribbon are left?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658363-37A6-4B33-BCAE-F819D8887AC2}"/>
              </a:ext>
            </a:extLst>
          </p:cNvPr>
          <p:cNvSpPr/>
          <p:nvPr/>
        </p:nvSpPr>
        <p:spPr>
          <a:xfrm>
            <a:off x="647701" y="1619660"/>
            <a:ext cx="219074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– 30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0D5D96-3AF2-44A0-92F7-25B38E3362F1}"/>
              </a:ext>
            </a:extLst>
          </p:cNvPr>
          <p:cNvSpPr/>
          <p:nvPr/>
        </p:nvSpPr>
        <p:spPr>
          <a:xfrm>
            <a:off x="2667001" y="1619660"/>
            <a:ext cx="34289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 centimetres</a:t>
            </a:r>
          </a:p>
        </p:txBody>
      </p:sp>
    </p:spTree>
    <p:extLst>
      <p:ext uri="{BB962C8B-B14F-4D97-AF65-F5344CB8AC3E}">
        <p14:creationId xmlns:p14="http://schemas.microsoft.com/office/powerpoint/2010/main" val="352380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00992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Kirsty ran a race in one and a half minutes. </a:t>
            </a:r>
          </a:p>
          <a:p>
            <a:r>
              <a:rPr lang="en-GB" sz="3200" b="1" dirty="0"/>
              <a:t>Mina took 10 seconds longer. </a:t>
            </a:r>
          </a:p>
          <a:p>
            <a:r>
              <a:rPr lang="en-GB" sz="3200" b="1" dirty="0"/>
              <a:t>How many </a:t>
            </a:r>
            <a:r>
              <a:rPr lang="en-GB" sz="3200" b="1" u="sng" dirty="0"/>
              <a:t>seconds</a:t>
            </a:r>
            <a:r>
              <a:rPr lang="en-GB" sz="3200" b="1" dirty="0"/>
              <a:t> did Mina take to run the race?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DE5928-80F9-4F39-97A5-EA907DB5549F}"/>
              </a:ext>
            </a:extLst>
          </p:cNvPr>
          <p:cNvSpPr txBox="1"/>
          <p:nvPr/>
        </p:nvSpPr>
        <p:spPr>
          <a:xfrm>
            <a:off x="7324249" y="50000"/>
            <a:ext cx="4505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minute 30 seconds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7642EC-7501-42C3-9749-F96BA4BECB95}"/>
              </a:ext>
            </a:extLst>
          </p:cNvPr>
          <p:cNvSpPr txBox="1"/>
          <p:nvPr/>
        </p:nvSpPr>
        <p:spPr>
          <a:xfrm>
            <a:off x="5105751" y="542442"/>
            <a:ext cx="4505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minute 40 seconds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4AD744-ACD3-49FF-A78F-DD9F38B36B7C}"/>
              </a:ext>
            </a:extLst>
          </p:cNvPr>
          <p:cNvSpPr txBox="1"/>
          <p:nvPr/>
        </p:nvSpPr>
        <p:spPr>
          <a:xfrm>
            <a:off x="1086201" y="1818196"/>
            <a:ext cx="4505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minute = 60 seconds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A64E1B-502A-4EDC-A1EE-3B871B85B233}"/>
              </a:ext>
            </a:extLst>
          </p:cNvPr>
          <p:cNvSpPr txBox="1"/>
          <p:nvPr/>
        </p:nvSpPr>
        <p:spPr>
          <a:xfrm>
            <a:off x="1086201" y="2452569"/>
            <a:ext cx="196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+ 40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A2BFAB-3E5C-435D-96C6-09A64A113D43}"/>
              </a:ext>
            </a:extLst>
          </p:cNvPr>
          <p:cNvSpPr txBox="1"/>
          <p:nvPr/>
        </p:nvSpPr>
        <p:spPr>
          <a:xfrm>
            <a:off x="2800700" y="2452569"/>
            <a:ext cx="2791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seconds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3713CD-ED78-44A7-8270-16C4BC777409}"/>
              </a:ext>
            </a:extLst>
          </p:cNvPr>
          <p:cNvSpPr txBox="1"/>
          <p:nvPr/>
        </p:nvSpPr>
        <p:spPr>
          <a:xfrm>
            <a:off x="8659266" y="1033366"/>
            <a:ext cx="2791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seconds</a:t>
            </a:r>
          </a:p>
        </p:txBody>
      </p:sp>
    </p:spTree>
    <p:extLst>
      <p:ext uri="{BB962C8B-B14F-4D97-AF65-F5344CB8AC3E}">
        <p14:creationId xmlns:p14="http://schemas.microsoft.com/office/powerpoint/2010/main" val="17180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12 pencils in a box.</a:t>
            </a:r>
          </a:p>
          <a:p>
            <a:r>
              <a:rPr lang="en-US" sz="3200" b="1" dirty="0"/>
              <a:t>A school buys 24 boxes.</a:t>
            </a:r>
          </a:p>
          <a:p>
            <a:r>
              <a:rPr lang="en-US" sz="3200" b="1" dirty="0"/>
              <a:t>How many pencils does the school buy?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0F1321-5011-4AEE-A42B-A97662D4B433}"/>
              </a:ext>
            </a:extLst>
          </p:cNvPr>
          <p:cNvGrpSpPr/>
          <p:nvPr/>
        </p:nvGrpSpPr>
        <p:grpSpPr>
          <a:xfrm>
            <a:off x="1117501" y="1924824"/>
            <a:ext cx="1861800" cy="1405123"/>
            <a:chOff x="2248666" y="1937292"/>
            <a:chExt cx="1861800" cy="14051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F4AAE42-8D21-49BD-8E29-21A9A426E616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FB5F89F-2BEF-4E93-9217-1A617023521B}"/>
                </a:ext>
              </a:extLst>
            </p:cNvPr>
            <p:cNvSpPr txBox="1"/>
            <p:nvPr/>
          </p:nvSpPr>
          <p:spPr>
            <a:xfrm>
              <a:off x="2709336" y="2385280"/>
              <a:ext cx="14011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068A505-28E9-4F66-95BA-82CAF802163A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DA98B0E-E16D-4CB6-A956-805116D7BFD4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75AE80E-2FA3-4EAB-81D4-9236CEA9BA1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550E8CA-A777-48F6-9638-EBC50D006B81}"/>
              </a:ext>
            </a:extLst>
          </p:cNvPr>
          <p:cNvSpPr txBox="1"/>
          <p:nvPr/>
        </p:nvSpPr>
        <p:spPr>
          <a:xfrm>
            <a:off x="1641863" y="167070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62A08B-7765-4339-B57C-3D184EE68F37}"/>
              </a:ext>
            </a:extLst>
          </p:cNvPr>
          <p:cNvSpPr txBox="1"/>
          <p:nvPr/>
        </p:nvSpPr>
        <p:spPr>
          <a:xfrm>
            <a:off x="2002912" y="2807523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DEB934-E009-464A-9C0D-CF7538E33C9A}"/>
              </a:ext>
            </a:extLst>
          </p:cNvPr>
          <p:cNvSpPr txBox="1"/>
          <p:nvPr/>
        </p:nvSpPr>
        <p:spPr>
          <a:xfrm>
            <a:off x="1135504" y="2807523"/>
            <a:ext cx="961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605B6D-C1E9-407A-A8B7-4DCB0D3946C4}"/>
              </a:ext>
            </a:extLst>
          </p:cNvPr>
          <p:cNvSpPr txBox="1"/>
          <p:nvPr/>
        </p:nvSpPr>
        <p:spPr>
          <a:xfrm>
            <a:off x="6969457" y="1034885"/>
            <a:ext cx="3400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288 pencils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159F0B-CA7B-4267-84CA-B23639E534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02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6F324A-6B05-4B6F-8D62-7DF1F3F592F0}"/>
              </a:ext>
            </a:extLst>
          </p:cNvPr>
          <p:cNvSpPr/>
          <p:nvPr/>
        </p:nvSpPr>
        <p:spPr>
          <a:xfrm>
            <a:off x="56123" y="50000"/>
            <a:ext cx="4678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2DDB60-3765-4B71-88A7-B21C67F71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51" y="634775"/>
            <a:ext cx="5168307" cy="132981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354D191-EEC2-4DA3-B3BD-608BF6F6397F}"/>
              </a:ext>
            </a:extLst>
          </p:cNvPr>
          <p:cNvGrpSpPr/>
          <p:nvPr/>
        </p:nvGrpSpPr>
        <p:grpSpPr>
          <a:xfrm>
            <a:off x="3608558" y="2023877"/>
            <a:ext cx="1861800" cy="1405123"/>
            <a:chOff x="2248666" y="1937292"/>
            <a:chExt cx="1861800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05F0C98-393E-4F20-9325-D116DFE43E56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7972A8-15C6-451D-A3B8-D073B82B48D2}"/>
                </a:ext>
              </a:extLst>
            </p:cNvPr>
            <p:cNvSpPr txBox="1"/>
            <p:nvPr/>
          </p:nvSpPr>
          <p:spPr>
            <a:xfrm>
              <a:off x="2709336" y="2385280"/>
              <a:ext cx="14011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381B68A-D9E9-40E1-B856-5A68A6E6A0B7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4BC6D2A-7C45-4930-A841-7C41670CA953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E442AB6-7DAE-40A1-A255-ABB0B0235B2A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39036CF-8CAA-4EB2-B96C-374603E43DC4}"/>
              </a:ext>
            </a:extLst>
          </p:cNvPr>
          <p:cNvSpPr txBox="1"/>
          <p:nvPr/>
        </p:nvSpPr>
        <p:spPr>
          <a:xfrm>
            <a:off x="4503673" y="291545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63D6E5-BB81-4D2D-B196-2FB2A6C0040C}"/>
              </a:ext>
            </a:extLst>
          </p:cNvPr>
          <p:cNvSpPr txBox="1"/>
          <p:nvPr/>
        </p:nvSpPr>
        <p:spPr>
          <a:xfrm>
            <a:off x="4126446" y="179163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F4BF84-36C1-4C5E-A8D4-9490A7044337}"/>
              </a:ext>
            </a:extLst>
          </p:cNvPr>
          <p:cNvSpPr txBox="1"/>
          <p:nvPr/>
        </p:nvSpPr>
        <p:spPr>
          <a:xfrm>
            <a:off x="3617877" y="2915454"/>
            <a:ext cx="9581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299F4D-179A-4617-A08C-2476E5B36506}"/>
              </a:ext>
            </a:extLst>
          </p:cNvPr>
          <p:cNvSpPr txBox="1"/>
          <p:nvPr/>
        </p:nvSpPr>
        <p:spPr>
          <a:xfrm>
            <a:off x="940487" y="984211"/>
            <a:ext cx="145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1 8 7</a:t>
            </a:r>
          </a:p>
        </p:txBody>
      </p:sp>
    </p:spTree>
    <p:extLst>
      <p:ext uri="{BB962C8B-B14F-4D97-AF65-F5344CB8AC3E}">
        <p14:creationId xmlns:p14="http://schemas.microsoft.com/office/powerpoint/2010/main" val="122594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97F121-1B4F-4832-8FBD-9A6C1F7A27D4}"/>
              </a:ext>
            </a:extLst>
          </p:cNvPr>
          <p:cNvSpPr/>
          <p:nvPr/>
        </p:nvSpPr>
        <p:spPr>
          <a:xfrm>
            <a:off x="103032" y="51516"/>
            <a:ext cx="95066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Amy has some circular tiles and some rectangular tiles.</a:t>
            </a:r>
          </a:p>
        </p:txBody>
      </p:sp>
      <p:pic>
        <p:nvPicPr>
          <p:cNvPr id="3" name="Picture 2" descr="https://app.doublestruck.eu/content/K2_REAS/HTML/Q/Q10A16_files/image001.jpg">
            <a:extLst>
              <a:ext uri="{FF2B5EF4-FFF2-40B4-BE49-F238E27FC236}">
                <a16:creationId xmlns:a16="http://schemas.microsoft.com/office/drawing/2014/main" id="{75501AF2-1570-427B-AED0-4E08082D8FE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86" y="584775"/>
            <a:ext cx="3133674" cy="84114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4DAB5D-B8D8-43A0-9702-7674B50EBE86}"/>
              </a:ext>
            </a:extLst>
          </p:cNvPr>
          <p:cNvSpPr/>
          <p:nvPr/>
        </p:nvSpPr>
        <p:spPr>
          <a:xfrm>
            <a:off x="103032" y="1548334"/>
            <a:ext cx="313367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makes these patterns with them. For each pattern, put a tick if it has a line of symmetry. Put a cross if it does not.</a:t>
            </a:r>
          </a:p>
        </p:txBody>
      </p:sp>
      <p:pic>
        <p:nvPicPr>
          <p:cNvPr id="5" name="Picture 4" descr="https://app.doublestruck.eu/content/K2_REAS/HTML/Q/Q10A16_files/image005.jpg">
            <a:extLst>
              <a:ext uri="{FF2B5EF4-FFF2-40B4-BE49-F238E27FC236}">
                <a16:creationId xmlns:a16="http://schemas.microsoft.com/office/drawing/2014/main" id="{3435C04B-AEB6-401E-A94E-458ED4EF654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911" y="1868504"/>
            <a:ext cx="7421855" cy="1599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s://app.doublestruck.eu/content/K2_REAS/HTML/Q/Q10A16_files/image006.jpg">
            <a:extLst>
              <a:ext uri="{FF2B5EF4-FFF2-40B4-BE49-F238E27FC236}">
                <a16:creationId xmlns:a16="http://schemas.microsoft.com/office/drawing/2014/main" id="{86C1162E-02A1-435B-A4D1-49AA2DF9BF0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762" y="4107697"/>
            <a:ext cx="7900154" cy="23255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2A9AEF-9F73-440A-B4CF-B094FCDCAE9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1B6136-0112-46AF-852B-F7BA246E5029}"/>
              </a:ext>
            </a:extLst>
          </p:cNvPr>
          <p:cNvCxnSpPr>
            <a:cxnSpLocks/>
          </p:cNvCxnSpPr>
          <p:nvPr/>
        </p:nvCxnSpPr>
        <p:spPr>
          <a:xfrm flipH="1">
            <a:off x="3645087" y="2675002"/>
            <a:ext cx="226439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BD6B9AF-3426-43A1-AEFE-DF4022FAA445}"/>
              </a:ext>
            </a:extLst>
          </p:cNvPr>
          <p:cNvSpPr/>
          <p:nvPr/>
        </p:nvSpPr>
        <p:spPr>
          <a:xfrm>
            <a:off x="4777284" y="1967116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D44BBC-70A6-4ACE-A7CD-93DDB2CBA7A2}"/>
              </a:ext>
            </a:extLst>
          </p:cNvPr>
          <p:cNvSpPr/>
          <p:nvPr/>
        </p:nvSpPr>
        <p:spPr>
          <a:xfrm>
            <a:off x="9609673" y="231447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930C89-2D04-4577-9D7C-51AEC0329E6B}"/>
              </a:ext>
            </a:extLst>
          </p:cNvPr>
          <p:cNvCxnSpPr>
            <a:cxnSpLocks/>
          </p:cNvCxnSpPr>
          <p:nvPr/>
        </p:nvCxnSpPr>
        <p:spPr>
          <a:xfrm flipH="1" flipV="1">
            <a:off x="3773826" y="4107697"/>
            <a:ext cx="2322174" cy="218391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18E3142-A7E2-46AD-881D-1617C20205D1}"/>
              </a:ext>
            </a:extLst>
          </p:cNvPr>
          <p:cNvSpPr/>
          <p:nvPr/>
        </p:nvSpPr>
        <p:spPr>
          <a:xfrm>
            <a:off x="4876000" y="4497448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8CA0BC-1503-4FF9-8DCD-8E18073602D4}"/>
              </a:ext>
            </a:extLst>
          </p:cNvPr>
          <p:cNvSpPr/>
          <p:nvPr/>
        </p:nvSpPr>
        <p:spPr>
          <a:xfrm>
            <a:off x="9609673" y="494906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7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Jade asked each child in her class, ‘Do you stay at school or go home for lunch?’ Here are her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5C4F8B-1DE5-442C-8AC5-F03788DD9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02" y="1335037"/>
            <a:ext cx="6237856" cy="38465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3237C86-1541-4D1E-B590-E99CD150D657}"/>
              </a:ext>
            </a:extLst>
          </p:cNvPr>
          <p:cNvSpPr/>
          <p:nvPr/>
        </p:nvSpPr>
        <p:spPr>
          <a:xfrm>
            <a:off x="6624858" y="874454"/>
            <a:ext cx="53894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girls stay at school than go home for lunch?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01378E-D172-48B3-A2CB-1EE07B8042AE}"/>
              </a:ext>
            </a:extLst>
          </p:cNvPr>
          <p:cNvSpPr/>
          <p:nvPr/>
        </p:nvSpPr>
        <p:spPr>
          <a:xfrm>
            <a:off x="3467458" y="3291742"/>
            <a:ext cx="895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977DE6-5868-458A-B634-6F5224113837}"/>
              </a:ext>
            </a:extLst>
          </p:cNvPr>
          <p:cNvSpPr/>
          <p:nvPr/>
        </p:nvSpPr>
        <p:spPr>
          <a:xfrm>
            <a:off x="2488687" y="4337760"/>
            <a:ext cx="895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AA39E5-1F64-4761-83CF-BA3CE0F746AC}"/>
              </a:ext>
            </a:extLst>
          </p:cNvPr>
          <p:cNvSpPr txBox="1"/>
          <p:nvPr/>
        </p:nvSpPr>
        <p:spPr>
          <a:xfrm>
            <a:off x="6624858" y="2444114"/>
            <a:ext cx="1911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– 5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FF46B0-B639-4530-BBE3-402F01C7F3D1}"/>
              </a:ext>
            </a:extLst>
          </p:cNvPr>
          <p:cNvSpPr txBox="1"/>
          <p:nvPr/>
        </p:nvSpPr>
        <p:spPr>
          <a:xfrm>
            <a:off x="7858560" y="2444114"/>
            <a:ext cx="2470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more girls</a:t>
            </a:r>
          </a:p>
        </p:txBody>
      </p:sp>
    </p:spTree>
    <p:extLst>
      <p:ext uri="{BB962C8B-B14F-4D97-AF65-F5344CB8AC3E}">
        <p14:creationId xmlns:p14="http://schemas.microsoft.com/office/powerpoint/2010/main" val="363111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grid.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E92513-FB16-4A50-817C-A0848EF84D6C}"/>
              </a:ext>
            </a:extLst>
          </p:cNvPr>
          <p:cNvSpPr/>
          <p:nvPr/>
        </p:nvSpPr>
        <p:spPr>
          <a:xfrm>
            <a:off x="5063484" y="634775"/>
            <a:ext cx="6608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another part of the same grid.</a:t>
            </a:r>
          </a:p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A72B10-6641-4569-BEB6-7B05FE065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94" y="634776"/>
            <a:ext cx="4250316" cy="37149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296C4B-44D8-468C-B4CB-F5E64FB66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763" y="1862717"/>
            <a:ext cx="2265529" cy="233081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91BCE65-78D2-4B13-8202-74774CE01EF1}"/>
              </a:ext>
            </a:extLst>
          </p:cNvPr>
          <p:cNvCxnSpPr/>
          <p:nvPr/>
        </p:nvCxnSpPr>
        <p:spPr>
          <a:xfrm flipH="1">
            <a:off x="1860884" y="2759242"/>
            <a:ext cx="40105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5AF1E73-4862-4D9C-B5C8-636E0B7E1C87}"/>
              </a:ext>
            </a:extLst>
          </p:cNvPr>
          <p:cNvSpPr/>
          <p:nvPr/>
        </p:nvSpPr>
        <p:spPr>
          <a:xfrm>
            <a:off x="1812758" y="2280071"/>
            <a:ext cx="13118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FCACF4B-4B1B-4D39-A8F9-7E785377788B}"/>
              </a:ext>
            </a:extLst>
          </p:cNvPr>
          <p:cNvCxnSpPr/>
          <p:nvPr/>
        </p:nvCxnSpPr>
        <p:spPr>
          <a:xfrm flipH="1">
            <a:off x="6263710" y="2102717"/>
            <a:ext cx="40105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535C9FC-D287-4505-AE4C-E039C643B21D}"/>
              </a:ext>
            </a:extLst>
          </p:cNvPr>
          <p:cNvSpPr/>
          <p:nvPr/>
        </p:nvSpPr>
        <p:spPr>
          <a:xfrm>
            <a:off x="6215584" y="1623546"/>
            <a:ext cx="13118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14C94A-E442-4AC2-98FA-715233980FD3}"/>
              </a:ext>
            </a:extLst>
          </p:cNvPr>
          <p:cNvSpPr/>
          <p:nvPr/>
        </p:nvSpPr>
        <p:spPr>
          <a:xfrm>
            <a:off x="5755483" y="2305921"/>
            <a:ext cx="7056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74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0D2871D-CB65-4C9F-A89B-3EC3F8B111C1}"/>
              </a:ext>
            </a:extLst>
          </p:cNvPr>
          <p:cNvCxnSpPr>
            <a:cxnSpLocks/>
          </p:cNvCxnSpPr>
          <p:nvPr/>
        </p:nvCxnSpPr>
        <p:spPr>
          <a:xfrm>
            <a:off x="2485557" y="2944167"/>
            <a:ext cx="0" cy="4848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5B2C77E-E96E-482C-BCE6-061056F46146}"/>
              </a:ext>
            </a:extLst>
          </p:cNvPr>
          <p:cNvSpPr/>
          <p:nvPr/>
        </p:nvSpPr>
        <p:spPr>
          <a:xfrm>
            <a:off x="2448580" y="2897498"/>
            <a:ext cx="9759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+10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1A3E24B-B99B-4E3E-8755-6EBBF7FC8476}"/>
              </a:ext>
            </a:extLst>
          </p:cNvPr>
          <p:cNvCxnSpPr>
            <a:cxnSpLocks/>
          </p:cNvCxnSpPr>
          <p:nvPr/>
        </p:nvCxnSpPr>
        <p:spPr>
          <a:xfrm>
            <a:off x="7365352" y="2784033"/>
            <a:ext cx="0" cy="4848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3F6C15F-A924-40C2-90F5-458BB0E27205}"/>
              </a:ext>
            </a:extLst>
          </p:cNvPr>
          <p:cNvSpPr/>
          <p:nvPr/>
        </p:nvSpPr>
        <p:spPr>
          <a:xfrm>
            <a:off x="7328375" y="2737364"/>
            <a:ext cx="9759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+10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66E92F-1CDB-4760-8E84-1EE0C542C9A7}"/>
              </a:ext>
            </a:extLst>
          </p:cNvPr>
          <p:cNvSpPr/>
          <p:nvPr/>
        </p:nvSpPr>
        <p:spPr>
          <a:xfrm>
            <a:off x="6586039" y="3127611"/>
            <a:ext cx="7056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86</a:t>
            </a:r>
          </a:p>
        </p:txBody>
      </p:sp>
    </p:spTree>
    <p:extLst>
      <p:ext uri="{BB962C8B-B14F-4D97-AF65-F5344CB8AC3E}">
        <p14:creationId xmlns:p14="http://schemas.microsoft.com/office/powerpoint/2010/main" val="286379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8" grpId="0"/>
      <p:bldP spid="19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Liam, Sarah and Amy buy lunch at a salad bar.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0A3387-DE9D-4C0C-8C99-02934C27A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88" y="634775"/>
            <a:ext cx="4314971" cy="31858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D9DDDF-9FB4-4EFC-924E-1130A0E0E782}"/>
              </a:ext>
            </a:extLst>
          </p:cNvPr>
          <p:cNvSpPr/>
          <p:nvPr/>
        </p:nvSpPr>
        <p:spPr>
          <a:xfrm>
            <a:off x="4633988" y="611858"/>
            <a:ext cx="71627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Liam has £2.50 to spend</a:t>
            </a:r>
          </a:p>
          <a:p>
            <a:r>
              <a:rPr lang="en-US" sz="3200" b="1" dirty="0"/>
              <a:t>He buys a tuna salad and an apple pie. </a:t>
            </a:r>
          </a:p>
          <a:p>
            <a:r>
              <a:rPr lang="en-US" sz="3200" b="1" dirty="0"/>
              <a:t>How much money has he got left? </a:t>
            </a:r>
            <a:endParaRPr lang="en-US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819212-453E-40FC-8482-556D55DBED74}"/>
              </a:ext>
            </a:extLst>
          </p:cNvPr>
          <p:cNvSpPr/>
          <p:nvPr/>
        </p:nvSpPr>
        <p:spPr>
          <a:xfrm>
            <a:off x="4633988" y="2157083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£1.60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5EC23E-0BA9-400B-82E0-251A1AEB87B9}"/>
              </a:ext>
            </a:extLst>
          </p:cNvPr>
          <p:cNvSpPr/>
          <p:nvPr/>
        </p:nvSpPr>
        <p:spPr>
          <a:xfrm>
            <a:off x="5668794" y="2157082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£0.50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9481E9-D9C3-4870-A67D-76E3BAAAF3E3}"/>
              </a:ext>
            </a:extLst>
          </p:cNvPr>
          <p:cNvSpPr/>
          <p:nvPr/>
        </p:nvSpPr>
        <p:spPr>
          <a:xfrm>
            <a:off x="7402021" y="2157081"/>
            <a:ext cx="1401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£2.10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C5E0CD-AF6E-4340-9B23-DB9E21C9173B}"/>
              </a:ext>
            </a:extLst>
          </p:cNvPr>
          <p:cNvSpPr/>
          <p:nvPr/>
        </p:nvSpPr>
        <p:spPr>
          <a:xfrm>
            <a:off x="4633987" y="2741856"/>
            <a:ext cx="29790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£2.50 – £2.10 =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EED794-8FEF-457B-AC7F-230D380D77D7}"/>
              </a:ext>
            </a:extLst>
          </p:cNvPr>
          <p:cNvSpPr/>
          <p:nvPr/>
        </p:nvSpPr>
        <p:spPr>
          <a:xfrm>
            <a:off x="7410354" y="2741854"/>
            <a:ext cx="29790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£0.40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78E9DF-A344-4EBC-A03B-224E65D95B61}"/>
              </a:ext>
            </a:extLst>
          </p:cNvPr>
          <p:cNvSpPr/>
          <p:nvPr/>
        </p:nvSpPr>
        <p:spPr>
          <a:xfrm>
            <a:off x="4633986" y="3346002"/>
            <a:ext cx="29790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He has 40p left.</a:t>
            </a:r>
          </a:p>
        </p:txBody>
      </p:sp>
    </p:spTree>
    <p:extLst>
      <p:ext uri="{BB962C8B-B14F-4D97-AF65-F5344CB8AC3E}">
        <p14:creationId xmlns:p14="http://schemas.microsoft.com/office/powerpoint/2010/main" val="252623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Liam, Sarah and Amy buy lunch at a salad bar.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0A3387-DE9D-4C0C-8C99-02934C27A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88" y="634775"/>
            <a:ext cx="4314971" cy="31858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D9DDDF-9FB4-4EFC-924E-1130A0E0E782}"/>
              </a:ext>
            </a:extLst>
          </p:cNvPr>
          <p:cNvSpPr/>
          <p:nvPr/>
        </p:nvSpPr>
        <p:spPr>
          <a:xfrm>
            <a:off x="4549580" y="611858"/>
            <a:ext cx="75580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buys a cheese salad and a yogurt. </a:t>
            </a:r>
          </a:p>
          <a:p>
            <a:r>
              <a:rPr lang="en-US" sz="3200" b="1" dirty="0"/>
              <a:t>Amy buys an egg salad. </a:t>
            </a:r>
          </a:p>
          <a:p>
            <a:r>
              <a:rPr lang="en-US" sz="3200" b="1" dirty="0"/>
              <a:t>How much more does Sarah pay than Amy?</a:t>
            </a:r>
            <a:endParaRPr lang="en-US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87F4AD-FAFC-4303-8A92-D6DAD678A244}"/>
              </a:ext>
            </a:extLst>
          </p:cNvPr>
          <p:cNvSpPr/>
          <p:nvPr/>
        </p:nvSpPr>
        <p:spPr>
          <a:xfrm>
            <a:off x="4633988" y="2157083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0F5B42-9E93-4337-A0EE-F71EE7E382B6}"/>
              </a:ext>
            </a:extLst>
          </p:cNvPr>
          <p:cNvSpPr/>
          <p:nvPr/>
        </p:nvSpPr>
        <p:spPr>
          <a:xfrm>
            <a:off x="5668794" y="2157082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£0.35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F4C8F6-6113-4E7E-AD06-16404060BEB6}"/>
              </a:ext>
            </a:extLst>
          </p:cNvPr>
          <p:cNvSpPr/>
          <p:nvPr/>
        </p:nvSpPr>
        <p:spPr>
          <a:xfrm>
            <a:off x="7402021" y="2157081"/>
            <a:ext cx="1401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£1.55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8CCAA2-A360-4D5F-8C46-54E40EB3941C}"/>
              </a:ext>
            </a:extLst>
          </p:cNvPr>
          <p:cNvSpPr/>
          <p:nvPr/>
        </p:nvSpPr>
        <p:spPr>
          <a:xfrm>
            <a:off x="4633987" y="2741856"/>
            <a:ext cx="29790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£1.55 – £0.90 =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CDA27E-264C-40ED-8609-7818CB0285CF}"/>
              </a:ext>
            </a:extLst>
          </p:cNvPr>
          <p:cNvSpPr/>
          <p:nvPr/>
        </p:nvSpPr>
        <p:spPr>
          <a:xfrm>
            <a:off x="7410354" y="2741854"/>
            <a:ext cx="29790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£0.65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7002A5-F406-416C-8446-4168B38B36D8}"/>
              </a:ext>
            </a:extLst>
          </p:cNvPr>
          <p:cNvSpPr/>
          <p:nvPr/>
        </p:nvSpPr>
        <p:spPr>
          <a:xfrm>
            <a:off x="4633986" y="3346002"/>
            <a:ext cx="5563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Sarah pays 65p more than Amy.</a:t>
            </a:r>
          </a:p>
        </p:txBody>
      </p:sp>
    </p:spTree>
    <p:extLst>
      <p:ext uri="{BB962C8B-B14F-4D97-AF65-F5344CB8AC3E}">
        <p14:creationId xmlns:p14="http://schemas.microsoft.com/office/powerpoint/2010/main" val="110965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One battery weighs the same as 60 paperclips.</a:t>
            </a:r>
          </a:p>
          <a:p>
            <a:r>
              <a:rPr lang="en-US" sz="3200" b="1" dirty="0"/>
              <a:t>One pencil sharpener weighs the same as 20 paperclips.</a:t>
            </a:r>
          </a:p>
          <a:p>
            <a:r>
              <a:rPr lang="en-US" sz="3200" b="1" dirty="0"/>
              <a:t>How many pencil sharpeners weigh the same as one battery?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5D5B20-3128-4AD2-99CD-127A046D3E24}"/>
              </a:ext>
            </a:extLst>
          </p:cNvPr>
          <p:cNvSpPr/>
          <p:nvPr/>
        </p:nvSpPr>
        <p:spPr>
          <a:xfrm>
            <a:off x="56122" y="2955139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paperclips weigh the same as 2 batteries and 4 pencil sharpeners together?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D829A44-DC11-4592-838B-BD53AF9A79D7}"/>
              </a:ext>
            </a:extLst>
          </p:cNvPr>
          <p:cNvGrpSpPr/>
          <p:nvPr/>
        </p:nvGrpSpPr>
        <p:grpSpPr>
          <a:xfrm>
            <a:off x="395307" y="1619660"/>
            <a:ext cx="7560000" cy="584775"/>
            <a:chOff x="1549831" y="1597273"/>
            <a:chExt cx="7560000" cy="58477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C7C133C-A0B4-4EEA-B081-6CED192AE5CC}"/>
                </a:ext>
              </a:extLst>
            </p:cNvPr>
            <p:cNvSpPr/>
            <p:nvPr/>
          </p:nvSpPr>
          <p:spPr>
            <a:xfrm>
              <a:off x="1549831" y="1619660"/>
              <a:ext cx="7560000" cy="540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5972AFC-79F2-4C32-9D47-565B98D73101}"/>
                </a:ext>
              </a:extLst>
            </p:cNvPr>
            <p:cNvSpPr/>
            <p:nvPr/>
          </p:nvSpPr>
          <p:spPr>
            <a:xfrm>
              <a:off x="4522765" y="1597273"/>
              <a:ext cx="395366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battery 60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1540A3F-1163-4F80-85A7-AE81020E9DF0}"/>
              </a:ext>
            </a:extLst>
          </p:cNvPr>
          <p:cNvGrpSpPr/>
          <p:nvPr/>
        </p:nvGrpSpPr>
        <p:grpSpPr>
          <a:xfrm>
            <a:off x="395089" y="2150565"/>
            <a:ext cx="2579608" cy="584775"/>
            <a:chOff x="1549831" y="2134147"/>
            <a:chExt cx="2579608" cy="58477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D3FE64A-0277-4FD2-BC12-5D4DA7B42316}"/>
                </a:ext>
              </a:extLst>
            </p:cNvPr>
            <p:cNvSpPr/>
            <p:nvPr/>
          </p:nvSpPr>
          <p:spPr>
            <a:xfrm>
              <a:off x="1549831" y="2165968"/>
              <a:ext cx="2520000" cy="540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8F39AC1-7F76-42CE-A39F-925D6BFBFB26}"/>
                </a:ext>
              </a:extLst>
            </p:cNvPr>
            <p:cNvSpPr/>
            <p:nvPr/>
          </p:nvSpPr>
          <p:spPr>
            <a:xfrm>
              <a:off x="1609439" y="2134147"/>
              <a:ext cx="25200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sharpener 20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8C14E65-0AC0-4830-8682-7A26E895E97A}"/>
              </a:ext>
            </a:extLst>
          </p:cNvPr>
          <p:cNvSpPr txBox="1"/>
          <p:nvPr/>
        </p:nvSpPr>
        <p:spPr>
          <a:xfrm>
            <a:off x="9739415" y="1553588"/>
            <a:ext cx="2497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sharpeners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19FDD7-6C68-461E-933E-C697946293CF}"/>
              </a:ext>
            </a:extLst>
          </p:cNvPr>
          <p:cNvGrpSpPr/>
          <p:nvPr/>
        </p:nvGrpSpPr>
        <p:grpSpPr>
          <a:xfrm>
            <a:off x="2915307" y="2148512"/>
            <a:ext cx="2579608" cy="584775"/>
            <a:chOff x="1549831" y="2134147"/>
            <a:chExt cx="2579608" cy="58477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DB9A33-7EC6-427C-B20F-E6F6462F8370}"/>
                </a:ext>
              </a:extLst>
            </p:cNvPr>
            <p:cNvSpPr/>
            <p:nvPr/>
          </p:nvSpPr>
          <p:spPr>
            <a:xfrm>
              <a:off x="1549831" y="2165968"/>
              <a:ext cx="2520000" cy="540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B59CD29-DEED-402A-8EEC-4A2EED50B392}"/>
                </a:ext>
              </a:extLst>
            </p:cNvPr>
            <p:cNvSpPr/>
            <p:nvPr/>
          </p:nvSpPr>
          <p:spPr>
            <a:xfrm>
              <a:off x="1609439" y="2134147"/>
              <a:ext cx="25200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sharpener 20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94EC771-D4B9-4E47-9333-E2AF59D69DE1}"/>
              </a:ext>
            </a:extLst>
          </p:cNvPr>
          <p:cNvGrpSpPr/>
          <p:nvPr/>
        </p:nvGrpSpPr>
        <p:grpSpPr>
          <a:xfrm>
            <a:off x="5435307" y="2148861"/>
            <a:ext cx="2579608" cy="584775"/>
            <a:chOff x="1549831" y="2134147"/>
            <a:chExt cx="2579608" cy="58477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38997F0-709F-4118-8DF5-44E9B75B845F}"/>
                </a:ext>
              </a:extLst>
            </p:cNvPr>
            <p:cNvSpPr/>
            <p:nvPr/>
          </p:nvSpPr>
          <p:spPr>
            <a:xfrm>
              <a:off x="1549831" y="2165968"/>
              <a:ext cx="2520000" cy="540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1387C90-5B9D-49EB-AD39-DCA95FAE0A34}"/>
                </a:ext>
              </a:extLst>
            </p:cNvPr>
            <p:cNvSpPr/>
            <p:nvPr/>
          </p:nvSpPr>
          <p:spPr>
            <a:xfrm>
              <a:off x="1609439" y="2134147"/>
              <a:ext cx="25200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sharpener 20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D19F0DC-57D3-4DB4-AA13-C2B1E59019F4}"/>
              </a:ext>
            </a:extLst>
          </p:cNvPr>
          <p:cNvSpPr txBox="1"/>
          <p:nvPr/>
        </p:nvSpPr>
        <p:spPr>
          <a:xfrm>
            <a:off x="705994" y="3961471"/>
            <a:ext cx="1814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60 =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419D54-00F1-495B-8F57-CC274E7A2862}"/>
              </a:ext>
            </a:extLst>
          </p:cNvPr>
          <p:cNvSpPr txBox="1"/>
          <p:nvPr/>
        </p:nvSpPr>
        <p:spPr>
          <a:xfrm>
            <a:off x="2179939" y="3961472"/>
            <a:ext cx="852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A574CE-2428-4804-94B4-6519FCCD27D9}"/>
              </a:ext>
            </a:extLst>
          </p:cNvPr>
          <p:cNvSpPr txBox="1"/>
          <p:nvPr/>
        </p:nvSpPr>
        <p:spPr>
          <a:xfrm>
            <a:off x="705994" y="4385334"/>
            <a:ext cx="1814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x 20 =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D1C7E3-752C-4A38-A441-0F477E717594}"/>
              </a:ext>
            </a:extLst>
          </p:cNvPr>
          <p:cNvSpPr txBox="1"/>
          <p:nvPr/>
        </p:nvSpPr>
        <p:spPr>
          <a:xfrm>
            <a:off x="2179939" y="4385335"/>
            <a:ext cx="852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CCB16D-9517-4DAE-A0A3-33CDEE8C012A}"/>
              </a:ext>
            </a:extLst>
          </p:cNvPr>
          <p:cNvSpPr txBox="1"/>
          <p:nvPr/>
        </p:nvSpPr>
        <p:spPr>
          <a:xfrm>
            <a:off x="705993" y="4805449"/>
            <a:ext cx="1968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 + 80 =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08E3C1-2E5F-423A-BF71-7EA8E6801738}"/>
              </a:ext>
            </a:extLst>
          </p:cNvPr>
          <p:cNvSpPr txBox="1"/>
          <p:nvPr/>
        </p:nvSpPr>
        <p:spPr>
          <a:xfrm>
            <a:off x="2520906" y="4805448"/>
            <a:ext cx="1814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A1D822-858A-49D3-966B-A85B3DAF5783}"/>
              </a:ext>
            </a:extLst>
          </p:cNvPr>
          <p:cNvSpPr txBox="1"/>
          <p:nvPr/>
        </p:nvSpPr>
        <p:spPr>
          <a:xfrm>
            <a:off x="3893379" y="3412139"/>
            <a:ext cx="2770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 paperclips</a:t>
            </a:r>
          </a:p>
        </p:txBody>
      </p:sp>
    </p:spTree>
    <p:extLst>
      <p:ext uri="{BB962C8B-B14F-4D97-AF65-F5344CB8AC3E}">
        <p14:creationId xmlns:p14="http://schemas.microsoft.com/office/powerpoint/2010/main" val="213998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9C4C7E-7292-41C0-8FB5-23F56A8626DF}"/>
              </a:ext>
            </a:extLst>
          </p:cNvPr>
          <p:cNvSpPr/>
          <p:nvPr/>
        </p:nvSpPr>
        <p:spPr>
          <a:xfrm>
            <a:off x="56122" y="50000"/>
            <a:ext cx="101181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One jug contains water and the other jug contains oil.</a:t>
            </a:r>
          </a:p>
          <a:p>
            <a:r>
              <a:rPr lang="en-US" sz="3200" b="1" dirty="0"/>
              <a:t>How much more oil is there than water?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640F07-5F11-4D21-84E9-9A2002536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394" y="1229415"/>
            <a:ext cx="8215212" cy="4399169"/>
          </a:xfrm>
          <a:prstGeom prst="rect">
            <a:avLst/>
          </a:prstGeom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DFD09FAE-1AA8-4C6B-A05D-E561B7A70938}"/>
              </a:ext>
            </a:extLst>
          </p:cNvPr>
          <p:cNvSpPr/>
          <p:nvPr/>
        </p:nvSpPr>
        <p:spPr>
          <a:xfrm flipV="1">
            <a:off x="1945058" y="4874504"/>
            <a:ext cx="509666" cy="36054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721E333E-E0E6-4B14-9731-D11AF6A9651E}"/>
              </a:ext>
            </a:extLst>
          </p:cNvPr>
          <p:cNvSpPr/>
          <p:nvPr/>
        </p:nvSpPr>
        <p:spPr>
          <a:xfrm flipV="1">
            <a:off x="1945058" y="4630132"/>
            <a:ext cx="509666" cy="36054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8DE2EE8E-7F39-42B8-8713-51A29981B2C5}"/>
              </a:ext>
            </a:extLst>
          </p:cNvPr>
          <p:cNvSpPr/>
          <p:nvPr/>
        </p:nvSpPr>
        <p:spPr>
          <a:xfrm flipV="1">
            <a:off x="1945058" y="4386681"/>
            <a:ext cx="509666" cy="36054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2EDABD5B-61E5-4179-92E9-892243139068}"/>
              </a:ext>
            </a:extLst>
          </p:cNvPr>
          <p:cNvSpPr/>
          <p:nvPr/>
        </p:nvSpPr>
        <p:spPr>
          <a:xfrm flipV="1">
            <a:off x="1945058" y="4142309"/>
            <a:ext cx="509666" cy="36054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FD5165-A198-449F-A392-A734D0312BBC}"/>
              </a:ext>
            </a:extLst>
          </p:cNvPr>
          <p:cNvSpPr/>
          <p:nvPr/>
        </p:nvSpPr>
        <p:spPr>
          <a:xfrm>
            <a:off x="716557" y="5362327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  <a:r>
              <a:rPr lang="en-GB" sz="3200" b="1" dirty="0">
                <a:solidFill>
                  <a:srgbClr val="FF0000"/>
                </a:solidFill>
              </a:rPr>
              <a:t> ÷ 4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33A0CF-859D-4D94-83F2-5E838E6E4FC3}"/>
              </a:ext>
            </a:extLst>
          </p:cNvPr>
          <p:cNvSpPr/>
          <p:nvPr/>
        </p:nvSpPr>
        <p:spPr>
          <a:xfrm>
            <a:off x="2304789" y="5362326"/>
            <a:ext cx="18654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3568FB-24CB-45CF-B143-0D3AE2F93FFD}"/>
              </a:ext>
            </a:extLst>
          </p:cNvPr>
          <p:cNvSpPr/>
          <p:nvPr/>
        </p:nvSpPr>
        <p:spPr>
          <a:xfrm>
            <a:off x="2771647" y="4758309"/>
            <a:ext cx="18654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E49899-9615-4AC9-A5F1-783202EE0FA8}"/>
              </a:ext>
            </a:extLst>
          </p:cNvPr>
          <p:cNvSpPr/>
          <p:nvPr/>
        </p:nvSpPr>
        <p:spPr>
          <a:xfrm>
            <a:off x="2771646" y="4518264"/>
            <a:ext cx="18654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5622E2-CD1B-4597-8990-9D21E3AC6177}"/>
              </a:ext>
            </a:extLst>
          </p:cNvPr>
          <p:cNvSpPr/>
          <p:nvPr/>
        </p:nvSpPr>
        <p:spPr>
          <a:xfrm>
            <a:off x="2771645" y="4276026"/>
            <a:ext cx="18654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56EFA6-4A2F-41F4-8467-6794C77EB133}"/>
              </a:ext>
            </a:extLst>
          </p:cNvPr>
          <p:cNvSpPr/>
          <p:nvPr/>
        </p:nvSpPr>
        <p:spPr>
          <a:xfrm>
            <a:off x="7433228" y="2576434"/>
            <a:ext cx="18654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A1F099-1F03-42B0-B054-0FBD26307FA1}"/>
              </a:ext>
            </a:extLst>
          </p:cNvPr>
          <p:cNvSpPr/>
          <p:nvPr/>
        </p:nvSpPr>
        <p:spPr>
          <a:xfrm>
            <a:off x="6935929" y="542443"/>
            <a:ext cx="2362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 – 150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169F5C-03CC-445D-A8DA-EC6846E1DE52}"/>
              </a:ext>
            </a:extLst>
          </p:cNvPr>
          <p:cNvSpPr/>
          <p:nvPr/>
        </p:nvSpPr>
        <p:spPr>
          <a:xfrm>
            <a:off x="8998857" y="542442"/>
            <a:ext cx="1390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 ml</a:t>
            </a:r>
          </a:p>
        </p:txBody>
      </p:sp>
    </p:spTree>
    <p:extLst>
      <p:ext uri="{BB962C8B-B14F-4D97-AF65-F5344CB8AC3E}">
        <p14:creationId xmlns:p14="http://schemas.microsoft.com/office/powerpoint/2010/main" val="309957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60398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are five coins.</a:t>
            </a:r>
          </a:p>
          <a:p>
            <a:r>
              <a:rPr lang="en-US" sz="3200" b="1" dirty="0"/>
              <a:t>Stefan takes two coins and </a:t>
            </a:r>
          </a:p>
          <a:p>
            <a:r>
              <a:rPr lang="en-US" sz="3200" b="1" dirty="0"/>
              <a:t>Lara takes the other three coins.</a:t>
            </a:r>
          </a:p>
          <a:p>
            <a:r>
              <a:rPr lang="en-US" sz="3200" b="1" dirty="0"/>
              <a:t>Stefan takes 15p more than Lara.</a:t>
            </a:r>
          </a:p>
          <a:p>
            <a:r>
              <a:rPr lang="en-US" sz="3200" b="1" dirty="0"/>
              <a:t>Tick the two coins Stefan takes.</a:t>
            </a:r>
          </a:p>
          <a:p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C4F1C6-8D67-4206-9839-26895FFF2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964" y="301769"/>
            <a:ext cx="4431326" cy="32380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BDFCD79-6E9D-4D93-98F7-DE371FFE3403}"/>
              </a:ext>
            </a:extLst>
          </p:cNvPr>
          <p:cNvSpPr/>
          <p:nvPr/>
        </p:nvSpPr>
        <p:spPr>
          <a:xfrm>
            <a:off x="8248084" y="178512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CEB604-225B-4DFC-A665-2FC9D04545FF}"/>
              </a:ext>
            </a:extLst>
          </p:cNvPr>
          <p:cNvSpPr/>
          <p:nvPr/>
        </p:nvSpPr>
        <p:spPr>
          <a:xfrm>
            <a:off x="6602378" y="101524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2C662A-E657-4AAB-8575-849DF20A5DFC}"/>
              </a:ext>
            </a:extLst>
          </p:cNvPr>
          <p:cNvSpPr txBox="1"/>
          <p:nvPr/>
        </p:nvSpPr>
        <p:spPr>
          <a:xfrm>
            <a:off x="585283" y="2512213"/>
            <a:ext cx="2343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+ 10 = 60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E338EA-3919-4A39-A29B-6D1C8C2F0C35}"/>
              </a:ext>
            </a:extLst>
          </p:cNvPr>
          <p:cNvSpPr txBox="1"/>
          <p:nvPr/>
        </p:nvSpPr>
        <p:spPr>
          <a:xfrm>
            <a:off x="585282" y="2955062"/>
            <a:ext cx="299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+ 20 + 5 = 45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EAC6F7-A6EE-441F-9F3F-A95AA2433307}"/>
              </a:ext>
            </a:extLst>
          </p:cNvPr>
          <p:cNvSpPr txBox="1"/>
          <p:nvPr/>
        </p:nvSpPr>
        <p:spPr>
          <a:xfrm>
            <a:off x="585282" y="3429000"/>
            <a:ext cx="299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– 45 = 15</a:t>
            </a:r>
          </a:p>
        </p:txBody>
      </p:sp>
    </p:spTree>
    <p:extLst>
      <p:ext uri="{BB962C8B-B14F-4D97-AF65-F5344CB8AC3E}">
        <p14:creationId xmlns:p14="http://schemas.microsoft.com/office/powerpoint/2010/main" val="150120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age of players at a football club.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2F0650-8C18-4477-BF79-F04DE89EC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83" y="647040"/>
            <a:ext cx="5806317" cy="39530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2EAE3E-5A77-4A90-827A-26AF69BE7FC1}"/>
              </a:ext>
            </a:extLst>
          </p:cNvPr>
          <p:cNvSpPr/>
          <p:nvPr/>
        </p:nvSpPr>
        <p:spPr>
          <a:xfrm>
            <a:off x="6096000" y="634775"/>
            <a:ext cx="56199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players are aged 30 or younger?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80228C-1465-4EA1-AB5A-700BFDD9A1EC}"/>
              </a:ext>
            </a:extLst>
          </p:cNvPr>
          <p:cNvSpPr/>
          <p:nvPr/>
        </p:nvSpPr>
        <p:spPr>
          <a:xfrm>
            <a:off x="6095999" y="2351782"/>
            <a:ext cx="5806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player aged 36 and a player aged 39 join the club.</a:t>
            </a:r>
          </a:p>
          <a:p>
            <a:r>
              <a:rPr lang="en-US" sz="3200" b="1" dirty="0"/>
              <a:t>Add this information to the graph.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C6156F-8550-4C14-90EF-5E0760ECC1E5}"/>
              </a:ext>
            </a:extLst>
          </p:cNvPr>
          <p:cNvSpPr txBox="1"/>
          <p:nvPr/>
        </p:nvSpPr>
        <p:spPr>
          <a:xfrm>
            <a:off x="1823479" y="2331199"/>
            <a:ext cx="408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C6498-89B4-4CC7-879C-6F94BB54D53D}"/>
              </a:ext>
            </a:extLst>
          </p:cNvPr>
          <p:cNvSpPr txBox="1"/>
          <p:nvPr/>
        </p:nvSpPr>
        <p:spPr>
          <a:xfrm>
            <a:off x="2554999" y="2163559"/>
            <a:ext cx="408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CE9C3E-5C14-4E14-873B-6A53923AC742}"/>
              </a:ext>
            </a:extLst>
          </p:cNvPr>
          <p:cNvSpPr txBox="1"/>
          <p:nvPr/>
        </p:nvSpPr>
        <p:spPr>
          <a:xfrm>
            <a:off x="3127440" y="1348219"/>
            <a:ext cx="59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A13300-C33A-44DA-9EC0-0183CF6FB5B8}"/>
              </a:ext>
            </a:extLst>
          </p:cNvPr>
          <p:cNvSpPr txBox="1"/>
          <p:nvPr/>
        </p:nvSpPr>
        <p:spPr>
          <a:xfrm>
            <a:off x="6095999" y="1739500"/>
            <a:ext cx="2265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+ 8 + 7 =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834A8D-9876-4D14-9EFE-A38514F255D0}"/>
              </a:ext>
            </a:extLst>
          </p:cNvPr>
          <p:cNvSpPr txBox="1"/>
          <p:nvPr/>
        </p:nvSpPr>
        <p:spPr>
          <a:xfrm>
            <a:off x="8103203" y="1739500"/>
            <a:ext cx="2265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 players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AE1117-AE3A-446C-B268-453787500843}"/>
              </a:ext>
            </a:extLst>
          </p:cNvPr>
          <p:cNvSpPr/>
          <p:nvPr/>
        </p:nvSpPr>
        <p:spPr>
          <a:xfrm>
            <a:off x="4552541" y="2622504"/>
            <a:ext cx="584381" cy="12065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46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4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101 each time. </a:t>
            </a:r>
          </a:p>
          <a:p>
            <a:r>
              <a:rPr lang="en-US" sz="3200" b="1" dirty="0"/>
              <a:t>Write the next two numbers in the sequence.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23F634-F784-4821-9BEF-A869CC422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31" y="1279380"/>
            <a:ext cx="8780752" cy="9973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7C36E36-8938-4BAB-BCCD-ED119534A6AE}"/>
              </a:ext>
            </a:extLst>
          </p:cNvPr>
          <p:cNvGrpSpPr/>
          <p:nvPr/>
        </p:nvGrpSpPr>
        <p:grpSpPr>
          <a:xfrm>
            <a:off x="4000500" y="2649919"/>
            <a:ext cx="1856052" cy="1404405"/>
            <a:chOff x="1812181" y="1941038"/>
            <a:chExt cx="1856052" cy="140440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979412-1B6F-4BCB-BC5E-214BC941B5DD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8 0 8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2760536-9B69-4E46-8487-3514214557BC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8F53971-C5C6-4231-81F1-CCF9571813C5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197357C-F6FF-417A-BCD0-A7859EBE47D1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A306937-87F9-4B2A-A864-85F115ED469F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74138B7-43FA-4FC4-8651-934AFC78E21E}"/>
              </a:ext>
            </a:extLst>
          </p:cNvPr>
          <p:cNvSpPr txBox="1"/>
          <p:nvPr/>
        </p:nvSpPr>
        <p:spPr>
          <a:xfrm>
            <a:off x="5316058" y="353774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831254-2B08-4148-8FF4-2AC0300D18F3}"/>
              </a:ext>
            </a:extLst>
          </p:cNvPr>
          <p:cNvSpPr txBox="1"/>
          <p:nvPr/>
        </p:nvSpPr>
        <p:spPr>
          <a:xfrm>
            <a:off x="4870585" y="353775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4BCFB8-9424-40D8-9B24-04DFAE847E5C}"/>
              </a:ext>
            </a:extLst>
          </p:cNvPr>
          <p:cNvSpPr txBox="1"/>
          <p:nvPr/>
        </p:nvSpPr>
        <p:spPr>
          <a:xfrm>
            <a:off x="4425112" y="3547731"/>
            <a:ext cx="5139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8A7A71B-36F8-4189-ADBE-1304F5C008F0}"/>
              </a:ext>
            </a:extLst>
          </p:cNvPr>
          <p:cNvGrpSpPr/>
          <p:nvPr/>
        </p:nvGrpSpPr>
        <p:grpSpPr>
          <a:xfrm>
            <a:off x="6584545" y="2639937"/>
            <a:ext cx="1856052" cy="1404405"/>
            <a:chOff x="1812181" y="1941038"/>
            <a:chExt cx="1856052" cy="140440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C4F389B-6D45-43F4-B76D-260512D41D62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9 0 9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016D5F-4FB6-4605-AD27-A1E19EE68E87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A7A498-B3AC-4347-AEBB-4BDFCCA2D171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8108075-AF29-44F6-AA74-B541C1E21EA4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FDFCBD8-9EB5-4485-9A85-C58A87A77C6A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A4D128C-2B18-421B-9186-143DC726C75E}"/>
              </a:ext>
            </a:extLst>
          </p:cNvPr>
          <p:cNvSpPr txBox="1"/>
          <p:nvPr/>
        </p:nvSpPr>
        <p:spPr>
          <a:xfrm>
            <a:off x="7900103" y="352776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58CA9B-3A9E-41FB-A6A4-D3A05FE890D7}"/>
              </a:ext>
            </a:extLst>
          </p:cNvPr>
          <p:cNvSpPr txBox="1"/>
          <p:nvPr/>
        </p:nvSpPr>
        <p:spPr>
          <a:xfrm>
            <a:off x="7454630" y="352776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EA4D44-45B5-40FF-B040-027F200181B8}"/>
              </a:ext>
            </a:extLst>
          </p:cNvPr>
          <p:cNvSpPr txBox="1"/>
          <p:nvPr/>
        </p:nvSpPr>
        <p:spPr>
          <a:xfrm>
            <a:off x="7523899" y="241889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FCE8EE-C63A-429A-9758-2EF34F6DC724}"/>
              </a:ext>
            </a:extLst>
          </p:cNvPr>
          <p:cNvSpPr txBox="1"/>
          <p:nvPr/>
        </p:nvSpPr>
        <p:spPr>
          <a:xfrm>
            <a:off x="6560616" y="3537749"/>
            <a:ext cx="962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7B34A4-BD72-4E00-BCAF-75A62D421424}"/>
              </a:ext>
            </a:extLst>
          </p:cNvPr>
          <p:cNvSpPr txBox="1"/>
          <p:nvPr/>
        </p:nvSpPr>
        <p:spPr>
          <a:xfrm>
            <a:off x="5504649" y="1470696"/>
            <a:ext cx="14054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909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78D6352-4A90-47FE-989C-A803C3359CAF}"/>
              </a:ext>
            </a:extLst>
          </p:cNvPr>
          <p:cNvSpPr txBox="1"/>
          <p:nvPr/>
        </p:nvSpPr>
        <p:spPr>
          <a:xfrm>
            <a:off x="7625122" y="1468489"/>
            <a:ext cx="14054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1010</a:t>
            </a:r>
          </a:p>
        </p:txBody>
      </p:sp>
    </p:spTree>
    <p:extLst>
      <p:ext uri="{BB962C8B-B14F-4D97-AF65-F5344CB8AC3E}">
        <p14:creationId xmlns:p14="http://schemas.microsoft.com/office/powerpoint/2010/main" val="47340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Eggs are put in trays of 12</a:t>
            </a:r>
          </a:p>
          <a:p>
            <a:r>
              <a:rPr lang="en-US" sz="3200" b="1" dirty="0"/>
              <a:t>The trays are packed in boxes.</a:t>
            </a:r>
          </a:p>
          <a:p>
            <a:r>
              <a:rPr lang="en-US" sz="3200" b="1" dirty="0"/>
              <a:t>Each box contains 180 eggs.</a:t>
            </a:r>
          </a:p>
          <a:p>
            <a:r>
              <a:rPr lang="en-US" sz="3200" b="1" dirty="0"/>
              <a:t>How many trays are in each box?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B202A4AF-B64E-4600-81CA-222A33513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803" y="321318"/>
            <a:ext cx="1081087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>
            <a:extLst>
              <a:ext uri="{FF2B5EF4-FFF2-40B4-BE49-F238E27FC236}">
                <a16:creationId xmlns:a16="http://schemas.microsoft.com/office/drawing/2014/main" id="{BC19EF6D-777D-4EEC-969B-17E817B08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950" y="423407"/>
            <a:ext cx="2873375" cy="19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3AAB1B-D0F3-4CE8-B9D4-DF9614E7A587}"/>
              </a:ext>
            </a:extLst>
          </p:cNvPr>
          <p:cNvSpPr txBox="1"/>
          <p:nvPr/>
        </p:nvSpPr>
        <p:spPr>
          <a:xfrm>
            <a:off x="1515081" y="279165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37365A-3B69-4CF7-BD1B-A3B32522CE0C}"/>
              </a:ext>
            </a:extLst>
          </p:cNvPr>
          <p:cNvSpPr txBox="1"/>
          <p:nvPr/>
        </p:nvSpPr>
        <p:spPr>
          <a:xfrm>
            <a:off x="563611" y="2798058"/>
            <a:ext cx="10455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3D6334-E7AE-46EE-A809-9B8ECDD62029}"/>
              </a:ext>
            </a:extLst>
          </p:cNvPr>
          <p:cNvCxnSpPr>
            <a:cxnSpLocks/>
          </p:cNvCxnSpPr>
          <p:nvPr/>
        </p:nvCxnSpPr>
        <p:spPr>
          <a:xfrm>
            <a:off x="1515081" y="2847615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4B545CC-A9E0-4886-A399-94C297ECEB09}"/>
              </a:ext>
            </a:extLst>
          </p:cNvPr>
          <p:cNvCxnSpPr>
            <a:cxnSpLocks/>
          </p:cNvCxnSpPr>
          <p:nvPr/>
        </p:nvCxnSpPr>
        <p:spPr>
          <a:xfrm>
            <a:off x="1534033" y="283157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61828A9-22B3-4E45-937C-2AE7FAB2A322}"/>
              </a:ext>
            </a:extLst>
          </p:cNvPr>
          <p:cNvSpPr txBox="1"/>
          <p:nvPr/>
        </p:nvSpPr>
        <p:spPr>
          <a:xfrm>
            <a:off x="1956403" y="23390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039A79-DD0F-4243-ADAC-618E861FC60E}"/>
              </a:ext>
            </a:extLst>
          </p:cNvPr>
          <p:cNvSpPr txBox="1"/>
          <p:nvPr/>
        </p:nvSpPr>
        <p:spPr>
          <a:xfrm>
            <a:off x="2386696" y="234077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346823-E218-45B9-8BEA-0CB0D9B3360F}"/>
              </a:ext>
            </a:extLst>
          </p:cNvPr>
          <p:cNvSpPr txBox="1"/>
          <p:nvPr/>
        </p:nvSpPr>
        <p:spPr>
          <a:xfrm>
            <a:off x="2240518" y="282666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939F3F-BA5A-4502-BEA8-E9E73446EBD9}"/>
              </a:ext>
            </a:extLst>
          </p:cNvPr>
          <p:cNvSpPr/>
          <p:nvPr/>
        </p:nvSpPr>
        <p:spPr>
          <a:xfrm flipH="1">
            <a:off x="5734688" y="1527328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trays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892B10-DCC8-4D03-A248-A2833F448F3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95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AF59EB-638A-4487-96F3-D6099A746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966" y="1480625"/>
            <a:ext cx="8920262" cy="457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B35487-A457-4FB9-8BB6-708A3E5823F0}"/>
              </a:ext>
            </a:extLst>
          </p:cNvPr>
          <p:cNvSpPr/>
          <p:nvPr/>
        </p:nvSpPr>
        <p:spPr>
          <a:xfrm>
            <a:off x="103032" y="51517"/>
            <a:ext cx="9684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diagram has four angles marked A, B, C and D.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letters of the angles that are obtuse angles.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L-Shape 3">
            <a:extLst>
              <a:ext uri="{FF2B5EF4-FFF2-40B4-BE49-F238E27FC236}">
                <a16:creationId xmlns:a16="http://schemas.microsoft.com/office/drawing/2014/main" id="{5553C952-3F90-4F75-A130-0CDB62C39D31}"/>
              </a:ext>
            </a:extLst>
          </p:cNvPr>
          <p:cNvSpPr/>
          <p:nvPr/>
        </p:nvSpPr>
        <p:spPr>
          <a:xfrm flipH="1">
            <a:off x="6096000" y="5192716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L-Shape 4">
            <a:extLst>
              <a:ext uri="{FF2B5EF4-FFF2-40B4-BE49-F238E27FC236}">
                <a16:creationId xmlns:a16="http://schemas.microsoft.com/office/drawing/2014/main" id="{0466FA08-EE03-4CF2-B0FB-0484AD5A59E5}"/>
              </a:ext>
            </a:extLst>
          </p:cNvPr>
          <p:cNvSpPr/>
          <p:nvPr/>
        </p:nvSpPr>
        <p:spPr>
          <a:xfrm flipH="1">
            <a:off x="7989412" y="2475370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331A1488-A02C-4268-97A0-541406115597}"/>
              </a:ext>
            </a:extLst>
          </p:cNvPr>
          <p:cNvSpPr/>
          <p:nvPr/>
        </p:nvSpPr>
        <p:spPr>
          <a:xfrm rot="14741158" flipH="1">
            <a:off x="10536942" y="1988188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5452F278-6B09-4181-90DC-C1D056515146}"/>
              </a:ext>
            </a:extLst>
          </p:cNvPr>
          <p:cNvSpPr/>
          <p:nvPr/>
        </p:nvSpPr>
        <p:spPr>
          <a:xfrm rot="13760181" flipH="1">
            <a:off x="8222214" y="4158506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D949E5-30ED-41E7-899E-56D1760564AB}"/>
              </a:ext>
            </a:extLst>
          </p:cNvPr>
          <p:cNvSpPr/>
          <p:nvPr/>
        </p:nvSpPr>
        <p:spPr>
          <a:xfrm>
            <a:off x="9316536" y="464098"/>
            <a:ext cx="5838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F8E08-AF97-4E7B-A17A-FF154CF74CC2}"/>
              </a:ext>
            </a:extLst>
          </p:cNvPr>
          <p:cNvSpPr/>
          <p:nvPr/>
        </p:nvSpPr>
        <p:spPr>
          <a:xfrm>
            <a:off x="9763149" y="493962"/>
            <a:ext cx="9268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, D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AA2407F7-7D15-4EBD-AFC0-30A81861BE58}"/>
              </a:ext>
            </a:extLst>
          </p:cNvPr>
          <p:cNvSpPr/>
          <p:nvPr/>
        </p:nvSpPr>
        <p:spPr>
          <a:xfrm rot="17736084">
            <a:off x="1815671" y="5138154"/>
            <a:ext cx="1063129" cy="1027770"/>
          </a:xfrm>
          <a:prstGeom prst="arc">
            <a:avLst>
              <a:gd name="adj1" fmla="val 4270039"/>
              <a:gd name="adj2" fmla="val 2650736"/>
            </a:avLst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1C2D82-0DAF-414F-AA0A-D3E0C426C87D}"/>
              </a:ext>
            </a:extLst>
          </p:cNvPr>
          <p:cNvSpPr/>
          <p:nvPr/>
        </p:nvSpPr>
        <p:spPr>
          <a:xfrm>
            <a:off x="269084" y="4370299"/>
            <a:ext cx="21938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</a:rPr>
              <a:t>Reflex angle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E9FD64-2574-4820-B40A-9E8B1ECE3002}"/>
              </a:ext>
            </a:extLst>
          </p:cNvPr>
          <p:cNvSpPr/>
          <p:nvPr/>
        </p:nvSpPr>
        <p:spPr>
          <a:xfrm>
            <a:off x="269084" y="4959541"/>
            <a:ext cx="1441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</a:rPr>
              <a:t>Over 180°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67A6B7-BE31-4AFE-A9DD-3CDFB61575E5}"/>
              </a:ext>
            </a:extLst>
          </p:cNvPr>
          <p:cNvSpPr/>
          <p:nvPr/>
        </p:nvSpPr>
        <p:spPr>
          <a:xfrm>
            <a:off x="232507" y="5443214"/>
            <a:ext cx="1969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</a:rPr>
              <a:t>More than half a turn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E16864-EA58-4CE5-918E-72B8D87DB31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86007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1" grpId="0" animBg="1"/>
      <p:bldP spid="12" grpId="0"/>
      <p:bldP spid="13" grpId="0"/>
      <p:bldP spid="14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B82B8B-005E-456E-9897-73AA75E6B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630" y="182416"/>
            <a:ext cx="921675" cy="942702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Karen makes a fraction using two number cards.</a:t>
            </a:r>
          </a:p>
          <a:p>
            <a:r>
              <a:rPr lang="en-US" sz="3200" b="1" dirty="0"/>
              <a:t>She says, ‘My fraction is equivalent to    </a:t>
            </a:r>
          </a:p>
          <a:p>
            <a:r>
              <a:rPr lang="en-US" sz="3200" b="1" dirty="0"/>
              <a:t>One of the number cards is 6’</a:t>
            </a:r>
          </a:p>
          <a:p>
            <a:r>
              <a:rPr lang="en-US" sz="3200" b="1" dirty="0"/>
              <a:t>What could Karen’s fraction be?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81DBA9-F943-4C6F-832E-2CA284D8A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79" y="2723046"/>
            <a:ext cx="4104926" cy="37385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8E544C-09B0-4621-827E-3BF69973CCBC}"/>
              </a:ext>
            </a:extLst>
          </p:cNvPr>
          <p:cNvSpPr/>
          <p:nvPr/>
        </p:nvSpPr>
        <p:spPr>
          <a:xfrm>
            <a:off x="1239805" y="3288195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BB8146-EE0B-48A5-8CE0-A37132857251}"/>
              </a:ext>
            </a:extLst>
          </p:cNvPr>
          <p:cNvSpPr/>
          <p:nvPr/>
        </p:nvSpPr>
        <p:spPr>
          <a:xfrm>
            <a:off x="3895562" y="5299375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8B71831-B2D0-4366-9781-6DF77197E0BE}"/>
              </a:ext>
            </a:extLst>
          </p:cNvPr>
          <p:cNvCxnSpPr>
            <a:cxnSpLocks/>
          </p:cNvCxnSpPr>
          <p:nvPr/>
        </p:nvCxnSpPr>
        <p:spPr>
          <a:xfrm>
            <a:off x="5739924" y="3476389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EECAA56-003F-44ED-B84E-29BF896F80AF}"/>
              </a:ext>
            </a:extLst>
          </p:cNvPr>
          <p:cNvCxnSpPr>
            <a:cxnSpLocks/>
          </p:cNvCxnSpPr>
          <p:nvPr/>
        </p:nvCxnSpPr>
        <p:spPr>
          <a:xfrm>
            <a:off x="6619154" y="3476389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B173688-8B45-47FC-B59E-E36B5DA18BBF}"/>
              </a:ext>
            </a:extLst>
          </p:cNvPr>
          <p:cNvSpPr txBox="1"/>
          <p:nvPr/>
        </p:nvSpPr>
        <p:spPr>
          <a:xfrm>
            <a:off x="5702551" y="296855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418126-E49F-4F57-B284-7478C67E3C57}"/>
              </a:ext>
            </a:extLst>
          </p:cNvPr>
          <p:cNvSpPr txBox="1"/>
          <p:nvPr/>
        </p:nvSpPr>
        <p:spPr>
          <a:xfrm>
            <a:off x="5713117" y="34145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037C86-D461-449B-B788-D32CF49DB8BA}"/>
              </a:ext>
            </a:extLst>
          </p:cNvPr>
          <p:cNvSpPr txBox="1"/>
          <p:nvPr/>
        </p:nvSpPr>
        <p:spPr>
          <a:xfrm>
            <a:off x="6619153" y="341459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9ADAB6-D3DD-4071-BC1E-A645C0BE885E}"/>
              </a:ext>
            </a:extLst>
          </p:cNvPr>
          <p:cNvSpPr txBox="1"/>
          <p:nvPr/>
        </p:nvSpPr>
        <p:spPr>
          <a:xfrm>
            <a:off x="6172111" y="316091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C8DD157C-F325-44BD-A742-C16DF33363AA}"/>
              </a:ext>
            </a:extLst>
          </p:cNvPr>
          <p:cNvSpPr/>
          <p:nvPr/>
        </p:nvSpPr>
        <p:spPr>
          <a:xfrm rot="16200000">
            <a:off x="6104812" y="244643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5DF81BE-72D3-4F7D-A60B-1ED9E1349D04}"/>
              </a:ext>
            </a:extLst>
          </p:cNvPr>
          <p:cNvSpPr/>
          <p:nvPr/>
        </p:nvSpPr>
        <p:spPr>
          <a:xfrm rot="5400000">
            <a:off x="6094525" y="337355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0AF0F0-F64D-4276-8BB5-75AF764A7CD0}"/>
              </a:ext>
            </a:extLst>
          </p:cNvPr>
          <p:cNvSpPr txBox="1"/>
          <p:nvPr/>
        </p:nvSpPr>
        <p:spPr>
          <a:xfrm>
            <a:off x="6225115" y="39089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C865C9-9F9D-4F7C-AD56-1FD28193A6AF}"/>
              </a:ext>
            </a:extLst>
          </p:cNvPr>
          <p:cNvSpPr txBox="1"/>
          <p:nvPr/>
        </p:nvSpPr>
        <p:spPr>
          <a:xfrm>
            <a:off x="6225114" y="26146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F8035A-23A1-454B-8F60-CB0A078D4FFC}"/>
              </a:ext>
            </a:extLst>
          </p:cNvPr>
          <p:cNvSpPr txBox="1"/>
          <p:nvPr/>
        </p:nvSpPr>
        <p:spPr>
          <a:xfrm>
            <a:off x="6833042" y="2968555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28C78A-C992-4773-8660-245F4A01DDF3}"/>
              </a:ext>
            </a:extLst>
          </p:cNvPr>
          <p:cNvSpPr/>
          <p:nvPr/>
        </p:nvSpPr>
        <p:spPr>
          <a:xfrm>
            <a:off x="1023253" y="5299375"/>
            <a:ext cx="867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8C092BB-2749-44CA-BF9C-8999D255F2A6}"/>
              </a:ext>
            </a:extLst>
          </p:cNvPr>
          <p:cNvCxnSpPr>
            <a:cxnSpLocks/>
          </p:cNvCxnSpPr>
          <p:nvPr/>
        </p:nvCxnSpPr>
        <p:spPr>
          <a:xfrm>
            <a:off x="5800163" y="577165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619637-358B-4E8B-B45E-9E4A13635F45}"/>
              </a:ext>
            </a:extLst>
          </p:cNvPr>
          <p:cNvCxnSpPr>
            <a:cxnSpLocks/>
          </p:cNvCxnSpPr>
          <p:nvPr/>
        </p:nvCxnSpPr>
        <p:spPr>
          <a:xfrm>
            <a:off x="6679393" y="5771650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3297179-756A-495E-A0C5-B1B85CB2B2D7}"/>
              </a:ext>
            </a:extLst>
          </p:cNvPr>
          <p:cNvSpPr txBox="1"/>
          <p:nvPr/>
        </p:nvSpPr>
        <p:spPr>
          <a:xfrm>
            <a:off x="5762790" y="526381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6B9840-26E9-4E25-8760-E4C6EB10514C}"/>
              </a:ext>
            </a:extLst>
          </p:cNvPr>
          <p:cNvSpPr txBox="1"/>
          <p:nvPr/>
        </p:nvSpPr>
        <p:spPr>
          <a:xfrm>
            <a:off x="5773356" y="57098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D780A7-93C9-49D0-97EA-D73BB7E7991C}"/>
              </a:ext>
            </a:extLst>
          </p:cNvPr>
          <p:cNvSpPr txBox="1"/>
          <p:nvPr/>
        </p:nvSpPr>
        <p:spPr>
          <a:xfrm>
            <a:off x="6659936" y="5709858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74AA30-327B-470A-A2FE-916880CC5C80}"/>
              </a:ext>
            </a:extLst>
          </p:cNvPr>
          <p:cNvSpPr txBox="1"/>
          <p:nvPr/>
        </p:nvSpPr>
        <p:spPr>
          <a:xfrm>
            <a:off x="6232350" y="545617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9EF6BBB4-F3BF-4539-AE3F-A6CA84240196}"/>
              </a:ext>
            </a:extLst>
          </p:cNvPr>
          <p:cNvSpPr/>
          <p:nvPr/>
        </p:nvSpPr>
        <p:spPr>
          <a:xfrm rot="16200000">
            <a:off x="6051151" y="4855590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44C965FD-DECC-4889-A791-BB4223A2C36E}"/>
              </a:ext>
            </a:extLst>
          </p:cNvPr>
          <p:cNvSpPr/>
          <p:nvPr/>
        </p:nvSpPr>
        <p:spPr>
          <a:xfrm rot="5400000">
            <a:off x="6040863" y="5789244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3EDF5F-40D1-4F3B-BBBC-ED75EEA8CAB6}"/>
              </a:ext>
            </a:extLst>
          </p:cNvPr>
          <p:cNvSpPr txBox="1"/>
          <p:nvPr/>
        </p:nvSpPr>
        <p:spPr>
          <a:xfrm>
            <a:off x="6158893" y="62107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480168-2729-41C3-8B0A-EFFB40DB5DD9}"/>
              </a:ext>
            </a:extLst>
          </p:cNvPr>
          <p:cNvSpPr txBox="1"/>
          <p:nvPr/>
        </p:nvSpPr>
        <p:spPr>
          <a:xfrm>
            <a:off x="6144304" y="4909876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C335D5-876F-4768-8FD9-DCE0F5B611B0}"/>
              </a:ext>
            </a:extLst>
          </p:cNvPr>
          <p:cNvSpPr txBox="1"/>
          <p:nvPr/>
        </p:nvSpPr>
        <p:spPr>
          <a:xfrm>
            <a:off x="6649337" y="526381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F3C9E28-EA85-46D9-8D5B-A316AD3EA15E}"/>
              </a:ext>
            </a:extLst>
          </p:cNvPr>
          <p:cNvSpPr/>
          <p:nvPr/>
        </p:nvSpPr>
        <p:spPr>
          <a:xfrm>
            <a:off x="3895562" y="3288195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1F67F8C-B101-4ED2-898C-8B9C643DA8F1}"/>
              </a:ext>
            </a:extLst>
          </p:cNvPr>
          <p:cNvSpPr/>
          <p:nvPr/>
        </p:nvSpPr>
        <p:spPr>
          <a:xfrm>
            <a:off x="6539641" y="42021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64734EC-1B4F-4132-88FF-527C131500B9}"/>
              </a:ext>
            </a:extLst>
          </p:cNvPr>
          <p:cNvSpPr/>
          <p:nvPr/>
        </p:nvSpPr>
        <p:spPr>
          <a:xfrm>
            <a:off x="6539641" y="77968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337FC22-59B2-42CE-AC30-C706EEDE3026}"/>
              </a:ext>
            </a:extLst>
          </p:cNvPr>
          <p:cNvCxnSpPr/>
          <p:nvPr/>
        </p:nvCxnSpPr>
        <p:spPr>
          <a:xfrm>
            <a:off x="6556610" y="89643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53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what the missing numbers could be.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0CEA6A-EBC7-4F60-B62D-B95521A90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59" y="1185881"/>
            <a:ext cx="8984640" cy="10852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7892E4-BC31-4DA2-AF3D-43C714E86725}"/>
              </a:ext>
            </a:extLst>
          </p:cNvPr>
          <p:cNvSpPr txBox="1"/>
          <p:nvPr/>
        </p:nvSpPr>
        <p:spPr>
          <a:xfrm>
            <a:off x="3151837" y="1413032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C2F065-A951-4307-B40F-2DEDE3ACDEEF}"/>
              </a:ext>
            </a:extLst>
          </p:cNvPr>
          <p:cNvSpPr txBox="1"/>
          <p:nvPr/>
        </p:nvSpPr>
        <p:spPr>
          <a:xfrm>
            <a:off x="8326613" y="1413032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1D515C-0E74-42C3-83E6-D4DB89C232B3}"/>
              </a:ext>
            </a:extLst>
          </p:cNvPr>
          <p:cNvSpPr txBox="1"/>
          <p:nvPr/>
        </p:nvSpPr>
        <p:spPr>
          <a:xfrm>
            <a:off x="1721095" y="696488"/>
            <a:ext cx="1322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7B3883-7A4B-4575-B481-BF4A0E69EA95}"/>
              </a:ext>
            </a:extLst>
          </p:cNvPr>
          <p:cNvSpPr txBox="1"/>
          <p:nvPr/>
        </p:nvSpPr>
        <p:spPr>
          <a:xfrm>
            <a:off x="7186296" y="687897"/>
            <a:ext cx="1322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271940-1FBD-40FD-833F-2ECD516A2FE4}"/>
              </a:ext>
            </a:extLst>
          </p:cNvPr>
          <p:cNvSpPr txBox="1"/>
          <p:nvPr/>
        </p:nvSpPr>
        <p:spPr>
          <a:xfrm>
            <a:off x="3151837" y="2445047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A76E70-2510-4082-9288-6FCF1E90C8B1}"/>
              </a:ext>
            </a:extLst>
          </p:cNvPr>
          <p:cNvSpPr txBox="1"/>
          <p:nvPr/>
        </p:nvSpPr>
        <p:spPr>
          <a:xfrm>
            <a:off x="8326613" y="2445047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BA1917-2C10-4A09-A516-80EF93B58F05}"/>
              </a:ext>
            </a:extLst>
          </p:cNvPr>
          <p:cNvSpPr txBox="1"/>
          <p:nvPr/>
        </p:nvSpPr>
        <p:spPr>
          <a:xfrm>
            <a:off x="3151837" y="2990746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8AB30-251F-4FF0-AA31-730EB6195CBA}"/>
              </a:ext>
            </a:extLst>
          </p:cNvPr>
          <p:cNvSpPr txBox="1"/>
          <p:nvPr/>
        </p:nvSpPr>
        <p:spPr>
          <a:xfrm>
            <a:off x="8326613" y="2990746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90C0FC-4DC2-4F36-98D8-0C2EC1E8B14F}"/>
              </a:ext>
            </a:extLst>
          </p:cNvPr>
          <p:cNvSpPr txBox="1"/>
          <p:nvPr/>
        </p:nvSpPr>
        <p:spPr>
          <a:xfrm>
            <a:off x="3151837" y="3538557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BA2BF-C332-4530-9E1E-102D616AA3CD}"/>
              </a:ext>
            </a:extLst>
          </p:cNvPr>
          <p:cNvSpPr txBox="1"/>
          <p:nvPr/>
        </p:nvSpPr>
        <p:spPr>
          <a:xfrm>
            <a:off x="8326613" y="3538557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01F8D-7A38-4A8F-9418-2352693F4DB6}"/>
              </a:ext>
            </a:extLst>
          </p:cNvPr>
          <p:cNvSpPr txBox="1"/>
          <p:nvPr/>
        </p:nvSpPr>
        <p:spPr>
          <a:xfrm>
            <a:off x="3316405" y="4086368"/>
            <a:ext cx="750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45D62C-07F2-4E86-8BC4-FC53A7853817}"/>
              </a:ext>
            </a:extLst>
          </p:cNvPr>
          <p:cNvSpPr txBox="1"/>
          <p:nvPr/>
        </p:nvSpPr>
        <p:spPr>
          <a:xfrm>
            <a:off x="8326613" y="4086368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52969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remainder when you divide 53 by 8?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D159DF-2AFE-41D1-940F-330ACE32EFB7}"/>
              </a:ext>
            </a:extLst>
          </p:cNvPr>
          <p:cNvSpPr txBox="1"/>
          <p:nvPr/>
        </p:nvSpPr>
        <p:spPr>
          <a:xfrm>
            <a:off x="653313" y="634776"/>
            <a:ext cx="1544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53 ÷ 8 =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27DF1E-275D-4EB9-BCB7-F533C1B094F5}"/>
              </a:ext>
            </a:extLst>
          </p:cNvPr>
          <p:cNvSpPr txBox="1"/>
          <p:nvPr/>
        </p:nvSpPr>
        <p:spPr>
          <a:xfrm>
            <a:off x="2054380" y="634775"/>
            <a:ext cx="92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r5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528771-0B46-4F05-89FA-771EF8B13DF9}"/>
              </a:ext>
            </a:extLst>
          </p:cNvPr>
          <p:cNvSpPr txBox="1"/>
          <p:nvPr/>
        </p:nvSpPr>
        <p:spPr>
          <a:xfrm>
            <a:off x="8334864" y="50000"/>
            <a:ext cx="92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441763-6D12-4483-958B-CEB78702EEAC}"/>
              </a:ext>
            </a:extLst>
          </p:cNvPr>
          <p:cNvSpPr txBox="1"/>
          <p:nvPr/>
        </p:nvSpPr>
        <p:spPr>
          <a:xfrm>
            <a:off x="653313" y="1498856"/>
            <a:ext cx="20230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x 8 = 8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2 x 8 = 16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3 x 8 = 24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4 x 8 = 32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5 x 8 = 40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6 x 8 = 48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7 x 8 = 56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44E4F4-7495-48F9-ACBF-DA1C06A7958C}"/>
              </a:ext>
            </a:extLst>
          </p:cNvPr>
          <p:cNvSpPr/>
          <p:nvPr/>
        </p:nvSpPr>
        <p:spPr>
          <a:xfrm>
            <a:off x="653313" y="4032397"/>
            <a:ext cx="1750303" cy="4331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567D8D-4546-4A8E-AF01-B265ACC467C2}"/>
              </a:ext>
            </a:extLst>
          </p:cNvPr>
          <p:cNvSpPr txBox="1"/>
          <p:nvPr/>
        </p:nvSpPr>
        <p:spPr>
          <a:xfrm>
            <a:off x="2403615" y="3956577"/>
            <a:ext cx="1750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+ 5 = 53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902148-036D-4AB8-9035-B09E73263BE5}"/>
              </a:ext>
            </a:extLst>
          </p:cNvPr>
          <p:cNvSpPr/>
          <p:nvPr/>
        </p:nvSpPr>
        <p:spPr>
          <a:xfrm>
            <a:off x="2403614" y="4032396"/>
            <a:ext cx="645035" cy="4331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80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3" grpId="0" animBg="1"/>
      <p:bldP spid="3" grpId="1" animBg="1"/>
      <p:bldP spid="10" grpId="0"/>
      <p:bldP spid="11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children in Farm School Orchestra each play one instrument. </a:t>
            </a:r>
          </a:p>
          <a:p>
            <a:r>
              <a:rPr lang="en-US" sz="3200" b="1" dirty="0"/>
              <a:t>The table show how many children play each instrument.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D12A1F-8F8F-42BA-9F80-3E9B648B1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0" y="1127218"/>
            <a:ext cx="6562725" cy="51720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E5A7D9A-16D5-478F-B037-ADC1C6675856}"/>
              </a:ext>
            </a:extLst>
          </p:cNvPr>
          <p:cNvSpPr/>
          <p:nvPr/>
        </p:nvSpPr>
        <p:spPr>
          <a:xfrm>
            <a:off x="6807499" y="1127218"/>
            <a:ext cx="51134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children play a recorder than play a violin? 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8E3EBB-A0C7-4B0C-AC1B-E628C3B0671A}"/>
              </a:ext>
            </a:extLst>
          </p:cNvPr>
          <p:cNvSpPr/>
          <p:nvPr/>
        </p:nvSpPr>
        <p:spPr>
          <a:xfrm>
            <a:off x="6807499" y="3429000"/>
            <a:ext cx="52598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children do </a:t>
            </a:r>
            <a:r>
              <a:rPr lang="en-US" sz="3200" b="1" u="sng" dirty="0"/>
              <a:t>not</a:t>
            </a:r>
            <a:r>
              <a:rPr lang="en-US" sz="3200" b="1" dirty="0"/>
              <a:t> play a percussion instrument?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5BD125-0772-46A5-8F04-7396389B850D}"/>
              </a:ext>
            </a:extLst>
          </p:cNvPr>
          <p:cNvSpPr/>
          <p:nvPr/>
        </p:nvSpPr>
        <p:spPr>
          <a:xfrm>
            <a:off x="2351314" y="2024742"/>
            <a:ext cx="4321735" cy="7084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CDD700-6224-448D-B250-B1D3B7463660}"/>
              </a:ext>
            </a:extLst>
          </p:cNvPr>
          <p:cNvSpPr/>
          <p:nvPr/>
        </p:nvSpPr>
        <p:spPr>
          <a:xfrm>
            <a:off x="2351314" y="5528882"/>
            <a:ext cx="4321735" cy="7084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C2764C-0BB8-46E0-896D-8FEA7D3AAB66}"/>
              </a:ext>
            </a:extLst>
          </p:cNvPr>
          <p:cNvSpPr/>
          <p:nvPr/>
        </p:nvSpPr>
        <p:spPr>
          <a:xfrm>
            <a:off x="6807500" y="2733151"/>
            <a:ext cx="1630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 – 7 =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7904A0-9B58-4A0F-BEBF-8BABE0BC3E03}"/>
              </a:ext>
            </a:extLst>
          </p:cNvPr>
          <p:cNvSpPr/>
          <p:nvPr/>
        </p:nvSpPr>
        <p:spPr>
          <a:xfrm>
            <a:off x="8265115" y="2730361"/>
            <a:ext cx="2021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more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A4319D-54E4-4DA3-814F-4E35BC5183D6}"/>
              </a:ext>
            </a:extLst>
          </p:cNvPr>
          <p:cNvSpPr/>
          <p:nvPr/>
        </p:nvSpPr>
        <p:spPr>
          <a:xfrm>
            <a:off x="206488" y="4135971"/>
            <a:ext cx="6466561" cy="13929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9E29A3-4EEE-4A1A-810A-E4E8FDDE92BD}"/>
              </a:ext>
            </a:extLst>
          </p:cNvPr>
          <p:cNvSpPr/>
          <p:nvPr/>
        </p:nvSpPr>
        <p:spPr>
          <a:xfrm>
            <a:off x="6815286" y="4504700"/>
            <a:ext cx="276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 + 4 + 5 + 7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14CCE8-4660-438C-BBFE-7C8444DDF680}"/>
              </a:ext>
            </a:extLst>
          </p:cNvPr>
          <p:cNvSpPr/>
          <p:nvPr/>
        </p:nvSpPr>
        <p:spPr>
          <a:xfrm>
            <a:off x="7387298" y="4945952"/>
            <a:ext cx="652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97304F-A3EC-4907-AD19-04F91F061FE6}"/>
              </a:ext>
            </a:extLst>
          </p:cNvPr>
          <p:cNvSpPr/>
          <p:nvPr/>
        </p:nvSpPr>
        <p:spPr>
          <a:xfrm>
            <a:off x="8015245" y="4944107"/>
            <a:ext cx="652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B91684-0253-4633-BAD1-F5F7061A2D6F}"/>
              </a:ext>
            </a:extLst>
          </p:cNvPr>
          <p:cNvSpPr/>
          <p:nvPr/>
        </p:nvSpPr>
        <p:spPr>
          <a:xfrm>
            <a:off x="8611624" y="4942589"/>
            <a:ext cx="652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39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C70378-C8B2-4D30-89CF-1471B47E81C6}"/>
              </a:ext>
            </a:extLst>
          </p:cNvPr>
          <p:cNvSpPr/>
          <p:nvPr/>
        </p:nvSpPr>
        <p:spPr>
          <a:xfrm>
            <a:off x="9407974" y="4504700"/>
            <a:ext cx="216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39 children</a:t>
            </a:r>
          </a:p>
        </p:txBody>
      </p:sp>
    </p:spTree>
    <p:extLst>
      <p:ext uri="{BB962C8B-B14F-4D97-AF65-F5344CB8AC3E}">
        <p14:creationId xmlns:p14="http://schemas.microsoft.com/office/powerpoint/2010/main" val="207195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/>
      <p:bldP spid="10" grpId="0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pack of 4 cans of lemonade £1.20       pack of 6 cans of lemonade £1.70</a:t>
            </a:r>
            <a:endParaRPr lang="en-US" sz="3200" b="1" dirty="0"/>
          </a:p>
          <a:p>
            <a:r>
              <a:rPr lang="en-US" sz="3200" b="1" dirty="0" err="1"/>
              <a:t>Asim</a:t>
            </a:r>
            <a:r>
              <a:rPr lang="en-US" sz="3200" b="1" dirty="0"/>
              <a:t> and Mike both buy 12 cans of lemonade. </a:t>
            </a:r>
          </a:p>
          <a:p>
            <a:r>
              <a:rPr lang="en-US" sz="3200" b="1" dirty="0" err="1"/>
              <a:t>Asim</a:t>
            </a:r>
            <a:r>
              <a:rPr lang="en-US" sz="3200" b="1" dirty="0"/>
              <a:t> buys 3 packs of 4 cans. </a:t>
            </a:r>
          </a:p>
          <a:p>
            <a:r>
              <a:rPr lang="en-US" sz="3200" b="1" dirty="0"/>
              <a:t>Mike buys 2 packs of 6 cans. </a:t>
            </a:r>
          </a:p>
          <a:p>
            <a:r>
              <a:rPr lang="en-US" sz="3200" b="1" dirty="0"/>
              <a:t>Mike says to </a:t>
            </a:r>
            <a:r>
              <a:rPr lang="en-US" sz="3200" b="1" dirty="0" err="1"/>
              <a:t>Asim</a:t>
            </a:r>
            <a:r>
              <a:rPr lang="en-US" sz="3200" b="1" dirty="0"/>
              <a:t>, ‘You paid 50p more than me.’</a:t>
            </a:r>
          </a:p>
          <a:p>
            <a:r>
              <a:rPr lang="en-US" sz="3200" b="1" dirty="0"/>
              <a:t>Is Mike correct? Explain how you know.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5D75BE-9BF9-451B-B511-0771312C0A02}"/>
              </a:ext>
            </a:extLst>
          </p:cNvPr>
          <p:cNvSpPr txBox="1"/>
          <p:nvPr/>
        </p:nvSpPr>
        <p:spPr>
          <a:xfrm>
            <a:off x="1196846" y="3086541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1.2 0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C68E8-F2E1-4683-85D1-C8D075ACDEA6}"/>
              </a:ext>
            </a:extLst>
          </p:cNvPr>
          <p:cNvSpPr txBox="1"/>
          <p:nvPr/>
        </p:nvSpPr>
        <p:spPr>
          <a:xfrm>
            <a:off x="733486" y="350616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64E3B8-BF41-4206-8E41-152518F98A65}"/>
              </a:ext>
            </a:extLst>
          </p:cNvPr>
          <p:cNvSpPr txBox="1"/>
          <p:nvPr/>
        </p:nvSpPr>
        <p:spPr>
          <a:xfrm>
            <a:off x="2090959" y="350322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31FA8A-73DB-4566-968B-DEA070E364F2}"/>
              </a:ext>
            </a:extLst>
          </p:cNvPr>
          <p:cNvCxnSpPr>
            <a:cxnSpLocks/>
          </p:cNvCxnSpPr>
          <p:nvPr/>
        </p:nvCxnSpPr>
        <p:spPr>
          <a:xfrm>
            <a:off x="770753" y="4042925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86DB30-9B66-4AF1-96C6-28D0D9DCCA30}"/>
              </a:ext>
            </a:extLst>
          </p:cNvPr>
          <p:cNvCxnSpPr>
            <a:cxnSpLocks/>
          </p:cNvCxnSpPr>
          <p:nvPr/>
        </p:nvCxnSpPr>
        <p:spPr>
          <a:xfrm>
            <a:off x="770753" y="4485380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2E40E2B-8093-4F1A-8B50-8A31867CFF47}"/>
              </a:ext>
            </a:extLst>
          </p:cNvPr>
          <p:cNvSpPr txBox="1"/>
          <p:nvPr/>
        </p:nvSpPr>
        <p:spPr>
          <a:xfrm>
            <a:off x="1511555" y="396063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90D7F0-6F4D-478D-B8A2-FC0A884D03E4}"/>
              </a:ext>
            </a:extLst>
          </p:cNvPr>
          <p:cNvSpPr txBox="1"/>
          <p:nvPr/>
        </p:nvSpPr>
        <p:spPr>
          <a:xfrm>
            <a:off x="2099963" y="394987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456690-9A5F-4120-A7EB-CB90E83202B1}"/>
              </a:ext>
            </a:extLst>
          </p:cNvPr>
          <p:cNvSpPr txBox="1"/>
          <p:nvPr/>
        </p:nvSpPr>
        <p:spPr>
          <a:xfrm>
            <a:off x="1676723" y="396063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85A61E-F412-422F-9F98-1CF0ACEC0726}"/>
              </a:ext>
            </a:extLst>
          </p:cNvPr>
          <p:cNvSpPr txBox="1"/>
          <p:nvPr/>
        </p:nvSpPr>
        <p:spPr>
          <a:xfrm>
            <a:off x="1178541" y="3961852"/>
            <a:ext cx="545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B3F2F2-C8E6-41A3-99D6-9E815A57EB69}"/>
              </a:ext>
            </a:extLst>
          </p:cNvPr>
          <p:cNvSpPr txBox="1"/>
          <p:nvPr/>
        </p:nvSpPr>
        <p:spPr>
          <a:xfrm>
            <a:off x="745299" y="3960634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269310-2C84-4754-BEBA-994F15B4DC46}"/>
              </a:ext>
            </a:extLst>
          </p:cNvPr>
          <p:cNvSpPr txBox="1"/>
          <p:nvPr/>
        </p:nvSpPr>
        <p:spPr>
          <a:xfrm>
            <a:off x="1246276" y="4952449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1.7 0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A17921-3785-4558-8373-4AD5478A766E}"/>
              </a:ext>
            </a:extLst>
          </p:cNvPr>
          <p:cNvSpPr txBox="1"/>
          <p:nvPr/>
        </p:nvSpPr>
        <p:spPr>
          <a:xfrm>
            <a:off x="782916" y="537207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125815-A4CF-476B-B637-36A23BCC9D7D}"/>
              </a:ext>
            </a:extLst>
          </p:cNvPr>
          <p:cNvSpPr txBox="1"/>
          <p:nvPr/>
        </p:nvSpPr>
        <p:spPr>
          <a:xfrm>
            <a:off x="2140389" y="536913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B54ADA-A2C3-4F31-B295-549DBA0532DF}"/>
              </a:ext>
            </a:extLst>
          </p:cNvPr>
          <p:cNvCxnSpPr>
            <a:cxnSpLocks/>
          </p:cNvCxnSpPr>
          <p:nvPr/>
        </p:nvCxnSpPr>
        <p:spPr>
          <a:xfrm>
            <a:off x="820183" y="5908833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A8263F-F3AC-4802-8FE9-72D17DE99186}"/>
              </a:ext>
            </a:extLst>
          </p:cNvPr>
          <p:cNvCxnSpPr>
            <a:cxnSpLocks/>
          </p:cNvCxnSpPr>
          <p:nvPr/>
        </p:nvCxnSpPr>
        <p:spPr>
          <a:xfrm>
            <a:off x="820183" y="6351288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923DA41-6C85-4EB8-812E-9972982E9246}"/>
              </a:ext>
            </a:extLst>
          </p:cNvPr>
          <p:cNvSpPr txBox="1"/>
          <p:nvPr/>
        </p:nvSpPr>
        <p:spPr>
          <a:xfrm>
            <a:off x="1560985" y="582654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0DE94A-C499-47C6-A5DA-F0D8F3C9012F}"/>
              </a:ext>
            </a:extLst>
          </p:cNvPr>
          <p:cNvSpPr txBox="1"/>
          <p:nvPr/>
        </p:nvSpPr>
        <p:spPr>
          <a:xfrm>
            <a:off x="2149393" y="581578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010B43-362F-481A-B4B7-236A618FC43C}"/>
              </a:ext>
            </a:extLst>
          </p:cNvPr>
          <p:cNvSpPr txBox="1"/>
          <p:nvPr/>
        </p:nvSpPr>
        <p:spPr>
          <a:xfrm>
            <a:off x="1726153" y="582654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FA228F-2032-41EB-82A3-3A3A0B110E40}"/>
              </a:ext>
            </a:extLst>
          </p:cNvPr>
          <p:cNvSpPr txBox="1"/>
          <p:nvPr/>
        </p:nvSpPr>
        <p:spPr>
          <a:xfrm>
            <a:off x="1227971" y="5827760"/>
            <a:ext cx="545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3379D5-4B39-4992-B9D0-7A33D0B46B5D}"/>
              </a:ext>
            </a:extLst>
          </p:cNvPr>
          <p:cNvSpPr txBox="1"/>
          <p:nvPr/>
        </p:nvSpPr>
        <p:spPr>
          <a:xfrm>
            <a:off x="1282924" y="4672009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9B0D75E-D225-46BF-95D9-E11316C35DF9}"/>
              </a:ext>
            </a:extLst>
          </p:cNvPr>
          <p:cNvSpPr txBox="1"/>
          <p:nvPr/>
        </p:nvSpPr>
        <p:spPr>
          <a:xfrm>
            <a:off x="794729" y="5826542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4A4047-5C6D-41C1-A7ED-B8C5261CC58A}"/>
              </a:ext>
            </a:extLst>
          </p:cNvPr>
          <p:cNvSpPr txBox="1"/>
          <p:nvPr/>
        </p:nvSpPr>
        <p:spPr>
          <a:xfrm>
            <a:off x="2595546" y="3988528"/>
            <a:ext cx="561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paid by </a:t>
            </a:r>
            <a:r>
              <a:rPr lang="en-GB" sz="3200" b="1" dirty="0" err="1">
                <a:solidFill>
                  <a:srgbClr val="FF0000"/>
                </a:solidFill>
                <a:ea typeface="Cambria Math" panose="02040503050406030204" pitchFamily="18" charset="0"/>
              </a:rPr>
              <a:t>Asim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C60376-3C2A-4BEA-B7A3-F36974117375}"/>
              </a:ext>
            </a:extLst>
          </p:cNvPr>
          <p:cNvSpPr txBox="1"/>
          <p:nvPr/>
        </p:nvSpPr>
        <p:spPr>
          <a:xfrm>
            <a:off x="2605060" y="5830540"/>
            <a:ext cx="561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paid by Mike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E52BE7-286A-4E79-ABCB-23C1E5FDAD3E}"/>
              </a:ext>
            </a:extLst>
          </p:cNvPr>
          <p:cNvSpPr txBox="1"/>
          <p:nvPr/>
        </p:nvSpPr>
        <p:spPr>
          <a:xfrm>
            <a:off x="6235791" y="4715573"/>
            <a:ext cx="561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£3.60 – £3.40 = £0.20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CFAB2B-585A-45FB-8DE4-EF03E77762C3}"/>
              </a:ext>
            </a:extLst>
          </p:cNvPr>
          <p:cNvSpPr txBox="1"/>
          <p:nvPr/>
        </p:nvSpPr>
        <p:spPr>
          <a:xfrm>
            <a:off x="6235790" y="5369131"/>
            <a:ext cx="561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Mike is wrong.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DBA42F-F5C8-416F-AB86-A67C36524B5A}"/>
              </a:ext>
            </a:extLst>
          </p:cNvPr>
          <p:cNvSpPr txBox="1"/>
          <p:nvPr/>
        </p:nvSpPr>
        <p:spPr>
          <a:xfrm>
            <a:off x="6235789" y="6028122"/>
            <a:ext cx="561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err="1">
                <a:solidFill>
                  <a:srgbClr val="FF0000"/>
                </a:solidFill>
                <a:ea typeface="Cambria Math" panose="02040503050406030204" pitchFamily="18" charset="0"/>
              </a:rPr>
              <a:t>Asim</a:t>
            </a:r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 pays 20p more. </a:t>
            </a:r>
          </a:p>
        </p:txBody>
      </p:sp>
    </p:spTree>
    <p:extLst>
      <p:ext uri="{BB962C8B-B14F-4D97-AF65-F5344CB8AC3E}">
        <p14:creationId xmlns:p14="http://schemas.microsoft.com/office/powerpoint/2010/main" val="260598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baby’s drinking cup.</a:t>
            </a:r>
          </a:p>
          <a:p>
            <a:r>
              <a:rPr lang="en-US" sz="3200" b="1" dirty="0"/>
              <a:t>How many </a:t>
            </a:r>
            <a:r>
              <a:rPr lang="en-US" sz="3200" b="1" dirty="0" err="1"/>
              <a:t>millilitres</a:t>
            </a:r>
            <a:r>
              <a:rPr lang="en-US" sz="3200" b="1" dirty="0"/>
              <a:t> of water are in the cup?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CF0B0A-6BE2-47EC-9C83-F615E8876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34" y="1127218"/>
            <a:ext cx="2893421" cy="4899747"/>
          </a:xfrm>
          <a:prstGeom prst="rect">
            <a:avLst/>
          </a:prstGeom>
        </p:spPr>
      </p:pic>
      <p:sp>
        <p:nvSpPr>
          <p:cNvPr id="5" name="Arrow: Circular 4">
            <a:extLst>
              <a:ext uri="{FF2B5EF4-FFF2-40B4-BE49-F238E27FC236}">
                <a16:creationId xmlns:a16="http://schemas.microsoft.com/office/drawing/2014/main" id="{A188AB73-D68E-477E-91AD-81A031060986}"/>
              </a:ext>
            </a:extLst>
          </p:cNvPr>
          <p:cNvSpPr/>
          <p:nvPr/>
        </p:nvSpPr>
        <p:spPr>
          <a:xfrm rot="16200000">
            <a:off x="1866687" y="5238201"/>
            <a:ext cx="553946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ircular 5">
            <a:extLst>
              <a:ext uri="{FF2B5EF4-FFF2-40B4-BE49-F238E27FC236}">
                <a16:creationId xmlns:a16="http://schemas.microsoft.com/office/drawing/2014/main" id="{5A7F1FE1-54A4-4DF3-B554-98DD1785F5A4}"/>
              </a:ext>
            </a:extLst>
          </p:cNvPr>
          <p:cNvSpPr/>
          <p:nvPr/>
        </p:nvSpPr>
        <p:spPr>
          <a:xfrm rot="16200000">
            <a:off x="1866687" y="4837501"/>
            <a:ext cx="553946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ircular 6">
            <a:extLst>
              <a:ext uri="{FF2B5EF4-FFF2-40B4-BE49-F238E27FC236}">
                <a16:creationId xmlns:a16="http://schemas.microsoft.com/office/drawing/2014/main" id="{CE5AF6C2-2DF8-4823-B43E-F7EA60E82E15}"/>
              </a:ext>
            </a:extLst>
          </p:cNvPr>
          <p:cNvSpPr/>
          <p:nvPr/>
        </p:nvSpPr>
        <p:spPr>
          <a:xfrm rot="16200000">
            <a:off x="1866687" y="4442573"/>
            <a:ext cx="553946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ircular 7">
            <a:extLst>
              <a:ext uri="{FF2B5EF4-FFF2-40B4-BE49-F238E27FC236}">
                <a16:creationId xmlns:a16="http://schemas.microsoft.com/office/drawing/2014/main" id="{0ABFBD47-B7DF-4F2F-BC11-E6A36921F1C8}"/>
              </a:ext>
            </a:extLst>
          </p:cNvPr>
          <p:cNvSpPr/>
          <p:nvPr/>
        </p:nvSpPr>
        <p:spPr>
          <a:xfrm rot="16200000">
            <a:off x="1866687" y="4041873"/>
            <a:ext cx="553946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EBAF3-6A0D-47ED-A080-242E4EE8ABD7}"/>
              </a:ext>
            </a:extLst>
          </p:cNvPr>
          <p:cNvSpPr txBox="1"/>
          <p:nvPr/>
        </p:nvSpPr>
        <p:spPr>
          <a:xfrm>
            <a:off x="1935898" y="5976258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÷ 4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6F1B0E-2EC2-4DA1-BB68-EC2310938B05}"/>
              </a:ext>
            </a:extLst>
          </p:cNvPr>
          <p:cNvSpPr txBox="1"/>
          <p:nvPr/>
        </p:nvSpPr>
        <p:spPr>
          <a:xfrm>
            <a:off x="3556963" y="5976229"/>
            <a:ext cx="799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E20A34-203B-4C70-9A66-120A7A65F76B}"/>
              </a:ext>
            </a:extLst>
          </p:cNvPr>
          <p:cNvSpPr txBox="1"/>
          <p:nvPr/>
        </p:nvSpPr>
        <p:spPr>
          <a:xfrm>
            <a:off x="2232298" y="5278042"/>
            <a:ext cx="799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25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1A470C-EFC5-450D-B405-EE7AB0D9170E}"/>
              </a:ext>
            </a:extLst>
          </p:cNvPr>
          <p:cNvSpPr txBox="1"/>
          <p:nvPr/>
        </p:nvSpPr>
        <p:spPr>
          <a:xfrm>
            <a:off x="2232298" y="4890218"/>
            <a:ext cx="799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50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27DC08-567B-4A66-9ED2-A241B4EB792F}"/>
              </a:ext>
            </a:extLst>
          </p:cNvPr>
          <p:cNvSpPr txBox="1"/>
          <p:nvPr/>
        </p:nvSpPr>
        <p:spPr>
          <a:xfrm>
            <a:off x="2255695" y="4482364"/>
            <a:ext cx="799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75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5882AB-E61B-4486-ACB3-A3A497F09F57}"/>
              </a:ext>
            </a:extLst>
          </p:cNvPr>
          <p:cNvSpPr txBox="1"/>
          <p:nvPr/>
        </p:nvSpPr>
        <p:spPr>
          <a:xfrm>
            <a:off x="2232298" y="4094540"/>
            <a:ext cx="799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100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FB7657-C331-4625-9643-EA4F2FABA35B}"/>
              </a:ext>
            </a:extLst>
          </p:cNvPr>
          <p:cNvSpPr txBox="1"/>
          <p:nvPr/>
        </p:nvSpPr>
        <p:spPr>
          <a:xfrm>
            <a:off x="2232298" y="3712528"/>
            <a:ext cx="799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125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264793-9043-4200-A2ED-E721C24AAF15}"/>
              </a:ext>
            </a:extLst>
          </p:cNvPr>
          <p:cNvSpPr txBox="1"/>
          <p:nvPr/>
        </p:nvSpPr>
        <p:spPr>
          <a:xfrm>
            <a:off x="7719477" y="542443"/>
            <a:ext cx="345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125 millilitres </a:t>
            </a:r>
          </a:p>
        </p:txBody>
      </p:sp>
    </p:spTree>
    <p:extLst>
      <p:ext uri="{BB962C8B-B14F-4D97-AF65-F5344CB8AC3E}">
        <p14:creationId xmlns:p14="http://schemas.microsoft.com/office/powerpoint/2010/main" val="34863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 from highest to lowest.</a:t>
            </a:r>
          </a:p>
          <a:p>
            <a:r>
              <a:rPr lang="en-US" sz="3200" dirty="0"/>
              <a:t>     1003       3010       3001       1030       310       130       1300       103</a:t>
            </a:r>
          </a:p>
          <a:p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A32780-344B-4EFD-B993-8D7FCD4D7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952" y="1376082"/>
            <a:ext cx="8717736" cy="5179841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1426FA8F-AA2B-4050-962B-DE38FF04B0B6}"/>
              </a:ext>
            </a:extLst>
          </p:cNvPr>
          <p:cNvSpPr/>
          <p:nvPr/>
        </p:nvSpPr>
        <p:spPr>
          <a:xfrm>
            <a:off x="1206403" y="1271897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3010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E5E4C63-9C7F-4DAA-A4CE-75D98566C5FE}"/>
              </a:ext>
            </a:extLst>
          </p:cNvPr>
          <p:cNvCxnSpPr>
            <a:cxnSpLocks/>
          </p:cNvCxnSpPr>
          <p:nvPr/>
        </p:nvCxnSpPr>
        <p:spPr>
          <a:xfrm flipH="1">
            <a:off x="2019869" y="678626"/>
            <a:ext cx="955343" cy="3002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6FFCF708-F3FD-4801-9F9F-08A3E5F496E0}"/>
              </a:ext>
            </a:extLst>
          </p:cNvPr>
          <p:cNvSpPr/>
          <p:nvPr/>
        </p:nvSpPr>
        <p:spPr>
          <a:xfrm>
            <a:off x="2362960" y="2149692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3001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76A3E8DC-B744-4004-B3DB-C4D985165624}"/>
              </a:ext>
            </a:extLst>
          </p:cNvPr>
          <p:cNvCxnSpPr>
            <a:cxnSpLocks/>
          </p:cNvCxnSpPr>
          <p:nvPr/>
        </p:nvCxnSpPr>
        <p:spPr>
          <a:xfrm flipH="1">
            <a:off x="3482454" y="660690"/>
            <a:ext cx="955343" cy="3002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99607651-91F3-4CE9-9341-DD9814CDD3F8}"/>
              </a:ext>
            </a:extLst>
          </p:cNvPr>
          <p:cNvSpPr/>
          <p:nvPr/>
        </p:nvSpPr>
        <p:spPr>
          <a:xfrm>
            <a:off x="3462803" y="2735099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1300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540A60D-1FD9-432C-BB19-114F401212FB}"/>
              </a:ext>
            </a:extLst>
          </p:cNvPr>
          <p:cNvCxnSpPr>
            <a:cxnSpLocks/>
          </p:cNvCxnSpPr>
          <p:nvPr/>
        </p:nvCxnSpPr>
        <p:spPr>
          <a:xfrm flipH="1">
            <a:off x="8971128" y="687986"/>
            <a:ext cx="955343" cy="3002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84B22EDC-5F88-478B-8C82-91B8BA3CD897}"/>
              </a:ext>
            </a:extLst>
          </p:cNvPr>
          <p:cNvSpPr/>
          <p:nvPr/>
        </p:nvSpPr>
        <p:spPr>
          <a:xfrm>
            <a:off x="4536122" y="3336667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1030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AFDEAB0-6709-4C09-9C13-57CBF1D38A9F}"/>
              </a:ext>
            </a:extLst>
          </p:cNvPr>
          <p:cNvCxnSpPr>
            <a:cxnSpLocks/>
          </p:cNvCxnSpPr>
          <p:nvPr/>
        </p:nvCxnSpPr>
        <p:spPr>
          <a:xfrm flipH="1">
            <a:off x="5006148" y="687986"/>
            <a:ext cx="955343" cy="3002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CCE60422-FCF5-4C5F-B1FE-3A327779A7F5}"/>
              </a:ext>
            </a:extLst>
          </p:cNvPr>
          <p:cNvSpPr/>
          <p:nvPr/>
        </p:nvSpPr>
        <p:spPr>
          <a:xfrm>
            <a:off x="5593003" y="3952354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1003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2EDF7C4-2247-41FE-804D-51C8DF03B119}"/>
              </a:ext>
            </a:extLst>
          </p:cNvPr>
          <p:cNvCxnSpPr>
            <a:cxnSpLocks/>
          </p:cNvCxnSpPr>
          <p:nvPr/>
        </p:nvCxnSpPr>
        <p:spPr>
          <a:xfrm flipH="1">
            <a:off x="591557" y="660690"/>
            <a:ext cx="955343" cy="3002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6C2757BF-2B48-414D-8B16-3F7015C0F760}"/>
              </a:ext>
            </a:extLst>
          </p:cNvPr>
          <p:cNvSpPr/>
          <p:nvPr/>
        </p:nvSpPr>
        <p:spPr>
          <a:xfrm>
            <a:off x="6780322" y="4554393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310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8A7F585-3127-41B0-B71E-88BC5E62A2DD}"/>
              </a:ext>
            </a:extLst>
          </p:cNvPr>
          <p:cNvCxnSpPr>
            <a:cxnSpLocks/>
          </p:cNvCxnSpPr>
          <p:nvPr/>
        </p:nvCxnSpPr>
        <p:spPr>
          <a:xfrm flipH="1">
            <a:off x="6284487" y="687986"/>
            <a:ext cx="955343" cy="3002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48F72BD6-F959-40B0-88F1-6DDF8820EFB4}"/>
              </a:ext>
            </a:extLst>
          </p:cNvPr>
          <p:cNvSpPr/>
          <p:nvPr/>
        </p:nvSpPr>
        <p:spPr>
          <a:xfrm>
            <a:off x="7892701" y="5125520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130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E12D798-BAB1-416C-B8B6-48533894AC20}"/>
              </a:ext>
            </a:extLst>
          </p:cNvPr>
          <p:cNvCxnSpPr>
            <a:cxnSpLocks/>
          </p:cNvCxnSpPr>
          <p:nvPr/>
        </p:nvCxnSpPr>
        <p:spPr>
          <a:xfrm flipH="1">
            <a:off x="7569342" y="678625"/>
            <a:ext cx="955343" cy="3002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995EE87E-8A14-4846-87D8-0825C361E437}"/>
              </a:ext>
            </a:extLst>
          </p:cNvPr>
          <p:cNvSpPr/>
          <p:nvPr/>
        </p:nvSpPr>
        <p:spPr>
          <a:xfrm>
            <a:off x="8951477" y="5723943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2D2133-AE12-42D0-BC2B-AA7209BE64B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84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4" grpId="0"/>
      <p:bldP spid="56" grpId="0"/>
      <p:bldP spid="58" grpId="0"/>
      <p:bldP spid="60" grpId="0"/>
      <p:bldP spid="62" grpId="0"/>
      <p:bldP spid="64" grpId="0"/>
      <p:bldP spid="66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number cards.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4E5BD8-54C2-4320-BF2E-DEBBE5044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91" y="634774"/>
            <a:ext cx="5076122" cy="22913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8F4DEB9-09A7-421B-B202-38C1C232C99E}"/>
              </a:ext>
            </a:extLst>
          </p:cNvPr>
          <p:cNvSpPr/>
          <p:nvPr/>
        </p:nvSpPr>
        <p:spPr>
          <a:xfrm>
            <a:off x="5326738" y="634775"/>
            <a:ext cx="65373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five of the number cards to make this correct.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CD3D74-78CE-4ED4-B7B0-4686A86DC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2139" y="1832719"/>
            <a:ext cx="3512015" cy="35610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EA98C4-6C1E-4081-A89C-53DFD54A4522}"/>
              </a:ext>
            </a:extLst>
          </p:cNvPr>
          <p:cNvSpPr txBox="1"/>
          <p:nvPr/>
        </p:nvSpPr>
        <p:spPr>
          <a:xfrm>
            <a:off x="10595914" y="217397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A780E8-9DBC-4E1B-B048-3BAA49E7CEE0}"/>
              </a:ext>
            </a:extLst>
          </p:cNvPr>
          <p:cNvSpPr txBox="1"/>
          <p:nvPr/>
        </p:nvSpPr>
        <p:spPr>
          <a:xfrm>
            <a:off x="10595914" y="352883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2C9DDD-3D6B-4B1A-93E8-FCD4584178E6}"/>
              </a:ext>
            </a:extLst>
          </p:cNvPr>
          <p:cNvSpPr txBox="1"/>
          <p:nvPr/>
        </p:nvSpPr>
        <p:spPr>
          <a:xfrm>
            <a:off x="9467337" y="216971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D615CF-242D-4EE0-94E3-6E6AC451F2F8}"/>
              </a:ext>
            </a:extLst>
          </p:cNvPr>
          <p:cNvSpPr txBox="1"/>
          <p:nvPr/>
        </p:nvSpPr>
        <p:spPr>
          <a:xfrm>
            <a:off x="10595914" y="217397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F304AB-F0BB-4151-A7D0-8CB5718AF40A}"/>
              </a:ext>
            </a:extLst>
          </p:cNvPr>
          <p:cNvSpPr txBox="1"/>
          <p:nvPr/>
        </p:nvSpPr>
        <p:spPr>
          <a:xfrm>
            <a:off x="10595914" y="352883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D4CDBE-3606-4F09-BCAE-6698558EB8CF}"/>
              </a:ext>
            </a:extLst>
          </p:cNvPr>
          <p:cNvSpPr txBox="1"/>
          <p:nvPr/>
        </p:nvSpPr>
        <p:spPr>
          <a:xfrm>
            <a:off x="9540350" y="1464232"/>
            <a:ext cx="493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07F160-BC5B-4A06-8302-80E84E263B37}"/>
              </a:ext>
            </a:extLst>
          </p:cNvPr>
          <p:cNvSpPr txBox="1"/>
          <p:nvPr/>
        </p:nvSpPr>
        <p:spPr>
          <a:xfrm>
            <a:off x="9467337" y="217397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FC70A2-54E4-4D8E-868A-33676E8609BD}"/>
              </a:ext>
            </a:extLst>
          </p:cNvPr>
          <p:cNvSpPr txBox="1"/>
          <p:nvPr/>
        </p:nvSpPr>
        <p:spPr>
          <a:xfrm>
            <a:off x="9467337" y="352883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E30F31-101C-47B8-A080-AF684121C7F9}"/>
              </a:ext>
            </a:extLst>
          </p:cNvPr>
          <p:cNvSpPr txBox="1"/>
          <p:nvPr/>
        </p:nvSpPr>
        <p:spPr>
          <a:xfrm>
            <a:off x="8411773" y="1481160"/>
            <a:ext cx="493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52E489-E336-4ECF-975D-C3786E7D9923}"/>
              </a:ext>
            </a:extLst>
          </p:cNvPr>
          <p:cNvSpPr txBox="1"/>
          <p:nvPr/>
        </p:nvSpPr>
        <p:spPr>
          <a:xfrm>
            <a:off x="8357884" y="213143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8011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Children run a 100 </a:t>
            </a:r>
            <a:r>
              <a:rPr lang="en-US" sz="3200" b="1" dirty="0" err="1"/>
              <a:t>metres</a:t>
            </a:r>
            <a:r>
              <a:rPr lang="en-US" sz="3200" b="1" dirty="0"/>
              <a:t> race on Sports Day.</a:t>
            </a:r>
          </a:p>
          <a:p>
            <a:r>
              <a:rPr lang="en-US" sz="3200" b="1" dirty="0"/>
              <a:t>Here are their times.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900F79-EF65-4D4F-8512-07223CD31023}"/>
              </a:ext>
            </a:extLst>
          </p:cNvPr>
          <p:cNvSpPr/>
          <p:nvPr/>
        </p:nvSpPr>
        <p:spPr>
          <a:xfrm>
            <a:off x="6636327" y="1220714"/>
            <a:ext cx="5219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winner's time?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5051D0-D840-4A55-B5D9-69E388A58E4B}"/>
              </a:ext>
            </a:extLst>
          </p:cNvPr>
          <p:cNvSpPr/>
          <p:nvPr/>
        </p:nvSpPr>
        <p:spPr>
          <a:xfrm>
            <a:off x="6636327" y="2891555"/>
            <a:ext cx="52196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Who has the time nearest to 16 seconds?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EE8E42-27FF-4458-981B-B1C4FAA02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14" y="1220714"/>
            <a:ext cx="3899397" cy="35837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9C4B69-B8BA-4A0D-8F9A-B61778C49C93}"/>
              </a:ext>
            </a:extLst>
          </p:cNvPr>
          <p:cNvSpPr txBox="1"/>
          <p:nvPr/>
        </p:nvSpPr>
        <p:spPr>
          <a:xfrm>
            <a:off x="6636327" y="2013634"/>
            <a:ext cx="3346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14.83 seconds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158FAF-2AA9-484B-B8A2-1C41C5ED8E46}"/>
              </a:ext>
            </a:extLst>
          </p:cNvPr>
          <p:cNvSpPr txBox="1"/>
          <p:nvPr/>
        </p:nvSpPr>
        <p:spPr>
          <a:xfrm>
            <a:off x="8857326" y="3403422"/>
            <a:ext cx="2277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6F6FDF-4C86-4DB0-B40A-C5E027448DA5}"/>
              </a:ext>
            </a:extLst>
          </p:cNvPr>
          <p:cNvSpPr txBox="1"/>
          <p:nvPr/>
        </p:nvSpPr>
        <p:spPr>
          <a:xfrm>
            <a:off x="4402313" y="1967645"/>
            <a:ext cx="1693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0.03 less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0C9259-B825-4024-86BD-CDCAB603C3DF}"/>
              </a:ext>
            </a:extLst>
          </p:cNvPr>
          <p:cNvSpPr txBox="1"/>
          <p:nvPr/>
        </p:nvSpPr>
        <p:spPr>
          <a:xfrm>
            <a:off x="4402312" y="2514040"/>
            <a:ext cx="1954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0.39 more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839055-DD20-4DDD-8005-30A11CF8882A}"/>
              </a:ext>
            </a:extLst>
          </p:cNvPr>
          <p:cNvSpPr txBox="1"/>
          <p:nvPr/>
        </p:nvSpPr>
        <p:spPr>
          <a:xfrm>
            <a:off x="4402312" y="3074483"/>
            <a:ext cx="1954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1.17 less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D45728-FDA1-44BB-8D48-730E89DC6302}"/>
              </a:ext>
            </a:extLst>
          </p:cNvPr>
          <p:cNvSpPr txBox="1"/>
          <p:nvPr/>
        </p:nvSpPr>
        <p:spPr>
          <a:xfrm>
            <a:off x="4407381" y="3646854"/>
            <a:ext cx="1954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1.00 more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798908-16AA-451C-8596-9682F2DB6049}"/>
              </a:ext>
            </a:extLst>
          </p:cNvPr>
          <p:cNvSpPr txBox="1"/>
          <p:nvPr/>
        </p:nvSpPr>
        <p:spPr>
          <a:xfrm>
            <a:off x="4402312" y="4231629"/>
            <a:ext cx="1954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0.11 less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EDDE9E-95AF-4617-8778-C1EF117B46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636D87-5E8C-4308-BE66-2FFF1B129719}"/>
              </a:ext>
            </a:extLst>
          </p:cNvPr>
          <p:cNvSpPr txBox="1"/>
          <p:nvPr/>
        </p:nvSpPr>
        <p:spPr>
          <a:xfrm>
            <a:off x="6526656" y="3795777"/>
            <a:ext cx="1073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16.00</a:t>
            </a:r>
          </a:p>
        </p:txBody>
      </p:sp>
    </p:spTree>
    <p:extLst>
      <p:ext uri="{BB962C8B-B14F-4D97-AF65-F5344CB8AC3E}">
        <p14:creationId xmlns:p14="http://schemas.microsoft.com/office/powerpoint/2010/main" val="121868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numbers. </a:t>
            </a:r>
          </a:p>
          <a:p>
            <a:r>
              <a:rPr lang="en-US" sz="3200" dirty="0"/>
              <a:t>          1      2      3      4      5</a:t>
            </a:r>
          </a:p>
          <a:p>
            <a:r>
              <a:rPr lang="en-US" sz="3200" b="1" dirty="0"/>
              <a:t>Write one of the numbers in each box to make these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597F9D-6350-45FD-9A4F-177C06E03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33" y="2115381"/>
            <a:ext cx="7091307" cy="12002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04CBDD-D83A-43F0-9283-28EBBD9EB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58" y="3811369"/>
            <a:ext cx="7104282" cy="11872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5FD1A2-CC0E-4015-A482-AFB05B0D52F7}"/>
              </a:ext>
            </a:extLst>
          </p:cNvPr>
          <p:cNvSpPr txBox="1"/>
          <p:nvPr/>
        </p:nvSpPr>
        <p:spPr>
          <a:xfrm>
            <a:off x="1371600" y="2115381"/>
            <a:ext cx="1496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665DAB-6B01-42DD-9F6C-3DE8B458322E}"/>
              </a:ext>
            </a:extLst>
          </p:cNvPr>
          <p:cNvSpPr txBox="1"/>
          <p:nvPr/>
        </p:nvSpPr>
        <p:spPr>
          <a:xfrm>
            <a:off x="6622473" y="2430852"/>
            <a:ext cx="1496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DBEAC6-9987-49C6-BD2C-D1295171FBB9}"/>
              </a:ext>
            </a:extLst>
          </p:cNvPr>
          <p:cNvSpPr txBox="1"/>
          <p:nvPr/>
        </p:nvSpPr>
        <p:spPr>
          <a:xfrm>
            <a:off x="6622473" y="4126840"/>
            <a:ext cx="1496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6DBB75-6974-4EE6-84DE-02EE8647D764}"/>
              </a:ext>
            </a:extLst>
          </p:cNvPr>
          <p:cNvSpPr txBox="1"/>
          <p:nvPr/>
        </p:nvSpPr>
        <p:spPr>
          <a:xfrm>
            <a:off x="6622473" y="4140954"/>
            <a:ext cx="1496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5249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10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diagram is made of squares.</a:t>
            </a:r>
          </a:p>
          <a:p>
            <a:r>
              <a:rPr lang="en-US" sz="3200" b="1" dirty="0"/>
              <a:t>What fraction of the diagram is shaded?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56A6CA-78F1-4E57-9A8F-AC06C8D63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12" y="1127218"/>
            <a:ext cx="3762375" cy="37623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BBDF16B-1A2F-4881-AD51-8C62096C7A0A}"/>
              </a:ext>
            </a:extLst>
          </p:cNvPr>
          <p:cNvGrpSpPr/>
          <p:nvPr/>
        </p:nvGrpSpPr>
        <p:grpSpPr>
          <a:xfrm>
            <a:off x="472812" y="1195411"/>
            <a:ext cx="2413125" cy="2394457"/>
            <a:chOff x="472812" y="1195411"/>
            <a:chExt cx="2413125" cy="239445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D52A690-CA50-4F75-9430-C698644B46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2847" y="1195411"/>
              <a:ext cx="0" cy="23944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5723EB6-C275-4606-8DC8-498616F96F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812" y="2395282"/>
              <a:ext cx="24131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4794990-8AEE-4703-BFB6-AB0E6F43E532}"/>
              </a:ext>
            </a:extLst>
          </p:cNvPr>
          <p:cNvSpPr/>
          <p:nvPr/>
        </p:nvSpPr>
        <p:spPr>
          <a:xfrm>
            <a:off x="5121406" y="1264023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parts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equal parts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BF6DE97-EB96-4BC2-8307-BB44B34E389C}"/>
              </a:ext>
            </a:extLst>
          </p:cNvPr>
          <p:cNvCxnSpPr>
            <a:cxnSpLocks/>
          </p:cNvCxnSpPr>
          <p:nvPr/>
        </p:nvCxnSpPr>
        <p:spPr>
          <a:xfrm>
            <a:off x="7926793" y="1762918"/>
            <a:ext cx="5411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4262259-92EE-4DAD-9CE4-30727018A379}"/>
              </a:ext>
            </a:extLst>
          </p:cNvPr>
          <p:cNvSpPr txBox="1"/>
          <p:nvPr/>
        </p:nvSpPr>
        <p:spPr>
          <a:xfrm>
            <a:off x="7949355" y="1233961"/>
            <a:ext cx="1058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FC6421-4625-4947-BCC3-BF35B66066D1}"/>
              </a:ext>
            </a:extLst>
          </p:cNvPr>
          <p:cNvSpPr txBox="1"/>
          <p:nvPr/>
        </p:nvSpPr>
        <p:spPr>
          <a:xfrm>
            <a:off x="7948494" y="1710299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8641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digit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all five digit cards to make this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BC2B98-8BEE-4951-A3E6-9C35633E2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3" y="568865"/>
            <a:ext cx="7216727" cy="13569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3FB1DA-D7A1-42C6-AE54-D44004AB2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3" y="2604545"/>
            <a:ext cx="7095729" cy="13223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7D4BB7-6832-4A6A-B757-37E07914383C}"/>
              </a:ext>
            </a:extLst>
          </p:cNvPr>
          <p:cNvSpPr/>
          <p:nvPr/>
        </p:nvSpPr>
        <p:spPr>
          <a:xfrm>
            <a:off x="5314806" y="2897261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0B37CD-3C42-4755-9D11-75EDD052014F}"/>
              </a:ext>
            </a:extLst>
          </p:cNvPr>
          <p:cNvCxnSpPr>
            <a:cxnSpLocks/>
          </p:cNvCxnSpPr>
          <p:nvPr/>
        </p:nvCxnSpPr>
        <p:spPr>
          <a:xfrm flipV="1">
            <a:off x="2024421" y="653116"/>
            <a:ext cx="854439" cy="12559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84201EC-58F5-466D-9F13-4D0CD081032A}"/>
              </a:ext>
            </a:extLst>
          </p:cNvPr>
          <p:cNvSpPr/>
          <p:nvPr/>
        </p:nvSpPr>
        <p:spPr>
          <a:xfrm>
            <a:off x="686254" y="2897261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18CA0B-1A55-4DD3-9046-EF54D3A9A5D6}"/>
              </a:ext>
            </a:extLst>
          </p:cNvPr>
          <p:cNvCxnSpPr>
            <a:cxnSpLocks/>
          </p:cNvCxnSpPr>
          <p:nvPr/>
        </p:nvCxnSpPr>
        <p:spPr>
          <a:xfrm flipV="1">
            <a:off x="5154477" y="656476"/>
            <a:ext cx="854439" cy="12559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4FA9076-8BA2-4F28-932C-F9F8351F791F}"/>
              </a:ext>
            </a:extLst>
          </p:cNvPr>
          <p:cNvSpPr/>
          <p:nvPr/>
        </p:nvSpPr>
        <p:spPr>
          <a:xfrm>
            <a:off x="1469848" y="2897261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308122-52D2-4A67-ADA7-DEFB3EAD2E97}"/>
              </a:ext>
            </a:extLst>
          </p:cNvPr>
          <p:cNvSpPr/>
          <p:nvPr/>
        </p:nvSpPr>
        <p:spPr>
          <a:xfrm>
            <a:off x="6096000" y="2897261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740F5E-4C51-4B55-9BBC-E10A14A62929}"/>
              </a:ext>
            </a:extLst>
          </p:cNvPr>
          <p:cNvSpPr/>
          <p:nvPr/>
        </p:nvSpPr>
        <p:spPr>
          <a:xfrm>
            <a:off x="6877194" y="2911775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3087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2" grpId="0"/>
      <p:bldP spid="13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box of four balls costs £2.96</a:t>
            </a:r>
          </a:p>
          <a:p>
            <a:r>
              <a:rPr lang="en-US" sz="3200" b="1" dirty="0"/>
              <a:t>How much does each ball cost?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F85D57-1791-4AF7-8659-76ECFA7CC633}"/>
              </a:ext>
            </a:extLst>
          </p:cNvPr>
          <p:cNvSpPr/>
          <p:nvPr/>
        </p:nvSpPr>
        <p:spPr>
          <a:xfrm>
            <a:off x="56122" y="2306496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Dean and Alex buy 3 boxes of balls between them.</a:t>
            </a:r>
          </a:p>
          <a:p>
            <a:r>
              <a:rPr lang="en-US" sz="3200" b="1" dirty="0"/>
              <a:t>Dean pays £4.50</a:t>
            </a:r>
          </a:p>
          <a:p>
            <a:r>
              <a:rPr lang="en-US" sz="3200" b="1" dirty="0"/>
              <a:t>How much must Alex pay?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4F63AA-2DFB-4A5D-ADA8-83D0D8A35E7B}"/>
              </a:ext>
            </a:extLst>
          </p:cNvPr>
          <p:cNvSpPr txBox="1"/>
          <p:nvPr/>
        </p:nvSpPr>
        <p:spPr>
          <a:xfrm>
            <a:off x="3632621" y="1582005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2.9 6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3EA387-AC6B-4F33-972F-2306E752CB6F}"/>
              </a:ext>
            </a:extLst>
          </p:cNvPr>
          <p:cNvSpPr txBox="1"/>
          <p:nvPr/>
        </p:nvSpPr>
        <p:spPr>
          <a:xfrm>
            <a:off x="3166354" y="159387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A8A848-7BA9-4647-86C2-8D0D2E478EE9}"/>
              </a:ext>
            </a:extLst>
          </p:cNvPr>
          <p:cNvCxnSpPr>
            <a:cxnSpLocks/>
          </p:cNvCxnSpPr>
          <p:nvPr/>
        </p:nvCxnSpPr>
        <p:spPr>
          <a:xfrm>
            <a:off x="3640971" y="1643436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BD8EBB-B34F-4416-8E45-7EF100E7D252}"/>
              </a:ext>
            </a:extLst>
          </p:cNvPr>
          <p:cNvCxnSpPr>
            <a:cxnSpLocks/>
          </p:cNvCxnSpPr>
          <p:nvPr/>
        </p:nvCxnSpPr>
        <p:spPr>
          <a:xfrm flipH="1">
            <a:off x="3656125" y="1643436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9C34D3A-2E00-47E2-A6D9-2E42DA5B03FB}"/>
              </a:ext>
            </a:extLst>
          </p:cNvPr>
          <p:cNvSpPr txBox="1"/>
          <p:nvPr/>
        </p:nvSpPr>
        <p:spPr>
          <a:xfrm>
            <a:off x="3924967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D5C41A-A254-4A61-90CF-D6C4E21BB7B6}"/>
              </a:ext>
            </a:extLst>
          </p:cNvPr>
          <p:cNvSpPr txBox="1"/>
          <p:nvPr/>
        </p:nvSpPr>
        <p:spPr>
          <a:xfrm>
            <a:off x="4087913" y="11284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DB842F-5074-4F3D-8BA4-917EB5A29F02}"/>
              </a:ext>
            </a:extLst>
          </p:cNvPr>
          <p:cNvSpPr txBox="1"/>
          <p:nvPr/>
        </p:nvSpPr>
        <p:spPr>
          <a:xfrm>
            <a:off x="3926237" y="161871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A89AC4-BCFD-437D-92E9-C1C323254262}"/>
              </a:ext>
            </a:extLst>
          </p:cNvPr>
          <p:cNvSpPr txBox="1"/>
          <p:nvPr/>
        </p:nvSpPr>
        <p:spPr>
          <a:xfrm>
            <a:off x="3613598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E19A6D-DD4E-4BC5-B285-AF43CE236BCE}"/>
              </a:ext>
            </a:extLst>
          </p:cNvPr>
          <p:cNvSpPr txBox="1"/>
          <p:nvPr/>
        </p:nvSpPr>
        <p:spPr>
          <a:xfrm>
            <a:off x="4501637" y="11284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0D180B-46C9-445E-BE0F-8827BB3DB888}"/>
              </a:ext>
            </a:extLst>
          </p:cNvPr>
          <p:cNvSpPr txBox="1"/>
          <p:nvPr/>
        </p:nvSpPr>
        <p:spPr>
          <a:xfrm>
            <a:off x="4370299" y="161871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7FC251-A191-484A-8BE7-28BEE4FBDBD7}"/>
              </a:ext>
            </a:extLst>
          </p:cNvPr>
          <p:cNvSpPr txBox="1"/>
          <p:nvPr/>
        </p:nvSpPr>
        <p:spPr>
          <a:xfrm>
            <a:off x="3283097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6C1C20-3C1C-45AC-9C6E-8588C09A6129}"/>
              </a:ext>
            </a:extLst>
          </p:cNvPr>
          <p:cNvSpPr/>
          <p:nvPr/>
        </p:nvSpPr>
        <p:spPr>
          <a:xfrm>
            <a:off x="5422419" y="542442"/>
            <a:ext cx="8490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74p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98AF67-450F-4904-831C-66E16032C34F}"/>
              </a:ext>
            </a:extLst>
          </p:cNvPr>
          <p:cNvSpPr txBox="1"/>
          <p:nvPr/>
        </p:nvSpPr>
        <p:spPr>
          <a:xfrm>
            <a:off x="1260308" y="4183829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2.9 6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115584-03A7-41C9-9EEE-D93763BB1E19}"/>
              </a:ext>
            </a:extLst>
          </p:cNvPr>
          <p:cNvSpPr txBox="1"/>
          <p:nvPr/>
        </p:nvSpPr>
        <p:spPr>
          <a:xfrm>
            <a:off x="796948" y="460345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BB43C9-122C-4967-8175-08A2FF6BA0D1}"/>
              </a:ext>
            </a:extLst>
          </p:cNvPr>
          <p:cNvSpPr txBox="1"/>
          <p:nvPr/>
        </p:nvSpPr>
        <p:spPr>
          <a:xfrm>
            <a:off x="2154421" y="460051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261EEF-D6A3-4555-976B-14A984A74357}"/>
              </a:ext>
            </a:extLst>
          </p:cNvPr>
          <p:cNvCxnSpPr>
            <a:cxnSpLocks/>
          </p:cNvCxnSpPr>
          <p:nvPr/>
        </p:nvCxnSpPr>
        <p:spPr>
          <a:xfrm>
            <a:off x="834215" y="5140213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A356F39-5682-436C-91EF-00D869B8C993}"/>
              </a:ext>
            </a:extLst>
          </p:cNvPr>
          <p:cNvCxnSpPr>
            <a:cxnSpLocks/>
          </p:cNvCxnSpPr>
          <p:nvPr/>
        </p:nvCxnSpPr>
        <p:spPr>
          <a:xfrm>
            <a:off x="834215" y="5582668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E8EF5D6-2526-44B8-BCFD-61C743738E81}"/>
              </a:ext>
            </a:extLst>
          </p:cNvPr>
          <p:cNvSpPr txBox="1"/>
          <p:nvPr/>
        </p:nvSpPr>
        <p:spPr>
          <a:xfrm>
            <a:off x="1575017" y="505792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72796C-3D01-46C5-A895-68F3718C5EBD}"/>
              </a:ext>
            </a:extLst>
          </p:cNvPr>
          <p:cNvSpPr txBox="1"/>
          <p:nvPr/>
        </p:nvSpPr>
        <p:spPr>
          <a:xfrm>
            <a:off x="2163425" y="504716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EC5CD5-E647-4E59-AFC2-F65813BC6DCA}"/>
              </a:ext>
            </a:extLst>
          </p:cNvPr>
          <p:cNvSpPr txBox="1"/>
          <p:nvPr/>
        </p:nvSpPr>
        <p:spPr>
          <a:xfrm>
            <a:off x="1740185" y="505792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C315FB-BA4E-4D86-A6FD-FAE8B77F434F}"/>
              </a:ext>
            </a:extLst>
          </p:cNvPr>
          <p:cNvSpPr txBox="1"/>
          <p:nvPr/>
        </p:nvSpPr>
        <p:spPr>
          <a:xfrm>
            <a:off x="1748352" y="391342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66161E-D107-4642-8741-8CAA9754F29E}"/>
              </a:ext>
            </a:extLst>
          </p:cNvPr>
          <p:cNvSpPr txBox="1"/>
          <p:nvPr/>
        </p:nvSpPr>
        <p:spPr>
          <a:xfrm>
            <a:off x="1242003" y="5059140"/>
            <a:ext cx="545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072851A-9FE3-4E87-A507-492DFB7C4103}"/>
              </a:ext>
            </a:extLst>
          </p:cNvPr>
          <p:cNvSpPr txBox="1"/>
          <p:nvPr/>
        </p:nvSpPr>
        <p:spPr>
          <a:xfrm>
            <a:off x="1296956" y="3903389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B57EC2-232B-4F94-A8DE-D17A9EC030FB}"/>
              </a:ext>
            </a:extLst>
          </p:cNvPr>
          <p:cNvSpPr txBox="1"/>
          <p:nvPr/>
        </p:nvSpPr>
        <p:spPr>
          <a:xfrm>
            <a:off x="808761" y="5057922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00245F-D749-46F9-A077-2F031C5E5D24}"/>
              </a:ext>
            </a:extLst>
          </p:cNvPr>
          <p:cNvSpPr txBox="1"/>
          <p:nvPr/>
        </p:nvSpPr>
        <p:spPr>
          <a:xfrm>
            <a:off x="3324497" y="4200914"/>
            <a:ext cx="1538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8.8 8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706AFC-7B0B-4679-8542-11488C5103D4}"/>
              </a:ext>
            </a:extLst>
          </p:cNvPr>
          <p:cNvSpPr txBox="1"/>
          <p:nvPr/>
        </p:nvSpPr>
        <p:spPr>
          <a:xfrm>
            <a:off x="3312863" y="4638048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4.5 0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4F97740-B9CB-4E75-9410-688139BEE645}"/>
              </a:ext>
            </a:extLst>
          </p:cNvPr>
          <p:cNvCxnSpPr>
            <a:cxnSpLocks/>
          </p:cNvCxnSpPr>
          <p:nvPr/>
        </p:nvCxnSpPr>
        <p:spPr>
          <a:xfrm>
            <a:off x="2928310" y="5149124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0DC18C9-48E6-4FB6-BA44-8FC3C37FD4DC}"/>
              </a:ext>
            </a:extLst>
          </p:cNvPr>
          <p:cNvCxnSpPr>
            <a:cxnSpLocks/>
          </p:cNvCxnSpPr>
          <p:nvPr/>
        </p:nvCxnSpPr>
        <p:spPr>
          <a:xfrm>
            <a:off x="2928310" y="5598129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229A4CE-2617-4F70-85DB-FE8EC176718C}"/>
              </a:ext>
            </a:extLst>
          </p:cNvPr>
          <p:cNvSpPr txBox="1"/>
          <p:nvPr/>
        </p:nvSpPr>
        <p:spPr>
          <a:xfrm>
            <a:off x="2992766" y="4647031"/>
            <a:ext cx="47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9E1A12E-10F5-421D-97C4-FE6273C422BE}"/>
              </a:ext>
            </a:extLst>
          </p:cNvPr>
          <p:cNvSpPr txBox="1"/>
          <p:nvPr/>
        </p:nvSpPr>
        <p:spPr>
          <a:xfrm>
            <a:off x="3617728" y="5073311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5E29EB0-0C7B-4516-A038-651D053FE955}"/>
              </a:ext>
            </a:extLst>
          </p:cNvPr>
          <p:cNvSpPr txBox="1"/>
          <p:nvPr/>
        </p:nvSpPr>
        <p:spPr>
          <a:xfrm>
            <a:off x="4183391" y="5073311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5DCDBE-AA64-4F3D-BAD7-2F7F01A79C99}"/>
              </a:ext>
            </a:extLst>
          </p:cNvPr>
          <p:cNvSpPr txBox="1"/>
          <p:nvPr/>
        </p:nvSpPr>
        <p:spPr>
          <a:xfrm>
            <a:off x="3768960" y="508064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1963CC0-10D3-4F30-81B8-EE1E30A6F456}"/>
              </a:ext>
            </a:extLst>
          </p:cNvPr>
          <p:cNvSpPr txBox="1"/>
          <p:nvPr/>
        </p:nvSpPr>
        <p:spPr>
          <a:xfrm>
            <a:off x="3296304" y="507702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3619090-1D4B-4EA0-AC8D-0F1011FAA1FD}"/>
              </a:ext>
            </a:extLst>
          </p:cNvPr>
          <p:cNvSpPr txBox="1"/>
          <p:nvPr/>
        </p:nvSpPr>
        <p:spPr>
          <a:xfrm>
            <a:off x="2917618" y="5060187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33E786A-84D0-4EFE-9EBD-E24F2722B98A}"/>
              </a:ext>
            </a:extLst>
          </p:cNvPr>
          <p:cNvSpPr/>
          <p:nvPr/>
        </p:nvSpPr>
        <p:spPr>
          <a:xfrm>
            <a:off x="4606074" y="3282365"/>
            <a:ext cx="1447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£4.38</a:t>
            </a:r>
          </a:p>
        </p:txBody>
      </p:sp>
    </p:spTree>
    <p:extLst>
      <p:ext uri="{BB962C8B-B14F-4D97-AF65-F5344CB8AC3E}">
        <p14:creationId xmlns:p14="http://schemas.microsoft.com/office/powerpoint/2010/main" val="396842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3" grpId="0"/>
      <p:bldP spid="34" grpId="0"/>
      <p:bldP spid="35" grpId="0"/>
      <p:bldP spid="36" grpId="0"/>
      <p:bldP spid="37" grpId="0"/>
      <p:bldP spid="44" grpId="0"/>
      <p:bldP spid="45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the number 4,378, the ﬁgure 7 represents 7 tens.</a:t>
            </a:r>
          </a:p>
          <a:p>
            <a:r>
              <a:rPr lang="en-US" sz="3200" b="1" dirty="0"/>
              <a:t>What does the ﬁgure 3 represent?</a:t>
            </a:r>
          </a:p>
          <a:p>
            <a:endParaRPr lang="en-US" sz="3200" b="1" dirty="0"/>
          </a:p>
          <a:p>
            <a:r>
              <a:rPr lang="en-US" sz="3200" b="1" dirty="0"/>
              <a:t>What does the ﬁgure 4 represent?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627D9F-F409-4EDC-9D86-859EFF2CADD9}"/>
              </a:ext>
            </a:extLst>
          </p:cNvPr>
          <p:cNvSpPr/>
          <p:nvPr/>
        </p:nvSpPr>
        <p:spPr>
          <a:xfrm>
            <a:off x="5976794" y="523572"/>
            <a:ext cx="26895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hundreds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943EFF-AB1E-4E80-8B89-0B8ADEDB659D}"/>
              </a:ext>
            </a:extLst>
          </p:cNvPr>
          <p:cNvSpPr/>
          <p:nvPr/>
        </p:nvSpPr>
        <p:spPr>
          <a:xfrm>
            <a:off x="5976794" y="1527328"/>
            <a:ext cx="26895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thousands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138F7C-9EA5-4DC9-A794-D0586346B88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92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number multiplied by itself gives the answer 49</a:t>
            </a:r>
          </a:p>
          <a:p>
            <a:r>
              <a:rPr lang="en-US" sz="3200" b="1" dirty="0"/>
              <a:t>Circle the number.</a:t>
            </a:r>
          </a:p>
          <a:p>
            <a:endParaRPr lang="en-US" sz="3200" b="1" dirty="0"/>
          </a:p>
          <a:p>
            <a:r>
              <a:rPr lang="en-US" sz="3200" dirty="0"/>
              <a:t>     2        3        4        5        6        7        8        9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CC19E0-D97F-4B4B-BA26-B17D0DC4743E}"/>
              </a:ext>
            </a:extLst>
          </p:cNvPr>
          <p:cNvSpPr/>
          <p:nvPr/>
        </p:nvSpPr>
        <p:spPr>
          <a:xfrm>
            <a:off x="1842413" y="2844225"/>
            <a:ext cx="19435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 x 7 = 49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652987E-5F12-4C3A-830D-AC617E547C33}"/>
              </a:ext>
            </a:extLst>
          </p:cNvPr>
          <p:cNvSpPr/>
          <p:nvPr/>
        </p:nvSpPr>
        <p:spPr>
          <a:xfrm>
            <a:off x="5069305" y="1475873"/>
            <a:ext cx="689811" cy="6683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70B7EF-97E9-4014-B99A-294D96F8856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49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dots to draw a square with sides 6 cm long.</a:t>
            </a:r>
          </a:p>
        </p:txBody>
      </p:sp>
      <p:pic>
        <p:nvPicPr>
          <p:cNvPr id="150530" name="Picture 2">
            <a:extLst>
              <a:ext uri="{FF2B5EF4-FFF2-40B4-BE49-F238E27FC236}">
                <a16:creationId xmlns:a16="http://schemas.microsoft.com/office/drawing/2014/main" id="{081404DA-C495-46D7-A570-AB308D0E8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00" y="738857"/>
            <a:ext cx="5924071" cy="559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C6C156-9D3C-4A74-914B-08F5463B269A}"/>
              </a:ext>
            </a:extLst>
          </p:cNvPr>
          <p:cNvSpPr/>
          <p:nvPr/>
        </p:nvSpPr>
        <p:spPr>
          <a:xfrm>
            <a:off x="2159886" y="1475661"/>
            <a:ext cx="2635850" cy="26002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04919-04D4-4775-BE8B-9F44905FBF0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5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was the time on Selin’s watch when she set off for a walk.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B84718-FCFC-47C0-AF6F-EC51D30EA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86" y="634775"/>
            <a:ext cx="2627677" cy="43062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348B1A-257B-4F69-9BB1-88482D42DF30}"/>
              </a:ext>
            </a:extLst>
          </p:cNvPr>
          <p:cNvSpPr/>
          <p:nvPr/>
        </p:nvSpPr>
        <p:spPr>
          <a:xfrm>
            <a:off x="3103490" y="634775"/>
            <a:ext cx="86867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time did the watch show 20 minutes before this?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E27F9C-205E-4A44-939D-B5037CA0FF4C}"/>
              </a:ext>
            </a:extLst>
          </p:cNvPr>
          <p:cNvSpPr/>
          <p:nvPr/>
        </p:nvSpPr>
        <p:spPr>
          <a:xfrm>
            <a:off x="3103489" y="2351782"/>
            <a:ext cx="86867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time did it show an hour and a half after she set off for the walk?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069DED-041A-4F2F-BB00-556497B3D2CF}"/>
              </a:ext>
            </a:extLst>
          </p:cNvPr>
          <p:cNvSpPr txBox="1"/>
          <p:nvPr/>
        </p:nvSpPr>
        <p:spPr>
          <a:xfrm>
            <a:off x="940106" y="2787901"/>
            <a:ext cx="1217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10:15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072FF04-7811-4F66-822B-1152EE05FC00}"/>
              </a:ext>
            </a:extLst>
          </p:cNvPr>
          <p:cNvGrpSpPr/>
          <p:nvPr/>
        </p:nvGrpSpPr>
        <p:grpSpPr>
          <a:xfrm>
            <a:off x="6050933" y="1765965"/>
            <a:ext cx="820922" cy="492950"/>
            <a:chOff x="3659807" y="928777"/>
            <a:chExt cx="820922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F3A24E4-8162-4D78-B93A-FFEA97D5C04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8802B4-987E-44BF-9D91-83C7B3F4A4E6}"/>
                </a:ext>
              </a:extLst>
            </p:cNvPr>
            <p:cNvSpPr txBox="1"/>
            <p:nvPr/>
          </p:nvSpPr>
          <p:spPr>
            <a:xfrm>
              <a:off x="3659807" y="1021617"/>
              <a:ext cx="8209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10:15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9657AD-F133-4183-84C9-A2DA2D325125}"/>
              </a:ext>
            </a:extLst>
          </p:cNvPr>
          <p:cNvGrpSpPr/>
          <p:nvPr/>
        </p:nvGrpSpPr>
        <p:grpSpPr>
          <a:xfrm>
            <a:off x="5143820" y="1761661"/>
            <a:ext cx="820911" cy="494964"/>
            <a:chOff x="6773561" y="926763"/>
            <a:chExt cx="820911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DBDECEF-20E7-44A1-91DE-C10979312EE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0F4702D-3BDF-428D-B270-5D35BE28A21B}"/>
                </a:ext>
              </a:extLst>
            </p:cNvPr>
            <p:cNvGrpSpPr/>
            <p:nvPr/>
          </p:nvGrpSpPr>
          <p:grpSpPr>
            <a:xfrm>
              <a:off x="6773561" y="928608"/>
              <a:ext cx="820911" cy="493119"/>
              <a:chOff x="6773561" y="928608"/>
              <a:chExt cx="820911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40B57D5-B6A8-4250-99BE-F39A004DB1CF}"/>
                  </a:ext>
                </a:extLst>
              </p:cNvPr>
              <p:cNvSpPr txBox="1"/>
              <p:nvPr/>
            </p:nvSpPr>
            <p:spPr>
              <a:xfrm>
                <a:off x="6773561" y="1021617"/>
                <a:ext cx="8209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10:00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0B25523-7C96-4ECC-BD7D-524C3885EA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0807519F-7503-4648-9268-CBD31AADAF9F}"/>
              </a:ext>
            </a:extLst>
          </p:cNvPr>
          <p:cNvGrpSpPr/>
          <p:nvPr/>
        </p:nvGrpSpPr>
        <p:grpSpPr>
          <a:xfrm flipH="1">
            <a:off x="5537187" y="1287683"/>
            <a:ext cx="904715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77A4F97-BD77-43B6-B9AA-7B93D7315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6B77812-14B8-46B8-9FA5-030DBCAB8222}"/>
                </a:ext>
              </a:extLst>
            </p:cNvPr>
            <p:cNvSpPr/>
            <p:nvPr/>
          </p:nvSpPr>
          <p:spPr>
            <a:xfrm>
              <a:off x="7428731" y="5821043"/>
              <a:ext cx="15276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-15m</a:t>
              </a: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7DE29DC-D03A-4A51-9EBC-C8078B7B62F8}"/>
              </a:ext>
            </a:extLst>
          </p:cNvPr>
          <p:cNvCxnSpPr>
            <a:cxnSpLocks/>
          </p:cNvCxnSpPr>
          <p:nvPr/>
        </p:nvCxnSpPr>
        <p:spPr>
          <a:xfrm>
            <a:off x="4303992" y="1751784"/>
            <a:ext cx="2855937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91">
            <a:extLst>
              <a:ext uri="{FF2B5EF4-FFF2-40B4-BE49-F238E27FC236}">
                <a16:creationId xmlns:a16="http://schemas.microsoft.com/office/drawing/2014/main" id="{C1C9EA7D-9957-44FB-A67F-378E1A253B6C}"/>
              </a:ext>
            </a:extLst>
          </p:cNvPr>
          <p:cNvGrpSpPr/>
          <p:nvPr/>
        </p:nvGrpSpPr>
        <p:grpSpPr>
          <a:xfrm flipH="1">
            <a:off x="4634568" y="1284123"/>
            <a:ext cx="880880" cy="479154"/>
            <a:chOff x="7395283" y="5821043"/>
            <a:chExt cx="205894" cy="512761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94D0A643-2E69-42B3-9675-C5EBB4962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96882E1-2C1B-45AE-BE45-77B242AB98BF}"/>
                </a:ext>
              </a:extLst>
            </p:cNvPr>
            <p:cNvSpPr/>
            <p:nvPr/>
          </p:nvSpPr>
          <p:spPr>
            <a:xfrm>
              <a:off x="7426898" y="5821043"/>
              <a:ext cx="13877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66AB13D-E765-4FA4-BF8F-B6925853600F}"/>
              </a:ext>
            </a:extLst>
          </p:cNvPr>
          <p:cNvGrpSpPr/>
          <p:nvPr/>
        </p:nvGrpSpPr>
        <p:grpSpPr>
          <a:xfrm>
            <a:off x="4377505" y="1758845"/>
            <a:ext cx="644728" cy="494964"/>
            <a:chOff x="6904808" y="926763"/>
            <a:chExt cx="644728" cy="49496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3798792-2705-44E1-B7BC-5C823B242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82570FC-5F79-467F-AB39-653E64CE6218}"/>
                </a:ext>
              </a:extLst>
            </p:cNvPr>
            <p:cNvGrpSpPr/>
            <p:nvPr/>
          </p:nvGrpSpPr>
          <p:grpSpPr>
            <a:xfrm>
              <a:off x="6904808" y="928608"/>
              <a:ext cx="644728" cy="493119"/>
              <a:chOff x="6904808" y="928608"/>
              <a:chExt cx="644728" cy="493119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7CA95F3-DA25-468A-994E-E314343387F5}"/>
                  </a:ext>
                </a:extLst>
              </p:cNvPr>
              <p:cNvSpPr txBox="1"/>
              <p:nvPr/>
            </p:nvSpPr>
            <p:spPr>
              <a:xfrm>
                <a:off x="6904808" y="1021617"/>
                <a:ext cx="64472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9:55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075FA8A-0982-4D3D-BCEF-FC2C312B8D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88D16FE2-A274-4B24-B2FE-C84B03BC0D79}"/>
              </a:ext>
            </a:extLst>
          </p:cNvPr>
          <p:cNvSpPr/>
          <p:nvPr/>
        </p:nvSpPr>
        <p:spPr>
          <a:xfrm>
            <a:off x="6366186" y="158833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EB5DD3-8F5B-4029-8B9C-67BD6B761A1C}"/>
              </a:ext>
            </a:extLst>
          </p:cNvPr>
          <p:cNvSpPr txBox="1"/>
          <p:nvPr/>
        </p:nvSpPr>
        <p:spPr>
          <a:xfrm>
            <a:off x="7378898" y="1473577"/>
            <a:ext cx="1217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9:55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FCD30F-13BB-4D9D-8484-5D985CC058D4}"/>
              </a:ext>
            </a:extLst>
          </p:cNvPr>
          <p:cNvSpPr txBox="1"/>
          <p:nvPr/>
        </p:nvSpPr>
        <p:spPr>
          <a:xfrm>
            <a:off x="3103489" y="4110002"/>
            <a:ext cx="4697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Half an hour = 30 minutes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CB3690-1CC0-45D8-8E72-5807F2C68F5F}"/>
              </a:ext>
            </a:extLst>
          </p:cNvPr>
          <p:cNvSpPr txBox="1"/>
          <p:nvPr/>
        </p:nvSpPr>
        <p:spPr>
          <a:xfrm>
            <a:off x="3103489" y="4698069"/>
            <a:ext cx="4697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11:15 + 30 minutes =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270688-931A-4AD1-899A-9350854DEF2D}"/>
              </a:ext>
            </a:extLst>
          </p:cNvPr>
          <p:cNvSpPr txBox="1"/>
          <p:nvPr/>
        </p:nvSpPr>
        <p:spPr>
          <a:xfrm>
            <a:off x="6742583" y="4694777"/>
            <a:ext cx="1395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11:45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714169-3A22-421E-B127-93EA69DB47B7}"/>
              </a:ext>
            </a:extLst>
          </p:cNvPr>
          <p:cNvSpPr txBox="1"/>
          <p:nvPr/>
        </p:nvSpPr>
        <p:spPr>
          <a:xfrm>
            <a:off x="6591878" y="2827865"/>
            <a:ext cx="1395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11:45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8D5B4E7-C1BA-414A-BC09-287CC3569282}"/>
              </a:ext>
            </a:extLst>
          </p:cNvPr>
          <p:cNvSpPr txBox="1"/>
          <p:nvPr/>
        </p:nvSpPr>
        <p:spPr>
          <a:xfrm>
            <a:off x="3103866" y="3523581"/>
            <a:ext cx="4697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10:15 + 1 hour = 11:15</a:t>
            </a:r>
          </a:p>
        </p:txBody>
      </p:sp>
    </p:spTree>
    <p:extLst>
      <p:ext uri="{BB962C8B-B14F-4D97-AF65-F5344CB8AC3E}">
        <p14:creationId xmlns:p14="http://schemas.microsoft.com/office/powerpoint/2010/main" val="178907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0.01992 -0.03797 C -0.02395 -0.0463 -0.03007 -0.0507 -0.03684 -0.0507 C -0.04427 -0.0507 -0.05013 -0.0463 -0.05416 -0.03797 L -0.07382 3.33333E-6 " pathEditMode="relative" rAng="0" ptsTypes="AAAAA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2 3.33333E-6 L -0.09348 -0.03773 C -0.09739 -0.04607 -0.10377 -0.05023 -0.10989 -0.05023 C -0.11731 -0.05023 -0.12291 -0.04607 -0.12695 -0.03773 L -0.14609 3.33333E-6 " pathEditMode="relative" rAng="0" ptsTypes="AAAAA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 animBg="1"/>
      <p:bldP spid="28" grpId="1" animBg="1"/>
      <p:bldP spid="28" grpId="2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97E4834-27EC-4321-A68E-7CD691AC985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E9398BA-9263-48ED-9272-CC762CB1F36C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86C4B65-B03F-4B3C-BF31-B81D32B6E998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33DF29C-DFFA-4921-966C-A8CC53290A05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6EFEFCE-FD9A-4DCE-84BA-43EB554E8320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6A6A498-CC3B-487D-BF9B-6389B246C21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8CDA443-2E44-4249-9F28-EF319207396D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75773EB-E3B3-4A85-9806-8DCC7B37377A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DE00A2F-8BA5-412C-B73A-87C217BA4A1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34EB42A-963E-4DB3-8CB5-DFE816DAE2CB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22AE517-422C-4208-855D-1556B2C1F5B8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A4B9AF1-E9A7-493F-8B51-622F31A7EA4A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31ACD9D-AC9F-4BC6-A671-E39C450583F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D74E001-C0F0-4902-B9CD-55A1E0E64368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CB516AB-54C1-4B01-A13C-5019DB305B50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071A47-B4E2-4087-9CA3-49FC8B9D8AB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722883B-131C-4985-BC44-2E05D65CB4AC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53DF501-B70A-4E3E-BD31-E1525D35FE76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E301E54-A5CE-4EB7-8439-C0039C8493EB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B9E6637-8B74-4A5B-9DF2-988B75494AE2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37F70BA-A623-462D-A63E-A4DD5E16F8B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7B93DD-29DF-49BD-918A-C22BA1186AE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C2D0F10-F5CA-4026-931F-A20C2389EA13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43B309C-7F4A-42CD-BB0F-F93117902E8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520A104-AE91-419F-A9DC-EE06E72B9693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510083-2764-452B-AC7E-6ACFD8271DC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E1EC01A-E2CD-40BC-BD3D-85BDF946BE26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8545CF3-0040-4D4C-BB74-DA72AC021DB4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B028FC7-2700-4598-9922-75D66730B0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8B475BF-6B86-494E-BB11-D9A322B171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90E53CE-A46C-465A-A178-B0AF99F60C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74B2D91-DF3F-4E6A-BE9A-1EE6D5DE15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C2A0730-76AB-4EE1-AEB0-1740B51E53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001AC4F-E9BC-429F-B391-4281C42E4B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AD56395-3F93-4D92-A6A4-71FC1BED68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A7FE1D8-2EF0-424F-BCFB-EC7FDF44C3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EC5599B-83EE-4DC7-AC53-D1EC5B8682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ACAEEEA-D700-4968-AA60-B3B66297AD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F05FE71-5F62-4294-A70C-D1A50B1D65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48CBD25-B59B-4630-8A2D-74AD5902BA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CAB5963-143F-477F-B6CF-5E5C4FB367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5746E14-10DA-4F16-8C6C-188C5E5FBF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A6B9B75-2F67-48EF-A255-9431E28528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AF39C0B-4F48-4F92-BB67-411F2426DE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062153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order. </a:t>
            </a:r>
          </a:p>
          <a:p>
            <a:r>
              <a:rPr lang="en-US" sz="3200" b="1" dirty="0"/>
              <a:t>One has been done for you. </a:t>
            </a:r>
          </a:p>
          <a:p>
            <a:endParaRPr lang="en-US" sz="3200" b="1" dirty="0"/>
          </a:p>
          <a:p>
            <a:r>
              <a:rPr lang="en-US" sz="3200" dirty="0"/>
              <a:t>        3.03        3        3.3        3.23        3.2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806322-EC33-4001-9CA5-CE1ED9DB0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421" y="671512"/>
            <a:ext cx="3381375" cy="551497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1C5CB14-EB75-4D11-9D33-5F7714FF27F2}"/>
              </a:ext>
            </a:extLst>
          </p:cNvPr>
          <p:cNvSpPr txBox="1"/>
          <p:nvPr/>
        </p:nvSpPr>
        <p:spPr>
          <a:xfrm>
            <a:off x="2694664" y="2644744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3.0 3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7DB979-91BC-4CF4-8660-3F9D52144551}"/>
              </a:ext>
            </a:extLst>
          </p:cNvPr>
          <p:cNvSpPr txBox="1"/>
          <p:nvPr/>
        </p:nvSpPr>
        <p:spPr>
          <a:xfrm>
            <a:off x="2687089" y="3090273"/>
            <a:ext cx="898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3F197E8-1D65-4D7E-807B-8A26E976C21F}"/>
              </a:ext>
            </a:extLst>
          </p:cNvPr>
          <p:cNvSpPr txBox="1"/>
          <p:nvPr/>
        </p:nvSpPr>
        <p:spPr>
          <a:xfrm>
            <a:off x="2686331" y="3538439"/>
            <a:ext cx="1058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1F11046-FE80-4215-B524-C62746F82DF8}"/>
              </a:ext>
            </a:extLst>
          </p:cNvPr>
          <p:cNvSpPr txBox="1"/>
          <p:nvPr/>
        </p:nvSpPr>
        <p:spPr>
          <a:xfrm>
            <a:off x="2686702" y="3980943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3.2 3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11CC2F4-2820-44F2-9F8C-357BF0A6925F}"/>
              </a:ext>
            </a:extLst>
          </p:cNvPr>
          <p:cNvSpPr txBox="1"/>
          <p:nvPr/>
        </p:nvSpPr>
        <p:spPr>
          <a:xfrm>
            <a:off x="2686331" y="4421860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119F591-6546-4026-B222-931E5D759F60}"/>
              </a:ext>
            </a:extLst>
          </p:cNvPr>
          <p:cNvSpPr txBox="1"/>
          <p:nvPr/>
        </p:nvSpPr>
        <p:spPr>
          <a:xfrm>
            <a:off x="2992331" y="3095156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 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01954DF-BC12-4139-8F37-4C444EEBC8F6}"/>
              </a:ext>
            </a:extLst>
          </p:cNvPr>
          <p:cNvSpPr txBox="1"/>
          <p:nvPr/>
        </p:nvSpPr>
        <p:spPr>
          <a:xfrm>
            <a:off x="3567646" y="3525493"/>
            <a:ext cx="568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61B3780-4806-4B5E-9B2A-A0B2963F39BE}"/>
              </a:ext>
            </a:extLst>
          </p:cNvPr>
          <p:cNvSpPr txBox="1"/>
          <p:nvPr/>
        </p:nvSpPr>
        <p:spPr>
          <a:xfrm>
            <a:off x="3564451" y="4425351"/>
            <a:ext cx="568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B7FEF47-8B1C-4EE5-BB29-E203EEA9C589}"/>
              </a:ext>
            </a:extLst>
          </p:cNvPr>
          <p:cNvSpPr txBox="1"/>
          <p:nvPr/>
        </p:nvSpPr>
        <p:spPr>
          <a:xfrm>
            <a:off x="8049600" y="3980943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3.03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001A948-488E-41AF-A7CC-A25545A15449}"/>
              </a:ext>
            </a:extLst>
          </p:cNvPr>
          <p:cNvSpPr txBox="1"/>
          <p:nvPr/>
        </p:nvSpPr>
        <p:spPr>
          <a:xfrm>
            <a:off x="8202369" y="3006784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120BFD1-F6AA-4E15-B0AA-ACA7D94E2CED}"/>
              </a:ext>
            </a:extLst>
          </p:cNvPr>
          <p:cNvSpPr txBox="1"/>
          <p:nvPr/>
        </p:nvSpPr>
        <p:spPr>
          <a:xfrm>
            <a:off x="8033228" y="2132899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3F3A416-5BF8-4031-A031-4CDA6BF40FD4}"/>
              </a:ext>
            </a:extLst>
          </p:cNvPr>
          <p:cNvSpPr txBox="1"/>
          <p:nvPr/>
        </p:nvSpPr>
        <p:spPr>
          <a:xfrm>
            <a:off x="8234803" y="1301906"/>
            <a:ext cx="1480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3.3</a:t>
            </a:r>
          </a:p>
        </p:txBody>
      </p:sp>
    </p:spTree>
    <p:extLst>
      <p:ext uri="{BB962C8B-B14F-4D97-AF65-F5344CB8AC3E}">
        <p14:creationId xmlns:p14="http://schemas.microsoft.com/office/powerpoint/2010/main" val="256617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29F852-7098-4766-8E68-218C625AE0D7}"/>
              </a:ext>
            </a:extLst>
          </p:cNvPr>
          <p:cNvSpPr/>
          <p:nvPr/>
        </p:nvSpPr>
        <p:spPr>
          <a:xfrm>
            <a:off x="56123" y="47385"/>
            <a:ext cx="10739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Rose made shapes using four squares on a centimetre grid. </a:t>
            </a:r>
          </a:p>
        </p:txBody>
      </p:sp>
      <p:pic>
        <p:nvPicPr>
          <p:cNvPr id="3" name="Picture 2" descr="https://app.doublestruck.eu/content/K2_REAS/HTML/Q/QGFY342_files/img01.jpg">
            <a:extLst>
              <a:ext uri="{FF2B5EF4-FFF2-40B4-BE49-F238E27FC236}">
                <a16:creationId xmlns:a16="http://schemas.microsoft.com/office/drawing/2014/main" id="{0F155E88-DCBF-4210-B400-5D57581744E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32" y="968770"/>
            <a:ext cx="6759023" cy="44990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4B1A0F-9BC9-4B21-808C-60232DF32486}"/>
              </a:ext>
            </a:extLst>
          </p:cNvPr>
          <p:cNvSpPr/>
          <p:nvPr/>
        </p:nvSpPr>
        <p:spPr>
          <a:xfrm>
            <a:off x="7265902" y="984183"/>
            <a:ext cx="50358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length of the shortest perimeter?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length of the longest perimeter?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508A89-B240-443D-816E-4077FF9D6877}"/>
              </a:ext>
            </a:extLst>
          </p:cNvPr>
          <p:cNvSpPr/>
          <p:nvPr/>
        </p:nvSpPr>
        <p:spPr>
          <a:xfrm>
            <a:off x="1382631" y="1840735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508A89-B240-443D-816E-4077FF9D6877}"/>
              </a:ext>
            </a:extLst>
          </p:cNvPr>
          <p:cNvSpPr/>
          <p:nvPr/>
        </p:nvSpPr>
        <p:spPr>
          <a:xfrm>
            <a:off x="3647725" y="3800419"/>
            <a:ext cx="7328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508A89-B240-443D-816E-4077FF9D6877}"/>
              </a:ext>
            </a:extLst>
          </p:cNvPr>
          <p:cNvSpPr/>
          <p:nvPr/>
        </p:nvSpPr>
        <p:spPr>
          <a:xfrm>
            <a:off x="5403015" y="1551340"/>
            <a:ext cx="7328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508A89-B240-443D-816E-4077FF9D6877}"/>
              </a:ext>
            </a:extLst>
          </p:cNvPr>
          <p:cNvSpPr/>
          <p:nvPr/>
        </p:nvSpPr>
        <p:spPr>
          <a:xfrm>
            <a:off x="7279550" y="2047985"/>
            <a:ext cx="1143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8cm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508A89-B240-443D-816E-4077FF9D6877}"/>
              </a:ext>
            </a:extLst>
          </p:cNvPr>
          <p:cNvSpPr/>
          <p:nvPr/>
        </p:nvSpPr>
        <p:spPr>
          <a:xfrm>
            <a:off x="7279550" y="4072115"/>
            <a:ext cx="14173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12cm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C206F3-0867-4921-B94F-61DFF3E2C07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Alan has 45 beans.</a:t>
            </a:r>
          </a:p>
          <a:p>
            <a:r>
              <a:rPr lang="en-US" sz="3200" b="1" dirty="0"/>
              <a:t>He plants 3 beans in each of his pots.</a:t>
            </a:r>
          </a:p>
          <a:p>
            <a:r>
              <a:rPr lang="en-US" sz="3200" b="1" dirty="0"/>
              <a:t>How many pots does he need?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78FBFD-0EFA-40C8-88B5-775F8C1D6C31}"/>
              </a:ext>
            </a:extLst>
          </p:cNvPr>
          <p:cNvSpPr/>
          <p:nvPr/>
        </p:nvSpPr>
        <p:spPr>
          <a:xfrm>
            <a:off x="56121" y="2557670"/>
            <a:ext cx="71066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Leila puts 4 seeds in each of her pots.</a:t>
            </a:r>
          </a:p>
          <a:p>
            <a:r>
              <a:rPr lang="en-US" sz="3200" b="1" dirty="0"/>
              <a:t>She uses 6 pots and has 1 seed left over.</a:t>
            </a:r>
          </a:p>
          <a:p>
            <a:r>
              <a:rPr lang="en-US" sz="3200" b="1" dirty="0"/>
              <a:t>How many seeds did she start with?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F17F5A-8230-4A19-901E-BF9F4EB8AE32}"/>
              </a:ext>
            </a:extLst>
          </p:cNvPr>
          <p:cNvSpPr txBox="1"/>
          <p:nvPr/>
        </p:nvSpPr>
        <p:spPr>
          <a:xfrm>
            <a:off x="5476960" y="1904423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649925-C755-4DF1-A7EC-CB4876FB9FE1}"/>
              </a:ext>
            </a:extLst>
          </p:cNvPr>
          <p:cNvSpPr txBox="1"/>
          <p:nvPr/>
        </p:nvSpPr>
        <p:spPr>
          <a:xfrm>
            <a:off x="5002343" y="191748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8B87E3-D2D8-45C7-BB9B-CF49E4D4C34D}"/>
              </a:ext>
            </a:extLst>
          </p:cNvPr>
          <p:cNvCxnSpPr>
            <a:cxnSpLocks/>
          </p:cNvCxnSpPr>
          <p:nvPr/>
        </p:nvCxnSpPr>
        <p:spPr>
          <a:xfrm>
            <a:off x="5476960" y="1967043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754E48-C3C3-4212-BAB0-0737F90C2DCD}"/>
              </a:ext>
            </a:extLst>
          </p:cNvPr>
          <p:cNvCxnSpPr>
            <a:cxnSpLocks/>
          </p:cNvCxnSpPr>
          <p:nvPr/>
        </p:nvCxnSpPr>
        <p:spPr>
          <a:xfrm>
            <a:off x="5495912" y="196704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C0B1DAC-BE9D-44D6-B568-DFAC8949E6A4}"/>
              </a:ext>
            </a:extLst>
          </p:cNvPr>
          <p:cNvSpPr txBox="1"/>
          <p:nvPr/>
        </p:nvSpPr>
        <p:spPr>
          <a:xfrm>
            <a:off x="5477331" y="14667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675D9F-4FB4-45B9-A92E-5266E5E39B1D}"/>
              </a:ext>
            </a:extLst>
          </p:cNvPr>
          <p:cNvSpPr txBox="1"/>
          <p:nvPr/>
        </p:nvSpPr>
        <p:spPr>
          <a:xfrm>
            <a:off x="5900337" y="14621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323914-EA3D-4217-9951-87094A832439}"/>
              </a:ext>
            </a:extLst>
          </p:cNvPr>
          <p:cNvSpPr txBox="1"/>
          <p:nvPr/>
        </p:nvSpPr>
        <p:spPr>
          <a:xfrm>
            <a:off x="5770171" y="1956456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DD856F-A45B-4929-9A4F-4D931D23F4C7}"/>
              </a:ext>
            </a:extLst>
          </p:cNvPr>
          <p:cNvGrpSpPr/>
          <p:nvPr/>
        </p:nvGrpSpPr>
        <p:grpSpPr>
          <a:xfrm>
            <a:off x="6802813" y="334954"/>
            <a:ext cx="289484" cy="885369"/>
            <a:chOff x="7287630" y="700315"/>
            <a:chExt cx="289484" cy="88536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9E6B9A-D05D-48B1-951C-0B9BE38E615F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A39F2F8-9D3C-4734-8D31-5A7FC14F9DBC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B71758F-7D1D-4E9A-9774-06243F7060CA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0B38AD9-C3A6-4832-81FF-D0DCCD97F591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81D5FC1-5C59-418E-82BA-D6739BD4BCEB}"/>
              </a:ext>
            </a:extLst>
          </p:cNvPr>
          <p:cNvGrpSpPr/>
          <p:nvPr/>
        </p:nvGrpSpPr>
        <p:grpSpPr>
          <a:xfrm>
            <a:off x="7127280" y="334954"/>
            <a:ext cx="289484" cy="885369"/>
            <a:chOff x="7287630" y="700315"/>
            <a:chExt cx="289484" cy="88536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F5F073F-ECB7-4FFC-A59B-9514B0F5E5AE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44558CB-7240-44E6-A425-55B81A6FA628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636681D-FFA7-4985-B44A-EE2D3FEEBD31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1975D87-E698-4BD1-9DBA-9AB11C968D5E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8DE2FBB-52E5-4EE4-9BAD-9050C0C03759}"/>
              </a:ext>
            </a:extLst>
          </p:cNvPr>
          <p:cNvGrpSpPr/>
          <p:nvPr/>
        </p:nvGrpSpPr>
        <p:grpSpPr>
          <a:xfrm>
            <a:off x="7450286" y="334954"/>
            <a:ext cx="289484" cy="885369"/>
            <a:chOff x="7287630" y="700315"/>
            <a:chExt cx="289484" cy="88536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C802133-B1F2-4E91-A4B1-B01DE6B9C6C8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0175E9E-2451-45D8-9034-BC4D6563A077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59CC856-428A-468A-A3BC-3E86A694196A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3DB5EFA-95E8-4B55-9F9B-91CB94FE0108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CA3B7B3-65F2-4FC3-89EA-0D91A1353EAF}"/>
              </a:ext>
            </a:extLst>
          </p:cNvPr>
          <p:cNvGrpSpPr/>
          <p:nvPr/>
        </p:nvGrpSpPr>
        <p:grpSpPr>
          <a:xfrm>
            <a:off x="7770943" y="334954"/>
            <a:ext cx="289484" cy="885369"/>
            <a:chOff x="7287630" y="700315"/>
            <a:chExt cx="289484" cy="88536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752D6A8-C7E9-49B2-BC7B-0DD1001AD1FF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BF6F032-405E-4DCF-8D5C-8F5D21ACDD10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CA2659B-F167-42C7-8AA7-DA73C6466B74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E4236E-B53E-4349-BF17-351EB4AB219B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05E5F46-601F-4B41-BF9B-1166C58D2A8B}"/>
              </a:ext>
            </a:extLst>
          </p:cNvPr>
          <p:cNvGrpSpPr/>
          <p:nvPr/>
        </p:nvGrpSpPr>
        <p:grpSpPr>
          <a:xfrm>
            <a:off x="8101852" y="334954"/>
            <a:ext cx="289484" cy="885369"/>
            <a:chOff x="7287630" y="700315"/>
            <a:chExt cx="289484" cy="88536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FF00525-BEAB-4632-8F89-3BE3DFFA647E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5BD86B2-EB41-46F8-9BA0-19B0C341308A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EC6144A-6803-419F-A202-41544BDCFC1C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34E7CF5-1FF4-461C-8968-EBBB0AF6650E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00EE032-7793-415A-A3BA-9DD1238D8BB4}"/>
              </a:ext>
            </a:extLst>
          </p:cNvPr>
          <p:cNvGrpSpPr/>
          <p:nvPr/>
        </p:nvGrpSpPr>
        <p:grpSpPr>
          <a:xfrm>
            <a:off x="8426319" y="334954"/>
            <a:ext cx="289484" cy="885369"/>
            <a:chOff x="7287630" y="700315"/>
            <a:chExt cx="289484" cy="88536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5003885-4A20-4B4E-8B2D-71F6D1E37A0C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46135F5-6016-499C-BE51-B9DCCD1E893D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7DF1054-D424-4E46-9175-DF310B88E84A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4CB1FE1-BB12-4CD2-B578-55EFB4FEAB5F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F94B7A2-EF6F-424A-8F71-D20D2F84A26A}"/>
              </a:ext>
            </a:extLst>
          </p:cNvPr>
          <p:cNvGrpSpPr/>
          <p:nvPr/>
        </p:nvGrpSpPr>
        <p:grpSpPr>
          <a:xfrm>
            <a:off x="8749325" y="334954"/>
            <a:ext cx="289484" cy="885369"/>
            <a:chOff x="7287630" y="700315"/>
            <a:chExt cx="289484" cy="885369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F239D3B-C8A3-4E43-8B14-0C942B7D42FD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C409C76-FEA5-4F33-9696-D0EF4A853805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13171C-3417-4C86-ABD7-1233C98F7005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38EDACB-14E7-4CC1-AF41-4EC1DDDBA6AB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80F6845-A693-40E3-B8CA-9EF0CD4FB944}"/>
              </a:ext>
            </a:extLst>
          </p:cNvPr>
          <p:cNvGrpSpPr/>
          <p:nvPr/>
        </p:nvGrpSpPr>
        <p:grpSpPr>
          <a:xfrm>
            <a:off x="9069982" y="334954"/>
            <a:ext cx="289484" cy="885369"/>
            <a:chOff x="7287630" y="700315"/>
            <a:chExt cx="289484" cy="885369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F005483-00A1-4296-AACD-CBAE939D8700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715454A-DAE0-4D0B-BF7E-3D9DB176959A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333A008-E112-4C56-8914-5E60DFBB7525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DA65EF6A-E487-4467-971F-914126D41085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4BB49E8-B8AE-4FE8-8413-9C18E487E4DD}"/>
              </a:ext>
            </a:extLst>
          </p:cNvPr>
          <p:cNvGrpSpPr/>
          <p:nvPr/>
        </p:nvGrpSpPr>
        <p:grpSpPr>
          <a:xfrm>
            <a:off x="9397081" y="334954"/>
            <a:ext cx="289484" cy="885369"/>
            <a:chOff x="7287630" y="700315"/>
            <a:chExt cx="289484" cy="885369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3A60D81-7CDF-4BB8-B059-8C9C5BD05613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8208146-2DE6-4B7A-A462-7121BA783BEB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6F90B8ED-8D0F-4AB3-A911-62CD81505E8D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42DF87EA-9C01-48EC-94F0-C2DDE11272B0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E642708-725C-46FD-BB9E-07855CE72623}"/>
              </a:ext>
            </a:extLst>
          </p:cNvPr>
          <p:cNvGrpSpPr/>
          <p:nvPr/>
        </p:nvGrpSpPr>
        <p:grpSpPr>
          <a:xfrm>
            <a:off x="9721548" y="334954"/>
            <a:ext cx="289484" cy="885369"/>
            <a:chOff x="7287630" y="700315"/>
            <a:chExt cx="289484" cy="885369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52D05DF-E8CC-4F18-83B6-846B5F5CD61D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F92D640-20BD-4DB0-BF1C-023EEBD1DD28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871766C-DC1E-4BDF-9927-8C66C3DCA425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0EB747A-774F-4EBD-A123-5F5DF976BDF2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A932517-7C84-498A-920C-E2D30108680A}"/>
              </a:ext>
            </a:extLst>
          </p:cNvPr>
          <p:cNvGrpSpPr/>
          <p:nvPr/>
        </p:nvGrpSpPr>
        <p:grpSpPr>
          <a:xfrm>
            <a:off x="10044554" y="334954"/>
            <a:ext cx="289484" cy="885369"/>
            <a:chOff x="7287630" y="700315"/>
            <a:chExt cx="289484" cy="885369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8F17610-19BA-4B90-A00A-173C2EA0024B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7A2B4F5-B32D-416A-A3CB-5F7D279D61CF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400F8EAF-BF8F-428A-A155-3CAF6ACD5387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4C3C8A2-78AC-46AD-AE76-88D5040A6F9C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65E1FA0-79B1-4803-BF34-EF5C7BAF0BF5}"/>
              </a:ext>
            </a:extLst>
          </p:cNvPr>
          <p:cNvGrpSpPr/>
          <p:nvPr/>
        </p:nvGrpSpPr>
        <p:grpSpPr>
          <a:xfrm>
            <a:off x="10365211" y="334954"/>
            <a:ext cx="289484" cy="885369"/>
            <a:chOff x="7287630" y="700315"/>
            <a:chExt cx="289484" cy="885369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D29C7B6-7CC2-4B62-8C2A-680BDC8D179B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6145AA7-7156-4362-ABCB-12E2B9256B63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9090B26-FF04-4039-9FFD-2DBCF76F5514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0CEBB4A-4491-45BE-A164-146BE7485B8A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BC1944C-8207-4709-8783-0B281FEFF8BD}"/>
              </a:ext>
            </a:extLst>
          </p:cNvPr>
          <p:cNvGrpSpPr/>
          <p:nvPr/>
        </p:nvGrpSpPr>
        <p:grpSpPr>
          <a:xfrm>
            <a:off x="10696120" y="334954"/>
            <a:ext cx="289484" cy="885369"/>
            <a:chOff x="7287630" y="700315"/>
            <a:chExt cx="289484" cy="885369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5800884-4BF8-425B-A0D8-2215E5566027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66CCCE0-FEBB-4291-9B3D-30D97F1A23CC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170260D-2253-47C2-898B-D5CEB82BC8CB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19FFB1C0-352E-4CAA-B687-053D7E7BC2A3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D17C296-BD47-4698-90F0-EC9FB44BD2F8}"/>
              </a:ext>
            </a:extLst>
          </p:cNvPr>
          <p:cNvGrpSpPr/>
          <p:nvPr/>
        </p:nvGrpSpPr>
        <p:grpSpPr>
          <a:xfrm>
            <a:off x="11020587" y="334954"/>
            <a:ext cx="289484" cy="885369"/>
            <a:chOff x="7287630" y="700315"/>
            <a:chExt cx="289484" cy="885369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406299F-A284-4C05-BC78-242C237FDDD6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BEC2B2D-0FF7-4293-AAFA-08780F8A8FB0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3698211C-0287-45E5-A38B-60994FE68644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22124711-E1F5-4B79-88A7-0812CEB1A7A0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20B711B-3A70-443E-9873-A1CE415E3B07}"/>
              </a:ext>
            </a:extLst>
          </p:cNvPr>
          <p:cNvGrpSpPr/>
          <p:nvPr/>
        </p:nvGrpSpPr>
        <p:grpSpPr>
          <a:xfrm>
            <a:off x="11343593" y="334954"/>
            <a:ext cx="289484" cy="885369"/>
            <a:chOff x="7287630" y="700315"/>
            <a:chExt cx="289484" cy="885369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CB670F2-F8D8-4632-88AA-A5F2577A46A6}"/>
                </a:ext>
              </a:extLst>
            </p:cNvPr>
            <p:cNvSpPr/>
            <p:nvPr/>
          </p:nvSpPr>
          <p:spPr>
            <a:xfrm>
              <a:off x="7287630" y="700315"/>
              <a:ext cx="289484" cy="88536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9A9B48D4-06B3-4595-9058-5AF4800C0392}"/>
                </a:ext>
              </a:extLst>
            </p:cNvPr>
            <p:cNvSpPr/>
            <p:nvPr/>
          </p:nvSpPr>
          <p:spPr>
            <a:xfrm>
              <a:off x="7329055" y="7342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FE2CF72E-FB5A-4E28-A95B-E0F6008FD0D3}"/>
                </a:ext>
              </a:extLst>
            </p:cNvPr>
            <p:cNvSpPr/>
            <p:nvPr/>
          </p:nvSpPr>
          <p:spPr>
            <a:xfrm>
              <a:off x="7329055" y="10390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A605B098-CB64-486B-8DE2-F6D2075CD17A}"/>
                </a:ext>
              </a:extLst>
            </p:cNvPr>
            <p:cNvSpPr/>
            <p:nvPr/>
          </p:nvSpPr>
          <p:spPr>
            <a:xfrm>
              <a:off x="7329055" y="134389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512B959C-FC04-4697-9275-43D1DEEC0047}"/>
              </a:ext>
            </a:extLst>
          </p:cNvPr>
          <p:cNvSpPr txBox="1"/>
          <p:nvPr/>
        </p:nvSpPr>
        <p:spPr>
          <a:xfrm>
            <a:off x="769537" y="4125812"/>
            <a:ext cx="28499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x 6 = 2 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E3825C3-13FD-4464-ACF0-7B2693E4A841}"/>
              </a:ext>
            </a:extLst>
          </p:cNvPr>
          <p:cNvSpPr txBox="1"/>
          <p:nvPr/>
        </p:nvSpPr>
        <p:spPr>
          <a:xfrm>
            <a:off x="769537" y="4719521"/>
            <a:ext cx="33960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 + 1 = 2 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2D5ED99-DDB1-4CAD-A62B-D409D43F7C78}"/>
              </a:ext>
            </a:extLst>
          </p:cNvPr>
          <p:cNvSpPr txBox="1"/>
          <p:nvPr/>
        </p:nvSpPr>
        <p:spPr>
          <a:xfrm>
            <a:off x="3875960" y="4726406"/>
            <a:ext cx="1894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seeds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D82A1A6-6FEA-4085-BD27-B78835FB2E28}"/>
              </a:ext>
            </a:extLst>
          </p:cNvPr>
          <p:cNvSpPr txBox="1"/>
          <p:nvPr/>
        </p:nvSpPr>
        <p:spPr>
          <a:xfrm>
            <a:off x="6347740" y="1462138"/>
            <a:ext cx="13237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pots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6904693-3D7C-4E72-9DA9-859F8E0D7DB7}"/>
              </a:ext>
            </a:extLst>
          </p:cNvPr>
          <p:cNvGrpSpPr/>
          <p:nvPr/>
        </p:nvGrpSpPr>
        <p:grpSpPr>
          <a:xfrm>
            <a:off x="6802813" y="3771146"/>
            <a:ext cx="289484" cy="1191428"/>
            <a:chOff x="6802813" y="3771146"/>
            <a:chExt cx="289484" cy="1191428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7A98947E-CF03-44C3-BD9F-749BDE533D0D}"/>
                </a:ext>
              </a:extLst>
            </p:cNvPr>
            <p:cNvGrpSpPr/>
            <p:nvPr/>
          </p:nvGrpSpPr>
          <p:grpSpPr>
            <a:xfrm>
              <a:off x="6802813" y="3771146"/>
              <a:ext cx="289484" cy="1191428"/>
              <a:chOff x="7287630" y="700316"/>
              <a:chExt cx="289484" cy="1191428"/>
            </a:xfrm>
          </p:grpSpPr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B73D3C39-10AC-4D02-A2CF-26B2215466B1}"/>
                  </a:ext>
                </a:extLst>
              </p:cNvPr>
              <p:cNvSpPr/>
              <p:nvPr/>
            </p:nvSpPr>
            <p:spPr>
              <a:xfrm>
                <a:off x="7287630" y="700316"/>
                <a:ext cx="289484" cy="119142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1F553EC1-F0DC-4934-9610-877DCEC7DF41}"/>
                  </a:ext>
                </a:extLst>
              </p:cNvPr>
              <p:cNvSpPr/>
              <p:nvPr/>
            </p:nvSpPr>
            <p:spPr>
              <a:xfrm>
                <a:off x="7329055" y="7342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3502158C-ACE0-4A47-B610-8B852A01C71F}"/>
                  </a:ext>
                </a:extLst>
              </p:cNvPr>
              <p:cNvSpPr/>
              <p:nvPr/>
            </p:nvSpPr>
            <p:spPr>
              <a:xfrm>
                <a:off x="7329055" y="10390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3F297C52-9DDD-411B-91BE-FBE54C1FEBD4}"/>
                  </a:ext>
                </a:extLst>
              </p:cNvPr>
              <p:cNvSpPr/>
              <p:nvPr/>
            </p:nvSpPr>
            <p:spPr>
              <a:xfrm>
                <a:off x="7329055" y="13438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49F7E36C-9CF1-445D-B9A6-FFE398DD8639}"/>
                </a:ext>
              </a:extLst>
            </p:cNvPr>
            <p:cNvSpPr/>
            <p:nvPr/>
          </p:nvSpPr>
          <p:spPr>
            <a:xfrm>
              <a:off x="6844238" y="471952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CC8388B-443C-4783-BBE5-368813F3FF10}"/>
              </a:ext>
            </a:extLst>
          </p:cNvPr>
          <p:cNvGrpSpPr/>
          <p:nvPr/>
        </p:nvGrpSpPr>
        <p:grpSpPr>
          <a:xfrm>
            <a:off x="7160802" y="3771146"/>
            <a:ext cx="289484" cy="1191428"/>
            <a:chOff x="6802813" y="3771146"/>
            <a:chExt cx="289484" cy="1191428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CB8BFEED-4A3A-418E-B5CF-ABD05289279C}"/>
                </a:ext>
              </a:extLst>
            </p:cNvPr>
            <p:cNvGrpSpPr/>
            <p:nvPr/>
          </p:nvGrpSpPr>
          <p:grpSpPr>
            <a:xfrm>
              <a:off x="6802813" y="3771146"/>
              <a:ext cx="289484" cy="1191428"/>
              <a:chOff x="7287630" y="700316"/>
              <a:chExt cx="289484" cy="1191428"/>
            </a:xfrm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572894F4-DCA4-4CCD-A353-459D0FC2F5BF}"/>
                  </a:ext>
                </a:extLst>
              </p:cNvPr>
              <p:cNvSpPr/>
              <p:nvPr/>
            </p:nvSpPr>
            <p:spPr>
              <a:xfrm>
                <a:off x="7287630" y="700316"/>
                <a:ext cx="289484" cy="119142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4309CFFD-5486-4455-8552-23EF5843FE48}"/>
                  </a:ext>
                </a:extLst>
              </p:cNvPr>
              <p:cNvSpPr/>
              <p:nvPr/>
            </p:nvSpPr>
            <p:spPr>
              <a:xfrm>
                <a:off x="7329055" y="7342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B09E3DF9-E967-4783-92AB-D700A4F852EC}"/>
                  </a:ext>
                </a:extLst>
              </p:cNvPr>
              <p:cNvSpPr/>
              <p:nvPr/>
            </p:nvSpPr>
            <p:spPr>
              <a:xfrm>
                <a:off x="7329055" y="10390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978D0097-172E-42F6-9650-E3176E016383}"/>
                  </a:ext>
                </a:extLst>
              </p:cNvPr>
              <p:cNvSpPr/>
              <p:nvPr/>
            </p:nvSpPr>
            <p:spPr>
              <a:xfrm>
                <a:off x="7329055" y="13438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B995927-A2E8-4610-9D8F-2C3E4F57966C}"/>
                </a:ext>
              </a:extLst>
            </p:cNvPr>
            <p:cNvSpPr/>
            <p:nvPr/>
          </p:nvSpPr>
          <p:spPr>
            <a:xfrm>
              <a:off x="6844238" y="471952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FF3C427-C492-4F1A-A979-496ED9EAD134}"/>
              </a:ext>
            </a:extLst>
          </p:cNvPr>
          <p:cNvGrpSpPr/>
          <p:nvPr/>
        </p:nvGrpSpPr>
        <p:grpSpPr>
          <a:xfrm>
            <a:off x="7516447" y="3771146"/>
            <a:ext cx="289484" cy="1191428"/>
            <a:chOff x="6802813" y="3771146"/>
            <a:chExt cx="289484" cy="1191428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EC361890-F967-4B33-88C0-FFBE5F88B899}"/>
                </a:ext>
              </a:extLst>
            </p:cNvPr>
            <p:cNvGrpSpPr/>
            <p:nvPr/>
          </p:nvGrpSpPr>
          <p:grpSpPr>
            <a:xfrm>
              <a:off x="6802813" y="3771146"/>
              <a:ext cx="289484" cy="1191428"/>
              <a:chOff x="7287630" y="700316"/>
              <a:chExt cx="289484" cy="1191428"/>
            </a:xfrm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E23A8B5B-191F-4438-A302-1CA6429BF9A1}"/>
                  </a:ext>
                </a:extLst>
              </p:cNvPr>
              <p:cNvSpPr/>
              <p:nvPr/>
            </p:nvSpPr>
            <p:spPr>
              <a:xfrm>
                <a:off x="7287630" y="700316"/>
                <a:ext cx="289484" cy="119142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D1A68BBC-75FE-4251-9B14-54E216511EC6}"/>
                  </a:ext>
                </a:extLst>
              </p:cNvPr>
              <p:cNvSpPr/>
              <p:nvPr/>
            </p:nvSpPr>
            <p:spPr>
              <a:xfrm>
                <a:off x="7329055" y="7342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D47C72F0-9BC9-4ED9-AF67-06B1762D4C50}"/>
                  </a:ext>
                </a:extLst>
              </p:cNvPr>
              <p:cNvSpPr/>
              <p:nvPr/>
            </p:nvSpPr>
            <p:spPr>
              <a:xfrm>
                <a:off x="7329055" y="10390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3C8D9A93-44D9-42EE-8C74-D507579B4333}"/>
                  </a:ext>
                </a:extLst>
              </p:cNvPr>
              <p:cNvSpPr/>
              <p:nvPr/>
            </p:nvSpPr>
            <p:spPr>
              <a:xfrm>
                <a:off x="7329055" y="13438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8ACF8EBB-15EB-43F8-BA9F-392BD72206AF}"/>
                </a:ext>
              </a:extLst>
            </p:cNvPr>
            <p:cNvSpPr/>
            <p:nvPr/>
          </p:nvSpPr>
          <p:spPr>
            <a:xfrm>
              <a:off x="6844238" y="471952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D104880A-CD52-469C-820A-BBC12F3CEFA6}"/>
              </a:ext>
            </a:extLst>
          </p:cNvPr>
          <p:cNvGrpSpPr/>
          <p:nvPr/>
        </p:nvGrpSpPr>
        <p:grpSpPr>
          <a:xfrm>
            <a:off x="7874436" y="3771146"/>
            <a:ext cx="289484" cy="1191428"/>
            <a:chOff x="6802813" y="3771146"/>
            <a:chExt cx="289484" cy="1191428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8820C5A6-2305-4308-9EDB-B753EC32E8F2}"/>
                </a:ext>
              </a:extLst>
            </p:cNvPr>
            <p:cNvGrpSpPr/>
            <p:nvPr/>
          </p:nvGrpSpPr>
          <p:grpSpPr>
            <a:xfrm>
              <a:off x="6802813" y="3771146"/>
              <a:ext cx="289484" cy="1191428"/>
              <a:chOff x="7287630" y="700316"/>
              <a:chExt cx="289484" cy="1191428"/>
            </a:xfrm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66376E20-43D1-4689-B108-1CA609A52651}"/>
                  </a:ext>
                </a:extLst>
              </p:cNvPr>
              <p:cNvSpPr/>
              <p:nvPr/>
            </p:nvSpPr>
            <p:spPr>
              <a:xfrm>
                <a:off x="7287630" y="700316"/>
                <a:ext cx="289484" cy="119142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DC612AB5-3FEB-4C0F-8C72-FFF374E8993B}"/>
                  </a:ext>
                </a:extLst>
              </p:cNvPr>
              <p:cNvSpPr/>
              <p:nvPr/>
            </p:nvSpPr>
            <p:spPr>
              <a:xfrm>
                <a:off x="7329055" y="7342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B085D6B5-94E2-4DF1-94CE-EACE3989BCDA}"/>
                  </a:ext>
                </a:extLst>
              </p:cNvPr>
              <p:cNvSpPr/>
              <p:nvPr/>
            </p:nvSpPr>
            <p:spPr>
              <a:xfrm>
                <a:off x="7329055" y="10390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F2268E47-D9CB-4DC2-8719-6BCE929D22DB}"/>
                  </a:ext>
                </a:extLst>
              </p:cNvPr>
              <p:cNvSpPr/>
              <p:nvPr/>
            </p:nvSpPr>
            <p:spPr>
              <a:xfrm>
                <a:off x="7329055" y="13438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2CC55843-44D3-4DDD-AACD-91B409632024}"/>
                </a:ext>
              </a:extLst>
            </p:cNvPr>
            <p:cNvSpPr/>
            <p:nvPr/>
          </p:nvSpPr>
          <p:spPr>
            <a:xfrm>
              <a:off x="6844238" y="471952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F366FBC-E4BE-4271-9EAC-40E2C57671E5}"/>
              </a:ext>
            </a:extLst>
          </p:cNvPr>
          <p:cNvGrpSpPr/>
          <p:nvPr/>
        </p:nvGrpSpPr>
        <p:grpSpPr>
          <a:xfrm>
            <a:off x="8230033" y="3771146"/>
            <a:ext cx="289484" cy="1191428"/>
            <a:chOff x="6802813" y="3771146"/>
            <a:chExt cx="289484" cy="1191428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EF74259-E605-4403-9C3F-555F5A3A5DA9}"/>
                </a:ext>
              </a:extLst>
            </p:cNvPr>
            <p:cNvGrpSpPr/>
            <p:nvPr/>
          </p:nvGrpSpPr>
          <p:grpSpPr>
            <a:xfrm>
              <a:off x="6802813" y="3771146"/>
              <a:ext cx="289484" cy="1191428"/>
              <a:chOff x="7287630" y="700316"/>
              <a:chExt cx="289484" cy="1191428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104C9DA4-AA18-4FA3-9C94-B204DDE58DD5}"/>
                  </a:ext>
                </a:extLst>
              </p:cNvPr>
              <p:cNvSpPr/>
              <p:nvPr/>
            </p:nvSpPr>
            <p:spPr>
              <a:xfrm>
                <a:off x="7287630" y="700316"/>
                <a:ext cx="289484" cy="119142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64718AFD-9C8B-4156-9E42-0D91D5D131F6}"/>
                  </a:ext>
                </a:extLst>
              </p:cNvPr>
              <p:cNvSpPr/>
              <p:nvPr/>
            </p:nvSpPr>
            <p:spPr>
              <a:xfrm>
                <a:off x="7329055" y="7342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501CF7AC-011B-4175-B1AF-2CD0646CBEC8}"/>
                  </a:ext>
                </a:extLst>
              </p:cNvPr>
              <p:cNvSpPr/>
              <p:nvPr/>
            </p:nvSpPr>
            <p:spPr>
              <a:xfrm>
                <a:off x="7329055" y="10390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12F643EE-3957-4AB5-A789-B58BF6DE1CC3}"/>
                  </a:ext>
                </a:extLst>
              </p:cNvPr>
              <p:cNvSpPr/>
              <p:nvPr/>
            </p:nvSpPr>
            <p:spPr>
              <a:xfrm>
                <a:off x="7329055" y="13438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ECAA4819-7462-406B-A913-500E83B404FA}"/>
                </a:ext>
              </a:extLst>
            </p:cNvPr>
            <p:cNvSpPr/>
            <p:nvPr/>
          </p:nvSpPr>
          <p:spPr>
            <a:xfrm>
              <a:off x="6844238" y="471952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C77C2CA-7E25-42AA-A85B-0C8AF6C66A1C}"/>
              </a:ext>
            </a:extLst>
          </p:cNvPr>
          <p:cNvGrpSpPr/>
          <p:nvPr/>
        </p:nvGrpSpPr>
        <p:grpSpPr>
          <a:xfrm>
            <a:off x="8588022" y="3771146"/>
            <a:ext cx="289484" cy="1191428"/>
            <a:chOff x="6802813" y="3771146"/>
            <a:chExt cx="289484" cy="119142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B1955314-0AC2-45AC-929E-38D23404AE65}"/>
                </a:ext>
              </a:extLst>
            </p:cNvPr>
            <p:cNvGrpSpPr/>
            <p:nvPr/>
          </p:nvGrpSpPr>
          <p:grpSpPr>
            <a:xfrm>
              <a:off x="6802813" y="3771146"/>
              <a:ext cx="289484" cy="1191428"/>
              <a:chOff x="7287630" y="700316"/>
              <a:chExt cx="289484" cy="1191428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DD35EC8B-BE6E-4DF7-B877-65101793B74D}"/>
                  </a:ext>
                </a:extLst>
              </p:cNvPr>
              <p:cNvSpPr/>
              <p:nvPr/>
            </p:nvSpPr>
            <p:spPr>
              <a:xfrm>
                <a:off x="7287630" y="700316"/>
                <a:ext cx="289484" cy="119142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196BDB54-9BA3-4689-9AA7-A9645B27A62D}"/>
                  </a:ext>
                </a:extLst>
              </p:cNvPr>
              <p:cNvSpPr/>
              <p:nvPr/>
            </p:nvSpPr>
            <p:spPr>
              <a:xfrm>
                <a:off x="7329055" y="7342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FECDE530-678D-4413-B257-0F715483820D}"/>
                  </a:ext>
                </a:extLst>
              </p:cNvPr>
              <p:cNvSpPr/>
              <p:nvPr/>
            </p:nvSpPr>
            <p:spPr>
              <a:xfrm>
                <a:off x="7329055" y="10390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1474CBF3-F2E5-4DC2-AB3B-7150FA6EADBB}"/>
                  </a:ext>
                </a:extLst>
              </p:cNvPr>
              <p:cNvSpPr/>
              <p:nvPr/>
            </p:nvSpPr>
            <p:spPr>
              <a:xfrm>
                <a:off x="7329055" y="1343891"/>
                <a:ext cx="207818" cy="20781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BEC4D03-6A88-4E5E-881E-D4C0417DA415}"/>
                </a:ext>
              </a:extLst>
            </p:cNvPr>
            <p:cNvSpPr/>
            <p:nvPr/>
          </p:nvSpPr>
          <p:spPr>
            <a:xfrm>
              <a:off x="6844238" y="4719521"/>
              <a:ext cx="207818" cy="2078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38" name="Oval 137">
            <a:extLst>
              <a:ext uri="{FF2B5EF4-FFF2-40B4-BE49-F238E27FC236}">
                <a16:creationId xmlns:a16="http://schemas.microsoft.com/office/drawing/2014/main" id="{AB91C146-FC2C-4130-849D-B4760230E81A}"/>
              </a:ext>
            </a:extLst>
          </p:cNvPr>
          <p:cNvSpPr/>
          <p:nvPr/>
        </p:nvSpPr>
        <p:spPr>
          <a:xfrm>
            <a:off x="8946011" y="3805121"/>
            <a:ext cx="207818" cy="207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25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93" grpId="0"/>
      <p:bldP spid="94" grpId="0"/>
      <p:bldP spid="95" grpId="0"/>
      <p:bldP spid="96" grpId="0"/>
      <p:bldP spid="138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 had 36 sweets.</a:t>
            </a:r>
          </a:p>
          <a:p>
            <a:r>
              <a:rPr lang="en-US" sz="3200" b="1" dirty="0"/>
              <a:t>She ate      of them.</a:t>
            </a:r>
          </a:p>
          <a:p>
            <a:endParaRPr lang="en-US" sz="3200" b="1" dirty="0"/>
          </a:p>
          <a:p>
            <a:r>
              <a:rPr lang="en-US" sz="3200" b="1" dirty="0"/>
              <a:t>Ben had 40 sweets.</a:t>
            </a:r>
          </a:p>
          <a:p>
            <a:r>
              <a:rPr lang="en-US" sz="3200" b="1" dirty="0"/>
              <a:t>He ate      of them.</a:t>
            </a:r>
          </a:p>
          <a:p>
            <a:endParaRPr lang="en-US" sz="3200" b="1" dirty="0"/>
          </a:p>
          <a:p>
            <a:r>
              <a:rPr lang="en-US" sz="3200" b="1" dirty="0"/>
              <a:t>How many more sweets did Annie eat than Ben?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FE51BD-EEBA-44EA-A47E-76F88623AB41}"/>
              </a:ext>
            </a:extLst>
          </p:cNvPr>
          <p:cNvSpPr/>
          <p:nvPr/>
        </p:nvSpPr>
        <p:spPr>
          <a:xfrm>
            <a:off x="1459723" y="37299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264E55-D68E-4D6C-9571-FFC65F0FB662}"/>
              </a:ext>
            </a:extLst>
          </p:cNvPr>
          <p:cNvSpPr/>
          <p:nvPr/>
        </p:nvSpPr>
        <p:spPr>
          <a:xfrm>
            <a:off x="1459723" y="73246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97941-80FB-4F21-9EBC-DD037D28EE28}"/>
              </a:ext>
            </a:extLst>
          </p:cNvPr>
          <p:cNvCxnSpPr/>
          <p:nvPr/>
        </p:nvCxnSpPr>
        <p:spPr>
          <a:xfrm>
            <a:off x="1476692" y="84921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D868239-DA59-4671-A66C-209FF78CAA84}"/>
              </a:ext>
            </a:extLst>
          </p:cNvPr>
          <p:cNvSpPr/>
          <p:nvPr/>
        </p:nvSpPr>
        <p:spPr>
          <a:xfrm>
            <a:off x="1302290" y="182159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77F9D7-EEF2-4DA0-B94B-DFD6C3F4AD44}"/>
              </a:ext>
            </a:extLst>
          </p:cNvPr>
          <p:cNvSpPr/>
          <p:nvPr/>
        </p:nvSpPr>
        <p:spPr>
          <a:xfrm>
            <a:off x="1302290" y="218106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FC1805-1A22-4026-A358-9F8E059218BB}"/>
              </a:ext>
            </a:extLst>
          </p:cNvPr>
          <p:cNvCxnSpPr/>
          <p:nvPr/>
        </p:nvCxnSpPr>
        <p:spPr>
          <a:xfrm>
            <a:off x="1319259" y="229781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5F70DE3-797F-42D4-AEDD-30218087E247}"/>
              </a:ext>
            </a:extLst>
          </p:cNvPr>
          <p:cNvSpPr/>
          <p:nvPr/>
        </p:nvSpPr>
        <p:spPr>
          <a:xfrm>
            <a:off x="4005374" y="147686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÷ 3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24E69B-26F5-41EB-A6A2-FFC85ABB1FEC}"/>
              </a:ext>
            </a:extLst>
          </p:cNvPr>
          <p:cNvSpPr/>
          <p:nvPr/>
        </p:nvSpPr>
        <p:spPr>
          <a:xfrm>
            <a:off x="5390203" y="147685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32EDEC-2159-467A-A4FA-CDEBD15467CA}"/>
              </a:ext>
            </a:extLst>
          </p:cNvPr>
          <p:cNvSpPr/>
          <p:nvPr/>
        </p:nvSpPr>
        <p:spPr>
          <a:xfrm>
            <a:off x="4005374" y="66538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x 2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AE6122-F7B0-4587-9BE3-C6EE92FB54C0}"/>
              </a:ext>
            </a:extLst>
          </p:cNvPr>
          <p:cNvSpPr/>
          <p:nvPr/>
        </p:nvSpPr>
        <p:spPr>
          <a:xfrm>
            <a:off x="5390203" y="665383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CB6949-2FE5-41D1-8BAB-6F07B006BCD4}"/>
              </a:ext>
            </a:extLst>
          </p:cNvPr>
          <p:cNvSpPr/>
          <p:nvPr/>
        </p:nvSpPr>
        <p:spPr>
          <a:xfrm>
            <a:off x="4005374" y="1775461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÷ 5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C6F09F-F3DA-4437-B220-94D37FA4452B}"/>
              </a:ext>
            </a:extLst>
          </p:cNvPr>
          <p:cNvSpPr/>
          <p:nvPr/>
        </p:nvSpPr>
        <p:spPr>
          <a:xfrm>
            <a:off x="5390203" y="1775460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436E28-847A-48C7-8967-0CC3CE0EA196}"/>
              </a:ext>
            </a:extLst>
          </p:cNvPr>
          <p:cNvSpPr/>
          <p:nvPr/>
        </p:nvSpPr>
        <p:spPr>
          <a:xfrm>
            <a:off x="5227136" y="3529956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 – 8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8A16D0-A941-4501-8D82-873DC72670C1}"/>
              </a:ext>
            </a:extLst>
          </p:cNvPr>
          <p:cNvSpPr/>
          <p:nvPr/>
        </p:nvSpPr>
        <p:spPr>
          <a:xfrm>
            <a:off x="6611965" y="3529955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58E3F8-F48C-484B-A064-792C9DF64E5B}"/>
              </a:ext>
            </a:extLst>
          </p:cNvPr>
          <p:cNvSpPr/>
          <p:nvPr/>
        </p:nvSpPr>
        <p:spPr>
          <a:xfrm>
            <a:off x="8383615" y="2964230"/>
            <a:ext cx="30463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sweets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EF29D1-67C0-4976-B890-6DC2C376112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66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CBCED8-8055-450F-B338-1D0D14A371BC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grid of equilateral triangles. </a:t>
            </a:r>
          </a:p>
          <a:p>
            <a:r>
              <a:rPr lang="en-US" sz="3200" b="1" dirty="0"/>
              <a:t>Draw all the lines of symmetry on the shaded triangle.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20654D-5EDF-4688-9614-653AE8CE9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778" y="1281272"/>
            <a:ext cx="3692222" cy="491481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7F48E9E-C61F-4C47-BAE0-F83CD873BADC}"/>
              </a:ext>
            </a:extLst>
          </p:cNvPr>
          <p:cNvCxnSpPr>
            <a:cxnSpLocks/>
          </p:cNvCxnSpPr>
          <p:nvPr/>
        </p:nvCxnSpPr>
        <p:spPr>
          <a:xfrm flipH="1">
            <a:off x="2606722" y="3769742"/>
            <a:ext cx="331364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3C6260-4890-48F4-9C52-1BA25F67A655}"/>
              </a:ext>
            </a:extLst>
          </p:cNvPr>
          <p:cNvCxnSpPr>
            <a:cxnSpLocks/>
          </p:cNvCxnSpPr>
          <p:nvPr/>
        </p:nvCxnSpPr>
        <p:spPr>
          <a:xfrm flipH="1" flipV="1">
            <a:off x="2879678" y="2074460"/>
            <a:ext cx="1692322" cy="29479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476D95-5DF0-470F-BC15-448854CEBDF0}"/>
              </a:ext>
            </a:extLst>
          </p:cNvPr>
          <p:cNvCxnSpPr>
            <a:cxnSpLocks/>
          </p:cNvCxnSpPr>
          <p:nvPr/>
        </p:nvCxnSpPr>
        <p:spPr>
          <a:xfrm flipV="1">
            <a:off x="2879678" y="2565780"/>
            <a:ext cx="1692322" cy="286602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55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39B9B9-877E-4E3C-8E2F-7A89607C6F0C}"/>
              </a:ext>
            </a:extLst>
          </p:cNvPr>
          <p:cNvSpPr/>
          <p:nvPr/>
        </p:nvSpPr>
        <p:spPr>
          <a:xfrm>
            <a:off x="103032" y="51516"/>
            <a:ext cx="98982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 fits a square-based pyramid exactly on top of a cube.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app.doublestruck.eu/content/K2_REAS/HTML/Q/QG1456_files/image002.jpg">
            <a:extLst>
              <a:ext uri="{FF2B5EF4-FFF2-40B4-BE49-F238E27FC236}">
                <a16:creationId xmlns:a16="http://schemas.microsoft.com/office/drawing/2014/main" id="{5C0B3A79-BB2E-4DEA-910C-57962368D2E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18" y="1002035"/>
            <a:ext cx="2773203" cy="35621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594E9C-E56B-4CCF-8123-DC21387DD22D}"/>
              </a:ext>
            </a:extLst>
          </p:cNvPr>
          <p:cNvSpPr/>
          <p:nvPr/>
        </p:nvSpPr>
        <p:spPr>
          <a:xfrm>
            <a:off x="4267199" y="909270"/>
            <a:ext cx="708991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many faces, vertices and edges does Ben’s new shape have? 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Faces: 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Vertices: 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Edges: 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27DCCE-624D-4255-91D3-113D547ADD7F}"/>
              </a:ext>
            </a:extLst>
          </p:cNvPr>
          <p:cNvSpPr/>
          <p:nvPr/>
        </p:nvSpPr>
        <p:spPr>
          <a:xfrm>
            <a:off x="782636" y="4407410"/>
            <a:ext cx="23424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 at base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F05842-87B0-4927-9365-EC2EE12DEAA5}"/>
              </a:ext>
            </a:extLst>
          </p:cNvPr>
          <p:cNvSpPr/>
          <p:nvPr/>
        </p:nvSpPr>
        <p:spPr>
          <a:xfrm>
            <a:off x="426294" y="3245708"/>
            <a:ext cx="3736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 round middle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5080BC-77C2-438C-9BF2-8EA550EABF54}"/>
              </a:ext>
            </a:extLst>
          </p:cNvPr>
          <p:cNvSpPr/>
          <p:nvPr/>
        </p:nvSpPr>
        <p:spPr>
          <a:xfrm>
            <a:off x="555537" y="1455690"/>
            <a:ext cx="34779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 round top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C2BE69-DDCB-4486-AA03-829EEB91B544}"/>
              </a:ext>
            </a:extLst>
          </p:cNvPr>
          <p:cNvSpPr/>
          <p:nvPr/>
        </p:nvSpPr>
        <p:spPr>
          <a:xfrm>
            <a:off x="5506764" y="2321824"/>
            <a:ext cx="4847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F6867F-659B-488B-A27C-6249729A9ABE}"/>
              </a:ext>
            </a:extLst>
          </p:cNvPr>
          <p:cNvSpPr/>
          <p:nvPr/>
        </p:nvSpPr>
        <p:spPr>
          <a:xfrm>
            <a:off x="782635" y="722505"/>
            <a:ext cx="31985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 at top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5B245A-7085-438F-8B0B-C4223C9ABA2B}"/>
              </a:ext>
            </a:extLst>
          </p:cNvPr>
          <p:cNvSpPr/>
          <p:nvPr/>
        </p:nvSpPr>
        <p:spPr>
          <a:xfrm>
            <a:off x="286758" y="2281193"/>
            <a:ext cx="34779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 round middle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CFFEF7-3345-4F1E-A15F-88CB5FAC08E4}"/>
              </a:ext>
            </a:extLst>
          </p:cNvPr>
          <p:cNvSpPr/>
          <p:nvPr/>
        </p:nvSpPr>
        <p:spPr>
          <a:xfrm>
            <a:off x="319414" y="4065934"/>
            <a:ext cx="3766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 round bottom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61B0B9-3600-458F-8CFA-E021260FED7D}"/>
              </a:ext>
            </a:extLst>
          </p:cNvPr>
          <p:cNvSpPr/>
          <p:nvPr/>
        </p:nvSpPr>
        <p:spPr>
          <a:xfrm>
            <a:off x="5853634" y="3336849"/>
            <a:ext cx="4847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3FF43D-EE18-4ED1-B1E2-67C9B1578791}"/>
              </a:ext>
            </a:extLst>
          </p:cNvPr>
          <p:cNvSpPr/>
          <p:nvPr/>
        </p:nvSpPr>
        <p:spPr>
          <a:xfrm>
            <a:off x="1209275" y="4383285"/>
            <a:ext cx="28182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 at base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ED2EFB-E4EE-4B33-8730-1E78934C41E3}"/>
              </a:ext>
            </a:extLst>
          </p:cNvPr>
          <p:cNvSpPr/>
          <p:nvPr/>
        </p:nvSpPr>
        <p:spPr>
          <a:xfrm>
            <a:off x="796879" y="3204459"/>
            <a:ext cx="28182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 joining up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4E079B-0A94-443E-8DB0-5868EEF7A4D7}"/>
              </a:ext>
            </a:extLst>
          </p:cNvPr>
          <p:cNvSpPr/>
          <p:nvPr/>
        </p:nvSpPr>
        <p:spPr>
          <a:xfrm>
            <a:off x="657002" y="2237774"/>
            <a:ext cx="3421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 round middle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ABB5AD-BB80-4B6D-8FD9-BC3F5E0D8D6F}"/>
              </a:ext>
            </a:extLst>
          </p:cNvPr>
          <p:cNvSpPr/>
          <p:nvPr/>
        </p:nvSpPr>
        <p:spPr>
          <a:xfrm>
            <a:off x="849130" y="1294418"/>
            <a:ext cx="32820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 round top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35946F-1F09-49E8-B471-14070ACDA144}"/>
              </a:ext>
            </a:extLst>
          </p:cNvPr>
          <p:cNvSpPr/>
          <p:nvPr/>
        </p:nvSpPr>
        <p:spPr>
          <a:xfrm>
            <a:off x="5506763" y="4327518"/>
            <a:ext cx="17380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ECFA9B-4336-4F3E-A448-FAE0A0952EB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70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3" grpId="0"/>
      <p:bldP spid="13" grpId="1"/>
      <p:bldP spid="14" grpId="0"/>
      <p:bldP spid="14" grpId="1"/>
      <p:bldP spid="15" grpId="0"/>
      <p:bldP spid="15" grpId="1"/>
      <p:bldP spid="16" grpId="0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4A0DB4-09B5-42A2-B1D3-B4B1DE3F1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599" y="823241"/>
            <a:ext cx="5584401" cy="1397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5C60BE-0D32-4297-AF99-F4F46A9ABB32}"/>
              </a:ext>
            </a:extLst>
          </p:cNvPr>
          <p:cNvSpPr/>
          <p:nvPr/>
        </p:nvSpPr>
        <p:spPr>
          <a:xfrm>
            <a:off x="511599" y="1122947"/>
            <a:ext cx="1686169" cy="7058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FC8CE2-D113-410E-BAA7-C5209B3EEA52}"/>
              </a:ext>
            </a:extLst>
          </p:cNvPr>
          <p:cNvSpPr txBox="1"/>
          <p:nvPr/>
        </p:nvSpPr>
        <p:spPr>
          <a:xfrm>
            <a:off x="1089387" y="634775"/>
            <a:ext cx="817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07880D-7FA9-4402-AE78-86FFA186A28A}"/>
              </a:ext>
            </a:extLst>
          </p:cNvPr>
          <p:cNvSpPr/>
          <p:nvPr/>
        </p:nvSpPr>
        <p:spPr>
          <a:xfrm>
            <a:off x="1497952" y="2635847"/>
            <a:ext cx="20293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140 ÷ 20 =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17D22D-634B-4AEB-89CA-7B2A9990EAED}"/>
              </a:ext>
            </a:extLst>
          </p:cNvPr>
          <p:cNvCxnSpPr>
            <a:cxnSpLocks/>
          </p:cNvCxnSpPr>
          <p:nvPr/>
        </p:nvCxnSpPr>
        <p:spPr>
          <a:xfrm flipH="1">
            <a:off x="2054711" y="2716306"/>
            <a:ext cx="102197" cy="441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54004A-E81F-4018-B320-A5E90BBE8DEC}"/>
              </a:ext>
            </a:extLst>
          </p:cNvPr>
          <p:cNvCxnSpPr>
            <a:cxnSpLocks/>
          </p:cNvCxnSpPr>
          <p:nvPr/>
        </p:nvCxnSpPr>
        <p:spPr>
          <a:xfrm flipH="1">
            <a:off x="2852570" y="2716305"/>
            <a:ext cx="102197" cy="441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612BB5C-7A50-49A0-9509-674C4714A611}"/>
              </a:ext>
            </a:extLst>
          </p:cNvPr>
          <p:cNvSpPr/>
          <p:nvPr/>
        </p:nvSpPr>
        <p:spPr>
          <a:xfrm>
            <a:off x="3314556" y="2635847"/>
            <a:ext cx="5277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94186C-AC6F-4EB2-80D8-EDDFDDD34574}"/>
              </a:ext>
            </a:extLst>
          </p:cNvPr>
          <p:cNvSpPr txBox="1"/>
          <p:nvPr/>
        </p:nvSpPr>
        <p:spPr>
          <a:xfrm>
            <a:off x="3437679" y="12195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79135E-3669-4C45-AE9B-56BBBBC89EC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38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13" grpId="0"/>
      <p:bldP spid="14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D81EC7F-18E9-4C56-A5AD-A1A23FA6264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4D60964-C812-43ED-87B3-D49523EE6A7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C45E0AB-A6B5-40D7-97BD-3EAA36E0DA27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E9AB7A4-3867-47E7-9F33-8A83CCDD2001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EBE6BF5-8162-4FD4-BF3D-5B7D2DEF676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A4E7457-D865-4530-8B6D-337AB77BD8C8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E83212-9985-4A56-9356-C458EBF946F3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8F1989D-E5A6-4B7B-9CFA-716B6F854E2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06C3AE-EBE1-4882-A553-31D5C15D20E3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4758669-35C2-4487-929F-FB589E9B843B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A7BF633-B0D5-4F19-AF79-C75FAC301C59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196A599-C57E-42D4-BC79-C75387636C59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E8E922-9A53-496C-B7AF-F0733EAA524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8523477-161D-48A7-AE60-3824A50691F0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E262A4F-1A9F-4BC7-8E60-8945DB181040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42B01E5-9CDD-4598-9606-A5268C9C9A6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2187D2C-599F-4F09-A179-0D7AD0A21BC1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6A5A58E-F3FB-4D44-A197-608827C7DA7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B32AA81-48DB-4C7D-8FCF-4EEFF91B2323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1CF124B-1B98-401A-AF4D-9420144037C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FA8B666-EF42-4336-9E1E-79015E90F5D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AA3175E-78B0-4CBD-B482-3F527C2D1627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3BE3F2C-C73E-42A6-8744-57FA3BEAAF6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412BBF1-5B85-40CD-99E3-7201181D2114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836FA5D-D812-45B3-9873-E5B1D12618A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A6F73EC-C743-4102-9B30-2CBD26321613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9F6EB39-D112-47A1-9DAE-AFF91E928A00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06EC626-ABE4-4D34-93D1-CE529765C12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4C194D0-FB2B-490A-AD21-2B5D1FFAB5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50C6A12-CCB0-4098-9DB1-CB36ED3DF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E004A4B-1402-453C-A4F7-F8ABE452A8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54CE9DA-F331-401D-AB7E-3E88E541BF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C922B9A-2E0F-4BDE-A141-39D4ED4AB6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B39F2CB-FA3A-4AD9-83C2-3CB6E95F2C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54D6768-30D0-47AE-A157-FDB89E9220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EF8F4A6-E9BA-46D6-8BA0-45CDFBB17E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EBE8CA0-BF9D-4CB4-BFBC-C388FE6960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8F891AA-4919-49E6-8010-7FE89902C6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0395378-90E7-4605-BCE0-1373A36A04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D0EDEF5-237E-416E-9C54-727D41B85A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AF09906-B03F-42DB-B149-41197A9080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A521EA8-E266-4059-959D-837315F2D6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946005F-E092-44C8-8CDC-D7DEB15C18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434FA87-9991-4BA8-ABFD-13412180E8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closest in value to 0.1</a:t>
            </a:r>
          </a:p>
          <a:p>
            <a:endParaRPr lang="en-US" sz="3200" dirty="0"/>
          </a:p>
          <a:p>
            <a:r>
              <a:rPr lang="en-US" sz="3200" dirty="0"/>
              <a:t>        0.01                 0.05                  0.11                 0.2                 0.9</a:t>
            </a:r>
          </a:p>
          <a:p>
            <a:endParaRPr lang="en-US" sz="3200" dirty="0"/>
          </a:p>
          <a:p>
            <a:endParaRPr lang="en-US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8A9F7A-20A4-49F0-9173-3BBDBE495EA4}"/>
              </a:ext>
            </a:extLst>
          </p:cNvPr>
          <p:cNvSpPr/>
          <p:nvPr/>
        </p:nvSpPr>
        <p:spPr>
          <a:xfrm>
            <a:off x="6261496" y="400376"/>
            <a:ext cx="13411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0.10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D908A-3DA9-4476-AA3E-230CD10CE024}"/>
              </a:ext>
            </a:extLst>
          </p:cNvPr>
          <p:cNvSpPr/>
          <p:nvPr/>
        </p:nvSpPr>
        <p:spPr>
          <a:xfrm>
            <a:off x="404448" y="1619660"/>
            <a:ext cx="1881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0.09 less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91C892-7D69-481E-B3BF-B90306CC2644}"/>
              </a:ext>
            </a:extLst>
          </p:cNvPr>
          <p:cNvSpPr/>
          <p:nvPr/>
        </p:nvSpPr>
        <p:spPr>
          <a:xfrm>
            <a:off x="2669263" y="1619659"/>
            <a:ext cx="1881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0.05 less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96A8C6-EDA6-4E3F-8362-3BC3E99F4F06}"/>
              </a:ext>
            </a:extLst>
          </p:cNvPr>
          <p:cNvSpPr/>
          <p:nvPr/>
        </p:nvSpPr>
        <p:spPr>
          <a:xfrm>
            <a:off x="4885128" y="1619658"/>
            <a:ext cx="2077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0.01 more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0FFA33-C4E9-4413-A777-281CE9DE6D42}"/>
              </a:ext>
            </a:extLst>
          </p:cNvPr>
          <p:cNvSpPr/>
          <p:nvPr/>
        </p:nvSpPr>
        <p:spPr>
          <a:xfrm>
            <a:off x="7304825" y="1619657"/>
            <a:ext cx="2077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0.10 more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98412B-C03B-48AF-B173-28AF6B22FD5B}"/>
              </a:ext>
            </a:extLst>
          </p:cNvPr>
          <p:cNvSpPr/>
          <p:nvPr/>
        </p:nvSpPr>
        <p:spPr>
          <a:xfrm>
            <a:off x="9471321" y="1619657"/>
            <a:ext cx="2077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0.80 more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FB27828-CDCB-4D53-A291-C00BB8C8BBEB}"/>
              </a:ext>
            </a:extLst>
          </p:cNvPr>
          <p:cNvSpPr/>
          <p:nvPr/>
        </p:nvSpPr>
        <p:spPr>
          <a:xfrm>
            <a:off x="5257800" y="834830"/>
            <a:ext cx="1341121" cy="9236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4F7A50F-8886-4C0C-B539-DCECCE4ACF97}"/>
              </a:ext>
            </a:extLst>
          </p:cNvPr>
          <p:cNvSpPr txBox="1"/>
          <p:nvPr/>
        </p:nvSpPr>
        <p:spPr>
          <a:xfrm>
            <a:off x="897176" y="310268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F50BED5-8AC7-4717-8AC9-CF00D8A35218}"/>
              </a:ext>
            </a:extLst>
          </p:cNvPr>
          <p:cNvSpPr txBox="1"/>
          <p:nvPr/>
        </p:nvSpPr>
        <p:spPr>
          <a:xfrm>
            <a:off x="887285" y="3539820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0.0 1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347F26B-DBCA-44DE-80F8-88D20FD2EA03}"/>
              </a:ext>
            </a:extLst>
          </p:cNvPr>
          <p:cNvCxnSpPr>
            <a:cxnSpLocks/>
          </p:cNvCxnSpPr>
          <p:nvPr/>
        </p:nvCxnSpPr>
        <p:spPr>
          <a:xfrm>
            <a:off x="462538" y="405089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C8029D1-D61D-408F-B2AD-C6673216F479}"/>
              </a:ext>
            </a:extLst>
          </p:cNvPr>
          <p:cNvCxnSpPr>
            <a:cxnSpLocks/>
          </p:cNvCxnSpPr>
          <p:nvPr/>
        </p:nvCxnSpPr>
        <p:spPr>
          <a:xfrm>
            <a:off x="462538" y="449990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31FE0215-0DB3-44B5-953F-DE3CDBA01062}"/>
              </a:ext>
            </a:extLst>
          </p:cNvPr>
          <p:cNvSpPr txBox="1"/>
          <p:nvPr/>
        </p:nvSpPr>
        <p:spPr>
          <a:xfrm>
            <a:off x="535291" y="3548803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E82C3C7-02EE-4F5F-9EEF-86B230073344}"/>
              </a:ext>
            </a:extLst>
          </p:cNvPr>
          <p:cNvSpPr txBox="1"/>
          <p:nvPr/>
        </p:nvSpPr>
        <p:spPr>
          <a:xfrm>
            <a:off x="1778863" y="309974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DBF19B9-52B9-4BD1-ADC1-85B5960036D5}"/>
              </a:ext>
            </a:extLst>
          </p:cNvPr>
          <p:cNvSpPr txBox="1"/>
          <p:nvPr/>
        </p:nvSpPr>
        <p:spPr>
          <a:xfrm>
            <a:off x="1192150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52569F3-4AA4-4545-BBD2-66F71DB6E0E0}"/>
              </a:ext>
            </a:extLst>
          </p:cNvPr>
          <p:cNvSpPr txBox="1"/>
          <p:nvPr/>
        </p:nvSpPr>
        <p:spPr>
          <a:xfrm>
            <a:off x="1787061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DF46A1B-B00B-42FD-A68F-2AD0E90FB015}"/>
              </a:ext>
            </a:extLst>
          </p:cNvPr>
          <p:cNvSpPr txBox="1"/>
          <p:nvPr/>
        </p:nvSpPr>
        <p:spPr>
          <a:xfrm>
            <a:off x="1368964" y="397213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A2A969D-8A46-46E8-AF8A-062A017D095C}"/>
              </a:ext>
            </a:extLst>
          </p:cNvPr>
          <p:cNvSpPr txBox="1"/>
          <p:nvPr/>
        </p:nvSpPr>
        <p:spPr>
          <a:xfrm>
            <a:off x="870726" y="397880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4482184-601E-416C-917A-C08175DAB1A8}"/>
              </a:ext>
            </a:extLst>
          </p:cNvPr>
          <p:cNvCxnSpPr>
            <a:cxnSpLocks/>
          </p:cNvCxnSpPr>
          <p:nvPr/>
        </p:nvCxnSpPr>
        <p:spPr>
          <a:xfrm flipV="1">
            <a:off x="1346546" y="317741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80583F0-4124-4C1E-B224-5D0E9A18FD5F}"/>
              </a:ext>
            </a:extLst>
          </p:cNvPr>
          <p:cNvSpPr txBox="1"/>
          <p:nvPr/>
        </p:nvSpPr>
        <p:spPr>
          <a:xfrm>
            <a:off x="1374831" y="2832921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3943A01-4142-4A00-8D7D-6229ACBF8A3C}"/>
              </a:ext>
            </a:extLst>
          </p:cNvPr>
          <p:cNvSpPr txBox="1"/>
          <p:nvPr/>
        </p:nvSpPr>
        <p:spPr>
          <a:xfrm>
            <a:off x="1660485" y="3130034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9107B47-8F4F-4F93-8B51-C9FC023BA922}"/>
              </a:ext>
            </a:extLst>
          </p:cNvPr>
          <p:cNvSpPr txBox="1"/>
          <p:nvPr/>
        </p:nvSpPr>
        <p:spPr>
          <a:xfrm>
            <a:off x="3133342" y="310268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A55A53D-35EA-45DC-9B64-9EAB73055E1B}"/>
              </a:ext>
            </a:extLst>
          </p:cNvPr>
          <p:cNvSpPr txBox="1"/>
          <p:nvPr/>
        </p:nvSpPr>
        <p:spPr>
          <a:xfrm>
            <a:off x="3123451" y="3539820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0.0 5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2C963D4-5952-4714-A802-FADC0D919E13}"/>
              </a:ext>
            </a:extLst>
          </p:cNvPr>
          <p:cNvCxnSpPr>
            <a:cxnSpLocks/>
          </p:cNvCxnSpPr>
          <p:nvPr/>
        </p:nvCxnSpPr>
        <p:spPr>
          <a:xfrm>
            <a:off x="2698704" y="405089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2DB8695-4A55-47DE-ACB7-7837C93F90D1}"/>
              </a:ext>
            </a:extLst>
          </p:cNvPr>
          <p:cNvCxnSpPr>
            <a:cxnSpLocks/>
          </p:cNvCxnSpPr>
          <p:nvPr/>
        </p:nvCxnSpPr>
        <p:spPr>
          <a:xfrm>
            <a:off x="2698704" y="449990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C907A3C7-F6EC-4797-AA30-F905BB14158A}"/>
              </a:ext>
            </a:extLst>
          </p:cNvPr>
          <p:cNvSpPr txBox="1"/>
          <p:nvPr/>
        </p:nvSpPr>
        <p:spPr>
          <a:xfrm>
            <a:off x="2771457" y="3548803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62F5048-0039-4C2A-91E4-D882651CAC9D}"/>
              </a:ext>
            </a:extLst>
          </p:cNvPr>
          <p:cNvSpPr txBox="1"/>
          <p:nvPr/>
        </p:nvSpPr>
        <p:spPr>
          <a:xfrm>
            <a:off x="4015029" y="309974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B8773D8-7689-4358-839A-EE9BFBDB68C4}"/>
              </a:ext>
            </a:extLst>
          </p:cNvPr>
          <p:cNvSpPr txBox="1"/>
          <p:nvPr/>
        </p:nvSpPr>
        <p:spPr>
          <a:xfrm>
            <a:off x="3428316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E21518B-7908-477E-83D1-C93F18DF06B2}"/>
              </a:ext>
            </a:extLst>
          </p:cNvPr>
          <p:cNvSpPr txBox="1"/>
          <p:nvPr/>
        </p:nvSpPr>
        <p:spPr>
          <a:xfrm>
            <a:off x="4023227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D30C219-F3F2-4BAE-8EB0-CCC25BAA828B}"/>
              </a:ext>
            </a:extLst>
          </p:cNvPr>
          <p:cNvSpPr txBox="1"/>
          <p:nvPr/>
        </p:nvSpPr>
        <p:spPr>
          <a:xfrm>
            <a:off x="3605130" y="397213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6F0A501-2527-4FFD-B49F-5CB6AF8AE99C}"/>
              </a:ext>
            </a:extLst>
          </p:cNvPr>
          <p:cNvSpPr txBox="1"/>
          <p:nvPr/>
        </p:nvSpPr>
        <p:spPr>
          <a:xfrm>
            <a:off x="3106892" y="397880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B11D8D8-B054-41A8-B193-A7CED40E6B31}"/>
              </a:ext>
            </a:extLst>
          </p:cNvPr>
          <p:cNvCxnSpPr>
            <a:cxnSpLocks/>
          </p:cNvCxnSpPr>
          <p:nvPr/>
        </p:nvCxnSpPr>
        <p:spPr>
          <a:xfrm flipV="1">
            <a:off x="3582712" y="317741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68947FD2-1A44-48A3-AB31-61D20E24F425}"/>
              </a:ext>
            </a:extLst>
          </p:cNvPr>
          <p:cNvSpPr txBox="1"/>
          <p:nvPr/>
        </p:nvSpPr>
        <p:spPr>
          <a:xfrm>
            <a:off x="3610997" y="2832921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470D5E9-5B32-4220-86B4-71EB22E99A26}"/>
              </a:ext>
            </a:extLst>
          </p:cNvPr>
          <p:cNvSpPr txBox="1"/>
          <p:nvPr/>
        </p:nvSpPr>
        <p:spPr>
          <a:xfrm>
            <a:off x="3896651" y="3130034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2987164-AA4C-41C6-B64F-2F08222DB038}"/>
              </a:ext>
            </a:extLst>
          </p:cNvPr>
          <p:cNvSpPr txBox="1"/>
          <p:nvPr/>
        </p:nvSpPr>
        <p:spPr>
          <a:xfrm>
            <a:off x="5374775" y="310268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0.1 1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9D63876-FF6A-48E4-890B-9BA335BD4251}"/>
              </a:ext>
            </a:extLst>
          </p:cNvPr>
          <p:cNvSpPr txBox="1"/>
          <p:nvPr/>
        </p:nvSpPr>
        <p:spPr>
          <a:xfrm>
            <a:off x="5364885" y="3520503"/>
            <a:ext cx="10007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3366B06-551F-4C00-8FEB-1BAFB5955B72}"/>
              </a:ext>
            </a:extLst>
          </p:cNvPr>
          <p:cNvCxnSpPr>
            <a:cxnSpLocks/>
          </p:cNvCxnSpPr>
          <p:nvPr/>
        </p:nvCxnSpPr>
        <p:spPr>
          <a:xfrm>
            <a:off x="4940137" y="405089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D72F038-8978-4525-A57B-E477FE73A405}"/>
              </a:ext>
            </a:extLst>
          </p:cNvPr>
          <p:cNvCxnSpPr>
            <a:cxnSpLocks/>
          </p:cNvCxnSpPr>
          <p:nvPr/>
        </p:nvCxnSpPr>
        <p:spPr>
          <a:xfrm>
            <a:off x="4940137" y="449990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109F3F2B-930D-4348-80EC-2EA4FE2FEEA6}"/>
              </a:ext>
            </a:extLst>
          </p:cNvPr>
          <p:cNvSpPr txBox="1"/>
          <p:nvPr/>
        </p:nvSpPr>
        <p:spPr>
          <a:xfrm>
            <a:off x="5012890" y="3523047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FBE2E20-A260-44FB-B5C4-C672810C874B}"/>
              </a:ext>
            </a:extLst>
          </p:cNvPr>
          <p:cNvSpPr txBox="1"/>
          <p:nvPr/>
        </p:nvSpPr>
        <p:spPr>
          <a:xfrm>
            <a:off x="6246570" y="352377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32A9F06-AFF6-496F-A7D8-AA273DAFB95C}"/>
              </a:ext>
            </a:extLst>
          </p:cNvPr>
          <p:cNvSpPr txBox="1"/>
          <p:nvPr/>
        </p:nvSpPr>
        <p:spPr>
          <a:xfrm>
            <a:off x="5669749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B66FB4D-A6E4-4E9B-93BC-B46930F8F80E}"/>
              </a:ext>
            </a:extLst>
          </p:cNvPr>
          <p:cNvSpPr txBox="1"/>
          <p:nvPr/>
        </p:nvSpPr>
        <p:spPr>
          <a:xfrm>
            <a:off x="6264660" y="397508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607E34C-45AF-4EAB-91DF-3C6F1BFA9660}"/>
              </a:ext>
            </a:extLst>
          </p:cNvPr>
          <p:cNvSpPr txBox="1"/>
          <p:nvPr/>
        </p:nvSpPr>
        <p:spPr>
          <a:xfrm>
            <a:off x="5846563" y="397213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BE01383-0364-4149-8263-157E13C34363}"/>
              </a:ext>
            </a:extLst>
          </p:cNvPr>
          <p:cNvSpPr txBox="1"/>
          <p:nvPr/>
        </p:nvSpPr>
        <p:spPr>
          <a:xfrm>
            <a:off x="5348325" y="397880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30A6572-025A-464C-AC81-633B86E2C014}"/>
              </a:ext>
            </a:extLst>
          </p:cNvPr>
          <p:cNvSpPr txBox="1"/>
          <p:nvPr/>
        </p:nvSpPr>
        <p:spPr>
          <a:xfrm>
            <a:off x="7575785" y="3113529"/>
            <a:ext cx="11152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8146529-7953-4321-8DDD-9DEC06B00845}"/>
              </a:ext>
            </a:extLst>
          </p:cNvPr>
          <p:cNvSpPr txBox="1"/>
          <p:nvPr/>
        </p:nvSpPr>
        <p:spPr>
          <a:xfrm>
            <a:off x="7595259" y="3542360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CF4C621-3D63-44E4-927C-3C5F6D60CF01}"/>
              </a:ext>
            </a:extLst>
          </p:cNvPr>
          <p:cNvSpPr txBox="1"/>
          <p:nvPr/>
        </p:nvSpPr>
        <p:spPr>
          <a:xfrm>
            <a:off x="7142813" y="3514224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B0FA9A5-612F-40B4-AD5F-BB9D821C547A}"/>
              </a:ext>
            </a:extLst>
          </p:cNvPr>
          <p:cNvCxnSpPr>
            <a:cxnSpLocks/>
          </p:cNvCxnSpPr>
          <p:nvPr/>
        </p:nvCxnSpPr>
        <p:spPr>
          <a:xfrm>
            <a:off x="7158760" y="4056572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BF74899-72BA-49E0-8F8E-93C9ACF1200A}"/>
              </a:ext>
            </a:extLst>
          </p:cNvPr>
          <p:cNvCxnSpPr>
            <a:cxnSpLocks/>
          </p:cNvCxnSpPr>
          <p:nvPr/>
        </p:nvCxnSpPr>
        <p:spPr>
          <a:xfrm>
            <a:off x="7158760" y="4499027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AC3C161D-7C82-4DC7-86E9-DE766C35970C}"/>
              </a:ext>
            </a:extLst>
          </p:cNvPr>
          <p:cNvSpPr txBox="1"/>
          <p:nvPr/>
        </p:nvSpPr>
        <p:spPr>
          <a:xfrm>
            <a:off x="7882261" y="3988548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93268B2-4842-4F42-93B4-13F4FAA553F2}"/>
              </a:ext>
            </a:extLst>
          </p:cNvPr>
          <p:cNvSpPr txBox="1"/>
          <p:nvPr/>
        </p:nvSpPr>
        <p:spPr>
          <a:xfrm>
            <a:off x="8038343" y="397705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B86C296-E3F8-4266-83DD-CA2504978CC7}"/>
              </a:ext>
            </a:extLst>
          </p:cNvPr>
          <p:cNvSpPr txBox="1"/>
          <p:nvPr/>
        </p:nvSpPr>
        <p:spPr>
          <a:xfrm>
            <a:off x="7577708" y="3973594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2942813-93E4-41BC-AC65-174299A2933D}"/>
              </a:ext>
            </a:extLst>
          </p:cNvPr>
          <p:cNvSpPr txBox="1"/>
          <p:nvPr/>
        </p:nvSpPr>
        <p:spPr>
          <a:xfrm>
            <a:off x="8483818" y="397213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D529316-C775-4717-9A2A-43D06D3C628B}"/>
              </a:ext>
            </a:extLst>
          </p:cNvPr>
          <p:cNvSpPr txBox="1"/>
          <p:nvPr/>
        </p:nvSpPr>
        <p:spPr>
          <a:xfrm>
            <a:off x="9814548" y="3101037"/>
            <a:ext cx="11152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3F79F19-6167-48AC-AEE6-B20C7A4A045C}"/>
              </a:ext>
            </a:extLst>
          </p:cNvPr>
          <p:cNvSpPr txBox="1"/>
          <p:nvPr/>
        </p:nvSpPr>
        <p:spPr>
          <a:xfrm>
            <a:off x="9834022" y="3529868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BE1871C-9DF2-48B3-89F5-F138218AEB81}"/>
              </a:ext>
            </a:extLst>
          </p:cNvPr>
          <p:cNvSpPr txBox="1"/>
          <p:nvPr/>
        </p:nvSpPr>
        <p:spPr>
          <a:xfrm>
            <a:off x="9381576" y="3501732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809DA9FD-596C-4DF3-B51A-40F8EA823008}"/>
              </a:ext>
            </a:extLst>
          </p:cNvPr>
          <p:cNvCxnSpPr>
            <a:cxnSpLocks/>
          </p:cNvCxnSpPr>
          <p:nvPr/>
        </p:nvCxnSpPr>
        <p:spPr>
          <a:xfrm>
            <a:off x="9397523" y="4044080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BA006D58-7A9E-4230-ADED-5B0796E65048}"/>
              </a:ext>
            </a:extLst>
          </p:cNvPr>
          <p:cNvCxnSpPr>
            <a:cxnSpLocks/>
          </p:cNvCxnSpPr>
          <p:nvPr/>
        </p:nvCxnSpPr>
        <p:spPr>
          <a:xfrm>
            <a:off x="9397523" y="4486535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D604B536-21AB-4100-824B-416FD742C98F}"/>
              </a:ext>
            </a:extLst>
          </p:cNvPr>
          <p:cNvSpPr txBox="1"/>
          <p:nvPr/>
        </p:nvSpPr>
        <p:spPr>
          <a:xfrm>
            <a:off x="10121024" y="3976056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0AE7F85-D789-4248-BB09-3BB51C34614C}"/>
              </a:ext>
            </a:extLst>
          </p:cNvPr>
          <p:cNvSpPr txBox="1"/>
          <p:nvPr/>
        </p:nvSpPr>
        <p:spPr>
          <a:xfrm>
            <a:off x="10277106" y="3964559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1A1506D-1D7F-4BD2-A3AA-FE3C5754EA3E}"/>
              </a:ext>
            </a:extLst>
          </p:cNvPr>
          <p:cNvSpPr txBox="1"/>
          <p:nvPr/>
        </p:nvSpPr>
        <p:spPr>
          <a:xfrm>
            <a:off x="9816471" y="3961102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C20942D-4F3C-4687-9163-E639CDB63156}"/>
              </a:ext>
            </a:extLst>
          </p:cNvPr>
          <p:cNvSpPr txBox="1"/>
          <p:nvPr/>
        </p:nvSpPr>
        <p:spPr>
          <a:xfrm>
            <a:off x="10722581" y="3959646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41604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3" grpId="0" animBg="1"/>
      <p:bldP spid="56" grpId="0"/>
      <p:bldP spid="57" grpId="0"/>
      <p:bldP spid="60" grpId="0"/>
      <p:bldP spid="61" grpId="0"/>
      <p:bldP spid="62" grpId="0"/>
      <p:bldP spid="63" grpId="0"/>
      <p:bldP spid="64" grpId="0"/>
      <p:bldP spid="65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8" grpId="0"/>
      <p:bldP spid="80" grpId="0"/>
      <p:bldP spid="81" grpId="0"/>
      <p:bldP spid="82" grpId="0"/>
      <p:bldP spid="83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8" grpId="0"/>
      <p:bldP spid="99" grpId="0"/>
      <p:bldP spid="100" grpId="0"/>
      <p:bldP spid="104" grpId="0"/>
      <p:bldP spid="105" grpId="0"/>
      <p:bldP spid="106" grpId="0"/>
      <p:bldP spid="107" grpId="0"/>
      <p:bldP spid="110" grpId="0"/>
      <p:bldP spid="111" grpId="0"/>
      <p:bldP spid="112" grpId="0"/>
      <p:bldP spid="113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97DFA2-2216-43A2-BCA3-A940DE169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37" y="1247948"/>
            <a:ext cx="5603028" cy="48613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935A77-2AAA-45E6-8382-0F47863F8933}"/>
              </a:ext>
            </a:extLst>
          </p:cNvPr>
          <p:cNvSpPr/>
          <p:nvPr/>
        </p:nvSpPr>
        <p:spPr>
          <a:xfrm>
            <a:off x="56123" y="45079"/>
            <a:ext cx="89505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set of 20 squares around a shaded space.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area of the shaded space?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81F729-F475-4998-AFD5-D25E28B631AB}"/>
              </a:ext>
            </a:extLst>
          </p:cNvPr>
          <p:cNvCxnSpPr/>
          <p:nvPr/>
        </p:nvCxnSpPr>
        <p:spPr>
          <a:xfrm>
            <a:off x="2158584" y="3672590"/>
            <a:ext cx="0" cy="749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EE83047-5DBE-4084-915A-7979EAE84691}"/>
              </a:ext>
            </a:extLst>
          </p:cNvPr>
          <p:cNvCxnSpPr/>
          <p:nvPr/>
        </p:nvCxnSpPr>
        <p:spPr>
          <a:xfrm>
            <a:off x="2929170" y="3672590"/>
            <a:ext cx="0" cy="749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8BEE6D-5C52-4F34-B05F-A2DA7C8650A9}"/>
              </a:ext>
            </a:extLst>
          </p:cNvPr>
          <p:cNvCxnSpPr>
            <a:cxnSpLocks/>
          </p:cNvCxnSpPr>
          <p:nvPr/>
        </p:nvCxnSpPr>
        <p:spPr>
          <a:xfrm>
            <a:off x="3693317" y="2910204"/>
            <a:ext cx="0" cy="23057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8C5006A-82AD-44FD-ABC2-8CC26B2C1BEC}"/>
              </a:ext>
            </a:extLst>
          </p:cNvPr>
          <p:cNvCxnSpPr>
            <a:cxnSpLocks/>
          </p:cNvCxnSpPr>
          <p:nvPr/>
        </p:nvCxnSpPr>
        <p:spPr>
          <a:xfrm>
            <a:off x="4463903" y="2910204"/>
            <a:ext cx="0" cy="15118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1692830-015F-4863-B407-7CD00F330980}"/>
              </a:ext>
            </a:extLst>
          </p:cNvPr>
          <p:cNvCxnSpPr>
            <a:cxnSpLocks/>
          </p:cNvCxnSpPr>
          <p:nvPr/>
        </p:nvCxnSpPr>
        <p:spPr>
          <a:xfrm flipH="1">
            <a:off x="2929170" y="3672590"/>
            <a:ext cx="22932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3404BCD-A6C4-42BD-99E4-6FD0DA2F2FC0}"/>
              </a:ext>
            </a:extLst>
          </p:cNvPr>
          <p:cNvCxnSpPr>
            <a:cxnSpLocks/>
          </p:cNvCxnSpPr>
          <p:nvPr/>
        </p:nvCxnSpPr>
        <p:spPr>
          <a:xfrm flipH="1">
            <a:off x="2929171" y="4422098"/>
            <a:ext cx="1534732" cy="64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A142D8-10DE-4272-9E28-36E16960C0A6}"/>
              </a:ext>
            </a:extLst>
          </p:cNvPr>
          <p:cNvCxnSpPr>
            <a:cxnSpLocks/>
          </p:cNvCxnSpPr>
          <p:nvPr/>
        </p:nvCxnSpPr>
        <p:spPr>
          <a:xfrm flipH="1">
            <a:off x="3693317" y="2903765"/>
            <a:ext cx="7705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91634D1-F1CD-4F25-86D9-086DBAF13A9A}"/>
              </a:ext>
            </a:extLst>
          </p:cNvPr>
          <p:cNvSpPr/>
          <p:nvPr/>
        </p:nvSpPr>
        <p:spPr>
          <a:xfrm>
            <a:off x="6570869" y="535557"/>
            <a:ext cx="20106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11 squares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B49D12-8F72-4542-A1C0-C252CE1DE3C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2622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the two shapes that have three-quarters shaded.</a:t>
            </a:r>
          </a:p>
        </p:txBody>
      </p:sp>
      <p:pic>
        <p:nvPicPr>
          <p:cNvPr id="135170" name="Picture 2">
            <a:extLst>
              <a:ext uri="{FF2B5EF4-FFF2-40B4-BE49-F238E27FC236}">
                <a16:creationId xmlns:a16="http://schemas.microsoft.com/office/drawing/2014/main" id="{A6A6D61E-A0A2-4044-8508-A2F985D07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106" y="933621"/>
            <a:ext cx="5165725" cy="518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5FC3A6-1DAD-46CD-9B41-37072AF1810A}"/>
              </a:ext>
            </a:extLst>
          </p:cNvPr>
          <p:cNvCxnSpPr>
            <a:cxnSpLocks/>
          </p:cNvCxnSpPr>
          <p:nvPr/>
        </p:nvCxnSpPr>
        <p:spPr>
          <a:xfrm>
            <a:off x="1350631" y="164404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8FBB4B-68E3-4D35-BBF1-F7EA74A7E1FF}"/>
              </a:ext>
            </a:extLst>
          </p:cNvPr>
          <p:cNvCxnSpPr>
            <a:cxnSpLocks/>
          </p:cNvCxnSpPr>
          <p:nvPr/>
        </p:nvCxnSpPr>
        <p:spPr>
          <a:xfrm>
            <a:off x="2686565" y="164404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CD62D8F-D11E-4CF1-BF6C-1235520F5AE4}"/>
              </a:ext>
            </a:extLst>
          </p:cNvPr>
          <p:cNvSpPr txBox="1"/>
          <p:nvPr/>
        </p:nvSpPr>
        <p:spPr>
          <a:xfrm>
            <a:off x="1303860" y="1115089"/>
            <a:ext cx="9522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733F7D-E31D-48AF-891E-B93F170534A4}"/>
              </a:ext>
            </a:extLst>
          </p:cNvPr>
          <p:cNvSpPr txBox="1"/>
          <p:nvPr/>
        </p:nvSpPr>
        <p:spPr>
          <a:xfrm>
            <a:off x="1315404" y="159142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5E4B9A-5632-416F-9811-911C98BC27FA}"/>
              </a:ext>
            </a:extLst>
          </p:cNvPr>
          <p:cNvSpPr txBox="1"/>
          <p:nvPr/>
        </p:nvSpPr>
        <p:spPr>
          <a:xfrm>
            <a:off x="2672270" y="158552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40F5A6-F4DB-4A7B-99A8-EA0593A1CE3E}"/>
              </a:ext>
            </a:extLst>
          </p:cNvPr>
          <p:cNvSpPr txBox="1"/>
          <p:nvPr/>
        </p:nvSpPr>
        <p:spPr>
          <a:xfrm>
            <a:off x="2228804" y="133184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A6735C3F-2FAB-46DE-A7AF-A66E242B28B0}"/>
              </a:ext>
            </a:extLst>
          </p:cNvPr>
          <p:cNvSpPr/>
          <p:nvPr/>
        </p:nvSpPr>
        <p:spPr>
          <a:xfrm rot="16200000">
            <a:off x="1965563" y="61735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3E2B605-F456-4D03-BC28-E11B14F5171D}"/>
              </a:ext>
            </a:extLst>
          </p:cNvPr>
          <p:cNvSpPr/>
          <p:nvPr/>
        </p:nvSpPr>
        <p:spPr>
          <a:xfrm rot="5400000">
            <a:off x="1955276" y="15444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E635FE-AB89-4E23-84A9-699C3239DD60}"/>
              </a:ext>
            </a:extLst>
          </p:cNvPr>
          <p:cNvSpPr txBox="1"/>
          <p:nvPr/>
        </p:nvSpPr>
        <p:spPr>
          <a:xfrm>
            <a:off x="2085866" y="20798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84484E-EE26-45BF-A546-84ACD40645AF}"/>
              </a:ext>
            </a:extLst>
          </p:cNvPr>
          <p:cNvSpPr txBox="1"/>
          <p:nvPr/>
        </p:nvSpPr>
        <p:spPr>
          <a:xfrm>
            <a:off x="2085865" y="78553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582B56-39C6-4BF0-94C8-8A2FDDC51FE0}"/>
              </a:ext>
            </a:extLst>
          </p:cNvPr>
          <p:cNvSpPr txBox="1"/>
          <p:nvPr/>
        </p:nvSpPr>
        <p:spPr>
          <a:xfrm>
            <a:off x="2670987" y="113947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842F30-E27F-41F5-BD21-DB919D46DF65}"/>
              </a:ext>
            </a:extLst>
          </p:cNvPr>
          <p:cNvSpPr/>
          <p:nvPr/>
        </p:nvSpPr>
        <p:spPr>
          <a:xfrm>
            <a:off x="3696444" y="137196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DA5E9F-A56E-43F1-9848-F8BCACDE418E}"/>
              </a:ext>
            </a:extLst>
          </p:cNvPr>
          <p:cNvGrpSpPr/>
          <p:nvPr/>
        </p:nvGrpSpPr>
        <p:grpSpPr>
          <a:xfrm>
            <a:off x="8502674" y="1139478"/>
            <a:ext cx="532658" cy="1107280"/>
            <a:chOff x="2443672" y="2786991"/>
            <a:chExt cx="532658" cy="110728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B0CEFBD-23B9-4700-8B83-901BF9C27409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92842E-ABE9-4049-8688-B128FCA59035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AE12E39-F878-473B-A0C7-353AD427EC5B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8577EF2-71A7-4F10-9754-DC8689A952D6}"/>
              </a:ext>
            </a:extLst>
          </p:cNvPr>
          <p:cNvGrpSpPr/>
          <p:nvPr/>
        </p:nvGrpSpPr>
        <p:grpSpPr>
          <a:xfrm>
            <a:off x="6619065" y="2974749"/>
            <a:ext cx="959655" cy="1107280"/>
            <a:chOff x="2419598" y="5229889"/>
            <a:chExt cx="959655" cy="110728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8C0C8DD-8042-40EF-B1EF-B423F474F976}"/>
                </a:ext>
              </a:extLst>
            </p:cNvPr>
            <p:cNvCxnSpPr>
              <a:cxnSpLocks/>
            </p:cNvCxnSpPr>
            <p:nvPr/>
          </p:nvCxnSpPr>
          <p:spPr>
            <a:xfrm>
              <a:off x="2463814" y="5758846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6596322-507F-4D56-8C50-A995868D8393}"/>
                </a:ext>
              </a:extLst>
            </p:cNvPr>
            <p:cNvSpPr txBox="1"/>
            <p:nvPr/>
          </p:nvSpPr>
          <p:spPr>
            <a:xfrm>
              <a:off x="2419598" y="5229889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1EDE4CA-DBE1-4A3D-B19C-761D2C5BCD2E}"/>
                </a:ext>
              </a:extLst>
            </p:cNvPr>
            <p:cNvSpPr txBox="1"/>
            <p:nvPr/>
          </p:nvSpPr>
          <p:spPr>
            <a:xfrm>
              <a:off x="2428587" y="5706227"/>
              <a:ext cx="9506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2077EAC-E51A-4B04-960A-96042FD42C44}"/>
              </a:ext>
            </a:extLst>
          </p:cNvPr>
          <p:cNvGrpSpPr/>
          <p:nvPr/>
        </p:nvGrpSpPr>
        <p:grpSpPr>
          <a:xfrm>
            <a:off x="2642863" y="4841276"/>
            <a:ext cx="532658" cy="1107280"/>
            <a:chOff x="2443672" y="2786991"/>
            <a:chExt cx="532658" cy="1107280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2BE3182-5ECD-4CE2-A728-8EC8430542C1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435DE13-F10C-4B0A-9248-B7B0818D8E35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75BD0CB-1778-47BC-B3E3-7A6E2DF58E45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2C24F2E-C72C-4246-9BAD-EFD09F39C96C}"/>
              </a:ext>
            </a:extLst>
          </p:cNvPr>
          <p:cNvCxnSpPr>
            <a:cxnSpLocks/>
          </p:cNvCxnSpPr>
          <p:nvPr/>
        </p:nvCxnSpPr>
        <p:spPr>
          <a:xfrm>
            <a:off x="8572722" y="538552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9EE817F-F1F8-44F3-8BB2-6DD5A1600FA5}"/>
              </a:ext>
            </a:extLst>
          </p:cNvPr>
          <p:cNvCxnSpPr>
            <a:cxnSpLocks/>
          </p:cNvCxnSpPr>
          <p:nvPr/>
        </p:nvCxnSpPr>
        <p:spPr>
          <a:xfrm>
            <a:off x="9451952" y="5385521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2FCE885-ACF3-43D8-929A-1F7BE4BCA9C0}"/>
              </a:ext>
            </a:extLst>
          </p:cNvPr>
          <p:cNvSpPr txBox="1"/>
          <p:nvPr/>
        </p:nvSpPr>
        <p:spPr>
          <a:xfrm>
            <a:off x="8535349" y="487768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9F1B57-8455-454B-92FD-9C2511554BAF}"/>
              </a:ext>
            </a:extLst>
          </p:cNvPr>
          <p:cNvSpPr txBox="1"/>
          <p:nvPr/>
        </p:nvSpPr>
        <p:spPr>
          <a:xfrm>
            <a:off x="8545915" y="532372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EE231CF-2AD8-4C83-9ED1-39D80C766306}"/>
              </a:ext>
            </a:extLst>
          </p:cNvPr>
          <p:cNvSpPr txBox="1"/>
          <p:nvPr/>
        </p:nvSpPr>
        <p:spPr>
          <a:xfrm>
            <a:off x="9432495" y="5323729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BC36BA-ACB3-416F-8CD2-18C17E0F7116}"/>
              </a:ext>
            </a:extLst>
          </p:cNvPr>
          <p:cNvSpPr txBox="1"/>
          <p:nvPr/>
        </p:nvSpPr>
        <p:spPr>
          <a:xfrm>
            <a:off x="9004909" y="507005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D3FC0D77-C303-4E3E-A1C6-22BBA2958E89}"/>
              </a:ext>
            </a:extLst>
          </p:cNvPr>
          <p:cNvSpPr/>
          <p:nvPr/>
        </p:nvSpPr>
        <p:spPr>
          <a:xfrm rot="16200000">
            <a:off x="8823710" y="4469461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554B003E-5972-4EDA-B6F4-188E13F83957}"/>
              </a:ext>
            </a:extLst>
          </p:cNvPr>
          <p:cNvSpPr/>
          <p:nvPr/>
        </p:nvSpPr>
        <p:spPr>
          <a:xfrm rot="5400000">
            <a:off x="8813422" y="5403115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4499AE-CD0E-4712-ABB1-A2E2C6E0353B}"/>
              </a:ext>
            </a:extLst>
          </p:cNvPr>
          <p:cNvSpPr txBox="1"/>
          <p:nvPr/>
        </p:nvSpPr>
        <p:spPr>
          <a:xfrm>
            <a:off x="8931452" y="582459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55D052-7801-404A-AA06-52C1EE4283C4}"/>
              </a:ext>
            </a:extLst>
          </p:cNvPr>
          <p:cNvSpPr txBox="1"/>
          <p:nvPr/>
        </p:nvSpPr>
        <p:spPr>
          <a:xfrm>
            <a:off x="8916863" y="4523747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A7CCA0-304D-48E7-A599-10F2BF2BB4CD}"/>
              </a:ext>
            </a:extLst>
          </p:cNvPr>
          <p:cNvSpPr txBox="1"/>
          <p:nvPr/>
        </p:nvSpPr>
        <p:spPr>
          <a:xfrm>
            <a:off x="9421896" y="487768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10B10E-2A30-4FBB-A962-7D51E1069EF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C8F04CB-7816-4A76-A763-C1B87B21D4C8}"/>
              </a:ext>
            </a:extLst>
          </p:cNvPr>
          <p:cNvSpPr/>
          <p:nvPr/>
        </p:nvSpPr>
        <p:spPr>
          <a:xfrm>
            <a:off x="7381741" y="503157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74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6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radio programmes one morning.</a:t>
            </a:r>
          </a:p>
          <a:p>
            <a:r>
              <a:rPr lang="en-US" sz="2400" dirty="0"/>
              <a:t>7:00 Music show </a:t>
            </a:r>
          </a:p>
          <a:p>
            <a:r>
              <a:rPr lang="en-US" sz="2400" dirty="0"/>
              <a:t>7:55 Weather report </a:t>
            </a:r>
          </a:p>
          <a:p>
            <a:r>
              <a:rPr lang="en-US" sz="2400" dirty="0"/>
              <a:t>8:00 News </a:t>
            </a:r>
          </a:p>
          <a:p>
            <a:r>
              <a:rPr lang="en-US" sz="2400" dirty="0"/>
              <a:t>8:15 Travel news </a:t>
            </a:r>
          </a:p>
          <a:p>
            <a:r>
              <a:rPr lang="en-US" sz="2400" dirty="0"/>
              <a:t>8:25 Sport </a:t>
            </a:r>
          </a:p>
          <a:p>
            <a:r>
              <a:rPr lang="en-US" sz="2400" dirty="0"/>
              <a:t>8:45 Holiday programme</a:t>
            </a:r>
          </a:p>
          <a:p>
            <a:r>
              <a:rPr lang="en-US" sz="3200" b="1" dirty="0"/>
              <a:t>Josh turns the radio on at 7:25am.</a:t>
            </a:r>
          </a:p>
          <a:p>
            <a:r>
              <a:rPr lang="en-US" sz="3200" b="1" dirty="0"/>
              <a:t>How many minutes does he have to wait for the Weather report?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20ADDD-49B6-4AEA-AE45-30C21DD398E9}"/>
              </a:ext>
            </a:extLst>
          </p:cNvPr>
          <p:cNvSpPr/>
          <p:nvPr/>
        </p:nvSpPr>
        <p:spPr>
          <a:xfrm>
            <a:off x="56121" y="4635852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Holiday programme lasts for 40 minutes.</a:t>
            </a:r>
          </a:p>
          <a:p>
            <a:r>
              <a:rPr lang="en-US" sz="3200" b="1" dirty="0"/>
              <a:t>At what time does the Holiday programme finish?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5FA99A-C142-4D9D-8D4E-E77A7A4C8F0E}"/>
              </a:ext>
            </a:extLst>
          </p:cNvPr>
          <p:cNvSpPr/>
          <p:nvPr/>
        </p:nvSpPr>
        <p:spPr>
          <a:xfrm>
            <a:off x="56121" y="932466"/>
            <a:ext cx="2785050" cy="4249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C0953A-F528-4DFB-890D-BB9C0692DAEC}"/>
              </a:ext>
            </a:extLst>
          </p:cNvPr>
          <p:cNvSpPr/>
          <p:nvPr/>
        </p:nvSpPr>
        <p:spPr>
          <a:xfrm>
            <a:off x="677635" y="3835652"/>
            <a:ext cx="7611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He has to wait 30 minutes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9B339DC-8878-4010-8DA1-722013162D0C}"/>
              </a:ext>
            </a:extLst>
          </p:cNvPr>
          <p:cNvGrpSpPr/>
          <p:nvPr/>
        </p:nvGrpSpPr>
        <p:grpSpPr>
          <a:xfrm>
            <a:off x="8772724" y="5104689"/>
            <a:ext cx="650662" cy="492950"/>
            <a:chOff x="3713710" y="928777"/>
            <a:chExt cx="650662" cy="49295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582AF4F-CDB2-491B-92FF-999BD2E96DFC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02ACD5B-6B40-4521-B5F6-B428CACAF766}"/>
                </a:ext>
              </a:extLst>
            </p:cNvPr>
            <p:cNvSpPr txBox="1"/>
            <p:nvPr/>
          </p:nvSpPr>
          <p:spPr>
            <a:xfrm>
              <a:off x="3713710" y="1021617"/>
              <a:ext cx="650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8:45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902C06E-F43A-4A01-B02F-B5A2DDB47736}"/>
              </a:ext>
            </a:extLst>
          </p:cNvPr>
          <p:cNvGrpSpPr/>
          <p:nvPr/>
        </p:nvGrpSpPr>
        <p:grpSpPr>
          <a:xfrm>
            <a:off x="9686208" y="5101936"/>
            <a:ext cx="724879" cy="494964"/>
            <a:chOff x="6852568" y="926763"/>
            <a:chExt cx="724879" cy="49496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5353BA7-9E52-4D6A-8EC0-D7129031CED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A765B98-BDB5-43CB-AB4C-D7A472AB0C4B}"/>
                </a:ext>
              </a:extLst>
            </p:cNvPr>
            <p:cNvGrpSpPr/>
            <p:nvPr/>
          </p:nvGrpSpPr>
          <p:grpSpPr>
            <a:xfrm>
              <a:off x="6852568" y="928608"/>
              <a:ext cx="724879" cy="493119"/>
              <a:chOff x="6852568" y="928608"/>
              <a:chExt cx="724879" cy="493119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E37EDF-DE37-4880-81A8-791FBAB15AFF}"/>
                  </a:ext>
                </a:extLst>
              </p:cNvPr>
              <p:cNvSpPr txBox="1"/>
              <p:nvPr/>
            </p:nvSpPr>
            <p:spPr>
              <a:xfrm>
                <a:off x="6852568" y="1021617"/>
                <a:ext cx="7248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9:00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38DD72B8-2258-4C9F-BA6B-BA6932E0EE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C4FCE219-D18A-4A34-B636-49CCD06E095D}"/>
              </a:ext>
            </a:extLst>
          </p:cNvPr>
          <p:cNvGrpSpPr/>
          <p:nvPr/>
        </p:nvGrpSpPr>
        <p:grpSpPr>
          <a:xfrm>
            <a:off x="9090442" y="4606064"/>
            <a:ext cx="893612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1D4E7BA8-FE54-478D-86A9-8981A558B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D79F3E2-1C39-4876-9026-0EE9F22AB47E}"/>
                </a:ext>
              </a:extLst>
            </p:cNvPr>
            <p:cNvSpPr/>
            <p:nvPr/>
          </p:nvSpPr>
          <p:spPr>
            <a:xfrm>
              <a:off x="7412569" y="5821043"/>
              <a:ext cx="16468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+15m</a:t>
              </a:r>
            </a:p>
          </p:txBody>
        </p:sp>
      </p:grpSp>
      <p:grpSp>
        <p:nvGrpSpPr>
          <p:cNvPr id="18" name="Group 91">
            <a:extLst>
              <a:ext uri="{FF2B5EF4-FFF2-40B4-BE49-F238E27FC236}">
                <a16:creationId xmlns:a16="http://schemas.microsoft.com/office/drawing/2014/main" id="{86A495A5-2730-4450-B30F-347BAF773F3C}"/>
              </a:ext>
            </a:extLst>
          </p:cNvPr>
          <p:cNvGrpSpPr/>
          <p:nvPr/>
        </p:nvGrpSpPr>
        <p:grpSpPr>
          <a:xfrm>
            <a:off x="9986991" y="4601633"/>
            <a:ext cx="889898" cy="479154"/>
            <a:chOff x="7395283" y="5821043"/>
            <a:chExt cx="205894" cy="512761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E249DBA6-1B2F-4AD1-BA60-CF2FC9C7A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84D60D4-5AFE-499C-A483-B53ECA2600DE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+25m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3C8E99-09A9-42D5-9EE6-E16746B51958}"/>
              </a:ext>
            </a:extLst>
          </p:cNvPr>
          <p:cNvGrpSpPr/>
          <p:nvPr/>
        </p:nvGrpSpPr>
        <p:grpSpPr>
          <a:xfrm>
            <a:off x="10408036" y="5099554"/>
            <a:ext cx="961280" cy="494964"/>
            <a:chOff x="6683297" y="926763"/>
            <a:chExt cx="961280" cy="49496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EDA2ED3-F699-42CE-9600-05B116E0ABA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D87737F-EDAE-4CD6-A748-A855175F90A9}"/>
                </a:ext>
              </a:extLst>
            </p:cNvPr>
            <p:cNvGrpSpPr/>
            <p:nvPr/>
          </p:nvGrpSpPr>
          <p:grpSpPr>
            <a:xfrm>
              <a:off x="6683297" y="928608"/>
              <a:ext cx="961280" cy="493119"/>
              <a:chOff x="6683297" y="928608"/>
              <a:chExt cx="961280" cy="49311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361C803-047B-4E3E-9597-48FE7DBBC307}"/>
                  </a:ext>
                </a:extLst>
              </p:cNvPr>
              <p:cNvSpPr txBox="1"/>
              <p:nvPr/>
            </p:nvSpPr>
            <p:spPr>
              <a:xfrm>
                <a:off x="6683297" y="1021617"/>
                <a:ext cx="961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9:25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9E23A2A-EE58-4D71-811D-A28C353498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1D6EA17-0954-44A3-896B-AE452624055A}"/>
              </a:ext>
            </a:extLst>
          </p:cNvPr>
          <p:cNvCxnSpPr>
            <a:cxnSpLocks/>
          </p:cNvCxnSpPr>
          <p:nvPr/>
        </p:nvCxnSpPr>
        <p:spPr>
          <a:xfrm>
            <a:off x="8757911" y="5117733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B0573585-7B77-4553-8F47-0DD5E00AD5A2}"/>
              </a:ext>
            </a:extLst>
          </p:cNvPr>
          <p:cNvSpPr/>
          <p:nvPr/>
        </p:nvSpPr>
        <p:spPr>
          <a:xfrm>
            <a:off x="9024426" y="495216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2ACD47-24B5-408C-A28C-068C9BC7523D}"/>
              </a:ext>
            </a:extLst>
          </p:cNvPr>
          <p:cNvSpPr/>
          <p:nvPr/>
        </p:nvSpPr>
        <p:spPr>
          <a:xfrm>
            <a:off x="677635" y="5743685"/>
            <a:ext cx="3345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 finishes at 9:25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8455422-86A1-480C-8598-9424F6A1B461}"/>
              </a:ext>
            </a:extLst>
          </p:cNvPr>
          <p:cNvSpPr/>
          <p:nvPr/>
        </p:nvSpPr>
        <p:spPr>
          <a:xfrm>
            <a:off x="56121" y="2390503"/>
            <a:ext cx="3263854" cy="4249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3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0.01927 -0.03796 C 0.02331 -0.04629 0.0293 -0.05069 0.03581 -0.05069 C 0.04297 -0.05069 0.04883 -0.04629 0.05287 -0.03796 L 0.07253 -4.44444E-6 " pathEditMode="relative" rAng="0" ptsTypes="AAAAA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4.44444E-6 L 0.0918 -0.03703 C 0.09597 -0.04537 0.10222 -0.04976 0.10847 -0.04976 C 0.11589 -0.04976 0.12175 -0.04537 0.12578 -0.03703 L 0.14584 -4.44444E-6 " pathEditMode="relative" rAng="0" ptsTypes="AAAAA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27" grpId="0" animBg="1"/>
      <p:bldP spid="27" grpId="1" animBg="1"/>
      <p:bldP spid="27" grpId="2" animBg="1"/>
      <p:bldP spid="28" grpId="0"/>
      <p:bldP spid="29" grpId="0" animBg="1"/>
      <p:bldP spid="29" grpId="1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313A51-AE35-49A9-B7C1-AF90B7DAA143}"/>
              </a:ext>
            </a:extLst>
          </p:cNvPr>
          <p:cNvSpPr/>
          <p:nvPr/>
        </p:nvSpPr>
        <p:spPr>
          <a:xfrm>
            <a:off x="56123" y="50000"/>
            <a:ext cx="104962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some shaded shapes on a grid.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 three shapes have reflective symmetry?</a:t>
            </a:r>
          </a:p>
        </p:txBody>
      </p:sp>
      <p:pic>
        <p:nvPicPr>
          <p:cNvPr id="3" name="Picture 2" descr="https://app.doublestruck.eu/content/K2_REAS/HTML/Q/Q00A09_files/image001.jpg">
            <a:extLst>
              <a:ext uri="{FF2B5EF4-FFF2-40B4-BE49-F238E27FC236}">
                <a16:creationId xmlns:a16="http://schemas.microsoft.com/office/drawing/2014/main" id="{D5E93CED-10E9-4F6F-AFEA-04F6994077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067" y="1137045"/>
            <a:ext cx="6598133" cy="566082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729B01-CF49-441B-A250-616F2F229AC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5A1B56-C917-41B3-B343-F237D4D078EE}"/>
              </a:ext>
            </a:extLst>
          </p:cNvPr>
          <p:cNvCxnSpPr>
            <a:cxnSpLocks/>
          </p:cNvCxnSpPr>
          <p:nvPr/>
        </p:nvCxnSpPr>
        <p:spPr>
          <a:xfrm>
            <a:off x="3837216" y="1683756"/>
            <a:ext cx="0" cy="21208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76DFBAB-35BA-41EC-83E2-542AB7AD4A73}"/>
              </a:ext>
            </a:extLst>
          </p:cNvPr>
          <p:cNvSpPr/>
          <p:nvPr/>
        </p:nvSpPr>
        <p:spPr>
          <a:xfrm>
            <a:off x="8063455" y="528771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C5FA6A2-826B-4D2A-8F2A-96FE3A354EDA}"/>
              </a:ext>
            </a:extLst>
          </p:cNvPr>
          <p:cNvCxnSpPr>
            <a:cxnSpLocks/>
          </p:cNvCxnSpPr>
          <p:nvPr/>
        </p:nvCxnSpPr>
        <p:spPr>
          <a:xfrm flipH="1">
            <a:off x="6847116" y="3019183"/>
            <a:ext cx="16440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B561B49-3C8C-4F1E-A42E-0EC0C7BCC5E4}"/>
              </a:ext>
            </a:extLst>
          </p:cNvPr>
          <p:cNvSpPr/>
          <p:nvPr/>
        </p:nvSpPr>
        <p:spPr>
          <a:xfrm>
            <a:off x="8338577" y="528771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C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F20F822-4E19-41FB-AA7F-04E4085B80ED}"/>
              </a:ext>
            </a:extLst>
          </p:cNvPr>
          <p:cNvCxnSpPr>
            <a:cxnSpLocks/>
          </p:cNvCxnSpPr>
          <p:nvPr/>
        </p:nvCxnSpPr>
        <p:spPr>
          <a:xfrm flipH="1" flipV="1">
            <a:off x="5283283" y="5198424"/>
            <a:ext cx="1278576" cy="12683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E94F47-67CF-425B-84D2-C206BD268DA7}"/>
              </a:ext>
            </a:extLst>
          </p:cNvPr>
          <p:cNvSpPr/>
          <p:nvPr/>
        </p:nvSpPr>
        <p:spPr>
          <a:xfrm>
            <a:off x="8778768" y="528771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E</a:t>
            </a:r>
          </a:p>
        </p:txBody>
      </p:sp>
    </p:spTree>
    <p:extLst>
      <p:ext uri="{BB962C8B-B14F-4D97-AF65-F5344CB8AC3E}">
        <p14:creationId xmlns:p14="http://schemas.microsoft.com/office/powerpoint/2010/main" val="133442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6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Cinema tickets cost £3.65 each.</a:t>
            </a:r>
          </a:p>
          <a:p>
            <a:r>
              <a:rPr lang="en-US" sz="3200" b="1" dirty="0"/>
              <a:t>Hannah buys 4 tickets.</a:t>
            </a:r>
          </a:p>
          <a:p>
            <a:r>
              <a:rPr lang="en-US" sz="3200" b="1" dirty="0"/>
              <a:t>How much does Hannah pay?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58C02E-0EC2-4B17-BB72-C7B253F4A74B}"/>
              </a:ext>
            </a:extLst>
          </p:cNvPr>
          <p:cNvSpPr txBox="1"/>
          <p:nvPr/>
        </p:nvSpPr>
        <p:spPr>
          <a:xfrm>
            <a:off x="2233864" y="1900634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3.6 5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1FACBA-39C5-48C5-B4EA-4C2A08E017B0}"/>
              </a:ext>
            </a:extLst>
          </p:cNvPr>
          <p:cNvSpPr txBox="1"/>
          <p:nvPr/>
        </p:nvSpPr>
        <p:spPr>
          <a:xfrm>
            <a:off x="1770504" y="232026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04119B-76AB-40B7-A624-B3A3DBDB486D}"/>
              </a:ext>
            </a:extLst>
          </p:cNvPr>
          <p:cNvSpPr txBox="1"/>
          <p:nvPr/>
        </p:nvSpPr>
        <p:spPr>
          <a:xfrm>
            <a:off x="3127977" y="2317316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F0BDDC-16D8-4D46-9A3E-42D5B1076F06}"/>
              </a:ext>
            </a:extLst>
          </p:cNvPr>
          <p:cNvCxnSpPr>
            <a:cxnSpLocks/>
          </p:cNvCxnSpPr>
          <p:nvPr/>
        </p:nvCxnSpPr>
        <p:spPr>
          <a:xfrm>
            <a:off x="1807771" y="2857018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B8BE0B2-FFF1-446B-8D8A-71D372DF1601}"/>
              </a:ext>
            </a:extLst>
          </p:cNvPr>
          <p:cNvCxnSpPr>
            <a:cxnSpLocks/>
          </p:cNvCxnSpPr>
          <p:nvPr/>
        </p:nvCxnSpPr>
        <p:spPr>
          <a:xfrm>
            <a:off x="1807771" y="3299473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F0A9C0B-B0DA-4C98-A63F-A5CA6943C31B}"/>
              </a:ext>
            </a:extLst>
          </p:cNvPr>
          <p:cNvSpPr txBox="1"/>
          <p:nvPr/>
        </p:nvSpPr>
        <p:spPr>
          <a:xfrm>
            <a:off x="2548573" y="277472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348DA2-CF7D-405F-9C21-9AFD563D4863}"/>
              </a:ext>
            </a:extLst>
          </p:cNvPr>
          <p:cNvSpPr txBox="1"/>
          <p:nvPr/>
        </p:nvSpPr>
        <p:spPr>
          <a:xfrm>
            <a:off x="3132117" y="276397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772871-4B3A-4138-AB83-B5650B133C28}"/>
              </a:ext>
            </a:extLst>
          </p:cNvPr>
          <p:cNvSpPr txBox="1"/>
          <p:nvPr/>
        </p:nvSpPr>
        <p:spPr>
          <a:xfrm>
            <a:off x="2713741" y="277472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6719FA-4A4A-4BC9-AD03-C6C671E244DE}"/>
              </a:ext>
            </a:extLst>
          </p:cNvPr>
          <p:cNvSpPr txBox="1"/>
          <p:nvPr/>
        </p:nvSpPr>
        <p:spPr>
          <a:xfrm>
            <a:off x="2721908" y="1630225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C8C826-E6E8-4FF1-BB21-E114A7841348}"/>
              </a:ext>
            </a:extLst>
          </p:cNvPr>
          <p:cNvSpPr txBox="1"/>
          <p:nvPr/>
        </p:nvSpPr>
        <p:spPr>
          <a:xfrm>
            <a:off x="1785950" y="2775945"/>
            <a:ext cx="974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5A7CC7-2899-45E1-975B-7704AA7F01B2}"/>
              </a:ext>
            </a:extLst>
          </p:cNvPr>
          <p:cNvSpPr txBox="1"/>
          <p:nvPr/>
        </p:nvSpPr>
        <p:spPr>
          <a:xfrm>
            <a:off x="2270512" y="1620194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B4ED89-A2E1-4C61-8616-31F352E9A6B2}"/>
              </a:ext>
            </a:extLst>
          </p:cNvPr>
          <p:cNvSpPr txBox="1"/>
          <p:nvPr/>
        </p:nvSpPr>
        <p:spPr>
          <a:xfrm>
            <a:off x="1446714" y="2774727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7B9E8D-3A6C-473D-8FA8-031B8EBB2AE8}"/>
              </a:ext>
            </a:extLst>
          </p:cNvPr>
          <p:cNvSpPr txBox="1"/>
          <p:nvPr/>
        </p:nvSpPr>
        <p:spPr>
          <a:xfrm>
            <a:off x="5234031" y="1027662"/>
            <a:ext cx="4285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£14.60</a:t>
            </a:r>
          </a:p>
        </p:txBody>
      </p:sp>
    </p:spTree>
    <p:extLst>
      <p:ext uri="{BB962C8B-B14F-4D97-AF65-F5344CB8AC3E}">
        <p14:creationId xmlns:p14="http://schemas.microsoft.com/office/powerpoint/2010/main" val="8736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letter costs 65p to send.</a:t>
            </a:r>
          </a:p>
          <a:p>
            <a:r>
              <a:rPr lang="en-US" sz="3200" b="1" dirty="0"/>
              <a:t>Carla has 20p stamps and 5p stamps.</a:t>
            </a:r>
          </a:p>
          <a:p>
            <a:r>
              <a:rPr lang="en-US" sz="3200" b="1" dirty="0"/>
              <a:t>How many of each stamp does she need?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E9A9C6-B154-412E-96DB-DCD7C0E2F2C1}"/>
              </a:ext>
            </a:extLst>
          </p:cNvPr>
          <p:cNvSpPr/>
          <p:nvPr/>
        </p:nvSpPr>
        <p:spPr>
          <a:xfrm>
            <a:off x="715977" y="1751917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 x 20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95FC52-2D2F-4A95-BC09-CF6281C3C597}"/>
              </a:ext>
            </a:extLst>
          </p:cNvPr>
          <p:cNvSpPr/>
          <p:nvPr/>
        </p:nvSpPr>
        <p:spPr>
          <a:xfrm>
            <a:off x="2147671" y="175191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D3225E-D805-4557-AAFF-9798D702A404}"/>
              </a:ext>
            </a:extLst>
          </p:cNvPr>
          <p:cNvSpPr/>
          <p:nvPr/>
        </p:nvSpPr>
        <p:spPr>
          <a:xfrm>
            <a:off x="715977" y="2303071"/>
            <a:ext cx="1367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 x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700AB-97E8-43E5-8A7A-5B0BC050838B}"/>
              </a:ext>
            </a:extLst>
          </p:cNvPr>
          <p:cNvSpPr/>
          <p:nvPr/>
        </p:nvSpPr>
        <p:spPr>
          <a:xfrm>
            <a:off x="1955167" y="230307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D4A0FE-B6CD-495F-BE64-2A288A1F6D5A}"/>
              </a:ext>
            </a:extLst>
          </p:cNvPr>
          <p:cNvSpPr/>
          <p:nvPr/>
        </p:nvSpPr>
        <p:spPr>
          <a:xfrm>
            <a:off x="7176872" y="1034885"/>
            <a:ext cx="30259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 20p and 1 5p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44F153-7CD9-45A1-BC3C-0D9E644A1CC6}"/>
              </a:ext>
            </a:extLst>
          </p:cNvPr>
          <p:cNvSpPr/>
          <p:nvPr/>
        </p:nvSpPr>
        <p:spPr>
          <a:xfrm>
            <a:off x="715977" y="3011773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 x 20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C1D493-68EF-47AE-A02A-1E1C5A8B6375}"/>
              </a:ext>
            </a:extLst>
          </p:cNvPr>
          <p:cNvSpPr/>
          <p:nvPr/>
        </p:nvSpPr>
        <p:spPr>
          <a:xfrm>
            <a:off x="2147671" y="301177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10C610-CD61-44B0-8CE1-27D375F60B5A}"/>
              </a:ext>
            </a:extLst>
          </p:cNvPr>
          <p:cNvSpPr/>
          <p:nvPr/>
        </p:nvSpPr>
        <p:spPr>
          <a:xfrm>
            <a:off x="715977" y="3562927"/>
            <a:ext cx="1367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 x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AC031-AA3E-409F-9523-82F6E4FDFEA6}"/>
              </a:ext>
            </a:extLst>
          </p:cNvPr>
          <p:cNvSpPr/>
          <p:nvPr/>
        </p:nvSpPr>
        <p:spPr>
          <a:xfrm>
            <a:off x="1955167" y="356292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040C20-3A7E-435C-A207-456814D2BFC6}"/>
              </a:ext>
            </a:extLst>
          </p:cNvPr>
          <p:cNvSpPr/>
          <p:nvPr/>
        </p:nvSpPr>
        <p:spPr>
          <a:xfrm>
            <a:off x="7176871" y="1668978"/>
            <a:ext cx="30259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 20p and 5 5p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231768-AB5A-48EB-AC4C-E3B68E17C2E5}"/>
              </a:ext>
            </a:extLst>
          </p:cNvPr>
          <p:cNvSpPr/>
          <p:nvPr/>
        </p:nvSpPr>
        <p:spPr>
          <a:xfrm>
            <a:off x="715977" y="4358731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 x 20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551430-E63C-4934-ABCF-80CE414C9078}"/>
              </a:ext>
            </a:extLst>
          </p:cNvPr>
          <p:cNvSpPr/>
          <p:nvPr/>
        </p:nvSpPr>
        <p:spPr>
          <a:xfrm>
            <a:off x="2147671" y="4358730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FFFB73-04DB-4465-A2CC-BA6CE17EFAA1}"/>
              </a:ext>
            </a:extLst>
          </p:cNvPr>
          <p:cNvSpPr/>
          <p:nvPr/>
        </p:nvSpPr>
        <p:spPr>
          <a:xfrm>
            <a:off x="715977" y="4909885"/>
            <a:ext cx="1367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 x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F36495-AA1D-4672-AF45-74DAA836CAA7}"/>
              </a:ext>
            </a:extLst>
          </p:cNvPr>
          <p:cNvSpPr/>
          <p:nvPr/>
        </p:nvSpPr>
        <p:spPr>
          <a:xfrm>
            <a:off x="1955167" y="490988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FBBEA9-709C-497C-A0F8-59DF7AEFFC9B}"/>
              </a:ext>
            </a:extLst>
          </p:cNvPr>
          <p:cNvSpPr/>
          <p:nvPr/>
        </p:nvSpPr>
        <p:spPr>
          <a:xfrm>
            <a:off x="7176870" y="2303069"/>
            <a:ext cx="30259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 20p and 9 5p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34C141-4EC8-4DE7-A542-42FB594A2EC4}"/>
              </a:ext>
            </a:extLst>
          </p:cNvPr>
          <p:cNvSpPr/>
          <p:nvPr/>
        </p:nvSpPr>
        <p:spPr>
          <a:xfrm>
            <a:off x="715977" y="5594106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0 x 20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71B0EF-CF76-4298-8320-450501BB663A}"/>
              </a:ext>
            </a:extLst>
          </p:cNvPr>
          <p:cNvSpPr/>
          <p:nvPr/>
        </p:nvSpPr>
        <p:spPr>
          <a:xfrm>
            <a:off x="2147671" y="5594105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446CA1-1287-4998-9BD7-B35D9C78A944}"/>
              </a:ext>
            </a:extLst>
          </p:cNvPr>
          <p:cNvSpPr/>
          <p:nvPr/>
        </p:nvSpPr>
        <p:spPr>
          <a:xfrm>
            <a:off x="715977" y="6145260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13 x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7DD919-77D1-477E-B7D0-5E186225BCAD}"/>
              </a:ext>
            </a:extLst>
          </p:cNvPr>
          <p:cNvSpPr/>
          <p:nvPr/>
        </p:nvSpPr>
        <p:spPr>
          <a:xfrm>
            <a:off x="2136889" y="6145259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9A4C35-839A-4410-A3A5-CA5228972004}"/>
              </a:ext>
            </a:extLst>
          </p:cNvPr>
          <p:cNvSpPr/>
          <p:nvPr/>
        </p:nvSpPr>
        <p:spPr>
          <a:xfrm>
            <a:off x="7176870" y="2936985"/>
            <a:ext cx="30259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0 20p and 13 5p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CBED84-6460-48B3-B71F-D0F1AA00121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60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children at Brook School collect computer vouchers.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A60831-7E92-4671-B3E0-7EACBD4A8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634775"/>
            <a:ext cx="5327251" cy="49242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63D839-56B4-4D02-B1B9-BF61122EEE91}"/>
              </a:ext>
            </a:extLst>
          </p:cNvPr>
          <p:cNvSpPr/>
          <p:nvPr/>
        </p:nvSpPr>
        <p:spPr>
          <a:xfrm>
            <a:off x="5706933" y="634775"/>
            <a:ext cx="637309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Altogether, they need 10 000 </a:t>
            </a:r>
          </a:p>
          <a:p>
            <a:r>
              <a:rPr lang="en-US" sz="3200" b="1" dirty="0"/>
              <a:t>vouchers to get a computer. </a:t>
            </a:r>
          </a:p>
          <a:p>
            <a:r>
              <a:rPr lang="en-US" sz="3200" b="1" dirty="0"/>
              <a:t>How many more vouchers do they need? 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8CF291-A0E0-4ED6-82D3-34DE3D4E2D5A}"/>
              </a:ext>
            </a:extLst>
          </p:cNvPr>
          <p:cNvSpPr/>
          <p:nvPr/>
        </p:nvSpPr>
        <p:spPr>
          <a:xfrm>
            <a:off x="1550584" y="1838086"/>
            <a:ext cx="297944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BEE6B1-0F94-4A89-9152-C6A5252E4468}"/>
              </a:ext>
            </a:extLst>
          </p:cNvPr>
          <p:cNvSpPr/>
          <p:nvPr/>
        </p:nvSpPr>
        <p:spPr>
          <a:xfrm>
            <a:off x="4571993" y="2810690"/>
            <a:ext cx="103121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99A6D3-50A6-41F7-90B7-467461D9E075}"/>
              </a:ext>
            </a:extLst>
          </p:cNvPr>
          <p:cNvSpPr/>
          <p:nvPr/>
        </p:nvSpPr>
        <p:spPr>
          <a:xfrm>
            <a:off x="2829880" y="3737249"/>
            <a:ext cx="297944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8F92FC-0EDD-46C5-9331-B2D7E15A0723}"/>
              </a:ext>
            </a:extLst>
          </p:cNvPr>
          <p:cNvSpPr/>
          <p:nvPr/>
        </p:nvSpPr>
        <p:spPr>
          <a:xfrm>
            <a:off x="4003782" y="4697973"/>
            <a:ext cx="112932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DC0CB0-915E-4BCE-A2E5-53C27FEC52D1}"/>
              </a:ext>
            </a:extLst>
          </p:cNvPr>
          <p:cNvSpPr/>
          <p:nvPr/>
        </p:nvSpPr>
        <p:spPr>
          <a:xfrm>
            <a:off x="5706933" y="3008576"/>
            <a:ext cx="475572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+ 600 + 300 + 500 =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16AC0A-40C8-40D6-B6E5-D5A511050821}"/>
              </a:ext>
            </a:extLst>
          </p:cNvPr>
          <p:cNvSpPr/>
          <p:nvPr/>
        </p:nvSpPr>
        <p:spPr>
          <a:xfrm>
            <a:off x="10128765" y="3008576"/>
            <a:ext cx="15126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F25201-5DAA-44CF-971F-9471EFE8248A}"/>
              </a:ext>
            </a:extLst>
          </p:cNvPr>
          <p:cNvSpPr/>
          <p:nvPr/>
        </p:nvSpPr>
        <p:spPr>
          <a:xfrm>
            <a:off x="5706932" y="3712989"/>
            <a:ext cx="475572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10000 – 1500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03654E-5F6F-4CF7-9E5D-408A2BB6CD2E}"/>
              </a:ext>
            </a:extLst>
          </p:cNvPr>
          <p:cNvSpPr/>
          <p:nvPr/>
        </p:nvSpPr>
        <p:spPr>
          <a:xfrm>
            <a:off x="8639208" y="3737249"/>
            <a:ext cx="125293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8500</a:t>
            </a:r>
          </a:p>
        </p:txBody>
      </p:sp>
    </p:spTree>
    <p:extLst>
      <p:ext uri="{BB962C8B-B14F-4D97-AF65-F5344CB8AC3E}">
        <p14:creationId xmlns:p14="http://schemas.microsoft.com/office/powerpoint/2010/main" val="240037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A2AFD1-E41E-40A8-BC2D-083D9EBE8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70" y="1283060"/>
            <a:ext cx="4306114" cy="429187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E9617C2-070C-4794-9CB0-5499587D56F9}"/>
              </a:ext>
            </a:extLst>
          </p:cNvPr>
          <p:cNvCxnSpPr>
            <a:cxnSpLocks/>
          </p:cNvCxnSpPr>
          <p:nvPr/>
        </p:nvCxnSpPr>
        <p:spPr>
          <a:xfrm>
            <a:off x="5329487" y="276562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76E175-C9BB-4BB0-90E2-EF6FF6F9BA8F}"/>
              </a:ext>
            </a:extLst>
          </p:cNvPr>
          <p:cNvCxnSpPr>
            <a:cxnSpLocks/>
          </p:cNvCxnSpPr>
          <p:nvPr/>
        </p:nvCxnSpPr>
        <p:spPr>
          <a:xfrm>
            <a:off x="6208717" y="276562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5D1AE4F-6E38-4EA6-A89F-1849E74FBEF4}"/>
              </a:ext>
            </a:extLst>
          </p:cNvPr>
          <p:cNvSpPr txBox="1"/>
          <p:nvPr/>
        </p:nvSpPr>
        <p:spPr>
          <a:xfrm>
            <a:off x="5292114" y="22577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9AACEA-872C-4833-8DFB-81AA8B42B107}"/>
              </a:ext>
            </a:extLst>
          </p:cNvPr>
          <p:cNvSpPr txBox="1"/>
          <p:nvPr/>
        </p:nvSpPr>
        <p:spPr>
          <a:xfrm>
            <a:off x="5302680" y="270383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2A8F3C-D702-46A9-82CD-110446DA452B}"/>
              </a:ext>
            </a:extLst>
          </p:cNvPr>
          <p:cNvSpPr txBox="1"/>
          <p:nvPr/>
        </p:nvSpPr>
        <p:spPr>
          <a:xfrm>
            <a:off x="6208716" y="270383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D8227-3070-43FB-9C40-5C77EA51594E}"/>
              </a:ext>
            </a:extLst>
          </p:cNvPr>
          <p:cNvSpPr txBox="1"/>
          <p:nvPr/>
        </p:nvSpPr>
        <p:spPr>
          <a:xfrm>
            <a:off x="5761674" y="245015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621952DE-DC58-411D-AD11-12DC08B33DF5}"/>
              </a:ext>
            </a:extLst>
          </p:cNvPr>
          <p:cNvSpPr/>
          <p:nvPr/>
        </p:nvSpPr>
        <p:spPr>
          <a:xfrm rot="16200000">
            <a:off x="5694375" y="173566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D437B4E-ED2E-4B0C-8DC1-39C855DC82E2}"/>
              </a:ext>
            </a:extLst>
          </p:cNvPr>
          <p:cNvSpPr/>
          <p:nvPr/>
        </p:nvSpPr>
        <p:spPr>
          <a:xfrm rot="5400000">
            <a:off x="5684088" y="266278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67F945-4F9D-4CDC-951B-24B61FE12FC5}"/>
              </a:ext>
            </a:extLst>
          </p:cNvPr>
          <p:cNvSpPr txBox="1"/>
          <p:nvPr/>
        </p:nvSpPr>
        <p:spPr>
          <a:xfrm>
            <a:off x="5814678" y="31981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94258F-E5B2-4531-809D-57A9D53F2C0F}"/>
              </a:ext>
            </a:extLst>
          </p:cNvPr>
          <p:cNvSpPr txBox="1"/>
          <p:nvPr/>
        </p:nvSpPr>
        <p:spPr>
          <a:xfrm>
            <a:off x="5814677" y="190385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13E0F1-728B-4023-814E-658775130D50}"/>
              </a:ext>
            </a:extLst>
          </p:cNvPr>
          <p:cNvSpPr txBox="1"/>
          <p:nvPr/>
        </p:nvSpPr>
        <p:spPr>
          <a:xfrm>
            <a:off x="6422605" y="2257794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90E036-6BCD-4DE3-A5D3-01466F4C0B55}"/>
              </a:ext>
            </a:extLst>
          </p:cNvPr>
          <p:cNvSpPr/>
          <p:nvPr/>
        </p:nvSpPr>
        <p:spPr>
          <a:xfrm>
            <a:off x="485776" y="4479925"/>
            <a:ext cx="1041400" cy="10445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D627DB-A734-43EE-A9AA-1603896F03FC}"/>
              </a:ext>
            </a:extLst>
          </p:cNvPr>
          <p:cNvSpPr/>
          <p:nvPr/>
        </p:nvSpPr>
        <p:spPr>
          <a:xfrm>
            <a:off x="1006476" y="3435349"/>
            <a:ext cx="1041400" cy="10445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0D2EC5-202B-4056-A1C3-2588DB848B34}"/>
              </a:ext>
            </a:extLst>
          </p:cNvPr>
          <p:cNvSpPr/>
          <p:nvPr/>
        </p:nvSpPr>
        <p:spPr>
          <a:xfrm>
            <a:off x="56123" y="16903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Shade      of this shape.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A4BDD5-9451-48F4-B90C-C73FDB34593F}"/>
              </a:ext>
            </a:extLst>
          </p:cNvPr>
          <p:cNvSpPr/>
          <p:nvPr/>
        </p:nvSpPr>
        <p:spPr>
          <a:xfrm>
            <a:off x="1262120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12CC62-A18D-4487-AB4F-C7BE1EAB9EF1}"/>
              </a:ext>
            </a:extLst>
          </p:cNvPr>
          <p:cNvSpPr/>
          <p:nvPr/>
        </p:nvSpPr>
        <p:spPr>
          <a:xfrm>
            <a:off x="1262120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5F83A3B-CFC9-451E-BB2E-E27DBB82483B}"/>
              </a:ext>
            </a:extLst>
          </p:cNvPr>
          <p:cNvCxnSpPr/>
          <p:nvPr/>
        </p:nvCxnSpPr>
        <p:spPr>
          <a:xfrm>
            <a:off x="1279089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14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4" grpId="0" animBg="1"/>
      <p:bldP spid="17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067F49-17A5-45A8-B316-B5A4B68E6DBC}"/>
              </a:ext>
            </a:extLst>
          </p:cNvPr>
          <p:cNvSpPr/>
          <p:nvPr/>
        </p:nvSpPr>
        <p:spPr>
          <a:xfrm>
            <a:off x="56122" y="50000"/>
            <a:ext cx="90878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table shows the cost of a new football kit.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A10EE4-E36B-4CB8-A822-5BAA57AA4575}"/>
              </a:ext>
            </a:extLst>
          </p:cNvPr>
          <p:cNvSpPr/>
          <p:nvPr/>
        </p:nvSpPr>
        <p:spPr>
          <a:xfrm>
            <a:off x="5121499" y="686783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Altogether, how much does the complete football kit cost?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368250-9499-4A58-8C2F-623DBCBD6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18" y="686783"/>
            <a:ext cx="4651085" cy="27422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4C72B3-8B58-42A5-AC09-D5BD7D8B45B6}"/>
              </a:ext>
            </a:extLst>
          </p:cNvPr>
          <p:cNvSpPr txBox="1"/>
          <p:nvPr/>
        </p:nvSpPr>
        <p:spPr>
          <a:xfrm>
            <a:off x="5713563" y="2003094"/>
            <a:ext cx="14089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8.7 5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CEDBCA-0D48-4B44-A5BD-1F49B63C7181}"/>
              </a:ext>
            </a:extLst>
          </p:cNvPr>
          <p:cNvSpPr txBox="1"/>
          <p:nvPr/>
        </p:nvSpPr>
        <p:spPr>
          <a:xfrm>
            <a:off x="5703672" y="2440228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5.9 5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430600-608A-4B25-8B8A-3C573C1DCF21}"/>
              </a:ext>
            </a:extLst>
          </p:cNvPr>
          <p:cNvCxnSpPr>
            <a:cxnSpLocks/>
          </p:cNvCxnSpPr>
          <p:nvPr/>
        </p:nvCxnSpPr>
        <p:spPr>
          <a:xfrm>
            <a:off x="5292305" y="2955764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88CFBC3-835B-451C-AAB5-FD40730D05F2}"/>
              </a:ext>
            </a:extLst>
          </p:cNvPr>
          <p:cNvSpPr txBox="1"/>
          <p:nvPr/>
        </p:nvSpPr>
        <p:spPr>
          <a:xfrm>
            <a:off x="5286362" y="2449211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84E6B0-FF5A-44B2-9E16-DCC69ACE471E}"/>
              </a:ext>
            </a:extLst>
          </p:cNvPr>
          <p:cNvSpPr txBox="1"/>
          <p:nvPr/>
        </p:nvSpPr>
        <p:spPr>
          <a:xfrm>
            <a:off x="6001821" y="291014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94DF8B-A5ED-42A5-AE35-15A82CEEE9E1}"/>
              </a:ext>
            </a:extLst>
          </p:cNvPr>
          <p:cNvSpPr txBox="1"/>
          <p:nvPr/>
        </p:nvSpPr>
        <p:spPr>
          <a:xfrm>
            <a:off x="6596732" y="291014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7D3455-E13C-4301-BD8E-AF8E9E54681B}"/>
              </a:ext>
            </a:extLst>
          </p:cNvPr>
          <p:cNvSpPr txBox="1"/>
          <p:nvPr/>
        </p:nvSpPr>
        <p:spPr>
          <a:xfrm>
            <a:off x="6179989" y="289963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471320-65B2-4690-BF70-C303C2FDB40B}"/>
              </a:ext>
            </a:extLst>
          </p:cNvPr>
          <p:cNvSpPr txBox="1"/>
          <p:nvPr/>
        </p:nvSpPr>
        <p:spPr>
          <a:xfrm>
            <a:off x="5224149" y="2896025"/>
            <a:ext cx="997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CD6D3E-3E2B-44F8-9EBB-87992C4A8425}"/>
              </a:ext>
            </a:extLst>
          </p:cNvPr>
          <p:cNvSpPr txBox="1"/>
          <p:nvPr/>
        </p:nvSpPr>
        <p:spPr>
          <a:xfrm>
            <a:off x="6194190" y="1764001"/>
            <a:ext cx="519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875743-147E-4E22-A77B-16DE90386D7E}"/>
              </a:ext>
            </a:extLst>
          </p:cNvPr>
          <p:cNvSpPr txBox="1"/>
          <p:nvPr/>
        </p:nvSpPr>
        <p:spPr>
          <a:xfrm>
            <a:off x="5776662" y="1771330"/>
            <a:ext cx="519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563F80-6D31-45FF-B890-3B2EBB666BD3}"/>
              </a:ext>
            </a:extLst>
          </p:cNvPr>
          <p:cNvSpPr txBox="1"/>
          <p:nvPr/>
        </p:nvSpPr>
        <p:spPr>
          <a:xfrm>
            <a:off x="5703672" y="3332374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4.1 5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3C51F7A-F14E-4D4B-9434-E05FF5142BAB}"/>
              </a:ext>
            </a:extLst>
          </p:cNvPr>
          <p:cNvCxnSpPr>
            <a:cxnSpLocks/>
          </p:cNvCxnSpPr>
          <p:nvPr/>
        </p:nvCxnSpPr>
        <p:spPr>
          <a:xfrm>
            <a:off x="4835602" y="3843450"/>
            <a:ext cx="22254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895B9CA-904F-4E97-ADC2-AE8E45687FE4}"/>
              </a:ext>
            </a:extLst>
          </p:cNvPr>
          <p:cNvSpPr txBox="1"/>
          <p:nvPr/>
        </p:nvSpPr>
        <p:spPr>
          <a:xfrm>
            <a:off x="4835602" y="3341357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69BB10-7A5B-471D-A546-214E9E063D21}"/>
              </a:ext>
            </a:extLst>
          </p:cNvPr>
          <p:cNvSpPr txBox="1"/>
          <p:nvPr/>
        </p:nvSpPr>
        <p:spPr>
          <a:xfrm>
            <a:off x="6596732" y="377363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24C33E-F979-4576-ADA7-6084D843316D}"/>
              </a:ext>
            </a:extLst>
          </p:cNvPr>
          <p:cNvSpPr txBox="1"/>
          <p:nvPr/>
        </p:nvSpPr>
        <p:spPr>
          <a:xfrm>
            <a:off x="6008963" y="377363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A193F6-6AC4-4932-9909-C863B85501FB}"/>
              </a:ext>
            </a:extLst>
          </p:cNvPr>
          <p:cNvSpPr txBox="1"/>
          <p:nvPr/>
        </p:nvSpPr>
        <p:spPr>
          <a:xfrm>
            <a:off x="6158505" y="377363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9517CC-5823-4A26-9681-9F146054E75E}"/>
              </a:ext>
            </a:extLst>
          </p:cNvPr>
          <p:cNvSpPr txBox="1"/>
          <p:nvPr/>
        </p:nvSpPr>
        <p:spPr>
          <a:xfrm>
            <a:off x="5702696" y="377001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F60742-B8E6-4A05-B926-DFBC91FD8005}"/>
              </a:ext>
            </a:extLst>
          </p:cNvPr>
          <p:cNvSpPr txBox="1"/>
          <p:nvPr/>
        </p:nvSpPr>
        <p:spPr>
          <a:xfrm>
            <a:off x="5240720" y="376882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82D242-C5B4-4E00-8BD7-4804D4526CCB}"/>
              </a:ext>
            </a:extLst>
          </p:cNvPr>
          <p:cNvSpPr txBox="1"/>
          <p:nvPr/>
        </p:nvSpPr>
        <p:spPr>
          <a:xfrm>
            <a:off x="4889719" y="377363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5FD2DF7-87E2-4268-8AA8-056DB3A485DC}"/>
              </a:ext>
            </a:extLst>
          </p:cNvPr>
          <p:cNvSpPr/>
          <p:nvPr/>
        </p:nvSpPr>
        <p:spPr>
          <a:xfrm>
            <a:off x="9713249" y="1140388"/>
            <a:ext cx="170887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£18.85</a:t>
            </a:r>
            <a:endParaRPr lang="en-GB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7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26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the two numbers which have a total of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3CADD3-07DA-49E6-8841-4C3292F0F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16" y="771957"/>
            <a:ext cx="7861157" cy="55769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93762A-4E65-4DBD-BAB4-03EDE55B86A3}"/>
              </a:ext>
            </a:extLst>
          </p:cNvPr>
          <p:cNvSpPr/>
          <p:nvPr/>
        </p:nvSpPr>
        <p:spPr>
          <a:xfrm>
            <a:off x="1131026" y="229886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56B018-DD6C-41D9-8FF6-783002312C89}"/>
              </a:ext>
            </a:extLst>
          </p:cNvPr>
          <p:cNvSpPr/>
          <p:nvPr/>
        </p:nvSpPr>
        <p:spPr>
          <a:xfrm>
            <a:off x="7023044" y="537815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A3D3C2-F7D4-44A8-8701-B68EDB1D3679}"/>
              </a:ext>
            </a:extLst>
          </p:cNvPr>
          <p:cNvSpPr txBox="1"/>
          <p:nvPr/>
        </p:nvSpPr>
        <p:spPr>
          <a:xfrm>
            <a:off x="9478530" y="1230791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9.9 9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B31E7F-C573-406A-8A7D-9F7517A8427C}"/>
              </a:ext>
            </a:extLst>
          </p:cNvPr>
          <p:cNvSpPr txBox="1"/>
          <p:nvPr/>
        </p:nvSpPr>
        <p:spPr>
          <a:xfrm>
            <a:off x="9468639" y="166792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AEF767-0418-453A-A6A1-F0F29233D245}"/>
              </a:ext>
            </a:extLst>
          </p:cNvPr>
          <p:cNvCxnSpPr>
            <a:cxnSpLocks/>
          </p:cNvCxnSpPr>
          <p:nvPr/>
        </p:nvCxnSpPr>
        <p:spPr>
          <a:xfrm>
            <a:off x="9043892" y="217900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04E650-CFB1-454A-A2E4-AB230B7B4B4F}"/>
              </a:ext>
            </a:extLst>
          </p:cNvPr>
          <p:cNvCxnSpPr>
            <a:cxnSpLocks/>
          </p:cNvCxnSpPr>
          <p:nvPr/>
        </p:nvCxnSpPr>
        <p:spPr>
          <a:xfrm>
            <a:off x="9043892" y="262800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3232FE2-DBBD-4F87-9892-75AE1DB5D28A}"/>
              </a:ext>
            </a:extLst>
          </p:cNvPr>
          <p:cNvSpPr txBox="1"/>
          <p:nvPr/>
        </p:nvSpPr>
        <p:spPr>
          <a:xfrm>
            <a:off x="9051329" y="1676908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A1E82E-E9EC-4C52-967F-714DF3692EF2}"/>
              </a:ext>
            </a:extLst>
          </p:cNvPr>
          <p:cNvSpPr txBox="1"/>
          <p:nvPr/>
        </p:nvSpPr>
        <p:spPr>
          <a:xfrm>
            <a:off x="9773504" y="210318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26A409-D85B-4AAA-9617-8F89D099D8EC}"/>
              </a:ext>
            </a:extLst>
          </p:cNvPr>
          <p:cNvSpPr txBox="1"/>
          <p:nvPr/>
        </p:nvSpPr>
        <p:spPr>
          <a:xfrm>
            <a:off x="10368415" y="210318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74D4B0-C204-44A7-B06A-461D865B1FDC}"/>
              </a:ext>
            </a:extLst>
          </p:cNvPr>
          <p:cNvSpPr txBox="1"/>
          <p:nvPr/>
        </p:nvSpPr>
        <p:spPr>
          <a:xfrm>
            <a:off x="9950318" y="210024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F223B9-9C2E-4FE1-BBFE-3F4E557AD89A}"/>
              </a:ext>
            </a:extLst>
          </p:cNvPr>
          <p:cNvSpPr txBox="1"/>
          <p:nvPr/>
        </p:nvSpPr>
        <p:spPr>
          <a:xfrm>
            <a:off x="9022240" y="2106905"/>
            <a:ext cx="9489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675111-8A3D-47C7-996A-C72ECA19A039}"/>
              </a:ext>
            </a:extLst>
          </p:cNvPr>
          <p:cNvSpPr txBox="1"/>
          <p:nvPr/>
        </p:nvSpPr>
        <p:spPr>
          <a:xfrm>
            <a:off x="9518134" y="947202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97837C-8A3A-4E0F-918F-70FA12744BCB}"/>
              </a:ext>
            </a:extLst>
          </p:cNvPr>
          <p:cNvSpPr txBox="1"/>
          <p:nvPr/>
        </p:nvSpPr>
        <p:spPr>
          <a:xfrm>
            <a:off x="9957828" y="948720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F379D9-D66C-476B-A297-344BDA10F984}"/>
              </a:ext>
            </a:extLst>
          </p:cNvPr>
          <p:cNvSpPr txBox="1"/>
          <p:nvPr/>
        </p:nvSpPr>
        <p:spPr>
          <a:xfrm>
            <a:off x="3805864" y="1233440"/>
            <a:ext cx="1308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9.89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0BF62D-52AF-4FC9-BB5D-BD51E33B9636}"/>
              </a:ext>
            </a:extLst>
          </p:cNvPr>
          <p:cNvSpPr txBox="1"/>
          <p:nvPr/>
        </p:nvSpPr>
        <p:spPr>
          <a:xfrm>
            <a:off x="6698552" y="1230791"/>
            <a:ext cx="1308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8.99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253F74-C032-4702-9981-B04B5AEDFD82}"/>
              </a:ext>
            </a:extLst>
          </p:cNvPr>
          <p:cNvSpPr txBox="1"/>
          <p:nvPr/>
        </p:nvSpPr>
        <p:spPr>
          <a:xfrm>
            <a:off x="826639" y="4218192"/>
            <a:ext cx="1308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B466C5-0224-4C18-A77B-CD871B2C12E2}"/>
              </a:ext>
            </a:extLst>
          </p:cNvPr>
          <p:cNvSpPr txBox="1"/>
          <p:nvPr/>
        </p:nvSpPr>
        <p:spPr>
          <a:xfrm>
            <a:off x="3942620" y="4243041"/>
            <a:ext cx="1308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2A76B4-EDAC-4915-AAC3-4F036F9A7067}"/>
              </a:ext>
            </a:extLst>
          </p:cNvPr>
          <p:cNvSpPr txBox="1"/>
          <p:nvPr/>
        </p:nvSpPr>
        <p:spPr>
          <a:xfrm>
            <a:off x="7414853" y="342387"/>
            <a:ext cx="1535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10.00</a:t>
            </a:r>
          </a:p>
        </p:txBody>
      </p:sp>
    </p:spTree>
    <p:extLst>
      <p:ext uri="{BB962C8B-B14F-4D97-AF65-F5344CB8AC3E}">
        <p14:creationId xmlns:p14="http://schemas.microsoft.com/office/powerpoint/2010/main" val="115540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of these sentences could be true. </a:t>
            </a:r>
          </a:p>
          <a:p>
            <a:r>
              <a:rPr lang="en-US" sz="3200" b="1" dirty="0"/>
              <a:t>Tick the </a:t>
            </a:r>
            <a:r>
              <a:rPr lang="en-US" sz="3200" b="1" u="sng" dirty="0"/>
              <a:t>two</a:t>
            </a:r>
            <a:r>
              <a:rPr lang="en-US" sz="3200" b="1" dirty="0"/>
              <a:t> sentences that could be true. </a:t>
            </a:r>
          </a:p>
          <a:p>
            <a:endParaRPr lang="en-US" sz="3200" dirty="0"/>
          </a:p>
          <a:p>
            <a:r>
              <a:rPr lang="en-US" sz="3200" dirty="0"/>
              <a:t>   Adam’s pencil is 12 centimetres long. </a:t>
            </a:r>
          </a:p>
          <a:p>
            <a:endParaRPr lang="en-US" sz="3200" dirty="0"/>
          </a:p>
          <a:p>
            <a:r>
              <a:rPr lang="en-US" sz="3200" dirty="0"/>
              <a:t>   Leah is 12 </a:t>
            </a:r>
            <a:r>
              <a:rPr lang="en-US" sz="3200" dirty="0" err="1"/>
              <a:t>metres</a:t>
            </a:r>
            <a:r>
              <a:rPr lang="en-US" sz="3200" dirty="0"/>
              <a:t> tall. </a:t>
            </a:r>
          </a:p>
          <a:p>
            <a:endParaRPr lang="en-US" sz="3200" dirty="0"/>
          </a:p>
          <a:p>
            <a:r>
              <a:rPr lang="en-US" sz="3200" dirty="0"/>
              <a:t>   Jake’s glass holds 12 </a:t>
            </a:r>
            <a:r>
              <a:rPr lang="en-US" sz="3200" dirty="0" err="1"/>
              <a:t>litres</a:t>
            </a:r>
            <a:r>
              <a:rPr lang="en-US" sz="3200" dirty="0"/>
              <a:t> of milk. </a:t>
            </a:r>
          </a:p>
          <a:p>
            <a:endParaRPr lang="en-US" sz="3200" dirty="0"/>
          </a:p>
          <a:p>
            <a:r>
              <a:rPr lang="en-US" sz="3200" dirty="0"/>
              <a:t>   Kate’s younger sister weighs 12 kilograms.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83E24A-6B6A-4A2D-8673-DDBF51B1A61D}"/>
              </a:ext>
            </a:extLst>
          </p:cNvPr>
          <p:cNvSpPr/>
          <p:nvPr/>
        </p:nvSpPr>
        <p:spPr>
          <a:xfrm>
            <a:off x="6435811" y="145380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A617AB-7EAE-456D-9D97-F18763993564}"/>
              </a:ext>
            </a:extLst>
          </p:cNvPr>
          <p:cNvSpPr/>
          <p:nvPr/>
        </p:nvSpPr>
        <p:spPr>
          <a:xfrm>
            <a:off x="3941617" y="2383504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E0A0B1-F53E-489E-860D-CA3CAE1224B4}"/>
              </a:ext>
            </a:extLst>
          </p:cNvPr>
          <p:cNvSpPr/>
          <p:nvPr/>
        </p:nvSpPr>
        <p:spPr>
          <a:xfrm>
            <a:off x="5896474" y="339634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CB524F-C9E1-406A-A6D2-DCD3976B9ABF}"/>
              </a:ext>
            </a:extLst>
          </p:cNvPr>
          <p:cNvSpPr/>
          <p:nvPr/>
        </p:nvSpPr>
        <p:spPr>
          <a:xfrm>
            <a:off x="7208695" y="438152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2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digit cards.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9CB4D4-7790-4006-853D-AC22AE5B0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37" y="565848"/>
            <a:ext cx="5733617" cy="15330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F18424-E86D-402F-B7D6-2C9B717DF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37" y="2816515"/>
            <a:ext cx="6098299" cy="15195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FA9F6C-1335-4549-8AE5-3AE274294652}"/>
              </a:ext>
            </a:extLst>
          </p:cNvPr>
          <p:cNvSpPr/>
          <p:nvPr/>
        </p:nvSpPr>
        <p:spPr>
          <a:xfrm>
            <a:off x="56123" y="211218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three of the digits to make the total nearest to 1000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671C57-0707-4E4A-A708-D547BD668435}"/>
              </a:ext>
            </a:extLst>
          </p:cNvPr>
          <p:cNvSpPr txBox="1"/>
          <p:nvPr/>
        </p:nvSpPr>
        <p:spPr>
          <a:xfrm>
            <a:off x="2975078" y="3260799"/>
            <a:ext cx="6101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5E665F-E675-4372-B60A-282EA0046B07}"/>
              </a:ext>
            </a:extLst>
          </p:cNvPr>
          <p:cNvSpPr txBox="1"/>
          <p:nvPr/>
        </p:nvSpPr>
        <p:spPr>
          <a:xfrm>
            <a:off x="3901045" y="3260799"/>
            <a:ext cx="6101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73163-D500-4132-A3D2-64834A223595}"/>
              </a:ext>
            </a:extLst>
          </p:cNvPr>
          <p:cNvSpPr txBox="1"/>
          <p:nvPr/>
        </p:nvSpPr>
        <p:spPr>
          <a:xfrm>
            <a:off x="4827012" y="3260799"/>
            <a:ext cx="6101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FCD6A4-9DA0-4B09-A103-7211694ABDDB}"/>
              </a:ext>
            </a:extLst>
          </p:cNvPr>
          <p:cNvSpPr txBox="1"/>
          <p:nvPr/>
        </p:nvSpPr>
        <p:spPr>
          <a:xfrm>
            <a:off x="6520735" y="3260799"/>
            <a:ext cx="1674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1002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92B7A62-4B22-4621-90BA-7D1BE4C07CB6}"/>
              </a:ext>
            </a:extLst>
          </p:cNvPr>
          <p:cNvGrpSpPr/>
          <p:nvPr/>
        </p:nvGrpSpPr>
        <p:grpSpPr>
          <a:xfrm>
            <a:off x="6096000" y="4578182"/>
            <a:ext cx="1856052" cy="1404405"/>
            <a:chOff x="1812181" y="1941038"/>
            <a:chExt cx="1856052" cy="140440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235CF9-CD05-46C6-B66C-89E3096DA2BC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6 5 0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E2FFA51-7411-43C3-A31F-E09DF01B76EB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3 5 2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280F48-2FF8-4AE3-9639-B9BED224F354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710D81C-57CF-448C-B27F-340CEC9CA4AB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84CC1EB-349E-4852-8581-A8EDA3EF5C6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1246F28-5819-49E3-84BC-CC6EF12708F9}"/>
              </a:ext>
            </a:extLst>
          </p:cNvPr>
          <p:cNvSpPr txBox="1"/>
          <p:nvPr/>
        </p:nvSpPr>
        <p:spPr>
          <a:xfrm>
            <a:off x="7411558" y="546601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43BC1E-BE04-4546-AFF0-2EB3B8FD5411}"/>
              </a:ext>
            </a:extLst>
          </p:cNvPr>
          <p:cNvSpPr txBox="1"/>
          <p:nvPr/>
        </p:nvSpPr>
        <p:spPr>
          <a:xfrm>
            <a:off x="6966085" y="546601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C137D3-D2A1-4B3B-957C-6F0747188C66}"/>
              </a:ext>
            </a:extLst>
          </p:cNvPr>
          <p:cNvSpPr txBox="1"/>
          <p:nvPr/>
        </p:nvSpPr>
        <p:spPr>
          <a:xfrm>
            <a:off x="6601402" y="435714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FCC302-BE46-486C-B7A4-710F6344395F}"/>
              </a:ext>
            </a:extLst>
          </p:cNvPr>
          <p:cNvSpPr txBox="1"/>
          <p:nvPr/>
        </p:nvSpPr>
        <p:spPr>
          <a:xfrm>
            <a:off x="6072071" y="5475994"/>
            <a:ext cx="962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488F92-9C6A-408C-8411-920313C5439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83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7" grpId="0"/>
      <p:bldP spid="19" grpId="0"/>
      <p:bldP spid="20" grpId="0"/>
      <p:bldP spid="21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Round these numbers to one decimal place.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393133-4278-4C89-AA9F-BF760AA44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14" y="634775"/>
            <a:ext cx="7903622" cy="60085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40F249-3772-40E3-8066-7775AF29EA19}"/>
              </a:ext>
            </a:extLst>
          </p:cNvPr>
          <p:cNvSpPr/>
          <p:nvPr/>
        </p:nvSpPr>
        <p:spPr>
          <a:xfrm>
            <a:off x="2150347" y="2513431"/>
            <a:ext cx="298341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678541-EABA-4E33-8F72-AB0B0705574E}"/>
              </a:ext>
            </a:extLst>
          </p:cNvPr>
          <p:cNvCxnSpPr>
            <a:cxnSpLocks/>
          </p:cNvCxnSpPr>
          <p:nvPr/>
        </p:nvCxnSpPr>
        <p:spPr>
          <a:xfrm>
            <a:off x="2460835" y="3098204"/>
            <a:ext cx="2810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B9C69AE-7E27-4800-9A8E-E868056D1C45}"/>
              </a:ext>
            </a:extLst>
          </p:cNvPr>
          <p:cNvSpPr/>
          <p:nvPr/>
        </p:nvSpPr>
        <p:spPr>
          <a:xfrm>
            <a:off x="2148912" y="3580231"/>
            <a:ext cx="298341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8056341-4C29-4D0D-9179-305B0C2CE2EF}"/>
              </a:ext>
            </a:extLst>
          </p:cNvPr>
          <p:cNvCxnSpPr>
            <a:cxnSpLocks/>
          </p:cNvCxnSpPr>
          <p:nvPr/>
        </p:nvCxnSpPr>
        <p:spPr>
          <a:xfrm>
            <a:off x="2459400" y="4165004"/>
            <a:ext cx="2810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5167AA8-F83A-40E8-8100-FD396A083A4A}"/>
              </a:ext>
            </a:extLst>
          </p:cNvPr>
          <p:cNvSpPr/>
          <p:nvPr/>
        </p:nvSpPr>
        <p:spPr>
          <a:xfrm>
            <a:off x="5385916" y="3603191"/>
            <a:ext cx="146665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10.2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CDA457-10E8-4AE5-9642-B8668A0CB8E6}"/>
              </a:ext>
            </a:extLst>
          </p:cNvPr>
          <p:cNvSpPr/>
          <p:nvPr/>
        </p:nvSpPr>
        <p:spPr>
          <a:xfrm>
            <a:off x="2298082" y="4636983"/>
            <a:ext cx="298341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132C02A-A7B7-4881-B56D-0CCE07EB464C}"/>
              </a:ext>
            </a:extLst>
          </p:cNvPr>
          <p:cNvCxnSpPr>
            <a:cxnSpLocks/>
          </p:cNvCxnSpPr>
          <p:nvPr/>
        </p:nvCxnSpPr>
        <p:spPr>
          <a:xfrm>
            <a:off x="2608570" y="5221756"/>
            <a:ext cx="2810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01E2731-2544-49C8-9A01-76E92763D2C3}"/>
              </a:ext>
            </a:extLst>
          </p:cNvPr>
          <p:cNvSpPr/>
          <p:nvPr/>
        </p:nvSpPr>
        <p:spPr>
          <a:xfrm>
            <a:off x="5305530" y="4659943"/>
            <a:ext cx="169621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672.1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7D9F25-2B90-4090-9B0C-D28A24296841}"/>
              </a:ext>
            </a:extLst>
          </p:cNvPr>
          <p:cNvSpPr/>
          <p:nvPr/>
        </p:nvSpPr>
        <p:spPr>
          <a:xfrm>
            <a:off x="2161059" y="5703782"/>
            <a:ext cx="298341" cy="5847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D7BEFB-EFD5-4B4D-889D-98DF0FF80A88}"/>
              </a:ext>
            </a:extLst>
          </p:cNvPr>
          <p:cNvCxnSpPr>
            <a:cxnSpLocks/>
          </p:cNvCxnSpPr>
          <p:nvPr/>
        </p:nvCxnSpPr>
        <p:spPr>
          <a:xfrm>
            <a:off x="2471547" y="6288555"/>
            <a:ext cx="2810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5F161BD-96B2-4ECD-ACBC-2759B13994AC}"/>
              </a:ext>
            </a:extLst>
          </p:cNvPr>
          <p:cNvSpPr/>
          <p:nvPr/>
        </p:nvSpPr>
        <p:spPr>
          <a:xfrm>
            <a:off x="5385916" y="5716695"/>
            <a:ext cx="146665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24.8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2639F2-82FD-4A9C-9DB8-12D3F6BC354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43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/>
      <p:bldP spid="12" grpId="0" animBg="1"/>
      <p:bldP spid="14" grpId="0"/>
      <p:bldP spid="15" grpId="0" animBg="1"/>
      <p:bldP spid="17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5941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Tom, Amy and Helen want to go on a boat trip. There are three boats.</a:t>
            </a:r>
          </a:p>
          <a:p>
            <a:r>
              <a:rPr lang="en-US" sz="3200" dirty="0"/>
              <a:t>Lark: 50 minute trip</a:t>
            </a:r>
          </a:p>
          <a:p>
            <a:r>
              <a:rPr lang="en-US" sz="3200" dirty="0"/>
              <a:t>Heron: 70 minute trip</a:t>
            </a:r>
          </a:p>
          <a:p>
            <a:r>
              <a:rPr lang="en-US" sz="3200" dirty="0"/>
              <a:t>Kestrel: 90 minute trip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AC6D1A-D7AF-421E-8BC3-2FA2B352228B}"/>
              </a:ext>
            </a:extLst>
          </p:cNvPr>
          <p:cNvSpPr/>
          <p:nvPr/>
        </p:nvSpPr>
        <p:spPr>
          <a:xfrm>
            <a:off x="56122" y="1954026"/>
            <a:ext cx="117897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Tom and Amy go on the Heron. They leave at 2:15pm.</a:t>
            </a:r>
          </a:p>
          <a:p>
            <a:r>
              <a:rPr lang="en-US" sz="3200" b="1" dirty="0"/>
              <a:t>At what time do they return?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B382CB-95B7-4985-BEA1-ACA3A71F27BA}"/>
              </a:ext>
            </a:extLst>
          </p:cNvPr>
          <p:cNvSpPr/>
          <p:nvPr/>
        </p:nvSpPr>
        <p:spPr>
          <a:xfrm>
            <a:off x="56122" y="4481226"/>
            <a:ext cx="9103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Helen goes on the Kestrel and gets back at 4:15pm.</a:t>
            </a:r>
          </a:p>
          <a:p>
            <a:r>
              <a:rPr lang="en-US" sz="3200" b="1" dirty="0"/>
              <a:t>At what time did the boat leave?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5A77D4-ADB5-4F4C-A00D-6B5520EF1513}"/>
              </a:ext>
            </a:extLst>
          </p:cNvPr>
          <p:cNvGrpSpPr/>
          <p:nvPr/>
        </p:nvGrpSpPr>
        <p:grpSpPr>
          <a:xfrm>
            <a:off x="1004384" y="3578741"/>
            <a:ext cx="822935" cy="492950"/>
            <a:chOff x="3764067" y="928777"/>
            <a:chExt cx="822935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9CBBD53-8C75-4B23-8233-6AC1F3D082E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2CC4CA-F671-4795-9C48-E9DF66D50789}"/>
                </a:ext>
              </a:extLst>
            </p:cNvPr>
            <p:cNvSpPr txBox="1"/>
            <p:nvPr/>
          </p:nvSpPr>
          <p:spPr>
            <a:xfrm>
              <a:off x="3764067" y="1021617"/>
              <a:ext cx="822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2:15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315127-80D0-4822-874A-2D31BDB6BE89}"/>
              </a:ext>
            </a:extLst>
          </p:cNvPr>
          <p:cNvGrpSpPr/>
          <p:nvPr/>
        </p:nvGrpSpPr>
        <p:grpSpPr>
          <a:xfrm>
            <a:off x="1900645" y="3575988"/>
            <a:ext cx="822935" cy="494964"/>
            <a:chOff x="6885702" y="926763"/>
            <a:chExt cx="822935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3D9F94A-FE4D-4B63-A6D1-F0C97F45C0E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BB33D0D-A479-427D-B27F-CA5070A2FB42}"/>
                </a:ext>
              </a:extLst>
            </p:cNvPr>
            <p:cNvGrpSpPr/>
            <p:nvPr/>
          </p:nvGrpSpPr>
          <p:grpSpPr>
            <a:xfrm>
              <a:off x="6885702" y="928608"/>
              <a:ext cx="822935" cy="493119"/>
              <a:chOff x="6885702" y="928608"/>
              <a:chExt cx="822935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89E9628-331D-4FFC-9509-C89C2FC03A29}"/>
                  </a:ext>
                </a:extLst>
              </p:cNvPr>
              <p:cNvSpPr txBox="1"/>
              <p:nvPr/>
            </p:nvSpPr>
            <p:spPr>
              <a:xfrm>
                <a:off x="688570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3:00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A536133-4E33-4CF7-8404-DE635C6F32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3B21CAA3-1DA7-41CC-BE42-F4EE29A217B6}"/>
              </a:ext>
            </a:extLst>
          </p:cNvPr>
          <p:cNvGrpSpPr/>
          <p:nvPr/>
        </p:nvGrpSpPr>
        <p:grpSpPr>
          <a:xfrm>
            <a:off x="1271745" y="3080116"/>
            <a:ext cx="893612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D72E6C0-958E-426B-8D8F-BAA6C0655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16A9179-FD93-419E-8008-39CB25E94632}"/>
                </a:ext>
              </a:extLst>
            </p:cNvPr>
            <p:cNvSpPr/>
            <p:nvPr/>
          </p:nvSpPr>
          <p:spPr>
            <a:xfrm>
              <a:off x="7407971" y="5821043"/>
              <a:ext cx="1745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+45m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76E1A0FF-45D6-4689-B9F2-B075FAC8B7BE}"/>
              </a:ext>
            </a:extLst>
          </p:cNvPr>
          <p:cNvGrpSpPr/>
          <p:nvPr/>
        </p:nvGrpSpPr>
        <p:grpSpPr>
          <a:xfrm>
            <a:off x="2168294" y="3075685"/>
            <a:ext cx="889898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52795D72-78BF-4D5D-83D9-B02BAD83D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D28C155-AE9B-4CA7-9058-4C3857D85A56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+25m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FBF59B-103B-4718-B4B2-A1D39E1A49B2}"/>
              </a:ext>
            </a:extLst>
          </p:cNvPr>
          <p:cNvGrpSpPr/>
          <p:nvPr/>
        </p:nvGrpSpPr>
        <p:grpSpPr>
          <a:xfrm>
            <a:off x="2791992" y="3573606"/>
            <a:ext cx="961280" cy="494964"/>
            <a:chOff x="6885950" y="926763"/>
            <a:chExt cx="961280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ED9159F-18E5-42F6-A911-6D803C13F0C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1E3BD6F-6864-46BD-9407-537F7A0D593F}"/>
                </a:ext>
              </a:extLst>
            </p:cNvPr>
            <p:cNvGrpSpPr/>
            <p:nvPr/>
          </p:nvGrpSpPr>
          <p:grpSpPr>
            <a:xfrm>
              <a:off x="6885950" y="928608"/>
              <a:ext cx="961280" cy="493119"/>
              <a:chOff x="6885950" y="928608"/>
              <a:chExt cx="961280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93585A2-7363-4030-A44A-5DC9E750EBB2}"/>
                  </a:ext>
                </a:extLst>
              </p:cNvPr>
              <p:cNvSpPr txBox="1"/>
              <p:nvPr/>
            </p:nvSpPr>
            <p:spPr>
              <a:xfrm>
                <a:off x="6885950" y="1021617"/>
                <a:ext cx="961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3:25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075252D4-98AD-4C75-881A-8F4959C04B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88F8B51-C9CE-4A63-B5D7-AFDCB1257191}"/>
              </a:ext>
            </a:extLst>
          </p:cNvPr>
          <p:cNvCxnSpPr>
            <a:cxnSpLocks/>
          </p:cNvCxnSpPr>
          <p:nvPr/>
        </p:nvCxnSpPr>
        <p:spPr>
          <a:xfrm>
            <a:off x="939214" y="3591785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11843A7C-7856-4CCD-B3EC-D8D879A3AAAF}"/>
              </a:ext>
            </a:extLst>
          </p:cNvPr>
          <p:cNvSpPr/>
          <p:nvPr/>
        </p:nvSpPr>
        <p:spPr>
          <a:xfrm>
            <a:off x="1205729" y="342621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EA630A-1EF9-4474-AC28-467379A1914F}"/>
              </a:ext>
            </a:extLst>
          </p:cNvPr>
          <p:cNvSpPr txBox="1"/>
          <p:nvPr/>
        </p:nvSpPr>
        <p:spPr>
          <a:xfrm>
            <a:off x="5099689" y="2446469"/>
            <a:ext cx="2442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3:25pm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870FE5-A4E0-48F9-A1F6-387B89116FD9}"/>
              </a:ext>
            </a:extLst>
          </p:cNvPr>
          <p:cNvSpPr txBox="1"/>
          <p:nvPr/>
        </p:nvSpPr>
        <p:spPr>
          <a:xfrm>
            <a:off x="1346767" y="3943569"/>
            <a:ext cx="2442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70 – 45 = 25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D6B1FCC-C90E-4761-9650-7976E9568B3A}"/>
              </a:ext>
            </a:extLst>
          </p:cNvPr>
          <p:cNvSpPr txBox="1"/>
          <p:nvPr/>
        </p:nvSpPr>
        <p:spPr>
          <a:xfrm>
            <a:off x="3806819" y="1032833"/>
            <a:ext cx="3335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hour 10 minutes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2DC9E1B-DCA7-4938-B73D-C72D03CF3644}"/>
              </a:ext>
            </a:extLst>
          </p:cNvPr>
          <p:cNvGrpSpPr/>
          <p:nvPr/>
        </p:nvGrpSpPr>
        <p:grpSpPr>
          <a:xfrm>
            <a:off x="4417222" y="3582046"/>
            <a:ext cx="822935" cy="492950"/>
            <a:chOff x="3764067" y="928777"/>
            <a:chExt cx="822935" cy="492950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6A2050F-646C-4B3D-BE4E-41A30FD2665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639881-BD68-4472-8340-CC1163287E6E}"/>
                </a:ext>
              </a:extLst>
            </p:cNvPr>
            <p:cNvSpPr txBox="1"/>
            <p:nvPr/>
          </p:nvSpPr>
          <p:spPr>
            <a:xfrm>
              <a:off x="3764067" y="1021617"/>
              <a:ext cx="822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2:15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B4B3678-889F-4396-B7A3-256F94890E11}"/>
              </a:ext>
            </a:extLst>
          </p:cNvPr>
          <p:cNvGrpSpPr/>
          <p:nvPr/>
        </p:nvGrpSpPr>
        <p:grpSpPr>
          <a:xfrm>
            <a:off x="5313483" y="3579293"/>
            <a:ext cx="822935" cy="494964"/>
            <a:chOff x="6885702" y="926763"/>
            <a:chExt cx="822935" cy="494964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57A36CC-59EA-4338-99C5-E6E220E8860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CAC9CC0-65D4-41D4-95C3-12EBCB7E86F9}"/>
                </a:ext>
              </a:extLst>
            </p:cNvPr>
            <p:cNvGrpSpPr/>
            <p:nvPr/>
          </p:nvGrpSpPr>
          <p:grpSpPr>
            <a:xfrm>
              <a:off x="6885702" y="928608"/>
              <a:ext cx="822935" cy="493119"/>
              <a:chOff x="6885702" y="928608"/>
              <a:chExt cx="822935" cy="493119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6579337-73AB-4720-BE54-30A6AD3A1FF5}"/>
                  </a:ext>
                </a:extLst>
              </p:cNvPr>
              <p:cNvSpPr txBox="1"/>
              <p:nvPr/>
            </p:nvSpPr>
            <p:spPr>
              <a:xfrm>
                <a:off x="688570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3:15</a:t>
                </a: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A15D704-49CE-4C1A-8470-E0AC25ACCD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Group 91">
            <a:extLst>
              <a:ext uri="{FF2B5EF4-FFF2-40B4-BE49-F238E27FC236}">
                <a16:creationId xmlns:a16="http://schemas.microsoft.com/office/drawing/2014/main" id="{4008241D-D3C0-4EAE-BB98-029A75881B20}"/>
              </a:ext>
            </a:extLst>
          </p:cNvPr>
          <p:cNvGrpSpPr/>
          <p:nvPr/>
        </p:nvGrpSpPr>
        <p:grpSpPr>
          <a:xfrm>
            <a:off x="4684583" y="3083421"/>
            <a:ext cx="893612" cy="479154"/>
            <a:chOff x="7395283" y="5821043"/>
            <a:chExt cx="205894" cy="512761"/>
          </a:xfrm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699BA882-EC3B-4E44-8B56-AB58D5D15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04B54FE-170E-4B96-B4C2-CBA589833CF1}"/>
                </a:ext>
              </a:extLst>
            </p:cNvPr>
            <p:cNvSpPr/>
            <p:nvPr/>
          </p:nvSpPr>
          <p:spPr>
            <a:xfrm>
              <a:off x="7422206" y="5821043"/>
              <a:ext cx="1745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44" name="Group 91">
            <a:extLst>
              <a:ext uri="{FF2B5EF4-FFF2-40B4-BE49-F238E27FC236}">
                <a16:creationId xmlns:a16="http://schemas.microsoft.com/office/drawing/2014/main" id="{961795B5-A277-4F70-A34C-21C9E027FEDD}"/>
              </a:ext>
            </a:extLst>
          </p:cNvPr>
          <p:cNvGrpSpPr/>
          <p:nvPr/>
        </p:nvGrpSpPr>
        <p:grpSpPr>
          <a:xfrm>
            <a:off x="5581132" y="3078990"/>
            <a:ext cx="889898" cy="479154"/>
            <a:chOff x="7395283" y="5821043"/>
            <a:chExt cx="205894" cy="512761"/>
          </a:xfrm>
        </p:grpSpPr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251118A4-AD13-4F1E-B278-A3FF1081E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E0D79E1-D141-4813-80E4-14A06B100F44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+10m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64DBE9E-4CD5-45CE-8C84-34EA2D9D2DDC}"/>
              </a:ext>
            </a:extLst>
          </p:cNvPr>
          <p:cNvGrpSpPr/>
          <p:nvPr/>
        </p:nvGrpSpPr>
        <p:grpSpPr>
          <a:xfrm>
            <a:off x="6204830" y="3576911"/>
            <a:ext cx="961280" cy="494964"/>
            <a:chOff x="6885950" y="926763"/>
            <a:chExt cx="961280" cy="49496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F27B697-5C73-4FD6-A141-FA54CFC9A16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4F34971-FA32-4702-B2AF-8CE541323717}"/>
                </a:ext>
              </a:extLst>
            </p:cNvPr>
            <p:cNvGrpSpPr/>
            <p:nvPr/>
          </p:nvGrpSpPr>
          <p:grpSpPr>
            <a:xfrm>
              <a:off x="6885950" y="928608"/>
              <a:ext cx="961280" cy="493119"/>
              <a:chOff x="6885950" y="928608"/>
              <a:chExt cx="961280" cy="493119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4C16EA2-1BA6-443B-846E-1D38CAE82879}"/>
                  </a:ext>
                </a:extLst>
              </p:cNvPr>
              <p:cNvSpPr txBox="1"/>
              <p:nvPr/>
            </p:nvSpPr>
            <p:spPr>
              <a:xfrm>
                <a:off x="6885950" y="1021617"/>
                <a:ext cx="961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3:25</a:t>
                </a:r>
              </a:p>
            </p:txBody>
          </p: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12505862-C1CB-406D-86BC-4642840110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EBFCABD-F7C9-47E7-A090-A179D03A28E3}"/>
              </a:ext>
            </a:extLst>
          </p:cNvPr>
          <p:cNvCxnSpPr>
            <a:cxnSpLocks/>
          </p:cNvCxnSpPr>
          <p:nvPr/>
        </p:nvCxnSpPr>
        <p:spPr>
          <a:xfrm>
            <a:off x="4352052" y="3595090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D39BAD8C-D85D-4867-A5ED-36C42482891D}"/>
              </a:ext>
            </a:extLst>
          </p:cNvPr>
          <p:cNvSpPr/>
          <p:nvPr/>
        </p:nvSpPr>
        <p:spPr>
          <a:xfrm>
            <a:off x="4618567" y="342952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AB91DBF-66EC-404D-A7ED-C03127BEA5EB}"/>
              </a:ext>
            </a:extLst>
          </p:cNvPr>
          <p:cNvGrpSpPr/>
          <p:nvPr/>
        </p:nvGrpSpPr>
        <p:grpSpPr>
          <a:xfrm>
            <a:off x="3615051" y="6117709"/>
            <a:ext cx="820922" cy="492950"/>
            <a:chOff x="3774111" y="928777"/>
            <a:chExt cx="820922" cy="492950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C33DF6A-1DA4-4896-A04B-EB05C07C66D9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10E2A4D-76D4-4F3B-AEBD-6A34F3D6622A}"/>
                </a:ext>
              </a:extLst>
            </p:cNvPr>
            <p:cNvSpPr txBox="1"/>
            <p:nvPr/>
          </p:nvSpPr>
          <p:spPr>
            <a:xfrm>
              <a:off x="3774111" y="1021617"/>
              <a:ext cx="8209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4:15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9183074-2069-45D2-836E-2E3B38FA4573}"/>
              </a:ext>
            </a:extLst>
          </p:cNvPr>
          <p:cNvGrpSpPr/>
          <p:nvPr/>
        </p:nvGrpSpPr>
        <p:grpSpPr>
          <a:xfrm>
            <a:off x="2721386" y="6113405"/>
            <a:ext cx="820911" cy="494964"/>
            <a:chOff x="6901313" y="926763"/>
            <a:chExt cx="820911" cy="494964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9040223-FAB0-42F9-B33E-D2B7BA2BE06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2D4F2DE-4C38-431C-8E7E-1ACEF3008D9F}"/>
                </a:ext>
              </a:extLst>
            </p:cNvPr>
            <p:cNvGrpSpPr/>
            <p:nvPr/>
          </p:nvGrpSpPr>
          <p:grpSpPr>
            <a:xfrm>
              <a:off x="6901313" y="928608"/>
              <a:ext cx="820911" cy="493119"/>
              <a:chOff x="6901313" y="928608"/>
              <a:chExt cx="820911" cy="493119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93076CB-DF1C-4B79-9F13-AB05B702B26D}"/>
                  </a:ext>
                </a:extLst>
              </p:cNvPr>
              <p:cNvSpPr txBox="1"/>
              <p:nvPr/>
            </p:nvSpPr>
            <p:spPr>
              <a:xfrm>
                <a:off x="6901313" y="1021617"/>
                <a:ext cx="8209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4:00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2A6FF05-9147-497F-95AB-34CB0047D8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Group 91">
            <a:extLst>
              <a:ext uri="{FF2B5EF4-FFF2-40B4-BE49-F238E27FC236}">
                <a16:creationId xmlns:a16="http://schemas.microsoft.com/office/drawing/2014/main" id="{C05140DC-665C-421A-AC10-E09C18078561}"/>
              </a:ext>
            </a:extLst>
          </p:cNvPr>
          <p:cNvGrpSpPr/>
          <p:nvPr/>
        </p:nvGrpSpPr>
        <p:grpSpPr>
          <a:xfrm flipH="1">
            <a:off x="2987001" y="5619255"/>
            <a:ext cx="904715" cy="479154"/>
            <a:chOff x="7395283" y="5821043"/>
            <a:chExt cx="205894" cy="512761"/>
          </a:xfrm>
        </p:grpSpPr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id="{8ED1AB36-1D77-4200-A53B-25C1E58F4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619EADD-4C02-4AAF-BA33-09154EB2A56D}"/>
                </a:ext>
              </a:extLst>
            </p:cNvPr>
            <p:cNvSpPr/>
            <p:nvPr/>
          </p:nvSpPr>
          <p:spPr>
            <a:xfrm>
              <a:off x="7428731" y="5821043"/>
              <a:ext cx="15276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-15m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28FB662-12F2-41A2-91C5-E8C8B0C70BF9}"/>
              </a:ext>
            </a:extLst>
          </p:cNvPr>
          <p:cNvCxnSpPr>
            <a:cxnSpLocks/>
          </p:cNvCxnSpPr>
          <p:nvPr/>
        </p:nvCxnSpPr>
        <p:spPr>
          <a:xfrm flipV="1">
            <a:off x="396847" y="6123701"/>
            <a:ext cx="4212896" cy="1342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91">
            <a:extLst>
              <a:ext uri="{FF2B5EF4-FFF2-40B4-BE49-F238E27FC236}">
                <a16:creationId xmlns:a16="http://schemas.microsoft.com/office/drawing/2014/main" id="{63A7E4C2-51DF-4D7F-B857-BDEF864AEB73}"/>
              </a:ext>
            </a:extLst>
          </p:cNvPr>
          <p:cNvGrpSpPr/>
          <p:nvPr/>
        </p:nvGrpSpPr>
        <p:grpSpPr>
          <a:xfrm flipH="1">
            <a:off x="2084382" y="5615695"/>
            <a:ext cx="880880" cy="479154"/>
            <a:chOff x="7395283" y="5821043"/>
            <a:chExt cx="205894" cy="512761"/>
          </a:xfrm>
        </p:grpSpPr>
        <p:sp>
          <p:nvSpPr>
            <p:cNvPr id="68" name="Freeform 11">
              <a:extLst>
                <a:ext uri="{FF2B5EF4-FFF2-40B4-BE49-F238E27FC236}">
                  <a16:creationId xmlns:a16="http://schemas.microsoft.com/office/drawing/2014/main" id="{9CEE7766-A616-4E52-ABFD-A0168908D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F6FE0AD-8D8B-4C3B-B762-2F7286437E08}"/>
                </a:ext>
              </a:extLst>
            </p:cNvPr>
            <p:cNvSpPr/>
            <p:nvPr/>
          </p:nvSpPr>
          <p:spPr>
            <a:xfrm>
              <a:off x="7399205" y="5821043"/>
              <a:ext cx="16803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-60m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E32C99F-BE7D-4748-9404-605F24F07049}"/>
              </a:ext>
            </a:extLst>
          </p:cNvPr>
          <p:cNvGrpSpPr/>
          <p:nvPr/>
        </p:nvGrpSpPr>
        <p:grpSpPr>
          <a:xfrm>
            <a:off x="1827319" y="6110589"/>
            <a:ext cx="644728" cy="494964"/>
            <a:chOff x="6904808" y="926763"/>
            <a:chExt cx="644728" cy="494964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F4B7726-6D92-4E79-B88F-A92A0B7C807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118B3D7-A7B0-44C0-ABB3-96798C8B2434}"/>
                </a:ext>
              </a:extLst>
            </p:cNvPr>
            <p:cNvGrpSpPr/>
            <p:nvPr/>
          </p:nvGrpSpPr>
          <p:grpSpPr>
            <a:xfrm>
              <a:off x="6904808" y="928608"/>
              <a:ext cx="644728" cy="493119"/>
              <a:chOff x="6904808" y="928608"/>
              <a:chExt cx="644728" cy="493119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922B5E27-C37C-46AB-A472-3B5AFFD44EF2}"/>
                  </a:ext>
                </a:extLst>
              </p:cNvPr>
              <p:cNvSpPr txBox="1"/>
              <p:nvPr/>
            </p:nvSpPr>
            <p:spPr>
              <a:xfrm>
                <a:off x="6904808" y="1021617"/>
                <a:ext cx="64472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3:00</a:t>
                </a:r>
              </a:p>
            </p:txBody>
          </p: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7480686C-C04B-41F4-B527-A725FE5988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Oval 74">
            <a:extLst>
              <a:ext uri="{FF2B5EF4-FFF2-40B4-BE49-F238E27FC236}">
                <a16:creationId xmlns:a16="http://schemas.microsoft.com/office/drawing/2014/main" id="{D262E78D-9BF4-4EAC-ACB8-92E2B6FD0646}"/>
              </a:ext>
            </a:extLst>
          </p:cNvPr>
          <p:cNvSpPr/>
          <p:nvPr/>
        </p:nvSpPr>
        <p:spPr>
          <a:xfrm>
            <a:off x="3816000" y="596488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6" name="Group 91">
            <a:extLst>
              <a:ext uri="{FF2B5EF4-FFF2-40B4-BE49-F238E27FC236}">
                <a16:creationId xmlns:a16="http://schemas.microsoft.com/office/drawing/2014/main" id="{D1D08506-BC87-457E-B582-7D4826A7228D}"/>
              </a:ext>
            </a:extLst>
          </p:cNvPr>
          <p:cNvGrpSpPr/>
          <p:nvPr/>
        </p:nvGrpSpPr>
        <p:grpSpPr>
          <a:xfrm flipH="1">
            <a:off x="1188633" y="5615695"/>
            <a:ext cx="880880" cy="479154"/>
            <a:chOff x="7395283" y="5821043"/>
            <a:chExt cx="205894" cy="512761"/>
          </a:xfrm>
        </p:grpSpPr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30BDB552-5CA8-4517-96C9-CEBF9D0C6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BA5A125-BF94-4C4D-852E-DC382EDADCFF}"/>
                </a:ext>
              </a:extLst>
            </p:cNvPr>
            <p:cNvSpPr/>
            <p:nvPr/>
          </p:nvSpPr>
          <p:spPr>
            <a:xfrm>
              <a:off x="7415176" y="5821043"/>
              <a:ext cx="15678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-15m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55A77DB-033A-40F3-849B-752FF2BC1607}"/>
              </a:ext>
            </a:extLst>
          </p:cNvPr>
          <p:cNvGrpSpPr/>
          <p:nvPr/>
        </p:nvGrpSpPr>
        <p:grpSpPr>
          <a:xfrm>
            <a:off x="961220" y="6130411"/>
            <a:ext cx="644728" cy="494964"/>
            <a:chOff x="6904808" y="926763"/>
            <a:chExt cx="644728" cy="494964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EB582F0-90CA-42F7-93B3-8A27DCB0FE9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6E2FB79C-7AB1-45FB-ACC6-1F4EF10B2397}"/>
                </a:ext>
              </a:extLst>
            </p:cNvPr>
            <p:cNvGrpSpPr/>
            <p:nvPr/>
          </p:nvGrpSpPr>
          <p:grpSpPr>
            <a:xfrm>
              <a:off x="6904808" y="928608"/>
              <a:ext cx="644728" cy="493119"/>
              <a:chOff x="6904808" y="928608"/>
              <a:chExt cx="644728" cy="493119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16596B6-C91B-4DC7-9964-6CF8882CD171}"/>
                  </a:ext>
                </a:extLst>
              </p:cNvPr>
              <p:cNvSpPr txBox="1"/>
              <p:nvPr/>
            </p:nvSpPr>
            <p:spPr>
              <a:xfrm>
                <a:off x="6904808" y="1021617"/>
                <a:ext cx="64472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2:45</a:t>
                </a:r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70C7AF54-2EF8-4189-9D51-2A54F4C9CA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68146048-83F4-444E-BFFE-7D66191D8759}"/>
              </a:ext>
            </a:extLst>
          </p:cNvPr>
          <p:cNvSpPr txBox="1"/>
          <p:nvPr/>
        </p:nvSpPr>
        <p:spPr>
          <a:xfrm>
            <a:off x="5673523" y="4950042"/>
            <a:ext cx="2442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2:45pm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CD9320F-EE9B-42E2-B876-26133722E1B1}"/>
              </a:ext>
            </a:extLst>
          </p:cNvPr>
          <p:cNvSpPr txBox="1"/>
          <p:nvPr/>
        </p:nvSpPr>
        <p:spPr>
          <a:xfrm>
            <a:off x="3850571" y="1503710"/>
            <a:ext cx="3752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hour 30 minutes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D17992C-FC27-49D5-96B9-61E8777290F9}"/>
              </a:ext>
            </a:extLst>
          </p:cNvPr>
          <p:cNvGrpSpPr/>
          <p:nvPr/>
        </p:nvGrpSpPr>
        <p:grpSpPr>
          <a:xfrm>
            <a:off x="8337431" y="6105006"/>
            <a:ext cx="820922" cy="492950"/>
            <a:chOff x="3774111" y="928777"/>
            <a:chExt cx="820922" cy="492950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01F071B-EEF6-49E7-8285-7EF61AA3A3F2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DB3A04-EAAE-4672-89A8-1FB731BCB608}"/>
                </a:ext>
              </a:extLst>
            </p:cNvPr>
            <p:cNvSpPr txBox="1"/>
            <p:nvPr/>
          </p:nvSpPr>
          <p:spPr>
            <a:xfrm>
              <a:off x="3774111" y="1021617"/>
              <a:ext cx="8209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4:15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389C81B-3B2F-443A-972E-9A9BB3A6F111}"/>
              </a:ext>
            </a:extLst>
          </p:cNvPr>
          <p:cNvGrpSpPr/>
          <p:nvPr/>
        </p:nvGrpSpPr>
        <p:grpSpPr>
          <a:xfrm>
            <a:off x="7443766" y="6100702"/>
            <a:ext cx="820911" cy="494964"/>
            <a:chOff x="6901313" y="926763"/>
            <a:chExt cx="820911" cy="494964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007C47DD-89E3-409A-B85B-8368672F3B9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DF97030A-9B39-4977-A740-DBAE3048598E}"/>
                </a:ext>
              </a:extLst>
            </p:cNvPr>
            <p:cNvGrpSpPr/>
            <p:nvPr/>
          </p:nvGrpSpPr>
          <p:grpSpPr>
            <a:xfrm>
              <a:off x="6901313" y="928608"/>
              <a:ext cx="820911" cy="493119"/>
              <a:chOff x="6901313" y="928608"/>
              <a:chExt cx="820911" cy="493119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90CAF1B5-C107-4910-9484-EB97F9A794E5}"/>
                  </a:ext>
                </a:extLst>
              </p:cNvPr>
              <p:cNvSpPr txBox="1"/>
              <p:nvPr/>
            </p:nvSpPr>
            <p:spPr>
              <a:xfrm>
                <a:off x="6901313" y="1021617"/>
                <a:ext cx="8209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3:15</a:t>
                </a:r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3AACBF06-AB4B-406C-9DC6-B7024ED6F9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" name="Group 91">
            <a:extLst>
              <a:ext uri="{FF2B5EF4-FFF2-40B4-BE49-F238E27FC236}">
                <a16:creationId xmlns:a16="http://schemas.microsoft.com/office/drawing/2014/main" id="{03940141-A12B-4D99-8769-BEC7FAB6B2E7}"/>
              </a:ext>
            </a:extLst>
          </p:cNvPr>
          <p:cNvGrpSpPr/>
          <p:nvPr/>
        </p:nvGrpSpPr>
        <p:grpSpPr>
          <a:xfrm flipH="1">
            <a:off x="7709381" y="5606552"/>
            <a:ext cx="904715" cy="479154"/>
            <a:chOff x="7395283" y="5821043"/>
            <a:chExt cx="205894" cy="512761"/>
          </a:xfrm>
        </p:grpSpPr>
        <p:sp>
          <p:nvSpPr>
            <p:cNvPr id="95" name="Freeform 11">
              <a:extLst>
                <a:ext uri="{FF2B5EF4-FFF2-40B4-BE49-F238E27FC236}">
                  <a16:creationId xmlns:a16="http://schemas.microsoft.com/office/drawing/2014/main" id="{490B3E90-A4B4-4D8C-BF73-2B1B4B562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B850A6E-B3E8-4C93-B661-E0C6F857FA8A}"/>
                </a:ext>
              </a:extLst>
            </p:cNvPr>
            <p:cNvSpPr/>
            <p:nvPr/>
          </p:nvSpPr>
          <p:spPr>
            <a:xfrm>
              <a:off x="7433126" y="5821043"/>
              <a:ext cx="12542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-1h</a:t>
              </a:r>
            </a:p>
          </p:txBody>
        </p:sp>
      </p:grp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5E28232E-FAAC-4BDE-96C7-BC9214A517BD}"/>
              </a:ext>
            </a:extLst>
          </p:cNvPr>
          <p:cNvCxnSpPr>
            <a:cxnSpLocks/>
          </p:cNvCxnSpPr>
          <p:nvPr/>
        </p:nvCxnSpPr>
        <p:spPr>
          <a:xfrm flipV="1">
            <a:off x="5119227" y="6110998"/>
            <a:ext cx="4212896" cy="1342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1">
            <a:extLst>
              <a:ext uri="{FF2B5EF4-FFF2-40B4-BE49-F238E27FC236}">
                <a16:creationId xmlns:a16="http://schemas.microsoft.com/office/drawing/2014/main" id="{3ADE157F-31D9-4F87-A416-15E3EC05FF30}"/>
              </a:ext>
            </a:extLst>
          </p:cNvPr>
          <p:cNvGrpSpPr/>
          <p:nvPr/>
        </p:nvGrpSpPr>
        <p:grpSpPr>
          <a:xfrm flipH="1">
            <a:off x="6806762" y="5602992"/>
            <a:ext cx="880880" cy="479154"/>
            <a:chOff x="7395283" y="5821043"/>
            <a:chExt cx="205894" cy="512761"/>
          </a:xfrm>
        </p:grpSpPr>
        <p:sp>
          <p:nvSpPr>
            <p:cNvPr id="99" name="Freeform 11">
              <a:extLst>
                <a:ext uri="{FF2B5EF4-FFF2-40B4-BE49-F238E27FC236}">
                  <a16:creationId xmlns:a16="http://schemas.microsoft.com/office/drawing/2014/main" id="{D6A63CFA-F78D-4E12-AFDB-E31FDEC5E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5EF8B5E-4D8C-429A-B5E3-02E29D9ACEA5}"/>
                </a:ext>
              </a:extLst>
            </p:cNvPr>
            <p:cNvSpPr/>
            <p:nvPr/>
          </p:nvSpPr>
          <p:spPr>
            <a:xfrm>
              <a:off x="7399205" y="5821043"/>
              <a:ext cx="16803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-15m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8C7160F-4B0F-4267-9807-4FC777AC06F9}"/>
              </a:ext>
            </a:extLst>
          </p:cNvPr>
          <p:cNvGrpSpPr/>
          <p:nvPr/>
        </p:nvGrpSpPr>
        <p:grpSpPr>
          <a:xfrm>
            <a:off x="6549699" y="6097886"/>
            <a:ext cx="644728" cy="494964"/>
            <a:chOff x="6904808" y="926763"/>
            <a:chExt cx="644728" cy="494964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F57F6A5-6C35-4CF0-9D2B-098D02E5566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713236C-8E92-4287-A6EE-329EBBCFDDBB}"/>
                </a:ext>
              </a:extLst>
            </p:cNvPr>
            <p:cNvGrpSpPr/>
            <p:nvPr/>
          </p:nvGrpSpPr>
          <p:grpSpPr>
            <a:xfrm>
              <a:off x="6904808" y="928608"/>
              <a:ext cx="644728" cy="493119"/>
              <a:chOff x="6904808" y="928608"/>
              <a:chExt cx="644728" cy="493119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CA826CF3-D78A-45D8-8A46-10831E253503}"/>
                  </a:ext>
                </a:extLst>
              </p:cNvPr>
              <p:cNvSpPr txBox="1"/>
              <p:nvPr/>
            </p:nvSpPr>
            <p:spPr>
              <a:xfrm>
                <a:off x="6904808" y="1021617"/>
                <a:ext cx="64472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3:00</a:t>
                </a:r>
              </a:p>
            </p:txBody>
          </p: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2DF0C624-8441-4812-8208-0788C3F655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6" name="Oval 105">
            <a:extLst>
              <a:ext uri="{FF2B5EF4-FFF2-40B4-BE49-F238E27FC236}">
                <a16:creationId xmlns:a16="http://schemas.microsoft.com/office/drawing/2014/main" id="{964F53CD-C2B0-4AE9-B00C-3DAA90495114}"/>
              </a:ext>
            </a:extLst>
          </p:cNvPr>
          <p:cNvSpPr/>
          <p:nvPr/>
        </p:nvSpPr>
        <p:spPr>
          <a:xfrm>
            <a:off x="8538380" y="595217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7" name="Group 91">
            <a:extLst>
              <a:ext uri="{FF2B5EF4-FFF2-40B4-BE49-F238E27FC236}">
                <a16:creationId xmlns:a16="http://schemas.microsoft.com/office/drawing/2014/main" id="{87F7D716-5EF8-4A37-8061-BA74E1EBC9CD}"/>
              </a:ext>
            </a:extLst>
          </p:cNvPr>
          <p:cNvGrpSpPr/>
          <p:nvPr/>
        </p:nvGrpSpPr>
        <p:grpSpPr>
          <a:xfrm flipH="1">
            <a:off x="5911013" y="5602992"/>
            <a:ext cx="880880" cy="479154"/>
            <a:chOff x="7395283" y="5821043"/>
            <a:chExt cx="205894" cy="512761"/>
          </a:xfrm>
        </p:grpSpPr>
        <p:sp>
          <p:nvSpPr>
            <p:cNvPr id="108" name="Freeform 11">
              <a:extLst>
                <a:ext uri="{FF2B5EF4-FFF2-40B4-BE49-F238E27FC236}">
                  <a16:creationId xmlns:a16="http://schemas.microsoft.com/office/drawing/2014/main" id="{6CA7F886-C420-428E-9A7B-1E023EB44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585EF160-E9DA-440C-89C5-F8CA3D8121E7}"/>
                </a:ext>
              </a:extLst>
            </p:cNvPr>
            <p:cNvSpPr/>
            <p:nvPr/>
          </p:nvSpPr>
          <p:spPr>
            <a:xfrm>
              <a:off x="7415176" y="5821043"/>
              <a:ext cx="15678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-15m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5051908-FCB8-4385-A22D-56FEFB2203BD}"/>
              </a:ext>
            </a:extLst>
          </p:cNvPr>
          <p:cNvGrpSpPr/>
          <p:nvPr/>
        </p:nvGrpSpPr>
        <p:grpSpPr>
          <a:xfrm>
            <a:off x="5683600" y="6117708"/>
            <a:ext cx="644728" cy="494964"/>
            <a:chOff x="6904808" y="926763"/>
            <a:chExt cx="644728" cy="494964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D2FEA505-8412-4AEB-9F28-3F491598D2E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27682289-8DF8-4372-81A4-F4A047F81C1B}"/>
                </a:ext>
              </a:extLst>
            </p:cNvPr>
            <p:cNvGrpSpPr/>
            <p:nvPr/>
          </p:nvGrpSpPr>
          <p:grpSpPr>
            <a:xfrm>
              <a:off x="6904808" y="928608"/>
              <a:ext cx="644728" cy="493119"/>
              <a:chOff x="6904808" y="928608"/>
              <a:chExt cx="644728" cy="493119"/>
            </a:xfrm>
          </p:grpSpPr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A7A1418F-DFBB-4E22-AB06-2CACA0671AFC}"/>
                  </a:ext>
                </a:extLst>
              </p:cNvPr>
              <p:cNvSpPr txBox="1"/>
              <p:nvPr/>
            </p:nvSpPr>
            <p:spPr>
              <a:xfrm>
                <a:off x="6904808" y="1021617"/>
                <a:ext cx="64472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2:45</a:t>
                </a:r>
              </a:p>
            </p:txBody>
          </p: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C0B855FB-E1CB-4E76-AA60-EF315ED39C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4DAB11F-643B-42AF-9A2B-5AED6D3874C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4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01927 -0.03796 C 0.0233 -0.0463 0.02929 -0.05069 0.0358 -0.05069 C 0.04297 -0.05069 0.04883 -0.0463 0.05286 -0.03796 L 0.07252 -7.40741E-7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7.40741E-7 L 0.09179 -0.03704 C 0.09596 -0.04537 0.10221 -0.04977 0.10846 -0.04977 C 0.11588 -0.04977 0.12174 -0.04537 0.12578 -0.03704 L 0.14583 -7.40741E-7 " pathEditMode="relative" rAng="0" ptsTypes="AAAAA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0.01927 -0.03796 C 0.0233 -0.04629 0.02929 -0.05069 0.0358 -0.05069 C 0.04296 -0.05069 0.04882 -0.04629 0.05286 -0.03796 L 0.07252 -3.7037E-6 " pathEditMode="relative" rAng="0" ptsTypes="AAAAA">
                                      <p:cBhvr>
                                        <p:cTn id="7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3.7037E-6 L 0.09179 -0.03703 C 0.09596 -0.04537 0.10221 -0.04976 0.10846 -0.04976 C 0.11588 -0.04976 0.12174 -0.04537 0.12578 -0.03703 L 0.14583 -3.7037E-6 " pathEditMode="relative" rAng="0" ptsTypes="AAAAA">
                                      <p:cBhvr>
                                        <p:cTn id="9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7 L -0.01992 -0.03796 C -0.02396 -0.0463 -0.03008 -0.05069 -0.03685 -0.05069 C -0.04427 -0.05069 -0.05013 -0.0463 -0.05417 -0.03796 L -0.07383 3.7037E-7 " pathEditMode="relative" rAng="0" ptsTypes="AAAAA">
                                      <p:cBhvr>
                                        <p:cTn id="12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3.7037E-7 L -0.09349 -0.03773 C -0.0974 -0.04607 -0.10378 -0.05023 -0.1099 -0.05023 C -0.11732 -0.05023 -0.12292 -0.04607 -0.12695 -0.03773 L -0.14609 3.7037E-7 " pathEditMode="relative" rAng="0" ptsTypes="AAAAA">
                                      <p:cBhvr>
                                        <p:cTn id="14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83 3.7037E-7 L -0.16576 -0.03681 C -0.16992 -0.04514 -0.17617 -0.04954 -0.18268 -0.04954 C -0.1901 -0.04954 -0.19609 -0.04514 -0.20026 -0.03681 L -0.22005 3.7037E-7 " pathEditMode="relative" rAng="0" ptsTypes="AAAAA">
                                      <p:cBhvr>
                                        <p:cTn id="15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L -0.01992 -0.03797 C -0.02396 -0.0463 -0.03008 -0.0507 -0.03685 -0.0507 C -0.04427 -0.0507 -0.05013 -0.0463 -0.05417 -0.03797 L -0.07383 2.22222E-6 " pathEditMode="relative" rAng="0" ptsTypes="AAAAA">
                                      <p:cBhvr>
                                        <p:cTn id="19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2.22222E-6 L -0.09349 -0.03773 C -0.0974 -0.04607 -0.10378 -0.05023 -0.1099 -0.05023 C -0.11732 -0.05023 -0.12292 -0.04607 -0.12695 -0.03773 L -0.14609 2.22222E-6 " pathEditMode="relative" rAng="0" ptsTypes="AAAAA">
                                      <p:cBhvr>
                                        <p:cTn id="21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00"/>
                            </p:stCondLst>
                            <p:childTnLst>
                              <p:par>
                                <p:cTn id="21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83 2.22222E-6 L -0.16576 -0.03681 C -0.16992 -0.04514 -0.17617 -0.04954 -0.18268 -0.04954 C -0.1901 -0.04954 -0.19609 -0.04514 -0.20026 -0.03681 L -0.22005 2.22222E-6 " pathEditMode="relative" rAng="0" ptsTypes="AAAAA">
                                      <p:cBhvr>
                                        <p:cTn id="22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8" grpId="2" animBg="1"/>
      <p:bldP spid="29" grpId="0"/>
      <p:bldP spid="31" grpId="0"/>
      <p:bldP spid="32" grpId="0"/>
      <p:bldP spid="54" grpId="0" animBg="1"/>
      <p:bldP spid="54" grpId="1" animBg="1"/>
      <p:bldP spid="54" grpId="2" animBg="1"/>
      <p:bldP spid="75" grpId="0" animBg="1"/>
      <p:bldP spid="75" grpId="1" animBg="1"/>
      <p:bldP spid="75" grpId="2" animBg="1"/>
      <p:bldP spid="75" grpId="3" animBg="1"/>
      <p:bldP spid="84" grpId="0"/>
      <p:bldP spid="85" grpId="0"/>
      <p:bldP spid="106" grpId="0" animBg="1"/>
      <p:bldP spid="106" grpId="1" animBg="1"/>
      <p:bldP spid="106" grpId="2" animBg="1"/>
      <p:bldP spid="106" grpId="3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Chen has £9.10</a:t>
            </a:r>
          </a:p>
          <a:p>
            <a:r>
              <a:rPr lang="en-US" sz="3200" b="1" dirty="0"/>
              <a:t>He wants to buy a game which costs £11.50</a:t>
            </a:r>
          </a:p>
          <a:p>
            <a:r>
              <a:rPr lang="en-US" sz="3200" b="1" dirty="0"/>
              <a:t>How much more does he need to save?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33672F-5432-493E-ADA2-7B83815825AC}"/>
              </a:ext>
            </a:extLst>
          </p:cNvPr>
          <p:cNvSpPr txBox="1"/>
          <p:nvPr/>
        </p:nvSpPr>
        <p:spPr>
          <a:xfrm>
            <a:off x="1832926" y="1921944"/>
            <a:ext cx="22878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1 1.5 0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A0A3D6-41B3-4CA9-ACD0-C711E2E123D7}"/>
              </a:ext>
            </a:extLst>
          </p:cNvPr>
          <p:cNvSpPr txBox="1"/>
          <p:nvPr/>
        </p:nvSpPr>
        <p:spPr>
          <a:xfrm>
            <a:off x="2274459" y="2359078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9.1 0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3FCC09-3FC5-430F-ADA3-E51802DD0B2B}"/>
              </a:ext>
            </a:extLst>
          </p:cNvPr>
          <p:cNvCxnSpPr>
            <a:cxnSpLocks/>
          </p:cNvCxnSpPr>
          <p:nvPr/>
        </p:nvCxnSpPr>
        <p:spPr>
          <a:xfrm>
            <a:off x="1401786" y="2870154"/>
            <a:ext cx="22300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2BAB8F0-76C6-4552-BC17-C095B6E9F6C1}"/>
              </a:ext>
            </a:extLst>
          </p:cNvPr>
          <p:cNvCxnSpPr>
            <a:cxnSpLocks/>
          </p:cNvCxnSpPr>
          <p:nvPr/>
        </p:nvCxnSpPr>
        <p:spPr>
          <a:xfrm>
            <a:off x="1401786" y="3319159"/>
            <a:ext cx="22300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96DA503-B633-4A78-882C-6E15D1001FF0}"/>
              </a:ext>
            </a:extLst>
          </p:cNvPr>
          <p:cNvSpPr txBox="1"/>
          <p:nvPr/>
        </p:nvSpPr>
        <p:spPr>
          <a:xfrm>
            <a:off x="1445697" y="2338081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D0A47C-65A8-4F95-B8B2-16FC5944FBD0}"/>
              </a:ext>
            </a:extLst>
          </p:cNvPr>
          <p:cNvSpPr txBox="1"/>
          <p:nvPr/>
        </p:nvSpPr>
        <p:spPr>
          <a:xfrm>
            <a:off x="2579324" y="2794341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6886C-D502-4CF2-839B-9D74ECC99C5B}"/>
              </a:ext>
            </a:extLst>
          </p:cNvPr>
          <p:cNvSpPr txBox="1"/>
          <p:nvPr/>
        </p:nvSpPr>
        <p:spPr>
          <a:xfrm>
            <a:off x="3174235" y="2794341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1E8CC1-510B-4BA1-A3BF-6E293B577A78}"/>
              </a:ext>
            </a:extLst>
          </p:cNvPr>
          <p:cNvSpPr txBox="1"/>
          <p:nvPr/>
        </p:nvSpPr>
        <p:spPr>
          <a:xfrm>
            <a:off x="2756138" y="279139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8759C3-0DE8-45B1-A809-958FA7D865BE}"/>
              </a:ext>
            </a:extLst>
          </p:cNvPr>
          <p:cNvSpPr txBox="1"/>
          <p:nvPr/>
        </p:nvSpPr>
        <p:spPr>
          <a:xfrm>
            <a:off x="2219245" y="279139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E0954F-D888-4A9B-8502-39E4B028554A}"/>
              </a:ext>
            </a:extLst>
          </p:cNvPr>
          <p:cNvSpPr txBox="1"/>
          <p:nvPr/>
        </p:nvSpPr>
        <p:spPr>
          <a:xfrm>
            <a:off x="1552000" y="279553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056F00-FC3C-41C4-83A2-3479D50C238D}"/>
              </a:ext>
            </a:extLst>
          </p:cNvPr>
          <p:cNvSpPr txBox="1"/>
          <p:nvPr/>
        </p:nvSpPr>
        <p:spPr>
          <a:xfrm>
            <a:off x="3613238" y="2791396"/>
            <a:ext cx="14968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more</a:t>
            </a:r>
          </a:p>
        </p:txBody>
      </p:sp>
    </p:spTree>
    <p:extLst>
      <p:ext uri="{BB962C8B-B14F-4D97-AF65-F5344CB8AC3E}">
        <p14:creationId xmlns:p14="http://schemas.microsoft.com/office/powerpoint/2010/main" val="71023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4" grpId="0"/>
      <p:bldP spid="17" grpId="0"/>
      <p:bldP spid="18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393520-2FDE-4972-84AC-E36F866572A3}"/>
              </a:ext>
            </a:extLst>
          </p:cNvPr>
          <p:cNvSpPr/>
          <p:nvPr/>
        </p:nvSpPr>
        <p:spPr>
          <a:xfrm>
            <a:off x="56123" y="50000"/>
            <a:ext cx="1025985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Circle three numbers that add to make 750</a:t>
            </a:r>
          </a:p>
          <a:p>
            <a:endParaRPr lang="en-GB" sz="3200" b="1" dirty="0"/>
          </a:p>
          <a:p>
            <a:r>
              <a:rPr lang="en-GB" sz="3200" dirty="0"/>
              <a:t>       450               350               250               150               50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D51D9BC-E72E-46D7-8EA2-FDC863A226AF}"/>
              </a:ext>
            </a:extLst>
          </p:cNvPr>
          <p:cNvSpPr/>
          <p:nvPr/>
        </p:nvSpPr>
        <p:spPr>
          <a:xfrm>
            <a:off x="618977" y="865608"/>
            <a:ext cx="970671" cy="872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1E9B863-3A87-421D-B95B-CC98201B70C1}"/>
              </a:ext>
            </a:extLst>
          </p:cNvPr>
          <p:cNvSpPr/>
          <p:nvPr/>
        </p:nvSpPr>
        <p:spPr>
          <a:xfrm>
            <a:off x="4616306" y="865608"/>
            <a:ext cx="970671" cy="872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85FB8F-A6BB-40AE-9685-D45975866187}"/>
              </a:ext>
            </a:extLst>
          </p:cNvPr>
          <p:cNvSpPr/>
          <p:nvPr/>
        </p:nvSpPr>
        <p:spPr>
          <a:xfrm>
            <a:off x="8483702" y="865608"/>
            <a:ext cx="970671" cy="872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DB45E03-5301-40F6-A821-C24AF23BE79A}"/>
              </a:ext>
            </a:extLst>
          </p:cNvPr>
          <p:cNvSpPr/>
          <p:nvPr/>
        </p:nvSpPr>
        <p:spPr>
          <a:xfrm>
            <a:off x="2602520" y="865608"/>
            <a:ext cx="970671" cy="872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940B748-CA9E-4B35-B936-6BBA139370C8}"/>
              </a:ext>
            </a:extLst>
          </p:cNvPr>
          <p:cNvSpPr/>
          <p:nvPr/>
        </p:nvSpPr>
        <p:spPr>
          <a:xfrm>
            <a:off x="4616306" y="865608"/>
            <a:ext cx="970671" cy="872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3A73D34-1F97-401D-BD33-202DE5631E0E}"/>
              </a:ext>
            </a:extLst>
          </p:cNvPr>
          <p:cNvSpPr/>
          <p:nvPr/>
        </p:nvSpPr>
        <p:spPr>
          <a:xfrm>
            <a:off x="6626768" y="865608"/>
            <a:ext cx="970671" cy="872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03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9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the chart any three numbers in a line, across or down, have a total of 18.45</a:t>
            </a:r>
          </a:p>
          <a:p>
            <a:r>
              <a:rPr lang="en-US" sz="3200" b="1" dirty="0"/>
              <a:t>Write the missing number.</a:t>
            </a:r>
          </a:p>
        </p:txBody>
      </p:sp>
      <p:pic>
        <p:nvPicPr>
          <p:cNvPr id="160770" name="Picture 2">
            <a:extLst>
              <a:ext uri="{FF2B5EF4-FFF2-40B4-BE49-F238E27FC236}">
                <a16:creationId xmlns:a16="http://schemas.microsoft.com/office/drawing/2014/main" id="{7D77587F-E017-4E9C-AB06-E42432ABE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88" y="1619660"/>
            <a:ext cx="5980879" cy="422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71CEFC-20BD-4DDC-9402-6597D6B8701C}"/>
              </a:ext>
            </a:extLst>
          </p:cNvPr>
          <p:cNvSpPr/>
          <p:nvPr/>
        </p:nvSpPr>
        <p:spPr>
          <a:xfrm>
            <a:off x="2438400" y="1828800"/>
            <a:ext cx="1572126" cy="37698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43AB93-CE68-4BA3-AF74-A27C08C8107D}"/>
              </a:ext>
            </a:extLst>
          </p:cNvPr>
          <p:cNvSpPr txBox="1"/>
          <p:nvPr/>
        </p:nvSpPr>
        <p:spPr>
          <a:xfrm>
            <a:off x="6956603" y="1259867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8.6 1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6711B8-20B6-449D-9B68-9721258714F7}"/>
              </a:ext>
            </a:extLst>
          </p:cNvPr>
          <p:cNvSpPr txBox="1"/>
          <p:nvPr/>
        </p:nvSpPr>
        <p:spPr>
          <a:xfrm>
            <a:off x="6946712" y="1697001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3.6 9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1460D-B1A4-4D26-8822-73703C1C016F}"/>
              </a:ext>
            </a:extLst>
          </p:cNvPr>
          <p:cNvCxnSpPr>
            <a:cxnSpLocks/>
          </p:cNvCxnSpPr>
          <p:nvPr/>
        </p:nvCxnSpPr>
        <p:spPr>
          <a:xfrm>
            <a:off x="6521965" y="2208077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F836CB-70B9-4907-A15F-60EA2766CB4A}"/>
              </a:ext>
            </a:extLst>
          </p:cNvPr>
          <p:cNvCxnSpPr>
            <a:cxnSpLocks/>
          </p:cNvCxnSpPr>
          <p:nvPr/>
        </p:nvCxnSpPr>
        <p:spPr>
          <a:xfrm>
            <a:off x="6521965" y="2657082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2C33063-B387-455D-BA7F-BDBDE0E7C652}"/>
              </a:ext>
            </a:extLst>
          </p:cNvPr>
          <p:cNvSpPr txBox="1"/>
          <p:nvPr/>
        </p:nvSpPr>
        <p:spPr>
          <a:xfrm>
            <a:off x="6529402" y="1705984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93F630-CC1F-4E10-97DB-A7961B741D72}"/>
              </a:ext>
            </a:extLst>
          </p:cNvPr>
          <p:cNvSpPr txBox="1"/>
          <p:nvPr/>
        </p:nvSpPr>
        <p:spPr>
          <a:xfrm>
            <a:off x="7251577" y="213226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A335DC-A892-415C-876D-630B8F6FAA51}"/>
              </a:ext>
            </a:extLst>
          </p:cNvPr>
          <p:cNvSpPr txBox="1"/>
          <p:nvPr/>
        </p:nvSpPr>
        <p:spPr>
          <a:xfrm>
            <a:off x="7846488" y="213226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D65CE5-CF3D-4F4A-A045-53220154A6BF}"/>
              </a:ext>
            </a:extLst>
          </p:cNvPr>
          <p:cNvSpPr txBox="1"/>
          <p:nvPr/>
        </p:nvSpPr>
        <p:spPr>
          <a:xfrm>
            <a:off x="7428391" y="212931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593F62-74B4-445F-BC3B-2A5CACC64C89}"/>
              </a:ext>
            </a:extLst>
          </p:cNvPr>
          <p:cNvSpPr txBox="1"/>
          <p:nvPr/>
        </p:nvSpPr>
        <p:spPr>
          <a:xfrm>
            <a:off x="6460473" y="2135981"/>
            <a:ext cx="988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1A87A7-6C6E-4B4F-BEB5-A6BB23AB58AF}"/>
              </a:ext>
            </a:extLst>
          </p:cNvPr>
          <p:cNvSpPr txBox="1"/>
          <p:nvPr/>
        </p:nvSpPr>
        <p:spPr>
          <a:xfrm>
            <a:off x="6996207" y="976278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53C5DC-79DA-4C32-83A1-FEA76934E87A}"/>
              </a:ext>
            </a:extLst>
          </p:cNvPr>
          <p:cNvSpPr txBox="1"/>
          <p:nvPr/>
        </p:nvSpPr>
        <p:spPr>
          <a:xfrm>
            <a:off x="7428391" y="1002645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DCCA36-742E-4F22-9A37-C22373F3A06F}"/>
              </a:ext>
            </a:extLst>
          </p:cNvPr>
          <p:cNvSpPr txBox="1"/>
          <p:nvPr/>
        </p:nvSpPr>
        <p:spPr>
          <a:xfrm>
            <a:off x="9094134" y="1256834"/>
            <a:ext cx="18264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1 8.4 5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52B220-17DE-4FAB-B6B7-05063F2C9C90}"/>
              </a:ext>
            </a:extLst>
          </p:cNvPr>
          <p:cNvSpPr txBox="1"/>
          <p:nvPr/>
        </p:nvSpPr>
        <p:spPr>
          <a:xfrm>
            <a:off x="9094134" y="1669154"/>
            <a:ext cx="1930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1 2.3 0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AD7E4B-7A2A-4BAA-90D4-504FF702E61D}"/>
              </a:ext>
            </a:extLst>
          </p:cNvPr>
          <p:cNvSpPr txBox="1"/>
          <p:nvPr/>
        </p:nvSpPr>
        <p:spPr>
          <a:xfrm>
            <a:off x="8739508" y="1669154"/>
            <a:ext cx="3981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670F710-9019-40C5-A348-31A0FE17CF9E}"/>
              </a:ext>
            </a:extLst>
          </p:cNvPr>
          <p:cNvCxnSpPr>
            <a:cxnSpLocks/>
          </p:cNvCxnSpPr>
          <p:nvPr/>
        </p:nvCxnSpPr>
        <p:spPr>
          <a:xfrm>
            <a:off x="8660228" y="2206319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EB92B3B-17C5-4FFF-AC0F-1154EE20C70B}"/>
              </a:ext>
            </a:extLst>
          </p:cNvPr>
          <p:cNvCxnSpPr>
            <a:cxnSpLocks/>
          </p:cNvCxnSpPr>
          <p:nvPr/>
        </p:nvCxnSpPr>
        <p:spPr>
          <a:xfrm>
            <a:off x="8660228" y="2633848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193F3BB-9BDC-4A7E-AF36-903FD27C72CC}"/>
              </a:ext>
            </a:extLst>
          </p:cNvPr>
          <p:cNvSpPr txBox="1"/>
          <p:nvPr/>
        </p:nvSpPr>
        <p:spPr>
          <a:xfrm>
            <a:off x="9837503" y="2121934"/>
            <a:ext cx="3223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B8C0BF-7F32-4BC0-92AD-9FFB72E317F6}"/>
              </a:ext>
            </a:extLst>
          </p:cNvPr>
          <p:cNvSpPr txBox="1"/>
          <p:nvPr/>
        </p:nvSpPr>
        <p:spPr>
          <a:xfrm>
            <a:off x="10430940" y="2121934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E511B9-0D73-4ED7-82A0-38AC262D4380}"/>
              </a:ext>
            </a:extLst>
          </p:cNvPr>
          <p:cNvSpPr txBox="1"/>
          <p:nvPr/>
        </p:nvSpPr>
        <p:spPr>
          <a:xfrm>
            <a:off x="9986665" y="2129319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0C7D87-77F9-4FB9-BD64-3E6F932141E6}"/>
              </a:ext>
            </a:extLst>
          </p:cNvPr>
          <p:cNvSpPr txBox="1"/>
          <p:nvPr/>
        </p:nvSpPr>
        <p:spPr>
          <a:xfrm>
            <a:off x="9516132" y="2121934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3A7F58-41AC-4B1D-9B0F-DDE552561375}"/>
              </a:ext>
            </a:extLst>
          </p:cNvPr>
          <p:cNvSpPr txBox="1"/>
          <p:nvPr/>
        </p:nvSpPr>
        <p:spPr>
          <a:xfrm>
            <a:off x="9089975" y="2124037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F7D2E1-245B-46CF-8EF3-E98F35BFD8A2}"/>
              </a:ext>
            </a:extLst>
          </p:cNvPr>
          <p:cNvSpPr txBox="1"/>
          <p:nvPr/>
        </p:nvSpPr>
        <p:spPr>
          <a:xfrm>
            <a:off x="2623475" y="3437574"/>
            <a:ext cx="1231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6.15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6C0FD1-4517-44A2-BCB9-A5BDB01F7A61}"/>
              </a:ext>
            </a:extLst>
          </p:cNvPr>
          <p:cNvSpPr/>
          <p:nvPr/>
        </p:nvSpPr>
        <p:spPr>
          <a:xfrm>
            <a:off x="537029" y="3187803"/>
            <a:ext cx="5384799" cy="10648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771421-D669-4233-9721-83C1E6842D01}"/>
              </a:ext>
            </a:extLst>
          </p:cNvPr>
          <p:cNvSpPr txBox="1"/>
          <p:nvPr/>
        </p:nvSpPr>
        <p:spPr>
          <a:xfrm>
            <a:off x="6963308" y="3521862"/>
            <a:ext cx="18264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1 1.0 7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A9C9278-53CC-42B7-9D57-DFABC7E9A05C}"/>
              </a:ext>
            </a:extLst>
          </p:cNvPr>
          <p:cNvSpPr txBox="1"/>
          <p:nvPr/>
        </p:nvSpPr>
        <p:spPr>
          <a:xfrm>
            <a:off x="7422958" y="3934182"/>
            <a:ext cx="1470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6.1 5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F76FC2-417B-4461-BCB9-385C076F87E3}"/>
              </a:ext>
            </a:extLst>
          </p:cNvPr>
          <p:cNvSpPr txBox="1"/>
          <p:nvPr/>
        </p:nvSpPr>
        <p:spPr>
          <a:xfrm>
            <a:off x="6576314" y="3958458"/>
            <a:ext cx="3981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04318B8-556D-48FB-90E8-77470B44EBC1}"/>
              </a:ext>
            </a:extLst>
          </p:cNvPr>
          <p:cNvCxnSpPr>
            <a:cxnSpLocks/>
          </p:cNvCxnSpPr>
          <p:nvPr/>
        </p:nvCxnSpPr>
        <p:spPr>
          <a:xfrm>
            <a:off x="6529402" y="4471347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85FAA46-95B3-479E-A736-CAFD68798C64}"/>
              </a:ext>
            </a:extLst>
          </p:cNvPr>
          <p:cNvCxnSpPr>
            <a:cxnSpLocks/>
          </p:cNvCxnSpPr>
          <p:nvPr/>
        </p:nvCxnSpPr>
        <p:spPr>
          <a:xfrm>
            <a:off x="6529402" y="4898876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DA0113D-85B0-4118-823E-4AA98027D446}"/>
              </a:ext>
            </a:extLst>
          </p:cNvPr>
          <p:cNvSpPr txBox="1"/>
          <p:nvPr/>
        </p:nvSpPr>
        <p:spPr>
          <a:xfrm>
            <a:off x="7706677" y="4386962"/>
            <a:ext cx="3223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D30CCCE-16E7-4188-AC6B-B6A0ECB22DD7}"/>
              </a:ext>
            </a:extLst>
          </p:cNvPr>
          <p:cNvSpPr txBox="1"/>
          <p:nvPr/>
        </p:nvSpPr>
        <p:spPr>
          <a:xfrm>
            <a:off x="8300114" y="4386962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828F96-9554-4F13-A37D-2DC2B3A3D769}"/>
              </a:ext>
            </a:extLst>
          </p:cNvPr>
          <p:cNvSpPr txBox="1"/>
          <p:nvPr/>
        </p:nvSpPr>
        <p:spPr>
          <a:xfrm>
            <a:off x="7855839" y="4394347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FA10A7-68EA-4EED-B5E1-73EC7B72A42A}"/>
              </a:ext>
            </a:extLst>
          </p:cNvPr>
          <p:cNvSpPr txBox="1"/>
          <p:nvPr/>
        </p:nvSpPr>
        <p:spPr>
          <a:xfrm>
            <a:off x="7385306" y="4386962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68020F-DB2C-4772-9781-D1014700113F}"/>
              </a:ext>
            </a:extLst>
          </p:cNvPr>
          <p:cNvSpPr txBox="1"/>
          <p:nvPr/>
        </p:nvSpPr>
        <p:spPr>
          <a:xfrm>
            <a:off x="6959149" y="4389065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F7D74A-6B47-43C5-911F-8B9BDDD17A6F}"/>
              </a:ext>
            </a:extLst>
          </p:cNvPr>
          <p:cNvSpPr txBox="1"/>
          <p:nvPr/>
        </p:nvSpPr>
        <p:spPr>
          <a:xfrm>
            <a:off x="7885762" y="3252082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DC19258-F701-4C0C-90D8-A406AC344CD2}"/>
              </a:ext>
            </a:extLst>
          </p:cNvPr>
          <p:cNvSpPr txBox="1"/>
          <p:nvPr/>
        </p:nvSpPr>
        <p:spPr>
          <a:xfrm>
            <a:off x="9577223" y="3521862"/>
            <a:ext cx="18264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1 7.2 2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9A01641-1A52-4BF9-A51F-769A5A5CA3F0}"/>
              </a:ext>
            </a:extLst>
          </p:cNvPr>
          <p:cNvSpPr txBox="1"/>
          <p:nvPr/>
        </p:nvSpPr>
        <p:spPr>
          <a:xfrm>
            <a:off x="10036873" y="3934182"/>
            <a:ext cx="1470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51ABDD2-871B-4821-B14D-6FB1F133F7BD}"/>
              </a:ext>
            </a:extLst>
          </p:cNvPr>
          <p:cNvSpPr txBox="1"/>
          <p:nvPr/>
        </p:nvSpPr>
        <p:spPr>
          <a:xfrm>
            <a:off x="9190229" y="3958458"/>
            <a:ext cx="3981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54A4569-C0CC-4086-9EF2-81383B860047}"/>
              </a:ext>
            </a:extLst>
          </p:cNvPr>
          <p:cNvCxnSpPr>
            <a:cxnSpLocks/>
          </p:cNvCxnSpPr>
          <p:nvPr/>
        </p:nvCxnSpPr>
        <p:spPr>
          <a:xfrm>
            <a:off x="9143317" y="4471347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5641D35-D293-4F66-9F24-562DF31580A4}"/>
              </a:ext>
            </a:extLst>
          </p:cNvPr>
          <p:cNvCxnSpPr>
            <a:cxnSpLocks/>
          </p:cNvCxnSpPr>
          <p:nvPr/>
        </p:nvCxnSpPr>
        <p:spPr>
          <a:xfrm>
            <a:off x="9143317" y="4898876"/>
            <a:ext cx="221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209A9C1-116C-4745-A5D2-845A72592ACC}"/>
              </a:ext>
            </a:extLst>
          </p:cNvPr>
          <p:cNvSpPr txBox="1"/>
          <p:nvPr/>
        </p:nvSpPr>
        <p:spPr>
          <a:xfrm>
            <a:off x="10320592" y="4386962"/>
            <a:ext cx="3223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129341B-26C7-4EB7-B427-59615C4A4CF7}"/>
              </a:ext>
            </a:extLst>
          </p:cNvPr>
          <p:cNvSpPr txBox="1"/>
          <p:nvPr/>
        </p:nvSpPr>
        <p:spPr>
          <a:xfrm>
            <a:off x="10914029" y="4386962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182D4D4-D735-4955-A878-C9958F7E2CF8}"/>
              </a:ext>
            </a:extLst>
          </p:cNvPr>
          <p:cNvSpPr txBox="1"/>
          <p:nvPr/>
        </p:nvSpPr>
        <p:spPr>
          <a:xfrm>
            <a:off x="10469754" y="4394347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97389EA-043F-438E-99CE-166DC1A4C77D}"/>
              </a:ext>
            </a:extLst>
          </p:cNvPr>
          <p:cNvSpPr txBox="1"/>
          <p:nvPr/>
        </p:nvSpPr>
        <p:spPr>
          <a:xfrm>
            <a:off x="9999221" y="4386962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5D36438-E7B6-4590-ACD4-95AC434B91B5}"/>
              </a:ext>
            </a:extLst>
          </p:cNvPr>
          <p:cNvSpPr txBox="1"/>
          <p:nvPr/>
        </p:nvSpPr>
        <p:spPr>
          <a:xfrm>
            <a:off x="9573064" y="4389065"/>
            <a:ext cx="463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A24E48-B1B6-4143-87A7-8DAE81B79B7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92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/>
      <p:bldP spid="7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4" grpId="0"/>
      <p:bldP spid="28" grpId="0"/>
      <p:bldP spid="29" grpId="0"/>
      <p:bldP spid="30" grpId="0"/>
      <p:bldP spid="31" grpId="0"/>
      <p:bldP spid="32" grpId="0"/>
      <p:bldP spid="33" grpId="0" animBg="1"/>
      <p:bldP spid="33" grpId="1" animBg="1"/>
      <p:bldP spid="34" grpId="0"/>
      <p:bldP spid="35" grpId="0"/>
      <p:bldP spid="36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1" grpId="0"/>
      <p:bldP spid="52" grpId="0"/>
      <p:bldP spid="53" grpId="0"/>
      <p:bldP spid="54" grpId="0"/>
      <p:bldP spid="55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two model boats on a centimetre scale.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D757B8-3981-427F-BB89-CA0191E8A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42" y="634775"/>
            <a:ext cx="5751058" cy="22146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303452-C74D-4E9E-9F83-CEE860509A85}"/>
              </a:ext>
            </a:extLst>
          </p:cNvPr>
          <p:cNvSpPr/>
          <p:nvPr/>
        </p:nvSpPr>
        <p:spPr>
          <a:xfrm>
            <a:off x="6215743" y="634775"/>
            <a:ext cx="5302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far apart are the boats?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F32DF2-CE41-42EF-88AF-10AC3582DBBB}"/>
              </a:ext>
            </a:extLst>
          </p:cNvPr>
          <p:cNvSpPr/>
          <p:nvPr/>
        </p:nvSpPr>
        <p:spPr>
          <a:xfrm>
            <a:off x="6215743" y="1977347"/>
            <a:ext cx="53023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</a:t>
            </a:r>
            <a:r>
              <a:rPr lang="en-US" sz="3200" b="1" u="sng" dirty="0"/>
              <a:t>difference</a:t>
            </a:r>
            <a:r>
              <a:rPr lang="en-US" sz="3200" b="1" dirty="0"/>
              <a:t> in the lengths of the two boats?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64DF78-1411-4769-9489-4F7F55ED877B}"/>
              </a:ext>
            </a:extLst>
          </p:cNvPr>
          <p:cNvSpPr txBox="1"/>
          <p:nvPr/>
        </p:nvSpPr>
        <p:spPr>
          <a:xfrm>
            <a:off x="6215743" y="1336838"/>
            <a:ext cx="3057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½ cm or 1.5 cm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23DAC4-03F3-44E6-8905-DBC6903CE4A5}"/>
              </a:ext>
            </a:extLst>
          </p:cNvPr>
          <p:cNvSpPr txBox="1"/>
          <p:nvPr/>
        </p:nvSpPr>
        <p:spPr>
          <a:xfrm>
            <a:off x="1585892" y="607426"/>
            <a:ext cx="1116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 cm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13FF10-2DED-41CB-81C3-65E6A6B075E3}"/>
              </a:ext>
            </a:extLst>
          </p:cNvPr>
          <p:cNvSpPr txBox="1"/>
          <p:nvPr/>
        </p:nvSpPr>
        <p:spPr>
          <a:xfrm>
            <a:off x="4088937" y="607426"/>
            <a:ext cx="1116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 cm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983298-9B08-48CF-8EE0-07AB918B99EA}"/>
              </a:ext>
            </a:extLst>
          </p:cNvPr>
          <p:cNvSpPr txBox="1"/>
          <p:nvPr/>
        </p:nvSpPr>
        <p:spPr>
          <a:xfrm>
            <a:off x="6215743" y="3213555"/>
            <a:ext cx="3057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 cm – 3 cm =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7694CE-64F4-4D4B-9BCA-D0BDD3A2D180}"/>
              </a:ext>
            </a:extLst>
          </p:cNvPr>
          <p:cNvSpPr txBox="1"/>
          <p:nvPr/>
        </p:nvSpPr>
        <p:spPr>
          <a:xfrm>
            <a:off x="8328891" y="3213555"/>
            <a:ext cx="1076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cm</a:t>
            </a:r>
          </a:p>
        </p:txBody>
      </p:sp>
    </p:spTree>
    <p:extLst>
      <p:ext uri="{BB962C8B-B14F-4D97-AF65-F5344CB8AC3E}">
        <p14:creationId xmlns:p14="http://schemas.microsoft.com/office/powerpoint/2010/main" val="120476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0" grpId="0"/>
      <p:bldP spid="21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8592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Kirsty, </a:t>
            </a:r>
            <a:r>
              <a:rPr lang="en-GB" sz="3200" b="1" dirty="0" err="1"/>
              <a:t>Seb</a:t>
            </a:r>
            <a:r>
              <a:rPr lang="en-GB" sz="3200" b="1" dirty="0"/>
              <a:t>, Mina, Jack and Donna belong to a sports club. </a:t>
            </a:r>
          </a:p>
          <a:p>
            <a:r>
              <a:rPr lang="en-GB" sz="3200" b="1" dirty="0"/>
              <a:t>This table shows the sports they do in one week.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EF7F17-45A3-4217-A9E0-0BABD01D5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65" y="1127218"/>
            <a:ext cx="6730636" cy="40329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BBF4854-6FC9-468C-9E32-B4BBAE12451D}"/>
              </a:ext>
            </a:extLst>
          </p:cNvPr>
          <p:cNvSpPr/>
          <p:nvPr/>
        </p:nvSpPr>
        <p:spPr>
          <a:xfrm>
            <a:off x="7007302" y="1127218"/>
            <a:ext cx="51281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of the children do </a:t>
            </a:r>
            <a:r>
              <a:rPr lang="en-GB" sz="3200" b="1" u="sng" dirty="0"/>
              <a:t>not</a:t>
            </a:r>
            <a:r>
              <a:rPr lang="en-GB" sz="3200" b="1" dirty="0"/>
              <a:t> go swimming?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3FAE97-6199-4901-9370-3C2639014EF7}"/>
              </a:ext>
            </a:extLst>
          </p:cNvPr>
          <p:cNvSpPr/>
          <p:nvPr/>
        </p:nvSpPr>
        <p:spPr>
          <a:xfrm>
            <a:off x="338096" y="1798819"/>
            <a:ext cx="6600585" cy="11057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BCC66A-04BA-48B3-9025-13AB81BBC6A2}"/>
              </a:ext>
            </a:extLst>
          </p:cNvPr>
          <p:cNvSpPr/>
          <p:nvPr/>
        </p:nvSpPr>
        <p:spPr>
          <a:xfrm>
            <a:off x="2263413" y="312923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C092CC-0DE7-4DC8-94AD-41805FCC7FE4}"/>
              </a:ext>
            </a:extLst>
          </p:cNvPr>
          <p:cNvSpPr/>
          <p:nvPr/>
        </p:nvSpPr>
        <p:spPr>
          <a:xfrm>
            <a:off x="3375857" y="314369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98F11C-733B-4491-8263-04D2F6895A4C}"/>
              </a:ext>
            </a:extLst>
          </p:cNvPr>
          <p:cNvSpPr/>
          <p:nvPr/>
        </p:nvSpPr>
        <p:spPr>
          <a:xfrm>
            <a:off x="3433088" y="406699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C479CC-586C-4BDB-95C1-965C8ED89FB7}"/>
              </a:ext>
            </a:extLst>
          </p:cNvPr>
          <p:cNvSpPr/>
          <p:nvPr/>
        </p:nvSpPr>
        <p:spPr>
          <a:xfrm>
            <a:off x="3505658" y="442094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E51EC9-3EAA-4453-BBA0-D74C45B2DE3D}"/>
              </a:ext>
            </a:extLst>
          </p:cNvPr>
          <p:cNvSpPr/>
          <p:nvPr/>
        </p:nvSpPr>
        <p:spPr>
          <a:xfrm>
            <a:off x="5424617" y="4210684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A3C4B0-EF67-43BE-8725-F914A475D0E1}"/>
              </a:ext>
            </a:extLst>
          </p:cNvPr>
          <p:cNvSpPr/>
          <p:nvPr/>
        </p:nvSpPr>
        <p:spPr>
          <a:xfrm>
            <a:off x="7227407" y="2266535"/>
            <a:ext cx="4205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children</a:t>
            </a:r>
          </a:p>
        </p:txBody>
      </p:sp>
    </p:spTree>
    <p:extLst>
      <p:ext uri="{BB962C8B-B14F-4D97-AF65-F5344CB8AC3E}">
        <p14:creationId xmlns:p14="http://schemas.microsoft.com/office/powerpoint/2010/main" val="324998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8592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Kirsty, </a:t>
            </a:r>
            <a:r>
              <a:rPr lang="en-GB" sz="3200" b="1" dirty="0" err="1"/>
              <a:t>Seb</a:t>
            </a:r>
            <a:r>
              <a:rPr lang="en-GB" sz="3200" b="1" dirty="0"/>
              <a:t>, Mina, Jack and Donna belong to a sports club. </a:t>
            </a:r>
          </a:p>
          <a:p>
            <a:r>
              <a:rPr lang="en-GB" sz="3200" b="1" dirty="0"/>
              <a:t>This table shows the sports they do in one week.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EF7F17-45A3-4217-A9E0-0BABD01D5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65" y="1127218"/>
            <a:ext cx="6730636" cy="40329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BBF4854-6FC9-468C-9E32-B4BBAE12451D}"/>
              </a:ext>
            </a:extLst>
          </p:cNvPr>
          <p:cNvSpPr/>
          <p:nvPr/>
        </p:nvSpPr>
        <p:spPr>
          <a:xfrm>
            <a:off x="7007302" y="1127218"/>
            <a:ext cx="51281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names of all the children who go </a:t>
            </a:r>
            <a:r>
              <a:rPr lang="en-GB" sz="3200" b="1" u="sng" dirty="0"/>
              <a:t>both</a:t>
            </a:r>
            <a:r>
              <a:rPr lang="en-GB" sz="3200" b="1" dirty="0"/>
              <a:t> jogging and cycling.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0231BB-6E5A-4790-B71D-EA797B229505}"/>
              </a:ext>
            </a:extLst>
          </p:cNvPr>
          <p:cNvSpPr/>
          <p:nvPr/>
        </p:nvSpPr>
        <p:spPr>
          <a:xfrm>
            <a:off x="349234" y="2905154"/>
            <a:ext cx="6600585" cy="220221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7395A8F-71B1-4BBB-9387-1C39D8BD5599}"/>
              </a:ext>
            </a:extLst>
          </p:cNvPr>
          <p:cNvSpPr/>
          <p:nvPr/>
        </p:nvSpPr>
        <p:spPr>
          <a:xfrm>
            <a:off x="1864896" y="3296652"/>
            <a:ext cx="745958" cy="3368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996D116-3266-4044-B4A3-56A18C363280}"/>
              </a:ext>
            </a:extLst>
          </p:cNvPr>
          <p:cNvSpPr/>
          <p:nvPr/>
        </p:nvSpPr>
        <p:spPr>
          <a:xfrm>
            <a:off x="6021824" y="4387515"/>
            <a:ext cx="745958" cy="3368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4AA10D8-B67F-45BB-A411-AC2378328FDC}"/>
              </a:ext>
            </a:extLst>
          </p:cNvPr>
          <p:cNvSpPr/>
          <p:nvPr/>
        </p:nvSpPr>
        <p:spPr>
          <a:xfrm>
            <a:off x="6021824" y="3322166"/>
            <a:ext cx="745958" cy="292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B2312D-9803-4704-9F3C-1882080107E7}"/>
              </a:ext>
            </a:extLst>
          </p:cNvPr>
          <p:cNvSpPr/>
          <p:nvPr/>
        </p:nvSpPr>
        <p:spPr>
          <a:xfrm>
            <a:off x="2896025" y="4267201"/>
            <a:ext cx="745958" cy="3368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903CF73-F497-4DB5-81A7-B008855A6EE3}"/>
              </a:ext>
            </a:extLst>
          </p:cNvPr>
          <p:cNvSpPr/>
          <p:nvPr/>
        </p:nvSpPr>
        <p:spPr>
          <a:xfrm>
            <a:off x="6036780" y="3592180"/>
            <a:ext cx="745958" cy="292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6451482-5C6B-4178-B93F-D51BDDC47E25}"/>
              </a:ext>
            </a:extLst>
          </p:cNvPr>
          <p:cNvSpPr/>
          <p:nvPr/>
        </p:nvSpPr>
        <p:spPr>
          <a:xfrm>
            <a:off x="5006052" y="4403700"/>
            <a:ext cx="745958" cy="292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A41AC1-2320-419F-8175-FBA806F3ECEA}"/>
              </a:ext>
            </a:extLst>
          </p:cNvPr>
          <p:cNvSpPr/>
          <p:nvPr/>
        </p:nvSpPr>
        <p:spPr>
          <a:xfrm>
            <a:off x="7227407" y="2696878"/>
            <a:ext cx="4205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Seb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, Kirsty, Jack</a:t>
            </a:r>
          </a:p>
        </p:txBody>
      </p:sp>
    </p:spTree>
    <p:extLst>
      <p:ext uri="{BB962C8B-B14F-4D97-AF65-F5344CB8AC3E}">
        <p14:creationId xmlns:p14="http://schemas.microsoft.com/office/powerpoint/2010/main" val="214024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Three children measure the height of their sunﬂowers.</a:t>
            </a:r>
          </a:p>
          <a:p>
            <a:r>
              <a:rPr lang="en-US" sz="3200" b="1" dirty="0"/>
              <a:t>Here are their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4AC38B-9D77-45B8-B8A3-330E579A6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1127218"/>
            <a:ext cx="6009131" cy="44347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4E06ED-EF78-467B-BE21-D0E61BD383BE}"/>
              </a:ext>
            </a:extLst>
          </p:cNvPr>
          <p:cNvSpPr/>
          <p:nvPr/>
        </p:nvSpPr>
        <p:spPr>
          <a:xfrm>
            <a:off x="6242378" y="1127218"/>
            <a:ext cx="58930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tall is Lauren’s sunﬂower?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40D322-C940-4D13-94EF-440B8E146F58}"/>
              </a:ext>
            </a:extLst>
          </p:cNvPr>
          <p:cNvSpPr/>
          <p:nvPr/>
        </p:nvSpPr>
        <p:spPr>
          <a:xfrm>
            <a:off x="6242378" y="2411481"/>
            <a:ext cx="52153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taller is Zak’s sunﬂower than Jade’s?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DBE487-A28B-48D8-AFFA-45FCB39916CF}"/>
              </a:ext>
            </a:extLst>
          </p:cNvPr>
          <p:cNvCxnSpPr>
            <a:cxnSpLocks/>
          </p:cNvCxnSpPr>
          <p:nvPr/>
        </p:nvCxnSpPr>
        <p:spPr>
          <a:xfrm flipH="1">
            <a:off x="2097505" y="1806798"/>
            <a:ext cx="23336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293DCD7-FA78-494D-9417-939E3B0619F6}"/>
              </a:ext>
            </a:extLst>
          </p:cNvPr>
          <p:cNvSpPr/>
          <p:nvPr/>
        </p:nvSpPr>
        <p:spPr>
          <a:xfrm>
            <a:off x="10420286" y="1618143"/>
            <a:ext cx="1407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130 cm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C1B5DCD-9F98-4329-8F0A-838CE74DB3C7}"/>
              </a:ext>
            </a:extLst>
          </p:cNvPr>
          <p:cNvCxnSpPr>
            <a:cxnSpLocks/>
          </p:cNvCxnSpPr>
          <p:nvPr/>
        </p:nvCxnSpPr>
        <p:spPr>
          <a:xfrm flipH="1">
            <a:off x="2097505" y="2575768"/>
            <a:ext cx="11668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1534681-61CD-4049-9B1B-CBC46CB99BBD}"/>
              </a:ext>
            </a:extLst>
          </p:cNvPr>
          <p:cNvCxnSpPr>
            <a:cxnSpLocks/>
          </p:cNvCxnSpPr>
          <p:nvPr/>
        </p:nvCxnSpPr>
        <p:spPr>
          <a:xfrm flipH="1">
            <a:off x="2097505" y="4131453"/>
            <a:ext cx="35005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3185BEE-60CD-443B-8492-D06450D652E6}"/>
              </a:ext>
            </a:extLst>
          </p:cNvPr>
          <p:cNvSpPr/>
          <p:nvPr/>
        </p:nvSpPr>
        <p:spPr>
          <a:xfrm>
            <a:off x="8106636" y="3546678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– 40 =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551EB4-2D63-45ED-98EB-0760B683F5DA}"/>
              </a:ext>
            </a:extLst>
          </p:cNvPr>
          <p:cNvSpPr/>
          <p:nvPr/>
        </p:nvSpPr>
        <p:spPr>
          <a:xfrm>
            <a:off x="9960860" y="3546678"/>
            <a:ext cx="11993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cm</a:t>
            </a:r>
          </a:p>
        </p:txBody>
      </p:sp>
    </p:spTree>
    <p:extLst>
      <p:ext uri="{BB962C8B-B14F-4D97-AF65-F5344CB8AC3E}">
        <p14:creationId xmlns:p14="http://schemas.microsoft.com/office/powerpoint/2010/main" val="341891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8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F69622-E343-487F-9474-212B7D8CD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511" y="3086083"/>
            <a:ext cx="3376135" cy="331659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5099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Joe places some apples on a weighing scale.</a:t>
            </a:r>
          </a:p>
          <a:p>
            <a:r>
              <a:rPr lang="en-US" sz="3200" b="1" dirty="0"/>
              <a:t>The pointer shows the mass of the apples.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52DD62-45A0-47D9-8F33-C2FF8308E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354" y="1127218"/>
            <a:ext cx="3485516" cy="342084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C58FD1-7B42-4E0D-9F9B-09057425AEB8}"/>
              </a:ext>
            </a:extLst>
          </p:cNvPr>
          <p:cNvSpPr/>
          <p:nvPr/>
        </p:nvSpPr>
        <p:spPr>
          <a:xfrm>
            <a:off x="4811076" y="1366897"/>
            <a:ext cx="676905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 takes away one apple.</a:t>
            </a:r>
          </a:p>
          <a:p>
            <a:r>
              <a:rPr lang="en-US" sz="3200" b="1" dirty="0"/>
              <a:t>The mass goes down by 120 grams.</a:t>
            </a:r>
          </a:p>
          <a:p>
            <a:r>
              <a:rPr lang="en-US" sz="3200" b="1" dirty="0"/>
              <a:t>Draw the pointer in its new position on the scale below.</a:t>
            </a:r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C28B8FEF-4C2A-425A-BEF7-545E8F5A86C8}"/>
              </a:ext>
            </a:extLst>
          </p:cNvPr>
          <p:cNvSpPr/>
          <p:nvPr/>
        </p:nvSpPr>
        <p:spPr>
          <a:xfrm rot="325858">
            <a:off x="2602922" y="1028955"/>
            <a:ext cx="285042" cy="2742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B77B141F-BF84-452E-93BE-68E79963B1CB}"/>
              </a:ext>
            </a:extLst>
          </p:cNvPr>
          <p:cNvSpPr/>
          <p:nvPr/>
        </p:nvSpPr>
        <p:spPr>
          <a:xfrm rot="688214">
            <a:off x="2809015" y="1061253"/>
            <a:ext cx="285042" cy="2742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B6F2FC10-6C38-4393-9E27-8E46DB54C0AD}"/>
              </a:ext>
            </a:extLst>
          </p:cNvPr>
          <p:cNvSpPr/>
          <p:nvPr/>
        </p:nvSpPr>
        <p:spPr>
          <a:xfrm rot="1073321">
            <a:off x="3009793" y="1112862"/>
            <a:ext cx="285042" cy="2742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34DA9692-6FA3-4A13-9573-0676E3C25163}"/>
              </a:ext>
            </a:extLst>
          </p:cNvPr>
          <p:cNvSpPr/>
          <p:nvPr/>
        </p:nvSpPr>
        <p:spPr>
          <a:xfrm rot="1537476">
            <a:off x="3207162" y="1193429"/>
            <a:ext cx="285042" cy="2742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3187FDBC-3094-45D5-A075-F22D6F3BD86A}"/>
              </a:ext>
            </a:extLst>
          </p:cNvPr>
          <p:cNvSpPr/>
          <p:nvPr/>
        </p:nvSpPr>
        <p:spPr>
          <a:xfrm rot="1945169">
            <a:off x="3384214" y="1293883"/>
            <a:ext cx="285042" cy="2742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F4A3AF-9325-41D7-A3FF-BDEDC1D8E754}"/>
              </a:ext>
            </a:extLst>
          </p:cNvPr>
          <p:cNvSpPr txBox="1"/>
          <p:nvPr/>
        </p:nvSpPr>
        <p:spPr>
          <a:xfrm>
            <a:off x="3641639" y="983336"/>
            <a:ext cx="3253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÷ 5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7CFCC2-8138-4DD1-AB04-6F4E7D3D56AF}"/>
              </a:ext>
            </a:extLst>
          </p:cNvPr>
          <p:cNvSpPr txBox="1"/>
          <p:nvPr/>
        </p:nvSpPr>
        <p:spPr>
          <a:xfrm>
            <a:off x="5212863" y="983336"/>
            <a:ext cx="746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D8AB23-FB88-44E9-926F-90DE877358EF}"/>
              </a:ext>
            </a:extLst>
          </p:cNvPr>
          <p:cNvSpPr txBox="1"/>
          <p:nvPr/>
        </p:nvSpPr>
        <p:spPr>
          <a:xfrm>
            <a:off x="265845" y="2452678"/>
            <a:ext cx="1055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760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B3ABA6-6C10-4FEB-842F-E63753F4363A}"/>
              </a:ext>
            </a:extLst>
          </p:cNvPr>
          <p:cNvSpPr txBox="1"/>
          <p:nvPr/>
        </p:nvSpPr>
        <p:spPr>
          <a:xfrm>
            <a:off x="4894361" y="3376291"/>
            <a:ext cx="2171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760 – 120 =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299CEA-2C42-415A-94D5-5233A4F98B7F}"/>
              </a:ext>
            </a:extLst>
          </p:cNvPr>
          <p:cNvSpPr txBox="1"/>
          <p:nvPr/>
        </p:nvSpPr>
        <p:spPr>
          <a:xfrm>
            <a:off x="6921521" y="3376291"/>
            <a:ext cx="81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640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8AA1C35-5F3D-4A6B-BA4B-408DBBD901E2}"/>
              </a:ext>
            </a:extLst>
          </p:cNvPr>
          <p:cNvCxnSpPr/>
          <p:nvPr/>
        </p:nvCxnSpPr>
        <p:spPr>
          <a:xfrm flipH="1">
            <a:off x="8478982" y="4744378"/>
            <a:ext cx="1147596" cy="9498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48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Leon’s grid has two shaded shapes.</a:t>
            </a:r>
          </a:p>
        </p:txBody>
      </p:sp>
      <p:pic>
        <p:nvPicPr>
          <p:cNvPr id="205826" name="Picture 2">
            <a:extLst>
              <a:ext uri="{FF2B5EF4-FFF2-40B4-BE49-F238E27FC236}">
                <a16:creationId xmlns:a16="http://schemas.microsoft.com/office/drawing/2014/main" id="{70ADB792-939E-40F0-9F1F-D82762EA5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00" y="634775"/>
            <a:ext cx="4388521" cy="275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45E8A7-D499-4F4A-BB84-D2071BEDCE6D}"/>
              </a:ext>
            </a:extLst>
          </p:cNvPr>
          <p:cNvSpPr/>
          <p:nvPr/>
        </p:nvSpPr>
        <p:spPr>
          <a:xfrm>
            <a:off x="4778062" y="634775"/>
            <a:ext cx="70121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Leon says, ‘Shape A has a larger area than shape B.’ Explain how he could have worked this out.</a:t>
            </a:r>
          </a:p>
        </p:txBody>
      </p:sp>
      <p:pic>
        <p:nvPicPr>
          <p:cNvPr id="205827" name="Picture 3">
            <a:extLst>
              <a:ext uri="{FF2B5EF4-FFF2-40B4-BE49-F238E27FC236}">
                <a16:creationId xmlns:a16="http://schemas.microsoft.com/office/drawing/2014/main" id="{7F3A5FB4-4ED9-4C5D-B432-471F34EA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99" y="3841615"/>
            <a:ext cx="4388522" cy="275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EC32D49-7448-4A59-B9F2-78357AEB5B75}"/>
              </a:ext>
            </a:extLst>
          </p:cNvPr>
          <p:cNvSpPr/>
          <p:nvPr/>
        </p:nvSpPr>
        <p:spPr>
          <a:xfrm>
            <a:off x="4778062" y="3772340"/>
            <a:ext cx="70121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this grid draw a different shape.  </a:t>
            </a:r>
          </a:p>
          <a:p>
            <a:r>
              <a:rPr lang="en-US" sz="3200" b="1" dirty="0"/>
              <a:t>It must have the same area as shape 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4F236-CFD2-43E0-BEF6-1934949303F7}"/>
              </a:ext>
            </a:extLst>
          </p:cNvPr>
          <p:cNvSpPr/>
          <p:nvPr/>
        </p:nvSpPr>
        <p:spPr>
          <a:xfrm>
            <a:off x="4778062" y="2204435"/>
            <a:ext cx="61808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He could have counted the number of triangles that are shaded.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608E1A-6936-4953-ABAB-DA1520FB6099}"/>
              </a:ext>
            </a:extLst>
          </p:cNvPr>
          <p:cNvSpPr/>
          <p:nvPr/>
        </p:nvSpPr>
        <p:spPr>
          <a:xfrm>
            <a:off x="4778062" y="4849558"/>
            <a:ext cx="61808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any shape with 6 triangles</a:t>
            </a:r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DC4FE4D4-1E03-4BC6-8630-BF59241250C6}"/>
              </a:ext>
            </a:extLst>
          </p:cNvPr>
          <p:cNvSpPr/>
          <p:nvPr/>
        </p:nvSpPr>
        <p:spPr>
          <a:xfrm>
            <a:off x="2375877" y="4402434"/>
            <a:ext cx="1539631" cy="1615411"/>
          </a:xfrm>
          <a:prstGeom prst="parallelogram">
            <a:avLst>
              <a:gd name="adj" fmla="val 5995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2814B5-697C-4585-ADB9-FDDED0E1AD0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64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4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Jamie, Kate and Hassan run a 50m race.</a:t>
            </a:r>
          </a:p>
          <a:p>
            <a:r>
              <a:rPr lang="en-US" sz="3200" b="1" dirty="0"/>
              <a:t>Kate’s time is 13 seconds. </a:t>
            </a:r>
          </a:p>
          <a:p>
            <a:r>
              <a:rPr lang="en-US" sz="3200" b="1" dirty="0"/>
              <a:t>Jamie finishes 5 seconds before Kate. </a:t>
            </a:r>
          </a:p>
          <a:p>
            <a:r>
              <a:rPr lang="en-US" sz="3200" b="1" dirty="0"/>
              <a:t>Hassan finishes 3 seconds after Jamie. </a:t>
            </a:r>
          </a:p>
          <a:p>
            <a:r>
              <a:rPr lang="en-US" sz="3200" b="1" dirty="0"/>
              <a:t>What is Hassan’s time in seconds?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5960C2-C666-4711-BF35-6A72F5C468DE}"/>
              </a:ext>
            </a:extLst>
          </p:cNvPr>
          <p:cNvSpPr/>
          <p:nvPr/>
        </p:nvSpPr>
        <p:spPr>
          <a:xfrm>
            <a:off x="6414452" y="1011801"/>
            <a:ext cx="1674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–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C89D48-5F7D-4AE4-8563-26750EA4A38E}"/>
              </a:ext>
            </a:extLst>
          </p:cNvPr>
          <p:cNvSpPr/>
          <p:nvPr/>
        </p:nvSpPr>
        <p:spPr>
          <a:xfrm>
            <a:off x="7931393" y="1011801"/>
            <a:ext cx="2197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seconds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6A0EED-D8EC-4CA8-A0E0-EF577FFE2BD0}"/>
              </a:ext>
            </a:extLst>
          </p:cNvPr>
          <p:cNvSpPr/>
          <p:nvPr/>
        </p:nvSpPr>
        <p:spPr>
          <a:xfrm>
            <a:off x="6521427" y="1492702"/>
            <a:ext cx="1674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+ 3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ABE869-3FCC-432B-974B-7C331ED508FD}"/>
              </a:ext>
            </a:extLst>
          </p:cNvPr>
          <p:cNvSpPr/>
          <p:nvPr/>
        </p:nvSpPr>
        <p:spPr>
          <a:xfrm>
            <a:off x="7807568" y="1492702"/>
            <a:ext cx="24449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seconds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F054CA-C271-4001-B478-B5DBA3FCE46C}"/>
              </a:ext>
            </a:extLst>
          </p:cNvPr>
          <p:cNvSpPr/>
          <p:nvPr/>
        </p:nvSpPr>
        <p:spPr>
          <a:xfrm>
            <a:off x="4076457" y="2500671"/>
            <a:ext cx="24449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seconds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62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50 children need two pencils each.</a:t>
            </a:r>
          </a:p>
          <a:p>
            <a:r>
              <a:rPr lang="en-US" sz="3200" b="1" dirty="0"/>
              <a:t>There are 20 pencils in a box. </a:t>
            </a:r>
          </a:p>
          <a:p>
            <a:r>
              <a:rPr lang="en-US" sz="3200" b="1" dirty="0"/>
              <a:t>How many boxes of pencils are needed?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28A2F1-248F-4B60-B5A0-6FF16453C981}"/>
              </a:ext>
            </a:extLst>
          </p:cNvPr>
          <p:cNvSpPr/>
          <p:nvPr/>
        </p:nvSpPr>
        <p:spPr>
          <a:xfrm>
            <a:off x="56121" y="2722433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50 children need one pen each.</a:t>
            </a:r>
          </a:p>
          <a:p>
            <a:r>
              <a:rPr lang="en-US" sz="3200" b="1" dirty="0"/>
              <a:t>Pens are sold in packs of 4 </a:t>
            </a:r>
          </a:p>
          <a:p>
            <a:r>
              <a:rPr lang="en-US" sz="3200" b="1" dirty="0"/>
              <a:t>How many packs of pens need to be bought?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C39302-EF5B-445C-AA10-216A912A25E2}"/>
              </a:ext>
            </a:extLst>
          </p:cNvPr>
          <p:cNvSpPr/>
          <p:nvPr/>
        </p:nvSpPr>
        <p:spPr>
          <a:xfrm>
            <a:off x="554182" y="1589342"/>
            <a:ext cx="173181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50 x 2 = 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CAB4A4-C5F8-4285-8E36-9BF4DF3EB7A1}"/>
              </a:ext>
            </a:extLst>
          </p:cNvPr>
          <p:cNvSpPr/>
          <p:nvPr/>
        </p:nvSpPr>
        <p:spPr>
          <a:xfrm>
            <a:off x="2078182" y="1589342"/>
            <a:ext cx="40178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100 pencils needed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CE2AB2-10E9-43E1-8322-AFC936F3BDCA}"/>
              </a:ext>
            </a:extLst>
          </p:cNvPr>
          <p:cNvSpPr txBox="1"/>
          <p:nvPr/>
        </p:nvSpPr>
        <p:spPr>
          <a:xfrm>
            <a:off x="554182" y="2081925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100 ÷ 20 =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790AB8-8A93-4EB7-8F7C-93C1E5E6D872}"/>
              </a:ext>
            </a:extLst>
          </p:cNvPr>
          <p:cNvCxnSpPr>
            <a:cxnSpLocks/>
          </p:cNvCxnSpPr>
          <p:nvPr/>
        </p:nvCxnSpPr>
        <p:spPr>
          <a:xfrm flipH="1">
            <a:off x="1130703" y="2204006"/>
            <a:ext cx="153284" cy="3996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FCCE193-93A6-42BA-9D8E-12D852798E0E}"/>
              </a:ext>
            </a:extLst>
          </p:cNvPr>
          <p:cNvCxnSpPr>
            <a:cxnSpLocks/>
          </p:cNvCxnSpPr>
          <p:nvPr/>
        </p:nvCxnSpPr>
        <p:spPr>
          <a:xfrm flipH="1">
            <a:off x="2016767" y="2204005"/>
            <a:ext cx="153284" cy="3996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1D54AC8-A475-4E1E-A88C-38C1EF29F49E}"/>
              </a:ext>
            </a:extLst>
          </p:cNvPr>
          <p:cNvSpPr txBox="1"/>
          <p:nvPr/>
        </p:nvSpPr>
        <p:spPr>
          <a:xfrm>
            <a:off x="2519726" y="2078779"/>
            <a:ext cx="30761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 boxes needed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0C0770-C971-427D-A2F9-B72F0222A2AC}"/>
              </a:ext>
            </a:extLst>
          </p:cNvPr>
          <p:cNvSpPr txBox="1"/>
          <p:nvPr/>
        </p:nvSpPr>
        <p:spPr>
          <a:xfrm>
            <a:off x="554182" y="4280704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50 ÷ 4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F113C0-BF7D-404E-9BEF-07E7F38C727C}"/>
              </a:ext>
            </a:extLst>
          </p:cNvPr>
          <p:cNvSpPr txBox="1"/>
          <p:nvPr/>
        </p:nvSpPr>
        <p:spPr>
          <a:xfrm>
            <a:off x="2106060" y="4290575"/>
            <a:ext cx="12943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 r2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7ED34F-A7CF-47EE-B64E-D011BC1092F6}"/>
              </a:ext>
            </a:extLst>
          </p:cNvPr>
          <p:cNvSpPr txBox="1"/>
          <p:nvPr/>
        </p:nvSpPr>
        <p:spPr>
          <a:xfrm>
            <a:off x="3211834" y="4332545"/>
            <a:ext cx="9031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…but you can’t buy ’12 remainder 2’ packs of pens!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3F86C5-6507-4CD1-B509-97CA764F1C15}"/>
              </a:ext>
            </a:extLst>
          </p:cNvPr>
          <p:cNvSpPr txBox="1"/>
          <p:nvPr/>
        </p:nvSpPr>
        <p:spPr>
          <a:xfrm>
            <a:off x="3211834" y="4850417"/>
            <a:ext cx="84259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If you only buy 12 packs, there will be 2 children (the ‘remainder 2’) who don’t get pens.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0F33DA-C240-4BA8-B40C-57EE5B4E49B8}"/>
              </a:ext>
            </a:extLst>
          </p:cNvPr>
          <p:cNvSpPr txBox="1"/>
          <p:nvPr/>
        </p:nvSpPr>
        <p:spPr>
          <a:xfrm>
            <a:off x="3211834" y="5953568"/>
            <a:ext cx="7957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13 packs need to be bought. </a:t>
            </a:r>
          </a:p>
        </p:txBody>
      </p:sp>
    </p:spTree>
    <p:extLst>
      <p:ext uri="{BB962C8B-B14F-4D97-AF65-F5344CB8AC3E}">
        <p14:creationId xmlns:p14="http://schemas.microsoft.com/office/powerpoint/2010/main" val="317787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Emma buys these three jars of jam.</a:t>
            </a:r>
          </a:p>
        </p:txBody>
      </p:sp>
      <p:pic>
        <p:nvPicPr>
          <p:cNvPr id="165890" name="Picture 2">
            <a:extLst>
              <a:ext uri="{FF2B5EF4-FFF2-40B4-BE49-F238E27FC236}">
                <a16:creationId xmlns:a16="http://schemas.microsoft.com/office/drawing/2014/main" id="{98B4B13A-697B-4B3E-B311-91A94EF85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2" y="588609"/>
            <a:ext cx="4501993" cy="219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FA459F-6D95-443C-AE53-7CB69DBA8C94}"/>
              </a:ext>
            </a:extLst>
          </p:cNvPr>
          <p:cNvSpPr/>
          <p:nvPr/>
        </p:nvSpPr>
        <p:spPr>
          <a:xfrm>
            <a:off x="5129619" y="588609"/>
            <a:ext cx="35360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total cost of the three jars?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7572E9-6C4E-4BFE-A8BF-0132A38DFAE2}"/>
              </a:ext>
            </a:extLst>
          </p:cNvPr>
          <p:cNvSpPr/>
          <p:nvPr/>
        </p:nvSpPr>
        <p:spPr>
          <a:xfrm>
            <a:off x="93159" y="3544635"/>
            <a:ext cx="71431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buys one jar of cherry jam for 82p.</a:t>
            </a:r>
          </a:p>
          <a:p>
            <a:r>
              <a:rPr lang="en-US" sz="3200" b="1" dirty="0"/>
              <a:t>He pays with a £5 note.</a:t>
            </a:r>
          </a:p>
          <a:p>
            <a:r>
              <a:rPr lang="en-US" sz="3200" b="1" dirty="0"/>
              <a:t>How much change does he get?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B8E39D-ED0B-4EF5-B133-E6F8B762E060}"/>
              </a:ext>
            </a:extLst>
          </p:cNvPr>
          <p:cNvSpPr txBox="1"/>
          <p:nvPr/>
        </p:nvSpPr>
        <p:spPr>
          <a:xfrm>
            <a:off x="8472930" y="1050609"/>
            <a:ext cx="14089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0.8 2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035860-FA02-4BC9-A2E5-4919BC9F256E}"/>
              </a:ext>
            </a:extLst>
          </p:cNvPr>
          <p:cNvSpPr txBox="1"/>
          <p:nvPr/>
        </p:nvSpPr>
        <p:spPr>
          <a:xfrm>
            <a:off x="8463039" y="1487743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0.7 0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02BBE-2ACA-4CE3-8E9B-0D51BABB4315}"/>
              </a:ext>
            </a:extLst>
          </p:cNvPr>
          <p:cNvCxnSpPr>
            <a:cxnSpLocks/>
          </p:cNvCxnSpPr>
          <p:nvPr/>
        </p:nvCxnSpPr>
        <p:spPr>
          <a:xfrm>
            <a:off x="8051672" y="2003279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D2F8234-6A1C-4EE5-ADE9-D077AE6D0D90}"/>
              </a:ext>
            </a:extLst>
          </p:cNvPr>
          <p:cNvSpPr txBox="1"/>
          <p:nvPr/>
        </p:nvSpPr>
        <p:spPr>
          <a:xfrm>
            <a:off x="8045729" y="1496726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2CEAD6-E8E9-4DD0-85A4-99D1F78563E9}"/>
              </a:ext>
            </a:extLst>
          </p:cNvPr>
          <p:cNvSpPr txBox="1"/>
          <p:nvPr/>
        </p:nvSpPr>
        <p:spPr>
          <a:xfrm>
            <a:off x="8761188" y="195766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47E643-A14E-418B-AB10-9EF2E61C613B}"/>
              </a:ext>
            </a:extLst>
          </p:cNvPr>
          <p:cNvSpPr txBox="1"/>
          <p:nvPr/>
        </p:nvSpPr>
        <p:spPr>
          <a:xfrm>
            <a:off x="9356099" y="193820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80EA87-B47C-4D87-99A9-954AFBF86C27}"/>
              </a:ext>
            </a:extLst>
          </p:cNvPr>
          <p:cNvSpPr txBox="1"/>
          <p:nvPr/>
        </p:nvSpPr>
        <p:spPr>
          <a:xfrm>
            <a:off x="8939356" y="194715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C0A2A0-0D6D-48D4-9CCD-C0F652955B40}"/>
              </a:ext>
            </a:extLst>
          </p:cNvPr>
          <p:cNvSpPr txBox="1"/>
          <p:nvPr/>
        </p:nvSpPr>
        <p:spPr>
          <a:xfrm>
            <a:off x="8462064" y="194354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250E24-CF39-496D-9CE5-64CAF19D0C40}"/>
              </a:ext>
            </a:extLst>
          </p:cNvPr>
          <p:cNvSpPr txBox="1"/>
          <p:nvPr/>
        </p:nvSpPr>
        <p:spPr>
          <a:xfrm>
            <a:off x="8536029" y="818845"/>
            <a:ext cx="381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A88F47-7939-45C6-9194-869F2DF17E46}"/>
              </a:ext>
            </a:extLst>
          </p:cNvPr>
          <p:cNvSpPr txBox="1"/>
          <p:nvPr/>
        </p:nvSpPr>
        <p:spPr>
          <a:xfrm>
            <a:off x="8463039" y="237988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0.6 5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9026E57-E467-479C-97EF-7B2BE35CE87E}"/>
              </a:ext>
            </a:extLst>
          </p:cNvPr>
          <p:cNvCxnSpPr>
            <a:cxnSpLocks/>
          </p:cNvCxnSpPr>
          <p:nvPr/>
        </p:nvCxnSpPr>
        <p:spPr>
          <a:xfrm>
            <a:off x="8038292" y="2890965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C71F04A-5060-4F14-A507-0B3FEB9E7994}"/>
              </a:ext>
            </a:extLst>
          </p:cNvPr>
          <p:cNvSpPr txBox="1"/>
          <p:nvPr/>
        </p:nvSpPr>
        <p:spPr>
          <a:xfrm>
            <a:off x="8045729" y="2388872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3AD4F9-4ED6-438D-A00E-71B5F89B4BE6}"/>
              </a:ext>
            </a:extLst>
          </p:cNvPr>
          <p:cNvSpPr txBox="1"/>
          <p:nvPr/>
        </p:nvSpPr>
        <p:spPr>
          <a:xfrm>
            <a:off x="9356099" y="282114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ECE355-C66D-4574-814C-34F6A6060197}"/>
              </a:ext>
            </a:extLst>
          </p:cNvPr>
          <p:cNvSpPr txBox="1"/>
          <p:nvPr/>
        </p:nvSpPr>
        <p:spPr>
          <a:xfrm>
            <a:off x="8768330" y="282114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4C1CA3-5063-4262-9514-938B7863153D}"/>
              </a:ext>
            </a:extLst>
          </p:cNvPr>
          <p:cNvSpPr txBox="1"/>
          <p:nvPr/>
        </p:nvSpPr>
        <p:spPr>
          <a:xfrm>
            <a:off x="8917872" y="282114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1186CF-E4C0-434D-8336-87DF7374FDB3}"/>
              </a:ext>
            </a:extLst>
          </p:cNvPr>
          <p:cNvSpPr txBox="1"/>
          <p:nvPr/>
        </p:nvSpPr>
        <p:spPr>
          <a:xfrm>
            <a:off x="8462063" y="281753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679246-D786-479A-841F-E3BAF435EE4F}"/>
              </a:ext>
            </a:extLst>
          </p:cNvPr>
          <p:cNvSpPr txBox="1"/>
          <p:nvPr/>
        </p:nvSpPr>
        <p:spPr>
          <a:xfrm>
            <a:off x="8532358" y="1781646"/>
            <a:ext cx="381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164FA2-11D9-475A-828D-93B627A6BCF5}"/>
              </a:ext>
            </a:extLst>
          </p:cNvPr>
          <p:cNvSpPr txBox="1"/>
          <p:nvPr/>
        </p:nvSpPr>
        <p:spPr>
          <a:xfrm>
            <a:off x="8107345" y="283034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993820B-139A-47C9-98AE-51F3133915ED}"/>
              </a:ext>
            </a:extLst>
          </p:cNvPr>
          <p:cNvGrpSpPr/>
          <p:nvPr/>
        </p:nvGrpSpPr>
        <p:grpSpPr>
          <a:xfrm>
            <a:off x="5827006" y="4537179"/>
            <a:ext cx="1885499" cy="1414081"/>
            <a:chOff x="1371600" y="1941038"/>
            <a:chExt cx="1885499" cy="141408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1C45B3D-9B42-4AFC-8ACA-8FB2619FBA18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5.0 0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D3F1BB-CEDB-4CDD-B8D6-05A642206302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0.8 2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8A63F65-92DD-4605-A3EA-DEF5063199CF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3149FBC-8C6F-4C49-99FF-BD8E52C1D1CB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933E13D-02D2-4BD9-99FC-FDFB6CCC7A24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1171383B-6662-4D07-B812-F40D3DB13018}"/>
              </a:ext>
            </a:extLst>
          </p:cNvPr>
          <p:cNvSpPr txBox="1"/>
          <p:nvPr/>
        </p:nvSpPr>
        <p:spPr>
          <a:xfrm>
            <a:off x="7154908" y="542264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336E1CF-7842-4268-A434-FA5986AFE56A}"/>
              </a:ext>
            </a:extLst>
          </p:cNvPr>
          <p:cNvCxnSpPr>
            <a:cxnSpLocks/>
          </p:cNvCxnSpPr>
          <p:nvPr/>
        </p:nvCxnSpPr>
        <p:spPr>
          <a:xfrm flipV="1">
            <a:off x="6712494" y="462123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4587B56-5584-4F7D-9D10-761D78E8892B}"/>
              </a:ext>
            </a:extLst>
          </p:cNvPr>
          <p:cNvSpPr txBox="1"/>
          <p:nvPr/>
        </p:nvSpPr>
        <p:spPr>
          <a:xfrm>
            <a:off x="6742569" y="432380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8066EF7-C2E8-472F-8FCF-52C5FE5F331E}"/>
              </a:ext>
            </a:extLst>
          </p:cNvPr>
          <p:cNvSpPr txBox="1"/>
          <p:nvPr/>
        </p:nvSpPr>
        <p:spPr>
          <a:xfrm>
            <a:off x="7033804" y="4569805"/>
            <a:ext cx="38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A2415F-5888-44AF-A336-BDA09F877584}"/>
              </a:ext>
            </a:extLst>
          </p:cNvPr>
          <p:cNvSpPr txBox="1"/>
          <p:nvPr/>
        </p:nvSpPr>
        <p:spPr>
          <a:xfrm>
            <a:off x="6719513" y="542923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40A22B-D5E3-4AED-A92F-1CF241DFD04B}"/>
              </a:ext>
            </a:extLst>
          </p:cNvPr>
          <p:cNvSpPr txBox="1"/>
          <p:nvPr/>
        </p:nvSpPr>
        <p:spPr>
          <a:xfrm>
            <a:off x="6243959" y="542983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7BC3D50-D23D-4217-9F85-0C23F0C9CEE9}"/>
              </a:ext>
            </a:extLst>
          </p:cNvPr>
          <p:cNvCxnSpPr>
            <a:cxnSpLocks/>
          </p:cNvCxnSpPr>
          <p:nvPr/>
        </p:nvCxnSpPr>
        <p:spPr>
          <a:xfrm flipV="1">
            <a:off x="6267994" y="462123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E336E4B-0289-4353-9B42-F8BFE3560EBC}"/>
              </a:ext>
            </a:extLst>
          </p:cNvPr>
          <p:cNvSpPr txBox="1"/>
          <p:nvPr/>
        </p:nvSpPr>
        <p:spPr>
          <a:xfrm>
            <a:off x="6298069" y="432380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5B82212-51F0-4522-A83C-C45E5D074ED6}"/>
              </a:ext>
            </a:extLst>
          </p:cNvPr>
          <p:cNvSpPr txBox="1"/>
          <p:nvPr/>
        </p:nvSpPr>
        <p:spPr>
          <a:xfrm>
            <a:off x="6590425" y="4565968"/>
            <a:ext cx="303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6AE0DAC-DF48-4E03-9967-3B9A035E60AF}"/>
              </a:ext>
            </a:extLst>
          </p:cNvPr>
          <p:cNvSpPr txBox="1"/>
          <p:nvPr/>
        </p:nvSpPr>
        <p:spPr>
          <a:xfrm>
            <a:off x="6553452" y="542264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2DD3F03-81E0-450D-8215-CAB1424345C7}"/>
              </a:ext>
            </a:extLst>
          </p:cNvPr>
          <p:cNvSpPr txBox="1"/>
          <p:nvPr/>
        </p:nvSpPr>
        <p:spPr>
          <a:xfrm>
            <a:off x="5883632" y="542923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7268D3-96D5-4959-8F46-4F041D7EA8F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8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32" grpId="0"/>
      <p:bldP spid="34" grpId="0"/>
      <p:bldP spid="35" grpId="0"/>
      <p:bldP spid="36" grpId="0"/>
      <p:bldP spid="37" grpId="0"/>
      <p:bldP spid="39" grpId="0"/>
      <p:bldP spid="40" grpId="0"/>
      <p:bldP spid="41" grpId="0"/>
      <p:bldP spid="42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081969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one amount each time to make these sentences correct. </a:t>
            </a:r>
          </a:p>
          <a:p>
            <a:r>
              <a:rPr lang="en-US" sz="3200" b="1" dirty="0"/>
              <a:t>One has been done for you. </a:t>
            </a:r>
          </a:p>
          <a:p>
            <a:endParaRPr lang="en-US" sz="3200" b="1" dirty="0"/>
          </a:p>
          <a:p>
            <a:r>
              <a:rPr lang="en-US" sz="3200" dirty="0"/>
              <a:t>The distance from London to Manchester is about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A tea cup is likely to hold about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                              A hen’s egg is likely to weigh about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67336E-FED9-46E7-81C9-0B6FBC9A4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359" y="806357"/>
            <a:ext cx="2029756" cy="20496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8FF0FA-CA4A-42CD-9D39-5B98248BF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0813" y="2698844"/>
            <a:ext cx="1563259" cy="20595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98308A-5701-4B8C-86F5-4DCCE2C46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7309" y="4629595"/>
            <a:ext cx="1553334" cy="204960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8304D17-192D-46DC-AFE0-EDE94EB44FFD}"/>
              </a:ext>
            </a:extLst>
          </p:cNvPr>
          <p:cNvSpPr/>
          <p:nvPr/>
        </p:nvSpPr>
        <p:spPr>
          <a:xfrm>
            <a:off x="5382840" y="3471253"/>
            <a:ext cx="1746013" cy="4983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888356-DE59-4884-AC44-A02EC98D183E}"/>
              </a:ext>
            </a:extLst>
          </p:cNvPr>
          <p:cNvSpPr/>
          <p:nvPr/>
        </p:nvSpPr>
        <p:spPr>
          <a:xfrm>
            <a:off x="8770969" y="5405213"/>
            <a:ext cx="1746013" cy="4983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97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number.</a:t>
            </a:r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3E85F0B9-4388-4197-9715-1386E38E5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495" y="1255041"/>
            <a:ext cx="4744947" cy="111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746EA6-4CCB-4A71-A89B-60065F80ED1F}"/>
              </a:ext>
            </a:extLst>
          </p:cNvPr>
          <p:cNvSpPr/>
          <p:nvPr/>
        </p:nvSpPr>
        <p:spPr>
          <a:xfrm>
            <a:off x="3221099" y="2697031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÷ 4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46FC0E-FD78-47AF-9556-9D72668BBD02}"/>
              </a:ext>
            </a:extLst>
          </p:cNvPr>
          <p:cNvSpPr/>
          <p:nvPr/>
        </p:nvSpPr>
        <p:spPr>
          <a:xfrm>
            <a:off x="4605928" y="2697030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641BCC-C51E-40A1-B2AA-702F57D46E6D}"/>
              </a:ext>
            </a:extLst>
          </p:cNvPr>
          <p:cNvSpPr/>
          <p:nvPr/>
        </p:nvSpPr>
        <p:spPr>
          <a:xfrm>
            <a:off x="6156697" y="2697030"/>
            <a:ext cx="19666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÷ 2 = 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E49242-F277-47C1-92CC-4EA9EE5549B8}"/>
              </a:ext>
            </a:extLst>
          </p:cNvPr>
          <p:cNvSpPr/>
          <p:nvPr/>
        </p:nvSpPr>
        <p:spPr>
          <a:xfrm>
            <a:off x="6263514" y="2706969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4A2AFA-23EE-4BBE-9353-7B84E4762981}"/>
              </a:ext>
            </a:extLst>
          </p:cNvPr>
          <p:cNvSpPr txBox="1"/>
          <p:nvPr/>
        </p:nvSpPr>
        <p:spPr>
          <a:xfrm>
            <a:off x="7405353" y="152868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7D2C8C-799F-45FE-88AC-70B6501DC94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63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75084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/>
              <a:t>Seb</a:t>
            </a:r>
            <a:r>
              <a:rPr lang="en-GB" sz="3200" b="1" dirty="0"/>
              <a:t> made a jump of two and a half metres. </a:t>
            </a:r>
          </a:p>
          <a:p>
            <a:r>
              <a:rPr lang="en-GB" sz="3200" b="1" dirty="0"/>
              <a:t>Kirsty’s jump was 10 centimetres longer. </a:t>
            </a:r>
          </a:p>
          <a:p>
            <a:r>
              <a:rPr lang="en-GB" sz="3200" b="1" dirty="0"/>
              <a:t>How long was Kirsty’s jump?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055E0A-378D-46B1-8CBF-0AD8252346A3}"/>
              </a:ext>
            </a:extLst>
          </p:cNvPr>
          <p:cNvSpPr txBox="1"/>
          <p:nvPr/>
        </p:nvSpPr>
        <p:spPr>
          <a:xfrm>
            <a:off x="561499" y="2526500"/>
            <a:ext cx="4905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metre = 100 centimetres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5780E9-733B-4903-B9C5-4AA134612E8A}"/>
              </a:ext>
            </a:extLst>
          </p:cNvPr>
          <p:cNvSpPr txBox="1"/>
          <p:nvPr/>
        </p:nvSpPr>
        <p:spPr>
          <a:xfrm>
            <a:off x="561498" y="3135177"/>
            <a:ext cx="4905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½ metre = 50 centimetres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04C01-1873-4DF8-ACD9-9D67905B2AFA}"/>
              </a:ext>
            </a:extLst>
          </p:cNvPr>
          <p:cNvSpPr txBox="1"/>
          <p:nvPr/>
        </p:nvSpPr>
        <p:spPr>
          <a:xfrm>
            <a:off x="7397305" y="50000"/>
            <a:ext cx="2394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m 50 cm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E63ABA-0773-4C07-9A7A-6C629E5D255E}"/>
              </a:ext>
            </a:extLst>
          </p:cNvPr>
          <p:cNvSpPr txBox="1"/>
          <p:nvPr/>
        </p:nvSpPr>
        <p:spPr>
          <a:xfrm>
            <a:off x="6940105" y="542442"/>
            <a:ext cx="2394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m 60 cm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F30452-4284-4073-A76F-38E9970A6200}"/>
              </a:ext>
            </a:extLst>
          </p:cNvPr>
          <p:cNvSpPr txBox="1"/>
          <p:nvPr/>
        </p:nvSpPr>
        <p:spPr>
          <a:xfrm>
            <a:off x="5002910" y="1035279"/>
            <a:ext cx="6046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metres 60 centimetres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44E749-9875-43B9-B7F8-D33F14E3DB85}"/>
              </a:ext>
            </a:extLst>
          </p:cNvPr>
          <p:cNvSpPr txBox="1"/>
          <p:nvPr/>
        </p:nvSpPr>
        <p:spPr>
          <a:xfrm>
            <a:off x="5002910" y="1598389"/>
            <a:ext cx="5870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or 260 centimetres or 2.6 metres</a:t>
            </a:r>
          </a:p>
        </p:txBody>
      </p:sp>
    </p:spTree>
    <p:extLst>
      <p:ext uri="{BB962C8B-B14F-4D97-AF65-F5344CB8AC3E}">
        <p14:creationId xmlns:p14="http://schemas.microsoft.com/office/powerpoint/2010/main" val="399236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answers to these calculations in Roman numerals.</a:t>
            </a:r>
          </a:p>
          <a:p>
            <a:r>
              <a:rPr lang="en-US" sz="3200" b="1" dirty="0"/>
              <a:t>One has been done for you.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     V + VI = XI</a:t>
            </a:r>
          </a:p>
          <a:p>
            <a:r>
              <a:rPr lang="en-US" sz="3200" b="1" dirty="0"/>
              <a:t> </a:t>
            </a:r>
          </a:p>
          <a:p>
            <a:endParaRPr lang="en-US" sz="3200" b="1" dirty="0"/>
          </a:p>
          <a:p>
            <a:r>
              <a:rPr lang="en-US" sz="3200" b="1" dirty="0"/>
              <a:t>     IX + XLV =	 </a:t>
            </a:r>
          </a:p>
          <a:p>
            <a:r>
              <a:rPr lang="en-US" sz="3200" b="1" dirty="0"/>
              <a:t> </a:t>
            </a:r>
          </a:p>
          <a:p>
            <a:endParaRPr lang="en-US" sz="3200" b="1" dirty="0"/>
          </a:p>
          <a:p>
            <a:r>
              <a:rPr lang="en-US" sz="3200" b="1" dirty="0"/>
              <a:t>     XC − XXIV =	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D93189-6E2E-494C-B993-66E527321EBC}"/>
              </a:ext>
            </a:extLst>
          </p:cNvPr>
          <p:cNvSpPr/>
          <p:nvPr/>
        </p:nvSpPr>
        <p:spPr>
          <a:xfrm>
            <a:off x="2842646" y="10769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 = 50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673D8-1931-4B6E-9A3D-D67FE734C12A}"/>
              </a:ext>
            </a:extLst>
          </p:cNvPr>
          <p:cNvSpPr/>
          <p:nvPr/>
        </p:nvSpPr>
        <p:spPr>
          <a:xfrm>
            <a:off x="4312381" y="10769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=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EED815-B772-46AB-98A1-9F5D5A519C87}"/>
              </a:ext>
            </a:extLst>
          </p:cNvPr>
          <p:cNvSpPr/>
          <p:nvPr/>
        </p:nvSpPr>
        <p:spPr>
          <a:xfrm>
            <a:off x="5801879" y="10769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V = 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ED3288-D436-43C8-950E-3C551DEB6FB5}"/>
              </a:ext>
            </a:extLst>
          </p:cNvPr>
          <p:cNvSpPr/>
          <p:nvPr/>
        </p:nvSpPr>
        <p:spPr>
          <a:xfrm>
            <a:off x="7196664" y="10769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 =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685096-B6B6-4784-B456-4287093AA919}"/>
              </a:ext>
            </a:extLst>
          </p:cNvPr>
          <p:cNvSpPr/>
          <p:nvPr/>
        </p:nvSpPr>
        <p:spPr>
          <a:xfrm>
            <a:off x="1028482" y="1076904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 = 100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7B3D53-3EE6-4382-A084-A205F0E1B4F8}"/>
              </a:ext>
            </a:extLst>
          </p:cNvPr>
          <p:cNvSpPr/>
          <p:nvPr/>
        </p:nvSpPr>
        <p:spPr>
          <a:xfrm>
            <a:off x="524203" y="2394677"/>
            <a:ext cx="5042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F0A88D-96AB-4071-9CCA-9A7180631B7A}"/>
              </a:ext>
            </a:extLst>
          </p:cNvPr>
          <p:cNvSpPr/>
          <p:nvPr/>
        </p:nvSpPr>
        <p:spPr>
          <a:xfrm>
            <a:off x="1238794" y="2393585"/>
            <a:ext cx="356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A4F043-9CB2-42D9-835B-EC313CED1215}"/>
              </a:ext>
            </a:extLst>
          </p:cNvPr>
          <p:cNvSpPr/>
          <p:nvPr/>
        </p:nvSpPr>
        <p:spPr>
          <a:xfrm>
            <a:off x="1850499" y="2393585"/>
            <a:ext cx="6774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9371C2-43A0-45DA-8053-39CDEB0F618A}"/>
              </a:ext>
            </a:extLst>
          </p:cNvPr>
          <p:cNvSpPr/>
          <p:nvPr/>
        </p:nvSpPr>
        <p:spPr>
          <a:xfrm>
            <a:off x="570367" y="3878549"/>
            <a:ext cx="5042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AC174-137D-4923-8533-9505DBE7C1B7}"/>
              </a:ext>
            </a:extLst>
          </p:cNvPr>
          <p:cNvSpPr/>
          <p:nvPr/>
        </p:nvSpPr>
        <p:spPr>
          <a:xfrm>
            <a:off x="1331839" y="3878548"/>
            <a:ext cx="6286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0EF56C-53AE-4530-A357-89147938AFA5}"/>
              </a:ext>
            </a:extLst>
          </p:cNvPr>
          <p:cNvSpPr/>
          <p:nvPr/>
        </p:nvSpPr>
        <p:spPr>
          <a:xfrm>
            <a:off x="2250003" y="3445184"/>
            <a:ext cx="8492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LIX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F77537-0647-4BB9-B254-3063928467A1}"/>
              </a:ext>
            </a:extLst>
          </p:cNvPr>
          <p:cNvSpPr/>
          <p:nvPr/>
        </p:nvSpPr>
        <p:spPr>
          <a:xfrm>
            <a:off x="2314739" y="3873719"/>
            <a:ext cx="6286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7265D7-2C9E-456F-9F50-395C8D606791}"/>
              </a:ext>
            </a:extLst>
          </p:cNvPr>
          <p:cNvSpPr/>
          <p:nvPr/>
        </p:nvSpPr>
        <p:spPr>
          <a:xfrm>
            <a:off x="522114" y="5340377"/>
            <a:ext cx="668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1E79A2-9F06-4F1A-9783-E0DC4C545074}"/>
              </a:ext>
            </a:extLst>
          </p:cNvPr>
          <p:cNvSpPr/>
          <p:nvPr/>
        </p:nvSpPr>
        <p:spPr>
          <a:xfrm>
            <a:off x="1516435" y="5340376"/>
            <a:ext cx="668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C9A370-A7F2-4422-9D06-88D66896D7D5}"/>
              </a:ext>
            </a:extLst>
          </p:cNvPr>
          <p:cNvSpPr/>
          <p:nvPr/>
        </p:nvSpPr>
        <p:spPr>
          <a:xfrm>
            <a:off x="2691199" y="5340375"/>
            <a:ext cx="668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0B4DAF-1B45-485A-9DE6-B0D51CD93AA0}"/>
              </a:ext>
            </a:extLst>
          </p:cNvPr>
          <p:cNvSpPr/>
          <p:nvPr/>
        </p:nvSpPr>
        <p:spPr>
          <a:xfrm>
            <a:off x="2553845" y="4911840"/>
            <a:ext cx="10905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LXVI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CAD62D-2A74-4CC4-9871-05CD0ACB2A5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40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5" grpId="1"/>
      <p:bldP spid="16" grpId="0"/>
      <p:bldP spid="17" grpId="0"/>
      <p:bldP spid="18" grpId="0"/>
      <p:bldP spid="18" grpId="1"/>
      <p:bldP spid="19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number.</a:t>
            </a:r>
          </a:p>
          <a:p>
            <a:r>
              <a:rPr lang="en-US" sz="3200" dirty="0"/>
              <a:t>  24.65</a:t>
            </a:r>
          </a:p>
          <a:p>
            <a:r>
              <a:rPr lang="en-US" sz="3200" b="1" dirty="0"/>
              <a:t>Circle the number below that shows the value of the 6.</a:t>
            </a:r>
          </a:p>
        </p:txBody>
      </p:sp>
      <p:pic>
        <p:nvPicPr>
          <p:cNvPr id="62466" name="Picture 2">
            <a:extLst>
              <a:ext uri="{FF2B5EF4-FFF2-40B4-BE49-F238E27FC236}">
                <a16:creationId xmlns:a16="http://schemas.microsoft.com/office/drawing/2014/main" id="{F39943DE-A7C2-46A6-A814-FA2EA0919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77" y="1960764"/>
            <a:ext cx="8094461" cy="86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73A5332-5A32-460E-9B9B-141B1FD84258}"/>
              </a:ext>
            </a:extLst>
          </p:cNvPr>
          <p:cNvSpPr/>
          <p:nvPr/>
        </p:nvSpPr>
        <p:spPr>
          <a:xfrm>
            <a:off x="2382982" y="1783066"/>
            <a:ext cx="1028432" cy="13469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65B724-9002-49DB-B337-A8378C3AEB7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12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72590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number that is nearest to 5000 which uses </a:t>
            </a:r>
            <a:r>
              <a:rPr lang="en-US" sz="3200" b="1" u="sng" dirty="0"/>
              <a:t>all</a:t>
            </a:r>
            <a:r>
              <a:rPr lang="en-US" sz="3200" b="1" dirty="0"/>
              <a:t> the digits 4, 5, 6 and 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AEC4E3-DA66-4D8F-BFB0-61E19FDD6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59" y="1516037"/>
            <a:ext cx="4829310" cy="122311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D29EC4-19C1-4EFE-B03D-0B68B4CF6A94}"/>
              </a:ext>
            </a:extLst>
          </p:cNvPr>
          <p:cNvSpPr/>
          <p:nvPr/>
        </p:nvSpPr>
        <p:spPr>
          <a:xfrm>
            <a:off x="1228298" y="3136612"/>
            <a:ext cx="63462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smallest number greater than 5000: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AB6DF3-E74B-4AC3-98F8-3ED72DC7B944}"/>
              </a:ext>
            </a:extLst>
          </p:cNvPr>
          <p:cNvSpPr/>
          <p:nvPr/>
        </p:nvSpPr>
        <p:spPr>
          <a:xfrm>
            <a:off x="7574507" y="3136612"/>
            <a:ext cx="589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DF48F0-97FE-429C-A08B-BE8E26A1DB2D}"/>
              </a:ext>
            </a:extLst>
          </p:cNvPr>
          <p:cNvSpPr/>
          <p:nvPr/>
        </p:nvSpPr>
        <p:spPr>
          <a:xfrm>
            <a:off x="7869071" y="3136612"/>
            <a:ext cx="589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6C86AF-0292-4FFC-8DA8-F1B4AA22F4F2}"/>
              </a:ext>
            </a:extLst>
          </p:cNvPr>
          <p:cNvSpPr/>
          <p:nvPr/>
        </p:nvSpPr>
        <p:spPr>
          <a:xfrm>
            <a:off x="8163635" y="3136612"/>
            <a:ext cx="589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37D184-E833-4DED-8336-23BE048D7D07}"/>
              </a:ext>
            </a:extLst>
          </p:cNvPr>
          <p:cNvSpPr/>
          <p:nvPr/>
        </p:nvSpPr>
        <p:spPr>
          <a:xfrm>
            <a:off x="8458199" y="3136612"/>
            <a:ext cx="589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12A2B3-B187-40B0-83E7-0F5C479B8E52}"/>
              </a:ext>
            </a:extLst>
          </p:cNvPr>
          <p:cNvSpPr/>
          <p:nvPr/>
        </p:nvSpPr>
        <p:spPr>
          <a:xfrm>
            <a:off x="2088111" y="3721387"/>
            <a:ext cx="5390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largest number less than 5000: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A2327D-6643-440A-9F86-3207D36E591B}"/>
              </a:ext>
            </a:extLst>
          </p:cNvPr>
          <p:cNvSpPr/>
          <p:nvPr/>
        </p:nvSpPr>
        <p:spPr>
          <a:xfrm>
            <a:off x="7574507" y="3721387"/>
            <a:ext cx="589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4C976C-A205-4EE9-BAEC-44A4937FC147}"/>
              </a:ext>
            </a:extLst>
          </p:cNvPr>
          <p:cNvSpPr/>
          <p:nvPr/>
        </p:nvSpPr>
        <p:spPr>
          <a:xfrm>
            <a:off x="7869071" y="3721387"/>
            <a:ext cx="589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2B13C4-92F3-49E2-840C-8F03A16EC908}"/>
              </a:ext>
            </a:extLst>
          </p:cNvPr>
          <p:cNvSpPr/>
          <p:nvPr/>
        </p:nvSpPr>
        <p:spPr>
          <a:xfrm>
            <a:off x="8163635" y="3721387"/>
            <a:ext cx="589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7E11F4-4DD2-4D3A-98F0-0DF29205B105}"/>
              </a:ext>
            </a:extLst>
          </p:cNvPr>
          <p:cNvSpPr/>
          <p:nvPr/>
        </p:nvSpPr>
        <p:spPr>
          <a:xfrm>
            <a:off x="8458199" y="3721387"/>
            <a:ext cx="589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5B9907-CA4F-4117-AC63-1A38C2B091B7}"/>
              </a:ext>
            </a:extLst>
          </p:cNvPr>
          <p:cNvSpPr/>
          <p:nvPr/>
        </p:nvSpPr>
        <p:spPr>
          <a:xfrm>
            <a:off x="9111957" y="3136611"/>
            <a:ext cx="28434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- 467 more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F4A906-1300-4052-B2B6-B5CAC6A079D1}"/>
              </a:ext>
            </a:extLst>
          </p:cNvPr>
          <p:cNvSpPr/>
          <p:nvPr/>
        </p:nvSpPr>
        <p:spPr>
          <a:xfrm>
            <a:off x="9111957" y="3721386"/>
            <a:ext cx="28434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- 235 less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8A6DDE-5096-4EB5-95E5-71425EECBF5D}"/>
              </a:ext>
            </a:extLst>
          </p:cNvPr>
          <p:cNvSpPr txBox="1"/>
          <p:nvPr/>
        </p:nvSpPr>
        <p:spPr>
          <a:xfrm>
            <a:off x="1122943" y="1816444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4D97B4-C747-4412-8304-A4A3CB2DEF70}"/>
              </a:ext>
            </a:extLst>
          </p:cNvPr>
          <p:cNvSpPr txBox="1"/>
          <p:nvPr/>
        </p:nvSpPr>
        <p:spPr>
          <a:xfrm>
            <a:off x="2339063" y="1820222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2FDDE8-A8E0-4CA9-B9CE-55892EB07A4B}"/>
              </a:ext>
            </a:extLst>
          </p:cNvPr>
          <p:cNvSpPr txBox="1"/>
          <p:nvPr/>
        </p:nvSpPr>
        <p:spPr>
          <a:xfrm>
            <a:off x="3555183" y="1816444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1AC5E1-4BB9-49DD-BE92-85576D8DA28A}"/>
              </a:ext>
            </a:extLst>
          </p:cNvPr>
          <p:cNvSpPr txBox="1"/>
          <p:nvPr/>
        </p:nvSpPr>
        <p:spPr>
          <a:xfrm>
            <a:off x="4744007" y="1820222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82600F-8C6B-45EF-911B-20C216FF61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53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E3A4FB68-CB5C-4AF6-B2E1-9D62D5100A53}"/>
              </a:ext>
            </a:extLst>
          </p:cNvPr>
          <p:cNvSpPr txBox="1"/>
          <p:nvPr/>
        </p:nvSpPr>
        <p:spPr>
          <a:xfrm>
            <a:off x="7254330" y="310272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2007FE-FCEA-4925-BDBB-551F97D93FB9}"/>
              </a:ext>
            </a:extLst>
          </p:cNvPr>
          <p:cNvSpPr txBox="1"/>
          <p:nvPr/>
        </p:nvSpPr>
        <p:spPr>
          <a:xfrm>
            <a:off x="6382956" y="2642159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2 9 5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number sentences.</a:t>
            </a:r>
          </a:p>
          <a:p>
            <a:endParaRPr lang="en-US" sz="3200" b="1" dirty="0"/>
          </a:p>
          <a:p>
            <a:r>
              <a:rPr lang="en-US" sz="3200" b="1" dirty="0"/>
              <a:t>     </a:t>
            </a:r>
            <a:r>
              <a:rPr lang="pt-BR" sz="3200" b="1" dirty="0"/>
              <a:t>340 ÷ 7 = _____ remainder _____  </a:t>
            </a:r>
          </a:p>
          <a:p>
            <a:endParaRPr lang="pt-BR" sz="3200" b="1" dirty="0"/>
          </a:p>
          <a:p>
            <a:r>
              <a:rPr lang="pt-BR" sz="3200" b="1" dirty="0"/>
              <a:t>     ______ ÷ 3 = 295 remainder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AA94F9-7C74-4A81-B921-154AA6CF2F6C}"/>
              </a:ext>
            </a:extLst>
          </p:cNvPr>
          <p:cNvSpPr txBox="1"/>
          <p:nvPr/>
        </p:nvSpPr>
        <p:spPr>
          <a:xfrm>
            <a:off x="7473088" y="119888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3B7CAD-C510-4742-BB04-D72A9F22DC3C}"/>
              </a:ext>
            </a:extLst>
          </p:cNvPr>
          <p:cNvSpPr txBox="1"/>
          <p:nvPr/>
        </p:nvSpPr>
        <p:spPr>
          <a:xfrm>
            <a:off x="6998818" y="121071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3A526C0-91C7-48D7-AF83-7E0B89ECAEC3}"/>
              </a:ext>
            </a:extLst>
          </p:cNvPr>
          <p:cNvCxnSpPr>
            <a:cxnSpLocks/>
          </p:cNvCxnSpPr>
          <p:nvPr/>
        </p:nvCxnSpPr>
        <p:spPr>
          <a:xfrm>
            <a:off x="7473435" y="1260271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E96C7D-683B-4E63-9CCE-AFFB41B926C7}"/>
              </a:ext>
            </a:extLst>
          </p:cNvPr>
          <p:cNvCxnSpPr>
            <a:cxnSpLocks/>
          </p:cNvCxnSpPr>
          <p:nvPr/>
        </p:nvCxnSpPr>
        <p:spPr>
          <a:xfrm>
            <a:off x="7492387" y="126027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00C6DD1-292F-413E-85D1-DA288B4AB951}"/>
              </a:ext>
            </a:extLst>
          </p:cNvPr>
          <p:cNvSpPr txBox="1"/>
          <p:nvPr/>
        </p:nvSpPr>
        <p:spPr>
          <a:xfrm>
            <a:off x="7915394" y="7599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E1DC82-784C-4791-8F96-08FFE18716A5}"/>
              </a:ext>
            </a:extLst>
          </p:cNvPr>
          <p:cNvSpPr txBox="1"/>
          <p:nvPr/>
        </p:nvSpPr>
        <p:spPr>
          <a:xfrm>
            <a:off x="8338400" y="75043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8F11B8-B850-42F8-A78C-FABBF3BC9733}"/>
              </a:ext>
            </a:extLst>
          </p:cNvPr>
          <p:cNvSpPr txBox="1"/>
          <p:nvPr/>
        </p:nvSpPr>
        <p:spPr>
          <a:xfrm>
            <a:off x="8887866" y="764532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r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3E27A0-FC87-47CD-9286-197124775C02}"/>
              </a:ext>
            </a:extLst>
          </p:cNvPr>
          <p:cNvSpPr txBox="1"/>
          <p:nvPr/>
        </p:nvSpPr>
        <p:spPr>
          <a:xfrm>
            <a:off x="8207738" y="124379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86E3C8-B903-464C-954A-E2B3EB546C70}"/>
              </a:ext>
            </a:extLst>
          </p:cNvPr>
          <p:cNvSpPr txBox="1"/>
          <p:nvPr/>
        </p:nvSpPr>
        <p:spPr>
          <a:xfrm>
            <a:off x="2351146" y="983734"/>
            <a:ext cx="8251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2D1107-4AF4-4AFC-A110-A5AEF2EBE01D}"/>
              </a:ext>
            </a:extLst>
          </p:cNvPr>
          <p:cNvSpPr txBox="1"/>
          <p:nvPr/>
        </p:nvSpPr>
        <p:spPr>
          <a:xfrm>
            <a:off x="5403357" y="969990"/>
            <a:ext cx="8251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0E8245-A968-477E-B570-6E2BDC971626}"/>
              </a:ext>
            </a:extLst>
          </p:cNvPr>
          <p:cNvSpPr txBox="1"/>
          <p:nvPr/>
        </p:nvSpPr>
        <p:spPr>
          <a:xfrm>
            <a:off x="5919692" y="308928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059C07-B279-4B5E-AB03-3A2EAC9828D0}"/>
              </a:ext>
            </a:extLst>
          </p:cNvPr>
          <p:cNvCxnSpPr>
            <a:cxnSpLocks/>
          </p:cNvCxnSpPr>
          <p:nvPr/>
        </p:nvCxnSpPr>
        <p:spPr>
          <a:xfrm>
            <a:off x="5943893" y="3620560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780774D-70A7-42C9-B612-9892E14B2BDF}"/>
              </a:ext>
            </a:extLst>
          </p:cNvPr>
          <p:cNvCxnSpPr>
            <a:cxnSpLocks/>
          </p:cNvCxnSpPr>
          <p:nvPr/>
        </p:nvCxnSpPr>
        <p:spPr>
          <a:xfrm>
            <a:off x="5945667" y="405933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DB688DB-DAB1-4AA6-AFD1-A212F14D0293}"/>
              </a:ext>
            </a:extLst>
          </p:cNvPr>
          <p:cNvSpPr txBox="1"/>
          <p:nvPr/>
        </p:nvSpPr>
        <p:spPr>
          <a:xfrm>
            <a:off x="7262313" y="355992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6DEAC9-C95D-4057-BB31-AA82A55374D6}"/>
              </a:ext>
            </a:extLst>
          </p:cNvPr>
          <p:cNvSpPr txBox="1"/>
          <p:nvPr/>
        </p:nvSpPr>
        <p:spPr>
          <a:xfrm>
            <a:off x="6420863" y="2364240"/>
            <a:ext cx="37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BDBFB2-299A-4433-900C-2DB52C493B42}"/>
              </a:ext>
            </a:extLst>
          </p:cNvPr>
          <p:cNvSpPr txBox="1"/>
          <p:nvPr/>
        </p:nvSpPr>
        <p:spPr>
          <a:xfrm>
            <a:off x="6806538" y="35579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3695AE-47D3-4298-9B41-D2E414B73EC9}"/>
              </a:ext>
            </a:extLst>
          </p:cNvPr>
          <p:cNvSpPr txBox="1"/>
          <p:nvPr/>
        </p:nvSpPr>
        <p:spPr>
          <a:xfrm>
            <a:off x="6358838" y="3557941"/>
            <a:ext cx="586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38F90E-BD03-451B-8470-D11FE2C35F62}"/>
              </a:ext>
            </a:extLst>
          </p:cNvPr>
          <p:cNvSpPr txBox="1"/>
          <p:nvPr/>
        </p:nvSpPr>
        <p:spPr>
          <a:xfrm>
            <a:off x="6882496" y="2364240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611C1F-9A76-4E6E-94E7-12417BBDC1F9}"/>
              </a:ext>
            </a:extLst>
          </p:cNvPr>
          <p:cNvSpPr txBox="1"/>
          <p:nvPr/>
        </p:nvSpPr>
        <p:spPr>
          <a:xfrm>
            <a:off x="7777952" y="3557941"/>
            <a:ext cx="13760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+ 2 =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88F51D-3898-403C-BDBD-838900B0808E}"/>
              </a:ext>
            </a:extLst>
          </p:cNvPr>
          <p:cNvSpPr txBox="1"/>
          <p:nvPr/>
        </p:nvSpPr>
        <p:spPr>
          <a:xfrm>
            <a:off x="9075864" y="3557941"/>
            <a:ext cx="13760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8 8 7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6B59F1-24B9-47BC-8972-99DD353ABA87}"/>
              </a:ext>
            </a:extLst>
          </p:cNvPr>
          <p:cNvSpPr txBox="1"/>
          <p:nvPr/>
        </p:nvSpPr>
        <p:spPr>
          <a:xfrm>
            <a:off x="717698" y="1957274"/>
            <a:ext cx="13760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887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053831-17E4-4FC4-B9FB-3CE873A20C6E}"/>
              </a:ext>
            </a:extLst>
          </p:cNvPr>
          <p:cNvSpPr txBox="1"/>
          <p:nvPr/>
        </p:nvSpPr>
        <p:spPr>
          <a:xfrm>
            <a:off x="1031442" y="3305089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8 8 7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361941A-7AFD-4943-9E35-7C6CEE3BEEC5}"/>
              </a:ext>
            </a:extLst>
          </p:cNvPr>
          <p:cNvSpPr txBox="1"/>
          <p:nvPr/>
        </p:nvSpPr>
        <p:spPr>
          <a:xfrm>
            <a:off x="557172" y="331692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96A30A3-209B-484C-9FF1-C78572DA2C5E}"/>
              </a:ext>
            </a:extLst>
          </p:cNvPr>
          <p:cNvCxnSpPr>
            <a:cxnSpLocks/>
          </p:cNvCxnSpPr>
          <p:nvPr/>
        </p:nvCxnSpPr>
        <p:spPr>
          <a:xfrm>
            <a:off x="1031789" y="336647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5EFFCD8-4E2C-4372-8FC5-9CBEAB4FA3E5}"/>
              </a:ext>
            </a:extLst>
          </p:cNvPr>
          <p:cNvCxnSpPr>
            <a:cxnSpLocks/>
          </p:cNvCxnSpPr>
          <p:nvPr/>
        </p:nvCxnSpPr>
        <p:spPr>
          <a:xfrm>
            <a:off x="1050741" y="336647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E789E28-02AC-4997-B792-F26B4F1AE4DC}"/>
              </a:ext>
            </a:extLst>
          </p:cNvPr>
          <p:cNvSpPr txBox="1"/>
          <p:nvPr/>
        </p:nvSpPr>
        <p:spPr>
          <a:xfrm>
            <a:off x="1473748" y="286616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6C2597-0979-45A2-B2C0-A4F39A240325}"/>
              </a:ext>
            </a:extLst>
          </p:cNvPr>
          <p:cNvSpPr txBox="1"/>
          <p:nvPr/>
        </p:nvSpPr>
        <p:spPr>
          <a:xfrm>
            <a:off x="1896754" y="28566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7885B94-6A51-4E11-B77D-FB4F29123C3F}"/>
              </a:ext>
            </a:extLst>
          </p:cNvPr>
          <p:cNvSpPr txBox="1"/>
          <p:nvPr/>
        </p:nvSpPr>
        <p:spPr>
          <a:xfrm>
            <a:off x="2446220" y="2870738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r 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EAB46DC-5A4F-4798-B3F5-77BA0AF6EEB6}"/>
              </a:ext>
            </a:extLst>
          </p:cNvPr>
          <p:cNvSpPr txBox="1"/>
          <p:nvPr/>
        </p:nvSpPr>
        <p:spPr>
          <a:xfrm>
            <a:off x="1766092" y="335000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78CC05E-4140-4A17-BC55-C4B5D0A2EAD0}"/>
              </a:ext>
            </a:extLst>
          </p:cNvPr>
          <p:cNvSpPr txBox="1"/>
          <p:nvPr/>
        </p:nvSpPr>
        <p:spPr>
          <a:xfrm>
            <a:off x="1025968" y="28601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968B725-36F5-4F14-95D8-F0DB97483728}"/>
              </a:ext>
            </a:extLst>
          </p:cNvPr>
          <p:cNvSpPr txBox="1"/>
          <p:nvPr/>
        </p:nvSpPr>
        <p:spPr>
          <a:xfrm>
            <a:off x="1318312" y="334397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3345C6-B1AF-4C8B-99BF-95DB2CD016E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98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8" grpId="0"/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9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correct number in the IN box.</a:t>
            </a:r>
          </a:p>
        </p:txBody>
      </p:sp>
      <p:pic>
        <p:nvPicPr>
          <p:cNvPr id="140290" name="Picture 2">
            <a:extLst>
              <a:ext uri="{FF2B5EF4-FFF2-40B4-BE49-F238E27FC236}">
                <a16:creationId xmlns:a16="http://schemas.microsoft.com/office/drawing/2014/main" id="{5CFD6A45-C05F-4D78-9735-FC110D0F6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42" y="738859"/>
            <a:ext cx="6150986" cy="148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94D82E-0827-454F-9229-29B1E49BD8B9}"/>
              </a:ext>
            </a:extLst>
          </p:cNvPr>
          <p:cNvSpPr/>
          <p:nvPr/>
        </p:nvSpPr>
        <p:spPr>
          <a:xfrm>
            <a:off x="1186181" y="2662322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C1D7AE8-50E5-441F-8AF0-A82E7F040E59}"/>
              </a:ext>
            </a:extLst>
          </p:cNvPr>
          <p:cNvCxnSpPr>
            <a:cxnSpLocks/>
          </p:cNvCxnSpPr>
          <p:nvPr/>
        </p:nvCxnSpPr>
        <p:spPr>
          <a:xfrm>
            <a:off x="2474655" y="2987190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CC0888E-C467-4F60-BEDC-88EDBA60AA8D}"/>
              </a:ext>
            </a:extLst>
          </p:cNvPr>
          <p:cNvSpPr txBox="1"/>
          <p:nvPr/>
        </p:nvSpPr>
        <p:spPr>
          <a:xfrm>
            <a:off x="2635506" y="2580944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62F5B8-DC9D-4A88-964D-820836728687}"/>
              </a:ext>
            </a:extLst>
          </p:cNvPr>
          <p:cNvSpPr/>
          <p:nvPr/>
        </p:nvSpPr>
        <p:spPr>
          <a:xfrm>
            <a:off x="3402908" y="2662322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D12597B-519A-414E-8F37-EF44A2DFF1BE}"/>
              </a:ext>
            </a:extLst>
          </p:cNvPr>
          <p:cNvCxnSpPr>
            <a:cxnSpLocks/>
          </p:cNvCxnSpPr>
          <p:nvPr/>
        </p:nvCxnSpPr>
        <p:spPr>
          <a:xfrm>
            <a:off x="4713226" y="2987190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0054B04-B56A-41BE-89B9-5AFBE6340111}"/>
              </a:ext>
            </a:extLst>
          </p:cNvPr>
          <p:cNvSpPr txBox="1"/>
          <p:nvPr/>
        </p:nvSpPr>
        <p:spPr>
          <a:xfrm>
            <a:off x="4937032" y="2580944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EF5757-03D6-41D8-A368-9D899233B1D0}"/>
              </a:ext>
            </a:extLst>
          </p:cNvPr>
          <p:cNvSpPr/>
          <p:nvPr/>
        </p:nvSpPr>
        <p:spPr>
          <a:xfrm>
            <a:off x="5641479" y="2662322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7D2F08-0CA6-42A1-9CAA-561F0F10620B}"/>
              </a:ext>
            </a:extLst>
          </p:cNvPr>
          <p:cNvSpPr txBox="1"/>
          <p:nvPr/>
        </p:nvSpPr>
        <p:spPr>
          <a:xfrm>
            <a:off x="5991727" y="2681115"/>
            <a:ext cx="8759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4CC19F-CD87-4FEF-A3FD-C25EF6BECDD6}"/>
              </a:ext>
            </a:extLst>
          </p:cNvPr>
          <p:cNvSpPr txBox="1"/>
          <p:nvPr/>
        </p:nvSpPr>
        <p:spPr>
          <a:xfrm>
            <a:off x="3751848" y="2681115"/>
            <a:ext cx="7203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376ACE-7521-4610-AA99-0F8361E5291B}"/>
              </a:ext>
            </a:extLst>
          </p:cNvPr>
          <p:cNvSpPr txBox="1"/>
          <p:nvPr/>
        </p:nvSpPr>
        <p:spPr>
          <a:xfrm>
            <a:off x="1707437" y="2671429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DCA62B-FC8E-438B-84C3-0FA34917CADA}"/>
              </a:ext>
            </a:extLst>
          </p:cNvPr>
          <p:cNvSpPr/>
          <p:nvPr/>
        </p:nvSpPr>
        <p:spPr>
          <a:xfrm>
            <a:off x="3693350" y="3482479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– 3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2733CF-DC7F-472B-A185-20948A814CC7}"/>
              </a:ext>
            </a:extLst>
          </p:cNvPr>
          <p:cNvSpPr/>
          <p:nvPr/>
        </p:nvSpPr>
        <p:spPr>
          <a:xfrm>
            <a:off x="5078179" y="3482478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A1ABF3-B8FD-41A6-B2B3-C98257AB84DD}"/>
              </a:ext>
            </a:extLst>
          </p:cNvPr>
          <p:cNvSpPr/>
          <p:nvPr/>
        </p:nvSpPr>
        <p:spPr>
          <a:xfrm>
            <a:off x="1316857" y="3482478"/>
            <a:ext cx="1586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42 ÷ 6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ACF966-345C-4C85-803C-78B84A0AE62A}"/>
              </a:ext>
            </a:extLst>
          </p:cNvPr>
          <p:cNvSpPr/>
          <p:nvPr/>
        </p:nvSpPr>
        <p:spPr>
          <a:xfrm>
            <a:off x="2702123" y="3482477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CF812E-FF27-46A5-963D-C22B00A0CA50}"/>
              </a:ext>
            </a:extLst>
          </p:cNvPr>
          <p:cNvSpPr txBox="1"/>
          <p:nvPr/>
        </p:nvSpPr>
        <p:spPr>
          <a:xfrm>
            <a:off x="1404381" y="1302517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CD1041-BBF8-499F-BC58-B884D1E340A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83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40185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Parveen has the </a:t>
            </a:r>
            <a:r>
              <a:rPr lang="en-US" sz="3200" b="1" u="sng" dirty="0"/>
              <a:t>same number</a:t>
            </a:r>
            <a:r>
              <a:rPr lang="en-US" sz="3200" b="1" dirty="0"/>
              <a:t> of 20p and 50p coins. </a:t>
            </a:r>
          </a:p>
          <a:p>
            <a:r>
              <a:rPr lang="en-US" sz="3200" b="1" dirty="0"/>
              <a:t>She has £7.00</a:t>
            </a:r>
          </a:p>
          <a:p>
            <a:r>
              <a:rPr lang="en-US" sz="3200" b="1" dirty="0"/>
              <a:t>How many of each coin does she have?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6DD690-204A-4551-9FC7-EE9381AA7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756" y="272695"/>
            <a:ext cx="622627" cy="634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10648F-FC09-4414-A8A7-AAC55A34C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183" y="383204"/>
            <a:ext cx="494804" cy="48655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8ABB8C8-0753-4A7F-9635-ECBF73C65CB5}"/>
              </a:ext>
            </a:extLst>
          </p:cNvPr>
          <p:cNvGrpSpPr/>
          <p:nvPr/>
        </p:nvGrpSpPr>
        <p:grpSpPr>
          <a:xfrm>
            <a:off x="4941756" y="907692"/>
            <a:ext cx="1326231" cy="5714973"/>
            <a:chOff x="4941756" y="907692"/>
            <a:chExt cx="1326231" cy="5714973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A6E468BF-55E9-4D2D-9C41-E92EDB608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1756" y="907692"/>
              <a:ext cx="622627" cy="634997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C2E52895-0868-4556-922E-24C95F49E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3183" y="1018201"/>
              <a:ext cx="494804" cy="486557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4E8F0516-5CDC-440C-B92F-D7A8FB47A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1756" y="1542689"/>
              <a:ext cx="622627" cy="634997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05E60DCE-0590-4CCC-827A-ED94800BD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3183" y="1653198"/>
              <a:ext cx="494804" cy="486557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AED44AC5-2768-48A3-B19D-F09607948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1756" y="2177686"/>
              <a:ext cx="622627" cy="634997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A94DD090-4D4E-4167-BAFD-026D55F8C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3183" y="2288195"/>
              <a:ext cx="494804" cy="486557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0B49E8B9-DD39-4DB4-A598-6A71E7280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1756" y="2812683"/>
              <a:ext cx="622627" cy="634997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095486AC-DB14-49CA-AD4C-0DED81022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3183" y="2923192"/>
              <a:ext cx="494804" cy="486557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BC9578E5-EF55-495C-9909-F0CA6E993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1756" y="3447680"/>
              <a:ext cx="622627" cy="634997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A0625136-AA8C-4452-9BE4-27FA320FB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3183" y="3558189"/>
              <a:ext cx="494804" cy="486557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619ECD18-EE14-4120-9B7B-BEF9D30B8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1756" y="4082677"/>
              <a:ext cx="622627" cy="634997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5A1D17DD-D5AC-4BD3-B410-9B2A1DA43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3183" y="4193186"/>
              <a:ext cx="494804" cy="486557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3B75FBB4-6B60-40AD-87C6-5036A5EA7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1756" y="4717674"/>
              <a:ext cx="622627" cy="634997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0E25F0D7-D0EF-41E0-9A6A-A80E1A13F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3183" y="4828183"/>
              <a:ext cx="494804" cy="486557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28607B78-6AF6-4464-BBF6-57C41A629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1756" y="5352671"/>
              <a:ext cx="622627" cy="634997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68E1D74D-041C-4A1A-AFEA-2E136F8D2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3183" y="5463180"/>
              <a:ext cx="494804" cy="486557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F2AD8CFB-A791-4AEE-985E-E7B6378D9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1756" y="5987668"/>
              <a:ext cx="622627" cy="634997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0BCE5012-68AB-44AF-9904-677486299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3183" y="6098177"/>
              <a:ext cx="494804" cy="486557"/>
            </a:xfrm>
            <a:prstGeom prst="rect">
              <a:avLst/>
            </a:prstGeom>
          </p:spPr>
        </p:pic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13F378D2-5CED-4338-987B-D6FF42ED41A9}"/>
              </a:ext>
            </a:extLst>
          </p:cNvPr>
          <p:cNvSpPr/>
          <p:nvPr/>
        </p:nvSpPr>
        <p:spPr>
          <a:xfrm>
            <a:off x="6539838" y="322917"/>
            <a:ext cx="10792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70p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611ABE2-F539-4D01-B00B-8E44740D5442}"/>
              </a:ext>
            </a:extLst>
          </p:cNvPr>
          <p:cNvSpPr/>
          <p:nvPr/>
        </p:nvSpPr>
        <p:spPr>
          <a:xfrm>
            <a:off x="7316781" y="318052"/>
            <a:ext cx="26806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10 = £7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A7BDAE0-684D-4D59-9FCE-C566A3573DC4}"/>
              </a:ext>
            </a:extLst>
          </p:cNvPr>
          <p:cNvSpPr/>
          <p:nvPr/>
        </p:nvSpPr>
        <p:spPr>
          <a:xfrm>
            <a:off x="4896403" y="272695"/>
            <a:ext cx="698640" cy="1269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AB6C94-BC2F-4F5D-9330-E2A996689E6D}"/>
              </a:ext>
            </a:extLst>
          </p:cNvPr>
          <p:cNvSpPr/>
          <p:nvPr/>
        </p:nvSpPr>
        <p:spPr>
          <a:xfrm>
            <a:off x="4896403" y="1542689"/>
            <a:ext cx="698640" cy="1269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AFC68C0-A419-4750-9BC5-1FB0C376D399}"/>
              </a:ext>
            </a:extLst>
          </p:cNvPr>
          <p:cNvSpPr/>
          <p:nvPr/>
        </p:nvSpPr>
        <p:spPr>
          <a:xfrm>
            <a:off x="4896403" y="2811924"/>
            <a:ext cx="698640" cy="1269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E790363-135F-4D15-837E-294864D690BD}"/>
              </a:ext>
            </a:extLst>
          </p:cNvPr>
          <p:cNvSpPr/>
          <p:nvPr/>
        </p:nvSpPr>
        <p:spPr>
          <a:xfrm>
            <a:off x="4896403" y="4081918"/>
            <a:ext cx="698640" cy="1269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FC7C1EA-0AEA-416B-A7E6-9EFEA82151F4}"/>
              </a:ext>
            </a:extLst>
          </p:cNvPr>
          <p:cNvSpPr/>
          <p:nvPr/>
        </p:nvSpPr>
        <p:spPr>
          <a:xfrm>
            <a:off x="4896403" y="5351153"/>
            <a:ext cx="698640" cy="1269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16A478E-87E4-4F80-8614-E5EAA4F4682C}"/>
              </a:ext>
            </a:extLst>
          </p:cNvPr>
          <p:cNvSpPr/>
          <p:nvPr/>
        </p:nvSpPr>
        <p:spPr>
          <a:xfrm>
            <a:off x="5671265" y="272694"/>
            <a:ext cx="698640" cy="31749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AC609C9-DBCF-49F3-A010-0D7BB0AD0573}"/>
              </a:ext>
            </a:extLst>
          </p:cNvPr>
          <p:cNvSpPr/>
          <p:nvPr/>
        </p:nvSpPr>
        <p:spPr>
          <a:xfrm>
            <a:off x="5671265" y="3446162"/>
            <a:ext cx="698640" cy="31749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D89A565-061D-4DBC-A4C5-FE5D881B3490}"/>
              </a:ext>
            </a:extLst>
          </p:cNvPr>
          <p:cNvSpPr/>
          <p:nvPr/>
        </p:nvSpPr>
        <p:spPr>
          <a:xfrm>
            <a:off x="856110" y="3030234"/>
            <a:ext cx="2948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of each coin</a:t>
            </a:r>
          </a:p>
        </p:txBody>
      </p:sp>
    </p:spTree>
    <p:extLst>
      <p:ext uri="{BB962C8B-B14F-4D97-AF65-F5344CB8AC3E}">
        <p14:creationId xmlns:p14="http://schemas.microsoft.com/office/powerpoint/2010/main" val="65128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9" grpId="0" animBg="1"/>
      <p:bldP spid="90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two missing numbers in this sequence.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9870AE-F12D-4730-900F-3A6E01FEB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" y="753171"/>
            <a:ext cx="8201891" cy="164293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B2C3BB2-24C5-408B-831B-C58667556A87}"/>
              </a:ext>
            </a:extLst>
          </p:cNvPr>
          <p:cNvGrpSpPr/>
          <p:nvPr/>
        </p:nvGrpSpPr>
        <p:grpSpPr>
          <a:xfrm>
            <a:off x="1458425" y="1763738"/>
            <a:ext cx="677416" cy="1076984"/>
            <a:chOff x="1532158" y="1672748"/>
            <a:chExt cx="677416" cy="1076984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C6EA089-CDC9-4C68-BB31-3791552A6074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972DAF-0F20-4762-B1AA-CA7D31432A23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44FE31-4F19-433A-80B0-83169C886752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774DB9A-1ED9-40F3-A091-642C0D4E14F3}"/>
              </a:ext>
            </a:extLst>
          </p:cNvPr>
          <p:cNvGrpSpPr/>
          <p:nvPr/>
        </p:nvGrpSpPr>
        <p:grpSpPr>
          <a:xfrm>
            <a:off x="4557722" y="1002225"/>
            <a:ext cx="1038068" cy="1076984"/>
            <a:chOff x="6805868" y="1408531"/>
            <a:chExt cx="1038068" cy="107698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39A9EAC-9A76-4F92-A6D2-D3847D015656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6F3EF80-5EC6-4443-9547-18E71073AD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26B4B7-831E-45FD-9F3B-45BA38C42DCB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008C5A4-F945-48F4-979D-DB989AA284BA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FB81B2-EAC6-4ED7-9035-64CD37089845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A5AEF1-CF23-4027-82BA-55B9C51AF6EF}"/>
              </a:ext>
            </a:extLst>
          </p:cNvPr>
          <p:cNvGrpSpPr/>
          <p:nvPr/>
        </p:nvGrpSpPr>
        <p:grpSpPr>
          <a:xfrm>
            <a:off x="5606389" y="1856188"/>
            <a:ext cx="1038068" cy="1076984"/>
            <a:chOff x="6805868" y="1408531"/>
            <a:chExt cx="1038068" cy="107698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E4E62A0-B39A-4D47-A32C-E57A695D859E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77D04FB-7A8E-4F11-BD96-D45FC403F4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BEEB515-C27B-45F2-8106-833B6B68E40C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81D18D-5230-4B5F-952C-32CF0893A832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BF03BD7-5509-43E1-B64D-131DABAF3722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0D21DB-A083-4F7F-8889-71E90AFED725}"/>
              </a:ext>
            </a:extLst>
          </p:cNvPr>
          <p:cNvGrpSpPr/>
          <p:nvPr/>
        </p:nvGrpSpPr>
        <p:grpSpPr>
          <a:xfrm>
            <a:off x="6773340" y="1002225"/>
            <a:ext cx="1038068" cy="1076984"/>
            <a:chOff x="6805868" y="1408531"/>
            <a:chExt cx="1038068" cy="107698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3023D8A-3B05-4055-A99F-E42528E6C6EB}"/>
                </a:ext>
              </a:extLst>
            </p:cNvPr>
            <p:cNvGrpSpPr/>
            <p:nvPr/>
          </p:nvGrpSpPr>
          <p:grpSpPr>
            <a:xfrm>
              <a:off x="7166520" y="1408531"/>
              <a:ext cx="677416" cy="1076984"/>
              <a:chOff x="1532158" y="1672748"/>
              <a:chExt cx="677416" cy="1076984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CF65F41-2F5C-4946-9D38-D94CD3BA64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214" y="2180582"/>
                <a:ext cx="44352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149031F-13BC-434F-881E-236AC3B5EE94}"/>
                  </a:ext>
                </a:extLst>
              </p:cNvPr>
              <p:cNvSpPr txBox="1"/>
              <p:nvPr/>
            </p:nvSpPr>
            <p:spPr>
              <a:xfrm>
                <a:off x="1542757" y="2118790"/>
                <a:ext cx="66681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568C81D-D0F5-4A52-ABD6-49CEE8C7020B}"/>
                  </a:ext>
                </a:extLst>
              </p:cNvPr>
              <p:cNvSpPr txBox="1"/>
              <p:nvPr/>
            </p:nvSpPr>
            <p:spPr>
              <a:xfrm>
                <a:off x="1532158" y="1672748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7D011F-260D-45BE-A744-45AC1670CBD4}"/>
                </a:ext>
              </a:extLst>
            </p:cNvPr>
            <p:cNvSpPr txBox="1"/>
            <p:nvPr/>
          </p:nvSpPr>
          <p:spPr>
            <a:xfrm>
              <a:off x="6805868" y="16008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703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bottle of milk - 39p </a:t>
            </a:r>
          </a:p>
          <a:p>
            <a:r>
              <a:rPr lang="en-US" sz="3200" dirty="0"/>
              <a:t>cake - 29p </a:t>
            </a:r>
          </a:p>
          <a:p>
            <a:r>
              <a:rPr lang="en-US" sz="3200" b="1" dirty="0"/>
              <a:t>Ben buys three bottles of milk and six cakes.</a:t>
            </a:r>
          </a:p>
          <a:p>
            <a:r>
              <a:rPr lang="en-US" sz="3200" b="1" dirty="0"/>
              <a:t>How much does he spend altogether?</a:t>
            </a:r>
          </a:p>
          <a:p>
            <a:endParaRPr lang="en-US" sz="32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B65BF0-602A-4C20-8662-7B55525DAE30}"/>
              </a:ext>
            </a:extLst>
          </p:cNvPr>
          <p:cNvGrpSpPr/>
          <p:nvPr/>
        </p:nvGrpSpPr>
        <p:grpSpPr>
          <a:xfrm>
            <a:off x="1092269" y="2416076"/>
            <a:ext cx="1861800" cy="1405123"/>
            <a:chOff x="2248666" y="1937292"/>
            <a:chExt cx="1861800" cy="14051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89EFF08-F782-4F01-A4C9-4ABE88BF691D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3 9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1A7FA71-71E1-46E7-B786-0BC0E54497B9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FA6ECF9-FDCE-42B6-B3B6-A3F3068A7E78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0E0F71E-7216-439F-8A5D-355C4F207DF7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ED72718-9C9F-4079-BBAC-03B33BBA106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69F6A4E-5241-4A84-8A7E-89E4B2360F05}"/>
              </a:ext>
            </a:extLst>
          </p:cNvPr>
          <p:cNvSpPr txBox="1"/>
          <p:nvPr/>
        </p:nvSpPr>
        <p:spPr>
          <a:xfrm>
            <a:off x="1987384" y="330765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2FFFB8-C21C-4A24-9964-391AFBD904C4}"/>
              </a:ext>
            </a:extLst>
          </p:cNvPr>
          <p:cNvSpPr txBox="1"/>
          <p:nvPr/>
        </p:nvSpPr>
        <p:spPr>
          <a:xfrm>
            <a:off x="1596184" y="218383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6055E6-5B22-4E2E-A72B-E56070F6B17C}"/>
              </a:ext>
            </a:extLst>
          </p:cNvPr>
          <p:cNvSpPr txBox="1"/>
          <p:nvPr/>
        </p:nvSpPr>
        <p:spPr>
          <a:xfrm>
            <a:off x="1086566" y="3307653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063100-7992-4F4B-AFD3-3229B39DD6F4}"/>
              </a:ext>
            </a:extLst>
          </p:cNvPr>
          <p:cNvSpPr txBox="1"/>
          <p:nvPr/>
        </p:nvSpPr>
        <p:spPr>
          <a:xfrm>
            <a:off x="666438" y="3298615"/>
            <a:ext cx="10798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 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131754-A197-4C94-B8DB-9469E8946BA2}"/>
              </a:ext>
            </a:extLst>
          </p:cNvPr>
          <p:cNvGrpSpPr/>
          <p:nvPr/>
        </p:nvGrpSpPr>
        <p:grpSpPr>
          <a:xfrm>
            <a:off x="3271764" y="2416076"/>
            <a:ext cx="1861800" cy="1405123"/>
            <a:chOff x="2248666" y="1937292"/>
            <a:chExt cx="1861800" cy="140512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5D443D3-1ACD-4831-832D-7AE9CDD287F2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2 9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8ECD04-C050-481C-BEC4-46C289E2AFE9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7942CA5-0996-4F30-A87A-46C3D2537895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AD9EC42-6DA4-475A-AE22-D7BC92936C9B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880B15E-C8BA-4C6A-8FF1-2B72EAEEDBE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2901F5F-D31C-4577-BC3F-05386A9EE3C2}"/>
              </a:ext>
            </a:extLst>
          </p:cNvPr>
          <p:cNvSpPr txBox="1"/>
          <p:nvPr/>
        </p:nvSpPr>
        <p:spPr>
          <a:xfrm>
            <a:off x="4166879" y="330765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BDA868-5352-4235-8C71-1A81A407310A}"/>
              </a:ext>
            </a:extLst>
          </p:cNvPr>
          <p:cNvSpPr txBox="1"/>
          <p:nvPr/>
        </p:nvSpPr>
        <p:spPr>
          <a:xfrm>
            <a:off x="3775679" y="218383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0812A1-5BD0-4848-8507-01E46B36A7D9}"/>
              </a:ext>
            </a:extLst>
          </p:cNvPr>
          <p:cNvSpPr txBox="1"/>
          <p:nvPr/>
        </p:nvSpPr>
        <p:spPr>
          <a:xfrm>
            <a:off x="3266061" y="3307653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48AE64-1992-47C7-9EFE-AA43DF5577FC}"/>
              </a:ext>
            </a:extLst>
          </p:cNvPr>
          <p:cNvSpPr txBox="1"/>
          <p:nvPr/>
        </p:nvSpPr>
        <p:spPr>
          <a:xfrm>
            <a:off x="2845933" y="3298615"/>
            <a:ext cx="10798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 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B3CE04D-8F06-48A1-A1F3-50A39D2BA6F4}"/>
              </a:ext>
            </a:extLst>
          </p:cNvPr>
          <p:cNvSpPr txBox="1"/>
          <p:nvPr/>
        </p:nvSpPr>
        <p:spPr>
          <a:xfrm>
            <a:off x="5685460" y="2403880"/>
            <a:ext cx="14089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1.7 4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50818F-6891-4291-9836-FD18E88F9D5A}"/>
              </a:ext>
            </a:extLst>
          </p:cNvPr>
          <p:cNvSpPr txBox="1"/>
          <p:nvPr/>
        </p:nvSpPr>
        <p:spPr>
          <a:xfrm>
            <a:off x="5675569" y="2841014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1.1 7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D05428F-3E38-4BD7-A463-B6E1D4B076A2}"/>
              </a:ext>
            </a:extLst>
          </p:cNvPr>
          <p:cNvCxnSpPr>
            <a:cxnSpLocks/>
          </p:cNvCxnSpPr>
          <p:nvPr/>
        </p:nvCxnSpPr>
        <p:spPr>
          <a:xfrm>
            <a:off x="5264202" y="3356550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DC84BCF-D92E-4BDD-9473-51D31F01DCCF}"/>
              </a:ext>
            </a:extLst>
          </p:cNvPr>
          <p:cNvSpPr txBox="1"/>
          <p:nvPr/>
        </p:nvSpPr>
        <p:spPr>
          <a:xfrm>
            <a:off x="5258259" y="2849997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B4D182-2288-44AB-B9FB-09657AE68EF6}"/>
              </a:ext>
            </a:extLst>
          </p:cNvPr>
          <p:cNvSpPr txBox="1"/>
          <p:nvPr/>
        </p:nvSpPr>
        <p:spPr>
          <a:xfrm>
            <a:off x="5973718" y="331093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DA2983-E9A3-42F9-8006-71C1B303F673}"/>
              </a:ext>
            </a:extLst>
          </p:cNvPr>
          <p:cNvSpPr txBox="1"/>
          <p:nvPr/>
        </p:nvSpPr>
        <p:spPr>
          <a:xfrm>
            <a:off x="6568629" y="331093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7719A7-6692-4EF5-9F7E-8252CFAEC8B8}"/>
              </a:ext>
            </a:extLst>
          </p:cNvPr>
          <p:cNvSpPr txBox="1"/>
          <p:nvPr/>
        </p:nvSpPr>
        <p:spPr>
          <a:xfrm>
            <a:off x="6151886" y="330042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3663B5-2083-44D1-B0CC-A3F20428412C}"/>
              </a:ext>
            </a:extLst>
          </p:cNvPr>
          <p:cNvSpPr txBox="1"/>
          <p:nvPr/>
        </p:nvSpPr>
        <p:spPr>
          <a:xfrm>
            <a:off x="5674594" y="3296811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6840E1B-8647-40AD-BF65-A7B5AB87DB16}"/>
              </a:ext>
            </a:extLst>
          </p:cNvPr>
          <p:cNvSpPr txBox="1"/>
          <p:nvPr/>
        </p:nvSpPr>
        <p:spPr>
          <a:xfrm>
            <a:off x="6166087" y="2164787"/>
            <a:ext cx="519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74ACAF7-671C-49E5-9560-6025ABEC40F6}"/>
              </a:ext>
            </a:extLst>
          </p:cNvPr>
          <p:cNvCxnSpPr>
            <a:cxnSpLocks/>
          </p:cNvCxnSpPr>
          <p:nvPr/>
        </p:nvCxnSpPr>
        <p:spPr>
          <a:xfrm>
            <a:off x="5258259" y="3821199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BE5DB31-4D41-440C-81C9-B176FBA8A98D}"/>
              </a:ext>
            </a:extLst>
          </p:cNvPr>
          <p:cNvSpPr txBox="1"/>
          <p:nvPr/>
        </p:nvSpPr>
        <p:spPr>
          <a:xfrm>
            <a:off x="5296485" y="3296811"/>
            <a:ext cx="4881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A04387E-9DE4-43A0-A500-FE11DB01607B}"/>
              </a:ext>
            </a:extLst>
          </p:cNvPr>
          <p:cNvSpPr txBox="1"/>
          <p:nvPr/>
        </p:nvSpPr>
        <p:spPr>
          <a:xfrm>
            <a:off x="6671592" y="1630547"/>
            <a:ext cx="2416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£2.91</a:t>
            </a:r>
          </a:p>
        </p:txBody>
      </p:sp>
    </p:spTree>
    <p:extLst>
      <p:ext uri="{BB962C8B-B14F-4D97-AF65-F5344CB8AC3E}">
        <p14:creationId xmlns:p14="http://schemas.microsoft.com/office/powerpoint/2010/main" val="163312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35" grpId="0"/>
      <p:bldP spid="36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813019-CD76-4FA2-B9D1-55A5A0C51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63" y="0"/>
            <a:ext cx="544539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A85F6F-F101-4089-923D-1F31A206467D}"/>
              </a:ext>
            </a:extLst>
          </p:cNvPr>
          <p:cNvSpPr/>
          <p:nvPr/>
        </p:nvSpPr>
        <p:spPr>
          <a:xfrm>
            <a:off x="103032" y="51516"/>
            <a:ext cx="52878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 ticks and crosses on the chart to complete it correctly.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2E9310-9D69-4B38-A96D-7E8543F97184}"/>
              </a:ext>
            </a:extLst>
          </p:cNvPr>
          <p:cNvSpPr/>
          <p:nvPr/>
        </p:nvSpPr>
        <p:spPr>
          <a:xfrm>
            <a:off x="8505935" y="284773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5E7773-1A0D-44EC-A93F-B52A4019ED2D}"/>
              </a:ext>
            </a:extLst>
          </p:cNvPr>
          <p:cNvSpPr/>
          <p:nvPr/>
        </p:nvSpPr>
        <p:spPr>
          <a:xfrm>
            <a:off x="9949725" y="284773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BEFB43-6034-4DCE-A018-6D2E54A2BD75}"/>
              </a:ext>
            </a:extLst>
          </p:cNvPr>
          <p:cNvSpPr/>
          <p:nvPr/>
        </p:nvSpPr>
        <p:spPr>
          <a:xfrm>
            <a:off x="8505935" y="435569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3EA8E9-0E42-41BA-902F-D50DA3DED418}"/>
              </a:ext>
            </a:extLst>
          </p:cNvPr>
          <p:cNvSpPr/>
          <p:nvPr/>
        </p:nvSpPr>
        <p:spPr>
          <a:xfrm>
            <a:off x="9997013" y="431960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2359E6-9631-4701-BC90-40C3B3C97E4C}"/>
              </a:ext>
            </a:extLst>
          </p:cNvPr>
          <p:cNvSpPr/>
          <p:nvPr/>
        </p:nvSpPr>
        <p:spPr>
          <a:xfrm>
            <a:off x="8553223" y="582483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8AF6E6-AFE5-4FB7-9C5D-5D635567242F}"/>
              </a:ext>
            </a:extLst>
          </p:cNvPr>
          <p:cNvSpPr/>
          <p:nvPr/>
        </p:nvSpPr>
        <p:spPr>
          <a:xfrm>
            <a:off x="9949725" y="582483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68BFDB-9864-4C17-8CDC-376EE7FD32D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94140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E22C6F-D670-4047-AC81-4D63798CB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80" y="1037065"/>
            <a:ext cx="6698216" cy="439781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87A9D5-06EF-4256-84D6-F39A8E5DCAD0}"/>
              </a:ext>
            </a:extLst>
          </p:cNvPr>
          <p:cNvSpPr/>
          <p:nvPr/>
        </p:nvSpPr>
        <p:spPr>
          <a:xfrm>
            <a:off x="56122" y="50000"/>
            <a:ext cx="88174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of these diagrams is divided into equal parts. Some of the parts are shaded.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045B0C-796F-469F-94E6-9F7C178D0877}"/>
              </a:ext>
            </a:extLst>
          </p:cNvPr>
          <p:cNvSpPr/>
          <p:nvPr/>
        </p:nvSpPr>
        <p:spPr>
          <a:xfrm>
            <a:off x="6941712" y="1037065"/>
            <a:ext cx="48295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letters of all the diagrams that have exactly </a:t>
            </a:r>
          </a:p>
          <a:p>
            <a:r>
              <a:rPr lang="en-GB" sz="3200" b="1" dirty="0"/>
              <a:t>     shaded.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CEE45E-AE5D-4168-8C2C-0014D9766A8C}"/>
              </a:ext>
            </a:extLst>
          </p:cNvPr>
          <p:cNvSpPr/>
          <p:nvPr/>
        </p:nvSpPr>
        <p:spPr>
          <a:xfrm>
            <a:off x="7031865" y="186469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878E3E-0947-4520-8EC4-1A0C0AF78B65}"/>
              </a:ext>
            </a:extLst>
          </p:cNvPr>
          <p:cNvSpPr/>
          <p:nvPr/>
        </p:nvSpPr>
        <p:spPr>
          <a:xfrm>
            <a:off x="7031865" y="222415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F51E79-5030-4BC8-8DD5-D74E60EF5299}"/>
              </a:ext>
            </a:extLst>
          </p:cNvPr>
          <p:cNvCxnSpPr/>
          <p:nvPr/>
        </p:nvCxnSpPr>
        <p:spPr>
          <a:xfrm>
            <a:off x="7048834" y="234090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352B89A-1F28-49CD-B2E9-A1271999F043}"/>
              </a:ext>
            </a:extLst>
          </p:cNvPr>
          <p:cNvSpPr/>
          <p:nvPr/>
        </p:nvSpPr>
        <p:spPr>
          <a:xfrm>
            <a:off x="6941712" y="3663018"/>
            <a:ext cx="48295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letters of all the diagrams that have exactly </a:t>
            </a:r>
          </a:p>
          <a:p>
            <a:r>
              <a:rPr lang="en-GB" sz="3200" b="1" dirty="0"/>
              <a:t>     shaded.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2644B0-D376-4C5B-9615-2A21ECA5DB12}"/>
              </a:ext>
            </a:extLst>
          </p:cNvPr>
          <p:cNvSpPr/>
          <p:nvPr/>
        </p:nvSpPr>
        <p:spPr>
          <a:xfrm>
            <a:off x="7031865" y="44906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2AAE3E-AE39-488E-A7B5-013DF7187888}"/>
              </a:ext>
            </a:extLst>
          </p:cNvPr>
          <p:cNvSpPr/>
          <p:nvPr/>
        </p:nvSpPr>
        <p:spPr>
          <a:xfrm>
            <a:off x="7031865" y="485010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8267AC-D4DD-4A73-8633-0A445A6CD274}"/>
              </a:ext>
            </a:extLst>
          </p:cNvPr>
          <p:cNvCxnSpPr/>
          <p:nvPr/>
        </p:nvCxnSpPr>
        <p:spPr>
          <a:xfrm>
            <a:off x="7048834" y="4966859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A5C28C-FB89-424A-B31B-8170887D4E96}"/>
              </a:ext>
            </a:extLst>
          </p:cNvPr>
          <p:cNvGrpSpPr/>
          <p:nvPr/>
        </p:nvGrpSpPr>
        <p:grpSpPr>
          <a:xfrm>
            <a:off x="420710" y="2516543"/>
            <a:ext cx="556325" cy="1019177"/>
            <a:chOff x="5219069" y="3295747"/>
            <a:chExt cx="556325" cy="1019177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BAC0344-DA22-4DB8-A1F0-E2CAD15E30B0}"/>
                </a:ext>
              </a:extLst>
            </p:cNvPr>
            <p:cNvCxnSpPr>
              <a:cxnSpLocks/>
            </p:cNvCxnSpPr>
            <p:nvPr/>
          </p:nvCxnSpPr>
          <p:spPr>
            <a:xfrm>
              <a:off x="5219069" y="3802804"/>
              <a:ext cx="4945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F4C6A7-3D30-4D31-9579-8D17AC3ACDB9}"/>
                </a:ext>
              </a:extLst>
            </p:cNvPr>
            <p:cNvSpPr txBox="1"/>
            <p:nvPr/>
          </p:nvSpPr>
          <p:spPr>
            <a:xfrm>
              <a:off x="5263093" y="3683982"/>
              <a:ext cx="4709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D60D151-F31E-4F0C-9AA7-96871D3E93B4}"/>
                </a:ext>
              </a:extLst>
            </p:cNvPr>
            <p:cNvSpPr txBox="1"/>
            <p:nvPr/>
          </p:nvSpPr>
          <p:spPr>
            <a:xfrm>
              <a:off x="5273156" y="329574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52B0C2-8C2A-40B9-97E8-347F6E6D5B6D}"/>
              </a:ext>
            </a:extLst>
          </p:cNvPr>
          <p:cNvGrpSpPr/>
          <p:nvPr/>
        </p:nvGrpSpPr>
        <p:grpSpPr>
          <a:xfrm>
            <a:off x="2853697" y="2516543"/>
            <a:ext cx="556325" cy="1019177"/>
            <a:chOff x="5219069" y="3295747"/>
            <a:chExt cx="556325" cy="101917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333710D-BA93-459A-8359-CB1C48BBD1CA}"/>
                </a:ext>
              </a:extLst>
            </p:cNvPr>
            <p:cNvCxnSpPr>
              <a:cxnSpLocks/>
            </p:cNvCxnSpPr>
            <p:nvPr/>
          </p:nvCxnSpPr>
          <p:spPr>
            <a:xfrm>
              <a:off x="5219069" y="3802804"/>
              <a:ext cx="4945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6A99BE-F9EF-42E6-9AF7-89C879C48FBF}"/>
                </a:ext>
              </a:extLst>
            </p:cNvPr>
            <p:cNvSpPr txBox="1"/>
            <p:nvPr/>
          </p:nvSpPr>
          <p:spPr>
            <a:xfrm>
              <a:off x="5263093" y="3683982"/>
              <a:ext cx="4709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9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9FEBF48-89D4-46E0-A675-D165BCAAA20A}"/>
                </a:ext>
              </a:extLst>
            </p:cNvPr>
            <p:cNvSpPr txBox="1"/>
            <p:nvPr/>
          </p:nvSpPr>
          <p:spPr>
            <a:xfrm>
              <a:off x="5273156" y="329574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B21F0C9-0BAC-43BD-971E-9F4CA9FD298B}"/>
              </a:ext>
            </a:extLst>
          </p:cNvPr>
          <p:cNvGrpSpPr/>
          <p:nvPr/>
        </p:nvGrpSpPr>
        <p:grpSpPr>
          <a:xfrm>
            <a:off x="5334965" y="2514011"/>
            <a:ext cx="556325" cy="1019177"/>
            <a:chOff x="5219069" y="3295747"/>
            <a:chExt cx="556325" cy="101917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49BD112-83B1-4128-84B9-383C979539E4}"/>
                </a:ext>
              </a:extLst>
            </p:cNvPr>
            <p:cNvCxnSpPr>
              <a:cxnSpLocks/>
            </p:cNvCxnSpPr>
            <p:nvPr/>
          </p:nvCxnSpPr>
          <p:spPr>
            <a:xfrm>
              <a:off x="5219069" y="3802804"/>
              <a:ext cx="4945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F8EC463-7235-4F25-95EA-7EF9F4383F54}"/>
                </a:ext>
              </a:extLst>
            </p:cNvPr>
            <p:cNvSpPr txBox="1"/>
            <p:nvPr/>
          </p:nvSpPr>
          <p:spPr>
            <a:xfrm>
              <a:off x="5263093" y="3683982"/>
              <a:ext cx="4709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571581-EAD1-46EC-8A54-B3EC1175F82B}"/>
                </a:ext>
              </a:extLst>
            </p:cNvPr>
            <p:cNvSpPr txBox="1"/>
            <p:nvPr/>
          </p:nvSpPr>
          <p:spPr>
            <a:xfrm>
              <a:off x="5273156" y="329574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A7DFF76-7681-49AC-8F03-0852FEE62869}"/>
              </a:ext>
            </a:extLst>
          </p:cNvPr>
          <p:cNvGrpSpPr/>
          <p:nvPr/>
        </p:nvGrpSpPr>
        <p:grpSpPr>
          <a:xfrm>
            <a:off x="1531052" y="4970479"/>
            <a:ext cx="556325" cy="1019177"/>
            <a:chOff x="5219069" y="3295747"/>
            <a:chExt cx="556325" cy="101917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F2189FC-6EBD-4A73-89EB-C55D365CE2FF}"/>
                </a:ext>
              </a:extLst>
            </p:cNvPr>
            <p:cNvCxnSpPr>
              <a:cxnSpLocks/>
            </p:cNvCxnSpPr>
            <p:nvPr/>
          </p:nvCxnSpPr>
          <p:spPr>
            <a:xfrm>
              <a:off x="5219069" y="3802804"/>
              <a:ext cx="4945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E288382-8144-4BEC-8956-4C575D85312A}"/>
                </a:ext>
              </a:extLst>
            </p:cNvPr>
            <p:cNvSpPr txBox="1"/>
            <p:nvPr/>
          </p:nvSpPr>
          <p:spPr>
            <a:xfrm>
              <a:off x="5263093" y="3683982"/>
              <a:ext cx="4709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7827F86-CAEF-4585-812A-A53DBB1E310F}"/>
                </a:ext>
              </a:extLst>
            </p:cNvPr>
            <p:cNvSpPr txBox="1"/>
            <p:nvPr/>
          </p:nvSpPr>
          <p:spPr>
            <a:xfrm>
              <a:off x="5273156" y="329574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7C31C2B-A892-4621-93F8-90328AE9260B}"/>
              </a:ext>
            </a:extLst>
          </p:cNvPr>
          <p:cNvGrpSpPr/>
          <p:nvPr/>
        </p:nvGrpSpPr>
        <p:grpSpPr>
          <a:xfrm>
            <a:off x="4167571" y="5008564"/>
            <a:ext cx="556325" cy="1019177"/>
            <a:chOff x="5219069" y="3295747"/>
            <a:chExt cx="556325" cy="101917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81D1F5-FD2A-403E-94FE-E8F880D0364E}"/>
                </a:ext>
              </a:extLst>
            </p:cNvPr>
            <p:cNvCxnSpPr>
              <a:cxnSpLocks/>
            </p:cNvCxnSpPr>
            <p:nvPr/>
          </p:nvCxnSpPr>
          <p:spPr>
            <a:xfrm>
              <a:off x="5219069" y="3802804"/>
              <a:ext cx="4945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E3D5A0C-3138-440C-B716-FD2B62D25D03}"/>
                </a:ext>
              </a:extLst>
            </p:cNvPr>
            <p:cNvSpPr txBox="1"/>
            <p:nvPr/>
          </p:nvSpPr>
          <p:spPr>
            <a:xfrm>
              <a:off x="5263093" y="3683982"/>
              <a:ext cx="4709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2910A74-D640-4EF2-A14E-681AFAF43F97}"/>
                </a:ext>
              </a:extLst>
            </p:cNvPr>
            <p:cNvSpPr txBox="1"/>
            <p:nvPr/>
          </p:nvSpPr>
          <p:spPr>
            <a:xfrm>
              <a:off x="5273156" y="3295747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FEE8311-6FCF-4596-BFDA-D7C1EEE13455}"/>
              </a:ext>
            </a:extLst>
          </p:cNvPr>
          <p:cNvGrpSpPr/>
          <p:nvPr/>
        </p:nvGrpSpPr>
        <p:grpSpPr>
          <a:xfrm>
            <a:off x="3347078" y="2511479"/>
            <a:ext cx="949070" cy="1019177"/>
            <a:chOff x="3347078" y="2511479"/>
            <a:chExt cx="949070" cy="101917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D6A30B7-290B-4957-8805-C37FFD858FDC}"/>
                </a:ext>
              </a:extLst>
            </p:cNvPr>
            <p:cNvGrpSpPr/>
            <p:nvPr/>
          </p:nvGrpSpPr>
          <p:grpSpPr>
            <a:xfrm>
              <a:off x="3739823" y="2511479"/>
              <a:ext cx="556325" cy="1019177"/>
              <a:chOff x="5219069" y="3295747"/>
              <a:chExt cx="556325" cy="1019177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EA3152CE-1F04-41ED-890B-75F0357E91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AF37EE5-59FB-4B12-A3B2-8FCAFF3198C2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700A3BE-67B3-4C62-81E6-36B5BCA683CF}"/>
                  </a:ext>
                </a:extLst>
              </p:cNvPr>
              <p:cNvSpPr txBox="1"/>
              <p:nvPr/>
            </p:nvSpPr>
            <p:spPr>
              <a:xfrm>
                <a:off x="5273156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10F858C-25F4-4BE6-9C12-62EE187A76C9}"/>
                </a:ext>
              </a:extLst>
            </p:cNvPr>
            <p:cNvSpPr txBox="1"/>
            <p:nvPr/>
          </p:nvSpPr>
          <p:spPr>
            <a:xfrm>
              <a:off x="3347078" y="2686554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E63B17-2BCB-47D1-9EF7-80EFCF121A7B}"/>
              </a:ext>
            </a:extLst>
          </p:cNvPr>
          <p:cNvGrpSpPr/>
          <p:nvPr/>
        </p:nvGrpSpPr>
        <p:grpSpPr>
          <a:xfrm>
            <a:off x="5833503" y="2511479"/>
            <a:ext cx="949070" cy="1019177"/>
            <a:chOff x="3347078" y="2511479"/>
            <a:chExt cx="949070" cy="101917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59D55BE-3321-4735-AF24-76D546F997A2}"/>
                </a:ext>
              </a:extLst>
            </p:cNvPr>
            <p:cNvGrpSpPr/>
            <p:nvPr/>
          </p:nvGrpSpPr>
          <p:grpSpPr>
            <a:xfrm>
              <a:off x="3739823" y="2511479"/>
              <a:ext cx="556325" cy="1019177"/>
              <a:chOff x="5219069" y="3295747"/>
              <a:chExt cx="556325" cy="1019177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8C22066-003A-49BF-81AA-A56D00D5CD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4E60B7B-2AA7-4D56-9CA3-32D51E43D90A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DFEC75D-FBAE-476D-8A68-28CB40F33103}"/>
                  </a:ext>
                </a:extLst>
              </p:cNvPr>
              <p:cNvSpPr txBox="1"/>
              <p:nvPr/>
            </p:nvSpPr>
            <p:spPr>
              <a:xfrm>
                <a:off x="5273156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077E44D-3F8F-49D7-8BD0-F67D8236D351}"/>
                </a:ext>
              </a:extLst>
            </p:cNvPr>
            <p:cNvSpPr txBox="1"/>
            <p:nvPr/>
          </p:nvSpPr>
          <p:spPr>
            <a:xfrm>
              <a:off x="3347078" y="2686554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AFDEBC8-31C4-473C-B15A-0737FBA69E82}"/>
              </a:ext>
            </a:extLst>
          </p:cNvPr>
          <p:cNvGrpSpPr/>
          <p:nvPr/>
        </p:nvGrpSpPr>
        <p:grpSpPr>
          <a:xfrm>
            <a:off x="4690446" y="5006032"/>
            <a:ext cx="949070" cy="1019177"/>
            <a:chOff x="3347078" y="2511479"/>
            <a:chExt cx="949070" cy="1019177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5EE22B7-37FC-42DC-B16F-ACD3782702D2}"/>
                </a:ext>
              </a:extLst>
            </p:cNvPr>
            <p:cNvGrpSpPr/>
            <p:nvPr/>
          </p:nvGrpSpPr>
          <p:grpSpPr>
            <a:xfrm>
              <a:off x="3739823" y="2511479"/>
              <a:ext cx="556325" cy="1019177"/>
              <a:chOff x="5219069" y="3295747"/>
              <a:chExt cx="556325" cy="1019177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6DAB105-41FF-442D-920C-9F8961B011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AC1E143-AC16-47B3-B0D6-B4A9A2845A48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A306CF4-66D9-41B3-945D-852CBBBBF1E1}"/>
                  </a:ext>
                </a:extLst>
              </p:cNvPr>
              <p:cNvSpPr txBox="1"/>
              <p:nvPr/>
            </p:nvSpPr>
            <p:spPr>
              <a:xfrm>
                <a:off x="5273156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6A1780A-DBA5-4FA9-9CDC-B1B8A231D9D0}"/>
                </a:ext>
              </a:extLst>
            </p:cNvPr>
            <p:cNvSpPr txBox="1"/>
            <p:nvPr/>
          </p:nvSpPr>
          <p:spPr>
            <a:xfrm>
              <a:off x="3347078" y="2686554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09AE398-EC45-48AB-8E49-C00CA2E40D05}"/>
              </a:ext>
            </a:extLst>
          </p:cNvPr>
          <p:cNvSpPr txBox="1"/>
          <p:nvPr/>
        </p:nvSpPr>
        <p:spPr>
          <a:xfrm>
            <a:off x="8967558" y="2157079"/>
            <a:ext cx="245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 and 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201ADCE-17FC-4FD4-B926-F8179E9003B6}"/>
              </a:ext>
            </a:extLst>
          </p:cNvPr>
          <p:cNvSpPr txBox="1"/>
          <p:nvPr/>
        </p:nvSpPr>
        <p:spPr>
          <a:xfrm>
            <a:off x="8970492" y="4733833"/>
            <a:ext cx="245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7175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C74E5D-86A5-47B2-B416-DD5C8D37E52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9" y="726074"/>
            <a:ext cx="6430297" cy="59990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23" y="49004"/>
            <a:ext cx="7123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shape has the longest perimeter?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508A89-B240-443D-816E-4077FF9D6877}"/>
              </a:ext>
            </a:extLst>
          </p:cNvPr>
          <p:cNvSpPr/>
          <p:nvPr/>
        </p:nvSpPr>
        <p:spPr>
          <a:xfrm>
            <a:off x="1035496" y="885098"/>
            <a:ext cx="867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14</a:t>
            </a:r>
            <a:endParaRPr lang="en-GB" sz="4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47F222-7DB2-4198-8313-4976BD081833}"/>
              </a:ext>
            </a:extLst>
          </p:cNvPr>
          <p:cNvSpPr/>
          <p:nvPr/>
        </p:nvSpPr>
        <p:spPr>
          <a:xfrm>
            <a:off x="3246558" y="885098"/>
            <a:ext cx="867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14</a:t>
            </a:r>
            <a:endParaRPr lang="en-GB" sz="4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4193B7-C0D4-4C5D-83CA-C6D8E7C897C0}"/>
              </a:ext>
            </a:extLst>
          </p:cNvPr>
          <p:cNvSpPr/>
          <p:nvPr/>
        </p:nvSpPr>
        <p:spPr>
          <a:xfrm>
            <a:off x="5457620" y="907672"/>
            <a:ext cx="867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  <a:endParaRPr lang="en-GB" sz="4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38F532-7F11-4368-86DE-D9405083D7E8}"/>
              </a:ext>
            </a:extLst>
          </p:cNvPr>
          <p:cNvSpPr/>
          <p:nvPr/>
        </p:nvSpPr>
        <p:spPr>
          <a:xfrm>
            <a:off x="965770" y="4096008"/>
            <a:ext cx="867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17</a:t>
            </a:r>
            <a:endParaRPr lang="en-GB" sz="4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557468-D1C0-47FC-BFBA-8287630BE094}"/>
              </a:ext>
            </a:extLst>
          </p:cNvPr>
          <p:cNvSpPr/>
          <p:nvPr/>
        </p:nvSpPr>
        <p:spPr>
          <a:xfrm>
            <a:off x="3877136" y="3146059"/>
            <a:ext cx="867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  <a:endParaRPr lang="en-GB" sz="4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79D99C-7A7A-4850-B44B-7F4995664A21}"/>
              </a:ext>
            </a:extLst>
          </p:cNvPr>
          <p:cNvSpPr/>
          <p:nvPr/>
        </p:nvSpPr>
        <p:spPr>
          <a:xfrm>
            <a:off x="6979557" y="1079492"/>
            <a:ext cx="49955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C has the longest perimeter. 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9BD20F-CBCF-4DE4-93DA-4BDFDAF14213}"/>
              </a:ext>
            </a:extLst>
          </p:cNvPr>
          <p:cNvSpPr/>
          <p:nvPr/>
        </p:nvSpPr>
        <p:spPr>
          <a:xfrm>
            <a:off x="7016133" y="2463361"/>
            <a:ext cx="49955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D has the largest </a:t>
            </a:r>
            <a:r>
              <a:rPr lang="en-GB" sz="2800" u="sng" dirty="0"/>
              <a:t>area</a:t>
            </a:r>
            <a:r>
              <a:rPr lang="en-GB" sz="2800" dirty="0"/>
              <a:t> </a:t>
            </a:r>
          </a:p>
          <a:p>
            <a:r>
              <a:rPr lang="en-GB" sz="2800" dirty="0"/>
              <a:t>(5 hexagons) but the perimeter is not as large because fewer hexagon sides are on the </a:t>
            </a:r>
            <a:r>
              <a:rPr lang="en-GB" sz="2800" u="sng" dirty="0"/>
              <a:t>outside</a:t>
            </a:r>
            <a:r>
              <a:rPr lang="en-GB" sz="2800" dirty="0"/>
              <a:t> of the shape. </a:t>
            </a:r>
            <a:endParaRPr lang="en-GB" sz="3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1E4AFB-F34F-499A-84A6-1FA19264E24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64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73997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Circle the number which is closer to 1000</a:t>
            </a:r>
          </a:p>
          <a:p>
            <a:endParaRPr lang="en-GB" sz="3200" b="1" dirty="0"/>
          </a:p>
          <a:p>
            <a:r>
              <a:rPr lang="en-GB" sz="4000" dirty="0"/>
              <a:t>          996           1006</a:t>
            </a:r>
          </a:p>
          <a:p>
            <a:endParaRPr lang="en-GB" sz="3200" b="1" dirty="0"/>
          </a:p>
          <a:p>
            <a:r>
              <a:rPr lang="en-GB" sz="3200" b="1" dirty="0"/>
              <a:t>Explain how you know.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DF79D6A-48E0-43BB-98D5-F0A5039B543C}"/>
              </a:ext>
            </a:extLst>
          </p:cNvPr>
          <p:cNvSpPr/>
          <p:nvPr/>
        </p:nvSpPr>
        <p:spPr>
          <a:xfrm>
            <a:off x="972947" y="847974"/>
            <a:ext cx="1432628" cy="10817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5711F1-542E-4C08-BF3E-AB4143A99577}"/>
              </a:ext>
            </a:extLst>
          </p:cNvPr>
          <p:cNvSpPr/>
          <p:nvPr/>
        </p:nvSpPr>
        <p:spPr>
          <a:xfrm>
            <a:off x="2153281" y="2939337"/>
            <a:ext cx="4205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996 is 4 less than 1000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BC8828-FCEB-49EB-B514-5AB09E13E3F4}"/>
              </a:ext>
            </a:extLst>
          </p:cNvPr>
          <p:cNvSpPr/>
          <p:nvPr/>
        </p:nvSpPr>
        <p:spPr>
          <a:xfrm>
            <a:off x="2153281" y="3443405"/>
            <a:ext cx="48383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1006 is 6 more than 1000</a:t>
            </a:r>
          </a:p>
        </p:txBody>
      </p:sp>
    </p:spTree>
    <p:extLst>
      <p:ext uri="{BB962C8B-B14F-4D97-AF65-F5344CB8AC3E}">
        <p14:creationId xmlns:p14="http://schemas.microsoft.com/office/powerpoint/2010/main" val="233090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table shows the opening times of a pet clinic. </a:t>
            </a: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884264-9E30-4D88-901D-4BBC12B62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781" y="634775"/>
            <a:ext cx="4989694" cy="42052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C9E63A-45B8-48FB-BDEF-C56C7A5679BE}"/>
              </a:ext>
            </a:extLst>
          </p:cNvPr>
          <p:cNvSpPr/>
          <p:nvPr/>
        </p:nvSpPr>
        <p:spPr>
          <a:xfrm>
            <a:off x="6788727" y="634775"/>
            <a:ext cx="51122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hours is the clinic open on Thursday? </a:t>
            </a:r>
            <a:endParaRPr lang="en-GB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08104B-26FB-4AE0-B2F1-1546CC85A138}"/>
              </a:ext>
            </a:extLst>
          </p:cNvPr>
          <p:cNvSpPr/>
          <p:nvPr/>
        </p:nvSpPr>
        <p:spPr>
          <a:xfrm>
            <a:off x="6788727" y="2338607"/>
            <a:ext cx="51122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On which day is the clinic open for the longest time? </a:t>
            </a:r>
            <a:endParaRPr lang="en-GB" sz="4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38B7D3-9699-423E-8235-69F980DB9550}"/>
              </a:ext>
            </a:extLst>
          </p:cNvPr>
          <p:cNvSpPr/>
          <p:nvPr/>
        </p:nvSpPr>
        <p:spPr>
          <a:xfrm>
            <a:off x="56122" y="4841207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Liam takes his dog to the clinic on Saturday. He arrives at 9:25am. How many minutes is it before the clinic opens? </a:t>
            </a:r>
            <a:endParaRPr lang="en-GB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A1CBF8-EFF6-4F57-9DD9-754C943843A0}"/>
              </a:ext>
            </a:extLst>
          </p:cNvPr>
          <p:cNvSpPr txBox="1"/>
          <p:nvPr/>
        </p:nvSpPr>
        <p:spPr>
          <a:xfrm>
            <a:off x="6788727" y="1661950"/>
            <a:ext cx="2768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hours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8A59A3-89BF-4963-96FA-F52AE9FC1AC2}"/>
              </a:ext>
            </a:extLst>
          </p:cNvPr>
          <p:cNvSpPr txBox="1"/>
          <p:nvPr/>
        </p:nvSpPr>
        <p:spPr>
          <a:xfrm>
            <a:off x="5225592" y="1207758"/>
            <a:ext cx="1328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6h 30m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73C8C0-D3EC-49DC-9324-EDC9798AB613}"/>
              </a:ext>
            </a:extLst>
          </p:cNvPr>
          <p:cNvSpPr txBox="1"/>
          <p:nvPr/>
        </p:nvSpPr>
        <p:spPr>
          <a:xfrm>
            <a:off x="5224960" y="1692727"/>
            <a:ext cx="1328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6h 30m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F059E4-00B0-44E3-B111-F7B5E64341B1}"/>
              </a:ext>
            </a:extLst>
          </p:cNvPr>
          <p:cNvSpPr txBox="1"/>
          <p:nvPr/>
        </p:nvSpPr>
        <p:spPr>
          <a:xfrm>
            <a:off x="5224960" y="2743188"/>
            <a:ext cx="1328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6FECAF-3C5B-4FFC-AA15-0033D6A60E48}"/>
              </a:ext>
            </a:extLst>
          </p:cNvPr>
          <p:cNvSpPr txBox="1"/>
          <p:nvPr/>
        </p:nvSpPr>
        <p:spPr>
          <a:xfrm>
            <a:off x="5224328" y="3228157"/>
            <a:ext cx="1328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5h 30m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C93908-3B9C-4FF6-9891-8E34F5567CD5}"/>
              </a:ext>
            </a:extLst>
          </p:cNvPr>
          <p:cNvSpPr txBox="1"/>
          <p:nvPr/>
        </p:nvSpPr>
        <p:spPr>
          <a:xfrm>
            <a:off x="5233970" y="3761651"/>
            <a:ext cx="1328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7h 30m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D9BAC3-EF92-4694-90C2-A3B05E61D165}"/>
              </a:ext>
            </a:extLst>
          </p:cNvPr>
          <p:cNvSpPr txBox="1"/>
          <p:nvPr/>
        </p:nvSpPr>
        <p:spPr>
          <a:xfrm>
            <a:off x="6788095" y="3366857"/>
            <a:ext cx="2768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Saturday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325444-0418-4F2A-AF40-11239B048545}"/>
              </a:ext>
            </a:extLst>
          </p:cNvPr>
          <p:cNvSpPr txBox="1"/>
          <p:nvPr/>
        </p:nvSpPr>
        <p:spPr>
          <a:xfrm>
            <a:off x="8358988" y="5425532"/>
            <a:ext cx="2768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 minutes</a:t>
            </a:r>
          </a:p>
        </p:txBody>
      </p:sp>
    </p:spTree>
    <p:extLst>
      <p:ext uri="{BB962C8B-B14F-4D97-AF65-F5344CB8AC3E}">
        <p14:creationId xmlns:p14="http://schemas.microsoft.com/office/powerpoint/2010/main" val="221292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5AE49D-9E35-4C59-845A-4E074157E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16" y="810749"/>
            <a:ext cx="5876925" cy="5857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FD1BCA-7C8B-41D9-832F-776A46442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678" y="810749"/>
            <a:ext cx="1304925" cy="1514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5FE379-9713-49AD-ACC0-6CA7FABBEE43}"/>
              </a:ext>
            </a:extLst>
          </p:cNvPr>
          <p:cNvSpPr/>
          <p:nvPr/>
        </p:nvSpPr>
        <p:spPr>
          <a:xfrm>
            <a:off x="56122" y="5000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diagram shows how nine people travel to work and how far away they live.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660C1C-93CD-4DD8-A17D-9E436C70FD44}"/>
              </a:ext>
            </a:extLst>
          </p:cNvPr>
          <p:cNvSpPr/>
          <p:nvPr/>
        </p:nvSpPr>
        <p:spPr>
          <a:xfrm>
            <a:off x="7093703" y="810749"/>
            <a:ext cx="49046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people live more than 4km from work?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F58068C-638E-4411-A7E2-B465A70C03BB}"/>
              </a:ext>
            </a:extLst>
          </p:cNvPr>
          <p:cNvSpPr/>
          <p:nvPr/>
        </p:nvSpPr>
        <p:spPr>
          <a:xfrm>
            <a:off x="1901757" y="2509736"/>
            <a:ext cx="2733474" cy="27334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0187CA1-C1E8-4894-99D8-02CCD3DA5FDD}"/>
              </a:ext>
            </a:extLst>
          </p:cNvPr>
          <p:cNvSpPr/>
          <p:nvPr/>
        </p:nvSpPr>
        <p:spPr>
          <a:xfrm>
            <a:off x="1449977" y="3540034"/>
            <a:ext cx="300446" cy="58597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CF7898A-9AD3-4788-81BB-C7CEA20CE1BA}"/>
              </a:ext>
            </a:extLst>
          </p:cNvPr>
          <p:cNvSpPr/>
          <p:nvPr/>
        </p:nvSpPr>
        <p:spPr>
          <a:xfrm>
            <a:off x="1640500" y="5461276"/>
            <a:ext cx="300446" cy="58597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1709580-C4EE-44B6-8CC8-BFB69B6A23A5}"/>
              </a:ext>
            </a:extLst>
          </p:cNvPr>
          <p:cNvSpPr/>
          <p:nvPr/>
        </p:nvSpPr>
        <p:spPr>
          <a:xfrm>
            <a:off x="4196465" y="4875301"/>
            <a:ext cx="300446" cy="58597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6510C4F-B763-42A4-AD35-ECF390D44142}"/>
              </a:ext>
            </a:extLst>
          </p:cNvPr>
          <p:cNvSpPr/>
          <p:nvPr/>
        </p:nvSpPr>
        <p:spPr>
          <a:xfrm>
            <a:off x="3118271" y="725196"/>
            <a:ext cx="300446" cy="58597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2C73D5-9DB4-4C29-822D-BACA01AFAA53}"/>
              </a:ext>
            </a:extLst>
          </p:cNvPr>
          <p:cNvSpPr/>
          <p:nvPr/>
        </p:nvSpPr>
        <p:spPr>
          <a:xfrm>
            <a:off x="7480685" y="1924961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people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63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5AE49D-9E35-4C59-845A-4E074157E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16" y="810749"/>
            <a:ext cx="5876925" cy="5857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FD1BCA-7C8B-41D9-832F-776A46442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678" y="810749"/>
            <a:ext cx="1304925" cy="1514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5FE379-9713-49AD-ACC0-6CA7FABBEE43}"/>
              </a:ext>
            </a:extLst>
          </p:cNvPr>
          <p:cNvSpPr/>
          <p:nvPr/>
        </p:nvSpPr>
        <p:spPr>
          <a:xfrm>
            <a:off x="56122" y="5000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diagram shows how nine people travel to work and how far away they live.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660C1C-93CD-4DD8-A17D-9E436C70FD44}"/>
              </a:ext>
            </a:extLst>
          </p:cNvPr>
          <p:cNvSpPr/>
          <p:nvPr/>
        </p:nvSpPr>
        <p:spPr>
          <a:xfrm>
            <a:off x="7093703" y="810749"/>
            <a:ext cx="49046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far from work does person G live?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B3A170-5BF3-46FD-A906-09F361400403}"/>
              </a:ext>
            </a:extLst>
          </p:cNvPr>
          <p:cNvSpPr/>
          <p:nvPr/>
        </p:nvSpPr>
        <p:spPr>
          <a:xfrm>
            <a:off x="1901757" y="2509736"/>
            <a:ext cx="2733474" cy="27334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277C931-AD3E-4CE0-B540-2D9E36BFB2B6}"/>
              </a:ext>
            </a:extLst>
          </p:cNvPr>
          <p:cNvSpPr/>
          <p:nvPr/>
        </p:nvSpPr>
        <p:spPr>
          <a:xfrm>
            <a:off x="1220876" y="1818752"/>
            <a:ext cx="4094702" cy="40928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5FFDAF-C91E-4820-B26C-9268EB9F1680}"/>
              </a:ext>
            </a:extLst>
          </p:cNvPr>
          <p:cNvSpPr/>
          <p:nvPr/>
        </p:nvSpPr>
        <p:spPr>
          <a:xfrm>
            <a:off x="4227920" y="5173023"/>
            <a:ext cx="152400" cy="152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C44D1D-12B9-4F92-A200-765252DFA39E}"/>
              </a:ext>
            </a:extLst>
          </p:cNvPr>
          <p:cNvSpPr/>
          <p:nvPr/>
        </p:nvSpPr>
        <p:spPr>
          <a:xfrm>
            <a:off x="7480685" y="1924961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km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3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5AE49D-9E35-4C59-845A-4E074157E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16" y="810749"/>
            <a:ext cx="5876925" cy="5857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FD1BCA-7C8B-41D9-832F-776A46442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678" y="810749"/>
            <a:ext cx="1304925" cy="1514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5FE379-9713-49AD-ACC0-6CA7FABBEE43}"/>
              </a:ext>
            </a:extLst>
          </p:cNvPr>
          <p:cNvSpPr/>
          <p:nvPr/>
        </p:nvSpPr>
        <p:spPr>
          <a:xfrm>
            <a:off x="56122" y="5000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diagram shows how nine people travel to work and how far away they live.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660C1C-93CD-4DD8-A17D-9E436C70FD44}"/>
              </a:ext>
            </a:extLst>
          </p:cNvPr>
          <p:cNvSpPr/>
          <p:nvPr/>
        </p:nvSpPr>
        <p:spPr>
          <a:xfrm>
            <a:off x="7093703" y="810749"/>
            <a:ext cx="49046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letter of the person who lives 2km from work and cycles.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8687F4-49C6-4FAA-A0EB-FC20D7114698}"/>
              </a:ext>
            </a:extLst>
          </p:cNvPr>
          <p:cNvSpPr/>
          <p:nvPr/>
        </p:nvSpPr>
        <p:spPr>
          <a:xfrm>
            <a:off x="5791200" y="1856509"/>
            <a:ext cx="983673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DE4C341-5DC3-4B25-BA19-D89916598FE6}"/>
              </a:ext>
            </a:extLst>
          </p:cNvPr>
          <p:cNvSpPr/>
          <p:nvPr/>
        </p:nvSpPr>
        <p:spPr>
          <a:xfrm>
            <a:off x="2589688" y="3197062"/>
            <a:ext cx="1358251" cy="135825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68C774-5A55-4F41-8B4F-105B66B0E558}"/>
              </a:ext>
            </a:extLst>
          </p:cNvPr>
          <p:cNvSpPr/>
          <p:nvPr/>
        </p:nvSpPr>
        <p:spPr>
          <a:xfrm>
            <a:off x="7480685" y="2366028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33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  <p:bldP spid="9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Martin has some bricks.</a:t>
            </a:r>
          </a:p>
          <a:p>
            <a:r>
              <a:rPr lang="en-US" sz="3200" b="1" dirty="0"/>
              <a:t>They are 12cm long, 6cm high and 6cm deep.</a:t>
            </a:r>
          </a:p>
          <a:p>
            <a:r>
              <a:rPr lang="en-US" sz="3200" b="1" dirty="0"/>
              <a:t>He builds this tower with five bricks.</a:t>
            </a:r>
          </a:p>
          <a:p>
            <a:r>
              <a:rPr lang="en-US" sz="3200" b="1" dirty="0"/>
              <a:t>How tall is the tower?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2129EB-5B22-4196-831F-1B833508B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9200" y="243213"/>
            <a:ext cx="2770327" cy="12947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4714E7-E109-4A4E-B06B-176F021CF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" y="2119030"/>
            <a:ext cx="1396013" cy="38553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996865" y="224269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996865" y="3754297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996865" y="526590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996865" y="299849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996864" y="4510100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BBDE132-C784-417E-9513-09701655EE2F}"/>
              </a:ext>
            </a:extLst>
          </p:cNvPr>
          <p:cNvSpPr txBox="1"/>
          <p:nvPr/>
        </p:nvSpPr>
        <p:spPr>
          <a:xfrm>
            <a:off x="4481516" y="221462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A156FFC-EB16-4555-9C15-8344AB5A8D17}"/>
              </a:ext>
            </a:extLst>
          </p:cNvPr>
          <p:cNvSpPr txBox="1"/>
          <p:nvPr/>
        </p:nvSpPr>
        <p:spPr>
          <a:xfrm>
            <a:off x="4473168" y="266738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21C0659-9E65-4CF0-8FE5-CF8377E1E327}"/>
              </a:ext>
            </a:extLst>
          </p:cNvPr>
          <p:cNvSpPr txBox="1"/>
          <p:nvPr/>
        </p:nvSpPr>
        <p:spPr>
          <a:xfrm>
            <a:off x="4022330" y="268339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4CF4038-37BA-4D29-B7CA-FC8B0B043D33}"/>
              </a:ext>
            </a:extLst>
          </p:cNvPr>
          <p:cNvCxnSpPr>
            <a:cxnSpLocks/>
          </p:cNvCxnSpPr>
          <p:nvPr/>
        </p:nvCxnSpPr>
        <p:spPr>
          <a:xfrm>
            <a:off x="4035140" y="317354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46EBD11-7DE3-48B5-8A70-5043C2CC0501}"/>
              </a:ext>
            </a:extLst>
          </p:cNvPr>
          <p:cNvCxnSpPr>
            <a:cxnSpLocks/>
          </p:cNvCxnSpPr>
          <p:nvPr/>
        </p:nvCxnSpPr>
        <p:spPr>
          <a:xfrm>
            <a:off x="4035140" y="406073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9AD94EA-E2A2-49CA-A022-4501A79C425F}"/>
              </a:ext>
            </a:extLst>
          </p:cNvPr>
          <p:cNvSpPr txBox="1"/>
          <p:nvPr/>
        </p:nvSpPr>
        <p:spPr>
          <a:xfrm>
            <a:off x="4911197" y="310611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1E9B25A-652C-4E40-9965-35514638C846}"/>
              </a:ext>
            </a:extLst>
          </p:cNvPr>
          <p:cNvSpPr txBox="1"/>
          <p:nvPr/>
        </p:nvSpPr>
        <p:spPr>
          <a:xfrm>
            <a:off x="4471311" y="310316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F847166-875A-41AB-AC21-1977B222FC30}"/>
              </a:ext>
            </a:extLst>
          </p:cNvPr>
          <p:cNvSpPr txBox="1"/>
          <p:nvPr/>
        </p:nvSpPr>
        <p:spPr>
          <a:xfrm>
            <a:off x="4567108" y="2004018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21C0659-9E65-4CF0-8FE5-CF8377E1E327}"/>
              </a:ext>
            </a:extLst>
          </p:cNvPr>
          <p:cNvSpPr txBox="1"/>
          <p:nvPr/>
        </p:nvSpPr>
        <p:spPr>
          <a:xfrm>
            <a:off x="4024882" y="357867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A156FFC-EB16-4555-9C15-8344AB5A8D17}"/>
              </a:ext>
            </a:extLst>
          </p:cNvPr>
          <p:cNvSpPr txBox="1"/>
          <p:nvPr/>
        </p:nvSpPr>
        <p:spPr>
          <a:xfrm>
            <a:off x="4456005" y="355272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9AD94EA-E2A2-49CA-A022-4501A79C425F}"/>
              </a:ext>
            </a:extLst>
          </p:cNvPr>
          <p:cNvSpPr txBox="1"/>
          <p:nvPr/>
        </p:nvSpPr>
        <p:spPr>
          <a:xfrm>
            <a:off x="4914269" y="400082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1E9B25A-652C-4E40-9965-35514638C846}"/>
              </a:ext>
            </a:extLst>
          </p:cNvPr>
          <p:cNvSpPr txBox="1"/>
          <p:nvPr/>
        </p:nvSpPr>
        <p:spPr>
          <a:xfrm>
            <a:off x="4474383" y="399787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9AD94EA-E2A2-49CA-A022-4501A79C425F}"/>
              </a:ext>
            </a:extLst>
          </p:cNvPr>
          <p:cNvSpPr txBox="1"/>
          <p:nvPr/>
        </p:nvSpPr>
        <p:spPr>
          <a:xfrm>
            <a:off x="5303599" y="4004597"/>
            <a:ext cx="28291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 tall</a:t>
            </a:r>
          </a:p>
        </p:txBody>
      </p:sp>
    </p:spTree>
    <p:extLst>
      <p:ext uri="{BB962C8B-B14F-4D97-AF65-F5344CB8AC3E}">
        <p14:creationId xmlns:p14="http://schemas.microsoft.com/office/powerpoint/2010/main" val="364270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64" grpId="0"/>
      <p:bldP spid="65" grpId="0"/>
      <p:bldP spid="66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of these bags contains £1.60</a:t>
            </a:r>
          </a:p>
          <a:p>
            <a:r>
              <a:rPr lang="en-US" sz="3200" b="1" dirty="0"/>
              <a:t>Each bag contains only one type of coin.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52C19-C417-438D-B544-F0DEEB4EA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86" y="1127218"/>
            <a:ext cx="4468523" cy="16946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1CA7EA3-C3D1-4BDC-8FB0-3D70E3F88543}"/>
              </a:ext>
            </a:extLst>
          </p:cNvPr>
          <p:cNvSpPr/>
          <p:nvPr/>
        </p:nvSpPr>
        <p:spPr>
          <a:xfrm>
            <a:off x="5853451" y="1127218"/>
            <a:ext cx="59367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table to show how many coins are in each bag.</a:t>
            </a:r>
          </a:p>
          <a:p>
            <a:r>
              <a:rPr lang="en-US" sz="3200" b="1" dirty="0"/>
              <a:t>One has been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BF5A63-8795-4852-8EE0-EE268A278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4177" y="2696878"/>
            <a:ext cx="6155313" cy="27804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3735294" y="4099110"/>
            <a:ext cx="2008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10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9985110" y="412866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98403" y="4103739"/>
            <a:ext cx="30396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x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10p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£1.60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3735075" y="4788234"/>
            <a:ext cx="2008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20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0089305" y="480301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98403" y="4803011"/>
            <a:ext cx="28312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x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20p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£1.60 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4240404" y="4240404"/>
            <a:ext cx="221064" cy="3315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035885" y="4228618"/>
            <a:ext cx="221064" cy="3315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4211852" y="4940220"/>
            <a:ext cx="221064" cy="3315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037477" y="4928434"/>
            <a:ext cx="221064" cy="3315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45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largest whole number to make this statement true.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ACB8E9-4DD5-444B-964C-DEAF5202D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66" y="634775"/>
            <a:ext cx="5112761" cy="10976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10ABDD-573E-4A72-894A-0A7B15092885}"/>
              </a:ext>
            </a:extLst>
          </p:cNvPr>
          <p:cNvSpPr txBox="1"/>
          <p:nvPr/>
        </p:nvSpPr>
        <p:spPr>
          <a:xfrm>
            <a:off x="2320055" y="868115"/>
            <a:ext cx="10259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65576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3 chocolates in a tube.</a:t>
            </a:r>
          </a:p>
        </p:txBody>
      </p:sp>
      <p:pic>
        <p:nvPicPr>
          <p:cNvPr id="63490" name="Picture 2">
            <a:extLst>
              <a:ext uri="{FF2B5EF4-FFF2-40B4-BE49-F238E27FC236}">
                <a16:creationId xmlns:a16="http://schemas.microsoft.com/office/drawing/2014/main" id="{0A0F3AAB-84BA-466E-91B2-9B1A55EB5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24" y="634775"/>
            <a:ext cx="827329" cy="23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7B03FD-F9AD-4BEB-B9DB-0AC463F653A0}"/>
              </a:ext>
            </a:extLst>
          </p:cNvPr>
          <p:cNvSpPr/>
          <p:nvPr/>
        </p:nvSpPr>
        <p:spPr>
          <a:xfrm>
            <a:off x="56122" y="964592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4 tubes in row.</a:t>
            </a:r>
          </a:p>
        </p:txBody>
      </p:sp>
      <p:pic>
        <p:nvPicPr>
          <p:cNvPr id="63491" name="Picture 3">
            <a:extLst>
              <a:ext uri="{FF2B5EF4-FFF2-40B4-BE49-F238E27FC236}">
                <a16:creationId xmlns:a16="http://schemas.microsoft.com/office/drawing/2014/main" id="{4981A1E5-28C5-46E2-B648-EE78E5F89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25" y="1549367"/>
            <a:ext cx="3097458" cy="41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801815-5A76-4F76-9CB0-4EF80483C73D}"/>
              </a:ext>
            </a:extLst>
          </p:cNvPr>
          <p:cNvSpPr/>
          <p:nvPr/>
        </p:nvSpPr>
        <p:spPr>
          <a:xfrm>
            <a:off x="56122" y="208823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5 rows in a box.</a:t>
            </a:r>
          </a:p>
        </p:txBody>
      </p:sp>
      <p:pic>
        <p:nvPicPr>
          <p:cNvPr id="63492" name="Picture 4">
            <a:extLst>
              <a:ext uri="{FF2B5EF4-FFF2-40B4-BE49-F238E27FC236}">
                <a16:creationId xmlns:a16="http://schemas.microsoft.com/office/drawing/2014/main" id="{7DB0C316-6E04-4875-A9E8-5C8AACB04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25" y="2676874"/>
            <a:ext cx="3097458" cy="203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A7155C0-9C37-4367-AEC4-20E36C383EB5}"/>
              </a:ext>
            </a:extLst>
          </p:cNvPr>
          <p:cNvSpPr/>
          <p:nvPr/>
        </p:nvSpPr>
        <p:spPr>
          <a:xfrm>
            <a:off x="56122" y="480667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chocolates are there in a box?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A3F8EB-4F16-4191-BC5B-A0887C93DF44}"/>
              </a:ext>
            </a:extLst>
          </p:cNvPr>
          <p:cNvSpPr txBox="1"/>
          <p:nvPr/>
        </p:nvSpPr>
        <p:spPr>
          <a:xfrm>
            <a:off x="975057" y="1455455"/>
            <a:ext cx="3400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3      3      3      3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5C07A2-D1EA-4D09-828F-A54F7ABFC37A}"/>
              </a:ext>
            </a:extLst>
          </p:cNvPr>
          <p:cNvSpPr txBox="1"/>
          <p:nvPr/>
        </p:nvSpPr>
        <p:spPr>
          <a:xfrm>
            <a:off x="2012763" y="2590181"/>
            <a:ext cx="896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DC636-0637-486F-8105-6F3509A1255E}"/>
              </a:ext>
            </a:extLst>
          </p:cNvPr>
          <p:cNvSpPr txBox="1"/>
          <p:nvPr/>
        </p:nvSpPr>
        <p:spPr>
          <a:xfrm>
            <a:off x="2012763" y="2979661"/>
            <a:ext cx="896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9ACC5A-12CE-40C1-9228-4AF18EBB4C6E}"/>
              </a:ext>
            </a:extLst>
          </p:cNvPr>
          <p:cNvSpPr txBox="1"/>
          <p:nvPr/>
        </p:nvSpPr>
        <p:spPr>
          <a:xfrm>
            <a:off x="2012763" y="3400839"/>
            <a:ext cx="896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E94B1C-0E16-4F6A-948E-2F00F4A5D3C8}"/>
              </a:ext>
            </a:extLst>
          </p:cNvPr>
          <p:cNvSpPr txBox="1"/>
          <p:nvPr/>
        </p:nvSpPr>
        <p:spPr>
          <a:xfrm>
            <a:off x="2012763" y="3816727"/>
            <a:ext cx="896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F46F84-B358-465B-A4A7-191646F53038}"/>
              </a:ext>
            </a:extLst>
          </p:cNvPr>
          <p:cNvSpPr txBox="1"/>
          <p:nvPr/>
        </p:nvSpPr>
        <p:spPr>
          <a:xfrm>
            <a:off x="2012763" y="4206207"/>
            <a:ext cx="896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7BC6DC-81F0-42E4-9018-CAE87B294FD8}"/>
              </a:ext>
            </a:extLst>
          </p:cNvPr>
          <p:cNvSpPr txBox="1"/>
          <p:nvPr/>
        </p:nvSpPr>
        <p:spPr>
          <a:xfrm>
            <a:off x="4416491" y="980284"/>
            <a:ext cx="3880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x 4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50CB86-D562-4523-8783-FC64AD0DA874}"/>
              </a:ext>
            </a:extLst>
          </p:cNvPr>
          <p:cNvSpPr txBox="1"/>
          <p:nvPr/>
        </p:nvSpPr>
        <p:spPr>
          <a:xfrm>
            <a:off x="4528549" y="2072542"/>
            <a:ext cx="4292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x 5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59DB9-51AD-4022-920E-36C29B6414C4}"/>
              </a:ext>
            </a:extLst>
          </p:cNvPr>
          <p:cNvSpPr txBox="1"/>
          <p:nvPr/>
        </p:nvSpPr>
        <p:spPr>
          <a:xfrm>
            <a:off x="7087972" y="4806674"/>
            <a:ext cx="4292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chocolates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1C2F1E-D3B5-41EF-A3FB-12997897DB21}"/>
              </a:ext>
            </a:extLst>
          </p:cNvPr>
          <p:cNvSpPr txBox="1"/>
          <p:nvPr/>
        </p:nvSpPr>
        <p:spPr>
          <a:xfrm>
            <a:off x="5590867" y="972438"/>
            <a:ext cx="3880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chocolates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A6E5DD-8339-4FA3-B9DB-40092E690C85}"/>
              </a:ext>
            </a:extLst>
          </p:cNvPr>
          <p:cNvSpPr txBox="1"/>
          <p:nvPr/>
        </p:nvSpPr>
        <p:spPr>
          <a:xfrm>
            <a:off x="5899962" y="2082633"/>
            <a:ext cx="4292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chocolates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064C1D-F3F8-40C4-8070-98A9CE1C772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93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AAE0CE9-F1B5-4445-A01C-F747BFAF02CD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C0224D5-8A11-41DC-B1E7-68127A3C240C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C1EA09E-222D-4AFD-BA0D-2C8791DF0C7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EA63393-A7D3-48C1-8C46-1CDFF3514B6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997B8EF-03CA-44B6-AF26-2FD4E928C73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832C7AE-8C74-4163-97FC-F0A9DC629AAA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238725B-E271-4214-A8AE-A7AB98D93BB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9438C40-9492-4F9A-A56B-5BA84694C893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1D0CB67-0A3D-4BC7-9F2F-A372F19C5AD0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3AE448D-A4D1-41E8-8513-088537D1FF0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B0EB5A5-1B79-4C0F-8DB5-C5EC85BA5EC5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F2D4650-75FD-4054-B9D0-2E5FF1216FB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5E1F261-D128-4C0E-8320-A3FAAD877B96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C12C4B7-33CD-4927-BD4F-EDE1C01F81B6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F4376A8-6DA8-4301-A50B-2014EA44960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E2207D-6564-4AEC-8DB6-4DB2DD939E3C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9A6255C-384F-484E-B0EA-2F34B1AD8F77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4B9EBC4-3D82-4725-AC19-1456FD21F46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75ADF13-A2D6-48E3-9434-ECB5E279ADF0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0357EBF-7DDC-401A-9C4F-B3902A5BFC86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CB80492-1DCE-482A-B2E9-E387FF0AB8F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E15A17D-D70F-4F25-98A3-0D8220CA89E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DCEEEB5-D7C0-4537-8030-D6123E1DA52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2190910-C306-453E-A89F-F8323EED08AF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733C7BC-4774-4B0B-95E1-A4FA47EF80DC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1527633-3204-443D-A65B-251EA5BA904A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401C851-DA8D-4415-A2FA-ADBFFD5BA7AF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615DABA-F73C-40F8-AAA6-9ED13C39AFC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D0F80EE-F99E-4D33-8E09-D0C6D70E6C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0E774B-234B-4178-8F95-BBC01215EA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C61AE9A-88DD-4394-B88A-C4B8EBC276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69D1251-C8D4-4E1B-9996-8283BAFE9D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B729ACE-CD96-4818-90CB-18969FC07D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D6CB6C6-68B9-4AD3-9151-6A19B4DBCF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F4E9704-E298-45C6-9792-194BAF82E2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BC4DBAF-029F-4851-9735-2D31580E67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21A199A-9BCF-431C-A26B-63DA9F0D1E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D94D125-14BE-487F-9317-DE6E3ABB17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E2AB608-A60B-409E-A389-43176E1723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3110F7E-6BF1-4716-B805-6A5A617A3F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6521696-17B9-4693-B859-C353E2C81C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AB7ACE1-659D-4FFC-B59F-2F1092DE78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6D34A0C-9A14-43C6-82E2-DFA36617E2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7B164E5-F2FC-40E7-83B1-B6208273AC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207931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order. One has been done for you. </a:t>
            </a:r>
          </a:p>
          <a:p>
            <a:r>
              <a:rPr lang="en-US" sz="3200" dirty="0"/>
              <a:t>          2.04          24          0.4          0.24          4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B0F754-ACD5-43A9-8DA8-F2BC93DD4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47" y="4291211"/>
            <a:ext cx="11126530" cy="15800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09C3B2-96E3-4045-A2FB-5D736159E9CE}"/>
              </a:ext>
            </a:extLst>
          </p:cNvPr>
          <p:cNvCxnSpPr/>
          <p:nvPr/>
        </p:nvCxnSpPr>
        <p:spPr>
          <a:xfrm flipH="1">
            <a:off x="2618509" y="588609"/>
            <a:ext cx="554182" cy="5386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11BC9CD-514B-4559-AA6C-293E2B4EF193}"/>
              </a:ext>
            </a:extLst>
          </p:cNvPr>
          <p:cNvSpPr txBox="1"/>
          <p:nvPr/>
        </p:nvSpPr>
        <p:spPr>
          <a:xfrm>
            <a:off x="1783790" y="1749718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2.0 4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25254CE-B477-4A4F-BDD0-CDE41E571AB2}"/>
              </a:ext>
            </a:extLst>
          </p:cNvPr>
          <p:cNvSpPr txBox="1"/>
          <p:nvPr/>
        </p:nvSpPr>
        <p:spPr>
          <a:xfrm>
            <a:off x="1314518" y="2181056"/>
            <a:ext cx="10422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5AAD1F9-B8A6-45A5-9D2F-4F6FC35891BD}"/>
              </a:ext>
            </a:extLst>
          </p:cNvPr>
          <p:cNvSpPr txBox="1"/>
          <p:nvPr/>
        </p:nvSpPr>
        <p:spPr>
          <a:xfrm>
            <a:off x="1798222" y="2647601"/>
            <a:ext cx="10422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A65F3F-8E4A-4631-86D7-D4C70962883F}"/>
              </a:ext>
            </a:extLst>
          </p:cNvPr>
          <p:cNvSpPr txBox="1"/>
          <p:nvPr/>
        </p:nvSpPr>
        <p:spPr>
          <a:xfrm>
            <a:off x="1798222" y="3093978"/>
            <a:ext cx="1597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0.2 4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C337D16-9D9A-4632-A6A3-4F87105FBB53}"/>
              </a:ext>
            </a:extLst>
          </p:cNvPr>
          <p:cNvSpPr txBox="1"/>
          <p:nvPr/>
        </p:nvSpPr>
        <p:spPr>
          <a:xfrm>
            <a:off x="1781152" y="3534065"/>
            <a:ext cx="1597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A933A99-7558-403A-9F55-6A7E9DCED058}"/>
              </a:ext>
            </a:extLst>
          </p:cNvPr>
          <p:cNvSpPr txBox="1"/>
          <p:nvPr/>
        </p:nvSpPr>
        <p:spPr>
          <a:xfrm>
            <a:off x="2099031" y="2197713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 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8813C4C-D2ED-43FD-8A8C-3DF980FE17FF}"/>
              </a:ext>
            </a:extLst>
          </p:cNvPr>
          <p:cNvSpPr txBox="1"/>
          <p:nvPr/>
        </p:nvSpPr>
        <p:spPr>
          <a:xfrm>
            <a:off x="2678624" y="2654180"/>
            <a:ext cx="757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CB26220-CC4F-4248-AF67-55630CFFCB3E}"/>
              </a:ext>
            </a:extLst>
          </p:cNvPr>
          <p:cNvSpPr txBox="1"/>
          <p:nvPr/>
        </p:nvSpPr>
        <p:spPr>
          <a:xfrm>
            <a:off x="2091973" y="3540644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 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362183A-149B-4804-8F23-60A22CB88EB4}"/>
              </a:ext>
            </a:extLst>
          </p:cNvPr>
          <p:cNvSpPr txBox="1"/>
          <p:nvPr/>
        </p:nvSpPr>
        <p:spPr>
          <a:xfrm>
            <a:off x="8044675" y="4540291"/>
            <a:ext cx="620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6E0B131-B03F-42CE-83CE-C707B03779A5}"/>
              </a:ext>
            </a:extLst>
          </p:cNvPr>
          <p:cNvSpPr txBox="1"/>
          <p:nvPr/>
        </p:nvSpPr>
        <p:spPr>
          <a:xfrm>
            <a:off x="5275253" y="4555445"/>
            <a:ext cx="13103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2.04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3A931FC-251F-4C8F-807E-377F884037F4}"/>
              </a:ext>
            </a:extLst>
          </p:cNvPr>
          <p:cNvSpPr txBox="1"/>
          <p:nvPr/>
        </p:nvSpPr>
        <p:spPr>
          <a:xfrm>
            <a:off x="3119906" y="4536519"/>
            <a:ext cx="13103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80E2088-A959-4D1F-876C-D2B0E7FD8F2F}"/>
              </a:ext>
            </a:extLst>
          </p:cNvPr>
          <p:cNvSpPr txBox="1"/>
          <p:nvPr/>
        </p:nvSpPr>
        <p:spPr>
          <a:xfrm>
            <a:off x="626789" y="4537970"/>
            <a:ext cx="13103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0.24</a:t>
            </a:r>
          </a:p>
        </p:txBody>
      </p:sp>
    </p:spTree>
    <p:extLst>
      <p:ext uri="{BB962C8B-B14F-4D97-AF65-F5344CB8AC3E}">
        <p14:creationId xmlns:p14="http://schemas.microsoft.com/office/powerpoint/2010/main" val="234806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signs</a:t>
            </a:r>
            <a:r>
              <a:rPr lang="en-US" sz="2800" b="1" dirty="0"/>
              <a:t>. </a:t>
            </a:r>
            <a:endParaRPr lang="en-US" sz="2800" dirty="0"/>
          </a:p>
          <a:p>
            <a:r>
              <a:rPr lang="en-US" sz="3200" dirty="0"/>
              <a:t>           ÷          x           =</a:t>
            </a:r>
          </a:p>
          <a:p>
            <a:r>
              <a:rPr lang="en-US" sz="3200" b="1" dirty="0"/>
              <a:t>Write two of the signs to make this correct. 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D0591E-06B6-4354-9B8D-06CE12722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46" y="2026729"/>
            <a:ext cx="5373399" cy="12484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2BC0CB-D111-4B7D-89AC-355E3905DF73}"/>
              </a:ext>
            </a:extLst>
          </p:cNvPr>
          <p:cNvSpPr txBox="1"/>
          <p:nvPr/>
        </p:nvSpPr>
        <p:spPr>
          <a:xfrm>
            <a:off x="1696981" y="402701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1B813E-AE4F-409C-85E0-18E8BA632AEF}"/>
              </a:ext>
            </a:extLst>
          </p:cNvPr>
          <p:cNvSpPr txBox="1"/>
          <p:nvPr/>
        </p:nvSpPr>
        <p:spPr>
          <a:xfrm>
            <a:off x="1222364" y="404007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17F69D-71D4-4311-BA31-3C34ACCC271E}"/>
              </a:ext>
            </a:extLst>
          </p:cNvPr>
          <p:cNvCxnSpPr>
            <a:cxnSpLocks/>
          </p:cNvCxnSpPr>
          <p:nvPr/>
        </p:nvCxnSpPr>
        <p:spPr>
          <a:xfrm>
            <a:off x="1696981" y="4089636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155B49-A848-4E70-B513-EA09F34D15D8}"/>
              </a:ext>
            </a:extLst>
          </p:cNvPr>
          <p:cNvCxnSpPr>
            <a:cxnSpLocks/>
          </p:cNvCxnSpPr>
          <p:nvPr/>
        </p:nvCxnSpPr>
        <p:spPr>
          <a:xfrm>
            <a:off x="1715933" y="4073592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697F529-F797-461B-9AE7-AF62D8E8E7C0}"/>
              </a:ext>
            </a:extLst>
          </p:cNvPr>
          <p:cNvSpPr txBox="1"/>
          <p:nvPr/>
        </p:nvSpPr>
        <p:spPr>
          <a:xfrm>
            <a:off x="2132761" y="35958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E73EC8-2CC8-446F-938A-A800F8BB30B0}"/>
              </a:ext>
            </a:extLst>
          </p:cNvPr>
          <p:cNvSpPr txBox="1"/>
          <p:nvPr/>
        </p:nvSpPr>
        <p:spPr>
          <a:xfrm>
            <a:off x="2585222" y="35827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5ED7EE-9D1D-4124-8740-C61D29CEDE17}"/>
              </a:ext>
            </a:extLst>
          </p:cNvPr>
          <p:cNvSpPr txBox="1"/>
          <p:nvPr/>
        </p:nvSpPr>
        <p:spPr>
          <a:xfrm>
            <a:off x="2443448" y="404226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1E3FF9-0715-4EF3-B584-B12FC0562AB2}"/>
              </a:ext>
            </a:extLst>
          </p:cNvPr>
          <p:cNvSpPr txBox="1"/>
          <p:nvPr/>
        </p:nvSpPr>
        <p:spPr>
          <a:xfrm>
            <a:off x="2367625" y="23335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A2F4FC-403D-42D5-AF15-6C5B2795BF12}"/>
              </a:ext>
            </a:extLst>
          </p:cNvPr>
          <p:cNvSpPr txBox="1"/>
          <p:nvPr/>
        </p:nvSpPr>
        <p:spPr>
          <a:xfrm>
            <a:off x="4421941" y="23335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DB462E-FF61-48BA-8147-DC4CC9369FF6}"/>
              </a:ext>
            </a:extLst>
          </p:cNvPr>
          <p:cNvSpPr txBox="1"/>
          <p:nvPr/>
        </p:nvSpPr>
        <p:spPr>
          <a:xfrm>
            <a:off x="2366440" y="23335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F8353C-7C3E-4BFF-BC53-C3B2C5864C3E}"/>
              </a:ext>
            </a:extLst>
          </p:cNvPr>
          <p:cNvSpPr txBox="1"/>
          <p:nvPr/>
        </p:nvSpPr>
        <p:spPr>
          <a:xfrm>
            <a:off x="4421941" y="22870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32AA63C-6B55-4475-9E8E-29009811A6D8}"/>
              </a:ext>
            </a:extLst>
          </p:cNvPr>
          <p:cNvGrpSpPr/>
          <p:nvPr/>
        </p:nvGrpSpPr>
        <p:grpSpPr>
          <a:xfrm>
            <a:off x="3938444" y="3825357"/>
            <a:ext cx="1861800" cy="1405123"/>
            <a:chOff x="2248666" y="1937292"/>
            <a:chExt cx="1861800" cy="140512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B5BB7CD-A1D2-47F8-A446-01325EE6BA12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2 6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AEECF8-0FA8-4716-80DC-9C3E6D7EC2A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0803C05-808F-4428-B6F8-85E6D25060C0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EB13B96-2A70-4A4D-B2F2-4D7706AA4DF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8C24205-7DEF-4B81-A313-1EF904F28076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D7330E4-AF8C-4788-86E9-1DF8DCA789BB}"/>
              </a:ext>
            </a:extLst>
          </p:cNvPr>
          <p:cNvSpPr txBox="1"/>
          <p:nvPr/>
        </p:nvSpPr>
        <p:spPr>
          <a:xfrm>
            <a:off x="4833559" y="471693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752D0A-68FF-41AE-9469-3D02C71E8F7F}"/>
              </a:ext>
            </a:extLst>
          </p:cNvPr>
          <p:cNvSpPr txBox="1"/>
          <p:nvPr/>
        </p:nvSpPr>
        <p:spPr>
          <a:xfrm>
            <a:off x="4487329" y="359311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8866F9-A16F-45B0-8971-D98B2D6C6662}"/>
              </a:ext>
            </a:extLst>
          </p:cNvPr>
          <p:cNvSpPr txBox="1"/>
          <p:nvPr/>
        </p:nvSpPr>
        <p:spPr>
          <a:xfrm>
            <a:off x="3932741" y="4716934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</p:spTree>
    <p:extLst>
      <p:ext uri="{BB962C8B-B14F-4D97-AF65-F5344CB8AC3E}">
        <p14:creationId xmlns:p14="http://schemas.microsoft.com/office/powerpoint/2010/main" val="58725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2" grpId="1"/>
      <p:bldP spid="13" grpId="0"/>
      <p:bldP spid="13" grpId="1"/>
      <p:bldP spid="14" grpId="0"/>
      <p:bldP spid="15" grpId="0"/>
      <p:bldP spid="22" grpId="0"/>
      <p:bldP spid="23" grpId="0"/>
      <p:bldP spid="24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Mrs Patel buys 4 milkshakes costing 65p each and 3 sandwiches costing £1.70 each.</a:t>
            </a:r>
          </a:p>
          <a:p>
            <a:r>
              <a:rPr lang="en-US" sz="3200" b="1" dirty="0"/>
              <a:t>Work out the total cost.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C23A04-FECF-423D-9E60-F204BF9D86EC}"/>
              </a:ext>
            </a:extLst>
          </p:cNvPr>
          <p:cNvSpPr txBox="1"/>
          <p:nvPr/>
        </p:nvSpPr>
        <p:spPr>
          <a:xfrm>
            <a:off x="1325533" y="2320061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0.6 5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72609D-A5D7-4472-8D1E-7540FA9DFC9C}"/>
              </a:ext>
            </a:extLst>
          </p:cNvPr>
          <p:cNvSpPr txBox="1"/>
          <p:nvPr/>
        </p:nvSpPr>
        <p:spPr>
          <a:xfrm>
            <a:off x="862173" y="273968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1953E6-8487-46D6-BBCD-F6DB15812263}"/>
              </a:ext>
            </a:extLst>
          </p:cNvPr>
          <p:cNvSpPr txBox="1"/>
          <p:nvPr/>
        </p:nvSpPr>
        <p:spPr>
          <a:xfrm>
            <a:off x="2219646" y="2736743"/>
            <a:ext cx="544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E0A992-5038-48AC-8BC2-CAA540CB0995}"/>
              </a:ext>
            </a:extLst>
          </p:cNvPr>
          <p:cNvCxnSpPr>
            <a:cxnSpLocks/>
          </p:cNvCxnSpPr>
          <p:nvPr/>
        </p:nvCxnSpPr>
        <p:spPr>
          <a:xfrm>
            <a:off x="899440" y="3276445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882F920-325B-497F-9136-82AD84707B8F}"/>
              </a:ext>
            </a:extLst>
          </p:cNvPr>
          <p:cNvCxnSpPr>
            <a:cxnSpLocks/>
          </p:cNvCxnSpPr>
          <p:nvPr/>
        </p:nvCxnSpPr>
        <p:spPr>
          <a:xfrm>
            <a:off x="899440" y="3718900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2D401C7-EC9F-4AF4-BF1D-C482F30AB9B7}"/>
              </a:ext>
            </a:extLst>
          </p:cNvPr>
          <p:cNvSpPr txBox="1"/>
          <p:nvPr/>
        </p:nvSpPr>
        <p:spPr>
          <a:xfrm>
            <a:off x="1640242" y="319415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1017D1-402A-4012-A688-A098867A4273}"/>
              </a:ext>
            </a:extLst>
          </p:cNvPr>
          <p:cNvSpPr txBox="1"/>
          <p:nvPr/>
        </p:nvSpPr>
        <p:spPr>
          <a:xfrm>
            <a:off x="2223786" y="318339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851F36-1AB6-4C10-9359-22621FF6C416}"/>
              </a:ext>
            </a:extLst>
          </p:cNvPr>
          <p:cNvSpPr txBox="1"/>
          <p:nvPr/>
        </p:nvSpPr>
        <p:spPr>
          <a:xfrm>
            <a:off x="1805410" y="319415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5CEA7E-E3C8-4580-A4C3-5C8DDD02A11F}"/>
              </a:ext>
            </a:extLst>
          </p:cNvPr>
          <p:cNvSpPr txBox="1"/>
          <p:nvPr/>
        </p:nvSpPr>
        <p:spPr>
          <a:xfrm>
            <a:off x="1813577" y="2049652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3A4E84-90B5-493D-A272-F85FC61E71C8}"/>
              </a:ext>
            </a:extLst>
          </p:cNvPr>
          <p:cNvSpPr txBox="1"/>
          <p:nvPr/>
        </p:nvSpPr>
        <p:spPr>
          <a:xfrm>
            <a:off x="1325533" y="3202096"/>
            <a:ext cx="54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61361F-6545-41F0-8F84-76F00B2DD8B2}"/>
              </a:ext>
            </a:extLst>
          </p:cNvPr>
          <p:cNvSpPr txBox="1"/>
          <p:nvPr/>
        </p:nvSpPr>
        <p:spPr>
          <a:xfrm>
            <a:off x="1362181" y="2039621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40C20E-D535-47E2-B204-8925C1B7CDF2}"/>
              </a:ext>
            </a:extLst>
          </p:cNvPr>
          <p:cNvSpPr txBox="1"/>
          <p:nvPr/>
        </p:nvSpPr>
        <p:spPr>
          <a:xfrm>
            <a:off x="951850" y="321748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6D41F6-1A31-42B5-BA21-B3AD3DC01B98}"/>
              </a:ext>
            </a:extLst>
          </p:cNvPr>
          <p:cNvSpPr txBox="1"/>
          <p:nvPr/>
        </p:nvSpPr>
        <p:spPr>
          <a:xfrm>
            <a:off x="3721804" y="2301362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1.7 0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A0E2E5-7583-4F86-873C-31062E48112B}"/>
              </a:ext>
            </a:extLst>
          </p:cNvPr>
          <p:cNvSpPr txBox="1"/>
          <p:nvPr/>
        </p:nvSpPr>
        <p:spPr>
          <a:xfrm>
            <a:off x="3258444" y="272099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6AD0667-5F4B-448B-A9FC-696CFA098D48}"/>
              </a:ext>
            </a:extLst>
          </p:cNvPr>
          <p:cNvSpPr txBox="1"/>
          <p:nvPr/>
        </p:nvSpPr>
        <p:spPr>
          <a:xfrm>
            <a:off x="4615917" y="2718044"/>
            <a:ext cx="544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26A4A2C-6646-4FC4-8051-8973920677EE}"/>
              </a:ext>
            </a:extLst>
          </p:cNvPr>
          <p:cNvCxnSpPr>
            <a:cxnSpLocks/>
          </p:cNvCxnSpPr>
          <p:nvPr/>
        </p:nvCxnSpPr>
        <p:spPr>
          <a:xfrm>
            <a:off x="3295711" y="3257746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6C83B23-73EC-4C63-9968-79851DDD341E}"/>
              </a:ext>
            </a:extLst>
          </p:cNvPr>
          <p:cNvCxnSpPr>
            <a:cxnSpLocks/>
          </p:cNvCxnSpPr>
          <p:nvPr/>
        </p:nvCxnSpPr>
        <p:spPr>
          <a:xfrm>
            <a:off x="3295711" y="3700201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B67C0E7-EDAA-4E63-9ECD-C24268625CD2}"/>
              </a:ext>
            </a:extLst>
          </p:cNvPr>
          <p:cNvSpPr txBox="1"/>
          <p:nvPr/>
        </p:nvSpPr>
        <p:spPr>
          <a:xfrm>
            <a:off x="4036513" y="317545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85B8EF2-5699-404A-9FCB-6993F6270382}"/>
              </a:ext>
            </a:extLst>
          </p:cNvPr>
          <p:cNvSpPr txBox="1"/>
          <p:nvPr/>
        </p:nvSpPr>
        <p:spPr>
          <a:xfrm>
            <a:off x="4620057" y="316469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D85A1E-B41D-4E2B-AADE-C3B8BBEA5228}"/>
              </a:ext>
            </a:extLst>
          </p:cNvPr>
          <p:cNvSpPr txBox="1"/>
          <p:nvPr/>
        </p:nvSpPr>
        <p:spPr>
          <a:xfrm>
            <a:off x="4201681" y="317545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8DBFD3-CA1C-40DB-B7E9-BACB35ACBF0B}"/>
              </a:ext>
            </a:extLst>
          </p:cNvPr>
          <p:cNvSpPr txBox="1"/>
          <p:nvPr/>
        </p:nvSpPr>
        <p:spPr>
          <a:xfrm>
            <a:off x="3721804" y="3183397"/>
            <a:ext cx="54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FF53BAD-953D-412C-BA7A-459F3F6F31C5}"/>
              </a:ext>
            </a:extLst>
          </p:cNvPr>
          <p:cNvSpPr txBox="1"/>
          <p:nvPr/>
        </p:nvSpPr>
        <p:spPr>
          <a:xfrm>
            <a:off x="3758452" y="2020922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7601524-C493-4D81-AC96-38B9136DB7C8}"/>
              </a:ext>
            </a:extLst>
          </p:cNvPr>
          <p:cNvSpPr txBox="1"/>
          <p:nvPr/>
        </p:nvSpPr>
        <p:spPr>
          <a:xfrm>
            <a:off x="3348121" y="319878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8A74702-44FB-4823-A832-60F2495ADA0A}"/>
              </a:ext>
            </a:extLst>
          </p:cNvPr>
          <p:cNvSpPr txBox="1"/>
          <p:nvPr/>
        </p:nvSpPr>
        <p:spPr>
          <a:xfrm>
            <a:off x="6091973" y="2287440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2.6 0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E928222-E0C6-4329-B421-674082D4E07A}"/>
              </a:ext>
            </a:extLst>
          </p:cNvPr>
          <p:cNvSpPr txBox="1"/>
          <p:nvPr/>
        </p:nvSpPr>
        <p:spPr>
          <a:xfrm>
            <a:off x="5628613" y="270706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030CED9-B28B-420B-AE0F-E9BB5B1A7370}"/>
              </a:ext>
            </a:extLst>
          </p:cNvPr>
          <p:cNvSpPr txBox="1"/>
          <p:nvPr/>
        </p:nvSpPr>
        <p:spPr>
          <a:xfrm>
            <a:off x="6083840" y="2704122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5.1 0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C00F7C8-A703-47AD-97DF-2CD12981F242}"/>
              </a:ext>
            </a:extLst>
          </p:cNvPr>
          <p:cNvCxnSpPr>
            <a:cxnSpLocks/>
          </p:cNvCxnSpPr>
          <p:nvPr/>
        </p:nvCxnSpPr>
        <p:spPr>
          <a:xfrm>
            <a:off x="5665880" y="3243824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8D2F59A-5392-4497-B984-F42BBF289748}"/>
              </a:ext>
            </a:extLst>
          </p:cNvPr>
          <p:cNvCxnSpPr>
            <a:cxnSpLocks/>
          </p:cNvCxnSpPr>
          <p:nvPr/>
        </p:nvCxnSpPr>
        <p:spPr>
          <a:xfrm>
            <a:off x="5665880" y="3686279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7612269-CA0D-4768-A3B9-42FF5AEF869A}"/>
              </a:ext>
            </a:extLst>
          </p:cNvPr>
          <p:cNvSpPr txBox="1"/>
          <p:nvPr/>
        </p:nvSpPr>
        <p:spPr>
          <a:xfrm>
            <a:off x="6406682" y="31615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B69FA12-A4ED-4A46-A448-69ABEAAF9FC8}"/>
              </a:ext>
            </a:extLst>
          </p:cNvPr>
          <p:cNvSpPr txBox="1"/>
          <p:nvPr/>
        </p:nvSpPr>
        <p:spPr>
          <a:xfrm>
            <a:off x="6990226" y="315077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4A22536-1472-403A-B2FC-DB958A323817}"/>
              </a:ext>
            </a:extLst>
          </p:cNvPr>
          <p:cNvSpPr txBox="1"/>
          <p:nvPr/>
        </p:nvSpPr>
        <p:spPr>
          <a:xfrm>
            <a:off x="6571850" y="316153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02CA10D-7869-40C4-B4B3-36A8D174D3A1}"/>
              </a:ext>
            </a:extLst>
          </p:cNvPr>
          <p:cNvSpPr txBox="1"/>
          <p:nvPr/>
        </p:nvSpPr>
        <p:spPr>
          <a:xfrm>
            <a:off x="6091973" y="3160555"/>
            <a:ext cx="54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89119B3-D453-4DC7-9E95-8F74AC8B32FE}"/>
              </a:ext>
            </a:extLst>
          </p:cNvPr>
          <p:cNvSpPr txBox="1"/>
          <p:nvPr/>
        </p:nvSpPr>
        <p:spPr>
          <a:xfrm>
            <a:off x="5718290" y="317148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421DFC7-B2B3-4682-A687-9FE450E09C2F}"/>
              </a:ext>
            </a:extLst>
          </p:cNvPr>
          <p:cNvSpPr/>
          <p:nvPr/>
        </p:nvSpPr>
        <p:spPr>
          <a:xfrm>
            <a:off x="4190260" y="1027481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£7.70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D2D14F-3EE1-43E5-A7D2-93EBD27F2C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34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2" grpId="0"/>
      <p:bldP spid="33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4" grpId="0"/>
      <p:bldP spid="45" grpId="0"/>
      <p:bldP spid="46" grpId="0"/>
      <p:bldP spid="48" grpId="0"/>
      <p:bldP spid="51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box holds 6 eggs.</a:t>
            </a:r>
          </a:p>
          <a:p>
            <a:r>
              <a:rPr lang="en-US" sz="3200" b="1" dirty="0"/>
              <a:t>How many boxes are needed to hold 52 eggs?</a:t>
            </a:r>
          </a:p>
        </p:txBody>
      </p:sp>
      <p:pic>
        <p:nvPicPr>
          <p:cNvPr id="145410" name="Picture 2">
            <a:extLst>
              <a:ext uri="{FF2B5EF4-FFF2-40B4-BE49-F238E27FC236}">
                <a16:creationId xmlns:a16="http://schemas.microsoft.com/office/drawing/2014/main" id="{8A4689EF-CB57-41A0-A871-7C354C450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057" y="185067"/>
            <a:ext cx="1320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25FCF0-7860-4F0D-A502-067EFDC4A47B}"/>
              </a:ext>
            </a:extLst>
          </p:cNvPr>
          <p:cNvSpPr/>
          <p:nvPr/>
        </p:nvSpPr>
        <p:spPr>
          <a:xfrm>
            <a:off x="482712" y="1231428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52</a:t>
            </a:r>
            <a:r>
              <a:rPr lang="en-GB" sz="3200" b="1" dirty="0">
                <a:solidFill>
                  <a:srgbClr val="FF0000"/>
                </a:solidFill>
              </a:rPr>
              <a:t> ÷ 6 = 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3D2F9-0D0B-46A3-802B-7653EC5D30CD}"/>
              </a:ext>
            </a:extLst>
          </p:cNvPr>
          <p:cNvSpPr/>
          <p:nvPr/>
        </p:nvSpPr>
        <p:spPr>
          <a:xfrm>
            <a:off x="1927223" y="1231428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r4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1FAD93-7286-4C2F-96EB-6AE240AF904D}"/>
              </a:ext>
            </a:extLst>
          </p:cNvPr>
          <p:cNvSpPr/>
          <p:nvPr/>
        </p:nvSpPr>
        <p:spPr>
          <a:xfrm>
            <a:off x="2800063" y="1934268"/>
            <a:ext cx="55265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but the remainder 4 eggs need to be put in a box as well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F5874EF-D2B7-4C0D-AC4F-B488C91A8915}"/>
              </a:ext>
            </a:extLst>
          </p:cNvPr>
          <p:cNvCxnSpPr>
            <a:cxnSpLocks/>
          </p:cNvCxnSpPr>
          <p:nvPr/>
        </p:nvCxnSpPr>
        <p:spPr>
          <a:xfrm flipH="1" flipV="1">
            <a:off x="2646218" y="1709067"/>
            <a:ext cx="262095" cy="3275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8C6D4B8-1191-4A71-ACDF-E638EEF33AEF}"/>
              </a:ext>
            </a:extLst>
          </p:cNvPr>
          <p:cNvSpPr/>
          <p:nvPr/>
        </p:nvSpPr>
        <p:spPr>
          <a:xfrm>
            <a:off x="7885074" y="540980"/>
            <a:ext cx="1856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boxes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04251C-290C-45C3-B67D-DF4A30F7131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10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4021082" y="50000"/>
            <a:ext cx="76167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Emma parks her car at 9.30 am.</a:t>
            </a:r>
          </a:p>
          <a:p>
            <a:r>
              <a:rPr lang="en-US" sz="3200" b="1" dirty="0"/>
              <a:t>She collects the car at 1.20 pm.</a:t>
            </a:r>
          </a:p>
          <a:p>
            <a:r>
              <a:rPr lang="en-US" sz="3200" b="1" dirty="0"/>
              <a:t>How much does she pay?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236C17-583B-46D4-96AE-158CD92C5A88}"/>
              </a:ext>
            </a:extLst>
          </p:cNvPr>
          <p:cNvSpPr/>
          <p:nvPr/>
        </p:nvSpPr>
        <p:spPr>
          <a:xfrm>
            <a:off x="4021081" y="2644170"/>
            <a:ext cx="800778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Dan and Mark both use the car park.</a:t>
            </a:r>
          </a:p>
          <a:p>
            <a:r>
              <a:rPr lang="en-US" sz="3200" b="1" dirty="0"/>
              <a:t>Dan says, ‘I paid exactly twice as much as Mark but I only stayed 10 minutes longer.’</a:t>
            </a:r>
          </a:p>
          <a:p>
            <a:r>
              <a:rPr lang="en-US" sz="3200" b="1" dirty="0"/>
              <a:t>Explain how Dan could be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767618-2C7F-4D63-A851-2A374D946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77" y="191506"/>
            <a:ext cx="3649686" cy="403864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3D53A14-A113-4293-A232-E86F92EE321B}"/>
              </a:ext>
            </a:extLst>
          </p:cNvPr>
          <p:cNvGrpSpPr/>
          <p:nvPr/>
        </p:nvGrpSpPr>
        <p:grpSpPr>
          <a:xfrm>
            <a:off x="4135381" y="2095594"/>
            <a:ext cx="793463" cy="492950"/>
            <a:chOff x="3751884" y="928777"/>
            <a:chExt cx="793463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1C71878-3106-4FC2-8722-8B64F94FF806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AAED639-1E9D-40D0-B451-7E39B64D27AB}"/>
                </a:ext>
              </a:extLst>
            </p:cNvPr>
            <p:cNvSpPr txBox="1"/>
            <p:nvPr/>
          </p:nvSpPr>
          <p:spPr>
            <a:xfrm>
              <a:off x="3751884" y="1021617"/>
              <a:ext cx="7934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9:30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8FC7640-9CF5-4FD2-AB2D-0C3E5878D15F}"/>
              </a:ext>
            </a:extLst>
          </p:cNvPr>
          <p:cNvGrpSpPr/>
          <p:nvPr/>
        </p:nvGrpSpPr>
        <p:grpSpPr>
          <a:xfrm>
            <a:off x="4922160" y="2092841"/>
            <a:ext cx="822935" cy="494964"/>
            <a:chOff x="6764037" y="926763"/>
            <a:chExt cx="822935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3D62108-E925-4FE9-B4AE-42A83C3DCBD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00C01E7-3E97-44A2-B59B-7840DC2ED1CE}"/>
                </a:ext>
              </a:extLst>
            </p:cNvPr>
            <p:cNvGrpSpPr/>
            <p:nvPr/>
          </p:nvGrpSpPr>
          <p:grpSpPr>
            <a:xfrm>
              <a:off x="6764037" y="928608"/>
              <a:ext cx="822935" cy="493119"/>
              <a:chOff x="6764037" y="928608"/>
              <a:chExt cx="822935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2025AA-5AB6-4ECD-A49B-E43CDA1B8BCD}"/>
                  </a:ext>
                </a:extLst>
              </p:cNvPr>
              <p:cNvSpPr txBox="1"/>
              <p:nvPr/>
            </p:nvSpPr>
            <p:spPr>
              <a:xfrm>
                <a:off x="6764037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10:30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5C694B6-3D42-4FB6-98E0-9313AA5B68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32DD65E5-1EF3-4285-A8F5-EC95180A9E5E}"/>
              </a:ext>
            </a:extLst>
          </p:cNvPr>
          <p:cNvGrpSpPr/>
          <p:nvPr/>
        </p:nvGrpSpPr>
        <p:grpSpPr>
          <a:xfrm>
            <a:off x="4414925" y="1596969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DB83E4AF-F6E4-434D-9B95-4B2127C97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75B236B-EBF5-46BC-9FE2-B2A05C1BD387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CBE97259-AB8A-4579-A035-AB3B95B57227}"/>
              </a:ext>
            </a:extLst>
          </p:cNvPr>
          <p:cNvGrpSpPr/>
          <p:nvPr/>
        </p:nvGrpSpPr>
        <p:grpSpPr>
          <a:xfrm>
            <a:off x="5311474" y="1592538"/>
            <a:ext cx="889898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16C86C0-FFE7-46FA-98EE-84B74AF10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32C70CE-F7A6-464E-94F3-B30FB3D372A1}"/>
                </a:ext>
              </a:extLst>
            </p:cNvPr>
            <p:cNvSpPr/>
            <p:nvPr/>
          </p:nvSpPr>
          <p:spPr>
            <a:xfrm>
              <a:off x="7434407" y="5821043"/>
              <a:ext cx="15001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6A22A71-0D68-442A-AA67-3575D5260AAF}"/>
              </a:ext>
            </a:extLst>
          </p:cNvPr>
          <p:cNvGrpSpPr/>
          <p:nvPr/>
        </p:nvGrpSpPr>
        <p:grpSpPr>
          <a:xfrm>
            <a:off x="5808719" y="2090459"/>
            <a:ext cx="961280" cy="494964"/>
            <a:chOff x="6759497" y="926763"/>
            <a:chExt cx="961280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FC856F7-2857-4D1D-BA75-419AE94D425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50B6BBE-2400-4450-92A8-75D5F37EBA9B}"/>
                </a:ext>
              </a:extLst>
            </p:cNvPr>
            <p:cNvGrpSpPr/>
            <p:nvPr/>
          </p:nvGrpSpPr>
          <p:grpSpPr>
            <a:xfrm>
              <a:off x="6759497" y="928608"/>
              <a:ext cx="961280" cy="493119"/>
              <a:chOff x="6759497" y="928608"/>
              <a:chExt cx="961280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66C1460-8BEE-4924-A25E-39003766BC5C}"/>
                  </a:ext>
                </a:extLst>
              </p:cNvPr>
              <p:cNvSpPr txBox="1"/>
              <p:nvPr/>
            </p:nvSpPr>
            <p:spPr>
              <a:xfrm>
                <a:off x="6759497" y="1021617"/>
                <a:ext cx="961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11:30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D642B56-736F-40FE-8A13-40B58CD0A1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FD286F8-F360-48AF-8729-4C12FDFA0024}"/>
              </a:ext>
            </a:extLst>
          </p:cNvPr>
          <p:cNvCxnSpPr>
            <a:cxnSpLocks/>
          </p:cNvCxnSpPr>
          <p:nvPr/>
        </p:nvCxnSpPr>
        <p:spPr>
          <a:xfrm>
            <a:off x="4082394" y="2108638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2534ED17-346F-4162-A199-651F752A1ECD}"/>
              </a:ext>
            </a:extLst>
          </p:cNvPr>
          <p:cNvSpPr/>
          <p:nvPr/>
        </p:nvSpPr>
        <p:spPr>
          <a:xfrm>
            <a:off x="4348909" y="194307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5C6945D-7F33-4B54-AE06-15F008DE3B1B}"/>
              </a:ext>
            </a:extLst>
          </p:cNvPr>
          <p:cNvGrpSpPr/>
          <p:nvPr/>
        </p:nvGrpSpPr>
        <p:grpSpPr>
          <a:xfrm>
            <a:off x="6704990" y="2090459"/>
            <a:ext cx="822935" cy="494964"/>
            <a:chOff x="6754512" y="926763"/>
            <a:chExt cx="822935" cy="494964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E335EA0-73CF-428D-9A7A-F035554D3FE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D320063-7708-40C7-897C-14FF7F06AEDA}"/>
                </a:ext>
              </a:extLst>
            </p:cNvPr>
            <p:cNvGrpSpPr/>
            <p:nvPr/>
          </p:nvGrpSpPr>
          <p:grpSpPr>
            <a:xfrm>
              <a:off x="6754512" y="928608"/>
              <a:ext cx="822935" cy="493119"/>
              <a:chOff x="6754512" y="928608"/>
              <a:chExt cx="822935" cy="49311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D0EEE45-95F6-4FAC-B882-22386D44BBB1}"/>
                  </a:ext>
                </a:extLst>
              </p:cNvPr>
              <p:cNvSpPr txBox="1"/>
              <p:nvPr/>
            </p:nvSpPr>
            <p:spPr>
              <a:xfrm>
                <a:off x="675451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12:30</a:t>
                </a: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A1C14CC-30A5-4B47-9D5A-568E38A309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91">
            <a:extLst>
              <a:ext uri="{FF2B5EF4-FFF2-40B4-BE49-F238E27FC236}">
                <a16:creationId xmlns:a16="http://schemas.microsoft.com/office/drawing/2014/main" id="{03A5114D-41CB-4637-B26E-99C704EBF18D}"/>
              </a:ext>
            </a:extLst>
          </p:cNvPr>
          <p:cNvGrpSpPr/>
          <p:nvPr/>
        </p:nvGrpSpPr>
        <p:grpSpPr>
          <a:xfrm>
            <a:off x="6207280" y="1594587"/>
            <a:ext cx="893612" cy="479154"/>
            <a:chOff x="7395283" y="5821043"/>
            <a:chExt cx="205894" cy="512761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10542919-5670-4E83-A7F2-DA9587840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5AB1EF2-1B18-455B-BFC4-132CF9FDF718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77AFACC-B825-4DB3-A8CB-1FD1B8E99950}"/>
              </a:ext>
            </a:extLst>
          </p:cNvPr>
          <p:cNvSpPr/>
          <p:nvPr/>
        </p:nvSpPr>
        <p:spPr>
          <a:xfrm>
            <a:off x="256987" y="3087974"/>
            <a:ext cx="3561977" cy="509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AB9671F-01D0-4BCD-91F0-C661D1C2E053}"/>
              </a:ext>
            </a:extLst>
          </p:cNvPr>
          <p:cNvSpPr txBox="1"/>
          <p:nvPr/>
        </p:nvSpPr>
        <p:spPr>
          <a:xfrm>
            <a:off x="8345200" y="1034885"/>
            <a:ext cx="2442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£1.70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A1485F-09E5-42DF-BB16-A11BAB048868}"/>
              </a:ext>
            </a:extLst>
          </p:cNvPr>
          <p:cNvSpPr/>
          <p:nvPr/>
        </p:nvSpPr>
        <p:spPr>
          <a:xfrm>
            <a:off x="259941" y="2007115"/>
            <a:ext cx="3561977" cy="10808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E904F4-A90B-4C59-B32A-C6E4310E8CAB}"/>
              </a:ext>
            </a:extLst>
          </p:cNvPr>
          <p:cNvSpPr txBox="1"/>
          <p:nvPr/>
        </p:nvSpPr>
        <p:spPr>
          <a:xfrm>
            <a:off x="4021081" y="4663138"/>
            <a:ext cx="76167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Dan might have stayed 2 hours but Dan might have only stayed 1 hour 50 minutes.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7A142E-DAAC-4AAA-BC69-6667F279D9D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7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96296E-6 L 0.01927 -0.03797 C 0.02331 -0.0463 0.0293 -0.0507 0.03581 -0.0507 C 0.04297 -0.0507 0.04883 -0.0463 0.05286 -0.03797 L 0.07253 2.96296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2.96296E-6 L 0.0918 -0.03704 C 0.09596 -0.04537 0.10221 -0.04977 0.10846 -0.04977 C 0.11589 -0.04977 0.12174 -0.04537 0.12578 -0.03704 L 0.14583 2.96296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8 2.96296E-6 L 0.16602 -0.03658 C 0.17005 -0.04468 0.17617 -0.04908 0.18268 -0.04908 C 0.18997 -0.04908 0.19583 -0.04468 0.19987 -0.03658 L 0.21953 2.96296E-6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6" grpId="3" animBg="1"/>
      <p:bldP spid="5" grpId="0" animBg="1"/>
      <p:bldP spid="5" grpId="1" animBg="1"/>
      <p:bldP spid="36" grpId="0"/>
      <p:bldP spid="37" grpId="0" animBg="1"/>
      <p:bldP spid="38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graph of guitar sales.</a:t>
            </a:r>
          </a:p>
        </p:txBody>
      </p:sp>
      <p:pic>
        <p:nvPicPr>
          <p:cNvPr id="200706" name="Picture 2">
            <a:extLst>
              <a:ext uri="{FF2B5EF4-FFF2-40B4-BE49-F238E27FC236}">
                <a16:creationId xmlns:a16="http://schemas.microsoft.com/office/drawing/2014/main" id="{06CEA5A1-58F7-46F3-BA1F-4F9EDB8CF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28" y="634775"/>
            <a:ext cx="6583416" cy="432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121546-5905-4684-A4D1-B5E1EEBCE5AC}"/>
              </a:ext>
            </a:extLst>
          </p:cNvPr>
          <p:cNvSpPr/>
          <p:nvPr/>
        </p:nvSpPr>
        <p:spPr>
          <a:xfrm>
            <a:off x="7054712" y="50000"/>
            <a:ext cx="487335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table below shows the change in sales from month to month. Use the graph to complete the table.</a:t>
            </a:r>
          </a:p>
        </p:txBody>
      </p:sp>
      <p:pic>
        <p:nvPicPr>
          <p:cNvPr id="200707" name="Picture 3">
            <a:extLst>
              <a:ext uri="{FF2B5EF4-FFF2-40B4-BE49-F238E27FC236}">
                <a16:creationId xmlns:a16="http://schemas.microsoft.com/office/drawing/2014/main" id="{BE8CB77A-85FE-4BF2-AEC0-F113FD675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309" y="2029494"/>
            <a:ext cx="4489508" cy="293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1BD04EE-2684-4442-B970-8BDFB107DF36}"/>
              </a:ext>
            </a:extLst>
          </p:cNvPr>
          <p:cNvSpPr/>
          <p:nvPr/>
        </p:nvSpPr>
        <p:spPr>
          <a:xfrm>
            <a:off x="56122" y="5016159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month had the greatest change in sales compared with the month before?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0F55BC-0DC8-46CB-96A1-22A1D780E978}"/>
              </a:ext>
            </a:extLst>
          </p:cNvPr>
          <p:cNvSpPr/>
          <p:nvPr/>
        </p:nvSpPr>
        <p:spPr>
          <a:xfrm>
            <a:off x="1122294" y="2615400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7E8919-1567-4F5F-80EE-AA22BB28F07F}"/>
              </a:ext>
            </a:extLst>
          </p:cNvPr>
          <p:cNvSpPr/>
          <p:nvPr/>
        </p:nvSpPr>
        <p:spPr>
          <a:xfrm>
            <a:off x="1949251" y="357108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385F9-C579-4878-86D1-A8E388A4CDBC}"/>
              </a:ext>
            </a:extLst>
          </p:cNvPr>
          <p:cNvSpPr/>
          <p:nvPr/>
        </p:nvSpPr>
        <p:spPr>
          <a:xfrm>
            <a:off x="2818680" y="239095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47A570-8E47-460A-BEE9-5378BAB97B31}"/>
              </a:ext>
            </a:extLst>
          </p:cNvPr>
          <p:cNvSpPr/>
          <p:nvPr/>
        </p:nvSpPr>
        <p:spPr>
          <a:xfrm>
            <a:off x="3632035" y="309289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90DED8-4D19-46A2-9682-E8512CB69907}"/>
              </a:ext>
            </a:extLst>
          </p:cNvPr>
          <p:cNvSpPr/>
          <p:nvPr/>
        </p:nvSpPr>
        <p:spPr>
          <a:xfrm>
            <a:off x="9975095" y="3496135"/>
            <a:ext cx="1509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Down 30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C382E1-8886-4EE9-8C24-2B893FFE68A1}"/>
              </a:ext>
            </a:extLst>
          </p:cNvPr>
          <p:cNvSpPr/>
          <p:nvPr/>
        </p:nvSpPr>
        <p:spPr>
          <a:xfrm>
            <a:off x="4505411" y="216807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D4BEA8-CF51-4174-9DE6-ED546BAD1FD2}"/>
              </a:ext>
            </a:extLst>
          </p:cNvPr>
          <p:cNvSpPr/>
          <p:nvPr/>
        </p:nvSpPr>
        <p:spPr>
          <a:xfrm>
            <a:off x="5359196" y="192932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59FA33-12DB-4B03-B23A-C9DC5D3426D9}"/>
              </a:ext>
            </a:extLst>
          </p:cNvPr>
          <p:cNvSpPr/>
          <p:nvPr/>
        </p:nvSpPr>
        <p:spPr>
          <a:xfrm>
            <a:off x="10210480" y="4402337"/>
            <a:ext cx="1058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Up 10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649B43-0845-4CEF-BAC7-06E9AE6F93F8}"/>
              </a:ext>
            </a:extLst>
          </p:cNvPr>
          <p:cNvSpPr/>
          <p:nvPr/>
        </p:nvSpPr>
        <p:spPr>
          <a:xfrm>
            <a:off x="2743729" y="5508602"/>
            <a:ext cx="2288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March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CA73F4-62DD-429A-B5FD-DF2BFBC7DAB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81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ancient Egyptians used pictures to show numbers.</a:t>
            </a:r>
          </a:p>
          <a:p>
            <a:r>
              <a:rPr lang="en-US" sz="3200" b="1" dirty="0"/>
              <a:t>The table gives some of these pictures.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DD88FD-0C65-4C13-BDBA-8C5CD51A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66" y="1181953"/>
            <a:ext cx="3257360" cy="37079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47C00A-7585-4E77-B6AB-039B63D587E0}"/>
              </a:ext>
            </a:extLst>
          </p:cNvPr>
          <p:cNvSpPr/>
          <p:nvPr/>
        </p:nvSpPr>
        <p:spPr>
          <a:xfrm>
            <a:off x="4005950" y="1127218"/>
            <a:ext cx="7782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figures the number that each picture below is showing.</a:t>
            </a:r>
          </a:p>
          <a:p>
            <a:r>
              <a:rPr lang="en-US" sz="3200" b="1" dirty="0"/>
              <a:t>The first one is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168394-5969-423F-B7F4-EDBF475CC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070" y="3035908"/>
            <a:ext cx="3651590" cy="32243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FD4F4D-3B4C-4BE8-89F8-BF85AA7463BF}"/>
              </a:ext>
            </a:extLst>
          </p:cNvPr>
          <p:cNvSpPr txBox="1"/>
          <p:nvPr/>
        </p:nvSpPr>
        <p:spPr>
          <a:xfrm>
            <a:off x="6483219" y="4071731"/>
            <a:ext cx="15383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3AEBC4-70EF-4A6A-B16C-A34EF6797A84}"/>
              </a:ext>
            </a:extLst>
          </p:cNvPr>
          <p:cNvSpPr txBox="1"/>
          <p:nvPr/>
        </p:nvSpPr>
        <p:spPr>
          <a:xfrm>
            <a:off x="6483219" y="5415311"/>
            <a:ext cx="15383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4D7D22-0978-45DE-B728-2440AE54E62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32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AA4FB6-187F-42F1-87D6-1C25F32EA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974" y="190123"/>
            <a:ext cx="1656052" cy="64777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47BF9DA-0BA9-4CE2-8A60-55FA449E0DF9}"/>
              </a:ext>
            </a:extLst>
          </p:cNvPr>
          <p:cNvSpPr txBox="1"/>
          <p:nvPr/>
        </p:nvSpPr>
        <p:spPr>
          <a:xfrm>
            <a:off x="5338961" y="5853973"/>
            <a:ext cx="1486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1046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94D53B-683D-4BFF-9302-986C92C5D149}"/>
              </a:ext>
            </a:extLst>
          </p:cNvPr>
          <p:cNvSpPr/>
          <p:nvPr/>
        </p:nvSpPr>
        <p:spPr>
          <a:xfrm>
            <a:off x="5767136" y="567914"/>
            <a:ext cx="183287" cy="2932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46E920-5777-4A02-B152-8CC43955767A}"/>
              </a:ext>
            </a:extLst>
          </p:cNvPr>
          <p:cNvSpPr/>
          <p:nvPr/>
        </p:nvSpPr>
        <p:spPr>
          <a:xfrm>
            <a:off x="5767136" y="2396714"/>
            <a:ext cx="183287" cy="2932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10ECD-894E-4417-AE33-F7F9713DA163}"/>
              </a:ext>
            </a:extLst>
          </p:cNvPr>
          <p:cNvSpPr/>
          <p:nvPr/>
        </p:nvSpPr>
        <p:spPr>
          <a:xfrm>
            <a:off x="5767136" y="4209470"/>
            <a:ext cx="183287" cy="2932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FA0329-6CDB-431C-8889-0739F8BBA73C}"/>
              </a:ext>
            </a:extLst>
          </p:cNvPr>
          <p:cNvSpPr/>
          <p:nvPr/>
        </p:nvSpPr>
        <p:spPr>
          <a:xfrm>
            <a:off x="5434263" y="5943600"/>
            <a:ext cx="585537" cy="4130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19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animBg="1"/>
      <p:bldP spid="18" grpId="0" animBg="1"/>
      <p:bldP spid="19" grpId="0" animBg="1"/>
      <p:bldP spid="20" grpId="0" animBg="1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D0D1CF-365D-4D8E-A778-546E1CFE7FF1}"/>
              </a:ext>
            </a:extLst>
          </p:cNvPr>
          <p:cNvSpPr txBox="1"/>
          <p:nvPr/>
        </p:nvSpPr>
        <p:spPr>
          <a:xfrm>
            <a:off x="1925012" y="1634634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433F29-7B05-43B3-8986-FDD6FBAC0A9A}"/>
              </a:ext>
            </a:extLst>
          </p:cNvPr>
          <p:cNvSpPr txBox="1"/>
          <p:nvPr/>
        </p:nvSpPr>
        <p:spPr>
          <a:xfrm>
            <a:off x="2796386" y="2095202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Jenny can walk 103 </a:t>
            </a:r>
            <a:r>
              <a:rPr lang="en-US" sz="3200" b="1" dirty="0" err="1"/>
              <a:t>metres</a:t>
            </a:r>
            <a:r>
              <a:rPr lang="en-US" sz="3200" b="1" dirty="0"/>
              <a:t> in 1 minute.</a:t>
            </a:r>
          </a:p>
          <a:p>
            <a:r>
              <a:rPr lang="en-US" sz="3200" b="1" dirty="0"/>
              <a:t>How far can she walk in 2 minutes?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F451CC-AC48-4C50-9CBB-879B18E1E319}"/>
              </a:ext>
            </a:extLst>
          </p:cNvPr>
          <p:cNvSpPr txBox="1"/>
          <p:nvPr/>
        </p:nvSpPr>
        <p:spPr>
          <a:xfrm>
            <a:off x="1461748" y="2081755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89BD60-9F74-489A-8E66-C71068E90266}"/>
              </a:ext>
            </a:extLst>
          </p:cNvPr>
          <p:cNvCxnSpPr>
            <a:cxnSpLocks/>
          </p:cNvCxnSpPr>
          <p:nvPr/>
        </p:nvCxnSpPr>
        <p:spPr>
          <a:xfrm>
            <a:off x="1485949" y="2613035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87D2B7E-3869-4D14-A0E2-EDDD38F53457}"/>
              </a:ext>
            </a:extLst>
          </p:cNvPr>
          <p:cNvCxnSpPr>
            <a:cxnSpLocks/>
          </p:cNvCxnSpPr>
          <p:nvPr/>
        </p:nvCxnSpPr>
        <p:spPr>
          <a:xfrm>
            <a:off x="1487723" y="3051813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B7C5052-D1C9-4D93-84B1-429F6D851038}"/>
              </a:ext>
            </a:extLst>
          </p:cNvPr>
          <p:cNvSpPr txBox="1"/>
          <p:nvPr/>
        </p:nvSpPr>
        <p:spPr>
          <a:xfrm>
            <a:off x="2804369" y="25523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FEEA6B-F983-4EE5-B9C7-429F8D2E128B}"/>
              </a:ext>
            </a:extLst>
          </p:cNvPr>
          <p:cNvSpPr txBox="1"/>
          <p:nvPr/>
        </p:nvSpPr>
        <p:spPr>
          <a:xfrm>
            <a:off x="2348594" y="25504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FF8A24-6DA0-4858-B506-BC5FFD143AD4}"/>
              </a:ext>
            </a:extLst>
          </p:cNvPr>
          <p:cNvSpPr txBox="1"/>
          <p:nvPr/>
        </p:nvSpPr>
        <p:spPr>
          <a:xfrm>
            <a:off x="1900894" y="255041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02F481-A4D0-4C1F-9EBB-214F5880EE13}"/>
              </a:ext>
            </a:extLst>
          </p:cNvPr>
          <p:cNvSpPr txBox="1"/>
          <p:nvPr/>
        </p:nvSpPr>
        <p:spPr>
          <a:xfrm>
            <a:off x="6150592" y="556091"/>
            <a:ext cx="3400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206 metres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94A058-965C-4724-A2A4-FE2DF94692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9" grpId="0"/>
      <p:bldP spid="13" grpId="0"/>
      <p:bldP spid="15" grpId="0"/>
      <p:bldP spid="16" grpId="0"/>
      <p:bldP spid="18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four missing digits could be.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0239E2-D1C4-4930-B533-05FD93E74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97" y="978728"/>
            <a:ext cx="8385153" cy="8336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13BA3F-7CD8-42FC-8012-0D5B6ED2DF15}"/>
              </a:ext>
            </a:extLst>
          </p:cNvPr>
          <p:cNvSpPr txBox="1"/>
          <p:nvPr/>
        </p:nvSpPr>
        <p:spPr>
          <a:xfrm>
            <a:off x="8143029" y="10887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D22986-B847-44D9-9CCF-93622A021974}"/>
              </a:ext>
            </a:extLst>
          </p:cNvPr>
          <p:cNvSpPr txBox="1"/>
          <p:nvPr/>
        </p:nvSpPr>
        <p:spPr>
          <a:xfrm>
            <a:off x="5872298" y="2156293"/>
            <a:ext cx="43575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 x 10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21B133-9573-4F62-923E-EF3A3602C75B}"/>
              </a:ext>
            </a:extLst>
          </p:cNvPr>
          <p:cNvSpPr txBox="1"/>
          <p:nvPr/>
        </p:nvSpPr>
        <p:spPr>
          <a:xfrm>
            <a:off x="8219229" y="2173211"/>
            <a:ext cx="1371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36B05B-7744-4898-937E-9349D1DB5E89}"/>
              </a:ext>
            </a:extLst>
          </p:cNvPr>
          <p:cNvSpPr txBox="1"/>
          <p:nvPr/>
        </p:nvSpPr>
        <p:spPr>
          <a:xfrm>
            <a:off x="999278" y="1100016"/>
            <a:ext cx="3049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3      0      0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421919-B40F-4F89-BF49-FBFF21EB4D40}"/>
              </a:ext>
            </a:extLst>
          </p:cNvPr>
          <p:cNvSpPr txBox="1"/>
          <p:nvPr/>
        </p:nvSpPr>
        <p:spPr>
          <a:xfrm>
            <a:off x="8143029" y="10887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CAC129-317B-4713-A974-E2A28CD8694C}"/>
              </a:ext>
            </a:extLst>
          </p:cNvPr>
          <p:cNvSpPr txBox="1"/>
          <p:nvPr/>
        </p:nvSpPr>
        <p:spPr>
          <a:xfrm>
            <a:off x="5872298" y="2156293"/>
            <a:ext cx="43575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 x 10 =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A28522-4A34-46DD-979E-9AE2F538948F}"/>
              </a:ext>
            </a:extLst>
          </p:cNvPr>
          <p:cNvSpPr txBox="1"/>
          <p:nvPr/>
        </p:nvSpPr>
        <p:spPr>
          <a:xfrm>
            <a:off x="8219229" y="2173211"/>
            <a:ext cx="1371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4AB4C8-52CB-47E1-8F31-D6AA63612F64}"/>
              </a:ext>
            </a:extLst>
          </p:cNvPr>
          <p:cNvSpPr txBox="1"/>
          <p:nvPr/>
        </p:nvSpPr>
        <p:spPr>
          <a:xfrm>
            <a:off x="999278" y="1100016"/>
            <a:ext cx="3049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3      1      0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4E2438-1053-42C6-B506-1D39DCFF9C0A}"/>
              </a:ext>
            </a:extLst>
          </p:cNvPr>
          <p:cNvSpPr txBox="1"/>
          <p:nvPr/>
        </p:nvSpPr>
        <p:spPr>
          <a:xfrm>
            <a:off x="8143029" y="10887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F3C3A7-143E-4B0F-A3BE-8A87774AD5CE}"/>
              </a:ext>
            </a:extLst>
          </p:cNvPr>
          <p:cNvSpPr txBox="1"/>
          <p:nvPr/>
        </p:nvSpPr>
        <p:spPr>
          <a:xfrm>
            <a:off x="5872298" y="2156293"/>
            <a:ext cx="43575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 x 10 =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CCAC17-B84E-4A03-9C20-FECCB730B118}"/>
              </a:ext>
            </a:extLst>
          </p:cNvPr>
          <p:cNvSpPr txBox="1"/>
          <p:nvPr/>
        </p:nvSpPr>
        <p:spPr>
          <a:xfrm>
            <a:off x="8219229" y="2173211"/>
            <a:ext cx="1371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DD32FC-1E8B-4EA9-8F1A-0DF973BADCCB}"/>
              </a:ext>
            </a:extLst>
          </p:cNvPr>
          <p:cNvSpPr txBox="1"/>
          <p:nvPr/>
        </p:nvSpPr>
        <p:spPr>
          <a:xfrm>
            <a:off x="999278" y="1100016"/>
            <a:ext cx="3049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3      2      0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2C0EA2-9200-4D55-8C55-291C27A0E5D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38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4" grpId="0"/>
      <p:bldP spid="15" grpId="0"/>
      <p:bldP spid="16" grpId="0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7960E6-0592-4704-8E63-3171BEFB1FE8}"/>
              </a:ext>
            </a:extLst>
          </p:cNvPr>
          <p:cNvSpPr/>
          <p:nvPr/>
        </p:nvSpPr>
        <p:spPr>
          <a:xfrm>
            <a:off x="56123" y="50000"/>
            <a:ext cx="5092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in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09D976-5802-48B2-B50D-5162EFB6F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32" y="634775"/>
            <a:ext cx="6530192" cy="13164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0A8118-91FC-4696-AC74-7018FBA396E6}"/>
              </a:ext>
            </a:extLst>
          </p:cNvPr>
          <p:cNvSpPr txBox="1"/>
          <p:nvPr/>
        </p:nvSpPr>
        <p:spPr>
          <a:xfrm>
            <a:off x="1879113" y="2393369"/>
            <a:ext cx="20397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1 6 4.5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C4D2CF-D186-40A9-B198-3F518F99DD6F}"/>
              </a:ext>
            </a:extLst>
          </p:cNvPr>
          <p:cNvSpPr txBox="1"/>
          <p:nvPr/>
        </p:nvSpPr>
        <p:spPr>
          <a:xfrm>
            <a:off x="1529610" y="2824957"/>
            <a:ext cx="5007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846F57-4DB6-4F67-B9C6-284BAD6D0535}"/>
              </a:ext>
            </a:extLst>
          </p:cNvPr>
          <p:cNvSpPr txBox="1"/>
          <p:nvPr/>
        </p:nvSpPr>
        <p:spPr>
          <a:xfrm>
            <a:off x="2316081" y="2819609"/>
            <a:ext cx="18964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7 6.8 8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9B5DA6-B656-4DD1-B88B-F3DB72DF3016}"/>
              </a:ext>
            </a:extLst>
          </p:cNvPr>
          <p:cNvCxnSpPr>
            <a:cxnSpLocks/>
          </p:cNvCxnSpPr>
          <p:nvPr/>
        </p:nvCxnSpPr>
        <p:spPr>
          <a:xfrm>
            <a:off x="1445194" y="3780469"/>
            <a:ext cx="2662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98A9A9F-C432-4B8E-906D-2A6053545ABD}"/>
              </a:ext>
            </a:extLst>
          </p:cNvPr>
          <p:cNvCxnSpPr>
            <a:cxnSpLocks/>
          </p:cNvCxnSpPr>
          <p:nvPr/>
        </p:nvCxnSpPr>
        <p:spPr>
          <a:xfrm>
            <a:off x="1445194" y="3334059"/>
            <a:ext cx="2662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48C3117-51EB-4E80-A918-093D7FE2A496}"/>
              </a:ext>
            </a:extLst>
          </p:cNvPr>
          <p:cNvSpPr txBox="1"/>
          <p:nvPr/>
        </p:nvSpPr>
        <p:spPr>
          <a:xfrm>
            <a:off x="3654786" y="2397496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BEE972-A4C7-46EC-8795-8EF774ADED05}"/>
              </a:ext>
            </a:extLst>
          </p:cNvPr>
          <p:cNvSpPr txBox="1"/>
          <p:nvPr/>
        </p:nvSpPr>
        <p:spPr>
          <a:xfrm>
            <a:off x="3053776" y="3260201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369DD8-0112-47A2-9568-A106F23E4467}"/>
              </a:ext>
            </a:extLst>
          </p:cNvPr>
          <p:cNvSpPr txBox="1"/>
          <p:nvPr/>
        </p:nvSpPr>
        <p:spPr>
          <a:xfrm>
            <a:off x="3654786" y="3260201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8FACD2-7266-4230-A670-CA04AC0960B6}"/>
              </a:ext>
            </a:extLst>
          </p:cNvPr>
          <p:cNvSpPr txBox="1"/>
          <p:nvPr/>
        </p:nvSpPr>
        <p:spPr>
          <a:xfrm>
            <a:off x="3213067" y="3270597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4AB2E7-8868-47B1-B688-5FB4650D0402}"/>
              </a:ext>
            </a:extLst>
          </p:cNvPr>
          <p:cNvSpPr txBox="1"/>
          <p:nvPr/>
        </p:nvSpPr>
        <p:spPr>
          <a:xfrm>
            <a:off x="2755486" y="3262505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A3AC25-DE23-4E67-A31D-658C0698EC3C}"/>
              </a:ext>
            </a:extLst>
          </p:cNvPr>
          <p:cNvSpPr txBox="1"/>
          <p:nvPr/>
        </p:nvSpPr>
        <p:spPr>
          <a:xfrm>
            <a:off x="2324274" y="3254413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E13621A-FD6E-42C4-9CCB-93921D01BF7A}"/>
              </a:ext>
            </a:extLst>
          </p:cNvPr>
          <p:cNvCxnSpPr>
            <a:cxnSpLocks/>
          </p:cNvCxnSpPr>
          <p:nvPr/>
        </p:nvCxnSpPr>
        <p:spPr>
          <a:xfrm flipV="1">
            <a:off x="1886443" y="245214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585241-A65C-4509-86E3-2966846B9C4E}"/>
              </a:ext>
            </a:extLst>
          </p:cNvPr>
          <p:cNvSpPr txBox="1"/>
          <p:nvPr/>
        </p:nvSpPr>
        <p:spPr>
          <a:xfrm>
            <a:off x="1929497" y="2101899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738BD2-0CE5-401F-B402-6A480A5C5132}"/>
              </a:ext>
            </a:extLst>
          </p:cNvPr>
          <p:cNvSpPr txBox="1"/>
          <p:nvPr/>
        </p:nvSpPr>
        <p:spPr>
          <a:xfrm>
            <a:off x="2190931" y="2112110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495B3D-4422-418D-BE6D-12C7AD129500}"/>
              </a:ext>
            </a:extLst>
          </p:cNvPr>
          <p:cNvSpPr txBox="1"/>
          <p:nvPr/>
        </p:nvSpPr>
        <p:spPr>
          <a:xfrm>
            <a:off x="1877874" y="3250339"/>
            <a:ext cx="500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D46D7DC-02FB-4952-A978-0BDFE39D5C5A}"/>
              </a:ext>
            </a:extLst>
          </p:cNvPr>
          <p:cNvCxnSpPr>
            <a:cxnSpLocks/>
          </p:cNvCxnSpPr>
          <p:nvPr/>
        </p:nvCxnSpPr>
        <p:spPr>
          <a:xfrm flipV="1">
            <a:off x="3219363" y="244638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98E257D-4FCB-43D5-9CEA-3CD65341901B}"/>
              </a:ext>
            </a:extLst>
          </p:cNvPr>
          <p:cNvSpPr txBox="1"/>
          <p:nvPr/>
        </p:nvSpPr>
        <p:spPr>
          <a:xfrm>
            <a:off x="3262417" y="209614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262889-8183-48AD-A8F8-FA15E27635DF}"/>
              </a:ext>
            </a:extLst>
          </p:cNvPr>
          <p:cNvSpPr txBox="1"/>
          <p:nvPr/>
        </p:nvSpPr>
        <p:spPr>
          <a:xfrm>
            <a:off x="3518057" y="2429473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969CC94-5D56-47B8-B93F-63574FAC6C3C}"/>
              </a:ext>
            </a:extLst>
          </p:cNvPr>
          <p:cNvCxnSpPr>
            <a:cxnSpLocks/>
          </p:cNvCxnSpPr>
          <p:nvPr/>
        </p:nvCxnSpPr>
        <p:spPr>
          <a:xfrm flipV="1">
            <a:off x="2774402" y="245214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68184E9-062D-4152-AA3B-5629A2D3F0D1}"/>
              </a:ext>
            </a:extLst>
          </p:cNvPr>
          <p:cNvSpPr txBox="1"/>
          <p:nvPr/>
        </p:nvSpPr>
        <p:spPr>
          <a:xfrm>
            <a:off x="2817456" y="2101899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FA9CF4-7AB2-4EE9-B16F-36D41C41CC47}"/>
              </a:ext>
            </a:extLst>
          </p:cNvPr>
          <p:cNvSpPr txBox="1"/>
          <p:nvPr/>
        </p:nvSpPr>
        <p:spPr>
          <a:xfrm>
            <a:off x="3097830" y="2093299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743C3B-E8F1-4451-9181-C9EF4D3B4F8F}"/>
              </a:ext>
            </a:extLst>
          </p:cNvPr>
          <p:cNvCxnSpPr>
            <a:cxnSpLocks/>
          </p:cNvCxnSpPr>
          <p:nvPr/>
        </p:nvCxnSpPr>
        <p:spPr>
          <a:xfrm flipV="1">
            <a:off x="2370645" y="246245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DBF568C-08D3-4C89-9C0C-FC9B77249D12}"/>
              </a:ext>
            </a:extLst>
          </p:cNvPr>
          <p:cNvSpPr txBox="1"/>
          <p:nvPr/>
        </p:nvSpPr>
        <p:spPr>
          <a:xfrm>
            <a:off x="2353411" y="211220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00BE13-1B18-46A9-B198-FED5644C47CB}"/>
              </a:ext>
            </a:extLst>
          </p:cNvPr>
          <p:cNvSpPr txBox="1"/>
          <p:nvPr/>
        </p:nvSpPr>
        <p:spPr>
          <a:xfrm>
            <a:off x="2661065" y="2101668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48A56CA-F3B8-4B54-8292-83D76EC0032B}"/>
              </a:ext>
            </a:extLst>
          </p:cNvPr>
          <p:cNvSpPr txBox="1"/>
          <p:nvPr/>
        </p:nvSpPr>
        <p:spPr>
          <a:xfrm>
            <a:off x="2726458" y="968644"/>
            <a:ext cx="166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87.62</a:t>
            </a:r>
          </a:p>
        </p:txBody>
      </p:sp>
    </p:spTree>
    <p:extLst>
      <p:ext uri="{BB962C8B-B14F-4D97-AF65-F5344CB8AC3E}">
        <p14:creationId xmlns:p14="http://schemas.microsoft.com/office/powerpoint/2010/main" val="97845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4" grpId="0"/>
      <p:bldP spid="25" grpId="0"/>
      <p:bldP spid="27" grpId="0"/>
      <p:bldP spid="28" grpId="0"/>
      <p:bldP spid="29" grpId="0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It costs Ben £4.16 to post </a:t>
            </a:r>
            <a:r>
              <a:rPr lang="en-US" sz="3200" b="1" u="sng" dirty="0"/>
              <a:t>two</a:t>
            </a:r>
            <a:r>
              <a:rPr lang="en-US" sz="3200" b="1" dirty="0"/>
              <a:t> parcels. </a:t>
            </a:r>
          </a:p>
          <a:p>
            <a:r>
              <a:rPr lang="en-US" sz="3200" b="1" u="sng" dirty="0"/>
              <a:t>One</a:t>
            </a:r>
            <a:r>
              <a:rPr lang="en-US" sz="3200" b="1" dirty="0"/>
              <a:t> parcel costs £3.32 to post. </a:t>
            </a:r>
          </a:p>
          <a:p>
            <a:r>
              <a:rPr lang="en-US" sz="3200" b="1" dirty="0"/>
              <a:t>How much does the other parcel cost to post?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2D23AD-2B62-4631-AA1E-A4090D77F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918" y="158029"/>
            <a:ext cx="3518622" cy="20528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4099B7-BCA2-43C6-BACC-32D8624DBE41}"/>
              </a:ext>
            </a:extLst>
          </p:cNvPr>
          <p:cNvSpPr txBox="1"/>
          <p:nvPr/>
        </p:nvSpPr>
        <p:spPr>
          <a:xfrm>
            <a:off x="1467901" y="1918332"/>
            <a:ext cx="1538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4.1 6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175C4B-783B-4EA6-B8D4-CC9A0303A337}"/>
              </a:ext>
            </a:extLst>
          </p:cNvPr>
          <p:cNvSpPr txBox="1"/>
          <p:nvPr/>
        </p:nvSpPr>
        <p:spPr>
          <a:xfrm>
            <a:off x="1456267" y="235546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3.3 2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4270BC-E65C-41FB-A8B2-3189B93E93C5}"/>
              </a:ext>
            </a:extLst>
          </p:cNvPr>
          <p:cNvCxnSpPr>
            <a:cxnSpLocks/>
          </p:cNvCxnSpPr>
          <p:nvPr/>
        </p:nvCxnSpPr>
        <p:spPr>
          <a:xfrm>
            <a:off x="1071714" y="2866542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A35CE9-3751-45A3-BDEA-CE1406DD012A}"/>
              </a:ext>
            </a:extLst>
          </p:cNvPr>
          <p:cNvCxnSpPr>
            <a:cxnSpLocks/>
          </p:cNvCxnSpPr>
          <p:nvPr/>
        </p:nvCxnSpPr>
        <p:spPr>
          <a:xfrm>
            <a:off x="1071714" y="3315547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5AE120-40F9-4A86-8CFD-DADF6A27F545}"/>
              </a:ext>
            </a:extLst>
          </p:cNvPr>
          <p:cNvSpPr txBox="1"/>
          <p:nvPr/>
        </p:nvSpPr>
        <p:spPr>
          <a:xfrm>
            <a:off x="1136170" y="2364449"/>
            <a:ext cx="47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093653-1C91-4C26-926A-CB21125CE096}"/>
              </a:ext>
            </a:extLst>
          </p:cNvPr>
          <p:cNvSpPr txBox="1"/>
          <p:nvPr/>
        </p:nvSpPr>
        <p:spPr>
          <a:xfrm>
            <a:off x="1761132" y="279072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EAEB04-A3AD-4940-AE31-6C742489C4E4}"/>
              </a:ext>
            </a:extLst>
          </p:cNvPr>
          <p:cNvSpPr txBox="1"/>
          <p:nvPr/>
        </p:nvSpPr>
        <p:spPr>
          <a:xfrm>
            <a:off x="2326795" y="2790729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9A3D73-A559-4D97-9CBB-9A29611090EF}"/>
              </a:ext>
            </a:extLst>
          </p:cNvPr>
          <p:cNvSpPr txBox="1"/>
          <p:nvPr/>
        </p:nvSpPr>
        <p:spPr>
          <a:xfrm>
            <a:off x="1912364" y="279805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A56735-9674-4D04-8D60-839BB1CEF877}"/>
              </a:ext>
            </a:extLst>
          </p:cNvPr>
          <p:cNvSpPr txBox="1"/>
          <p:nvPr/>
        </p:nvSpPr>
        <p:spPr>
          <a:xfrm>
            <a:off x="1439708" y="279444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DBC252E-29EB-41C4-9A05-50957D52E69C}"/>
              </a:ext>
            </a:extLst>
          </p:cNvPr>
          <p:cNvCxnSpPr>
            <a:cxnSpLocks/>
          </p:cNvCxnSpPr>
          <p:nvPr/>
        </p:nvCxnSpPr>
        <p:spPr>
          <a:xfrm flipV="1">
            <a:off x="1467900" y="198777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51B4C3E-27D1-4997-B73D-5DF4291CA635}"/>
              </a:ext>
            </a:extLst>
          </p:cNvPr>
          <p:cNvSpPr txBox="1"/>
          <p:nvPr/>
        </p:nvSpPr>
        <p:spPr>
          <a:xfrm>
            <a:off x="1510954" y="1637531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D95AD6-D829-4AAB-A065-1A2E8D98C16A}"/>
              </a:ext>
            </a:extLst>
          </p:cNvPr>
          <p:cNvSpPr txBox="1"/>
          <p:nvPr/>
        </p:nvSpPr>
        <p:spPr>
          <a:xfrm>
            <a:off x="1791774" y="1947559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0BFF3E-F5F3-4C42-A00D-B2780E9FE332}"/>
              </a:ext>
            </a:extLst>
          </p:cNvPr>
          <p:cNvSpPr txBox="1"/>
          <p:nvPr/>
        </p:nvSpPr>
        <p:spPr>
          <a:xfrm>
            <a:off x="1061022" y="2777605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9BCFEC-78DE-461E-A2E9-955E84637D5F}"/>
              </a:ext>
            </a:extLst>
          </p:cNvPr>
          <p:cNvSpPr txBox="1"/>
          <p:nvPr/>
        </p:nvSpPr>
        <p:spPr>
          <a:xfrm>
            <a:off x="7378116" y="1516672"/>
            <a:ext cx="14968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74p</a:t>
            </a:r>
          </a:p>
        </p:txBody>
      </p:sp>
    </p:spTree>
    <p:extLst>
      <p:ext uri="{BB962C8B-B14F-4D97-AF65-F5344CB8AC3E}">
        <p14:creationId xmlns:p14="http://schemas.microsoft.com/office/powerpoint/2010/main" val="316669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888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one number from each circle to make this calculation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03DCEA-25B1-40E4-AEC2-0F0F31FFA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03" y="634775"/>
            <a:ext cx="7024688" cy="37688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984565-CABE-4911-BDB2-9F16FBC93F0E}"/>
              </a:ext>
            </a:extLst>
          </p:cNvPr>
          <p:cNvSpPr txBox="1"/>
          <p:nvPr/>
        </p:nvSpPr>
        <p:spPr>
          <a:xfrm>
            <a:off x="1017131" y="3656457"/>
            <a:ext cx="473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15ED6F-7DF6-44BA-B6C2-B0DB90F41DB6}"/>
              </a:ext>
            </a:extLst>
          </p:cNvPr>
          <p:cNvSpPr txBox="1"/>
          <p:nvPr/>
        </p:nvSpPr>
        <p:spPr>
          <a:xfrm>
            <a:off x="3253783" y="3656457"/>
            <a:ext cx="473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16ACBF-78FC-4015-91A0-0B2262978330}"/>
              </a:ext>
            </a:extLst>
          </p:cNvPr>
          <p:cNvSpPr txBox="1"/>
          <p:nvPr/>
        </p:nvSpPr>
        <p:spPr>
          <a:xfrm>
            <a:off x="5234720" y="3657606"/>
            <a:ext cx="9605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8C9CE4-15DD-4A41-975D-BCC367F5469B}"/>
              </a:ext>
            </a:extLst>
          </p:cNvPr>
          <p:cNvSpPr txBox="1"/>
          <p:nvPr/>
        </p:nvSpPr>
        <p:spPr>
          <a:xfrm>
            <a:off x="1017131" y="4403619"/>
            <a:ext cx="473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9A29BC-6AD8-4401-84F1-9D46AD6696E7}"/>
              </a:ext>
            </a:extLst>
          </p:cNvPr>
          <p:cNvSpPr txBox="1"/>
          <p:nvPr/>
        </p:nvSpPr>
        <p:spPr>
          <a:xfrm>
            <a:off x="3253783" y="4403619"/>
            <a:ext cx="473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D2C7DD-9EBC-49B0-9470-A07CC5D29302}"/>
              </a:ext>
            </a:extLst>
          </p:cNvPr>
          <p:cNvSpPr txBox="1"/>
          <p:nvPr/>
        </p:nvSpPr>
        <p:spPr>
          <a:xfrm>
            <a:off x="5234720" y="4404768"/>
            <a:ext cx="9605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48514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65CD0BC-0706-4B3F-8041-6B0F8E26F016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75DAE8-936A-4A36-AF44-3591654E81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D09D6FA-FEE5-4112-8E69-A4933D7A98D4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1398DB2-BC7C-457A-9D74-ED1808A591A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996B74B-782B-49A1-8614-9C6C6E80C5D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42EF478-931A-436C-8DE8-D6980B09A00A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5138752-B23C-43B1-9EDD-88EC706ED4CB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1D7E914-4F32-4F19-A355-F104D0BB863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E6E0644-8F8D-467B-816E-3B359859B0A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126103E-1EF2-486F-844B-A07B6AC85B88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D996524-C6C4-427A-988F-CE758DF76E4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F7CAE81-FEDE-4B8E-B6F1-23C3DA9B654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8EAF3E-BA1A-45B2-BF53-A70D20F264A8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17FA099-E1D6-4EF9-9803-C8585DFE2937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9FADA5D-8820-4DF0-97A0-E3F34A2F8BC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EE97667-BEF1-41A9-909D-47AF8BD4960A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DF291C0-D502-406E-8AEF-70F1F74C5922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583F62D-2A97-4848-8082-E75973C7A73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5332EF1-1339-4B6A-B69D-10E0DE865EA5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5824CB8-E6DD-417A-9223-A1FA835C068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1896724-AC19-4705-BC64-694D223F7B7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F6BF7D3-3699-4F53-9FAC-5A51E8499DC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216EECC-0A34-4392-890A-461E3D3F314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54EE149-C12A-4405-8B15-E42F6BCEAE18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D77435A-F8F7-4907-9102-01391D9C96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89D518E-A86F-4662-9E92-24AA527E5AF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8EFE83E-A1D6-4D34-A7EE-87989C20AB5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2C06357-011C-49DC-A6F8-518AC835EE3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E08A2FB-60CC-40B0-9E38-A9717A8699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7838A7A-8F76-42C7-B5ED-0A6C20EEE1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0F0E010-EE11-4182-986F-A6E6B08AAD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7E26E49-C5E7-4C85-A50C-9E4FCE7B5D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387C10D-D02D-435C-B844-6DDC96CA37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2BDE716-1FDB-4922-9E8E-95E918990C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CB0EADE-E7F3-450A-8685-015E334A90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2CA4593-DB2C-4127-8F5F-5E8C55B8B7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2C29C1C-B493-477F-82DC-963347845E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EAA5814-4DBF-4E1B-B404-392D144A6D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15FE417-DE23-440D-B750-2C06E74B81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8A3B077-AE5B-4898-B71E-B0C393F590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4497E71-7411-4CFC-AB04-98EA52D435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E4FD4BB-313B-4FE5-B1AF-B1E3511A72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B0DEB89-172E-4727-A7D8-D24A9E0373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80C88E-18AE-4538-B3E3-79DF38FEEA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Andy has these cards: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pic>
        <p:nvPicPr>
          <p:cNvPr id="116738" name="Picture 2">
            <a:extLst>
              <a:ext uri="{FF2B5EF4-FFF2-40B4-BE49-F238E27FC236}">
                <a16:creationId xmlns:a16="http://schemas.microsoft.com/office/drawing/2014/main" id="{12805B79-6271-492A-A86C-92A73D521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5" y="729714"/>
            <a:ext cx="8197592" cy="830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67BF18-7465-4518-8655-C36DECFD0569}"/>
              </a:ext>
            </a:extLst>
          </p:cNvPr>
          <p:cNvSpPr/>
          <p:nvPr/>
        </p:nvSpPr>
        <p:spPr>
          <a:xfrm>
            <a:off x="56121" y="1608871"/>
            <a:ext cx="119469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 made the number 42.5 with four of his cards.</a:t>
            </a:r>
          </a:p>
          <a:p>
            <a:r>
              <a:rPr lang="en-US" sz="3200" b="1" dirty="0"/>
              <a:t>Use some of Andy’s cards to show the number 10 times as big as 42.5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DE8E2C-1B7A-4BB6-82F5-7D472A1C6302}"/>
              </a:ext>
            </a:extLst>
          </p:cNvPr>
          <p:cNvSpPr/>
          <p:nvPr/>
        </p:nvSpPr>
        <p:spPr>
          <a:xfrm>
            <a:off x="56121" y="3367797"/>
            <a:ext cx="12135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some of Andy’s cards to show the number 100 times as big as 42.5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51BC2-B123-471D-A5D8-072161862ED8}"/>
              </a:ext>
            </a:extLst>
          </p:cNvPr>
          <p:cNvSpPr txBox="1"/>
          <p:nvPr/>
        </p:nvSpPr>
        <p:spPr>
          <a:xfrm>
            <a:off x="10342634" y="2588032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B29F89-D681-44D0-8EAD-53B3DF91CCB3}"/>
              </a:ext>
            </a:extLst>
          </p:cNvPr>
          <p:cNvSpPr txBox="1"/>
          <p:nvPr/>
        </p:nvSpPr>
        <p:spPr>
          <a:xfrm>
            <a:off x="10100705" y="3927971"/>
            <a:ext cx="18704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4 2 5 0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D6ED226-E724-4592-BB6D-CC1CF6CCAD65}"/>
              </a:ext>
            </a:extLst>
          </p:cNvPr>
          <p:cNvSpPr txBox="1"/>
          <p:nvPr/>
        </p:nvSpPr>
        <p:spPr>
          <a:xfrm>
            <a:off x="3570419" y="4884035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4 2.5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B6A0942-E594-4859-9589-908BF01A4736}"/>
              </a:ext>
            </a:extLst>
          </p:cNvPr>
          <p:cNvSpPr txBox="1"/>
          <p:nvPr/>
        </p:nvSpPr>
        <p:spPr>
          <a:xfrm>
            <a:off x="4316383" y="5321990"/>
            <a:ext cx="6307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E99B0A1-9736-43A6-88EA-EC51A7813FFA}"/>
              </a:ext>
            </a:extLst>
          </p:cNvPr>
          <p:cNvSpPr txBox="1"/>
          <p:nvPr/>
        </p:nvSpPr>
        <p:spPr>
          <a:xfrm>
            <a:off x="3109754" y="5319044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E18E971-82F8-4B89-BD47-6D9789929604}"/>
              </a:ext>
            </a:extLst>
          </p:cNvPr>
          <p:cNvSpPr txBox="1"/>
          <p:nvPr/>
        </p:nvSpPr>
        <p:spPr>
          <a:xfrm>
            <a:off x="4323175" y="5771949"/>
            <a:ext cx="6307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3DF1605-AAE9-434A-B9D9-D5A37C17DCFC}"/>
              </a:ext>
            </a:extLst>
          </p:cNvPr>
          <p:cNvSpPr txBox="1"/>
          <p:nvPr/>
        </p:nvSpPr>
        <p:spPr>
          <a:xfrm>
            <a:off x="2687347" y="5752634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5060F-C34C-4759-AEE0-5835FC895CD0}"/>
              </a:ext>
            </a:extLst>
          </p:cNvPr>
          <p:cNvSpPr txBox="1"/>
          <p:nvPr/>
        </p:nvSpPr>
        <p:spPr>
          <a:xfrm>
            <a:off x="3999761" y="5762362"/>
            <a:ext cx="478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10069A-64E1-48F9-858B-07B6683A542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59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C3DBC-FE23-434A-BD7D-27FD8C26C295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patterns made with identical triangles. </a:t>
            </a:r>
          </a:p>
          <a:p>
            <a:r>
              <a:rPr lang="en-US" sz="3200" b="1" dirty="0"/>
              <a:t>Tick the two patterns that have a line of symmetry.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C89981-C35A-4C4F-BC2F-42B63D22F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06" y="1467865"/>
            <a:ext cx="4967896" cy="16664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3DF05B-B581-4E56-A916-FDA687E9A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8014" y="2468820"/>
            <a:ext cx="2203565" cy="25352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3EDF33-B9EF-4FE1-8B0B-F999B29CB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577" y="4072150"/>
            <a:ext cx="4772025" cy="2200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AE9E27-E263-4BC8-AE0D-1B4ADDF976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0267" y="950399"/>
            <a:ext cx="1590675" cy="557212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7FF9C35-C661-49AF-9AF8-E9401BB15E9C}"/>
              </a:ext>
            </a:extLst>
          </p:cNvPr>
          <p:cNvCxnSpPr>
            <a:cxnSpLocks/>
          </p:cNvCxnSpPr>
          <p:nvPr/>
        </p:nvCxnSpPr>
        <p:spPr>
          <a:xfrm>
            <a:off x="2950525" y="1169648"/>
            <a:ext cx="0" cy="21208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666C200-3380-4B9D-A23A-C6C85F88F7C4}"/>
              </a:ext>
            </a:extLst>
          </p:cNvPr>
          <p:cNvSpPr/>
          <p:nvPr/>
        </p:nvSpPr>
        <p:spPr>
          <a:xfrm>
            <a:off x="2897746" y="1947170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8D1425-0CB5-4D26-9296-7059BDF67F7C}"/>
              </a:ext>
            </a:extLst>
          </p:cNvPr>
          <p:cNvCxnSpPr>
            <a:cxnSpLocks/>
          </p:cNvCxnSpPr>
          <p:nvPr/>
        </p:nvCxnSpPr>
        <p:spPr>
          <a:xfrm flipH="1">
            <a:off x="5942241" y="3733558"/>
            <a:ext cx="285885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82EF365-7A65-4543-B353-374926F35540}"/>
              </a:ext>
            </a:extLst>
          </p:cNvPr>
          <p:cNvSpPr/>
          <p:nvPr/>
        </p:nvSpPr>
        <p:spPr>
          <a:xfrm>
            <a:off x="7534040" y="3733558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92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prices in a shoe shop.</a:t>
            </a:r>
          </a:p>
          <a:p>
            <a:r>
              <a:rPr lang="en-US" sz="3200" dirty="0"/>
              <a:t>boots - £45.50          sandals - £12.75          trainers - £34.99</a:t>
            </a:r>
          </a:p>
          <a:p>
            <a:r>
              <a:rPr lang="en-US" sz="3200" b="1" dirty="0"/>
              <a:t>How much more do the boots cost than the trainers?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1A6311-2E32-4BD5-80B7-EAAB5EE296CF}"/>
              </a:ext>
            </a:extLst>
          </p:cNvPr>
          <p:cNvSpPr/>
          <p:nvPr/>
        </p:nvSpPr>
        <p:spPr>
          <a:xfrm>
            <a:off x="56122" y="328811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Rosie buys a pair of trainers and a pair of sandals.</a:t>
            </a:r>
          </a:p>
          <a:p>
            <a:r>
              <a:rPr lang="en-US" sz="3200" b="1" dirty="0"/>
              <a:t>How much change does she get from £50?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CE6C2-DED6-4D72-9AE4-0454EC440E4E}"/>
              </a:ext>
            </a:extLst>
          </p:cNvPr>
          <p:cNvSpPr txBox="1"/>
          <p:nvPr/>
        </p:nvSpPr>
        <p:spPr>
          <a:xfrm>
            <a:off x="1107131" y="1793260"/>
            <a:ext cx="23066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4 5.5 0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5C29A1-A635-40C2-A52D-BE47E6F3C730}"/>
              </a:ext>
            </a:extLst>
          </p:cNvPr>
          <p:cNvSpPr txBox="1"/>
          <p:nvPr/>
        </p:nvSpPr>
        <p:spPr>
          <a:xfrm>
            <a:off x="1107132" y="2230394"/>
            <a:ext cx="22773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3 4.9 9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833F7AF-456A-4B6F-A0D4-D277FF7F0B2E}"/>
              </a:ext>
            </a:extLst>
          </p:cNvPr>
          <p:cNvCxnSpPr>
            <a:cxnSpLocks/>
          </p:cNvCxnSpPr>
          <p:nvPr/>
        </p:nvCxnSpPr>
        <p:spPr>
          <a:xfrm>
            <a:off x="685283" y="2741470"/>
            <a:ext cx="22201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905B2BC-D28B-4E43-B4C7-57F62DDBD1D5}"/>
              </a:ext>
            </a:extLst>
          </p:cNvPr>
          <p:cNvCxnSpPr>
            <a:cxnSpLocks/>
          </p:cNvCxnSpPr>
          <p:nvPr/>
        </p:nvCxnSpPr>
        <p:spPr>
          <a:xfrm>
            <a:off x="663275" y="3190475"/>
            <a:ext cx="22421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7C60602-ABBD-4594-9867-B73113775C7C}"/>
              </a:ext>
            </a:extLst>
          </p:cNvPr>
          <p:cNvSpPr txBox="1"/>
          <p:nvPr/>
        </p:nvSpPr>
        <p:spPr>
          <a:xfrm>
            <a:off x="731936" y="2239377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A0D49E-8AA7-4EDD-BA37-DC00A53E0705}"/>
              </a:ext>
            </a:extLst>
          </p:cNvPr>
          <p:cNvSpPr txBox="1"/>
          <p:nvPr/>
        </p:nvSpPr>
        <p:spPr>
          <a:xfrm>
            <a:off x="1852947" y="266565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ACEBDF-6FCA-4CBC-A53D-E4777BDE75E9}"/>
              </a:ext>
            </a:extLst>
          </p:cNvPr>
          <p:cNvSpPr txBox="1"/>
          <p:nvPr/>
        </p:nvSpPr>
        <p:spPr>
          <a:xfrm>
            <a:off x="2447858" y="266565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EE5462-939A-43A4-9BBB-BBB1EF52A4A9}"/>
              </a:ext>
            </a:extLst>
          </p:cNvPr>
          <p:cNvSpPr txBox="1"/>
          <p:nvPr/>
        </p:nvSpPr>
        <p:spPr>
          <a:xfrm>
            <a:off x="2014635" y="267298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32DC4E-6679-4FBC-91BB-9F585228012B}"/>
              </a:ext>
            </a:extLst>
          </p:cNvPr>
          <p:cNvSpPr txBox="1"/>
          <p:nvPr/>
        </p:nvSpPr>
        <p:spPr>
          <a:xfrm>
            <a:off x="1531523" y="266937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E1F8122-8BD4-44DF-8015-A09D8858D758}"/>
              </a:ext>
            </a:extLst>
          </p:cNvPr>
          <p:cNvCxnSpPr>
            <a:cxnSpLocks/>
          </p:cNvCxnSpPr>
          <p:nvPr/>
        </p:nvCxnSpPr>
        <p:spPr>
          <a:xfrm flipV="1">
            <a:off x="2000977" y="185814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84AEF4F-565A-4BDD-A2A7-877B6A465B7D}"/>
              </a:ext>
            </a:extLst>
          </p:cNvPr>
          <p:cNvSpPr txBox="1"/>
          <p:nvPr/>
        </p:nvSpPr>
        <p:spPr>
          <a:xfrm>
            <a:off x="2044031" y="150789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8B2137-9A56-427C-BA25-03D2F2EB3EC9}"/>
              </a:ext>
            </a:extLst>
          </p:cNvPr>
          <p:cNvSpPr txBox="1"/>
          <p:nvPr/>
        </p:nvSpPr>
        <p:spPr>
          <a:xfrm>
            <a:off x="2294647" y="1796012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9BCD0D9-653C-4D36-B3B0-8AE8CA22EBFB}"/>
              </a:ext>
            </a:extLst>
          </p:cNvPr>
          <p:cNvCxnSpPr>
            <a:cxnSpLocks/>
          </p:cNvCxnSpPr>
          <p:nvPr/>
        </p:nvCxnSpPr>
        <p:spPr>
          <a:xfrm flipV="1">
            <a:off x="1561101" y="185105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174C8C5-024F-409E-87E1-096110B35114}"/>
              </a:ext>
            </a:extLst>
          </p:cNvPr>
          <p:cNvSpPr txBox="1"/>
          <p:nvPr/>
        </p:nvSpPr>
        <p:spPr>
          <a:xfrm>
            <a:off x="1586902" y="1506562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401B1C-948F-40A7-B1B0-EE32D8B3E9C9}"/>
              </a:ext>
            </a:extLst>
          </p:cNvPr>
          <p:cNvSpPr txBox="1"/>
          <p:nvPr/>
        </p:nvSpPr>
        <p:spPr>
          <a:xfrm>
            <a:off x="1885119" y="1512110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B88A04-E729-4663-888F-32AE7E82CB10}"/>
              </a:ext>
            </a:extLst>
          </p:cNvPr>
          <p:cNvSpPr txBox="1"/>
          <p:nvPr/>
        </p:nvSpPr>
        <p:spPr>
          <a:xfrm>
            <a:off x="1123450" y="267154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0555B7-2323-4819-AA07-77FCF536826A}"/>
              </a:ext>
            </a:extLst>
          </p:cNvPr>
          <p:cNvSpPr txBox="1"/>
          <p:nvPr/>
        </p:nvSpPr>
        <p:spPr>
          <a:xfrm>
            <a:off x="802411" y="266565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547EE5-02AF-47D4-82E3-D1BEA0098983}"/>
              </a:ext>
            </a:extLst>
          </p:cNvPr>
          <p:cNvSpPr txBox="1"/>
          <p:nvPr/>
        </p:nvSpPr>
        <p:spPr>
          <a:xfrm>
            <a:off x="2840590" y="2651978"/>
            <a:ext cx="17298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more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FF96DA-9FFF-49CC-B65C-10332629BCCD}"/>
              </a:ext>
            </a:extLst>
          </p:cNvPr>
          <p:cNvSpPr txBox="1"/>
          <p:nvPr/>
        </p:nvSpPr>
        <p:spPr>
          <a:xfrm>
            <a:off x="5752997" y="1568520"/>
            <a:ext cx="35808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£34.99 +  1p = £35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05C4C1-06FF-46D0-98D7-DCBD7EBF4A00}"/>
              </a:ext>
            </a:extLst>
          </p:cNvPr>
          <p:cNvSpPr txBox="1"/>
          <p:nvPr/>
        </p:nvSpPr>
        <p:spPr>
          <a:xfrm>
            <a:off x="6199872" y="2045867"/>
            <a:ext cx="34868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£35 + £10 = £45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8EB1BB-1BC3-4FA4-BF04-D880D3EE811D}"/>
              </a:ext>
            </a:extLst>
          </p:cNvPr>
          <p:cNvSpPr txBox="1"/>
          <p:nvPr/>
        </p:nvSpPr>
        <p:spPr>
          <a:xfrm>
            <a:off x="6199872" y="2512140"/>
            <a:ext cx="39774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£45 + 50p = £45.50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A9D198-A099-47C6-9C93-7FC28E09C53A}"/>
              </a:ext>
            </a:extLst>
          </p:cNvPr>
          <p:cNvSpPr/>
          <p:nvPr/>
        </p:nvSpPr>
        <p:spPr>
          <a:xfrm>
            <a:off x="7287065" y="1686871"/>
            <a:ext cx="856590" cy="14421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B96F96-D8AA-4282-AB30-5F37ADB278F7}"/>
              </a:ext>
            </a:extLst>
          </p:cNvPr>
          <p:cNvSpPr txBox="1"/>
          <p:nvPr/>
        </p:nvSpPr>
        <p:spPr>
          <a:xfrm>
            <a:off x="936658" y="461343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3 4.9 9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FC67C4D-B28F-4FFE-9F49-AA854B6B471A}"/>
              </a:ext>
            </a:extLst>
          </p:cNvPr>
          <p:cNvSpPr txBox="1"/>
          <p:nvPr/>
        </p:nvSpPr>
        <p:spPr>
          <a:xfrm>
            <a:off x="936657" y="504992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1 2.7 5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D3B24C-93CB-450D-8C9A-353502C7768A}"/>
              </a:ext>
            </a:extLst>
          </p:cNvPr>
          <p:cNvSpPr txBox="1"/>
          <p:nvPr/>
        </p:nvSpPr>
        <p:spPr>
          <a:xfrm>
            <a:off x="503235" y="5049929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66BC392-D6C9-456F-9EA5-93F549131B9B}"/>
              </a:ext>
            </a:extLst>
          </p:cNvPr>
          <p:cNvCxnSpPr>
            <a:cxnSpLocks/>
          </p:cNvCxnSpPr>
          <p:nvPr/>
        </p:nvCxnSpPr>
        <p:spPr>
          <a:xfrm>
            <a:off x="509674" y="5561338"/>
            <a:ext cx="2220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3FDD27-1022-44B5-91D1-147D3CE5574B}"/>
              </a:ext>
            </a:extLst>
          </p:cNvPr>
          <p:cNvCxnSpPr>
            <a:cxnSpLocks/>
          </p:cNvCxnSpPr>
          <p:nvPr/>
        </p:nvCxnSpPr>
        <p:spPr>
          <a:xfrm>
            <a:off x="509674" y="6004541"/>
            <a:ext cx="2220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C0D943A-3E26-446B-BD4F-671C1C9D6A8C}"/>
              </a:ext>
            </a:extLst>
          </p:cNvPr>
          <p:cNvSpPr txBox="1"/>
          <p:nvPr/>
        </p:nvSpPr>
        <p:spPr>
          <a:xfrm>
            <a:off x="1674793" y="5488143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2A1070F-C825-4E20-97FF-5C0688FC798B}"/>
              </a:ext>
            </a:extLst>
          </p:cNvPr>
          <p:cNvSpPr txBox="1"/>
          <p:nvPr/>
        </p:nvSpPr>
        <p:spPr>
          <a:xfrm>
            <a:off x="2269368" y="5486423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EF494BC-5CE6-439A-A976-13D391303B39}"/>
              </a:ext>
            </a:extLst>
          </p:cNvPr>
          <p:cNvSpPr txBox="1"/>
          <p:nvPr/>
        </p:nvSpPr>
        <p:spPr>
          <a:xfrm>
            <a:off x="1877427" y="4315923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7B190BC-E3EC-41D0-89E8-88AA8F871667}"/>
              </a:ext>
            </a:extLst>
          </p:cNvPr>
          <p:cNvSpPr txBox="1"/>
          <p:nvPr/>
        </p:nvSpPr>
        <p:spPr>
          <a:xfrm>
            <a:off x="1854855" y="5489381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4B71A0A-F0F9-4FAE-836E-700A48AF8290}"/>
              </a:ext>
            </a:extLst>
          </p:cNvPr>
          <p:cNvSpPr txBox="1"/>
          <p:nvPr/>
        </p:nvSpPr>
        <p:spPr>
          <a:xfrm>
            <a:off x="1426124" y="4312965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5EA40F6-0B4B-4141-B084-B65F056D07C7}"/>
              </a:ext>
            </a:extLst>
          </p:cNvPr>
          <p:cNvSpPr txBox="1"/>
          <p:nvPr/>
        </p:nvSpPr>
        <p:spPr>
          <a:xfrm>
            <a:off x="1384502" y="5486423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74CED2-7682-40C3-A3D6-DC3D4F3EA6F9}"/>
              </a:ext>
            </a:extLst>
          </p:cNvPr>
          <p:cNvSpPr txBox="1"/>
          <p:nvPr/>
        </p:nvSpPr>
        <p:spPr>
          <a:xfrm>
            <a:off x="939112" y="5486423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3FC3E3-9385-488A-AF3C-2F2FAA229FF4}"/>
              </a:ext>
            </a:extLst>
          </p:cNvPr>
          <p:cNvSpPr txBox="1"/>
          <p:nvPr/>
        </p:nvSpPr>
        <p:spPr>
          <a:xfrm>
            <a:off x="3596916" y="4583668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5 0.0 0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AF216CE-CFB2-4E47-ADF9-64E5594989BB}"/>
              </a:ext>
            </a:extLst>
          </p:cNvPr>
          <p:cNvSpPr txBox="1"/>
          <p:nvPr/>
        </p:nvSpPr>
        <p:spPr>
          <a:xfrm>
            <a:off x="3232300" y="5013775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1D6173-357A-4615-909B-FB39A6A3DE5C}"/>
              </a:ext>
            </a:extLst>
          </p:cNvPr>
          <p:cNvSpPr txBox="1"/>
          <p:nvPr/>
        </p:nvSpPr>
        <p:spPr>
          <a:xfrm>
            <a:off x="3596915" y="5024533"/>
            <a:ext cx="2823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4 7.7 4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2DCDDE0-9D0F-469A-A7CE-E1DA7AFFCD83}"/>
              </a:ext>
            </a:extLst>
          </p:cNvPr>
          <p:cNvCxnSpPr>
            <a:cxnSpLocks/>
          </p:cNvCxnSpPr>
          <p:nvPr/>
        </p:nvCxnSpPr>
        <p:spPr>
          <a:xfrm flipV="1">
            <a:off x="3148073" y="5549885"/>
            <a:ext cx="2266427" cy="38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02AA980-EB66-4992-BD16-2965174D5349}"/>
              </a:ext>
            </a:extLst>
          </p:cNvPr>
          <p:cNvCxnSpPr>
            <a:cxnSpLocks/>
          </p:cNvCxnSpPr>
          <p:nvPr/>
        </p:nvCxnSpPr>
        <p:spPr>
          <a:xfrm flipV="1">
            <a:off x="3148073" y="5995909"/>
            <a:ext cx="226642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D13F5E5-4C57-4072-97C6-9BFE857C34BD}"/>
              </a:ext>
            </a:extLst>
          </p:cNvPr>
          <p:cNvSpPr txBox="1"/>
          <p:nvPr/>
        </p:nvSpPr>
        <p:spPr>
          <a:xfrm>
            <a:off x="4327846" y="547534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746056A-6CB7-4183-8060-69AA2D91FF50}"/>
              </a:ext>
            </a:extLst>
          </p:cNvPr>
          <p:cNvSpPr txBox="1"/>
          <p:nvPr/>
        </p:nvSpPr>
        <p:spPr>
          <a:xfrm>
            <a:off x="4920792" y="548376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3742DF9-A9DB-485D-A8B9-D7454A12E5DB}"/>
              </a:ext>
            </a:extLst>
          </p:cNvPr>
          <p:cNvSpPr txBox="1"/>
          <p:nvPr/>
        </p:nvSpPr>
        <p:spPr>
          <a:xfrm>
            <a:off x="4465627" y="547465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9131A21-4B36-4716-AE74-220EC868BF2D}"/>
              </a:ext>
            </a:extLst>
          </p:cNvPr>
          <p:cNvSpPr txBox="1"/>
          <p:nvPr/>
        </p:nvSpPr>
        <p:spPr>
          <a:xfrm>
            <a:off x="4035050" y="547769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BDBD41A-70E9-4BD0-97DA-A7DCDD141E76}"/>
              </a:ext>
            </a:extLst>
          </p:cNvPr>
          <p:cNvCxnSpPr>
            <a:cxnSpLocks/>
          </p:cNvCxnSpPr>
          <p:nvPr/>
        </p:nvCxnSpPr>
        <p:spPr>
          <a:xfrm flipV="1">
            <a:off x="3598942" y="468305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1F95BBE-1DC6-4442-A883-E895D15303C0}"/>
              </a:ext>
            </a:extLst>
          </p:cNvPr>
          <p:cNvSpPr txBox="1"/>
          <p:nvPr/>
        </p:nvSpPr>
        <p:spPr>
          <a:xfrm>
            <a:off x="3664803" y="437039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B49CD70-2BDB-4E89-B112-61D4AC74320D}"/>
              </a:ext>
            </a:extLst>
          </p:cNvPr>
          <p:cNvSpPr txBox="1"/>
          <p:nvPr/>
        </p:nvSpPr>
        <p:spPr>
          <a:xfrm>
            <a:off x="3919318" y="4625199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3E8EB72-EC78-43E7-9DC4-AABB66241F1E}"/>
              </a:ext>
            </a:extLst>
          </p:cNvPr>
          <p:cNvCxnSpPr>
            <a:cxnSpLocks/>
          </p:cNvCxnSpPr>
          <p:nvPr/>
        </p:nvCxnSpPr>
        <p:spPr>
          <a:xfrm flipV="1">
            <a:off x="4052806" y="468028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2C723B3-576C-4BFA-84DF-A922846EEC99}"/>
              </a:ext>
            </a:extLst>
          </p:cNvPr>
          <p:cNvSpPr txBox="1"/>
          <p:nvPr/>
        </p:nvSpPr>
        <p:spPr>
          <a:xfrm>
            <a:off x="4099211" y="436763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A1C0245-B67A-4139-8CD3-DAA6DBE4BA98}"/>
              </a:ext>
            </a:extLst>
          </p:cNvPr>
          <p:cNvSpPr txBox="1"/>
          <p:nvPr/>
        </p:nvSpPr>
        <p:spPr>
          <a:xfrm>
            <a:off x="4373182" y="4622432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BA0BCAD-08B6-4955-864E-14DBC0A71257}"/>
              </a:ext>
            </a:extLst>
          </p:cNvPr>
          <p:cNvCxnSpPr>
            <a:cxnSpLocks/>
          </p:cNvCxnSpPr>
          <p:nvPr/>
        </p:nvCxnSpPr>
        <p:spPr>
          <a:xfrm flipV="1">
            <a:off x="4490548" y="467661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F3C4C312-6A22-4DC9-9962-80D26057A35A}"/>
              </a:ext>
            </a:extLst>
          </p:cNvPr>
          <p:cNvSpPr txBox="1"/>
          <p:nvPr/>
        </p:nvSpPr>
        <p:spPr>
          <a:xfrm>
            <a:off x="4536953" y="436882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ADF26F7-5E2F-4BA4-9B99-47E706B2BE07}"/>
              </a:ext>
            </a:extLst>
          </p:cNvPr>
          <p:cNvSpPr txBox="1"/>
          <p:nvPr/>
        </p:nvSpPr>
        <p:spPr>
          <a:xfrm>
            <a:off x="4810924" y="4618761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7E6BF35-DB5A-4FDA-B97B-C0F03F8730EE}"/>
              </a:ext>
            </a:extLst>
          </p:cNvPr>
          <p:cNvSpPr txBox="1"/>
          <p:nvPr/>
        </p:nvSpPr>
        <p:spPr>
          <a:xfrm>
            <a:off x="3620537" y="548376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A4022C2-03CC-4D1B-826A-691248358889}"/>
              </a:ext>
            </a:extLst>
          </p:cNvPr>
          <p:cNvSpPr txBox="1"/>
          <p:nvPr/>
        </p:nvSpPr>
        <p:spPr>
          <a:xfrm>
            <a:off x="3282677" y="548027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3AFE92D-63E8-4EBE-9326-51528DBEA7B7}"/>
              </a:ext>
            </a:extLst>
          </p:cNvPr>
          <p:cNvSpPr txBox="1"/>
          <p:nvPr/>
        </p:nvSpPr>
        <p:spPr>
          <a:xfrm>
            <a:off x="5308449" y="5469306"/>
            <a:ext cx="22187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change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332E013-89F3-493B-B202-08B3E70C8775}"/>
              </a:ext>
            </a:extLst>
          </p:cNvPr>
          <p:cNvSpPr txBox="1"/>
          <p:nvPr/>
        </p:nvSpPr>
        <p:spPr>
          <a:xfrm>
            <a:off x="7330860" y="4421792"/>
            <a:ext cx="39220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£47.74 + 26p = £48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2E69F95-7885-4823-AC70-B51A4F56D9B4}"/>
              </a:ext>
            </a:extLst>
          </p:cNvPr>
          <p:cNvSpPr txBox="1"/>
          <p:nvPr/>
        </p:nvSpPr>
        <p:spPr>
          <a:xfrm>
            <a:off x="8049088" y="4899139"/>
            <a:ext cx="35493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£48 +  £2 = £50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79DD0BD-CF49-45F7-B47E-B66F6C4E49A1}"/>
              </a:ext>
            </a:extLst>
          </p:cNvPr>
          <p:cNvSpPr/>
          <p:nvPr/>
        </p:nvSpPr>
        <p:spPr>
          <a:xfrm>
            <a:off x="9049258" y="4477256"/>
            <a:ext cx="781764" cy="10091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51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1" grpId="0"/>
      <p:bldP spid="12" grpId="0"/>
      <p:bldP spid="13" grpId="0"/>
      <p:bldP spid="14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" grpId="0" animBg="1"/>
      <p:bldP spid="29" grpId="0"/>
      <p:bldP spid="30" grpId="0"/>
      <p:bldP spid="31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7" grpId="0"/>
      <p:bldP spid="48" grpId="0"/>
      <p:bldP spid="49" grpId="0"/>
      <p:bldP spid="51" grpId="0"/>
      <p:bldP spid="53" grpId="0"/>
      <p:bldP spid="54" grpId="0"/>
      <p:bldP spid="56" grpId="0"/>
      <p:bldP spid="57" grpId="0"/>
      <p:bldP spid="59" grpId="0"/>
      <p:bldP spid="60" grpId="0"/>
      <p:bldP spid="62" grpId="0"/>
      <p:bldP spid="62" grpId="1"/>
      <p:bldP spid="63" grpId="0"/>
      <p:bldP spid="64" grpId="0"/>
      <p:bldP spid="65" grpId="0"/>
      <p:bldP spid="66" grpId="0"/>
      <p:bldP spid="67" grpId="0" animBg="1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118310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Mina and </a:t>
            </a:r>
            <a:r>
              <a:rPr lang="en-GB" sz="3200" b="1" dirty="0" err="1"/>
              <a:t>Seb</a:t>
            </a:r>
            <a:r>
              <a:rPr lang="en-GB" sz="3200" b="1" dirty="0"/>
              <a:t> share these coins so that they each have the </a:t>
            </a:r>
            <a:r>
              <a:rPr lang="en-GB" sz="3200" b="1" u="sng" dirty="0"/>
              <a:t>same</a:t>
            </a:r>
            <a:r>
              <a:rPr lang="en-GB" sz="3200" b="1" dirty="0"/>
              <a:t> amount of money.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5B4642-75C5-435C-A5E9-777B58BA093C}"/>
              </a:ext>
            </a:extLst>
          </p:cNvPr>
          <p:cNvSpPr/>
          <p:nvPr/>
        </p:nvSpPr>
        <p:spPr>
          <a:xfrm>
            <a:off x="56123" y="3003934"/>
            <a:ext cx="110552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Mina chooses her coins first. </a:t>
            </a:r>
          </a:p>
          <a:p>
            <a:r>
              <a:rPr lang="en-GB" sz="3200" b="1" dirty="0" err="1"/>
              <a:t>Seb</a:t>
            </a:r>
            <a:r>
              <a:rPr lang="en-GB" sz="3200" b="1" dirty="0"/>
              <a:t> takes the rest of the coins. </a:t>
            </a:r>
          </a:p>
          <a:p>
            <a:r>
              <a:rPr lang="en-GB" sz="3200" b="1" dirty="0"/>
              <a:t>What coins could Mina choose?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9A9BF0-E36F-4F0D-9DBC-431D470C2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316" y="662542"/>
            <a:ext cx="6595630" cy="20565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2A1C04-8EC7-44BF-A744-3229F843FC26}"/>
              </a:ext>
            </a:extLst>
          </p:cNvPr>
          <p:cNvSpPr txBox="1"/>
          <p:nvPr/>
        </p:nvSpPr>
        <p:spPr>
          <a:xfrm>
            <a:off x="436054" y="1187490"/>
            <a:ext cx="3330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Total value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159337-65DD-4C6D-9D17-3DA3BB3A4284}"/>
              </a:ext>
            </a:extLst>
          </p:cNvPr>
          <p:cNvSpPr txBox="1"/>
          <p:nvPr/>
        </p:nvSpPr>
        <p:spPr>
          <a:xfrm>
            <a:off x="2720966" y="1187490"/>
            <a:ext cx="1497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110p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5101FC-4E6A-4B87-A765-0C0312CB39A7}"/>
              </a:ext>
            </a:extLst>
          </p:cNvPr>
          <p:cNvSpPr txBox="1"/>
          <p:nvPr/>
        </p:nvSpPr>
        <p:spPr>
          <a:xfrm>
            <a:off x="403631" y="1818432"/>
            <a:ext cx="2092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110p ÷ 2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E3AB8E-976C-4D69-897F-E0A9DD7D574C}"/>
              </a:ext>
            </a:extLst>
          </p:cNvPr>
          <p:cNvSpPr txBox="1"/>
          <p:nvPr/>
        </p:nvSpPr>
        <p:spPr>
          <a:xfrm>
            <a:off x="2210221" y="1818431"/>
            <a:ext cx="1142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92DD11-E315-4175-8722-4CE36DC768A4}"/>
              </a:ext>
            </a:extLst>
          </p:cNvPr>
          <p:cNvSpPr txBox="1"/>
          <p:nvPr/>
        </p:nvSpPr>
        <p:spPr>
          <a:xfrm>
            <a:off x="3265636" y="2463478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94FA24-CA87-42C8-8A88-012EEF05C380}"/>
              </a:ext>
            </a:extLst>
          </p:cNvPr>
          <p:cNvSpPr txBox="1"/>
          <p:nvPr/>
        </p:nvSpPr>
        <p:spPr>
          <a:xfrm>
            <a:off x="2773843" y="2469882"/>
            <a:ext cx="4917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C05465-AFE5-43EB-B4AE-67C07220F90A}"/>
              </a:ext>
            </a:extLst>
          </p:cNvPr>
          <p:cNvCxnSpPr>
            <a:cxnSpLocks/>
          </p:cNvCxnSpPr>
          <p:nvPr/>
        </p:nvCxnSpPr>
        <p:spPr>
          <a:xfrm>
            <a:off x="3265636" y="2519439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1416CCE-D8F9-4BA3-873B-B3CB9DB5C3F0}"/>
              </a:ext>
            </a:extLst>
          </p:cNvPr>
          <p:cNvCxnSpPr>
            <a:cxnSpLocks/>
          </p:cNvCxnSpPr>
          <p:nvPr/>
        </p:nvCxnSpPr>
        <p:spPr>
          <a:xfrm>
            <a:off x="3284588" y="250339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1B773C3-155D-4026-8E01-0D3AFE64C5B2}"/>
              </a:ext>
            </a:extLst>
          </p:cNvPr>
          <p:cNvSpPr txBox="1"/>
          <p:nvPr/>
        </p:nvSpPr>
        <p:spPr>
          <a:xfrm>
            <a:off x="3706958" y="20256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E8EDB0-C13B-4FE7-B724-8FDF6AB88D55}"/>
              </a:ext>
            </a:extLst>
          </p:cNvPr>
          <p:cNvSpPr txBox="1"/>
          <p:nvPr/>
        </p:nvSpPr>
        <p:spPr>
          <a:xfrm>
            <a:off x="4137251" y="20125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FDC947-F933-4CD9-94F4-2EB6DFE81440}"/>
              </a:ext>
            </a:extLst>
          </p:cNvPr>
          <p:cNvSpPr txBox="1"/>
          <p:nvPr/>
        </p:nvSpPr>
        <p:spPr>
          <a:xfrm>
            <a:off x="4001153" y="249823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AF0AC9-4593-425B-8438-733F39CB9F11}"/>
              </a:ext>
            </a:extLst>
          </p:cNvPr>
          <p:cNvSpPr txBox="1"/>
          <p:nvPr/>
        </p:nvSpPr>
        <p:spPr>
          <a:xfrm>
            <a:off x="5583734" y="3982772"/>
            <a:ext cx="2092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50p and 5p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F869C1-665E-44FE-B7BC-3B8046D1EF1E}"/>
              </a:ext>
            </a:extLst>
          </p:cNvPr>
          <p:cNvSpPr txBox="1"/>
          <p:nvPr/>
        </p:nvSpPr>
        <p:spPr>
          <a:xfrm>
            <a:off x="5583734" y="4548611"/>
            <a:ext cx="6172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or 20p, 20p, 10p and 5p</a:t>
            </a:r>
          </a:p>
        </p:txBody>
      </p:sp>
    </p:spTree>
    <p:extLst>
      <p:ext uri="{BB962C8B-B14F-4D97-AF65-F5344CB8AC3E}">
        <p14:creationId xmlns:p14="http://schemas.microsoft.com/office/powerpoint/2010/main" val="227626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4" grpId="0"/>
      <p:bldP spid="15" grpId="0"/>
      <p:bldP spid="16" grpId="0"/>
      <p:bldP spid="17" grpId="0"/>
      <p:bldP spid="18" grpId="0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diagram shows part of a ruler.</a:t>
            </a:r>
          </a:p>
        </p:txBody>
      </p:sp>
      <p:pic>
        <p:nvPicPr>
          <p:cNvPr id="75778" name="Picture 2">
            <a:extLst>
              <a:ext uri="{FF2B5EF4-FFF2-40B4-BE49-F238E27FC236}">
                <a16:creationId xmlns:a16="http://schemas.microsoft.com/office/drawing/2014/main" id="{74DE53F3-844D-41AC-AF36-AD453AD4C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36" y="748562"/>
            <a:ext cx="6574754" cy="242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2ADD93-0161-4480-B20F-460D9DE69F9A}"/>
              </a:ext>
            </a:extLst>
          </p:cNvPr>
          <p:cNvSpPr/>
          <p:nvPr/>
        </p:nvSpPr>
        <p:spPr>
          <a:xfrm>
            <a:off x="56121" y="3311066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these sentences.</a:t>
            </a:r>
          </a:p>
          <a:p>
            <a:endParaRPr lang="en-US" sz="3200" b="1" dirty="0"/>
          </a:p>
          <a:p>
            <a:r>
              <a:rPr lang="en-US" sz="3200" b="1" dirty="0"/>
              <a:t>The distance between A and B is _____ cm.</a:t>
            </a:r>
          </a:p>
          <a:p>
            <a:endParaRPr lang="en-US" sz="3200" b="1" dirty="0"/>
          </a:p>
          <a:p>
            <a:r>
              <a:rPr lang="en-US" sz="3200" b="1" dirty="0"/>
              <a:t>The distance between C and D is _____ cm.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A9F20D-0B62-43EC-BA4C-AEAA16C15DF3}"/>
              </a:ext>
            </a:extLst>
          </p:cNvPr>
          <p:cNvSpPr/>
          <p:nvPr/>
        </p:nvSpPr>
        <p:spPr>
          <a:xfrm>
            <a:off x="5823674" y="4250980"/>
            <a:ext cx="951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½ </a:t>
            </a:r>
          </a:p>
        </p:txBody>
      </p:sp>
      <p:sp>
        <p:nvSpPr>
          <p:cNvPr id="3" name="Arrow: Curved Down 2">
            <a:extLst>
              <a:ext uri="{FF2B5EF4-FFF2-40B4-BE49-F238E27FC236}">
                <a16:creationId xmlns:a16="http://schemas.microsoft.com/office/drawing/2014/main" id="{D057D834-7251-49C6-BEA3-7A784A0AD508}"/>
              </a:ext>
            </a:extLst>
          </p:cNvPr>
          <p:cNvSpPr/>
          <p:nvPr/>
        </p:nvSpPr>
        <p:spPr>
          <a:xfrm>
            <a:off x="3578118" y="1268049"/>
            <a:ext cx="725177" cy="37638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C826BDDA-2262-4D5B-A0E4-EDB057402F42}"/>
              </a:ext>
            </a:extLst>
          </p:cNvPr>
          <p:cNvSpPr/>
          <p:nvPr/>
        </p:nvSpPr>
        <p:spPr>
          <a:xfrm>
            <a:off x="4163653" y="1268048"/>
            <a:ext cx="725177" cy="37638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216C4806-ABFC-4546-9E75-2AF4835988D6}"/>
              </a:ext>
            </a:extLst>
          </p:cNvPr>
          <p:cNvSpPr/>
          <p:nvPr/>
        </p:nvSpPr>
        <p:spPr>
          <a:xfrm>
            <a:off x="4733347" y="1268047"/>
            <a:ext cx="725177" cy="37638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78A3AF87-EC09-4AE8-9113-417561238340}"/>
              </a:ext>
            </a:extLst>
          </p:cNvPr>
          <p:cNvSpPr/>
          <p:nvPr/>
        </p:nvSpPr>
        <p:spPr>
          <a:xfrm>
            <a:off x="5318882" y="1268046"/>
            <a:ext cx="725177" cy="37638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FC4B857B-9404-47C9-A6F2-3F292D6C1371}"/>
              </a:ext>
            </a:extLst>
          </p:cNvPr>
          <p:cNvSpPr/>
          <p:nvPr/>
        </p:nvSpPr>
        <p:spPr>
          <a:xfrm>
            <a:off x="5896497" y="1268046"/>
            <a:ext cx="725177" cy="37638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735BE9-B2F2-4518-A476-87869EC4D3A7}"/>
              </a:ext>
            </a:extLst>
          </p:cNvPr>
          <p:cNvSpPr/>
          <p:nvPr/>
        </p:nvSpPr>
        <p:spPr>
          <a:xfrm>
            <a:off x="5969935" y="5239875"/>
            <a:ext cx="951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DF27F8-09BC-4366-9889-ACE74D5A5A6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51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prices in a fish and chip shop.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A7AF95-02BD-49CD-B5B1-E589826B3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29" y="634775"/>
            <a:ext cx="4451900" cy="27942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270C44-EF48-4666-A95B-C72647D8D153}"/>
              </a:ext>
            </a:extLst>
          </p:cNvPr>
          <p:cNvSpPr/>
          <p:nvPr/>
        </p:nvSpPr>
        <p:spPr>
          <a:xfrm>
            <a:off x="4939999" y="634775"/>
            <a:ext cx="68502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Luke has £3</a:t>
            </a:r>
          </a:p>
          <a:p>
            <a:r>
              <a:rPr lang="en-US" sz="3200" b="1" dirty="0"/>
              <a:t>He wants to buy one fish, peas and two large bags of chips.</a:t>
            </a:r>
          </a:p>
          <a:p>
            <a:r>
              <a:rPr lang="en-US" sz="3200" b="1" dirty="0"/>
              <a:t>How much more money does he need?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AB3FA9-33EC-401A-B9DA-B0E19DAE5EA6}"/>
              </a:ext>
            </a:extLst>
          </p:cNvPr>
          <p:cNvSpPr txBox="1"/>
          <p:nvPr/>
        </p:nvSpPr>
        <p:spPr>
          <a:xfrm>
            <a:off x="5364532" y="3106853"/>
            <a:ext cx="14089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1.9 5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AE36F4-6470-4558-96E4-E273F8ECB3E4}"/>
              </a:ext>
            </a:extLst>
          </p:cNvPr>
          <p:cNvSpPr txBox="1"/>
          <p:nvPr/>
        </p:nvSpPr>
        <p:spPr>
          <a:xfrm>
            <a:off x="5354641" y="3543987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0.3 8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85D86F-10F5-4091-B9F1-237457F8FF3C}"/>
              </a:ext>
            </a:extLst>
          </p:cNvPr>
          <p:cNvCxnSpPr>
            <a:cxnSpLocks/>
          </p:cNvCxnSpPr>
          <p:nvPr/>
        </p:nvCxnSpPr>
        <p:spPr>
          <a:xfrm>
            <a:off x="4943274" y="4059523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033BD47-6C4D-4801-8243-ABCD0860DDB2}"/>
              </a:ext>
            </a:extLst>
          </p:cNvPr>
          <p:cNvSpPr txBox="1"/>
          <p:nvPr/>
        </p:nvSpPr>
        <p:spPr>
          <a:xfrm>
            <a:off x="4937331" y="3552970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2B713D-0F6B-4A2A-BFE4-A467F5B0632F}"/>
              </a:ext>
            </a:extLst>
          </p:cNvPr>
          <p:cNvSpPr txBox="1"/>
          <p:nvPr/>
        </p:nvSpPr>
        <p:spPr>
          <a:xfrm>
            <a:off x="5652790" y="401390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FC3F7F-AB85-46A9-84A6-9DE7EDB64C82}"/>
              </a:ext>
            </a:extLst>
          </p:cNvPr>
          <p:cNvSpPr txBox="1"/>
          <p:nvPr/>
        </p:nvSpPr>
        <p:spPr>
          <a:xfrm>
            <a:off x="6247701" y="401390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AC4CD2-A89C-4075-9111-035A60C46E8B}"/>
              </a:ext>
            </a:extLst>
          </p:cNvPr>
          <p:cNvSpPr txBox="1"/>
          <p:nvPr/>
        </p:nvSpPr>
        <p:spPr>
          <a:xfrm>
            <a:off x="5830958" y="400339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F8401C-60C1-49F3-9DCB-B9C3459276AF}"/>
              </a:ext>
            </a:extLst>
          </p:cNvPr>
          <p:cNvSpPr txBox="1"/>
          <p:nvPr/>
        </p:nvSpPr>
        <p:spPr>
          <a:xfrm>
            <a:off x="5353666" y="399978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02D128-956F-493B-8CBC-F3E57B20904B}"/>
              </a:ext>
            </a:extLst>
          </p:cNvPr>
          <p:cNvSpPr txBox="1"/>
          <p:nvPr/>
        </p:nvSpPr>
        <p:spPr>
          <a:xfrm>
            <a:off x="5845159" y="2867760"/>
            <a:ext cx="519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FE5085-48A2-4867-BCF4-28544EE3B3A7}"/>
              </a:ext>
            </a:extLst>
          </p:cNvPr>
          <p:cNvSpPr txBox="1"/>
          <p:nvPr/>
        </p:nvSpPr>
        <p:spPr>
          <a:xfrm>
            <a:off x="5427631" y="2875089"/>
            <a:ext cx="519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72E649-B668-49CB-B1AD-CAC99E0A51DE}"/>
              </a:ext>
            </a:extLst>
          </p:cNvPr>
          <p:cNvSpPr txBox="1"/>
          <p:nvPr/>
        </p:nvSpPr>
        <p:spPr>
          <a:xfrm>
            <a:off x="5354641" y="4436133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1.4 0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E36CDFA-7645-4422-AB13-E19361F1DB2F}"/>
              </a:ext>
            </a:extLst>
          </p:cNvPr>
          <p:cNvCxnSpPr>
            <a:cxnSpLocks/>
          </p:cNvCxnSpPr>
          <p:nvPr/>
        </p:nvCxnSpPr>
        <p:spPr>
          <a:xfrm>
            <a:off x="4929894" y="4947209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7DB7652-60FD-4F54-93E5-76B613FEE66C}"/>
              </a:ext>
            </a:extLst>
          </p:cNvPr>
          <p:cNvSpPr txBox="1"/>
          <p:nvPr/>
        </p:nvSpPr>
        <p:spPr>
          <a:xfrm>
            <a:off x="4937331" y="4445116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91640A7-5109-4986-87FF-FEDDEF712655}"/>
              </a:ext>
            </a:extLst>
          </p:cNvPr>
          <p:cNvSpPr txBox="1"/>
          <p:nvPr/>
        </p:nvSpPr>
        <p:spPr>
          <a:xfrm>
            <a:off x="6247701" y="48773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01BCE1C-DB03-4F98-AF82-F87B849482D8}"/>
              </a:ext>
            </a:extLst>
          </p:cNvPr>
          <p:cNvSpPr txBox="1"/>
          <p:nvPr/>
        </p:nvSpPr>
        <p:spPr>
          <a:xfrm>
            <a:off x="5659932" y="48773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4719426-CADD-490F-8D18-FD9E4048B3A4}"/>
              </a:ext>
            </a:extLst>
          </p:cNvPr>
          <p:cNvSpPr txBox="1"/>
          <p:nvPr/>
        </p:nvSpPr>
        <p:spPr>
          <a:xfrm>
            <a:off x="5809474" y="48773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1C8A1AB-F2D8-4428-972C-49F76E826A6D}"/>
              </a:ext>
            </a:extLst>
          </p:cNvPr>
          <p:cNvSpPr txBox="1"/>
          <p:nvPr/>
        </p:nvSpPr>
        <p:spPr>
          <a:xfrm>
            <a:off x="5353665" y="487377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7D019CE-F266-433D-B9F5-D1E89259AE97}"/>
              </a:ext>
            </a:extLst>
          </p:cNvPr>
          <p:cNvSpPr txBox="1"/>
          <p:nvPr/>
        </p:nvSpPr>
        <p:spPr>
          <a:xfrm>
            <a:off x="7070749" y="3106853"/>
            <a:ext cx="4034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He needs 73p more</a:t>
            </a:r>
          </a:p>
        </p:txBody>
      </p:sp>
    </p:spTree>
    <p:extLst>
      <p:ext uri="{BB962C8B-B14F-4D97-AF65-F5344CB8AC3E}">
        <p14:creationId xmlns:p14="http://schemas.microsoft.com/office/powerpoint/2010/main" val="183689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67" grpId="0"/>
      <p:bldP spid="68" grpId="0"/>
      <p:bldP spid="69" grpId="0"/>
      <p:bldP spid="70" grpId="0"/>
      <p:bldP spid="71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About how much water could the kettle hold? </a:t>
            </a:r>
          </a:p>
          <a:p>
            <a:r>
              <a:rPr lang="en-US" sz="3200" b="1" dirty="0"/>
              <a:t>Circle the correct amount. </a:t>
            </a:r>
          </a:p>
          <a:p>
            <a:endParaRPr lang="en-US" sz="3200" b="1" dirty="0"/>
          </a:p>
          <a:p>
            <a:r>
              <a:rPr lang="en-US" sz="3200" dirty="0"/>
              <a:t>          2 </a:t>
            </a:r>
            <a:r>
              <a:rPr lang="en-US" sz="3200" dirty="0" err="1"/>
              <a:t>litres</a:t>
            </a:r>
            <a:r>
              <a:rPr lang="en-US" sz="3200" dirty="0"/>
              <a:t>          5 </a:t>
            </a:r>
            <a:r>
              <a:rPr lang="en-US" sz="3200" dirty="0" err="1"/>
              <a:t>litres</a:t>
            </a:r>
            <a:r>
              <a:rPr lang="en-US" sz="3200" dirty="0"/>
              <a:t>          10 </a:t>
            </a:r>
            <a:r>
              <a:rPr lang="en-US" sz="3200" dirty="0" err="1"/>
              <a:t>litres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                    20 </a:t>
            </a:r>
            <a:r>
              <a:rPr lang="en-US" sz="3200" dirty="0" err="1"/>
              <a:t>litres</a:t>
            </a:r>
            <a:r>
              <a:rPr lang="en-US" sz="3200" dirty="0"/>
              <a:t>         50 </a:t>
            </a:r>
            <a:r>
              <a:rPr lang="en-US" sz="3200" dirty="0" err="1"/>
              <a:t>litres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0E3F88-9177-492A-AAAE-DF6BE757D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474" y="342387"/>
            <a:ext cx="3868228" cy="362686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29086DD-1240-4502-BAA7-9F9F3574AD4B}"/>
              </a:ext>
            </a:extLst>
          </p:cNvPr>
          <p:cNvSpPr/>
          <p:nvPr/>
        </p:nvSpPr>
        <p:spPr>
          <a:xfrm>
            <a:off x="843853" y="1407029"/>
            <a:ext cx="1594833" cy="872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44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farmer has 157 eggs. </a:t>
            </a:r>
          </a:p>
          <a:p>
            <a:r>
              <a:rPr lang="en-US" sz="3200" b="1" dirty="0"/>
              <a:t>He stores them in trays. </a:t>
            </a:r>
          </a:p>
          <a:p>
            <a:r>
              <a:rPr lang="en-US" sz="3200" b="1" dirty="0"/>
              <a:t>Each tray holds 20 eggs. </a:t>
            </a:r>
          </a:p>
          <a:p>
            <a:r>
              <a:rPr lang="en-US" sz="3200" b="1" dirty="0"/>
              <a:t>How many trays does he need to store </a:t>
            </a:r>
            <a:r>
              <a:rPr lang="en-US" sz="3200" b="1" u="sng" dirty="0"/>
              <a:t>all</a:t>
            </a:r>
            <a:r>
              <a:rPr lang="en-US" sz="3200" b="1" dirty="0"/>
              <a:t> the eggs?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863C5A-A9A7-41FE-BBDA-1E4AF7A21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522" y="285316"/>
            <a:ext cx="2663970" cy="19759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983A35-13B9-436C-AC9B-E5D7732D265D}"/>
              </a:ext>
            </a:extLst>
          </p:cNvPr>
          <p:cNvSpPr txBox="1"/>
          <p:nvPr/>
        </p:nvSpPr>
        <p:spPr>
          <a:xfrm>
            <a:off x="570510" y="2261269"/>
            <a:ext cx="33810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 tray = 20 eggs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BEB6B9-EE56-4B7F-80E0-50AA7A68754B}"/>
              </a:ext>
            </a:extLst>
          </p:cNvPr>
          <p:cNvSpPr txBox="1"/>
          <p:nvPr/>
        </p:nvSpPr>
        <p:spPr>
          <a:xfrm>
            <a:off x="413161" y="2892211"/>
            <a:ext cx="3663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 trays = 100 eggs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440EEF-0A15-4F4B-93CA-1263CA284F12}"/>
              </a:ext>
            </a:extLst>
          </p:cNvPr>
          <p:cNvSpPr txBox="1"/>
          <p:nvPr/>
        </p:nvSpPr>
        <p:spPr>
          <a:xfrm>
            <a:off x="413160" y="3505215"/>
            <a:ext cx="3663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 trays = 120 eggs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18ECC4-7781-48AA-9D1A-C23F31118C9E}"/>
              </a:ext>
            </a:extLst>
          </p:cNvPr>
          <p:cNvSpPr txBox="1"/>
          <p:nvPr/>
        </p:nvSpPr>
        <p:spPr>
          <a:xfrm>
            <a:off x="413160" y="4130285"/>
            <a:ext cx="3663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 trays = 140 eggs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D506BE-8EA4-411C-95D3-2749CB842AF0}"/>
              </a:ext>
            </a:extLst>
          </p:cNvPr>
          <p:cNvSpPr txBox="1"/>
          <p:nvPr/>
        </p:nvSpPr>
        <p:spPr>
          <a:xfrm>
            <a:off x="413159" y="4755355"/>
            <a:ext cx="3663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8 trays = 160 eggs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CE4D5F-19F3-40AB-AFFA-E51251AA00B7}"/>
              </a:ext>
            </a:extLst>
          </p:cNvPr>
          <p:cNvSpPr txBox="1"/>
          <p:nvPr/>
        </p:nvSpPr>
        <p:spPr>
          <a:xfrm>
            <a:off x="8362703" y="1945798"/>
            <a:ext cx="1744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8 trays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163685-53E2-49AE-8A4C-CC6D76BBD65B}"/>
              </a:ext>
            </a:extLst>
          </p:cNvPr>
          <p:cNvSpPr txBox="1"/>
          <p:nvPr/>
        </p:nvSpPr>
        <p:spPr>
          <a:xfrm>
            <a:off x="3951514" y="4140035"/>
            <a:ext cx="66783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… isn’t enough</a:t>
            </a:r>
          </a:p>
        </p:txBody>
      </p:sp>
    </p:spTree>
    <p:extLst>
      <p:ext uri="{BB962C8B-B14F-4D97-AF65-F5344CB8AC3E}">
        <p14:creationId xmlns:p14="http://schemas.microsoft.com/office/powerpoint/2010/main" val="339125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number.</a:t>
            </a:r>
          </a:p>
          <a:p>
            <a:r>
              <a:rPr lang="en-US" sz="3200" dirty="0"/>
              <a:t>  46.3</a:t>
            </a:r>
          </a:p>
          <a:p>
            <a:r>
              <a:rPr lang="en-US" sz="3200" b="1" dirty="0"/>
              <a:t>Draw a ring around the value of the 3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                         3                             30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148406-4974-4069-9E5E-6D35D3920AC4}"/>
              </a:ext>
            </a:extLst>
          </p:cNvPr>
          <p:cNvSpPr/>
          <p:nvPr/>
        </p:nvSpPr>
        <p:spPr>
          <a:xfrm>
            <a:off x="1156930" y="1812766"/>
            <a:ext cx="6823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E0277-D960-4D82-B301-125177ED92D7}"/>
              </a:ext>
            </a:extLst>
          </p:cNvPr>
          <p:cNvSpPr/>
          <p:nvPr/>
        </p:nvSpPr>
        <p:spPr>
          <a:xfrm>
            <a:off x="924439" y="2172230"/>
            <a:ext cx="1022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100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7B16F5-F8D7-447D-BFC9-6C80D03B3EA3}"/>
              </a:ext>
            </a:extLst>
          </p:cNvPr>
          <p:cNvCxnSpPr>
            <a:cxnSpLocks/>
          </p:cNvCxnSpPr>
          <p:nvPr/>
        </p:nvCxnSpPr>
        <p:spPr>
          <a:xfrm>
            <a:off x="1047154" y="2288980"/>
            <a:ext cx="59092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5636F3A-A02B-4410-BF89-6FF1353D81F8}"/>
              </a:ext>
            </a:extLst>
          </p:cNvPr>
          <p:cNvSpPr/>
          <p:nvPr/>
        </p:nvSpPr>
        <p:spPr>
          <a:xfrm>
            <a:off x="4069336" y="18127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A37797-0E2F-4020-A5DF-1DAE672BFB1B}"/>
              </a:ext>
            </a:extLst>
          </p:cNvPr>
          <p:cNvSpPr/>
          <p:nvPr/>
        </p:nvSpPr>
        <p:spPr>
          <a:xfrm>
            <a:off x="3963590" y="2172230"/>
            <a:ext cx="6365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10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5A0B0F-3F2D-4A43-8AE9-F0F085754997}"/>
              </a:ext>
            </a:extLst>
          </p:cNvPr>
          <p:cNvCxnSpPr/>
          <p:nvPr/>
        </p:nvCxnSpPr>
        <p:spPr>
          <a:xfrm>
            <a:off x="4086305" y="2288980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5201267-4AEC-4970-92B4-44982138C1F4}"/>
              </a:ext>
            </a:extLst>
          </p:cNvPr>
          <p:cNvSpPr/>
          <p:nvPr/>
        </p:nvSpPr>
        <p:spPr>
          <a:xfrm>
            <a:off x="3756119" y="1756128"/>
            <a:ext cx="1028432" cy="11635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CAAF6F-7902-41E5-AEE8-3B0D054541B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32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batteries in packs of four and packs of two.</a:t>
            </a:r>
          </a:p>
          <a:p>
            <a:r>
              <a:rPr lang="en-US" sz="3200" b="1" dirty="0"/>
              <a:t>Mary buys 2 packs of two batteries. </a:t>
            </a:r>
          </a:p>
          <a:p>
            <a:r>
              <a:rPr lang="en-US" sz="3200" b="1" dirty="0"/>
              <a:t>Hamid buys 1 pack of four.</a:t>
            </a:r>
          </a:p>
          <a:p>
            <a:r>
              <a:rPr lang="en-US" sz="3200" b="1" dirty="0"/>
              <a:t>How much more does Mary pay than Hamid?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616823-385B-4BD3-8709-10DDE7343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91" y="2112103"/>
            <a:ext cx="2276475" cy="3267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31BD13-2C61-4F5C-9A60-FEDF3621C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5966" y="2150202"/>
            <a:ext cx="2257425" cy="3190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E11650-E237-4932-B241-BDD3E3A0A42B}"/>
              </a:ext>
            </a:extLst>
          </p:cNvPr>
          <p:cNvSpPr txBox="1"/>
          <p:nvPr/>
        </p:nvSpPr>
        <p:spPr>
          <a:xfrm>
            <a:off x="5971637" y="253867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32608B-91B8-4E7C-B16D-6E6AA7F57805}"/>
              </a:ext>
            </a:extLst>
          </p:cNvPr>
          <p:cNvSpPr txBox="1"/>
          <p:nvPr/>
        </p:nvSpPr>
        <p:spPr>
          <a:xfrm>
            <a:off x="5963289" y="299143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31EFCC-48C4-4ACC-BB7C-526FB3CFD5C5}"/>
              </a:ext>
            </a:extLst>
          </p:cNvPr>
          <p:cNvSpPr txBox="1"/>
          <p:nvPr/>
        </p:nvSpPr>
        <p:spPr>
          <a:xfrm>
            <a:off x="5512451" y="300744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C1E3CA-E5B7-4358-90F5-E6950BF36CDE}"/>
              </a:ext>
            </a:extLst>
          </p:cNvPr>
          <p:cNvCxnSpPr>
            <a:cxnSpLocks/>
          </p:cNvCxnSpPr>
          <p:nvPr/>
        </p:nvCxnSpPr>
        <p:spPr>
          <a:xfrm>
            <a:off x="5525261" y="349759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493AD5-AF20-4EE1-8130-092ACF246C1A}"/>
              </a:ext>
            </a:extLst>
          </p:cNvPr>
          <p:cNvCxnSpPr>
            <a:cxnSpLocks/>
          </p:cNvCxnSpPr>
          <p:nvPr/>
        </p:nvCxnSpPr>
        <p:spPr>
          <a:xfrm>
            <a:off x="5525261" y="394045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0F6CD16-B7EA-4E7D-BD9B-C78B82E53235}"/>
              </a:ext>
            </a:extLst>
          </p:cNvPr>
          <p:cNvSpPr txBox="1"/>
          <p:nvPr/>
        </p:nvSpPr>
        <p:spPr>
          <a:xfrm>
            <a:off x="6401318" y="343016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CEDFD4-44E6-4246-9641-E479F3CA4A4F}"/>
              </a:ext>
            </a:extLst>
          </p:cNvPr>
          <p:cNvSpPr txBox="1"/>
          <p:nvPr/>
        </p:nvSpPr>
        <p:spPr>
          <a:xfrm>
            <a:off x="5529002" y="342722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70CA04-AF2F-451F-B33E-C13DCD0431AE}"/>
              </a:ext>
            </a:extLst>
          </p:cNvPr>
          <p:cNvSpPr txBox="1"/>
          <p:nvPr/>
        </p:nvSpPr>
        <p:spPr>
          <a:xfrm>
            <a:off x="6057229" y="2328072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6AC8B3-5069-4600-BD07-83B692EEE976}"/>
              </a:ext>
            </a:extLst>
          </p:cNvPr>
          <p:cNvSpPr txBox="1"/>
          <p:nvPr/>
        </p:nvSpPr>
        <p:spPr>
          <a:xfrm>
            <a:off x="5224076" y="341121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5DCB83-F355-49BF-91DC-6958399D004F}"/>
              </a:ext>
            </a:extLst>
          </p:cNvPr>
          <p:cNvSpPr/>
          <p:nvPr/>
        </p:nvSpPr>
        <p:spPr>
          <a:xfrm>
            <a:off x="6136233" y="512318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£1.70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2A0EC77-B96C-4B6B-9BA2-9599B584D5AE}"/>
              </a:ext>
            </a:extLst>
          </p:cNvPr>
          <p:cNvGrpSpPr/>
          <p:nvPr/>
        </p:nvGrpSpPr>
        <p:grpSpPr>
          <a:xfrm>
            <a:off x="7395494" y="2487861"/>
            <a:ext cx="1890094" cy="1414081"/>
            <a:chOff x="1371600" y="1941038"/>
            <a:chExt cx="1890094" cy="14140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C494BE1-914C-407A-B572-370FAF875215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1.7 0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980733-928F-4E3C-A485-8A6A5214F512}"/>
                </a:ext>
              </a:extLst>
            </p:cNvPr>
            <p:cNvSpPr txBox="1"/>
            <p:nvPr/>
          </p:nvSpPr>
          <p:spPr>
            <a:xfrm>
              <a:off x="1793148" y="2373230"/>
              <a:ext cx="1468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1.4 8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B9E865-FDF6-4C7E-A39C-E41F7E15C088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A23DA72-ACE3-436E-BF51-A03DD742B02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A969960-9543-41C8-A31C-AE7263C212CB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5A8D1FB-FBF1-44EB-8EBB-D4A376E30F8B}"/>
              </a:ext>
            </a:extLst>
          </p:cNvPr>
          <p:cNvSpPr txBox="1"/>
          <p:nvPr/>
        </p:nvSpPr>
        <p:spPr>
          <a:xfrm>
            <a:off x="8723396" y="337333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C4E8BB9-BA32-460B-A48E-4DD797BE277F}"/>
              </a:ext>
            </a:extLst>
          </p:cNvPr>
          <p:cNvCxnSpPr>
            <a:cxnSpLocks/>
          </p:cNvCxnSpPr>
          <p:nvPr/>
        </p:nvCxnSpPr>
        <p:spPr>
          <a:xfrm flipV="1">
            <a:off x="8280982" y="257191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949F76B-365C-404A-8F6E-860F90A90CC2}"/>
              </a:ext>
            </a:extLst>
          </p:cNvPr>
          <p:cNvSpPr txBox="1"/>
          <p:nvPr/>
        </p:nvSpPr>
        <p:spPr>
          <a:xfrm>
            <a:off x="8311057" y="227449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2EE6D6-DE4B-477C-8898-59F0B847DA86}"/>
              </a:ext>
            </a:extLst>
          </p:cNvPr>
          <p:cNvSpPr txBox="1"/>
          <p:nvPr/>
        </p:nvSpPr>
        <p:spPr>
          <a:xfrm>
            <a:off x="8602292" y="2520487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5522B3-A403-4D48-A05B-4C2D072C3B55}"/>
              </a:ext>
            </a:extLst>
          </p:cNvPr>
          <p:cNvSpPr txBox="1"/>
          <p:nvPr/>
        </p:nvSpPr>
        <p:spPr>
          <a:xfrm>
            <a:off x="8262601" y="337991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A69833-A72E-477F-84DC-F59D17CA46C0}"/>
              </a:ext>
            </a:extLst>
          </p:cNvPr>
          <p:cNvSpPr txBox="1"/>
          <p:nvPr/>
        </p:nvSpPr>
        <p:spPr>
          <a:xfrm>
            <a:off x="7812447" y="338051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10DFD79-C47F-4DF9-9D03-74F283A258F4}"/>
              </a:ext>
            </a:extLst>
          </p:cNvPr>
          <p:cNvSpPr/>
          <p:nvPr/>
        </p:nvSpPr>
        <p:spPr>
          <a:xfrm>
            <a:off x="4665977" y="1039649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£1.48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E9E5E44-384F-41ED-AD2D-0BC7A0B8F0CC}"/>
              </a:ext>
            </a:extLst>
          </p:cNvPr>
          <p:cNvSpPr txBox="1"/>
          <p:nvPr/>
        </p:nvSpPr>
        <p:spPr>
          <a:xfrm>
            <a:off x="8105046" y="336425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A3CF27-D574-441C-B89A-275D80D305A5}"/>
              </a:ext>
            </a:extLst>
          </p:cNvPr>
          <p:cNvSpPr txBox="1"/>
          <p:nvPr/>
        </p:nvSpPr>
        <p:spPr>
          <a:xfrm>
            <a:off x="7503272" y="337333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FA99EE4-8E3E-4664-8CB7-59F907FEEC79}"/>
              </a:ext>
            </a:extLst>
          </p:cNvPr>
          <p:cNvSpPr/>
          <p:nvPr/>
        </p:nvSpPr>
        <p:spPr>
          <a:xfrm>
            <a:off x="7814028" y="1507160"/>
            <a:ext cx="8210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22p</a:t>
            </a:r>
          </a:p>
        </p:txBody>
      </p:sp>
    </p:spTree>
    <p:extLst>
      <p:ext uri="{BB962C8B-B14F-4D97-AF65-F5344CB8AC3E}">
        <p14:creationId xmlns:p14="http://schemas.microsoft.com/office/powerpoint/2010/main" val="374336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batteries in packs of four and packs of two.</a:t>
            </a:r>
          </a:p>
          <a:p>
            <a:r>
              <a:rPr lang="en-US" sz="3200" b="1" dirty="0"/>
              <a:t>Simon and Nick want two batteries each. </a:t>
            </a:r>
          </a:p>
          <a:p>
            <a:r>
              <a:rPr lang="en-US" sz="3200" b="1" dirty="0"/>
              <a:t>They buy a pack of four and share the cost equally.</a:t>
            </a:r>
          </a:p>
          <a:p>
            <a:r>
              <a:rPr lang="en-US" sz="3200" b="1" dirty="0"/>
              <a:t>How much does each pay?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616823-385B-4BD3-8709-10DDE7343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91" y="2112103"/>
            <a:ext cx="2276475" cy="3267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31BD13-2C61-4F5C-9A60-FEDF3621C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5966" y="2150202"/>
            <a:ext cx="2257425" cy="3190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A9BEF7-02B3-4281-BD66-58E56D7EC54A}"/>
              </a:ext>
            </a:extLst>
          </p:cNvPr>
          <p:cNvSpPr txBox="1"/>
          <p:nvPr/>
        </p:nvSpPr>
        <p:spPr>
          <a:xfrm>
            <a:off x="5404032" y="256689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1.4 8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EF988D-3280-4ECB-BEEE-E11C6C45CE4B}"/>
              </a:ext>
            </a:extLst>
          </p:cNvPr>
          <p:cNvSpPr txBox="1"/>
          <p:nvPr/>
        </p:nvSpPr>
        <p:spPr>
          <a:xfrm>
            <a:off x="4937765" y="257876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705A28-6D72-4918-BB21-D635A6275F01}"/>
              </a:ext>
            </a:extLst>
          </p:cNvPr>
          <p:cNvCxnSpPr>
            <a:cxnSpLocks/>
          </p:cNvCxnSpPr>
          <p:nvPr/>
        </p:nvCxnSpPr>
        <p:spPr>
          <a:xfrm>
            <a:off x="5412382" y="2628321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8A01625-C951-4669-BD67-5C9809E21EB9}"/>
              </a:ext>
            </a:extLst>
          </p:cNvPr>
          <p:cNvCxnSpPr>
            <a:cxnSpLocks/>
          </p:cNvCxnSpPr>
          <p:nvPr/>
        </p:nvCxnSpPr>
        <p:spPr>
          <a:xfrm flipH="1">
            <a:off x="5427536" y="2628321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4DDA6E7-7A8F-4EA8-B110-7821601D1842}"/>
              </a:ext>
            </a:extLst>
          </p:cNvPr>
          <p:cNvSpPr txBox="1"/>
          <p:nvPr/>
        </p:nvSpPr>
        <p:spPr>
          <a:xfrm>
            <a:off x="5696378" y="21121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43D7D6-EA25-4F76-BB9D-2BFF30A12FE5}"/>
              </a:ext>
            </a:extLst>
          </p:cNvPr>
          <p:cNvSpPr txBox="1"/>
          <p:nvPr/>
        </p:nvSpPr>
        <p:spPr>
          <a:xfrm>
            <a:off x="5859324" y="21132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8F7F6C-E01C-47AD-8B89-01E44C0FF1BC}"/>
              </a:ext>
            </a:extLst>
          </p:cNvPr>
          <p:cNvSpPr txBox="1"/>
          <p:nvPr/>
        </p:nvSpPr>
        <p:spPr>
          <a:xfrm>
            <a:off x="5727986" y="260360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D0DA9B-D08B-424E-A97E-1AA203DB4664}"/>
              </a:ext>
            </a:extLst>
          </p:cNvPr>
          <p:cNvSpPr txBox="1"/>
          <p:nvPr/>
        </p:nvSpPr>
        <p:spPr>
          <a:xfrm>
            <a:off x="5385009" y="21121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F0D3E1-C364-4CFE-9F0D-0ECC8A105FA9}"/>
              </a:ext>
            </a:extLst>
          </p:cNvPr>
          <p:cNvSpPr txBox="1"/>
          <p:nvPr/>
        </p:nvSpPr>
        <p:spPr>
          <a:xfrm>
            <a:off x="6273048" y="21132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CE500B-A05E-4EB3-AAD6-356674E4D9AF}"/>
              </a:ext>
            </a:extLst>
          </p:cNvPr>
          <p:cNvSpPr txBox="1"/>
          <p:nvPr/>
        </p:nvSpPr>
        <p:spPr>
          <a:xfrm>
            <a:off x="5054508" y="21121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364510-EFC4-4FEF-AE6F-B242E885950D}"/>
              </a:ext>
            </a:extLst>
          </p:cNvPr>
          <p:cNvSpPr/>
          <p:nvPr/>
        </p:nvSpPr>
        <p:spPr>
          <a:xfrm>
            <a:off x="4664374" y="1527000"/>
            <a:ext cx="8210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74p</a:t>
            </a:r>
          </a:p>
        </p:txBody>
      </p:sp>
    </p:spTree>
    <p:extLst>
      <p:ext uri="{BB962C8B-B14F-4D97-AF65-F5344CB8AC3E}">
        <p14:creationId xmlns:p14="http://schemas.microsoft.com/office/powerpoint/2010/main" val="408404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5F9B5C-6B02-45CB-9268-007D0DD5A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952" y="1566267"/>
            <a:ext cx="3362325" cy="501967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5CF9802-2D43-4120-ADC5-23FD0A349D8E}"/>
              </a:ext>
            </a:extLst>
          </p:cNvPr>
          <p:cNvSpPr/>
          <p:nvPr/>
        </p:nvSpPr>
        <p:spPr>
          <a:xfrm>
            <a:off x="2580308" y="284345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Jamie is cooking pasta.</a:t>
            </a:r>
          </a:p>
          <a:p>
            <a:r>
              <a:rPr lang="en-US" sz="3200" b="1" dirty="0"/>
              <a:t>He weighs 350 grams of pasta.</a:t>
            </a:r>
          </a:p>
          <a:p>
            <a:r>
              <a:rPr lang="en-US" sz="3200" b="1" dirty="0"/>
              <a:t>Draw an arrow on the scale to show 350 grams.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4094403" y="2549634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4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C0A20C-4004-4D21-96B2-2BB0D021CD26}"/>
              </a:ext>
            </a:extLst>
          </p:cNvPr>
          <p:cNvSpPr/>
          <p:nvPr/>
        </p:nvSpPr>
        <p:spPr>
          <a:xfrm>
            <a:off x="5701264" y="254963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969099" y="5104563"/>
            <a:ext cx="432079" cy="100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4339423" y="4812175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325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3862221" y="5304159"/>
            <a:ext cx="322918" cy="1738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4123383" y="5185612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646948" y="4399547"/>
            <a:ext cx="1209138" cy="90060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6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96296E-6 L 2.29167E-6 0.00023 C 0.00221 2.96296E-6 0.00442 2.96296E-6 0.00664 0.00023 C 0.0069 0.00023 0.00716 0.00046 0.00755 0.00069 C 0.00794 0.00092 0.00833 0.00092 0.00885 0.00115 C 0.00911 0.00115 0.00937 0.00139 0.00976 0.00139 C 0.01159 0.00162 0.01341 0.00162 0.01523 0.00185 C 0.01575 0.00208 0.01627 0.00254 0.01679 0.00254 C 0.01836 0.00301 0.01823 0.00301 0.01953 0.00301 L 0.01953 0.00254 L 0.03841 0.01018 L 0.05547 0.02453 L 0.07226 0.04282 " pathEditMode="relative" rAng="0" ptsTypes="AAAAAAAAAAAAA">
                                      <p:cBhvr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/>
      <p:bldP spid="7" grpId="0"/>
      <p:bldP spid="10" grpId="0"/>
      <p:bldP spid="12" grpId="0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prices of sandwiches, drinks and fruit.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3303FD-4F7C-48D4-A2D0-F417DD9B3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34" y="579356"/>
            <a:ext cx="6764048" cy="21393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D94109-53F4-45AB-86A9-C74755A491D4}"/>
              </a:ext>
            </a:extLst>
          </p:cNvPr>
          <p:cNvSpPr/>
          <p:nvPr/>
        </p:nvSpPr>
        <p:spPr>
          <a:xfrm>
            <a:off x="56122" y="2661773"/>
            <a:ext cx="84202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Shereen buys a tuna sandwich, milk and a pear.</a:t>
            </a:r>
          </a:p>
          <a:p>
            <a:r>
              <a:rPr lang="en-US" sz="3200" b="1" dirty="0"/>
              <a:t>How much does she pay?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442FC-BBC1-41B2-A03F-5302AAE1746A}"/>
              </a:ext>
            </a:extLst>
          </p:cNvPr>
          <p:cNvSpPr txBox="1"/>
          <p:nvPr/>
        </p:nvSpPr>
        <p:spPr>
          <a:xfrm>
            <a:off x="4987161" y="3485641"/>
            <a:ext cx="14089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1.7 0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21BF4F-5FD6-4110-80C3-65BAFA7C5193}"/>
              </a:ext>
            </a:extLst>
          </p:cNvPr>
          <p:cNvSpPr txBox="1"/>
          <p:nvPr/>
        </p:nvSpPr>
        <p:spPr>
          <a:xfrm>
            <a:off x="4977270" y="392277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0.5 5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B5AB85-D55F-4369-889B-E17D317A7FB0}"/>
              </a:ext>
            </a:extLst>
          </p:cNvPr>
          <p:cNvCxnSpPr>
            <a:cxnSpLocks/>
          </p:cNvCxnSpPr>
          <p:nvPr/>
        </p:nvCxnSpPr>
        <p:spPr>
          <a:xfrm>
            <a:off x="4565903" y="443831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692EDE3-405D-4118-A376-FDD939D94691}"/>
              </a:ext>
            </a:extLst>
          </p:cNvPr>
          <p:cNvSpPr txBox="1"/>
          <p:nvPr/>
        </p:nvSpPr>
        <p:spPr>
          <a:xfrm>
            <a:off x="4559960" y="3931758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8C6069-DFC5-43B9-8520-B3633D543A0E}"/>
              </a:ext>
            </a:extLst>
          </p:cNvPr>
          <p:cNvSpPr txBox="1"/>
          <p:nvPr/>
        </p:nvSpPr>
        <p:spPr>
          <a:xfrm>
            <a:off x="5275419" y="439269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F096B5-57A8-4A69-99BA-93A9CA4BA228}"/>
              </a:ext>
            </a:extLst>
          </p:cNvPr>
          <p:cNvSpPr txBox="1"/>
          <p:nvPr/>
        </p:nvSpPr>
        <p:spPr>
          <a:xfrm>
            <a:off x="5870330" y="437323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2A375C-E0C5-41A5-8775-AB8902CF7FC2}"/>
              </a:ext>
            </a:extLst>
          </p:cNvPr>
          <p:cNvSpPr txBox="1"/>
          <p:nvPr/>
        </p:nvSpPr>
        <p:spPr>
          <a:xfrm>
            <a:off x="5453587" y="438218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313211-6370-4F67-8789-7F803164E784}"/>
              </a:ext>
            </a:extLst>
          </p:cNvPr>
          <p:cNvSpPr txBox="1"/>
          <p:nvPr/>
        </p:nvSpPr>
        <p:spPr>
          <a:xfrm>
            <a:off x="4976295" y="437857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FEC2AD-E34F-484D-80DA-C6B0CEF1804B}"/>
              </a:ext>
            </a:extLst>
          </p:cNvPr>
          <p:cNvSpPr txBox="1"/>
          <p:nvPr/>
        </p:nvSpPr>
        <p:spPr>
          <a:xfrm>
            <a:off x="5050260" y="3253877"/>
            <a:ext cx="519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D7111B-BD27-4531-BC2F-384F36FB29C1}"/>
              </a:ext>
            </a:extLst>
          </p:cNvPr>
          <p:cNvSpPr txBox="1"/>
          <p:nvPr/>
        </p:nvSpPr>
        <p:spPr>
          <a:xfrm>
            <a:off x="4977270" y="4814921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0.2 0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D93574B-4ED6-491A-B7B6-42835CEDC582}"/>
              </a:ext>
            </a:extLst>
          </p:cNvPr>
          <p:cNvCxnSpPr>
            <a:cxnSpLocks/>
          </p:cNvCxnSpPr>
          <p:nvPr/>
        </p:nvCxnSpPr>
        <p:spPr>
          <a:xfrm>
            <a:off x="4552523" y="5325997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FA63521-F9D9-4880-A969-E1869DD5F8F4}"/>
              </a:ext>
            </a:extLst>
          </p:cNvPr>
          <p:cNvSpPr txBox="1"/>
          <p:nvPr/>
        </p:nvSpPr>
        <p:spPr>
          <a:xfrm>
            <a:off x="4559960" y="4823904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9A10D4-01BB-4C59-985A-13AA8A908470}"/>
              </a:ext>
            </a:extLst>
          </p:cNvPr>
          <p:cNvSpPr txBox="1"/>
          <p:nvPr/>
        </p:nvSpPr>
        <p:spPr>
          <a:xfrm>
            <a:off x="5870330" y="525617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DAF5EC-D1B0-4B2D-AED2-1169DB5E6A17}"/>
              </a:ext>
            </a:extLst>
          </p:cNvPr>
          <p:cNvSpPr txBox="1"/>
          <p:nvPr/>
        </p:nvSpPr>
        <p:spPr>
          <a:xfrm>
            <a:off x="5282561" y="525617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1C8B1C-E271-4012-929A-74DC37D607D0}"/>
              </a:ext>
            </a:extLst>
          </p:cNvPr>
          <p:cNvSpPr txBox="1"/>
          <p:nvPr/>
        </p:nvSpPr>
        <p:spPr>
          <a:xfrm>
            <a:off x="5432103" y="525617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C5D043-0CE3-43D8-AC1A-E8AC94FEC885}"/>
              </a:ext>
            </a:extLst>
          </p:cNvPr>
          <p:cNvSpPr txBox="1"/>
          <p:nvPr/>
        </p:nvSpPr>
        <p:spPr>
          <a:xfrm>
            <a:off x="4976294" y="525256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4E22A6-3205-4388-88BC-87B00F921B84}"/>
              </a:ext>
            </a:extLst>
          </p:cNvPr>
          <p:cNvSpPr txBox="1"/>
          <p:nvPr/>
        </p:nvSpPr>
        <p:spPr>
          <a:xfrm>
            <a:off x="6954982" y="3485641"/>
            <a:ext cx="30447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She pays £2.45</a:t>
            </a:r>
          </a:p>
        </p:txBody>
      </p:sp>
    </p:spTree>
    <p:extLst>
      <p:ext uri="{BB962C8B-B14F-4D97-AF65-F5344CB8AC3E}">
        <p14:creationId xmlns:p14="http://schemas.microsoft.com/office/powerpoint/2010/main" val="95632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prices of sandwiches, drinks and fruit.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3303FD-4F7C-48D4-A2D0-F417DD9B3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34" y="579356"/>
            <a:ext cx="6764048" cy="21393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D94109-53F4-45AB-86A9-C74755A491D4}"/>
              </a:ext>
            </a:extLst>
          </p:cNvPr>
          <p:cNvSpPr/>
          <p:nvPr/>
        </p:nvSpPr>
        <p:spPr>
          <a:xfrm>
            <a:off x="56122" y="2661773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Mike has 80p to spend on a fruit and a drink.</a:t>
            </a:r>
          </a:p>
          <a:p>
            <a:r>
              <a:rPr lang="en-US" sz="3200" b="1" dirty="0"/>
              <a:t>What two things can he buy for exactly 80p?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E9B0367-58FA-4DFA-83C2-D7D898F9569D}"/>
              </a:ext>
            </a:extLst>
          </p:cNvPr>
          <p:cNvSpPr/>
          <p:nvPr/>
        </p:nvSpPr>
        <p:spPr>
          <a:xfrm>
            <a:off x="3713041" y="1225947"/>
            <a:ext cx="708834" cy="4640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E204640-BB44-4A5C-98A2-4E5E9453C158}"/>
              </a:ext>
            </a:extLst>
          </p:cNvPr>
          <p:cNvSpPr/>
          <p:nvPr/>
        </p:nvSpPr>
        <p:spPr>
          <a:xfrm>
            <a:off x="5956152" y="2124895"/>
            <a:ext cx="708834" cy="4640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EF8EA6-1BC5-49CA-B7A6-85741B76F8CC}"/>
              </a:ext>
            </a:extLst>
          </p:cNvPr>
          <p:cNvSpPr txBox="1"/>
          <p:nvPr/>
        </p:nvSpPr>
        <p:spPr>
          <a:xfrm>
            <a:off x="7732905" y="3113529"/>
            <a:ext cx="34582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Milk and melon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37A1AB-25FA-4997-AAD4-6E32A5DDABA8}"/>
              </a:ext>
            </a:extLst>
          </p:cNvPr>
          <p:cNvSpPr txBox="1"/>
          <p:nvPr/>
        </p:nvSpPr>
        <p:spPr>
          <a:xfrm>
            <a:off x="4146014" y="3965261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ED2A9A-6AF0-4575-ABDF-C783D0D8ED01}"/>
              </a:ext>
            </a:extLst>
          </p:cNvPr>
          <p:cNvSpPr txBox="1"/>
          <p:nvPr/>
        </p:nvSpPr>
        <p:spPr>
          <a:xfrm>
            <a:off x="4154729" y="4394092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0B7DF-5775-4730-8436-3C2ECB9C2A74}"/>
              </a:ext>
            </a:extLst>
          </p:cNvPr>
          <p:cNvSpPr txBox="1"/>
          <p:nvPr/>
        </p:nvSpPr>
        <p:spPr>
          <a:xfrm>
            <a:off x="3713041" y="4365956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D7F16C-2050-4C76-8BCD-339F4E2C8311}"/>
              </a:ext>
            </a:extLst>
          </p:cNvPr>
          <p:cNvCxnSpPr>
            <a:cxnSpLocks/>
          </p:cNvCxnSpPr>
          <p:nvPr/>
        </p:nvCxnSpPr>
        <p:spPr>
          <a:xfrm>
            <a:off x="3728988" y="4908304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EBC941-7CD0-43C3-8A7A-C7F731D117E8}"/>
              </a:ext>
            </a:extLst>
          </p:cNvPr>
          <p:cNvCxnSpPr>
            <a:cxnSpLocks/>
          </p:cNvCxnSpPr>
          <p:nvPr/>
        </p:nvCxnSpPr>
        <p:spPr>
          <a:xfrm>
            <a:off x="3728988" y="5350759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AF7EF95-0A63-487D-B8EC-406EC510ABA6}"/>
              </a:ext>
            </a:extLst>
          </p:cNvPr>
          <p:cNvSpPr txBox="1"/>
          <p:nvPr/>
        </p:nvSpPr>
        <p:spPr>
          <a:xfrm>
            <a:off x="4460091" y="3965261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6C67EB-31D8-458C-B04E-897B1103AC93}"/>
              </a:ext>
            </a:extLst>
          </p:cNvPr>
          <p:cNvSpPr txBox="1"/>
          <p:nvPr/>
        </p:nvSpPr>
        <p:spPr>
          <a:xfrm>
            <a:off x="4608571" y="4828783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DF3C4A-EFD9-47B8-A35D-10E22D342F1D}"/>
              </a:ext>
            </a:extLst>
          </p:cNvPr>
          <p:cNvSpPr txBox="1"/>
          <p:nvPr/>
        </p:nvSpPr>
        <p:spPr>
          <a:xfrm>
            <a:off x="4147936" y="4825326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90CE4C-D0D0-42BA-87E1-BD23B8C96752}"/>
              </a:ext>
            </a:extLst>
          </p:cNvPr>
          <p:cNvSpPr txBox="1"/>
          <p:nvPr/>
        </p:nvSpPr>
        <p:spPr>
          <a:xfrm>
            <a:off x="4208823" y="3690506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679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/>
      <p:bldP spid="14" grpId="0"/>
      <p:bldP spid="16" grpId="0"/>
      <p:bldP spid="17" grpId="0"/>
      <p:bldP spid="18" grpId="0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87B1ED-F245-4B4C-B406-F88821339E1F}"/>
              </a:ext>
            </a:extLst>
          </p:cNvPr>
          <p:cNvSpPr/>
          <p:nvPr/>
        </p:nvSpPr>
        <p:spPr>
          <a:xfrm>
            <a:off x="56122" y="147305"/>
            <a:ext cx="10684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Shade more triangles on this shape so that      is shaded.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C4353A-C45A-4950-A4BE-B22E083BC4DA}"/>
              </a:ext>
            </a:extLst>
          </p:cNvPr>
          <p:cNvSpPr/>
          <p:nvPr/>
        </p:nvSpPr>
        <p:spPr>
          <a:xfrm>
            <a:off x="7392468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0D79DB-94E8-4DE1-B86F-AF181F54ADD0}"/>
              </a:ext>
            </a:extLst>
          </p:cNvPr>
          <p:cNvSpPr/>
          <p:nvPr/>
        </p:nvSpPr>
        <p:spPr>
          <a:xfrm>
            <a:off x="7392468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383A260-6C84-424A-AA4D-F9D0B4F97338}"/>
              </a:ext>
            </a:extLst>
          </p:cNvPr>
          <p:cNvCxnSpPr/>
          <p:nvPr/>
        </p:nvCxnSpPr>
        <p:spPr>
          <a:xfrm>
            <a:off x="7409437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F64288F-48D7-427C-90B2-0881A4D3C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00" y="942920"/>
            <a:ext cx="5600000" cy="483809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3EFD06D-9EE0-4B0D-8A3B-7752D028B7FB}"/>
              </a:ext>
            </a:extLst>
          </p:cNvPr>
          <p:cNvCxnSpPr>
            <a:cxnSpLocks/>
          </p:cNvCxnSpPr>
          <p:nvPr/>
        </p:nvCxnSpPr>
        <p:spPr>
          <a:xfrm>
            <a:off x="6393840" y="2118223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FB3953-C4BE-4A68-B1DC-1CE641A8A3F2}"/>
              </a:ext>
            </a:extLst>
          </p:cNvPr>
          <p:cNvCxnSpPr>
            <a:cxnSpLocks/>
          </p:cNvCxnSpPr>
          <p:nvPr/>
        </p:nvCxnSpPr>
        <p:spPr>
          <a:xfrm>
            <a:off x="7273070" y="2118223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178F1E9-BA76-46B8-981C-6DD3BBDC770F}"/>
              </a:ext>
            </a:extLst>
          </p:cNvPr>
          <p:cNvSpPr txBox="1"/>
          <p:nvPr/>
        </p:nvSpPr>
        <p:spPr>
          <a:xfrm>
            <a:off x="6356467" y="16103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682383-95D0-4B8D-892F-F8103173ED25}"/>
              </a:ext>
            </a:extLst>
          </p:cNvPr>
          <p:cNvSpPr txBox="1"/>
          <p:nvPr/>
        </p:nvSpPr>
        <p:spPr>
          <a:xfrm>
            <a:off x="6367033" y="205643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7BB503-6DA3-43F4-8BD0-722077EB8FA1}"/>
              </a:ext>
            </a:extLst>
          </p:cNvPr>
          <p:cNvSpPr txBox="1"/>
          <p:nvPr/>
        </p:nvSpPr>
        <p:spPr>
          <a:xfrm>
            <a:off x="7273069" y="205643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95D669-8414-42A5-A049-4B5B9D029B44}"/>
              </a:ext>
            </a:extLst>
          </p:cNvPr>
          <p:cNvSpPr txBox="1"/>
          <p:nvPr/>
        </p:nvSpPr>
        <p:spPr>
          <a:xfrm>
            <a:off x="6826027" y="180275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B668AD96-6E9C-4480-B2F7-BFD8F3B30495}"/>
              </a:ext>
            </a:extLst>
          </p:cNvPr>
          <p:cNvSpPr/>
          <p:nvPr/>
        </p:nvSpPr>
        <p:spPr>
          <a:xfrm rot="16200000">
            <a:off x="6758728" y="108826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E796F44-0D3E-43FF-BBE5-3A9E8E041563}"/>
              </a:ext>
            </a:extLst>
          </p:cNvPr>
          <p:cNvSpPr/>
          <p:nvPr/>
        </p:nvSpPr>
        <p:spPr>
          <a:xfrm rot="5400000">
            <a:off x="6748441" y="201538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DC7205-E372-40EF-B078-1F83EF9E83F8}"/>
              </a:ext>
            </a:extLst>
          </p:cNvPr>
          <p:cNvSpPr txBox="1"/>
          <p:nvPr/>
        </p:nvSpPr>
        <p:spPr>
          <a:xfrm>
            <a:off x="6879031" y="255076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12C9C8-1C9C-4714-80A3-B160C8EE32DD}"/>
              </a:ext>
            </a:extLst>
          </p:cNvPr>
          <p:cNvSpPr txBox="1"/>
          <p:nvPr/>
        </p:nvSpPr>
        <p:spPr>
          <a:xfrm>
            <a:off x="6879030" y="125644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FBC13C-6EF6-475C-9B0A-C05D59C2BF8A}"/>
              </a:ext>
            </a:extLst>
          </p:cNvPr>
          <p:cNvSpPr txBox="1"/>
          <p:nvPr/>
        </p:nvSpPr>
        <p:spPr>
          <a:xfrm>
            <a:off x="7486958" y="1610389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8A722BA9-19AC-42D3-994C-9D352CD75AF9}"/>
              </a:ext>
            </a:extLst>
          </p:cNvPr>
          <p:cNvSpPr/>
          <p:nvPr/>
        </p:nvSpPr>
        <p:spPr>
          <a:xfrm rot="5400000">
            <a:off x="3205295" y="1897918"/>
            <a:ext cx="1560457" cy="137012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A866CEF1-2417-491C-B2CB-9A43F327AA7C}"/>
              </a:ext>
            </a:extLst>
          </p:cNvPr>
          <p:cNvSpPr/>
          <p:nvPr/>
        </p:nvSpPr>
        <p:spPr>
          <a:xfrm rot="9004249">
            <a:off x="3553609" y="2888986"/>
            <a:ext cx="1560457" cy="137012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88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19" grpId="0" animBg="1"/>
      <p:bldP spid="20" grpId="0" animBg="1"/>
    </p:bld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times in order, starting with the shortest. </a:t>
            </a:r>
          </a:p>
          <a:p>
            <a:r>
              <a:rPr lang="en-US" sz="3200" dirty="0"/>
              <a:t>       24 days                 1 month                 10 weeks                 48 hours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B73FD4-A407-4F66-8E08-CCECBBC14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882" y="2458549"/>
            <a:ext cx="9014534" cy="13728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E463E4E-C268-4F22-92E5-640473850E4C}"/>
              </a:ext>
            </a:extLst>
          </p:cNvPr>
          <p:cNvSpPr/>
          <p:nvPr/>
        </p:nvSpPr>
        <p:spPr>
          <a:xfrm>
            <a:off x="3068658" y="1127217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28-31 days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5B4B26-521E-4FAC-88D8-71D1E7904209}"/>
              </a:ext>
            </a:extLst>
          </p:cNvPr>
          <p:cNvSpPr/>
          <p:nvPr/>
        </p:nvSpPr>
        <p:spPr>
          <a:xfrm>
            <a:off x="5638796" y="1127217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x 7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85FE06-FBBF-44B1-BCF9-D5B0DF7BDF23}"/>
              </a:ext>
            </a:extLst>
          </p:cNvPr>
          <p:cNvSpPr/>
          <p:nvPr/>
        </p:nvSpPr>
        <p:spPr>
          <a:xfrm>
            <a:off x="7031060" y="1127217"/>
            <a:ext cx="2092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 days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8F62F5-D97F-4553-B02C-2927F9C75C81}"/>
              </a:ext>
            </a:extLst>
          </p:cNvPr>
          <p:cNvSpPr txBox="1"/>
          <p:nvPr/>
        </p:nvSpPr>
        <p:spPr>
          <a:xfrm>
            <a:off x="8836231" y="1127217"/>
            <a:ext cx="2092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÷ 24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4DC18E-4FE7-42E7-A4F6-B5A7713A53DC}"/>
              </a:ext>
            </a:extLst>
          </p:cNvPr>
          <p:cNvSpPr/>
          <p:nvPr/>
        </p:nvSpPr>
        <p:spPr>
          <a:xfrm>
            <a:off x="10463447" y="1127216"/>
            <a:ext cx="1333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days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C28554-8E64-4503-9860-83093B3485E6}"/>
              </a:ext>
            </a:extLst>
          </p:cNvPr>
          <p:cNvSpPr/>
          <p:nvPr/>
        </p:nvSpPr>
        <p:spPr>
          <a:xfrm>
            <a:off x="1454251" y="2615501"/>
            <a:ext cx="17229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48 hours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ED6591-EE48-4F48-B7B9-66F7655F7FBD}"/>
              </a:ext>
            </a:extLst>
          </p:cNvPr>
          <p:cNvSpPr/>
          <p:nvPr/>
        </p:nvSpPr>
        <p:spPr>
          <a:xfrm>
            <a:off x="3921071" y="2620543"/>
            <a:ext cx="15317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days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9A2515-AA20-4417-9536-3F98E5626463}"/>
              </a:ext>
            </a:extLst>
          </p:cNvPr>
          <p:cNvSpPr/>
          <p:nvPr/>
        </p:nvSpPr>
        <p:spPr>
          <a:xfrm>
            <a:off x="6128288" y="2615501"/>
            <a:ext cx="1757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month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C7FCCC-7C5B-44B6-8C50-B0C515D83805}"/>
              </a:ext>
            </a:extLst>
          </p:cNvPr>
          <p:cNvSpPr/>
          <p:nvPr/>
        </p:nvSpPr>
        <p:spPr>
          <a:xfrm>
            <a:off x="8275450" y="2615501"/>
            <a:ext cx="1757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weeks</a:t>
            </a:r>
          </a:p>
        </p:txBody>
      </p:sp>
    </p:spTree>
    <p:extLst>
      <p:ext uri="{BB962C8B-B14F-4D97-AF65-F5344CB8AC3E}">
        <p14:creationId xmlns:p14="http://schemas.microsoft.com/office/powerpoint/2010/main" val="33952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Dan says, </a:t>
            </a:r>
          </a:p>
          <a:p>
            <a:r>
              <a:rPr lang="en-US" sz="3200" b="1" dirty="0"/>
              <a:t>‘I choose a number. </a:t>
            </a:r>
          </a:p>
          <a:p>
            <a:r>
              <a:rPr lang="en-US" sz="3200" b="1" dirty="0"/>
              <a:t>I multiply it by 5</a:t>
            </a:r>
          </a:p>
          <a:p>
            <a:r>
              <a:rPr lang="en-US" sz="3200" b="1" dirty="0"/>
              <a:t>Then I subtract 7</a:t>
            </a:r>
          </a:p>
          <a:p>
            <a:r>
              <a:rPr lang="en-US" sz="3200" b="1" dirty="0"/>
              <a:t>My answer is 38’</a:t>
            </a:r>
          </a:p>
          <a:p>
            <a:r>
              <a:rPr lang="en-US" sz="3200" b="1" dirty="0"/>
              <a:t>What number did Dan choose?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108BE0-ADD4-4E9C-AD96-F48DD4B1A24C}"/>
              </a:ext>
            </a:extLst>
          </p:cNvPr>
          <p:cNvSpPr/>
          <p:nvPr/>
        </p:nvSpPr>
        <p:spPr>
          <a:xfrm>
            <a:off x="4795654" y="890893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1DB6E33-CC38-463C-83BA-2D18A007DC88}"/>
              </a:ext>
            </a:extLst>
          </p:cNvPr>
          <p:cNvCxnSpPr>
            <a:cxnSpLocks/>
          </p:cNvCxnSpPr>
          <p:nvPr/>
        </p:nvCxnSpPr>
        <p:spPr>
          <a:xfrm>
            <a:off x="6084128" y="1215761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D15D116-F245-4A62-A1B8-2BCCAA5067D4}"/>
              </a:ext>
            </a:extLst>
          </p:cNvPr>
          <p:cNvSpPr txBox="1"/>
          <p:nvPr/>
        </p:nvSpPr>
        <p:spPr>
          <a:xfrm>
            <a:off x="6244979" y="80951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108942-7240-4472-A78A-AAFAC39BD035}"/>
              </a:ext>
            </a:extLst>
          </p:cNvPr>
          <p:cNvSpPr/>
          <p:nvPr/>
        </p:nvSpPr>
        <p:spPr>
          <a:xfrm>
            <a:off x="7012381" y="890893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EE85A50-9AF4-4456-BE60-6B58B1A6368E}"/>
              </a:ext>
            </a:extLst>
          </p:cNvPr>
          <p:cNvCxnSpPr>
            <a:cxnSpLocks/>
          </p:cNvCxnSpPr>
          <p:nvPr/>
        </p:nvCxnSpPr>
        <p:spPr>
          <a:xfrm>
            <a:off x="8322699" y="1215761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1774306-58FE-41CE-8BF3-288B854A7976}"/>
              </a:ext>
            </a:extLst>
          </p:cNvPr>
          <p:cNvSpPr txBox="1"/>
          <p:nvPr/>
        </p:nvSpPr>
        <p:spPr>
          <a:xfrm>
            <a:off x="8546505" y="809515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1A4AD7-8737-4BA3-9454-D3CC9917424A}"/>
              </a:ext>
            </a:extLst>
          </p:cNvPr>
          <p:cNvSpPr/>
          <p:nvPr/>
        </p:nvSpPr>
        <p:spPr>
          <a:xfrm>
            <a:off x="9250952" y="890893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7E614C-10BC-42CF-A35F-A9A7BD5E33CB}"/>
              </a:ext>
            </a:extLst>
          </p:cNvPr>
          <p:cNvSpPr txBox="1"/>
          <p:nvPr/>
        </p:nvSpPr>
        <p:spPr>
          <a:xfrm>
            <a:off x="9601200" y="909686"/>
            <a:ext cx="8759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9469AD-6792-42EA-A4C2-481AE363F42A}"/>
              </a:ext>
            </a:extLst>
          </p:cNvPr>
          <p:cNvSpPr txBox="1"/>
          <p:nvPr/>
        </p:nvSpPr>
        <p:spPr>
          <a:xfrm>
            <a:off x="7350953" y="909686"/>
            <a:ext cx="7203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10AF80-1ECB-471A-A264-2CBB70E84E70}"/>
              </a:ext>
            </a:extLst>
          </p:cNvPr>
          <p:cNvSpPr txBox="1"/>
          <p:nvPr/>
        </p:nvSpPr>
        <p:spPr>
          <a:xfrm>
            <a:off x="5316910" y="900000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3EC88E-C707-4524-B167-DF0458808B38}"/>
              </a:ext>
            </a:extLst>
          </p:cNvPr>
          <p:cNvSpPr/>
          <p:nvPr/>
        </p:nvSpPr>
        <p:spPr>
          <a:xfrm>
            <a:off x="7745957" y="1711050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38 + 7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099FF7-7386-4FFC-B727-29636F4174C3}"/>
              </a:ext>
            </a:extLst>
          </p:cNvPr>
          <p:cNvSpPr/>
          <p:nvPr/>
        </p:nvSpPr>
        <p:spPr>
          <a:xfrm>
            <a:off x="9130786" y="1711049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ED9C22-8483-4711-B712-726415352F01}"/>
              </a:ext>
            </a:extLst>
          </p:cNvPr>
          <p:cNvSpPr/>
          <p:nvPr/>
        </p:nvSpPr>
        <p:spPr>
          <a:xfrm>
            <a:off x="4733778" y="1711049"/>
            <a:ext cx="15244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÷ 5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8A6F06-5153-463B-A0C1-F9B5E697583D}"/>
              </a:ext>
            </a:extLst>
          </p:cNvPr>
          <p:cNvSpPr/>
          <p:nvPr/>
        </p:nvSpPr>
        <p:spPr>
          <a:xfrm>
            <a:off x="6135134" y="1711048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B77A4A-F0F0-4A58-8CA6-7E6598902BAF}"/>
              </a:ext>
            </a:extLst>
          </p:cNvPr>
          <p:cNvSpPr/>
          <p:nvPr/>
        </p:nvSpPr>
        <p:spPr>
          <a:xfrm>
            <a:off x="5406089" y="2509285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7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6353E93-577B-4B6C-8F51-EB85A4F78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279" y="1295181"/>
            <a:ext cx="3549374" cy="35411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4270E9-E5A1-4359-8279-3C416F985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47" y="1330763"/>
            <a:ext cx="3478046" cy="34699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015F65-DEE3-492E-8826-61D8E15A53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1313" y="1295183"/>
            <a:ext cx="3549374" cy="35411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BA86FB-525E-4302-8BB1-004792071209}"/>
              </a:ext>
            </a:extLst>
          </p:cNvPr>
          <p:cNvSpPr/>
          <p:nvPr/>
        </p:nvSpPr>
        <p:spPr>
          <a:xfrm>
            <a:off x="103031" y="51516"/>
            <a:ext cx="121919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These three square tiles have symmetrical patterns on them.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 the line of symmetry on each tile.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8E385F-18D0-42D6-B9B9-888943662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E5020BB-E4BF-4BAB-B5F4-575B7CBCE06C}"/>
              </a:ext>
            </a:extLst>
          </p:cNvPr>
          <p:cNvCxnSpPr>
            <a:cxnSpLocks/>
          </p:cNvCxnSpPr>
          <p:nvPr/>
        </p:nvCxnSpPr>
        <p:spPr>
          <a:xfrm>
            <a:off x="2096248" y="1366345"/>
            <a:ext cx="0" cy="339879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CB94C1-4856-4F3D-B0DC-2905E3ABE8B3}"/>
              </a:ext>
            </a:extLst>
          </p:cNvPr>
          <p:cNvCxnSpPr>
            <a:cxnSpLocks/>
          </p:cNvCxnSpPr>
          <p:nvPr/>
        </p:nvCxnSpPr>
        <p:spPr>
          <a:xfrm flipH="1">
            <a:off x="4403835" y="3065743"/>
            <a:ext cx="339484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4690299-37ED-4D3B-BF8F-B7CAE1C5C47B}"/>
              </a:ext>
            </a:extLst>
          </p:cNvPr>
          <p:cNvCxnSpPr>
            <a:cxnSpLocks/>
          </p:cNvCxnSpPr>
          <p:nvPr/>
        </p:nvCxnSpPr>
        <p:spPr>
          <a:xfrm flipH="1">
            <a:off x="8387255" y="1368322"/>
            <a:ext cx="3389588" cy="339681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8D34314-F9F3-4751-A75D-DCFDB20F734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02898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Plastic cups are sold in packs of 8</a:t>
            </a:r>
          </a:p>
          <a:p>
            <a:r>
              <a:rPr lang="en-US" sz="3200" b="1" dirty="0"/>
              <a:t>Amir needs 27 cups. </a:t>
            </a:r>
          </a:p>
          <a:p>
            <a:r>
              <a:rPr lang="en-US" sz="3200" b="1" dirty="0"/>
              <a:t>How many packs must he buy?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C40527-BDDA-475A-9BB4-8F58142B454C}"/>
              </a:ext>
            </a:extLst>
          </p:cNvPr>
          <p:cNvSpPr/>
          <p:nvPr/>
        </p:nvSpPr>
        <p:spPr>
          <a:xfrm>
            <a:off x="56122" y="2779346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30 paper plates in a pack.</a:t>
            </a:r>
          </a:p>
          <a:p>
            <a:r>
              <a:rPr lang="en-US" sz="3200" b="1" dirty="0"/>
              <a:t>Amir buys 2 packs. </a:t>
            </a:r>
          </a:p>
          <a:p>
            <a:r>
              <a:rPr lang="en-US" sz="3200" b="1" dirty="0"/>
              <a:t>He uses 37 plates.</a:t>
            </a:r>
          </a:p>
          <a:p>
            <a:r>
              <a:rPr lang="en-US" sz="3200" b="1" dirty="0"/>
              <a:t>How many plates are left?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943D55-720D-4E0B-9E91-39AE4238955D}"/>
              </a:ext>
            </a:extLst>
          </p:cNvPr>
          <p:cNvGrpSpPr/>
          <p:nvPr/>
        </p:nvGrpSpPr>
        <p:grpSpPr>
          <a:xfrm>
            <a:off x="681927" y="1696371"/>
            <a:ext cx="746050" cy="721365"/>
            <a:chOff x="681927" y="1696371"/>
            <a:chExt cx="746050" cy="72136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1F63EDF-EF3B-4F1E-A6E8-713A85F6F295}"/>
                </a:ext>
              </a:extLst>
            </p:cNvPr>
            <p:cNvSpPr/>
            <p:nvPr/>
          </p:nvSpPr>
          <p:spPr>
            <a:xfrm>
              <a:off x="681927" y="1696371"/>
              <a:ext cx="635430" cy="72136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CF92193-2A17-457C-8347-1FD436574B98}"/>
                </a:ext>
              </a:extLst>
            </p:cNvPr>
            <p:cNvSpPr txBox="1"/>
            <p:nvPr/>
          </p:nvSpPr>
          <p:spPr>
            <a:xfrm>
              <a:off x="792547" y="1751965"/>
              <a:ext cx="6354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8F70F-2240-4D4D-9F77-D48A1308714D}"/>
              </a:ext>
            </a:extLst>
          </p:cNvPr>
          <p:cNvGrpSpPr/>
          <p:nvPr/>
        </p:nvGrpSpPr>
        <p:grpSpPr>
          <a:xfrm>
            <a:off x="1427977" y="1700062"/>
            <a:ext cx="746050" cy="721365"/>
            <a:chOff x="681927" y="1696371"/>
            <a:chExt cx="746050" cy="72136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1F2CEE-3B3E-4CE8-BAEE-D79537251C3E}"/>
                </a:ext>
              </a:extLst>
            </p:cNvPr>
            <p:cNvSpPr/>
            <p:nvPr/>
          </p:nvSpPr>
          <p:spPr>
            <a:xfrm>
              <a:off x="681927" y="1696371"/>
              <a:ext cx="635430" cy="72136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E98F33-FCB3-45E6-9D33-A6A5380938F8}"/>
                </a:ext>
              </a:extLst>
            </p:cNvPr>
            <p:cNvSpPr txBox="1"/>
            <p:nvPr/>
          </p:nvSpPr>
          <p:spPr>
            <a:xfrm>
              <a:off x="792547" y="1751965"/>
              <a:ext cx="6354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4F99126-A2CE-475F-B3CA-4EA18F35B71B}"/>
              </a:ext>
            </a:extLst>
          </p:cNvPr>
          <p:cNvGrpSpPr/>
          <p:nvPr/>
        </p:nvGrpSpPr>
        <p:grpSpPr>
          <a:xfrm>
            <a:off x="2174027" y="1697892"/>
            <a:ext cx="746050" cy="721365"/>
            <a:chOff x="681927" y="1696371"/>
            <a:chExt cx="746050" cy="72136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80B3D0C-04EB-4D1F-8633-0E7125CE194F}"/>
                </a:ext>
              </a:extLst>
            </p:cNvPr>
            <p:cNvSpPr/>
            <p:nvPr/>
          </p:nvSpPr>
          <p:spPr>
            <a:xfrm>
              <a:off x="681927" y="1696371"/>
              <a:ext cx="635430" cy="72136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22BB68-6989-445F-A78A-4610102BAC94}"/>
                </a:ext>
              </a:extLst>
            </p:cNvPr>
            <p:cNvSpPr txBox="1"/>
            <p:nvPr/>
          </p:nvSpPr>
          <p:spPr>
            <a:xfrm>
              <a:off x="792547" y="1751965"/>
              <a:ext cx="6354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5D7C9BA-B17E-4EC1-A6BE-1669458EF970}"/>
              </a:ext>
            </a:extLst>
          </p:cNvPr>
          <p:cNvGrpSpPr/>
          <p:nvPr/>
        </p:nvGrpSpPr>
        <p:grpSpPr>
          <a:xfrm>
            <a:off x="2920077" y="1701583"/>
            <a:ext cx="746050" cy="721365"/>
            <a:chOff x="681927" y="1696371"/>
            <a:chExt cx="746050" cy="7213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C1FE6C6-9DAA-4130-BAF5-92CC6E121E4A}"/>
                </a:ext>
              </a:extLst>
            </p:cNvPr>
            <p:cNvSpPr/>
            <p:nvPr/>
          </p:nvSpPr>
          <p:spPr>
            <a:xfrm>
              <a:off x="681927" y="1696371"/>
              <a:ext cx="635430" cy="72136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F6F52C-28D5-417F-979C-6BDB91DCFE2B}"/>
                </a:ext>
              </a:extLst>
            </p:cNvPr>
            <p:cNvSpPr txBox="1"/>
            <p:nvPr/>
          </p:nvSpPr>
          <p:spPr>
            <a:xfrm>
              <a:off x="792547" y="1751965"/>
              <a:ext cx="6354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8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28F4DA2-F6FA-47C1-9B7B-082E8B7AC7F3}"/>
              </a:ext>
            </a:extLst>
          </p:cNvPr>
          <p:cNvSpPr txBox="1"/>
          <p:nvPr/>
        </p:nvSpPr>
        <p:spPr>
          <a:xfrm>
            <a:off x="5366052" y="1003889"/>
            <a:ext cx="2045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packs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D50023-E185-4007-BFA8-305DF9E28125}"/>
              </a:ext>
            </a:extLst>
          </p:cNvPr>
          <p:cNvSpPr txBox="1"/>
          <p:nvPr/>
        </p:nvSpPr>
        <p:spPr>
          <a:xfrm>
            <a:off x="4365536" y="1764665"/>
            <a:ext cx="162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 ÷ 8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5EAF7E-5290-490C-9B81-30877B0BBD4F}"/>
              </a:ext>
            </a:extLst>
          </p:cNvPr>
          <p:cNvSpPr txBox="1"/>
          <p:nvPr/>
        </p:nvSpPr>
        <p:spPr>
          <a:xfrm>
            <a:off x="5824503" y="1754670"/>
            <a:ext cx="864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r3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40F18D-411C-4517-BF22-1C30BD202744}"/>
              </a:ext>
            </a:extLst>
          </p:cNvPr>
          <p:cNvSpPr txBox="1"/>
          <p:nvPr/>
        </p:nvSpPr>
        <p:spPr>
          <a:xfrm>
            <a:off x="6667529" y="1751965"/>
            <a:ext cx="51886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…but Amir needs the ‘remainder 3’ cups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64E066-4C75-45C2-B3D6-B556229DED16}"/>
              </a:ext>
            </a:extLst>
          </p:cNvPr>
          <p:cNvSpPr txBox="1"/>
          <p:nvPr/>
        </p:nvSpPr>
        <p:spPr>
          <a:xfrm>
            <a:off x="6698173" y="2819593"/>
            <a:ext cx="5188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…so we round our remainder up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951F16-5FAC-4403-A395-9D4E6C3F3305}"/>
              </a:ext>
            </a:extLst>
          </p:cNvPr>
          <p:cNvSpPr txBox="1"/>
          <p:nvPr/>
        </p:nvSpPr>
        <p:spPr>
          <a:xfrm>
            <a:off x="523290" y="4903555"/>
            <a:ext cx="162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x 2 =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8F81F7F-9F56-4461-954A-A185D70E7905}"/>
              </a:ext>
            </a:extLst>
          </p:cNvPr>
          <p:cNvSpPr txBox="1"/>
          <p:nvPr/>
        </p:nvSpPr>
        <p:spPr>
          <a:xfrm>
            <a:off x="2014713" y="4903555"/>
            <a:ext cx="3327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plates bought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67CEE4-176B-4A1D-882F-1C5D05AC7377}"/>
              </a:ext>
            </a:extLst>
          </p:cNvPr>
          <p:cNvSpPr txBox="1"/>
          <p:nvPr/>
        </p:nvSpPr>
        <p:spPr>
          <a:xfrm>
            <a:off x="523290" y="5416360"/>
            <a:ext cx="190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– 37 =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7F9490-3C0A-4A44-871C-353BEC87E149}"/>
              </a:ext>
            </a:extLst>
          </p:cNvPr>
          <p:cNvSpPr txBox="1"/>
          <p:nvPr/>
        </p:nvSpPr>
        <p:spPr>
          <a:xfrm>
            <a:off x="2282883" y="5416360"/>
            <a:ext cx="3059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 plates left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380607-DF8D-4108-9366-B2D5E14B2B27}"/>
              </a:ext>
            </a:extLst>
          </p:cNvPr>
          <p:cNvSpPr txBox="1"/>
          <p:nvPr/>
        </p:nvSpPr>
        <p:spPr>
          <a:xfrm>
            <a:off x="4565666" y="4243695"/>
            <a:ext cx="1990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 plates</a:t>
            </a:r>
          </a:p>
        </p:txBody>
      </p:sp>
    </p:spTree>
    <p:extLst>
      <p:ext uri="{BB962C8B-B14F-4D97-AF65-F5344CB8AC3E}">
        <p14:creationId xmlns:p14="http://schemas.microsoft.com/office/powerpoint/2010/main" val="402568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89190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Freddie is half as tall as his mother. </a:t>
            </a:r>
          </a:p>
          <a:p>
            <a:r>
              <a:rPr lang="en-GB" sz="3200" b="1" dirty="0"/>
              <a:t>Freddie is one metre shorter than his father. </a:t>
            </a:r>
          </a:p>
          <a:p>
            <a:r>
              <a:rPr lang="en-GB" sz="3200" b="1" dirty="0"/>
              <a:t>Freddie’s father is 180 centimetres tall. </a:t>
            </a:r>
          </a:p>
          <a:p>
            <a:r>
              <a:rPr lang="en-GB" sz="3200" b="1" dirty="0"/>
              <a:t>How many centimetres tall is Freddie’s mother?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862685-BC78-4971-8F3B-7B24639D7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3450" y="239597"/>
            <a:ext cx="2009853" cy="23769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F1277A-25B8-403D-B4C1-B6418339103F}"/>
              </a:ext>
            </a:extLst>
          </p:cNvPr>
          <p:cNvSpPr/>
          <p:nvPr/>
        </p:nvSpPr>
        <p:spPr>
          <a:xfrm>
            <a:off x="581260" y="2324202"/>
            <a:ext cx="2126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Freddie: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D6DCD2-847B-4B52-AE10-C05F293A1E72}"/>
              </a:ext>
            </a:extLst>
          </p:cNvPr>
          <p:cNvSpPr/>
          <p:nvPr/>
        </p:nvSpPr>
        <p:spPr>
          <a:xfrm>
            <a:off x="2169309" y="2324201"/>
            <a:ext cx="4189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180cm – 100cm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EAC760-AEA9-4E2C-AC70-531548635401}"/>
              </a:ext>
            </a:extLst>
          </p:cNvPr>
          <p:cNvSpPr/>
          <p:nvPr/>
        </p:nvSpPr>
        <p:spPr>
          <a:xfrm>
            <a:off x="5252215" y="2324200"/>
            <a:ext cx="13455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80cm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2D0470-3DD1-4DFF-B21C-53CD923C2BAF}"/>
              </a:ext>
            </a:extLst>
          </p:cNvPr>
          <p:cNvSpPr/>
          <p:nvPr/>
        </p:nvSpPr>
        <p:spPr>
          <a:xfrm>
            <a:off x="581259" y="2908975"/>
            <a:ext cx="3399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Freddie’s mother: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9CFFE4-5B24-4F5C-8423-DCC0B2810A67}"/>
              </a:ext>
            </a:extLst>
          </p:cNvPr>
          <p:cNvSpPr/>
          <p:nvPr/>
        </p:nvSpPr>
        <p:spPr>
          <a:xfrm>
            <a:off x="3712243" y="2908974"/>
            <a:ext cx="4189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80cm x 2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099CC8-6484-4979-AF10-ED11D6A490A0}"/>
              </a:ext>
            </a:extLst>
          </p:cNvPr>
          <p:cNvSpPr/>
          <p:nvPr/>
        </p:nvSpPr>
        <p:spPr>
          <a:xfrm>
            <a:off x="5737439" y="2908973"/>
            <a:ext cx="16254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160cm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B8CDC7-4B8D-4237-90FE-E2EBB96A9281}"/>
              </a:ext>
            </a:extLst>
          </p:cNvPr>
          <p:cNvSpPr/>
          <p:nvPr/>
        </p:nvSpPr>
        <p:spPr>
          <a:xfrm>
            <a:off x="8245770" y="1527328"/>
            <a:ext cx="16254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160cm</a:t>
            </a:r>
          </a:p>
        </p:txBody>
      </p:sp>
    </p:spTree>
    <p:extLst>
      <p:ext uri="{BB962C8B-B14F-4D97-AF65-F5344CB8AC3E}">
        <p14:creationId xmlns:p14="http://schemas.microsoft.com/office/powerpoint/2010/main" val="270802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a </a:t>
            </a:r>
            <a:r>
              <a:rPr lang="en-US" sz="3200" b="1" u="sng" dirty="0"/>
              <a:t>different</a:t>
            </a:r>
            <a:r>
              <a:rPr lang="en-US" sz="3200" b="1" dirty="0"/>
              <a:t> digit in each box to make these correct.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E1CD24-D209-472A-ADFE-746937C05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82" y="758103"/>
            <a:ext cx="6892454" cy="12871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BC47A5-2932-4518-ADEA-81EBC514C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63" y="2989630"/>
            <a:ext cx="6867091" cy="12871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DB594D-27C1-4871-8CE5-A3D41FCC1FC8}"/>
              </a:ext>
            </a:extLst>
          </p:cNvPr>
          <p:cNvSpPr txBox="1"/>
          <p:nvPr/>
        </p:nvSpPr>
        <p:spPr>
          <a:xfrm>
            <a:off x="1686608" y="107852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A2B936-272A-4D5C-AE6F-9C1787A3401D}"/>
              </a:ext>
            </a:extLst>
          </p:cNvPr>
          <p:cNvSpPr txBox="1"/>
          <p:nvPr/>
        </p:nvSpPr>
        <p:spPr>
          <a:xfrm>
            <a:off x="5505132" y="107852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BC69664-ED9B-4693-A1A8-FC2265AF9C9C}"/>
              </a:ext>
            </a:extLst>
          </p:cNvPr>
          <p:cNvGrpSpPr/>
          <p:nvPr/>
        </p:nvGrpSpPr>
        <p:grpSpPr>
          <a:xfrm>
            <a:off x="7571562" y="867014"/>
            <a:ext cx="1861800" cy="1405123"/>
            <a:chOff x="2248666" y="1937292"/>
            <a:chExt cx="1861800" cy="140512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A7AF922-0923-43EA-9F1D-05AAEE55D392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6E6658-F968-4900-968A-28E7B834331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CEDBC69-F71A-4EA9-BDA8-ED00275736D5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E250681-35D6-40C0-936E-3C3730EE28B9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3FF60A3-50E4-430A-8D1E-B62E0F4DA67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871C91E-FBC6-4970-B72A-E6BCBF6FCFB8}"/>
              </a:ext>
            </a:extLst>
          </p:cNvPr>
          <p:cNvSpPr txBox="1"/>
          <p:nvPr/>
        </p:nvSpPr>
        <p:spPr>
          <a:xfrm>
            <a:off x="8466677" y="175859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DD10D1-DD61-4D35-8374-43A64910415A}"/>
              </a:ext>
            </a:extLst>
          </p:cNvPr>
          <p:cNvSpPr txBox="1"/>
          <p:nvPr/>
        </p:nvSpPr>
        <p:spPr>
          <a:xfrm>
            <a:off x="8009530" y="1758591"/>
            <a:ext cx="548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A46A33-879A-419E-9329-8AB4482A9D05}"/>
              </a:ext>
            </a:extLst>
          </p:cNvPr>
          <p:cNvSpPr txBox="1"/>
          <p:nvPr/>
        </p:nvSpPr>
        <p:spPr>
          <a:xfrm>
            <a:off x="1686608" y="332638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FAA3521-7BBF-469B-81EA-4C8A4E476850}"/>
              </a:ext>
            </a:extLst>
          </p:cNvPr>
          <p:cNvGrpSpPr/>
          <p:nvPr/>
        </p:nvGrpSpPr>
        <p:grpSpPr>
          <a:xfrm>
            <a:off x="7580881" y="2947964"/>
            <a:ext cx="1861800" cy="1405123"/>
            <a:chOff x="2248666" y="1937292"/>
            <a:chExt cx="1861800" cy="140512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CBE4E8-EBEA-4935-8C23-B89DB72B095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3 9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70C4024-5AF9-48BF-9486-007A05128EC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7BCD31-A4AA-4C48-827F-3465F641AE98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A63C1CD-8424-4166-BB62-166A82ECE591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E79285B-E869-46FC-AC98-4D701EC4F9A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6D1F72D-C583-447D-AD4D-F108772D1063}"/>
              </a:ext>
            </a:extLst>
          </p:cNvPr>
          <p:cNvSpPr txBox="1"/>
          <p:nvPr/>
        </p:nvSpPr>
        <p:spPr>
          <a:xfrm>
            <a:off x="8475996" y="383954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6196B1-C599-4643-8B5A-36D73FFD7418}"/>
              </a:ext>
            </a:extLst>
          </p:cNvPr>
          <p:cNvSpPr txBox="1"/>
          <p:nvPr/>
        </p:nvSpPr>
        <p:spPr>
          <a:xfrm>
            <a:off x="8129766" y="271572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FBA4E0-C366-49C4-8185-C9214922556D}"/>
              </a:ext>
            </a:extLst>
          </p:cNvPr>
          <p:cNvSpPr txBox="1"/>
          <p:nvPr/>
        </p:nvSpPr>
        <p:spPr>
          <a:xfrm>
            <a:off x="8018849" y="3839541"/>
            <a:ext cx="548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2869D1-6D75-4526-A173-228E68A91951}"/>
              </a:ext>
            </a:extLst>
          </p:cNvPr>
          <p:cNvSpPr txBox="1"/>
          <p:nvPr/>
        </p:nvSpPr>
        <p:spPr>
          <a:xfrm>
            <a:off x="5505494" y="3337469"/>
            <a:ext cx="548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7585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  <p:bldP spid="16" grpId="0"/>
      <p:bldP spid="17" grpId="0"/>
      <p:bldP spid="24" grpId="0"/>
      <p:bldP spid="25" grpId="0"/>
      <p:bldP spid="26" grpId="0"/>
      <p:bldP spid="27" grpId="0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EC0862-6B06-4BCD-AC81-181117FFAEAE}"/>
              </a:ext>
            </a:extLst>
          </p:cNvPr>
          <p:cNvSpPr/>
          <p:nvPr/>
        </p:nvSpPr>
        <p:spPr>
          <a:xfrm>
            <a:off x="56122" y="50000"/>
            <a:ext cx="116765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Five children took part in a chess competition.</a:t>
            </a:r>
          </a:p>
          <a:p>
            <a:r>
              <a:rPr lang="en-GB" sz="3200" b="1" dirty="0"/>
              <a:t>They each played six games.</a:t>
            </a:r>
          </a:p>
          <a:p>
            <a:r>
              <a:rPr lang="en-GB" sz="3200" b="1" dirty="0"/>
              <a:t>This table shows how many games each child won, drew or lost.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D621E8-DD26-4039-AC06-AA4203C79E11}"/>
              </a:ext>
            </a:extLst>
          </p:cNvPr>
          <p:cNvSpPr/>
          <p:nvPr/>
        </p:nvSpPr>
        <p:spPr>
          <a:xfrm>
            <a:off x="5110339" y="1580546"/>
            <a:ext cx="67745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children drew more games than they lost?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9DB46B-5E2C-4D29-8DE2-778A85906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87" y="1580546"/>
            <a:ext cx="4749323" cy="33263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D8566F-87A1-47E2-AE93-D95766893B9C}"/>
              </a:ext>
            </a:extLst>
          </p:cNvPr>
          <p:cNvSpPr/>
          <p:nvPr/>
        </p:nvSpPr>
        <p:spPr>
          <a:xfrm>
            <a:off x="3396952" y="208901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E7CCDE-FD52-4638-B413-D1D11907AFF5}"/>
              </a:ext>
            </a:extLst>
          </p:cNvPr>
          <p:cNvSpPr/>
          <p:nvPr/>
        </p:nvSpPr>
        <p:spPr>
          <a:xfrm>
            <a:off x="3444240" y="2623674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7B0B16-9DF3-4F84-BD58-D9931DA5A1DC}"/>
              </a:ext>
            </a:extLst>
          </p:cNvPr>
          <p:cNvSpPr/>
          <p:nvPr/>
        </p:nvSpPr>
        <p:spPr>
          <a:xfrm>
            <a:off x="3394000" y="315897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FBC5A5-0AEE-4CAB-9C1C-EC9BAEB7227B}"/>
              </a:ext>
            </a:extLst>
          </p:cNvPr>
          <p:cNvSpPr/>
          <p:nvPr/>
        </p:nvSpPr>
        <p:spPr>
          <a:xfrm>
            <a:off x="3441288" y="3693636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997649-5D81-4BC7-983A-EB849A1ACD60}"/>
              </a:ext>
            </a:extLst>
          </p:cNvPr>
          <p:cNvSpPr/>
          <p:nvPr/>
        </p:nvSpPr>
        <p:spPr>
          <a:xfrm>
            <a:off x="3393999" y="422893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AB3B51-3C6A-4275-8CA5-28A09A86386C}"/>
              </a:ext>
            </a:extLst>
          </p:cNvPr>
          <p:cNvSpPr/>
          <p:nvPr/>
        </p:nvSpPr>
        <p:spPr>
          <a:xfrm>
            <a:off x="5334000" y="2657764"/>
            <a:ext cx="35767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children</a:t>
            </a:r>
          </a:p>
        </p:txBody>
      </p:sp>
    </p:spTree>
    <p:extLst>
      <p:ext uri="{BB962C8B-B14F-4D97-AF65-F5344CB8AC3E}">
        <p14:creationId xmlns:p14="http://schemas.microsoft.com/office/powerpoint/2010/main" val="397827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EC0862-6B06-4BCD-AC81-181117FFAEAE}"/>
              </a:ext>
            </a:extLst>
          </p:cNvPr>
          <p:cNvSpPr/>
          <p:nvPr/>
        </p:nvSpPr>
        <p:spPr>
          <a:xfrm>
            <a:off x="56122" y="50000"/>
            <a:ext cx="116765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Five children took part in a chess competition.</a:t>
            </a:r>
          </a:p>
          <a:p>
            <a:r>
              <a:rPr lang="en-GB" sz="3200" b="1" dirty="0"/>
              <a:t>They each played six games.</a:t>
            </a:r>
          </a:p>
          <a:p>
            <a:r>
              <a:rPr lang="en-GB" sz="3200" b="1" dirty="0"/>
              <a:t>This table shows how many games each child won, drew or lost.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FA895D-2941-47B4-9B7E-0E005DE27099}"/>
              </a:ext>
            </a:extLst>
          </p:cNvPr>
          <p:cNvSpPr/>
          <p:nvPr/>
        </p:nvSpPr>
        <p:spPr>
          <a:xfrm>
            <a:off x="5001606" y="1619660"/>
            <a:ext cx="71963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Each child scores two points for a win, one point for a draw, no points for a loss.</a:t>
            </a:r>
          </a:p>
          <a:p>
            <a:r>
              <a:rPr lang="en-GB" sz="3200" b="1" dirty="0"/>
              <a:t>Who scored the most points?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C8F56-2269-471B-B3B3-36FEF0A72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87" y="1580546"/>
            <a:ext cx="4749323" cy="33263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191C8F-12C5-423C-BC6A-A70FE62255CB}"/>
              </a:ext>
            </a:extLst>
          </p:cNvPr>
          <p:cNvSpPr/>
          <p:nvPr/>
        </p:nvSpPr>
        <p:spPr>
          <a:xfrm>
            <a:off x="3401486" y="2146286"/>
            <a:ext cx="683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78230-C0E8-4015-A7F6-32D36C3FC987}"/>
              </a:ext>
            </a:extLst>
          </p:cNvPr>
          <p:cNvSpPr/>
          <p:nvPr/>
        </p:nvSpPr>
        <p:spPr>
          <a:xfrm>
            <a:off x="3401485" y="2679543"/>
            <a:ext cx="683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2D8459-877F-4CAB-A814-E18A8D5E7DA9}"/>
              </a:ext>
            </a:extLst>
          </p:cNvPr>
          <p:cNvSpPr/>
          <p:nvPr/>
        </p:nvSpPr>
        <p:spPr>
          <a:xfrm>
            <a:off x="3401485" y="3225397"/>
            <a:ext cx="683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3A04CE-0EE3-48AB-A247-C02F19E1A42D}"/>
              </a:ext>
            </a:extLst>
          </p:cNvPr>
          <p:cNvSpPr/>
          <p:nvPr/>
        </p:nvSpPr>
        <p:spPr>
          <a:xfrm>
            <a:off x="3401484" y="3758654"/>
            <a:ext cx="683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BCD14E-EC95-461A-A612-E94E24FD2391}"/>
              </a:ext>
            </a:extLst>
          </p:cNvPr>
          <p:cNvSpPr/>
          <p:nvPr/>
        </p:nvSpPr>
        <p:spPr>
          <a:xfrm>
            <a:off x="3401483" y="4296763"/>
            <a:ext cx="683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F12C9-8DC6-41CA-8BD1-956E3597A337}"/>
              </a:ext>
            </a:extLst>
          </p:cNvPr>
          <p:cNvSpPr/>
          <p:nvPr/>
        </p:nvSpPr>
        <p:spPr>
          <a:xfrm>
            <a:off x="10168128" y="2795629"/>
            <a:ext cx="1152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Chen</a:t>
            </a:r>
          </a:p>
        </p:txBody>
      </p:sp>
    </p:spTree>
    <p:extLst>
      <p:ext uri="{BB962C8B-B14F-4D97-AF65-F5344CB8AC3E}">
        <p14:creationId xmlns:p14="http://schemas.microsoft.com/office/powerpoint/2010/main" val="414799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Sarah has a packet of balloons. The contents of the packet are</a:t>
            </a:r>
          </a:p>
          <a:p>
            <a:r>
              <a:rPr lang="en-GB" sz="3200" dirty="0"/>
              <a:t>5 red balloons          5 blue balloons          10 yellow balloons</a:t>
            </a:r>
          </a:p>
          <a:p>
            <a:r>
              <a:rPr lang="en-GB" sz="3200" b="1" dirty="0"/>
              <a:t>Sarah says, ‘One-quarter of the balloons are red.’ </a:t>
            </a:r>
          </a:p>
          <a:p>
            <a:r>
              <a:rPr lang="en-GB" sz="3200" b="1" dirty="0"/>
              <a:t>Is Sarah correct? Explain how you know. </a:t>
            </a:r>
            <a:endParaRPr lang="en-GB" sz="4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4E3BD-23E7-4833-8DA2-96B16370442B}"/>
              </a:ext>
            </a:extLst>
          </p:cNvPr>
          <p:cNvSpPr/>
          <p:nvPr/>
        </p:nvSpPr>
        <p:spPr>
          <a:xfrm>
            <a:off x="1364343" y="2650165"/>
            <a:ext cx="4051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red balloons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balloons altogether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F001C3-7A7A-4817-A7B8-AEA1457F1CCA}"/>
              </a:ext>
            </a:extLst>
          </p:cNvPr>
          <p:cNvCxnSpPr>
            <a:cxnSpLocks/>
          </p:cNvCxnSpPr>
          <p:nvPr/>
        </p:nvCxnSpPr>
        <p:spPr>
          <a:xfrm>
            <a:off x="5487262" y="3149060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555B250-81E1-4125-A438-8580A67D2BB3}"/>
              </a:ext>
            </a:extLst>
          </p:cNvPr>
          <p:cNvSpPr txBox="1"/>
          <p:nvPr/>
        </p:nvSpPr>
        <p:spPr>
          <a:xfrm>
            <a:off x="5673830" y="2620103"/>
            <a:ext cx="881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B9D66-7612-4BEB-BF6B-A4C990C5B013}"/>
              </a:ext>
            </a:extLst>
          </p:cNvPr>
          <p:cNvSpPr txBox="1"/>
          <p:nvPr/>
        </p:nvSpPr>
        <p:spPr>
          <a:xfrm>
            <a:off x="5452035" y="3096441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D855F90-C22F-46A7-8018-C1865DCC7774}"/>
              </a:ext>
            </a:extLst>
          </p:cNvPr>
          <p:cNvCxnSpPr>
            <a:cxnSpLocks/>
          </p:cNvCxnSpPr>
          <p:nvPr/>
        </p:nvCxnSpPr>
        <p:spPr>
          <a:xfrm>
            <a:off x="6837997" y="3128881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0B73E61-43A9-41E0-A914-F49640061F8B}"/>
              </a:ext>
            </a:extLst>
          </p:cNvPr>
          <p:cNvSpPr txBox="1"/>
          <p:nvPr/>
        </p:nvSpPr>
        <p:spPr>
          <a:xfrm>
            <a:off x="6823702" y="3070355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21DB25-5FE5-43F1-BD71-E4F3E420DA7A}"/>
              </a:ext>
            </a:extLst>
          </p:cNvPr>
          <p:cNvSpPr txBox="1"/>
          <p:nvPr/>
        </p:nvSpPr>
        <p:spPr>
          <a:xfrm>
            <a:off x="6380236" y="281667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7B1F5F1D-20D7-404F-9BDA-908E4B28C8E1}"/>
              </a:ext>
            </a:extLst>
          </p:cNvPr>
          <p:cNvSpPr/>
          <p:nvPr/>
        </p:nvSpPr>
        <p:spPr>
          <a:xfrm rot="16200000">
            <a:off x="6116995" y="2102188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D20F7864-ADCC-49F6-89AC-00979587346A}"/>
              </a:ext>
            </a:extLst>
          </p:cNvPr>
          <p:cNvSpPr/>
          <p:nvPr/>
        </p:nvSpPr>
        <p:spPr>
          <a:xfrm rot="5400000">
            <a:off x="6106708" y="302930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011083-B3B6-4CD0-8643-B90833350496}"/>
              </a:ext>
            </a:extLst>
          </p:cNvPr>
          <p:cNvSpPr txBox="1"/>
          <p:nvPr/>
        </p:nvSpPr>
        <p:spPr>
          <a:xfrm>
            <a:off x="6237298" y="356468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574EF8-A19C-4C9D-849E-9E1357965AD3}"/>
              </a:ext>
            </a:extLst>
          </p:cNvPr>
          <p:cNvSpPr txBox="1"/>
          <p:nvPr/>
        </p:nvSpPr>
        <p:spPr>
          <a:xfrm>
            <a:off x="6237297" y="227037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A1E4BF-C232-4A13-B905-D76D6583C2D4}"/>
              </a:ext>
            </a:extLst>
          </p:cNvPr>
          <p:cNvSpPr txBox="1"/>
          <p:nvPr/>
        </p:nvSpPr>
        <p:spPr>
          <a:xfrm>
            <a:off x="6822419" y="2624313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5EEA89-A445-4F0F-975A-9B0007A4629F}"/>
              </a:ext>
            </a:extLst>
          </p:cNvPr>
          <p:cNvSpPr/>
          <p:nvPr/>
        </p:nvSpPr>
        <p:spPr>
          <a:xfrm>
            <a:off x="762000" y="4471708"/>
            <a:ext cx="4051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Sarah is correct.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61D45B-B2A7-4235-9F81-E56EC307F4AE}"/>
              </a:ext>
            </a:extLst>
          </p:cNvPr>
          <p:cNvSpPr/>
          <p:nvPr/>
        </p:nvSpPr>
        <p:spPr>
          <a:xfrm>
            <a:off x="762000" y="4975304"/>
            <a:ext cx="1000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There are 20 balloons in total. 5 are red.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792A69-C8AC-4540-BC00-7AD725C74CB1}"/>
              </a:ext>
            </a:extLst>
          </p:cNvPr>
          <p:cNvSpPr/>
          <p:nvPr/>
        </p:nvSpPr>
        <p:spPr>
          <a:xfrm>
            <a:off x="762000" y="5502213"/>
            <a:ext cx="1000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Five twentieths is equivalent to one quarter.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64F7C9-51EA-4C27-A443-539F3ECF88ED}"/>
              </a:ext>
            </a:extLst>
          </p:cNvPr>
          <p:cNvGrpSpPr/>
          <p:nvPr/>
        </p:nvGrpSpPr>
        <p:grpSpPr>
          <a:xfrm>
            <a:off x="7763696" y="3704217"/>
            <a:ext cx="2570476" cy="1076984"/>
            <a:chOff x="7763696" y="3704217"/>
            <a:chExt cx="2570476" cy="107698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B38829E-43C6-4CDF-854F-8DFCFECB72D5}"/>
                </a:ext>
              </a:extLst>
            </p:cNvPr>
            <p:cNvGrpSpPr/>
            <p:nvPr/>
          </p:nvGrpSpPr>
          <p:grpSpPr>
            <a:xfrm>
              <a:off x="7763696" y="3704217"/>
              <a:ext cx="520276" cy="1076984"/>
              <a:chOff x="7763696" y="3704217"/>
              <a:chExt cx="520276" cy="1076984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FBAF039-6A2E-4136-AE07-AD07172214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79274" y="4208785"/>
                <a:ext cx="44525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3CC6B2C-3D58-4A48-A0FF-FB174818321A}"/>
                  </a:ext>
                </a:extLst>
              </p:cNvPr>
              <p:cNvSpPr txBox="1"/>
              <p:nvPr/>
            </p:nvSpPr>
            <p:spPr>
              <a:xfrm>
                <a:off x="7764979" y="4150259"/>
                <a:ext cx="518993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22CAC6-1C02-4EDF-BD3E-832BAD9CA658}"/>
                  </a:ext>
                </a:extLst>
              </p:cNvPr>
              <p:cNvSpPr txBox="1"/>
              <p:nvPr/>
            </p:nvSpPr>
            <p:spPr>
              <a:xfrm>
                <a:off x="7763696" y="3704217"/>
                <a:ext cx="518153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EEB5705-3EB6-4595-97DA-E3E3AC8E52F9}"/>
                </a:ext>
              </a:extLst>
            </p:cNvPr>
            <p:cNvSpPr txBox="1"/>
            <p:nvPr/>
          </p:nvSpPr>
          <p:spPr>
            <a:xfrm>
              <a:off x="8267336" y="3898320"/>
              <a:ext cx="20668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of 20 =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DBE411B5-0963-4A0A-8D62-4C79426FE1F3}"/>
              </a:ext>
            </a:extLst>
          </p:cNvPr>
          <p:cNvSpPr/>
          <p:nvPr/>
        </p:nvSpPr>
        <p:spPr>
          <a:xfrm>
            <a:off x="762000" y="6077164"/>
            <a:ext cx="1000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One quarter of 20 is 5.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29EC96-E16A-4C19-83E4-86A1F2EE3FE2}"/>
              </a:ext>
            </a:extLst>
          </p:cNvPr>
          <p:cNvSpPr txBox="1"/>
          <p:nvPr/>
        </p:nvSpPr>
        <p:spPr>
          <a:xfrm>
            <a:off x="10087883" y="3893314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3147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24" grpId="0"/>
      <p:bldP spid="26" grpId="0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apples.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6FE0BD-7A1D-4344-84C1-B986DA8E4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634775"/>
            <a:ext cx="8243227" cy="58660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D3E94B-7B99-4A3B-B2F2-AB697C6AC49C}"/>
              </a:ext>
            </a:extLst>
          </p:cNvPr>
          <p:cNvSpPr/>
          <p:nvPr/>
        </p:nvSpPr>
        <p:spPr>
          <a:xfrm>
            <a:off x="7237078" y="634775"/>
            <a:ext cx="48776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total weight of these apples? </a:t>
            </a:r>
            <a:endParaRPr lang="en-US" sz="2800" dirty="0"/>
          </a:p>
        </p:txBody>
      </p: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DD8FD623-0C16-46CF-9542-6B16576FB347}"/>
              </a:ext>
            </a:extLst>
          </p:cNvPr>
          <p:cNvSpPr/>
          <p:nvPr/>
        </p:nvSpPr>
        <p:spPr>
          <a:xfrm>
            <a:off x="1069617" y="5287531"/>
            <a:ext cx="475027" cy="38974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Down 6">
            <a:extLst>
              <a:ext uri="{FF2B5EF4-FFF2-40B4-BE49-F238E27FC236}">
                <a16:creationId xmlns:a16="http://schemas.microsoft.com/office/drawing/2014/main" id="{EF7938FF-E507-456D-B520-2D9C4F56EBD0}"/>
              </a:ext>
            </a:extLst>
          </p:cNvPr>
          <p:cNvSpPr/>
          <p:nvPr/>
        </p:nvSpPr>
        <p:spPr>
          <a:xfrm>
            <a:off x="1375024" y="5287531"/>
            <a:ext cx="475027" cy="38974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D27C10CB-8D00-477D-BF97-B7E6D5C078D2}"/>
              </a:ext>
            </a:extLst>
          </p:cNvPr>
          <p:cNvSpPr/>
          <p:nvPr/>
        </p:nvSpPr>
        <p:spPr>
          <a:xfrm>
            <a:off x="1700965" y="5287531"/>
            <a:ext cx="475027" cy="38974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140D7E8D-1429-4EC4-B143-6AB758173A39}"/>
              </a:ext>
            </a:extLst>
          </p:cNvPr>
          <p:cNvSpPr/>
          <p:nvPr/>
        </p:nvSpPr>
        <p:spPr>
          <a:xfrm>
            <a:off x="2006759" y="5287531"/>
            <a:ext cx="475027" cy="38974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53FDDD-3651-470C-AEB4-E9721969C1F2}"/>
              </a:ext>
            </a:extLst>
          </p:cNvPr>
          <p:cNvSpPr txBox="1"/>
          <p:nvPr/>
        </p:nvSpPr>
        <p:spPr>
          <a:xfrm>
            <a:off x="1069617" y="4351143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 ÷ 4 =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A764DC-0137-48A6-B961-59BDC6B931E7}"/>
              </a:ext>
            </a:extLst>
          </p:cNvPr>
          <p:cNvSpPr txBox="1"/>
          <p:nvPr/>
        </p:nvSpPr>
        <p:spPr>
          <a:xfrm>
            <a:off x="2690682" y="4351114"/>
            <a:ext cx="799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52BBA6-DF05-4304-93D2-C8F53A254223}"/>
              </a:ext>
            </a:extLst>
          </p:cNvPr>
          <p:cNvSpPr txBox="1"/>
          <p:nvPr/>
        </p:nvSpPr>
        <p:spPr>
          <a:xfrm rot="16200000">
            <a:off x="3537320" y="5623413"/>
            <a:ext cx="7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450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02497E-317A-458C-B428-90BD700B2BC8}"/>
              </a:ext>
            </a:extLst>
          </p:cNvPr>
          <p:cNvSpPr txBox="1"/>
          <p:nvPr/>
        </p:nvSpPr>
        <p:spPr>
          <a:xfrm rot="16200000">
            <a:off x="3871556" y="5623413"/>
            <a:ext cx="7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500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444D7F-AD93-4608-BEF2-0AC855BB4525}"/>
              </a:ext>
            </a:extLst>
          </p:cNvPr>
          <p:cNvSpPr txBox="1"/>
          <p:nvPr/>
        </p:nvSpPr>
        <p:spPr>
          <a:xfrm rot="16200000">
            <a:off x="4205792" y="5623413"/>
            <a:ext cx="7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550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E7277A-046E-4A86-AF12-90891F124566}"/>
              </a:ext>
            </a:extLst>
          </p:cNvPr>
          <p:cNvSpPr txBox="1"/>
          <p:nvPr/>
        </p:nvSpPr>
        <p:spPr>
          <a:xfrm>
            <a:off x="9675910" y="1127218"/>
            <a:ext cx="2125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550 grams</a:t>
            </a:r>
          </a:p>
        </p:txBody>
      </p:sp>
    </p:spTree>
    <p:extLst>
      <p:ext uri="{BB962C8B-B14F-4D97-AF65-F5344CB8AC3E}">
        <p14:creationId xmlns:p14="http://schemas.microsoft.com/office/powerpoint/2010/main" val="86339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digit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each digit card once to make the decimal number nearest to 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0DD1BD-2D98-4558-AA70-27ED4FB38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87" y="613674"/>
            <a:ext cx="4252092" cy="15001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3770C5-E850-47B7-B5C6-3B887BD9E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789" y="2599569"/>
            <a:ext cx="3412469" cy="11846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1B448F-594E-4719-B804-3318A27BD857}"/>
              </a:ext>
            </a:extLst>
          </p:cNvPr>
          <p:cNvSpPr txBox="1"/>
          <p:nvPr/>
        </p:nvSpPr>
        <p:spPr>
          <a:xfrm>
            <a:off x="660401" y="2878906"/>
            <a:ext cx="5726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DC7074-B3C6-44A7-8CB4-88F0C33E4B8A}"/>
              </a:ext>
            </a:extLst>
          </p:cNvPr>
          <p:cNvSpPr txBox="1"/>
          <p:nvPr/>
        </p:nvSpPr>
        <p:spPr>
          <a:xfrm>
            <a:off x="1390667" y="2876418"/>
            <a:ext cx="5726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F9A1CB-05D7-4545-986B-B5536AFBAD9C}"/>
              </a:ext>
            </a:extLst>
          </p:cNvPr>
          <p:cNvSpPr/>
          <p:nvPr/>
        </p:nvSpPr>
        <p:spPr>
          <a:xfrm>
            <a:off x="660401" y="3977586"/>
            <a:ext cx="7333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With 19, the difference will be less than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0451FB-61C3-49D5-BB98-454A7B28A80A}"/>
              </a:ext>
            </a:extLst>
          </p:cNvPr>
          <p:cNvSpPr/>
          <p:nvPr/>
        </p:nvSpPr>
        <p:spPr>
          <a:xfrm>
            <a:off x="660401" y="4463350"/>
            <a:ext cx="8095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With 21, the difference would be more than 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9160C0-0D2E-4CD1-8BA8-2740682678E8}"/>
              </a:ext>
            </a:extLst>
          </p:cNvPr>
          <p:cNvCxnSpPr>
            <a:cxnSpLocks/>
          </p:cNvCxnSpPr>
          <p:nvPr/>
        </p:nvCxnSpPr>
        <p:spPr>
          <a:xfrm flipH="1">
            <a:off x="460588" y="622749"/>
            <a:ext cx="772467" cy="10584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C9D881-547F-41EE-ACC0-D80A7D7A5E08}"/>
              </a:ext>
            </a:extLst>
          </p:cNvPr>
          <p:cNvCxnSpPr>
            <a:cxnSpLocks/>
          </p:cNvCxnSpPr>
          <p:nvPr/>
        </p:nvCxnSpPr>
        <p:spPr>
          <a:xfrm flipH="1">
            <a:off x="2771988" y="626835"/>
            <a:ext cx="772467" cy="10584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0CA57BD-8CDD-4955-AF19-946E3AC53016}"/>
              </a:ext>
            </a:extLst>
          </p:cNvPr>
          <p:cNvSpPr/>
          <p:nvPr/>
        </p:nvSpPr>
        <p:spPr>
          <a:xfrm>
            <a:off x="660401" y="4949114"/>
            <a:ext cx="8095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Because the number we have is </a:t>
            </a:r>
            <a:r>
              <a:rPr lang="en-GB" sz="3200" b="1" u="sng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less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than 20, we want to make it as </a:t>
            </a:r>
            <a:r>
              <a:rPr lang="en-GB" sz="3200" b="1" u="sng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large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as possible.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B3E471-B69B-404C-A4B1-6277B3A74DE5}"/>
              </a:ext>
            </a:extLst>
          </p:cNvPr>
          <p:cNvSpPr txBox="1"/>
          <p:nvPr/>
        </p:nvSpPr>
        <p:spPr>
          <a:xfrm>
            <a:off x="2564872" y="2877662"/>
            <a:ext cx="5726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912B7A-7130-4F46-9C1E-A91946596C8C}"/>
              </a:ext>
            </a:extLst>
          </p:cNvPr>
          <p:cNvSpPr txBox="1"/>
          <p:nvPr/>
        </p:nvSpPr>
        <p:spPr>
          <a:xfrm>
            <a:off x="3295138" y="2875174"/>
            <a:ext cx="5726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5374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3" grpId="0"/>
      <p:bldP spid="14" grpId="0"/>
      <p:bldP spid="15" grpId="0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Jamie makes a time line of part of his 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C94032-76E7-44DD-9C77-EC57FE97F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85" y="634775"/>
            <a:ext cx="6328923" cy="23978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E0220B2-3DE1-491B-9108-51D117500C2C}"/>
              </a:ext>
            </a:extLst>
          </p:cNvPr>
          <p:cNvSpPr/>
          <p:nvPr/>
        </p:nvSpPr>
        <p:spPr>
          <a:xfrm>
            <a:off x="6527408" y="634775"/>
            <a:ext cx="54216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time does Jamie’s morning break start?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035CBF-50BD-4C19-9F99-9B1A45C34B3C}"/>
              </a:ext>
            </a:extLst>
          </p:cNvPr>
          <p:cNvSpPr/>
          <p:nvPr/>
        </p:nvSpPr>
        <p:spPr>
          <a:xfrm>
            <a:off x="6527408" y="2351782"/>
            <a:ext cx="54216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Lunch lasts for three-quarters of an hour. What time does lunch finish?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CA2C9F-50DA-4E5D-BBD6-1F4844BBCD5F}"/>
              </a:ext>
            </a:extLst>
          </p:cNvPr>
          <p:cNvSpPr/>
          <p:nvPr/>
        </p:nvSpPr>
        <p:spPr>
          <a:xfrm>
            <a:off x="2465392" y="3167390"/>
            <a:ext cx="24694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¾ h = 45 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276BBF-0665-406E-84D6-9E2A61AEA137}"/>
              </a:ext>
            </a:extLst>
          </p:cNvPr>
          <p:cNvSpPr/>
          <p:nvPr/>
        </p:nvSpPr>
        <p:spPr>
          <a:xfrm>
            <a:off x="6776135" y="1711993"/>
            <a:ext cx="145626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</a:rPr>
              <a:t>10:45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F63AD3-B709-417B-AD79-109A5982B79E}"/>
              </a:ext>
            </a:extLst>
          </p:cNvPr>
          <p:cNvSpPr/>
          <p:nvPr/>
        </p:nvSpPr>
        <p:spPr>
          <a:xfrm>
            <a:off x="4684067" y="2402876"/>
            <a:ext cx="1061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12:30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4AE609-F09B-4DEE-BC3D-C34343009E9A}"/>
              </a:ext>
            </a:extLst>
          </p:cNvPr>
          <p:cNvGrpSpPr/>
          <p:nvPr/>
        </p:nvGrpSpPr>
        <p:grpSpPr>
          <a:xfrm>
            <a:off x="7029364" y="4433345"/>
            <a:ext cx="824322" cy="492950"/>
            <a:chOff x="3639493" y="928777"/>
            <a:chExt cx="824322" cy="49295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89FD09A-3984-46B9-AF68-0E72941C373B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BC2B12-BC71-4A6F-813D-8A218502E127}"/>
                </a:ext>
              </a:extLst>
            </p:cNvPr>
            <p:cNvSpPr txBox="1"/>
            <p:nvPr/>
          </p:nvSpPr>
          <p:spPr>
            <a:xfrm>
              <a:off x="3639493" y="1021617"/>
              <a:ext cx="8243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12:30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8C06BED-5DF5-448C-94B2-459D51F91516}"/>
              </a:ext>
            </a:extLst>
          </p:cNvPr>
          <p:cNvGrpSpPr/>
          <p:nvPr/>
        </p:nvGrpSpPr>
        <p:grpSpPr>
          <a:xfrm>
            <a:off x="8017065" y="4430592"/>
            <a:ext cx="724879" cy="494964"/>
            <a:chOff x="6852568" y="926763"/>
            <a:chExt cx="724879" cy="49496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DA96B38-3AF3-4E12-9F7A-5D82283AC12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29B12BE-8B82-4C5C-8BDE-A8237C41AA5C}"/>
                </a:ext>
              </a:extLst>
            </p:cNvPr>
            <p:cNvGrpSpPr/>
            <p:nvPr/>
          </p:nvGrpSpPr>
          <p:grpSpPr>
            <a:xfrm>
              <a:off x="6852568" y="928608"/>
              <a:ext cx="724879" cy="493119"/>
              <a:chOff x="6852568" y="928608"/>
              <a:chExt cx="724879" cy="49311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44F8762-15A2-4CBF-8F86-4531044F778C}"/>
                  </a:ext>
                </a:extLst>
              </p:cNvPr>
              <p:cNvSpPr txBox="1"/>
              <p:nvPr/>
            </p:nvSpPr>
            <p:spPr>
              <a:xfrm>
                <a:off x="6852568" y="1021617"/>
                <a:ext cx="7248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1:00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C2850B8-F8F0-4404-9FE8-F48222FEDD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Group 91">
            <a:extLst>
              <a:ext uri="{FF2B5EF4-FFF2-40B4-BE49-F238E27FC236}">
                <a16:creationId xmlns:a16="http://schemas.microsoft.com/office/drawing/2014/main" id="{0FCA9F97-84C8-430B-A7F9-5F4111D31584}"/>
              </a:ext>
            </a:extLst>
          </p:cNvPr>
          <p:cNvGrpSpPr/>
          <p:nvPr/>
        </p:nvGrpSpPr>
        <p:grpSpPr>
          <a:xfrm>
            <a:off x="7421299" y="3934720"/>
            <a:ext cx="893612" cy="479154"/>
            <a:chOff x="7395283" y="5821043"/>
            <a:chExt cx="205894" cy="512761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ED62AC9F-2229-4C5D-95A4-876F0FA62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29A056A-6B2E-4014-AFDF-147AF9D29CA6}"/>
                </a:ext>
              </a:extLst>
            </p:cNvPr>
            <p:cNvSpPr/>
            <p:nvPr/>
          </p:nvSpPr>
          <p:spPr>
            <a:xfrm>
              <a:off x="7412569" y="5821043"/>
              <a:ext cx="16468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+30m</a:t>
              </a:r>
            </a:p>
          </p:txBody>
        </p:sp>
      </p:grpSp>
      <p:grpSp>
        <p:nvGrpSpPr>
          <p:cNvPr id="21" name="Group 91">
            <a:extLst>
              <a:ext uri="{FF2B5EF4-FFF2-40B4-BE49-F238E27FC236}">
                <a16:creationId xmlns:a16="http://schemas.microsoft.com/office/drawing/2014/main" id="{A6C71AF2-52C8-4245-ACA8-2DBDB8FD0F94}"/>
              </a:ext>
            </a:extLst>
          </p:cNvPr>
          <p:cNvGrpSpPr/>
          <p:nvPr/>
        </p:nvGrpSpPr>
        <p:grpSpPr>
          <a:xfrm>
            <a:off x="8317848" y="3930289"/>
            <a:ext cx="889898" cy="479154"/>
            <a:chOff x="7395283" y="5821043"/>
            <a:chExt cx="205894" cy="512761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65BAC5E5-6916-4711-A450-862D7D25B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E4C402C-F973-4927-B22C-030D93A6970B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+15m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05E8E09-8369-408A-A31F-CDA943E836CF}"/>
              </a:ext>
            </a:extLst>
          </p:cNvPr>
          <p:cNvGrpSpPr/>
          <p:nvPr/>
        </p:nvGrpSpPr>
        <p:grpSpPr>
          <a:xfrm>
            <a:off x="8956243" y="4428210"/>
            <a:ext cx="724879" cy="494964"/>
            <a:chOff x="6900647" y="926763"/>
            <a:chExt cx="724879" cy="4949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54436D8-0000-4B35-82E5-7BEEEFCB736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EFC6D79-FEA3-4ABF-B3F0-8B03AEE63E3A}"/>
                </a:ext>
              </a:extLst>
            </p:cNvPr>
            <p:cNvGrpSpPr/>
            <p:nvPr/>
          </p:nvGrpSpPr>
          <p:grpSpPr>
            <a:xfrm>
              <a:off x="6900647" y="928608"/>
              <a:ext cx="724879" cy="493119"/>
              <a:chOff x="6900647" y="928608"/>
              <a:chExt cx="724879" cy="49311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B507AA0-5BDE-4764-871E-2BADC9AC03C6}"/>
                  </a:ext>
                </a:extLst>
              </p:cNvPr>
              <p:cNvSpPr txBox="1"/>
              <p:nvPr/>
            </p:nvSpPr>
            <p:spPr>
              <a:xfrm>
                <a:off x="6900647" y="1021617"/>
                <a:ext cx="7248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1:15</a:t>
                </a: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2990D4DF-ABE4-4202-9506-3E83DD57F7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61148D-BF39-4460-967C-A016B0FB31CF}"/>
              </a:ext>
            </a:extLst>
          </p:cNvPr>
          <p:cNvCxnSpPr>
            <a:cxnSpLocks/>
          </p:cNvCxnSpPr>
          <p:nvPr/>
        </p:nvCxnSpPr>
        <p:spPr>
          <a:xfrm>
            <a:off x="7088768" y="4446389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6A59C607-789A-4961-8760-BDF4F5E7DF01}"/>
              </a:ext>
            </a:extLst>
          </p:cNvPr>
          <p:cNvSpPr/>
          <p:nvPr/>
        </p:nvSpPr>
        <p:spPr>
          <a:xfrm>
            <a:off x="7355283" y="428082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83829C9-D01B-4FF0-875F-CA40E8D71503}"/>
              </a:ext>
            </a:extLst>
          </p:cNvPr>
          <p:cNvSpPr/>
          <p:nvPr/>
        </p:nvSpPr>
        <p:spPr>
          <a:xfrm>
            <a:off x="9188960" y="3461639"/>
            <a:ext cx="167242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</a:rPr>
              <a:t>1:15pm</a:t>
            </a:r>
          </a:p>
        </p:txBody>
      </p:sp>
      <p:sp>
        <p:nvSpPr>
          <p:cNvPr id="32" name="Arrow: Curved Up 31">
            <a:extLst>
              <a:ext uri="{FF2B5EF4-FFF2-40B4-BE49-F238E27FC236}">
                <a16:creationId xmlns:a16="http://schemas.microsoft.com/office/drawing/2014/main" id="{5574E6CB-F6FC-4EC1-94B0-4DCC1C8EABCE}"/>
              </a:ext>
            </a:extLst>
          </p:cNvPr>
          <p:cNvSpPr/>
          <p:nvPr/>
        </p:nvSpPr>
        <p:spPr>
          <a:xfrm flipV="1">
            <a:off x="5019447" y="1803876"/>
            <a:ext cx="404166" cy="44717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3" name="Arrow: Curved Up 32">
            <a:extLst>
              <a:ext uri="{FF2B5EF4-FFF2-40B4-BE49-F238E27FC236}">
                <a16:creationId xmlns:a16="http://schemas.microsoft.com/office/drawing/2014/main" id="{07476630-8097-4D7F-8587-F28F2A073054}"/>
              </a:ext>
            </a:extLst>
          </p:cNvPr>
          <p:cNvSpPr/>
          <p:nvPr/>
        </p:nvSpPr>
        <p:spPr>
          <a:xfrm flipV="1">
            <a:off x="5263607" y="1807213"/>
            <a:ext cx="404166" cy="44717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4" name="Arrow: Curved Up 33">
            <a:extLst>
              <a:ext uri="{FF2B5EF4-FFF2-40B4-BE49-F238E27FC236}">
                <a16:creationId xmlns:a16="http://schemas.microsoft.com/office/drawing/2014/main" id="{27BC733D-B4F4-43CB-BBFD-EB02B1940F8B}"/>
              </a:ext>
            </a:extLst>
          </p:cNvPr>
          <p:cNvSpPr/>
          <p:nvPr/>
        </p:nvSpPr>
        <p:spPr>
          <a:xfrm flipV="1">
            <a:off x="5513754" y="1803876"/>
            <a:ext cx="404166" cy="44717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4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7.40741E-7 L 0.01928 -0.03796 C 0.02331 -0.0463 0.0293 -0.0507 0.03581 -0.0507 C 0.04297 -0.0507 0.04883 -0.0463 0.05287 -0.03796 L 0.07253 7.40741E-7 " pathEditMode="relative" rAng="0" ptsTypes="AAAAA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7.40741E-7 L 0.0918 -0.03704 C 0.09597 -0.04537 0.10222 -0.04977 0.10847 -0.04977 C 0.11589 -0.04977 0.12175 -0.04537 0.12579 -0.03704 L 0.14584 7.40741E-7 " pathEditMode="relative" rAng="0" ptsTypes="AAAAA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0" grpId="0" animBg="1"/>
      <p:bldP spid="30" grpId="1" animBg="1"/>
      <p:bldP spid="30" grpId="2" animBg="1"/>
      <p:bldP spid="31" grpId="0"/>
      <p:bldP spid="32" grpId="0" animBg="1"/>
      <p:bldP spid="33" grpId="0" animBg="1"/>
      <p:bldP spid="34" grpId="0" animBg="1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repeating pattern of shapes. Each shape is numbered.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The pattern continues in the same way.</a:t>
            </a:r>
          </a:p>
          <a:p>
            <a:r>
              <a:rPr lang="en-US" sz="3200" b="1" dirty="0"/>
              <a:t>Write the numbers of the next two stars in the pattern.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2FEB3A-62C2-4BA9-AFD6-41C9577F1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63" y="634775"/>
            <a:ext cx="9365673" cy="9415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2A45035-E251-4F7C-A8D1-D8E28FC3DB4D}"/>
              </a:ext>
            </a:extLst>
          </p:cNvPr>
          <p:cNvSpPr/>
          <p:nvPr/>
        </p:nvSpPr>
        <p:spPr>
          <a:xfrm>
            <a:off x="56122" y="318742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sentence.</a:t>
            </a:r>
          </a:p>
          <a:p>
            <a:r>
              <a:rPr lang="en-US" sz="3200" b="1" dirty="0"/>
              <a:t>Shape number 35 will be a circle because ...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9406539" y="2015193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11,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0018968" y="201519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7467639" y="3663821"/>
            <a:ext cx="35173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35 is a multiple of 5</a:t>
            </a:r>
          </a:p>
        </p:txBody>
      </p:sp>
    </p:spTree>
    <p:extLst>
      <p:ext uri="{BB962C8B-B14F-4D97-AF65-F5344CB8AC3E}">
        <p14:creationId xmlns:p14="http://schemas.microsoft.com/office/powerpoint/2010/main" val="143229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chocolate bar. </a:t>
            </a:r>
          </a:p>
          <a:p>
            <a:r>
              <a:rPr lang="en-US" sz="3200" b="1" dirty="0"/>
              <a:t>William eats 3 pieces and Amber eats 2 pieces. </a:t>
            </a:r>
          </a:p>
          <a:p>
            <a:r>
              <a:rPr lang="en-US" sz="3200" b="1" dirty="0"/>
              <a:t>What fraction of the chocolate bar remains?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B385A9-C057-47B2-B84A-B7C199853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53" y="1619660"/>
            <a:ext cx="3186315" cy="29133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F65E7A6-7F09-4EE1-85D1-9195F034B3E2}"/>
              </a:ext>
            </a:extLst>
          </p:cNvPr>
          <p:cNvSpPr/>
          <p:nvPr/>
        </p:nvSpPr>
        <p:spPr>
          <a:xfrm>
            <a:off x="510663" y="3165640"/>
            <a:ext cx="592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E54682-40E1-44F0-98E0-C6AAD3C4B23F}"/>
              </a:ext>
            </a:extLst>
          </p:cNvPr>
          <p:cNvSpPr/>
          <p:nvPr/>
        </p:nvSpPr>
        <p:spPr>
          <a:xfrm>
            <a:off x="974112" y="3712601"/>
            <a:ext cx="592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F54C58-5FA1-4B99-9AC1-AA9E0DAA9D40}"/>
              </a:ext>
            </a:extLst>
          </p:cNvPr>
          <p:cNvSpPr/>
          <p:nvPr/>
        </p:nvSpPr>
        <p:spPr>
          <a:xfrm>
            <a:off x="1088572" y="2740406"/>
            <a:ext cx="592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C42658-9EF3-4C8B-85AC-3E34C8ABD573}"/>
              </a:ext>
            </a:extLst>
          </p:cNvPr>
          <p:cNvSpPr/>
          <p:nvPr/>
        </p:nvSpPr>
        <p:spPr>
          <a:xfrm>
            <a:off x="1610077" y="3267125"/>
            <a:ext cx="592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106D61-CAF9-403F-8A39-3C20A870BE88}"/>
              </a:ext>
            </a:extLst>
          </p:cNvPr>
          <p:cNvSpPr/>
          <p:nvPr/>
        </p:nvSpPr>
        <p:spPr>
          <a:xfrm>
            <a:off x="1725817" y="2264597"/>
            <a:ext cx="592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9D0BB0-5331-4894-9F7D-C5AE290E9CE0}"/>
              </a:ext>
            </a:extLst>
          </p:cNvPr>
          <p:cNvSpPr/>
          <p:nvPr/>
        </p:nvSpPr>
        <p:spPr>
          <a:xfrm>
            <a:off x="3795672" y="1854041"/>
            <a:ext cx="4006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pieces left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pieces altogether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AF8D9C-2F63-4CD3-A459-10D336DD1E3C}"/>
              </a:ext>
            </a:extLst>
          </p:cNvPr>
          <p:cNvGrpSpPr/>
          <p:nvPr/>
        </p:nvGrpSpPr>
        <p:grpSpPr>
          <a:xfrm>
            <a:off x="7244796" y="1854275"/>
            <a:ext cx="502160" cy="1076984"/>
            <a:chOff x="1111620" y="4345723"/>
            <a:chExt cx="502160" cy="107698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A8BD154-F2FE-49FD-AFCC-286FA1147E05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10A13F7-3D6C-47BF-9BBF-0A36A1F7A20F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2978FA-8AB4-40FB-8253-D5EB3F7EED58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034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two divisions which have an answer of 5 remainder 2</a:t>
            </a:r>
          </a:p>
          <a:p>
            <a:endParaRPr lang="en-US" sz="3200" b="1" dirty="0"/>
          </a:p>
          <a:p>
            <a:r>
              <a:rPr lang="en-US" sz="3200" dirty="0"/>
              <a:t>               17 ÷ 5                  17 ÷ 3                 22 ÷ 4                  22 ÷ 5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BC2BD4-6F74-430C-B5AC-0C7C84C85A8F}"/>
              </a:ext>
            </a:extLst>
          </p:cNvPr>
          <p:cNvSpPr txBox="1"/>
          <p:nvPr/>
        </p:nvSpPr>
        <p:spPr>
          <a:xfrm>
            <a:off x="877903" y="1903555"/>
            <a:ext cx="1544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 ÷ 5 =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65ED31-E306-48A3-859D-45FAD66F6189}"/>
              </a:ext>
            </a:extLst>
          </p:cNvPr>
          <p:cNvSpPr txBox="1"/>
          <p:nvPr/>
        </p:nvSpPr>
        <p:spPr>
          <a:xfrm>
            <a:off x="2278970" y="1903554"/>
            <a:ext cx="92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r2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44AA2B-CB1E-45A3-9523-E00CC5E11305}"/>
              </a:ext>
            </a:extLst>
          </p:cNvPr>
          <p:cNvSpPr txBox="1"/>
          <p:nvPr/>
        </p:nvSpPr>
        <p:spPr>
          <a:xfrm>
            <a:off x="3532871" y="1903554"/>
            <a:ext cx="1544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 ÷ 3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B08B69-9CE2-44A2-A1DF-8EA0C25043D5}"/>
              </a:ext>
            </a:extLst>
          </p:cNvPr>
          <p:cNvSpPr txBox="1"/>
          <p:nvPr/>
        </p:nvSpPr>
        <p:spPr>
          <a:xfrm>
            <a:off x="4933938" y="1903553"/>
            <a:ext cx="92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r2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EFAEA88-7BF9-420B-9B9D-0A5222CEE8B3}"/>
              </a:ext>
            </a:extLst>
          </p:cNvPr>
          <p:cNvSpPr/>
          <p:nvPr/>
        </p:nvSpPr>
        <p:spPr>
          <a:xfrm>
            <a:off x="3946358" y="914400"/>
            <a:ext cx="1544453" cy="8181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B8AE99-31F1-4DD7-96A1-CBBF3A639A21}"/>
              </a:ext>
            </a:extLst>
          </p:cNvPr>
          <p:cNvSpPr txBox="1"/>
          <p:nvPr/>
        </p:nvSpPr>
        <p:spPr>
          <a:xfrm>
            <a:off x="6112041" y="1905182"/>
            <a:ext cx="1544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÷ 4 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73308D-E7D1-432F-BE42-4CBD9D16B175}"/>
              </a:ext>
            </a:extLst>
          </p:cNvPr>
          <p:cNvSpPr txBox="1"/>
          <p:nvPr/>
        </p:nvSpPr>
        <p:spPr>
          <a:xfrm>
            <a:off x="7513108" y="1905181"/>
            <a:ext cx="92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r2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30106A7-85B1-4B11-9959-2AF59AC35116}"/>
              </a:ext>
            </a:extLst>
          </p:cNvPr>
          <p:cNvSpPr/>
          <p:nvPr/>
        </p:nvSpPr>
        <p:spPr>
          <a:xfrm>
            <a:off x="6525528" y="916028"/>
            <a:ext cx="1544453" cy="8181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C21870-0B48-42D6-B86E-B6D93B14176E}"/>
              </a:ext>
            </a:extLst>
          </p:cNvPr>
          <p:cNvSpPr txBox="1"/>
          <p:nvPr/>
        </p:nvSpPr>
        <p:spPr>
          <a:xfrm>
            <a:off x="8804092" y="1903553"/>
            <a:ext cx="1544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÷ 5 =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72AC38-A38A-4742-83DD-B62E7B17560B}"/>
              </a:ext>
            </a:extLst>
          </p:cNvPr>
          <p:cNvSpPr txBox="1"/>
          <p:nvPr/>
        </p:nvSpPr>
        <p:spPr>
          <a:xfrm>
            <a:off x="10205159" y="1903552"/>
            <a:ext cx="92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r2</a:t>
            </a:r>
          </a:p>
        </p:txBody>
      </p:sp>
    </p:spTree>
    <p:extLst>
      <p:ext uri="{BB962C8B-B14F-4D97-AF65-F5344CB8AC3E}">
        <p14:creationId xmlns:p14="http://schemas.microsoft.com/office/powerpoint/2010/main" val="176434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3" grpId="0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Sam has 90 bricks.</a:t>
            </a:r>
          </a:p>
          <a:p>
            <a:r>
              <a:rPr lang="en-US" sz="3200" b="1" dirty="0"/>
              <a:t>He uses      of them to build a tower.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Grace has 120 bricks.</a:t>
            </a:r>
          </a:p>
          <a:p>
            <a:r>
              <a:rPr lang="en-US" sz="3200" b="1" dirty="0"/>
              <a:t>She uses      of them to build a tower.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How many bricks are left over altogether?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1C3D16-B71D-4E98-9FB8-29DD887FE8AC}"/>
              </a:ext>
            </a:extLst>
          </p:cNvPr>
          <p:cNvSpPr/>
          <p:nvPr/>
        </p:nvSpPr>
        <p:spPr>
          <a:xfrm>
            <a:off x="1516873" y="37299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4EF8A6-E9F7-4B64-8A4A-869E3248F61C}"/>
              </a:ext>
            </a:extLst>
          </p:cNvPr>
          <p:cNvSpPr/>
          <p:nvPr/>
        </p:nvSpPr>
        <p:spPr>
          <a:xfrm>
            <a:off x="1516873" y="73246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09542CD-302F-4398-A1CF-AB23C41FF82B}"/>
              </a:ext>
            </a:extLst>
          </p:cNvPr>
          <p:cNvCxnSpPr/>
          <p:nvPr/>
        </p:nvCxnSpPr>
        <p:spPr>
          <a:xfrm>
            <a:off x="1533842" y="84921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C0C8540-54BD-4094-B005-22234B414D9D}"/>
              </a:ext>
            </a:extLst>
          </p:cNvPr>
          <p:cNvSpPr/>
          <p:nvPr/>
        </p:nvSpPr>
        <p:spPr>
          <a:xfrm>
            <a:off x="1689401" y="233304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BA85C1-BF6C-4DAD-9682-8810F9C3F496}"/>
              </a:ext>
            </a:extLst>
          </p:cNvPr>
          <p:cNvSpPr/>
          <p:nvPr/>
        </p:nvSpPr>
        <p:spPr>
          <a:xfrm>
            <a:off x="1689401" y="269250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7C3443-E1E3-49A2-AD7F-824F694E6BB9}"/>
              </a:ext>
            </a:extLst>
          </p:cNvPr>
          <p:cNvCxnSpPr/>
          <p:nvPr/>
        </p:nvCxnSpPr>
        <p:spPr>
          <a:xfrm>
            <a:off x="1706370" y="280925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CE2D4B8-7474-4E3C-A4FE-17FE69166EAE}"/>
              </a:ext>
            </a:extLst>
          </p:cNvPr>
          <p:cNvSpPr txBox="1"/>
          <p:nvPr/>
        </p:nvSpPr>
        <p:spPr>
          <a:xfrm>
            <a:off x="6857238" y="64230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59A8C3-3697-4539-9490-DCC7DB112264}"/>
              </a:ext>
            </a:extLst>
          </p:cNvPr>
          <p:cNvSpPr txBox="1"/>
          <p:nvPr/>
        </p:nvSpPr>
        <p:spPr>
          <a:xfrm>
            <a:off x="6382621" y="65536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C3CF55-EECA-4DC0-86E1-07FB5482C5E8}"/>
              </a:ext>
            </a:extLst>
          </p:cNvPr>
          <p:cNvCxnSpPr>
            <a:cxnSpLocks/>
          </p:cNvCxnSpPr>
          <p:nvPr/>
        </p:nvCxnSpPr>
        <p:spPr>
          <a:xfrm>
            <a:off x="6857238" y="70492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812E2B-0150-4609-8D01-AFDDA681A7C8}"/>
              </a:ext>
            </a:extLst>
          </p:cNvPr>
          <p:cNvCxnSpPr>
            <a:cxnSpLocks/>
          </p:cNvCxnSpPr>
          <p:nvPr/>
        </p:nvCxnSpPr>
        <p:spPr>
          <a:xfrm>
            <a:off x="6876190" y="70492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E8904AB-6351-4E3A-8B4F-2587D1968EDE}"/>
              </a:ext>
            </a:extLst>
          </p:cNvPr>
          <p:cNvSpPr txBox="1"/>
          <p:nvPr/>
        </p:nvSpPr>
        <p:spPr>
          <a:xfrm>
            <a:off x="6857609" y="2046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B7FBA1-1EF7-4FE6-AA7B-17C7C8634B13}"/>
              </a:ext>
            </a:extLst>
          </p:cNvPr>
          <p:cNvSpPr txBox="1"/>
          <p:nvPr/>
        </p:nvSpPr>
        <p:spPr>
          <a:xfrm>
            <a:off x="7280615" y="2046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AC36D4-D04D-413A-8B56-EEC35B3B5AB6}"/>
              </a:ext>
            </a:extLst>
          </p:cNvPr>
          <p:cNvSpPr txBox="1"/>
          <p:nvPr/>
        </p:nvSpPr>
        <p:spPr>
          <a:xfrm>
            <a:off x="7150449" y="694334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F9A4868-FFA1-452D-8F0F-AF2E6B5FB436}"/>
              </a:ext>
            </a:extLst>
          </p:cNvPr>
          <p:cNvGrpSpPr/>
          <p:nvPr/>
        </p:nvGrpSpPr>
        <p:grpSpPr>
          <a:xfrm>
            <a:off x="8065859" y="372997"/>
            <a:ext cx="1861800" cy="1405123"/>
            <a:chOff x="2248666" y="1937292"/>
            <a:chExt cx="1861800" cy="140512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6CC6280-1423-47E4-9A77-66D0D0B511FF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06FFCB0-ED38-4F46-819F-EBB0D6A1AA11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58DF97-04DE-4870-B03A-69554C7DCA84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9983CA5-B7C3-49E7-ADD4-B818F803DE96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ACF4B9F-8706-4D30-BA04-0CBBE1EBD2B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84DCD5D-BABD-457A-865E-043A7AA1D567}"/>
              </a:ext>
            </a:extLst>
          </p:cNvPr>
          <p:cNvSpPr txBox="1"/>
          <p:nvPr/>
        </p:nvSpPr>
        <p:spPr>
          <a:xfrm>
            <a:off x="8590221" y="11887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64E6D4-09DF-4804-A3E5-711768F004D7}"/>
              </a:ext>
            </a:extLst>
          </p:cNvPr>
          <p:cNvSpPr txBox="1"/>
          <p:nvPr/>
        </p:nvSpPr>
        <p:spPr>
          <a:xfrm>
            <a:off x="8951270" y="1255696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B44203-B9DF-4020-9EF8-0E276CAF3DBE}"/>
              </a:ext>
            </a:extLst>
          </p:cNvPr>
          <p:cNvSpPr txBox="1"/>
          <p:nvPr/>
        </p:nvSpPr>
        <p:spPr>
          <a:xfrm>
            <a:off x="8517442" y="1255696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86C399-7DAD-451B-8073-B5E2F27ADEBD}"/>
              </a:ext>
            </a:extLst>
          </p:cNvPr>
          <p:cNvSpPr txBox="1"/>
          <p:nvPr/>
        </p:nvSpPr>
        <p:spPr>
          <a:xfrm>
            <a:off x="10500562" y="35020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9FFBB6A-59F2-4627-A9F3-B9D543F7061D}"/>
              </a:ext>
            </a:extLst>
          </p:cNvPr>
          <p:cNvCxnSpPr>
            <a:cxnSpLocks/>
          </p:cNvCxnSpPr>
          <p:nvPr/>
        </p:nvCxnSpPr>
        <p:spPr>
          <a:xfrm flipV="1">
            <a:off x="10497774" y="42535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976F8F8-C190-48C5-AAD1-C8B32FFBC45A}"/>
              </a:ext>
            </a:extLst>
          </p:cNvPr>
          <p:cNvSpPr txBox="1"/>
          <p:nvPr/>
        </p:nvSpPr>
        <p:spPr>
          <a:xfrm>
            <a:off x="10577305" y="16456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A69D7B-CACC-4507-8375-F0C8F496D138}"/>
              </a:ext>
            </a:extLst>
          </p:cNvPr>
          <p:cNvSpPr txBox="1"/>
          <p:nvPr/>
        </p:nvSpPr>
        <p:spPr>
          <a:xfrm>
            <a:off x="10816385" y="382922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FA4F65-3179-47DB-84C7-00288C0624D0}"/>
              </a:ext>
            </a:extLst>
          </p:cNvPr>
          <p:cNvSpPr txBox="1"/>
          <p:nvPr/>
        </p:nvSpPr>
        <p:spPr>
          <a:xfrm>
            <a:off x="10492214" y="7948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00B532C-011F-4931-B0AF-05D479CB1C7A}"/>
              </a:ext>
            </a:extLst>
          </p:cNvPr>
          <p:cNvSpPr txBox="1"/>
          <p:nvPr/>
        </p:nvSpPr>
        <p:spPr>
          <a:xfrm>
            <a:off x="10041376" y="81897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B92FB1D-721E-4866-92D2-B4FAC48DD437}"/>
              </a:ext>
            </a:extLst>
          </p:cNvPr>
          <p:cNvCxnSpPr>
            <a:cxnSpLocks/>
          </p:cNvCxnSpPr>
          <p:nvPr/>
        </p:nvCxnSpPr>
        <p:spPr>
          <a:xfrm>
            <a:off x="10054186" y="130912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5AAE2B9-0E52-4C38-B065-008FFE4E056B}"/>
              </a:ext>
            </a:extLst>
          </p:cNvPr>
          <p:cNvCxnSpPr>
            <a:cxnSpLocks/>
          </p:cNvCxnSpPr>
          <p:nvPr/>
        </p:nvCxnSpPr>
        <p:spPr>
          <a:xfrm>
            <a:off x="10054186" y="175197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29B9E98-FE51-4D0F-952C-5B9AB976DBA9}"/>
              </a:ext>
            </a:extLst>
          </p:cNvPr>
          <p:cNvSpPr txBox="1"/>
          <p:nvPr/>
        </p:nvSpPr>
        <p:spPr>
          <a:xfrm>
            <a:off x="10930243" y="124169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F75C2F-ADAE-45E8-A9F7-050F27657978}"/>
              </a:ext>
            </a:extLst>
          </p:cNvPr>
          <p:cNvSpPr txBox="1"/>
          <p:nvPr/>
        </p:nvSpPr>
        <p:spPr>
          <a:xfrm>
            <a:off x="10490357" y="123874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8E3FA0C-0903-4BDB-8296-5CCC4218A322}"/>
              </a:ext>
            </a:extLst>
          </p:cNvPr>
          <p:cNvSpPr/>
          <p:nvPr/>
        </p:nvSpPr>
        <p:spPr>
          <a:xfrm>
            <a:off x="554183" y="4497442"/>
            <a:ext cx="6596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Sam has 36 left over.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54597C2-A3E2-43C4-AEDD-2B66326E11E8}"/>
              </a:ext>
            </a:extLst>
          </p:cNvPr>
          <p:cNvSpPr/>
          <p:nvPr/>
        </p:nvSpPr>
        <p:spPr>
          <a:xfrm>
            <a:off x="6652315" y="2224480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 ÷ 6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13BAF77-A912-474F-BD3A-9A10A1736CA6}"/>
              </a:ext>
            </a:extLst>
          </p:cNvPr>
          <p:cNvSpPr/>
          <p:nvPr/>
        </p:nvSpPr>
        <p:spPr>
          <a:xfrm>
            <a:off x="8254120" y="2224479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538411C-66DB-4251-9413-A5F329178064}"/>
              </a:ext>
            </a:extLst>
          </p:cNvPr>
          <p:cNvSpPr/>
          <p:nvPr/>
        </p:nvSpPr>
        <p:spPr>
          <a:xfrm>
            <a:off x="6652315" y="2670837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x 5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0ECAD3A-F8C1-465C-B854-1F921E2F26E9}"/>
              </a:ext>
            </a:extLst>
          </p:cNvPr>
          <p:cNvSpPr/>
          <p:nvPr/>
        </p:nvSpPr>
        <p:spPr>
          <a:xfrm>
            <a:off x="8059680" y="2670836"/>
            <a:ext cx="884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ED2CDE4-003E-43F1-9D8B-CC02B7B2F6E0}"/>
              </a:ext>
            </a:extLst>
          </p:cNvPr>
          <p:cNvSpPr/>
          <p:nvPr/>
        </p:nvSpPr>
        <p:spPr>
          <a:xfrm>
            <a:off x="6652315" y="3114414"/>
            <a:ext cx="213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 – 100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2B8318C-A9AA-4918-9D45-C339A65C370D}"/>
              </a:ext>
            </a:extLst>
          </p:cNvPr>
          <p:cNvSpPr/>
          <p:nvPr/>
        </p:nvSpPr>
        <p:spPr>
          <a:xfrm>
            <a:off x="8648616" y="3114413"/>
            <a:ext cx="884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B27A66A-F6CA-402C-BC00-6BD920089D37}"/>
              </a:ext>
            </a:extLst>
          </p:cNvPr>
          <p:cNvSpPr/>
          <p:nvPr/>
        </p:nvSpPr>
        <p:spPr>
          <a:xfrm>
            <a:off x="554183" y="5020672"/>
            <a:ext cx="6596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Grace has 20 left over.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32FEE05-073D-4300-9327-3C394B553463}"/>
              </a:ext>
            </a:extLst>
          </p:cNvPr>
          <p:cNvSpPr/>
          <p:nvPr/>
        </p:nvSpPr>
        <p:spPr>
          <a:xfrm>
            <a:off x="558772" y="5525844"/>
            <a:ext cx="2137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+ 20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61BD422-F7DA-4CF7-B84C-B792DAC5D2AB}"/>
              </a:ext>
            </a:extLst>
          </p:cNvPr>
          <p:cNvSpPr/>
          <p:nvPr/>
        </p:nvSpPr>
        <p:spPr>
          <a:xfrm>
            <a:off x="2187354" y="5523757"/>
            <a:ext cx="2137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CBFBFEE-315F-42B2-9521-31E36C7B840B}"/>
              </a:ext>
            </a:extLst>
          </p:cNvPr>
          <p:cNvSpPr/>
          <p:nvPr/>
        </p:nvSpPr>
        <p:spPr>
          <a:xfrm>
            <a:off x="7256199" y="3938997"/>
            <a:ext cx="2137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 bricks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11B8AB9-64DE-47E1-85EF-A790FA0B6730}"/>
              </a:ext>
            </a:extLst>
          </p:cNvPr>
          <p:cNvGrpSpPr/>
          <p:nvPr/>
        </p:nvGrpSpPr>
        <p:grpSpPr>
          <a:xfrm>
            <a:off x="2147405" y="1019328"/>
            <a:ext cx="2295122" cy="944239"/>
            <a:chOff x="2147405" y="1019328"/>
            <a:chExt cx="2295122" cy="9442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FA94AF2-0091-4219-872B-964C29D45E10}"/>
                </a:ext>
              </a:extLst>
            </p:cNvPr>
            <p:cNvGrpSpPr/>
            <p:nvPr/>
          </p:nvGrpSpPr>
          <p:grpSpPr>
            <a:xfrm>
              <a:off x="2147405" y="1019328"/>
              <a:ext cx="425004" cy="944239"/>
              <a:chOff x="1669273" y="525397"/>
              <a:chExt cx="425004" cy="944239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3462CC2-69B4-486A-9F1D-414DDB4AB1A1}"/>
                  </a:ext>
                </a:extLst>
              </p:cNvPr>
              <p:cNvSpPr/>
              <p:nvPr/>
            </p:nvSpPr>
            <p:spPr>
              <a:xfrm>
                <a:off x="1669273" y="525397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FBD379C-968B-4367-8CB8-86B83ABB25CF}"/>
                  </a:ext>
                </a:extLst>
              </p:cNvPr>
              <p:cNvSpPr/>
              <p:nvPr/>
            </p:nvSpPr>
            <p:spPr>
              <a:xfrm>
                <a:off x="1669273" y="884861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5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CF9FFA5-24C8-41C4-8B64-383266433DBD}"/>
                  </a:ext>
                </a:extLst>
              </p:cNvPr>
              <p:cNvCxnSpPr/>
              <p:nvPr/>
            </p:nvCxnSpPr>
            <p:spPr>
              <a:xfrm>
                <a:off x="1686242" y="1001611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34C8C63-4FBA-4FFC-8856-7A955A429B64}"/>
                </a:ext>
              </a:extLst>
            </p:cNvPr>
            <p:cNvSpPr/>
            <p:nvPr/>
          </p:nvSpPr>
          <p:spPr>
            <a:xfrm>
              <a:off x="2548320" y="1185253"/>
              <a:ext cx="189420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of 90 = 36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A19BFE5-F8B9-41AA-9E2A-1C95ACE8A529}"/>
              </a:ext>
            </a:extLst>
          </p:cNvPr>
          <p:cNvGrpSpPr/>
          <p:nvPr/>
        </p:nvGrpSpPr>
        <p:grpSpPr>
          <a:xfrm>
            <a:off x="2164374" y="3036104"/>
            <a:ext cx="2532819" cy="944239"/>
            <a:chOff x="2147405" y="1019328"/>
            <a:chExt cx="2532819" cy="944239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6286310-38AA-407F-B246-FFBDEAB44872}"/>
                </a:ext>
              </a:extLst>
            </p:cNvPr>
            <p:cNvGrpSpPr/>
            <p:nvPr/>
          </p:nvGrpSpPr>
          <p:grpSpPr>
            <a:xfrm>
              <a:off x="2147405" y="1019328"/>
              <a:ext cx="425004" cy="944239"/>
              <a:chOff x="1669273" y="525397"/>
              <a:chExt cx="425004" cy="944239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58E0912-529F-4628-8A67-ABC62DD412BE}"/>
                  </a:ext>
                </a:extLst>
              </p:cNvPr>
              <p:cNvSpPr/>
              <p:nvPr/>
            </p:nvSpPr>
            <p:spPr>
              <a:xfrm>
                <a:off x="1669273" y="525397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9990D14-B7E7-4A32-9868-CFD93A538395}"/>
                  </a:ext>
                </a:extLst>
              </p:cNvPr>
              <p:cNvSpPr/>
              <p:nvPr/>
            </p:nvSpPr>
            <p:spPr>
              <a:xfrm>
                <a:off x="1669273" y="884861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8FA8D7D8-C3C0-407F-AEDA-C5347A7B6256}"/>
                  </a:ext>
                </a:extLst>
              </p:cNvPr>
              <p:cNvCxnSpPr/>
              <p:nvPr/>
            </p:nvCxnSpPr>
            <p:spPr>
              <a:xfrm>
                <a:off x="1686242" y="1001611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D5F2074-2EDC-4B7A-9539-280D078EDBE8}"/>
                </a:ext>
              </a:extLst>
            </p:cNvPr>
            <p:cNvSpPr/>
            <p:nvPr/>
          </p:nvSpPr>
          <p:spPr>
            <a:xfrm>
              <a:off x="2548320" y="1185253"/>
              <a:ext cx="21319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of 120 = 20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9CAF0CC4-85B6-4109-BB4C-D174B1F9546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03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6" grpId="0"/>
      <p:bldP spid="23" grpId="0"/>
      <p:bldP spid="24" grpId="0"/>
      <p:bldP spid="25" grpId="0"/>
      <p:bldP spid="26" grpId="0"/>
      <p:bldP spid="28" grpId="0"/>
      <p:bldP spid="29" grpId="0"/>
      <p:bldP spid="30" grpId="0"/>
      <p:bldP spid="31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D33CA6-85C8-4F33-BB28-779A0CE12892}"/>
              </a:ext>
            </a:extLst>
          </p:cNvPr>
          <p:cNvSpPr/>
          <p:nvPr/>
        </p:nvSpPr>
        <p:spPr>
          <a:xfrm>
            <a:off x="56122" y="50000"/>
            <a:ext cx="8083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Seb</a:t>
            </a:r>
            <a:r>
              <a:rPr lang="en-US" sz="3200" b="1" dirty="0"/>
              <a:t> has to see the doctor at 10:05am.</a:t>
            </a:r>
          </a:p>
          <a:p>
            <a:r>
              <a:rPr lang="en-US" sz="3200" b="1" dirty="0"/>
              <a:t>He gets to the doctor’s surgery at 9:52am.</a:t>
            </a:r>
          </a:p>
          <a:p>
            <a:r>
              <a:rPr lang="en-US" sz="3200" b="1" dirty="0"/>
              <a:t>How many minutes early is he?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673F9E-D95F-4D10-BD83-892CE31E9A03}"/>
              </a:ext>
            </a:extLst>
          </p:cNvPr>
          <p:cNvSpPr/>
          <p:nvPr/>
        </p:nvSpPr>
        <p:spPr>
          <a:xfrm>
            <a:off x="56121" y="2793716"/>
            <a:ext cx="75939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 leaves the doctor’s surgery at 10:25am.</a:t>
            </a:r>
          </a:p>
          <a:p>
            <a:r>
              <a:rPr lang="en-GB" sz="3200" b="1" dirty="0"/>
              <a:t>He gets to school 45 minutes later.</a:t>
            </a:r>
          </a:p>
          <a:p>
            <a:r>
              <a:rPr lang="en-GB" sz="3200" b="1" dirty="0"/>
              <a:t>What time does he arrive at school?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D68FE9E-CC3A-4117-8180-08B6668F9734}"/>
              </a:ext>
            </a:extLst>
          </p:cNvPr>
          <p:cNvGrpSpPr/>
          <p:nvPr/>
        </p:nvGrpSpPr>
        <p:grpSpPr>
          <a:xfrm>
            <a:off x="1069382" y="2212083"/>
            <a:ext cx="650662" cy="492950"/>
            <a:chOff x="3753902" y="928777"/>
            <a:chExt cx="650662" cy="49295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34C96A6-4D19-4E10-A3C6-5582F7C1362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E62178-D543-486C-BFF5-0319EB042697}"/>
                </a:ext>
              </a:extLst>
            </p:cNvPr>
            <p:cNvSpPr txBox="1"/>
            <p:nvPr/>
          </p:nvSpPr>
          <p:spPr>
            <a:xfrm>
              <a:off x="3753902" y="1021617"/>
              <a:ext cx="650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9:52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34D86E2-90CE-460C-A27A-55511CBB7048}"/>
              </a:ext>
            </a:extLst>
          </p:cNvPr>
          <p:cNvGrpSpPr/>
          <p:nvPr/>
        </p:nvGrpSpPr>
        <p:grpSpPr>
          <a:xfrm>
            <a:off x="1856784" y="2209330"/>
            <a:ext cx="889193" cy="494964"/>
            <a:chOff x="6766678" y="926763"/>
            <a:chExt cx="889193" cy="49496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AEE02EF-40AB-40CA-845F-54CD283EEF0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FA27F13-CF73-4B65-8089-82A727303F09}"/>
                </a:ext>
              </a:extLst>
            </p:cNvPr>
            <p:cNvGrpSpPr/>
            <p:nvPr/>
          </p:nvGrpSpPr>
          <p:grpSpPr>
            <a:xfrm>
              <a:off x="6766678" y="928608"/>
              <a:ext cx="889193" cy="493119"/>
              <a:chOff x="6766678" y="928608"/>
              <a:chExt cx="889193" cy="49311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EB6060D-AC95-42AA-8FBA-A22645B446FB}"/>
                  </a:ext>
                </a:extLst>
              </p:cNvPr>
              <p:cNvSpPr txBox="1"/>
              <p:nvPr/>
            </p:nvSpPr>
            <p:spPr>
              <a:xfrm>
                <a:off x="6766678" y="1021617"/>
                <a:ext cx="8891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10:00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C2B8C170-0061-4247-9DCC-5CDC4483B9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91">
            <a:extLst>
              <a:ext uri="{FF2B5EF4-FFF2-40B4-BE49-F238E27FC236}">
                <a16:creationId xmlns:a16="http://schemas.microsoft.com/office/drawing/2014/main" id="{719A1110-871A-4E25-94B1-E465DBEF1692}"/>
              </a:ext>
            </a:extLst>
          </p:cNvPr>
          <p:cNvGrpSpPr/>
          <p:nvPr/>
        </p:nvGrpSpPr>
        <p:grpSpPr>
          <a:xfrm>
            <a:off x="1346908" y="1713458"/>
            <a:ext cx="893612" cy="479154"/>
            <a:chOff x="7395283" y="5821043"/>
            <a:chExt cx="205894" cy="512761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C438F84-7A32-4939-A728-8D5B42324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DA83AA-026F-478A-833C-143F13702A39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+8m</a:t>
              </a:r>
            </a:p>
          </p:txBody>
        </p: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E62CC348-A763-4AD3-A71A-AE2DDFDD2F35}"/>
              </a:ext>
            </a:extLst>
          </p:cNvPr>
          <p:cNvGrpSpPr/>
          <p:nvPr/>
        </p:nvGrpSpPr>
        <p:grpSpPr>
          <a:xfrm>
            <a:off x="2243457" y="1709027"/>
            <a:ext cx="889898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8D8C79-7EDF-4854-A09A-5ED7C1F74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E9A4C13-1051-44BD-A3F5-1F70324E3FD8}"/>
                </a:ext>
              </a:extLst>
            </p:cNvPr>
            <p:cNvSpPr/>
            <p:nvPr/>
          </p:nvSpPr>
          <p:spPr>
            <a:xfrm>
              <a:off x="7434407" y="5821043"/>
              <a:ext cx="15001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+5m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5D74AA-477F-4044-A724-97CEC42F329F}"/>
              </a:ext>
            </a:extLst>
          </p:cNvPr>
          <p:cNvGrpSpPr/>
          <p:nvPr/>
        </p:nvGrpSpPr>
        <p:grpSpPr>
          <a:xfrm>
            <a:off x="2754512" y="2206948"/>
            <a:ext cx="791845" cy="494964"/>
            <a:chOff x="6773307" y="926763"/>
            <a:chExt cx="791845" cy="49496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763D84F-9EB6-40EB-B1A9-5C9793853FC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88A029C-6F10-4028-948C-4D80B88D5F22}"/>
                </a:ext>
              </a:extLst>
            </p:cNvPr>
            <p:cNvGrpSpPr/>
            <p:nvPr/>
          </p:nvGrpSpPr>
          <p:grpSpPr>
            <a:xfrm>
              <a:off x="6773307" y="928608"/>
              <a:ext cx="791845" cy="493119"/>
              <a:chOff x="6773307" y="928608"/>
              <a:chExt cx="791845" cy="493119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BB60C9-34E4-4C7A-AA07-ADBB93FC9662}"/>
                  </a:ext>
                </a:extLst>
              </p:cNvPr>
              <p:cNvSpPr txBox="1"/>
              <p:nvPr/>
            </p:nvSpPr>
            <p:spPr>
              <a:xfrm>
                <a:off x="6773307" y="1021617"/>
                <a:ext cx="79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10:05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AD5A17F-C51B-458E-A06F-135DE44B4B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3FCB1E-6904-410A-BDFA-269D1EE19725}"/>
              </a:ext>
            </a:extLst>
          </p:cNvPr>
          <p:cNvCxnSpPr>
            <a:cxnSpLocks/>
          </p:cNvCxnSpPr>
          <p:nvPr/>
        </p:nvCxnSpPr>
        <p:spPr>
          <a:xfrm>
            <a:off x="1014377" y="2225127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667B2716-4529-46AF-AAD5-76FC49E86CE3}"/>
              </a:ext>
            </a:extLst>
          </p:cNvPr>
          <p:cNvSpPr/>
          <p:nvPr/>
        </p:nvSpPr>
        <p:spPr>
          <a:xfrm>
            <a:off x="1280892" y="205955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9C7806-B795-4D2C-9172-D73A8023A047}"/>
              </a:ext>
            </a:extLst>
          </p:cNvPr>
          <p:cNvSpPr txBox="1"/>
          <p:nvPr/>
        </p:nvSpPr>
        <p:spPr>
          <a:xfrm>
            <a:off x="4160524" y="1867244"/>
            <a:ext cx="1779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+ 5 =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4B59E8-0A9C-439B-9E4A-C7A23D596A7A}"/>
              </a:ext>
            </a:extLst>
          </p:cNvPr>
          <p:cNvSpPr txBox="1"/>
          <p:nvPr/>
        </p:nvSpPr>
        <p:spPr>
          <a:xfrm>
            <a:off x="5358028" y="1867243"/>
            <a:ext cx="3262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minutes early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587FCC9-A551-45E6-A3F1-3679F6570511}"/>
              </a:ext>
            </a:extLst>
          </p:cNvPr>
          <p:cNvGrpSpPr/>
          <p:nvPr/>
        </p:nvGrpSpPr>
        <p:grpSpPr>
          <a:xfrm>
            <a:off x="952103" y="4845024"/>
            <a:ext cx="791845" cy="492950"/>
            <a:chOff x="3636623" y="928777"/>
            <a:chExt cx="791845" cy="49295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9900DFC-5269-47C7-BEBD-28D83FD41C3C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BF5E31F-3632-44C2-9743-758AB5FDE3EA}"/>
                </a:ext>
              </a:extLst>
            </p:cNvPr>
            <p:cNvSpPr txBox="1"/>
            <p:nvPr/>
          </p:nvSpPr>
          <p:spPr>
            <a:xfrm>
              <a:off x="3636623" y="1021617"/>
              <a:ext cx="7918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10:25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6987A2F-763E-4158-8895-7959C447ED63}"/>
              </a:ext>
            </a:extLst>
          </p:cNvPr>
          <p:cNvGrpSpPr/>
          <p:nvPr/>
        </p:nvGrpSpPr>
        <p:grpSpPr>
          <a:xfrm>
            <a:off x="1856784" y="4842271"/>
            <a:ext cx="889193" cy="494964"/>
            <a:chOff x="6766678" y="926763"/>
            <a:chExt cx="889193" cy="4949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096E514-0F3C-4B6E-972A-898382A611E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AB80DDA-338D-4AA1-8BFE-980C346E5EB0}"/>
                </a:ext>
              </a:extLst>
            </p:cNvPr>
            <p:cNvGrpSpPr/>
            <p:nvPr/>
          </p:nvGrpSpPr>
          <p:grpSpPr>
            <a:xfrm>
              <a:off x="6766678" y="928608"/>
              <a:ext cx="889193" cy="493119"/>
              <a:chOff x="6766678" y="928608"/>
              <a:chExt cx="889193" cy="49311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2E59679-E048-472D-BE5D-328512B936AE}"/>
                  </a:ext>
                </a:extLst>
              </p:cNvPr>
              <p:cNvSpPr txBox="1"/>
              <p:nvPr/>
            </p:nvSpPr>
            <p:spPr>
              <a:xfrm>
                <a:off x="6766678" y="1021617"/>
                <a:ext cx="8891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11:00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2A4ACF43-213E-4916-BD6A-7441F81C75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91">
            <a:extLst>
              <a:ext uri="{FF2B5EF4-FFF2-40B4-BE49-F238E27FC236}">
                <a16:creationId xmlns:a16="http://schemas.microsoft.com/office/drawing/2014/main" id="{32456F6D-A4D3-4DAA-BF35-E8C87C7DDB56}"/>
              </a:ext>
            </a:extLst>
          </p:cNvPr>
          <p:cNvGrpSpPr/>
          <p:nvPr/>
        </p:nvGrpSpPr>
        <p:grpSpPr>
          <a:xfrm>
            <a:off x="1346908" y="4346399"/>
            <a:ext cx="893612" cy="479154"/>
            <a:chOff x="7395283" y="5821043"/>
            <a:chExt cx="205894" cy="512761"/>
          </a:xfrm>
        </p:grpSpPr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A79AAB3A-244F-42DB-8657-5575408EC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6404515-8264-46F4-9264-324EEDA1E004}"/>
                </a:ext>
              </a:extLst>
            </p:cNvPr>
            <p:cNvSpPr/>
            <p:nvPr/>
          </p:nvSpPr>
          <p:spPr>
            <a:xfrm>
              <a:off x="7413030" y="5821043"/>
              <a:ext cx="16973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+35m</a:t>
              </a:r>
            </a:p>
          </p:txBody>
        </p:sp>
      </p:grpSp>
      <p:grpSp>
        <p:nvGrpSpPr>
          <p:cNvPr id="39" name="Group 91">
            <a:extLst>
              <a:ext uri="{FF2B5EF4-FFF2-40B4-BE49-F238E27FC236}">
                <a16:creationId xmlns:a16="http://schemas.microsoft.com/office/drawing/2014/main" id="{1B419C5D-A85B-4A9D-A44C-30722CD152C5}"/>
              </a:ext>
            </a:extLst>
          </p:cNvPr>
          <p:cNvGrpSpPr/>
          <p:nvPr/>
        </p:nvGrpSpPr>
        <p:grpSpPr>
          <a:xfrm>
            <a:off x="2243457" y="4341968"/>
            <a:ext cx="889898" cy="479154"/>
            <a:chOff x="7395283" y="5821043"/>
            <a:chExt cx="205894" cy="512761"/>
          </a:xfrm>
        </p:grpSpPr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55C22BA3-266C-4FDD-8586-C6EFDE77E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161A5EE-CCF5-43D7-B5A2-FDBD345D5482}"/>
                </a:ext>
              </a:extLst>
            </p:cNvPr>
            <p:cNvSpPr/>
            <p:nvPr/>
          </p:nvSpPr>
          <p:spPr>
            <a:xfrm>
              <a:off x="7414855" y="5821043"/>
              <a:ext cx="17454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+10m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EEE881E-0D0E-4D22-82EE-D79A8F8F7EFB}"/>
              </a:ext>
            </a:extLst>
          </p:cNvPr>
          <p:cNvGrpSpPr/>
          <p:nvPr/>
        </p:nvGrpSpPr>
        <p:grpSpPr>
          <a:xfrm>
            <a:off x="2754512" y="4839889"/>
            <a:ext cx="791845" cy="494964"/>
            <a:chOff x="6773307" y="926763"/>
            <a:chExt cx="791845" cy="49496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E99A9F4-AB4F-4519-8854-BFE7F989995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E458204-AE19-4B75-9A36-9B4DC33798A5}"/>
                </a:ext>
              </a:extLst>
            </p:cNvPr>
            <p:cNvGrpSpPr/>
            <p:nvPr/>
          </p:nvGrpSpPr>
          <p:grpSpPr>
            <a:xfrm>
              <a:off x="6773307" y="928608"/>
              <a:ext cx="791845" cy="493119"/>
              <a:chOff x="6773307" y="928608"/>
              <a:chExt cx="791845" cy="49311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1E9630E-71E4-43C6-B96E-B10CFB6F5263}"/>
                  </a:ext>
                </a:extLst>
              </p:cNvPr>
              <p:cNvSpPr txBox="1"/>
              <p:nvPr/>
            </p:nvSpPr>
            <p:spPr>
              <a:xfrm>
                <a:off x="6773307" y="1021617"/>
                <a:ext cx="79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11:10</a:t>
                </a:r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4328175-BA2B-435C-81A1-84F068E205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C1BBFC6-4B79-47CF-A777-D3EAE2665460}"/>
              </a:ext>
            </a:extLst>
          </p:cNvPr>
          <p:cNvCxnSpPr>
            <a:cxnSpLocks/>
          </p:cNvCxnSpPr>
          <p:nvPr/>
        </p:nvCxnSpPr>
        <p:spPr>
          <a:xfrm>
            <a:off x="1014377" y="4858068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2D1E9315-B543-4431-B42A-F204E3D9F2F8}"/>
              </a:ext>
            </a:extLst>
          </p:cNvPr>
          <p:cNvSpPr/>
          <p:nvPr/>
        </p:nvSpPr>
        <p:spPr>
          <a:xfrm>
            <a:off x="1280892" y="469250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0782683-37F3-4157-BB5B-94D56283C7A7}"/>
              </a:ext>
            </a:extLst>
          </p:cNvPr>
          <p:cNvSpPr txBox="1"/>
          <p:nvPr/>
        </p:nvSpPr>
        <p:spPr>
          <a:xfrm>
            <a:off x="4160524" y="4500185"/>
            <a:ext cx="1779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11:10am</a:t>
            </a:r>
          </a:p>
        </p:txBody>
      </p:sp>
    </p:spTree>
    <p:extLst>
      <p:ext uri="{BB962C8B-B14F-4D97-AF65-F5344CB8AC3E}">
        <p14:creationId xmlns:p14="http://schemas.microsoft.com/office/powerpoint/2010/main" val="347030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0.01927 -0.03797 C 0.0233 -0.0463 0.02929 -0.0507 0.0358 -0.0507 C 0.04297 -0.0507 0.04883 -0.0463 0.05286 -0.03797 L 0.07252 4.81481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4.81481E-6 L 0.09179 -0.03704 C 0.09596 -0.04538 0.10221 -0.04977 0.10846 -0.04977 C 0.11588 -0.04977 0.12174 -0.04538 0.12578 -0.03704 L 0.14583 4.81481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96296E-6 L 0.01927 -0.03796 C 0.0233 -0.04629 0.02929 -0.05069 0.0358 -0.05069 C 0.04297 -0.05069 0.04883 -0.04629 0.05286 -0.03796 L 0.07252 -2.96296E-6 " pathEditMode="relative" rAng="0" ptsTypes="AAAAA">
                                      <p:cBhvr>
                                        <p:cTn id="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2.96296E-6 L 0.09179 -0.03703 C 0.09596 -0.04537 0.10221 -0.04977 0.10846 -0.04977 C 0.11588 -0.04977 0.12174 -0.04537 0.12578 -0.03703 L 0.14583 -2.96296E-6 " pathEditMode="relative" rAng="0" ptsTypes="AAAAA">
                                      <p:cBhvr>
                                        <p:cTn id="9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/>
      <p:bldP spid="27" grpId="0"/>
      <p:bldP spid="48" grpId="0" animBg="1"/>
      <p:bldP spid="48" grpId="1" animBg="1"/>
      <p:bldP spid="48" grpId="2" animBg="1"/>
      <p:bldP spid="49" grpId="0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number cards: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58E313-8AE4-4D57-BD5E-70719962ABF2}"/>
              </a:ext>
            </a:extLst>
          </p:cNvPr>
          <p:cNvSpPr/>
          <p:nvPr/>
        </p:nvSpPr>
        <p:spPr>
          <a:xfrm>
            <a:off x="56121" y="1322862"/>
            <a:ext cx="534285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some of the four number cards to make numbers that are as close as possible to the numbers written below.</a:t>
            </a:r>
          </a:p>
          <a:p>
            <a:r>
              <a:rPr lang="en-US" sz="3200" b="1" dirty="0"/>
              <a:t>Examples: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C4971D-FFC1-4935-8653-B79E67D25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3" y="552297"/>
            <a:ext cx="4844793" cy="8813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E94DBDA-F711-4EF4-A388-D5D0083F1E07}"/>
              </a:ext>
            </a:extLst>
          </p:cNvPr>
          <p:cNvSpPr/>
          <p:nvPr/>
        </p:nvSpPr>
        <p:spPr>
          <a:xfrm>
            <a:off x="5735391" y="50000"/>
            <a:ext cx="59024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You must not use the same card more than once in each answer.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A8446F-8B08-429F-B53B-8127F018A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43" y="3872997"/>
            <a:ext cx="3424193" cy="16621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9C1D7A-A348-43F6-83C9-D903F4ABD0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6599" y="1127218"/>
            <a:ext cx="4822935" cy="54042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48751E-3DE8-49FB-BB4F-4E92DAD0CE81}"/>
              </a:ext>
            </a:extLst>
          </p:cNvPr>
          <p:cNvSpPr/>
          <p:nvPr/>
        </p:nvSpPr>
        <p:spPr>
          <a:xfrm>
            <a:off x="8048057" y="1222622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79AB19-D5E8-4A0F-A3A5-2C13F3369450}"/>
              </a:ext>
            </a:extLst>
          </p:cNvPr>
          <p:cNvSpPr/>
          <p:nvPr/>
        </p:nvSpPr>
        <p:spPr>
          <a:xfrm>
            <a:off x="8713900" y="1222622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86FCB4-05A2-4CAE-AC11-CB57E8EB8819}"/>
              </a:ext>
            </a:extLst>
          </p:cNvPr>
          <p:cNvSpPr/>
          <p:nvPr/>
        </p:nvSpPr>
        <p:spPr>
          <a:xfrm>
            <a:off x="8048057" y="2371081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143E51-93C9-4951-93DF-12474DFC4C98}"/>
              </a:ext>
            </a:extLst>
          </p:cNvPr>
          <p:cNvSpPr/>
          <p:nvPr/>
        </p:nvSpPr>
        <p:spPr>
          <a:xfrm>
            <a:off x="8713900" y="2371081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6E6AC3-4743-4276-953B-F18612A79DB1}"/>
              </a:ext>
            </a:extLst>
          </p:cNvPr>
          <p:cNvSpPr/>
          <p:nvPr/>
        </p:nvSpPr>
        <p:spPr>
          <a:xfrm>
            <a:off x="8089001" y="3539665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CF1757-7EAF-4074-B2CD-D485B8A66734}"/>
              </a:ext>
            </a:extLst>
          </p:cNvPr>
          <p:cNvSpPr/>
          <p:nvPr/>
        </p:nvSpPr>
        <p:spPr>
          <a:xfrm>
            <a:off x="8768492" y="3539665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CF7A5-AE66-4EAA-9530-5EAC4A29DBA3}"/>
              </a:ext>
            </a:extLst>
          </p:cNvPr>
          <p:cNvSpPr/>
          <p:nvPr/>
        </p:nvSpPr>
        <p:spPr>
          <a:xfrm>
            <a:off x="9461359" y="3539665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10BB54-A85E-4351-880B-8F886670261E}"/>
              </a:ext>
            </a:extLst>
          </p:cNvPr>
          <p:cNvSpPr/>
          <p:nvPr/>
        </p:nvSpPr>
        <p:spPr>
          <a:xfrm>
            <a:off x="10127202" y="3539665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C331DC-E21D-4CFE-8A85-557D4CBB2173}"/>
              </a:ext>
            </a:extLst>
          </p:cNvPr>
          <p:cNvSpPr/>
          <p:nvPr/>
        </p:nvSpPr>
        <p:spPr>
          <a:xfrm>
            <a:off x="8089001" y="4690269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F74234-CAD1-4159-9D1A-7036371F0FA8}"/>
              </a:ext>
            </a:extLst>
          </p:cNvPr>
          <p:cNvSpPr/>
          <p:nvPr/>
        </p:nvSpPr>
        <p:spPr>
          <a:xfrm>
            <a:off x="8768492" y="4690269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5DD144-36E0-4418-8A12-5DD8AB3557D6}"/>
              </a:ext>
            </a:extLst>
          </p:cNvPr>
          <p:cNvSpPr/>
          <p:nvPr/>
        </p:nvSpPr>
        <p:spPr>
          <a:xfrm>
            <a:off x="9461359" y="4690269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5BD4BB-CA12-4825-86F5-96BB0814A574}"/>
              </a:ext>
            </a:extLst>
          </p:cNvPr>
          <p:cNvSpPr/>
          <p:nvPr/>
        </p:nvSpPr>
        <p:spPr>
          <a:xfrm>
            <a:off x="10127202" y="4690269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D9BE50-41CA-4132-9475-78D68B7EF41E}"/>
              </a:ext>
            </a:extLst>
          </p:cNvPr>
          <p:cNvSpPr/>
          <p:nvPr/>
        </p:nvSpPr>
        <p:spPr>
          <a:xfrm>
            <a:off x="8089001" y="5858853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DF3323-5E33-4041-884D-D196E4C696FD}"/>
              </a:ext>
            </a:extLst>
          </p:cNvPr>
          <p:cNvSpPr/>
          <p:nvPr/>
        </p:nvSpPr>
        <p:spPr>
          <a:xfrm>
            <a:off x="8768492" y="5858853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14D54A-7433-4D6F-977F-498AE8815E51}"/>
              </a:ext>
            </a:extLst>
          </p:cNvPr>
          <p:cNvSpPr/>
          <p:nvPr/>
        </p:nvSpPr>
        <p:spPr>
          <a:xfrm>
            <a:off x="9461359" y="5858853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9BC9075-022D-45F3-AAD7-DDA07FF4B655}"/>
              </a:ext>
            </a:extLst>
          </p:cNvPr>
          <p:cNvSpPr/>
          <p:nvPr/>
        </p:nvSpPr>
        <p:spPr>
          <a:xfrm>
            <a:off x="10127202" y="5858853"/>
            <a:ext cx="57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A732A0-9446-4C0D-986A-92BF847E824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22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2CCD3F-DDB3-481F-AC88-BBD368E74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18" y="1078201"/>
            <a:ext cx="2923309" cy="358153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Emily is making a cake.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285206-6AB3-4654-A381-53DF7BA6F74E}"/>
              </a:ext>
            </a:extLst>
          </p:cNvPr>
          <p:cNvSpPr/>
          <p:nvPr/>
        </p:nvSpPr>
        <p:spPr>
          <a:xfrm>
            <a:off x="56123" y="659595"/>
            <a:ext cx="49315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She puts flour on the scales. 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49C108-9672-4AF8-9D6E-0F69E8E19D64}"/>
              </a:ext>
            </a:extLst>
          </p:cNvPr>
          <p:cNvSpPr/>
          <p:nvPr/>
        </p:nvSpPr>
        <p:spPr>
          <a:xfrm>
            <a:off x="5722632" y="659595"/>
            <a:ext cx="59151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She then adds sugar to the flour. 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73CA69-E375-4FDB-9963-0D1E58702E40}"/>
              </a:ext>
            </a:extLst>
          </p:cNvPr>
          <p:cNvSpPr/>
          <p:nvPr/>
        </p:nvSpPr>
        <p:spPr>
          <a:xfrm>
            <a:off x="5722632" y="4809593"/>
            <a:ext cx="56665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sugar does she add? 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9336D0-C6F0-4B2B-9E38-C6098C8E4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8072" y="1208781"/>
            <a:ext cx="2910403" cy="35815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F60B39-DE1C-414B-81A9-6A28A631F108}"/>
              </a:ext>
            </a:extLst>
          </p:cNvPr>
          <p:cNvSpPr txBox="1"/>
          <p:nvPr/>
        </p:nvSpPr>
        <p:spPr>
          <a:xfrm>
            <a:off x="2134843" y="4130384"/>
            <a:ext cx="1189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450g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981BF7-A3C8-4C2D-967F-CF93749911A7}"/>
              </a:ext>
            </a:extLst>
          </p:cNvPr>
          <p:cNvSpPr txBox="1"/>
          <p:nvPr/>
        </p:nvSpPr>
        <p:spPr>
          <a:xfrm>
            <a:off x="6082498" y="4238673"/>
            <a:ext cx="1189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600g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04DC-3D5C-4E4F-BF4B-3EDFB0028774}"/>
              </a:ext>
            </a:extLst>
          </p:cNvPr>
          <p:cNvSpPr txBox="1"/>
          <p:nvPr/>
        </p:nvSpPr>
        <p:spPr>
          <a:xfrm>
            <a:off x="6263968" y="5356831"/>
            <a:ext cx="2755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600 – 450 =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0AE610-E3FB-4238-A6E5-08AA646D697F}"/>
              </a:ext>
            </a:extLst>
          </p:cNvPr>
          <p:cNvSpPr txBox="1"/>
          <p:nvPr/>
        </p:nvSpPr>
        <p:spPr>
          <a:xfrm>
            <a:off x="8334669" y="5356831"/>
            <a:ext cx="2755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 grams</a:t>
            </a:r>
          </a:p>
        </p:txBody>
      </p:sp>
    </p:spTree>
    <p:extLst>
      <p:ext uri="{BB962C8B-B14F-4D97-AF65-F5344CB8AC3E}">
        <p14:creationId xmlns:p14="http://schemas.microsoft.com/office/powerpoint/2010/main" val="65553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>
            <a:extLst>
              <a:ext uri="{FF2B5EF4-FFF2-40B4-BE49-F238E27FC236}">
                <a16:creationId xmlns:a16="http://schemas.microsoft.com/office/drawing/2014/main" id="{46DFADFB-9F94-42FA-8ED3-6428B3A2C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166" y="5386473"/>
            <a:ext cx="6252557" cy="1206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C90698-67ED-4202-BE98-6AFFC645F888}"/>
              </a:ext>
            </a:extLst>
          </p:cNvPr>
          <p:cNvSpPr/>
          <p:nvPr/>
        </p:nvSpPr>
        <p:spPr>
          <a:xfrm>
            <a:off x="103032" y="51516"/>
            <a:ext cx="52559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angles a, b, c, d and e.</a:t>
            </a:r>
          </a:p>
        </p:txBody>
      </p:sp>
      <p:pic>
        <p:nvPicPr>
          <p:cNvPr id="3" name="Picture 2" descr="https://app.doublestruck.eu/content/K2_REAS/HTML/Q/QGFY546_files/img01.jpg">
            <a:extLst>
              <a:ext uri="{FF2B5EF4-FFF2-40B4-BE49-F238E27FC236}">
                <a16:creationId xmlns:a16="http://schemas.microsoft.com/office/drawing/2014/main" id="{0F2DC379-3429-407E-9910-02AD15AEBC1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640" y="635635"/>
            <a:ext cx="4991796" cy="40914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AE180A-9994-4F6E-999D-8FE3F50B0134}"/>
              </a:ext>
            </a:extLst>
          </p:cNvPr>
          <p:cNvSpPr/>
          <p:nvPr/>
        </p:nvSpPr>
        <p:spPr>
          <a:xfrm>
            <a:off x="103032" y="4777963"/>
            <a:ext cx="104402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angles in order of size, starting with the smallest.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BF5CD3-4EFE-4AA6-8EEB-993D7F5C5A23}"/>
              </a:ext>
            </a:extLst>
          </p:cNvPr>
          <p:cNvSpPr/>
          <p:nvPr/>
        </p:nvSpPr>
        <p:spPr>
          <a:xfrm>
            <a:off x="2439067" y="5446137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4DA00D-EBFA-4D37-8486-8126BF3664F4}"/>
              </a:ext>
            </a:extLst>
          </p:cNvPr>
          <p:cNvSpPr/>
          <p:nvPr/>
        </p:nvSpPr>
        <p:spPr>
          <a:xfrm flipH="1">
            <a:off x="3709902" y="5446137"/>
            <a:ext cx="955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8C6104-9C0F-41A7-B8C5-0F7B62939147}"/>
              </a:ext>
            </a:extLst>
          </p:cNvPr>
          <p:cNvSpPr/>
          <p:nvPr/>
        </p:nvSpPr>
        <p:spPr>
          <a:xfrm>
            <a:off x="4937538" y="5446137"/>
            <a:ext cx="526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10A9BF-E642-4407-BE04-A181FA9B5F28}"/>
              </a:ext>
            </a:extLst>
          </p:cNvPr>
          <p:cNvSpPr/>
          <p:nvPr/>
        </p:nvSpPr>
        <p:spPr>
          <a:xfrm flipH="1">
            <a:off x="6249315" y="5446137"/>
            <a:ext cx="955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33065D-F9F1-4968-B488-87D04578715D}"/>
              </a:ext>
            </a:extLst>
          </p:cNvPr>
          <p:cNvSpPr/>
          <p:nvPr/>
        </p:nvSpPr>
        <p:spPr>
          <a:xfrm flipH="1">
            <a:off x="7546273" y="5440148"/>
            <a:ext cx="955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4F27EA-7010-4588-A377-1616A49254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56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0CDB64-186E-4CC1-ADDC-FC36F986A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58" y="1111244"/>
            <a:ext cx="5953383" cy="525091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D364ED-2566-4AF9-B96C-75C0671710FC}"/>
              </a:ext>
            </a:extLst>
          </p:cNvPr>
          <p:cNvSpPr/>
          <p:nvPr/>
        </p:nvSpPr>
        <p:spPr>
          <a:xfrm>
            <a:off x="56123" y="50000"/>
            <a:ext cx="106977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Amy went on a cycling holiday.</a:t>
            </a:r>
          </a:p>
          <a:p>
            <a:r>
              <a:rPr lang="en-US" sz="3200" b="1" dirty="0"/>
              <a:t>This chart shows how far she cycled each day.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7F2605-304F-417D-AFAC-EA755A925046}"/>
              </a:ext>
            </a:extLst>
          </p:cNvPr>
          <p:cNvSpPr/>
          <p:nvPr/>
        </p:nvSpPr>
        <p:spPr>
          <a:xfrm>
            <a:off x="6181857" y="1109726"/>
            <a:ext cx="5860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much further did Amy cycle on Friday than on Wednesday?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DFD50B-50C3-47BA-88B1-6D490A461DCE}"/>
              </a:ext>
            </a:extLst>
          </p:cNvPr>
          <p:cNvCxnSpPr>
            <a:cxnSpLocks/>
          </p:cNvCxnSpPr>
          <p:nvPr/>
        </p:nvCxnSpPr>
        <p:spPr>
          <a:xfrm>
            <a:off x="1861399" y="1560640"/>
            <a:ext cx="3914113" cy="77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D2ADF6-CFDB-49B1-9AE8-FA6DC2636667}"/>
              </a:ext>
            </a:extLst>
          </p:cNvPr>
          <p:cNvCxnSpPr>
            <a:cxnSpLocks/>
          </p:cNvCxnSpPr>
          <p:nvPr/>
        </p:nvCxnSpPr>
        <p:spPr>
          <a:xfrm>
            <a:off x="1861399" y="2809260"/>
            <a:ext cx="24214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A1FA3B4-3ED7-4FDC-AF7E-4BC9E6254DDD}"/>
              </a:ext>
            </a:extLst>
          </p:cNvPr>
          <p:cNvSpPr/>
          <p:nvPr/>
        </p:nvSpPr>
        <p:spPr>
          <a:xfrm>
            <a:off x="6181857" y="2185426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– 11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F35986-4E1D-406A-8D5F-CD021A0BADD3}"/>
              </a:ext>
            </a:extLst>
          </p:cNvPr>
          <p:cNvSpPr/>
          <p:nvPr/>
        </p:nvSpPr>
        <p:spPr>
          <a:xfrm>
            <a:off x="7826881" y="2185426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miles</a:t>
            </a:r>
          </a:p>
        </p:txBody>
      </p:sp>
    </p:spTree>
    <p:extLst>
      <p:ext uri="{BB962C8B-B14F-4D97-AF65-F5344CB8AC3E}">
        <p14:creationId xmlns:p14="http://schemas.microsoft.com/office/powerpoint/2010/main" val="168630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0CDB64-186E-4CC1-ADDC-FC36F986A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58" y="1111244"/>
            <a:ext cx="5953383" cy="525091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D364ED-2566-4AF9-B96C-75C0671710FC}"/>
              </a:ext>
            </a:extLst>
          </p:cNvPr>
          <p:cNvSpPr/>
          <p:nvPr/>
        </p:nvSpPr>
        <p:spPr>
          <a:xfrm>
            <a:off x="56123" y="50000"/>
            <a:ext cx="106977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Amy went on a cycling holiday.</a:t>
            </a:r>
          </a:p>
          <a:p>
            <a:r>
              <a:rPr lang="en-US" sz="3200" b="1" dirty="0"/>
              <a:t>This chart shows how far she cycled each day.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7F2605-304F-417D-AFAC-EA755A925046}"/>
              </a:ext>
            </a:extLst>
          </p:cNvPr>
          <p:cNvSpPr/>
          <p:nvPr/>
        </p:nvSpPr>
        <p:spPr>
          <a:xfrm>
            <a:off x="6181857" y="1109726"/>
            <a:ext cx="5860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far did Amy cycle altogether on the three days she cycled the most?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174B73-3555-49D8-A99F-67133F6FC73E}"/>
              </a:ext>
            </a:extLst>
          </p:cNvPr>
          <p:cNvCxnSpPr>
            <a:cxnSpLocks/>
          </p:cNvCxnSpPr>
          <p:nvPr/>
        </p:nvCxnSpPr>
        <p:spPr>
          <a:xfrm>
            <a:off x="1861399" y="1567079"/>
            <a:ext cx="3914113" cy="77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33C044-1A59-4FD4-B105-30866C72BF33}"/>
              </a:ext>
            </a:extLst>
          </p:cNvPr>
          <p:cNvCxnSpPr>
            <a:cxnSpLocks/>
          </p:cNvCxnSpPr>
          <p:nvPr/>
        </p:nvCxnSpPr>
        <p:spPr>
          <a:xfrm>
            <a:off x="1861399" y="1819233"/>
            <a:ext cx="1680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6BDC0FE-8F6B-4C05-BD35-2616EA1FA53D}"/>
              </a:ext>
            </a:extLst>
          </p:cNvPr>
          <p:cNvCxnSpPr>
            <a:cxnSpLocks/>
          </p:cNvCxnSpPr>
          <p:nvPr/>
        </p:nvCxnSpPr>
        <p:spPr>
          <a:xfrm>
            <a:off x="1861399" y="2075067"/>
            <a:ext cx="92687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D5428EA-215D-4EE1-847F-5EE8CF1B559A}"/>
              </a:ext>
            </a:extLst>
          </p:cNvPr>
          <p:cNvSpPr/>
          <p:nvPr/>
        </p:nvSpPr>
        <p:spPr>
          <a:xfrm>
            <a:off x="6181857" y="2679386"/>
            <a:ext cx="28871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+ 15 + 14 =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9D3D8C-CEBB-4D3A-A3A8-60C5B72233BD}"/>
              </a:ext>
            </a:extLst>
          </p:cNvPr>
          <p:cNvSpPr/>
          <p:nvPr/>
        </p:nvSpPr>
        <p:spPr>
          <a:xfrm>
            <a:off x="8636346" y="2679386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 miles</a:t>
            </a:r>
          </a:p>
        </p:txBody>
      </p:sp>
    </p:spTree>
    <p:extLst>
      <p:ext uri="{BB962C8B-B14F-4D97-AF65-F5344CB8AC3E}">
        <p14:creationId xmlns:p14="http://schemas.microsoft.com/office/powerpoint/2010/main" val="13830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75 each time.</a:t>
            </a:r>
          </a:p>
          <a:p>
            <a:r>
              <a:rPr lang="en-US" sz="3200" b="1" dirty="0"/>
              <a:t>Write in the two missing numbers.</a:t>
            </a:r>
          </a:p>
          <a:p>
            <a:r>
              <a:rPr lang="en-US" sz="3200" b="1" dirty="0"/>
              <a:t>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AD9C81-D0DD-44A0-99EE-D937ADB38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05" y="1144972"/>
            <a:ext cx="10100603" cy="12204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BDAE37A-02A5-4C92-AAEE-7D7CCD256529}"/>
              </a:ext>
            </a:extLst>
          </p:cNvPr>
          <p:cNvGrpSpPr/>
          <p:nvPr/>
        </p:nvGrpSpPr>
        <p:grpSpPr>
          <a:xfrm>
            <a:off x="8288431" y="2756681"/>
            <a:ext cx="1850875" cy="1404405"/>
            <a:chOff x="1817358" y="1941038"/>
            <a:chExt cx="1850875" cy="140440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2E9900D-922B-41D4-8525-CD2880717C5D}"/>
                </a:ext>
              </a:extLst>
            </p:cNvPr>
            <p:cNvSpPr txBox="1"/>
            <p:nvPr/>
          </p:nvSpPr>
          <p:spPr>
            <a:xfrm>
              <a:off x="2271398" y="1941038"/>
              <a:ext cx="13862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9 5 0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E11A0E2-0492-44ED-8AD9-C5A4ECDAD7D5}"/>
                </a:ext>
              </a:extLst>
            </p:cNvPr>
            <p:cNvSpPr txBox="1"/>
            <p:nvPr/>
          </p:nvSpPr>
          <p:spPr>
            <a:xfrm>
              <a:off x="2699502" y="2373230"/>
              <a:ext cx="96873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5A9EB80-87C5-465F-99A9-05EED0354499}"/>
                </a:ext>
              </a:extLst>
            </p:cNvPr>
            <p:cNvSpPr txBox="1"/>
            <p:nvPr/>
          </p:nvSpPr>
          <p:spPr>
            <a:xfrm>
              <a:off x="1817358" y="2393458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A8C866E-EA6E-49B5-8F94-4416768DCA77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2902688"/>
              <a:ext cx="177957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F5248B1-F172-4B16-BA30-913B1F6C0386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3345443"/>
              <a:ext cx="177653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6577580-E5D1-4D6A-8945-A4FD8CBEDBF9}"/>
              </a:ext>
            </a:extLst>
          </p:cNvPr>
          <p:cNvSpPr txBox="1"/>
          <p:nvPr/>
        </p:nvSpPr>
        <p:spPr>
          <a:xfrm>
            <a:off x="9610088" y="365001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818E13-6149-417C-A8FF-088584A75B78}"/>
              </a:ext>
            </a:extLst>
          </p:cNvPr>
          <p:cNvSpPr txBox="1"/>
          <p:nvPr/>
        </p:nvSpPr>
        <p:spPr>
          <a:xfrm>
            <a:off x="9170575" y="364215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1D1C15-DC50-416C-A1FA-B0177471FE2A}"/>
              </a:ext>
            </a:extLst>
          </p:cNvPr>
          <p:cNvSpPr txBox="1"/>
          <p:nvPr/>
        </p:nvSpPr>
        <p:spPr>
          <a:xfrm>
            <a:off x="8793928" y="2533024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FFD986-3495-4637-BA37-876E2E46119F}"/>
              </a:ext>
            </a:extLst>
          </p:cNvPr>
          <p:cNvSpPr txBox="1"/>
          <p:nvPr/>
        </p:nvSpPr>
        <p:spPr>
          <a:xfrm>
            <a:off x="8271564" y="3648737"/>
            <a:ext cx="9464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5BCB0F-0140-4425-BD58-08355BCF3D53}"/>
              </a:ext>
            </a:extLst>
          </p:cNvPr>
          <p:cNvSpPr txBox="1"/>
          <p:nvPr/>
        </p:nvSpPr>
        <p:spPr>
          <a:xfrm>
            <a:off x="9285024" y="1439730"/>
            <a:ext cx="1386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1025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6E3083B-3D6D-4531-97E5-A09B14372CCF}"/>
              </a:ext>
            </a:extLst>
          </p:cNvPr>
          <p:cNvGrpSpPr/>
          <p:nvPr/>
        </p:nvGrpSpPr>
        <p:grpSpPr>
          <a:xfrm>
            <a:off x="2131664" y="2747005"/>
            <a:ext cx="1885499" cy="1414081"/>
            <a:chOff x="1371600" y="1941038"/>
            <a:chExt cx="1885499" cy="141408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508824-79A1-447F-A985-E601BD209418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7 2 5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8AD32A8-96FA-4B11-92A0-B7F28CB1CA6E}"/>
                </a:ext>
              </a:extLst>
            </p:cNvPr>
            <p:cNvSpPr txBox="1"/>
            <p:nvPr/>
          </p:nvSpPr>
          <p:spPr>
            <a:xfrm>
              <a:off x="2251423" y="2373230"/>
              <a:ext cx="100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3803DF-0B7D-4C92-9F4A-A6FBA7E3B0D7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6A86313-9C9C-4629-A252-07DDF9B6906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6B267C-2A79-4D0F-B772-94A7F77C396B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A1585A0A-90C6-4677-A0FF-A17A7C4C39A9}"/>
              </a:ext>
            </a:extLst>
          </p:cNvPr>
          <p:cNvSpPr txBox="1"/>
          <p:nvPr/>
        </p:nvSpPr>
        <p:spPr>
          <a:xfrm>
            <a:off x="3459566" y="363247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1E0CEA-8102-4991-8058-9D04C9EBC4E4}"/>
              </a:ext>
            </a:extLst>
          </p:cNvPr>
          <p:cNvCxnSpPr>
            <a:cxnSpLocks/>
          </p:cNvCxnSpPr>
          <p:nvPr/>
        </p:nvCxnSpPr>
        <p:spPr>
          <a:xfrm flipV="1">
            <a:off x="2562823" y="283106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CC0F2C7-F9DB-49E7-9299-56F05A58B218}"/>
              </a:ext>
            </a:extLst>
          </p:cNvPr>
          <p:cNvSpPr txBox="1"/>
          <p:nvPr/>
        </p:nvSpPr>
        <p:spPr>
          <a:xfrm>
            <a:off x="2592898" y="25336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46F699-68DD-4414-B97E-EEB3C27D42C3}"/>
              </a:ext>
            </a:extLst>
          </p:cNvPr>
          <p:cNvSpPr txBox="1"/>
          <p:nvPr/>
        </p:nvSpPr>
        <p:spPr>
          <a:xfrm>
            <a:off x="2884133" y="2779631"/>
            <a:ext cx="346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7ACAC0-1369-4405-8F03-565D9F87EE94}"/>
              </a:ext>
            </a:extLst>
          </p:cNvPr>
          <p:cNvSpPr txBox="1"/>
          <p:nvPr/>
        </p:nvSpPr>
        <p:spPr>
          <a:xfrm>
            <a:off x="2998771" y="363906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813ACC-FA25-4CA6-8C4A-69EF6ABBF0DD}"/>
              </a:ext>
            </a:extLst>
          </p:cNvPr>
          <p:cNvSpPr txBox="1"/>
          <p:nvPr/>
        </p:nvSpPr>
        <p:spPr>
          <a:xfrm>
            <a:off x="2548617" y="363966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DCC930-1B13-4716-B0BD-6CEB67147899}"/>
              </a:ext>
            </a:extLst>
          </p:cNvPr>
          <p:cNvSpPr txBox="1"/>
          <p:nvPr/>
        </p:nvSpPr>
        <p:spPr>
          <a:xfrm>
            <a:off x="1286839" y="1472729"/>
            <a:ext cx="12299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650</a:t>
            </a:r>
          </a:p>
        </p:txBody>
      </p:sp>
    </p:spTree>
    <p:extLst>
      <p:ext uri="{BB962C8B-B14F-4D97-AF65-F5344CB8AC3E}">
        <p14:creationId xmlns:p14="http://schemas.microsoft.com/office/powerpoint/2010/main" val="102576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23" grpId="0"/>
      <p:bldP spid="25" grpId="0"/>
      <p:bldP spid="26" grpId="0"/>
      <p:bldP spid="27" grpId="0"/>
      <p:bldP spid="28" grpId="0"/>
      <p:bldP spid="29" grpId="0"/>
    </p:bld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missing numbers could be.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A4CCF2-BC1C-4D35-B28B-B4505C31B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3" y="923854"/>
            <a:ext cx="10117136" cy="12374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42C5E6E-D02E-442C-B349-2B8964100B71}"/>
              </a:ext>
            </a:extLst>
          </p:cNvPr>
          <p:cNvSpPr/>
          <p:nvPr/>
        </p:nvSpPr>
        <p:spPr>
          <a:xfrm>
            <a:off x="4529796" y="815926"/>
            <a:ext cx="6260123" cy="14489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B87242-D2CD-4AF9-A552-F9692E36D3AA}"/>
              </a:ext>
            </a:extLst>
          </p:cNvPr>
          <p:cNvSpPr txBox="1"/>
          <p:nvPr/>
        </p:nvSpPr>
        <p:spPr>
          <a:xfrm>
            <a:off x="7202259" y="2190976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4D3626-26CD-44EC-B315-144E831F58B8}"/>
              </a:ext>
            </a:extLst>
          </p:cNvPr>
          <p:cNvSpPr txBox="1"/>
          <p:nvPr/>
        </p:nvSpPr>
        <p:spPr>
          <a:xfrm>
            <a:off x="5835349" y="1252623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C82E31-4F72-486A-B1D4-FA5B03DFFF01}"/>
              </a:ext>
            </a:extLst>
          </p:cNvPr>
          <p:cNvSpPr txBox="1"/>
          <p:nvPr/>
        </p:nvSpPr>
        <p:spPr>
          <a:xfrm>
            <a:off x="9040438" y="1252623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FD37A6-483A-4C78-8B8D-9F9F9649E3C5}"/>
              </a:ext>
            </a:extLst>
          </p:cNvPr>
          <p:cNvSpPr txBox="1"/>
          <p:nvPr/>
        </p:nvSpPr>
        <p:spPr>
          <a:xfrm>
            <a:off x="5835349" y="1250545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93AB86-CC17-4D27-BA66-93E5DD7D6089}"/>
              </a:ext>
            </a:extLst>
          </p:cNvPr>
          <p:cNvSpPr txBox="1"/>
          <p:nvPr/>
        </p:nvSpPr>
        <p:spPr>
          <a:xfrm>
            <a:off x="8913828" y="1250545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6BF081-4238-429F-8662-84D2B628ABBD}"/>
              </a:ext>
            </a:extLst>
          </p:cNvPr>
          <p:cNvSpPr txBox="1"/>
          <p:nvPr/>
        </p:nvSpPr>
        <p:spPr>
          <a:xfrm>
            <a:off x="5835349" y="1250545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4D5C09-D624-458E-B1FA-3372453B2A3A}"/>
              </a:ext>
            </a:extLst>
          </p:cNvPr>
          <p:cNvSpPr txBox="1"/>
          <p:nvPr/>
        </p:nvSpPr>
        <p:spPr>
          <a:xfrm>
            <a:off x="8913828" y="1250545"/>
            <a:ext cx="915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38831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2" grpId="0"/>
    </p:bld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counts in multiples of 25</a:t>
            </a:r>
          </a:p>
          <a:p>
            <a:r>
              <a:rPr lang="en-US" sz="3200" b="1" dirty="0"/>
              <a:t>Circle the numbers he says.</a:t>
            </a:r>
          </a:p>
          <a:p>
            <a:endParaRPr lang="en-US" sz="3200" b="1" dirty="0"/>
          </a:p>
          <a:p>
            <a:r>
              <a:rPr lang="en-US" sz="3200" dirty="0"/>
              <a:t>          52          75          125          255           300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59BDB8-5732-40E1-AFC9-780355588C84}"/>
              </a:ext>
            </a:extLst>
          </p:cNvPr>
          <p:cNvSpPr/>
          <p:nvPr/>
        </p:nvSpPr>
        <p:spPr>
          <a:xfrm>
            <a:off x="1842413" y="2844225"/>
            <a:ext cx="48311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2 5      5 0      7 5      1 0 0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9D9A6A-9128-44A7-819F-47CE918F7C94}"/>
              </a:ext>
            </a:extLst>
          </p:cNvPr>
          <p:cNvSpPr/>
          <p:nvPr/>
        </p:nvSpPr>
        <p:spPr>
          <a:xfrm>
            <a:off x="1899138" y="2844225"/>
            <a:ext cx="576776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324B1B-022F-464E-BAAE-CDD93DD39BDA}"/>
              </a:ext>
            </a:extLst>
          </p:cNvPr>
          <p:cNvSpPr/>
          <p:nvPr/>
        </p:nvSpPr>
        <p:spPr>
          <a:xfrm>
            <a:off x="2951871" y="2844224"/>
            <a:ext cx="576776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6BD4A9-C5DC-4510-B7F3-527912EF404E}"/>
              </a:ext>
            </a:extLst>
          </p:cNvPr>
          <p:cNvSpPr/>
          <p:nvPr/>
        </p:nvSpPr>
        <p:spPr>
          <a:xfrm>
            <a:off x="4009294" y="2844223"/>
            <a:ext cx="576776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40030E-E2BA-4A2B-90AD-048E265FFB8A}"/>
              </a:ext>
            </a:extLst>
          </p:cNvPr>
          <p:cNvSpPr/>
          <p:nvPr/>
        </p:nvSpPr>
        <p:spPr>
          <a:xfrm>
            <a:off x="5364562" y="2844223"/>
            <a:ext cx="576776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5FDC8EF-1EAB-4864-BB31-56874EC9DEC2}"/>
              </a:ext>
            </a:extLst>
          </p:cNvPr>
          <p:cNvSpPr/>
          <p:nvPr/>
        </p:nvSpPr>
        <p:spPr>
          <a:xfrm>
            <a:off x="2262060" y="1496936"/>
            <a:ext cx="689811" cy="6683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3A772D6-473D-4242-B0B9-A5BF41ABB2A5}"/>
              </a:ext>
            </a:extLst>
          </p:cNvPr>
          <p:cNvSpPr/>
          <p:nvPr/>
        </p:nvSpPr>
        <p:spPr>
          <a:xfrm>
            <a:off x="3559745" y="1496936"/>
            <a:ext cx="978199" cy="6683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C35F90-03A9-4ED0-AD29-33C17E7D2E1A}"/>
              </a:ext>
            </a:extLst>
          </p:cNvPr>
          <p:cNvSpPr/>
          <p:nvPr/>
        </p:nvSpPr>
        <p:spPr>
          <a:xfrm>
            <a:off x="6719671" y="1496936"/>
            <a:ext cx="978199" cy="6683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9D8EBB-66B5-4220-80B0-302CF0EE767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7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2004328-499A-40FA-AB4E-99DBB77BDF33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C2E343A-67F9-4B32-90E8-7233FDB9BE5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63A9FA2-2859-46B5-9BBB-69FA64A5A40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74CA568-124C-4D93-8838-12611553DA24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8684D50-D80E-464C-B62D-4D34FFDDD963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94BA03C-5D2F-478B-B107-038D9FE548BB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FE1916A-2373-45E0-A71B-618D6051BAE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A3B67DC-F2C4-4653-B7D2-6171A7BAFE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79CDE83-7356-4C65-936D-543B73AE9BAA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2A9588F-EBBC-4102-841F-27450F225E66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CD6918B-A6B2-4C90-BA52-F4F8D4E28FC9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A4CC5A7-E168-45A8-A225-3D839BBBFF59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C302884-91CC-4575-8166-C84E52B53E60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9292E22-1868-4E11-83BA-5A5CEA745EF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B79B05A-69FE-46CE-B3E4-17A88DE001C1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E2CF0D8-80C5-446D-87FE-D589DED4112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5E7F175-7D98-4787-A364-821C701CDFC5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7C812A1-1847-481D-92F5-C519CD0A7176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C16213-08EC-411A-9445-8EBDA42875B6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7376611-BE8D-4B3C-A189-E04F7331BFF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15B72A0-DFC8-42AB-BCE2-C756F9D409EE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DD9CE8-648E-4807-98A5-B62279794196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E567309-C7FD-4434-A1FE-2FCA2E20D47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FAF6FB6-9F7E-4433-8575-F775E851408F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000972F-B145-4DDC-9E0D-7A68FD653F5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0DC0DFB-3951-4328-B13D-0A6B1231C14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E8B8F82-957B-42DB-B445-394EA9E640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485C2C-036F-486D-9C01-2654A6819B56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7052ED4-5FE5-4788-A843-1C1BBD9FB8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90129A-8DAE-468E-92B0-737CF410A9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D6DDE29-6F06-40C0-B53A-F2D3FFA1DF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E8FB3C3-09A2-473B-A220-4C2A620889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E68DAFC-209E-4215-8163-9FF3120597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4DEC3E4-F9B6-42B4-B22B-0CA9D43B29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41C9707-AFD1-4F24-AFC6-38896FECEB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943305C-B4BC-4D9A-A255-3904D2C4C6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4D505DE-F4F4-40FF-85AA-2E68625C6E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96CDE35-2786-4A11-81FF-0E43BC5729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E06B0B6-3127-4B98-9077-CAE7ABB26F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362C282-2E46-4C90-886C-06BC0900B1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6872B9B-6AAD-4BF0-BC61-CFD1188ED9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4D6D846-C6FE-439A-A47C-503E1108BC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E00DAAD-88A6-40AE-AAF3-B5669D6DC5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A655C0E-FCAC-4D1F-A392-A8550281A0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F7D98C-2DF9-432F-8925-28F4F2C8B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89" y="659393"/>
            <a:ext cx="8915310" cy="1014232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D2DCAAAC-9F43-4823-A320-2391C975E19D}"/>
              </a:ext>
            </a:extLst>
          </p:cNvPr>
          <p:cNvSpPr txBox="1"/>
          <p:nvPr/>
        </p:nvSpPr>
        <p:spPr>
          <a:xfrm>
            <a:off x="4008358" y="308949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429E5A-B20C-493D-B058-DAD6F1E2381F}"/>
              </a:ext>
            </a:extLst>
          </p:cNvPr>
          <p:cNvSpPr txBox="1"/>
          <p:nvPr/>
        </p:nvSpPr>
        <p:spPr>
          <a:xfrm>
            <a:off x="3634755" y="197170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86CEA79-5163-43A6-9EDB-878D7E37EBBD}"/>
              </a:ext>
            </a:extLst>
          </p:cNvPr>
          <p:cNvSpPr txBox="1"/>
          <p:nvPr/>
        </p:nvSpPr>
        <p:spPr>
          <a:xfrm>
            <a:off x="3562885" y="308949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5833AFB-662C-494E-A4F1-970C2EF3B22A}"/>
              </a:ext>
            </a:extLst>
          </p:cNvPr>
          <p:cNvSpPr txBox="1"/>
          <p:nvPr/>
        </p:nvSpPr>
        <p:spPr>
          <a:xfrm>
            <a:off x="3198202" y="198062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E1AB774-6CBA-4504-AA82-F5E1CDB561E6}"/>
              </a:ext>
            </a:extLst>
          </p:cNvPr>
          <p:cNvSpPr txBox="1"/>
          <p:nvPr/>
        </p:nvSpPr>
        <p:spPr>
          <a:xfrm>
            <a:off x="3141310" y="309947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17E2B80-3407-4DE4-AD85-BB1AF4056262}"/>
              </a:ext>
            </a:extLst>
          </p:cNvPr>
          <p:cNvSpPr/>
          <p:nvPr/>
        </p:nvSpPr>
        <p:spPr>
          <a:xfrm>
            <a:off x="3587038" y="2269373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500B8D2-8911-45AF-AA5F-EE6FEA91A382}"/>
              </a:ext>
            </a:extLst>
          </p:cNvPr>
          <p:cNvSpPr/>
          <p:nvPr/>
        </p:nvSpPr>
        <p:spPr>
          <a:xfrm>
            <a:off x="4039652" y="2722002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636263B-5DFF-4F51-98E5-017F4FC51875}"/>
              </a:ext>
            </a:extLst>
          </p:cNvPr>
          <p:cNvGrpSpPr/>
          <p:nvPr/>
        </p:nvGrpSpPr>
        <p:grpSpPr>
          <a:xfrm>
            <a:off x="2692800" y="2201662"/>
            <a:ext cx="1856052" cy="1404405"/>
            <a:chOff x="1812181" y="1941038"/>
            <a:chExt cx="1856052" cy="140440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30E2351-C415-4EC7-B02C-0F4E7CED4894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4    4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A3969E8-4DA2-44B5-9E76-23FFC76A1E9B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3 8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A9B029F-EB0D-42F8-9388-A5B90E0BE32A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0333620-D2A9-4EEF-9335-EE7AD541B7E5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109BCEC-E773-40C3-9A03-B1F6B1EC28DC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EF746A4F-D45E-4191-ACAD-CE98A5160E38}"/>
              </a:ext>
            </a:extLst>
          </p:cNvPr>
          <p:cNvSpPr txBox="1"/>
          <p:nvPr/>
        </p:nvSpPr>
        <p:spPr>
          <a:xfrm>
            <a:off x="4025341" y="263385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18100E7-02FE-4A78-8F7E-A2370A145269}"/>
              </a:ext>
            </a:extLst>
          </p:cNvPr>
          <p:cNvSpPr txBox="1"/>
          <p:nvPr/>
        </p:nvSpPr>
        <p:spPr>
          <a:xfrm>
            <a:off x="3575696" y="219787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78FDC13-86AF-4F7C-A1A7-3425A5F24228}"/>
              </a:ext>
            </a:extLst>
          </p:cNvPr>
          <p:cNvSpPr txBox="1"/>
          <p:nvPr/>
        </p:nvSpPr>
        <p:spPr>
          <a:xfrm>
            <a:off x="1410160" y="85103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56B1AD4-A02B-4691-AA31-6D0707BFBEB2}"/>
              </a:ext>
            </a:extLst>
          </p:cNvPr>
          <p:cNvSpPr txBox="1"/>
          <p:nvPr/>
        </p:nvSpPr>
        <p:spPr>
          <a:xfrm>
            <a:off x="5334755" y="84640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5892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1" grpId="0" animBg="1"/>
      <p:bldP spid="63" grpId="0" animBg="1"/>
      <p:bldP spid="62" grpId="0"/>
      <p:bldP spid="64" grpId="0"/>
      <p:bldP spid="65" grpId="0"/>
      <p:bldP spid="66" grpId="0"/>
    </p:bld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number machine multiplies all numbers by 2, and then adds 1.</a:t>
            </a:r>
          </a:p>
        </p:txBody>
      </p:sp>
      <p:pic>
        <p:nvPicPr>
          <p:cNvPr id="142338" name="Picture 2">
            <a:extLst>
              <a:ext uri="{FF2B5EF4-FFF2-40B4-BE49-F238E27FC236}">
                <a16:creationId xmlns:a16="http://schemas.microsoft.com/office/drawing/2014/main" id="{523B6682-6A3A-460C-B511-AD07B917D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25" y="721230"/>
            <a:ext cx="5906640" cy="120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41F1639-3405-4A73-8C15-D76FF6952AFE}"/>
              </a:ext>
            </a:extLst>
          </p:cNvPr>
          <p:cNvSpPr/>
          <p:nvPr/>
        </p:nvSpPr>
        <p:spPr>
          <a:xfrm>
            <a:off x="56122" y="2073258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DCF7A1-6F6D-4A3A-BDDD-3FEEA0558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1086" y="1938351"/>
            <a:ext cx="2883841" cy="4523234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BA9E0473-0236-4E1B-A967-5AAFD0FE0CAF}"/>
              </a:ext>
            </a:extLst>
          </p:cNvPr>
          <p:cNvGrpSpPr/>
          <p:nvPr/>
        </p:nvGrpSpPr>
        <p:grpSpPr>
          <a:xfrm>
            <a:off x="455525" y="2792940"/>
            <a:ext cx="1861800" cy="1405123"/>
            <a:chOff x="2248666" y="1937292"/>
            <a:chExt cx="1861800" cy="140512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63DAF1C-1969-4F0D-A21C-564124FA1ED9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E53DF02-8F14-4B06-AC68-215A7427DB5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3A74926-332D-4452-BD7C-A04225B9EB2F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854BF5B-FA80-4CD0-93DA-37487EE50E6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410D29D-C839-47C2-8638-7518DB1A373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5E3B742-9B77-4D04-B10D-3A3561DAB153}"/>
              </a:ext>
            </a:extLst>
          </p:cNvPr>
          <p:cNvSpPr txBox="1"/>
          <p:nvPr/>
        </p:nvSpPr>
        <p:spPr>
          <a:xfrm>
            <a:off x="1350640" y="368451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A12A54-325D-4F66-A159-8FA2B9C0A6A5}"/>
              </a:ext>
            </a:extLst>
          </p:cNvPr>
          <p:cNvSpPr txBox="1"/>
          <p:nvPr/>
        </p:nvSpPr>
        <p:spPr>
          <a:xfrm>
            <a:off x="901928" y="3684517"/>
            <a:ext cx="5517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3B4E83-6419-4372-A47A-FB2E0A10E76D}"/>
              </a:ext>
            </a:extLst>
          </p:cNvPr>
          <p:cNvSpPr txBox="1"/>
          <p:nvPr/>
        </p:nvSpPr>
        <p:spPr>
          <a:xfrm>
            <a:off x="1840721" y="3676822"/>
            <a:ext cx="15922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+ 1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10D80E-FCFF-4213-841F-766F2836E165}"/>
              </a:ext>
            </a:extLst>
          </p:cNvPr>
          <p:cNvSpPr txBox="1"/>
          <p:nvPr/>
        </p:nvSpPr>
        <p:spPr>
          <a:xfrm>
            <a:off x="3233311" y="3684517"/>
            <a:ext cx="15922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BB72BD-9A60-43CC-BAD4-AEDBED414354}"/>
              </a:ext>
            </a:extLst>
          </p:cNvPr>
          <p:cNvSpPr txBox="1"/>
          <p:nvPr/>
        </p:nvSpPr>
        <p:spPr>
          <a:xfrm>
            <a:off x="9345248" y="4244338"/>
            <a:ext cx="15922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AB5667F-A0E0-4F58-8CEE-4AA0C37BACDF}"/>
              </a:ext>
            </a:extLst>
          </p:cNvPr>
          <p:cNvSpPr txBox="1"/>
          <p:nvPr/>
        </p:nvSpPr>
        <p:spPr>
          <a:xfrm>
            <a:off x="455525" y="4893187"/>
            <a:ext cx="32983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7 – 1 =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2D5422-59FC-4014-B26B-BBE084561E81}"/>
              </a:ext>
            </a:extLst>
          </p:cNvPr>
          <p:cNvSpPr txBox="1"/>
          <p:nvPr/>
        </p:nvSpPr>
        <p:spPr>
          <a:xfrm>
            <a:off x="3038626" y="4885492"/>
            <a:ext cx="15922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7B35EF4-0AEC-4795-815F-40896FC0D770}"/>
              </a:ext>
            </a:extLst>
          </p:cNvPr>
          <p:cNvSpPr txBox="1"/>
          <p:nvPr/>
        </p:nvSpPr>
        <p:spPr>
          <a:xfrm>
            <a:off x="5404032" y="549942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E2F9D52-D48F-4B59-9A03-6F4A7ECAFEB4}"/>
              </a:ext>
            </a:extLst>
          </p:cNvPr>
          <p:cNvSpPr txBox="1"/>
          <p:nvPr/>
        </p:nvSpPr>
        <p:spPr>
          <a:xfrm>
            <a:off x="4929415" y="550582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B6233BE-EA37-4F6F-951E-F76A35F90BD8}"/>
              </a:ext>
            </a:extLst>
          </p:cNvPr>
          <p:cNvCxnSpPr>
            <a:cxnSpLocks/>
          </p:cNvCxnSpPr>
          <p:nvPr/>
        </p:nvCxnSpPr>
        <p:spPr>
          <a:xfrm>
            <a:off x="5404032" y="5555385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6F83664-96C5-44C5-B1C9-6C837E2B27B4}"/>
              </a:ext>
            </a:extLst>
          </p:cNvPr>
          <p:cNvCxnSpPr>
            <a:cxnSpLocks/>
          </p:cNvCxnSpPr>
          <p:nvPr/>
        </p:nvCxnSpPr>
        <p:spPr>
          <a:xfrm>
            <a:off x="5422984" y="553934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C2BE629-8C90-4801-8AE2-FD4036950535}"/>
              </a:ext>
            </a:extLst>
          </p:cNvPr>
          <p:cNvSpPr txBox="1"/>
          <p:nvPr/>
        </p:nvSpPr>
        <p:spPr>
          <a:xfrm>
            <a:off x="5845354" y="50468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F1ED899-5A00-4C51-B65F-CF218DA4408D}"/>
              </a:ext>
            </a:extLst>
          </p:cNvPr>
          <p:cNvSpPr txBox="1"/>
          <p:nvPr/>
        </p:nvSpPr>
        <p:spPr>
          <a:xfrm>
            <a:off x="6275647" y="50485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65FFBDB-BD6F-4210-A694-19A3EEDFB24E}"/>
              </a:ext>
            </a:extLst>
          </p:cNvPr>
          <p:cNvSpPr txBox="1"/>
          <p:nvPr/>
        </p:nvSpPr>
        <p:spPr>
          <a:xfrm>
            <a:off x="6129469" y="553443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72D4DB-AA1A-4BF9-9631-35D743AA100E}"/>
              </a:ext>
            </a:extLst>
          </p:cNvPr>
          <p:cNvSpPr txBox="1"/>
          <p:nvPr/>
        </p:nvSpPr>
        <p:spPr>
          <a:xfrm>
            <a:off x="7938101" y="5469320"/>
            <a:ext cx="8345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CE6781-39E6-4258-8E79-622A3DCA764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87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8" grpId="0"/>
      <p:bldP spid="39" grpId="0"/>
      <p:bldP spid="40" grpId="0"/>
      <p:bldP spid="41" grpId="0"/>
    </p:bld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Hassan has a jug with some water in it.</a:t>
            </a:r>
          </a:p>
          <a:p>
            <a:r>
              <a:rPr lang="en-US" sz="3200" b="1" dirty="0"/>
              <a:t>He adds another 140 </a:t>
            </a:r>
            <a:r>
              <a:rPr lang="en-US" sz="3200" b="1" dirty="0" err="1"/>
              <a:t>millilitres</a:t>
            </a:r>
            <a:r>
              <a:rPr lang="en-US" sz="3200" b="1" dirty="0"/>
              <a:t> of water. </a:t>
            </a:r>
          </a:p>
          <a:p>
            <a:r>
              <a:rPr lang="en-US" sz="3200" b="1" dirty="0"/>
              <a:t>Draw a line to show the new level of water.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256B32-64AD-44CF-9D36-156CD7FE9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5611" y="218592"/>
            <a:ext cx="4051236" cy="6382716"/>
          </a:xfrm>
          <a:prstGeom prst="rect">
            <a:avLst/>
          </a:prstGeom>
        </p:spPr>
      </p:pic>
      <p:sp>
        <p:nvSpPr>
          <p:cNvPr id="5" name="Arrow: Circular 4">
            <a:extLst>
              <a:ext uri="{FF2B5EF4-FFF2-40B4-BE49-F238E27FC236}">
                <a16:creationId xmlns:a16="http://schemas.microsoft.com/office/drawing/2014/main" id="{4B5391F9-6B06-448B-93EB-E0EA65823B55}"/>
              </a:ext>
            </a:extLst>
          </p:cNvPr>
          <p:cNvSpPr/>
          <p:nvPr/>
        </p:nvSpPr>
        <p:spPr>
          <a:xfrm rot="16200000">
            <a:off x="8165233" y="5869248"/>
            <a:ext cx="440538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D554CE-65A1-4D85-BD93-66159C09BF6A}"/>
              </a:ext>
            </a:extLst>
          </p:cNvPr>
          <p:cNvSpPr txBox="1"/>
          <p:nvPr/>
        </p:nvSpPr>
        <p:spPr>
          <a:xfrm>
            <a:off x="8728514" y="5945027"/>
            <a:ext cx="799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 </a:t>
            </a:r>
          </a:p>
        </p:txBody>
      </p:sp>
      <p:sp>
        <p:nvSpPr>
          <p:cNvPr id="12" name="Arrow: Circular 11">
            <a:extLst>
              <a:ext uri="{FF2B5EF4-FFF2-40B4-BE49-F238E27FC236}">
                <a16:creationId xmlns:a16="http://schemas.microsoft.com/office/drawing/2014/main" id="{DBBBA0ED-1B70-4D7A-AF85-C0F0659BDEB1}"/>
              </a:ext>
            </a:extLst>
          </p:cNvPr>
          <p:cNvSpPr/>
          <p:nvPr/>
        </p:nvSpPr>
        <p:spPr>
          <a:xfrm rot="16200000">
            <a:off x="8165233" y="5545398"/>
            <a:ext cx="440538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Arrow: Circular 12">
            <a:extLst>
              <a:ext uri="{FF2B5EF4-FFF2-40B4-BE49-F238E27FC236}">
                <a16:creationId xmlns:a16="http://schemas.microsoft.com/office/drawing/2014/main" id="{CE26B068-C975-4585-A300-E41BA67FB5B7}"/>
              </a:ext>
            </a:extLst>
          </p:cNvPr>
          <p:cNvSpPr/>
          <p:nvPr/>
        </p:nvSpPr>
        <p:spPr>
          <a:xfrm rot="16200000">
            <a:off x="8165233" y="5216785"/>
            <a:ext cx="440538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Arrow: Circular 13">
            <a:extLst>
              <a:ext uri="{FF2B5EF4-FFF2-40B4-BE49-F238E27FC236}">
                <a16:creationId xmlns:a16="http://schemas.microsoft.com/office/drawing/2014/main" id="{3CEC83AA-5D3F-4C49-913B-A993C1A44B8B}"/>
              </a:ext>
            </a:extLst>
          </p:cNvPr>
          <p:cNvSpPr/>
          <p:nvPr/>
        </p:nvSpPr>
        <p:spPr>
          <a:xfrm rot="16200000">
            <a:off x="8165233" y="4892935"/>
            <a:ext cx="440538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Arrow: Circular 14">
            <a:extLst>
              <a:ext uri="{FF2B5EF4-FFF2-40B4-BE49-F238E27FC236}">
                <a16:creationId xmlns:a16="http://schemas.microsoft.com/office/drawing/2014/main" id="{44A1E325-7C03-4056-B84F-BA0FFFB095BA}"/>
              </a:ext>
            </a:extLst>
          </p:cNvPr>
          <p:cNvSpPr/>
          <p:nvPr/>
        </p:nvSpPr>
        <p:spPr>
          <a:xfrm rot="16200000">
            <a:off x="8165233" y="4566703"/>
            <a:ext cx="440538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443071-1002-4D0C-92B1-7F38DAC30826}"/>
              </a:ext>
            </a:extLst>
          </p:cNvPr>
          <p:cNvSpPr txBox="1"/>
          <p:nvPr/>
        </p:nvSpPr>
        <p:spPr>
          <a:xfrm>
            <a:off x="5453132" y="5948845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÷ 5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3E9B9C-D8B6-4626-AE4C-1BB9E2EDF379}"/>
              </a:ext>
            </a:extLst>
          </p:cNvPr>
          <p:cNvSpPr txBox="1"/>
          <p:nvPr/>
        </p:nvSpPr>
        <p:spPr>
          <a:xfrm>
            <a:off x="7074197" y="5948816"/>
            <a:ext cx="799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EB871A-9F11-4D92-BF4B-D3693548E2C2}"/>
              </a:ext>
            </a:extLst>
          </p:cNvPr>
          <p:cNvSpPr txBox="1"/>
          <p:nvPr/>
        </p:nvSpPr>
        <p:spPr>
          <a:xfrm>
            <a:off x="8728514" y="5624084"/>
            <a:ext cx="799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40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EB9E1F-ADFC-4183-A0F0-115E796B8E9A}"/>
              </a:ext>
            </a:extLst>
          </p:cNvPr>
          <p:cNvSpPr txBox="1"/>
          <p:nvPr/>
        </p:nvSpPr>
        <p:spPr>
          <a:xfrm>
            <a:off x="8728514" y="5309847"/>
            <a:ext cx="799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60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8AF646-8630-4A26-87B0-416F6E2AAB1E}"/>
              </a:ext>
            </a:extLst>
          </p:cNvPr>
          <p:cNvSpPr txBox="1"/>
          <p:nvPr/>
        </p:nvSpPr>
        <p:spPr>
          <a:xfrm>
            <a:off x="8728514" y="4972532"/>
            <a:ext cx="799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80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A5C7AB-14A0-4450-BC03-A43DD5AADDCC}"/>
              </a:ext>
            </a:extLst>
          </p:cNvPr>
          <p:cNvSpPr txBox="1"/>
          <p:nvPr/>
        </p:nvSpPr>
        <p:spPr>
          <a:xfrm>
            <a:off x="717009" y="1619660"/>
            <a:ext cx="2342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80 + 140 =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7BDFF3-477F-47D0-966A-3A1B9FB3B2FD}"/>
              </a:ext>
            </a:extLst>
          </p:cNvPr>
          <p:cNvSpPr txBox="1"/>
          <p:nvPr/>
        </p:nvSpPr>
        <p:spPr>
          <a:xfrm>
            <a:off x="2757143" y="1619660"/>
            <a:ext cx="2342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220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AF5250-A3FF-4EFA-BDEB-2A93F8CB802C}"/>
              </a:ext>
            </a:extLst>
          </p:cNvPr>
          <p:cNvCxnSpPr>
            <a:cxnSpLocks/>
          </p:cNvCxnSpPr>
          <p:nvPr/>
        </p:nvCxnSpPr>
        <p:spPr>
          <a:xfrm flipH="1">
            <a:off x="8398412" y="2986987"/>
            <a:ext cx="33845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53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</a:t>
            </a:r>
            <a:r>
              <a:rPr lang="en-US" sz="3200" b="1" u="sng" dirty="0"/>
              <a:t>two</a:t>
            </a:r>
            <a:r>
              <a:rPr lang="en-US" sz="3200" b="1" dirty="0"/>
              <a:t> more lines to match 3500 to numbers with the same value.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BBB500-2182-4431-B9D9-8710BA026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863" y="768704"/>
            <a:ext cx="9326274" cy="53205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4BD2B3-81EB-4427-A8F0-98ABEDB6450D}"/>
              </a:ext>
            </a:extLst>
          </p:cNvPr>
          <p:cNvSpPr/>
          <p:nvPr/>
        </p:nvSpPr>
        <p:spPr>
          <a:xfrm>
            <a:off x="8213516" y="1069344"/>
            <a:ext cx="2008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 x 100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CF5A44-AE41-474F-870D-CDC9AD9B8A66}"/>
              </a:ext>
            </a:extLst>
          </p:cNvPr>
          <p:cNvSpPr/>
          <p:nvPr/>
        </p:nvSpPr>
        <p:spPr>
          <a:xfrm>
            <a:off x="10012218" y="1069344"/>
            <a:ext cx="1435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AE95AB-E5E9-4791-AC87-5B097D95F820}"/>
              </a:ext>
            </a:extLst>
          </p:cNvPr>
          <p:cNvSpPr/>
          <p:nvPr/>
        </p:nvSpPr>
        <p:spPr>
          <a:xfrm>
            <a:off x="8213516" y="2267587"/>
            <a:ext cx="2008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3500 x 1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F9D1D5-C49E-4570-B900-3B4FEC0FBCBC}"/>
              </a:ext>
            </a:extLst>
          </p:cNvPr>
          <p:cNvSpPr/>
          <p:nvPr/>
        </p:nvSpPr>
        <p:spPr>
          <a:xfrm>
            <a:off x="10012218" y="2267587"/>
            <a:ext cx="1435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0EEA83-E245-495E-B5ED-F603F8AB44EE}"/>
              </a:ext>
            </a:extLst>
          </p:cNvPr>
          <p:cNvSpPr/>
          <p:nvPr/>
        </p:nvSpPr>
        <p:spPr>
          <a:xfrm>
            <a:off x="8213516" y="3530413"/>
            <a:ext cx="2008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 x 10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E6D253-B29D-4B3F-8AFE-403E32C9F1F1}"/>
              </a:ext>
            </a:extLst>
          </p:cNvPr>
          <p:cNvSpPr/>
          <p:nvPr/>
        </p:nvSpPr>
        <p:spPr>
          <a:xfrm>
            <a:off x="9848442" y="3530413"/>
            <a:ext cx="1435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B77B4E-89E1-4772-A6CD-ED0B4A315937}"/>
              </a:ext>
            </a:extLst>
          </p:cNvPr>
          <p:cNvSpPr/>
          <p:nvPr/>
        </p:nvSpPr>
        <p:spPr>
          <a:xfrm>
            <a:off x="8213516" y="4752295"/>
            <a:ext cx="2008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 x 10 =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932717-0D0C-4994-AF12-63CCA901BEBB}"/>
              </a:ext>
            </a:extLst>
          </p:cNvPr>
          <p:cNvSpPr/>
          <p:nvPr/>
        </p:nvSpPr>
        <p:spPr>
          <a:xfrm>
            <a:off x="10012218" y="4752295"/>
            <a:ext cx="1435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0A1563-86A7-41D2-83AA-9EF30DE6D207}"/>
              </a:ext>
            </a:extLst>
          </p:cNvPr>
          <p:cNvSpPr/>
          <p:nvPr/>
        </p:nvSpPr>
        <p:spPr>
          <a:xfrm>
            <a:off x="8213516" y="6034703"/>
            <a:ext cx="22679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 x 100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AA9D5F-EC2A-4AE3-89FB-81F3D759D940}"/>
              </a:ext>
            </a:extLst>
          </p:cNvPr>
          <p:cNvSpPr/>
          <p:nvPr/>
        </p:nvSpPr>
        <p:spPr>
          <a:xfrm>
            <a:off x="10244233" y="6034703"/>
            <a:ext cx="1435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35000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793C8D8-1737-4124-87D5-75D022699C39}"/>
              </a:ext>
            </a:extLst>
          </p:cNvPr>
          <p:cNvCxnSpPr/>
          <p:nvPr/>
        </p:nvCxnSpPr>
        <p:spPr>
          <a:xfrm flipV="1">
            <a:off x="2947916" y="1069344"/>
            <a:ext cx="5265600" cy="22470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2797532-486E-4C05-B91A-CFBA4CF32D3C}"/>
              </a:ext>
            </a:extLst>
          </p:cNvPr>
          <p:cNvCxnSpPr>
            <a:cxnSpLocks/>
          </p:cNvCxnSpPr>
          <p:nvPr/>
        </p:nvCxnSpPr>
        <p:spPr>
          <a:xfrm>
            <a:off x="2947916" y="3766782"/>
            <a:ext cx="5265600" cy="8734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32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fractions.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F0A41C-5109-4561-8A86-D97364BE0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12" y="634775"/>
            <a:ext cx="3851997" cy="8091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9A2C7E7-3722-4BE4-989C-ADFD07049293}"/>
              </a:ext>
            </a:extLst>
          </p:cNvPr>
          <p:cNvSpPr/>
          <p:nvPr/>
        </p:nvSpPr>
        <p:spPr>
          <a:xfrm>
            <a:off x="56123" y="1443888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fractions in the correct boxes on the number line.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F2F35D-E2FF-43FB-B679-FBECC6A7A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12" y="2050602"/>
            <a:ext cx="10198342" cy="356590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B72F9EA-2800-4634-BB69-664ACD812815}"/>
              </a:ext>
            </a:extLst>
          </p:cNvPr>
          <p:cNvGrpSpPr/>
          <p:nvPr/>
        </p:nvGrpSpPr>
        <p:grpSpPr>
          <a:xfrm>
            <a:off x="2673076" y="4384107"/>
            <a:ext cx="677416" cy="1076984"/>
            <a:chOff x="1532158" y="1672748"/>
            <a:chExt cx="677416" cy="107698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05471FF-38E0-4CFD-B713-627866AE1AED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3E71F68-C946-4AB9-8945-64BDE5407B4B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EB9082A-FF1D-4BAF-9C30-D4C19CA29A62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36E1D5-B2E8-4386-8174-B397449C6CA8}"/>
              </a:ext>
            </a:extLst>
          </p:cNvPr>
          <p:cNvGrpSpPr/>
          <p:nvPr/>
        </p:nvGrpSpPr>
        <p:grpSpPr>
          <a:xfrm>
            <a:off x="3496587" y="4384107"/>
            <a:ext cx="677416" cy="1076984"/>
            <a:chOff x="1532158" y="1672748"/>
            <a:chExt cx="677416" cy="107698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9A94309-1A7A-4767-83A5-4B1A777E0A84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CB4FE71-D6D5-4460-A349-A3EBC8A8FE0F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12F2E8-043C-4AB7-92C6-EFAA005385A4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ED99AB2-25BE-41C2-9863-FFAC34C7957D}"/>
              </a:ext>
            </a:extLst>
          </p:cNvPr>
          <p:cNvGrpSpPr/>
          <p:nvPr/>
        </p:nvGrpSpPr>
        <p:grpSpPr>
          <a:xfrm>
            <a:off x="5162579" y="4385351"/>
            <a:ext cx="677416" cy="1076984"/>
            <a:chOff x="1532158" y="1672748"/>
            <a:chExt cx="677416" cy="107698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D138B55-D067-4631-B52F-97E72F6D1D11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0DEB604-7DE1-4AF5-937F-B572D8C33EEC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331A4D2-A2FD-4ED2-98AE-ECE696AA66E3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747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Four children run in a race. </a:t>
            </a:r>
          </a:p>
          <a:p>
            <a:r>
              <a:rPr lang="en-US" sz="3200" b="1" dirty="0"/>
              <a:t>Gemma takes 5 minutes 20 seconds. </a:t>
            </a:r>
          </a:p>
          <a:p>
            <a:r>
              <a:rPr lang="en-US" sz="3200" b="1" dirty="0"/>
              <a:t>Complete the graph for Gemma.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49D1FA-E9F8-48E0-A947-9EC5FAD27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835" y="1128712"/>
            <a:ext cx="5476875" cy="551497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77BB5D-B2DE-49F1-9B99-35BEFE176C20}"/>
              </a:ext>
            </a:extLst>
          </p:cNvPr>
          <p:cNvCxnSpPr>
            <a:cxnSpLocks/>
          </p:cNvCxnSpPr>
          <p:nvPr/>
        </p:nvCxnSpPr>
        <p:spPr>
          <a:xfrm>
            <a:off x="10638692" y="2145495"/>
            <a:ext cx="0" cy="383327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F32859E-A79E-4389-BD76-6B98F891C72E}"/>
              </a:ext>
            </a:extLst>
          </p:cNvPr>
          <p:cNvSpPr/>
          <p:nvPr/>
        </p:nvSpPr>
        <p:spPr>
          <a:xfrm>
            <a:off x="394847" y="1830024"/>
            <a:ext cx="570115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20 seconds = 1/3 of a minute</a:t>
            </a:r>
            <a:endParaRPr lang="en-GB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99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camping shop sells tents, sleeping bags and backpacks. </a:t>
            </a:r>
          </a:p>
          <a:p>
            <a:r>
              <a:rPr lang="en-US" sz="3200" b="1" dirty="0"/>
              <a:t>This chart shows how many of each they sold in June.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6C1D29-D74C-4D8B-BBDD-C01089993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70" y="1127217"/>
            <a:ext cx="7094620" cy="35995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6A52DE-9CEF-45F3-B348-9A487AA91F05}"/>
              </a:ext>
            </a:extLst>
          </p:cNvPr>
          <p:cNvSpPr/>
          <p:nvPr/>
        </p:nvSpPr>
        <p:spPr>
          <a:xfrm>
            <a:off x="7470200" y="1127217"/>
            <a:ext cx="432712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shop had 20 sleeping bags at the beginning of June.</a:t>
            </a:r>
          </a:p>
          <a:p>
            <a:r>
              <a:rPr lang="en-US" sz="3200" b="1" dirty="0"/>
              <a:t>How many of these sleeping bags did the shop have left at the end of June?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2F1A81-21DC-46F5-9836-896F7C288ECD}"/>
              </a:ext>
            </a:extLst>
          </p:cNvPr>
          <p:cNvSpPr/>
          <p:nvPr/>
        </p:nvSpPr>
        <p:spPr>
          <a:xfrm>
            <a:off x="3272805" y="3271082"/>
            <a:ext cx="5398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2696DD-B266-44C0-89FA-8347E45608D9}"/>
              </a:ext>
            </a:extLst>
          </p:cNvPr>
          <p:cNvSpPr/>
          <p:nvPr/>
        </p:nvSpPr>
        <p:spPr>
          <a:xfrm>
            <a:off x="4058709" y="3271082"/>
            <a:ext cx="5398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9BA026-BAC3-4ABC-9F51-9E75C875E4B4}"/>
              </a:ext>
            </a:extLst>
          </p:cNvPr>
          <p:cNvSpPr/>
          <p:nvPr/>
        </p:nvSpPr>
        <p:spPr>
          <a:xfrm>
            <a:off x="4846694" y="3271082"/>
            <a:ext cx="5398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C79F46-E546-47BB-ADF6-ADF5B59C5B89}"/>
              </a:ext>
            </a:extLst>
          </p:cNvPr>
          <p:cNvSpPr/>
          <p:nvPr/>
        </p:nvSpPr>
        <p:spPr>
          <a:xfrm>
            <a:off x="5634679" y="3271082"/>
            <a:ext cx="5398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236E8A-23A0-4D68-91C5-3A07911FFDB2}"/>
              </a:ext>
            </a:extLst>
          </p:cNvPr>
          <p:cNvSpPr/>
          <p:nvPr/>
        </p:nvSpPr>
        <p:spPr>
          <a:xfrm>
            <a:off x="6385301" y="4961878"/>
            <a:ext cx="2993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+ 4 + 4 + 3 =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2E7960-7801-4619-A28C-21CDD198D1B7}"/>
              </a:ext>
            </a:extLst>
          </p:cNvPr>
          <p:cNvSpPr/>
          <p:nvPr/>
        </p:nvSpPr>
        <p:spPr>
          <a:xfrm>
            <a:off x="8803498" y="4961877"/>
            <a:ext cx="2993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bags sold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61AC6-839D-4615-9066-B070DAAA396D}"/>
              </a:ext>
            </a:extLst>
          </p:cNvPr>
          <p:cNvSpPr/>
          <p:nvPr/>
        </p:nvSpPr>
        <p:spPr>
          <a:xfrm>
            <a:off x="6385302" y="5474984"/>
            <a:ext cx="1883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– 15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49B697-58FD-41CE-8E0D-37DAF0666398}"/>
              </a:ext>
            </a:extLst>
          </p:cNvPr>
          <p:cNvSpPr/>
          <p:nvPr/>
        </p:nvSpPr>
        <p:spPr>
          <a:xfrm>
            <a:off x="8043118" y="5474983"/>
            <a:ext cx="2993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bags left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295423-4A9D-4852-8135-7F0FE692CBCB}"/>
              </a:ext>
            </a:extLst>
          </p:cNvPr>
          <p:cNvSpPr/>
          <p:nvPr/>
        </p:nvSpPr>
        <p:spPr>
          <a:xfrm>
            <a:off x="9736936" y="4046038"/>
            <a:ext cx="2060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bags left</a:t>
            </a:r>
          </a:p>
        </p:txBody>
      </p:sp>
    </p:spTree>
    <p:extLst>
      <p:ext uri="{BB962C8B-B14F-4D97-AF65-F5344CB8AC3E}">
        <p14:creationId xmlns:p14="http://schemas.microsoft.com/office/powerpoint/2010/main" val="211054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camping shop sells tents, sleeping bags and backpacks. </a:t>
            </a:r>
          </a:p>
          <a:p>
            <a:r>
              <a:rPr lang="en-US" sz="3200" b="1" dirty="0"/>
              <a:t>This chart shows how many of each they sold in June.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6C1D29-D74C-4D8B-BBDD-C01089993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70" y="1127217"/>
            <a:ext cx="7094620" cy="35995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6A52DE-9CEF-45F3-B348-9A487AA91F05}"/>
              </a:ext>
            </a:extLst>
          </p:cNvPr>
          <p:cNvSpPr/>
          <p:nvPr/>
        </p:nvSpPr>
        <p:spPr>
          <a:xfrm>
            <a:off x="7470201" y="1127217"/>
            <a:ext cx="43200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July, the shop sold three times as many tents as in June.</a:t>
            </a:r>
          </a:p>
          <a:p>
            <a:r>
              <a:rPr lang="en-US" sz="3200" b="1" dirty="0"/>
              <a:t>How many tents did the shop sell in July?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895985-838A-4457-994F-CFB898D0525D}"/>
              </a:ext>
            </a:extLst>
          </p:cNvPr>
          <p:cNvSpPr/>
          <p:nvPr/>
        </p:nvSpPr>
        <p:spPr>
          <a:xfrm>
            <a:off x="5627626" y="2513419"/>
            <a:ext cx="14969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tents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C173EF-2108-4E9D-864B-50AD089AB247}"/>
              </a:ext>
            </a:extLst>
          </p:cNvPr>
          <p:cNvSpPr/>
          <p:nvPr/>
        </p:nvSpPr>
        <p:spPr>
          <a:xfrm>
            <a:off x="3627646" y="2496637"/>
            <a:ext cx="5398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7A0739-2C38-4138-9689-9E9F106CCE39}"/>
              </a:ext>
            </a:extLst>
          </p:cNvPr>
          <p:cNvSpPr/>
          <p:nvPr/>
        </p:nvSpPr>
        <p:spPr>
          <a:xfrm>
            <a:off x="4546439" y="2496637"/>
            <a:ext cx="5398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FB0008-0E0E-4A0D-A571-8E4D368BDDB2}"/>
              </a:ext>
            </a:extLst>
          </p:cNvPr>
          <p:cNvSpPr/>
          <p:nvPr/>
        </p:nvSpPr>
        <p:spPr>
          <a:xfrm>
            <a:off x="7487010" y="3681762"/>
            <a:ext cx="14969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x 6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90AD57-0FEB-4868-B482-1F2D31720D93}"/>
              </a:ext>
            </a:extLst>
          </p:cNvPr>
          <p:cNvSpPr/>
          <p:nvPr/>
        </p:nvSpPr>
        <p:spPr>
          <a:xfrm>
            <a:off x="8693669" y="3681762"/>
            <a:ext cx="1873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 tents</a:t>
            </a:r>
          </a:p>
        </p:txBody>
      </p:sp>
    </p:spTree>
    <p:extLst>
      <p:ext uri="{BB962C8B-B14F-4D97-AF65-F5344CB8AC3E}">
        <p14:creationId xmlns:p14="http://schemas.microsoft.com/office/powerpoint/2010/main" val="99065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food for birds.</a:t>
            </a:r>
          </a:p>
          <a:p>
            <a:r>
              <a:rPr lang="en-US" sz="3200" dirty="0"/>
              <a:t>Bird seed - £3.79 for a bag</a:t>
            </a:r>
          </a:p>
          <a:p>
            <a:r>
              <a:rPr lang="en-US" sz="3200" dirty="0"/>
              <a:t>Peanuts - £1.35 for a bag</a:t>
            </a:r>
          </a:p>
          <a:p>
            <a:r>
              <a:rPr lang="en-US" sz="3200" dirty="0"/>
              <a:t>Bird feeder - £8.95 each</a:t>
            </a:r>
          </a:p>
          <a:p>
            <a:r>
              <a:rPr lang="en-US" sz="3200" b="1" dirty="0"/>
              <a:t>Amir has £20. </a:t>
            </a:r>
          </a:p>
          <a:p>
            <a:r>
              <a:rPr lang="en-US" sz="3200" b="1" dirty="0"/>
              <a:t>He wants to buy a bird-feeder and 4 bags of bird seed.</a:t>
            </a:r>
          </a:p>
          <a:p>
            <a:r>
              <a:rPr lang="en-US" sz="3200" b="1" dirty="0"/>
              <a:t>How much more money does he need?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3F3385-58DD-4ED0-AAB4-120ACF6E09B5}"/>
              </a:ext>
            </a:extLst>
          </p:cNvPr>
          <p:cNvSpPr txBox="1"/>
          <p:nvPr/>
        </p:nvSpPr>
        <p:spPr>
          <a:xfrm>
            <a:off x="988649" y="3869870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3.7 9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970F12-D1AB-483D-A85C-53ECE1BC5DEE}"/>
              </a:ext>
            </a:extLst>
          </p:cNvPr>
          <p:cNvSpPr txBox="1"/>
          <p:nvPr/>
        </p:nvSpPr>
        <p:spPr>
          <a:xfrm>
            <a:off x="525289" y="4289498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2E739E-747A-42B6-9EE9-3A4C4E32F736}"/>
              </a:ext>
            </a:extLst>
          </p:cNvPr>
          <p:cNvSpPr txBox="1"/>
          <p:nvPr/>
        </p:nvSpPr>
        <p:spPr>
          <a:xfrm>
            <a:off x="1882762" y="428655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A9F2D3-5522-4140-AF58-FAAD1021FCA1}"/>
              </a:ext>
            </a:extLst>
          </p:cNvPr>
          <p:cNvCxnSpPr>
            <a:cxnSpLocks/>
          </p:cNvCxnSpPr>
          <p:nvPr/>
        </p:nvCxnSpPr>
        <p:spPr>
          <a:xfrm>
            <a:off x="562556" y="4826254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8DE8FA4-B532-40C9-887C-3FDEA5B9F25A}"/>
              </a:ext>
            </a:extLst>
          </p:cNvPr>
          <p:cNvCxnSpPr>
            <a:cxnSpLocks/>
          </p:cNvCxnSpPr>
          <p:nvPr/>
        </p:nvCxnSpPr>
        <p:spPr>
          <a:xfrm>
            <a:off x="562556" y="5268709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8EE6236-2396-48BA-9113-2BE752F5849E}"/>
              </a:ext>
            </a:extLst>
          </p:cNvPr>
          <p:cNvSpPr txBox="1"/>
          <p:nvPr/>
        </p:nvSpPr>
        <p:spPr>
          <a:xfrm>
            <a:off x="1303358" y="474396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CDDAD2-92A7-435E-9525-C5FCE666BC82}"/>
              </a:ext>
            </a:extLst>
          </p:cNvPr>
          <p:cNvSpPr txBox="1"/>
          <p:nvPr/>
        </p:nvSpPr>
        <p:spPr>
          <a:xfrm>
            <a:off x="1886902" y="473320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C58D46-3CBA-46C8-9963-1E05ECA1D8F4}"/>
              </a:ext>
            </a:extLst>
          </p:cNvPr>
          <p:cNvSpPr txBox="1"/>
          <p:nvPr/>
        </p:nvSpPr>
        <p:spPr>
          <a:xfrm>
            <a:off x="1468526" y="474396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0ECC9A-0E02-4179-95C7-9B08B9AB7BEF}"/>
              </a:ext>
            </a:extLst>
          </p:cNvPr>
          <p:cNvSpPr txBox="1"/>
          <p:nvPr/>
        </p:nvSpPr>
        <p:spPr>
          <a:xfrm>
            <a:off x="1476693" y="3599461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5229B1-3669-407A-AF60-3F877881F97E}"/>
              </a:ext>
            </a:extLst>
          </p:cNvPr>
          <p:cNvSpPr txBox="1"/>
          <p:nvPr/>
        </p:nvSpPr>
        <p:spPr>
          <a:xfrm>
            <a:off x="554183" y="4751905"/>
            <a:ext cx="974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5F0141-BB79-4E12-B645-646D1D84E821}"/>
              </a:ext>
            </a:extLst>
          </p:cNvPr>
          <p:cNvSpPr txBox="1"/>
          <p:nvPr/>
        </p:nvSpPr>
        <p:spPr>
          <a:xfrm>
            <a:off x="1025297" y="358943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A7D345-6AA5-4962-8508-26E587F20427}"/>
              </a:ext>
            </a:extLst>
          </p:cNvPr>
          <p:cNvSpPr txBox="1"/>
          <p:nvPr/>
        </p:nvSpPr>
        <p:spPr>
          <a:xfrm>
            <a:off x="3269840" y="3871494"/>
            <a:ext cx="22878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1 5.1 6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55E7C4-FC12-4C45-B916-BCD3765888BB}"/>
              </a:ext>
            </a:extLst>
          </p:cNvPr>
          <p:cNvSpPr txBox="1"/>
          <p:nvPr/>
        </p:nvSpPr>
        <p:spPr>
          <a:xfrm>
            <a:off x="3711373" y="4308628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8.9 5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56B2C78-C30B-406F-883A-1751B28CAE14}"/>
              </a:ext>
            </a:extLst>
          </p:cNvPr>
          <p:cNvCxnSpPr>
            <a:cxnSpLocks/>
          </p:cNvCxnSpPr>
          <p:nvPr/>
        </p:nvCxnSpPr>
        <p:spPr>
          <a:xfrm>
            <a:off x="2838700" y="4819704"/>
            <a:ext cx="22300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735E9D-5146-4AF3-83EA-E83CED28B16B}"/>
              </a:ext>
            </a:extLst>
          </p:cNvPr>
          <p:cNvCxnSpPr>
            <a:cxnSpLocks/>
          </p:cNvCxnSpPr>
          <p:nvPr/>
        </p:nvCxnSpPr>
        <p:spPr>
          <a:xfrm>
            <a:off x="2838700" y="5268709"/>
            <a:ext cx="22300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58D7705-90D8-41DF-9ADB-7FD00EB7AA79}"/>
              </a:ext>
            </a:extLst>
          </p:cNvPr>
          <p:cNvSpPr txBox="1"/>
          <p:nvPr/>
        </p:nvSpPr>
        <p:spPr>
          <a:xfrm>
            <a:off x="2852631" y="4317611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FD2D62-8271-4431-9F78-E9985C3C2342}"/>
              </a:ext>
            </a:extLst>
          </p:cNvPr>
          <p:cNvSpPr txBox="1"/>
          <p:nvPr/>
        </p:nvSpPr>
        <p:spPr>
          <a:xfrm>
            <a:off x="4016238" y="4743891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697402-7511-4B2C-8024-A32BD60AF986}"/>
              </a:ext>
            </a:extLst>
          </p:cNvPr>
          <p:cNvSpPr txBox="1"/>
          <p:nvPr/>
        </p:nvSpPr>
        <p:spPr>
          <a:xfrm>
            <a:off x="4611149" y="4743891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1E2ED1-62E8-4E8B-A74C-F6369F7EDCED}"/>
              </a:ext>
            </a:extLst>
          </p:cNvPr>
          <p:cNvSpPr txBox="1"/>
          <p:nvPr/>
        </p:nvSpPr>
        <p:spPr>
          <a:xfrm>
            <a:off x="4193052" y="474094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CAD006-E5EF-4723-8DAE-F341AE19867F}"/>
              </a:ext>
            </a:extLst>
          </p:cNvPr>
          <p:cNvSpPr txBox="1"/>
          <p:nvPr/>
        </p:nvSpPr>
        <p:spPr>
          <a:xfrm>
            <a:off x="3694814" y="474760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EDE6C0-7075-4F3C-9C4E-0E560991C350}"/>
              </a:ext>
            </a:extLst>
          </p:cNvPr>
          <p:cNvSpPr txBox="1"/>
          <p:nvPr/>
        </p:nvSpPr>
        <p:spPr>
          <a:xfrm>
            <a:off x="3760868" y="3587905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448D48-95BE-4E76-93EC-CAEDF2CEBBA9}"/>
              </a:ext>
            </a:extLst>
          </p:cNvPr>
          <p:cNvSpPr txBox="1"/>
          <p:nvPr/>
        </p:nvSpPr>
        <p:spPr>
          <a:xfrm>
            <a:off x="3296236" y="474094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D86340-D1F7-4327-9D7E-71165E4427D1}"/>
              </a:ext>
            </a:extLst>
          </p:cNvPr>
          <p:cNvSpPr txBox="1"/>
          <p:nvPr/>
        </p:nvSpPr>
        <p:spPr>
          <a:xfrm>
            <a:off x="4193051" y="3595726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30CCB7A-72C9-4262-8252-298228D8B165}"/>
              </a:ext>
            </a:extLst>
          </p:cNvPr>
          <p:cNvSpPr txBox="1"/>
          <p:nvPr/>
        </p:nvSpPr>
        <p:spPr>
          <a:xfrm>
            <a:off x="3328685" y="3587904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F85604-1D80-4C73-A8F3-040B4AE870F3}"/>
              </a:ext>
            </a:extLst>
          </p:cNvPr>
          <p:cNvSpPr txBox="1"/>
          <p:nvPr/>
        </p:nvSpPr>
        <p:spPr>
          <a:xfrm>
            <a:off x="194182" y="476729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115207-137F-4249-9E01-280A1E09FE2C}"/>
              </a:ext>
            </a:extLst>
          </p:cNvPr>
          <p:cNvSpPr txBox="1"/>
          <p:nvPr/>
        </p:nvSpPr>
        <p:spPr>
          <a:xfrm>
            <a:off x="2915956" y="474508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A06C09-EB98-47B6-A41F-1196D36B0908}"/>
              </a:ext>
            </a:extLst>
          </p:cNvPr>
          <p:cNvSpPr txBox="1"/>
          <p:nvPr/>
        </p:nvSpPr>
        <p:spPr>
          <a:xfrm>
            <a:off x="4998065" y="4751701"/>
            <a:ext cx="32188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£2 0 =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14F2D73-B593-4D16-925D-9FC0F8504519}"/>
              </a:ext>
            </a:extLst>
          </p:cNvPr>
          <p:cNvSpPr txBox="1"/>
          <p:nvPr/>
        </p:nvSpPr>
        <p:spPr>
          <a:xfrm>
            <a:off x="7056822" y="4733206"/>
            <a:ext cx="32188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£4.11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BBAEE8-3E01-48B3-A8B5-2316CC57974E}"/>
              </a:ext>
            </a:extLst>
          </p:cNvPr>
          <p:cNvSpPr txBox="1"/>
          <p:nvPr/>
        </p:nvSpPr>
        <p:spPr>
          <a:xfrm>
            <a:off x="6734806" y="2956962"/>
            <a:ext cx="32188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£4.11</a:t>
            </a:r>
          </a:p>
        </p:txBody>
      </p:sp>
    </p:spTree>
    <p:extLst>
      <p:ext uri="{BB962C8B-B14F-4D97-AF65-F5344CB8AC3E}">
        <p14:creationId xmlns:p14="http://schemas.microsoft.com/office/powerpoint/2010/main" val="300910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film lasts for 1 hour and 30 minutes and is shown twice.</a:t>
            </a:r>
          </a:p>
          <a:p>
            <a:r>
              <a:rPr lang="en-US" sz="3200" b="1" dirty="0"/>
              <a:t>Complete the timetable for showing the film.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7595DE-884D-4BED-A5E2-C383658BF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73" y="1127219"/>
            <a:ext cx="4129043" cy="2301782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9B88096-F73F-4E41-9E87-63CED86E366F}"/>
              </a:ext>
            </a:extLst>
          </p:cNvPr>
          <p:cNvGrpSpPr/>
          <p:nvPr/>
        </p:nvGrpSpPr>
        <p:grpSpPr>
          <a:xfrm>
            <a:off x="5036700" y="2936050"/>
            <a:ext cx="822936" cy="492950"/>
            <a:chOff x="3773754" y="928777"/>
            <a:chExt cx="822936" cy="49295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348E715-2389-4AD5-977F-DD294096A0B4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0DFB26E-A3FA-4FC9-950D-2D11115D731E}"/>
                </a:ext>
              </a:extLst>
            </p:cNvPr>
            <p:cNvSpPr txBox="1"/>
            <p:nvPr/>
          </p:nvSpPr>
          <p:spPr>
            <a:xfrm>
              <a:off x="3773754" y="1021617"/>
              <a:ext cx="8229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4:40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745B09B-D2A9-4518-83C8-2E9F3F6F7E4E}"/>
              </a:ext>
            </a:extLst>
          </p:cNvPr>
          <p:cNvGrpSpPr/>
          <p:nvPr/>
        </p:nvGrpSpPr>
        <p:grpSpPr>
          <a:xfrm>
            <a:off x="5931496" y="2933297"/>
            <a:ext cx="776870" cy="494964"/>
            <a:chOff x="6893924" y="926763"/>
            <a:chExt cx="776870" cy="4949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C098619-F0EF-412A-8463-44ED4E9A263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F7B2DBB-DBB7-43A5-A75C-9315DC9DC661}"/>
                </a:ext>
              </a:extLst>
            </p:cNvPr>
            <p:cNvGrpSpPr/>
            <p:nvPr/>
          </p:nvGrpSpPr>
          <p:grpSpPr>
            <a:xfrm>
              <a:off x="6893924" y="928608"/>
              <a:ext cx="776870" cy="493119"/>
              <a:chOff x="6893924" y="928608"/>
              <a:chExt cx="776870" cy="4931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4E9410F-7C0F-4C60-824D-1D5D77211113}"/>
                  </a:ext>
                </a:extLst>
              </p:cNvPr>
              <p:cNvSpPr txBox="1"/>
              <p:nvPr/>
            </p:nvSpPr>
            <p:spPr>
              <a:xfrm>
                <a:off x="6893924" y="1021617"/>
                <a:ext cx="7768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5:40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BA56947-8815-44CE-B474-CE086F5445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91">
            <a:extLst>
              <a:ext uri="{FF2B5EF4-FFF2-40B4-BE49-F238E27FC236}">
                <a16:creationId xmlns:a16="http://schemas.microsoft.com/office/drawing/2014/main" id="{0E80FB78-D8B3-4AC0-8114-BCBC0D29B056}"/>
              </a:ext>
            </a:extLst>
          </p:cNvPr>
          <p:cNvGrpSpPr/>
          <p:nvPr/>
        </p:nvGrpSpPr>
        <p:grpSpPr>
          <a:xfrm>
            <a:off x="5294374" y="2437425"/>
            <a:ext cx="893612" cy="479154"/>
            <a:chOff x="7395283" y="5821043"/>
            <a:chExt cx="205894" cy="512761"/>
          </a:xfrm>
        </p:grpSpPr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BA0D9B04-E127-4413-B0DF-896BCAA95C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4D35ADB-8D38-4C29-82C6-E081158F670A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37" name="Group 91">
            <a:extLst>
              <a:ext uri="{FF2B5EF4-FFF2-40B4-BE49-F238E27FC236}">
                <a16:creationId xmlns:a16="http://schemas.microsoft.com/office/drawing/2014/main" id="{1027D389-BD00-4909-A085-1CE28872CA3F}"/>
              </a:ext>
            </a:extLst>
          </p:cNvPr>
          <p:cNvGrpSpPr/>
          <p:nvPr/>
        </p:nvGrpSpPr>
        <p:grpSpPr>
          <a:xfrm>
            <a:off x="6190923" y="2432994"/>
            <a:ext cx="889898" cy="479154"/>
            <a:chOff x="7395283" y="5821043"/>
            <a:chExt cx="205894" cy="512761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652CD37A-7212-450A-8857-BA2190B41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C7D8301-8DED-4374-8AFA-E1304672F923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+20m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83176A-11E1-4036-92C9-B5F12A686FBD}"/>
              </a:ext>
            </a:extLst>
          </p:cNvPr>
          <p:cNvGrpSpPr/>
          <p:nvPr/>
        </p:nvGrpSpPr>
        <p:grpSpPr>
          <a:xfrm>
            <a:off x="6813978" y="2930915"/>
            <a:ext cx="822936" cy="494964"/>
            <a:chOff x="6885307" y="926763"/>
            <a:chExt cx="822936" cy="494964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62116AA-2453-4061-940E-954929CA321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BCAD71C-A099-4D7E-9F5B-5A2F8E589B0E}"/>
                </a:ext>
              </a:extLst>
            </p:cNvPr>
            <p:cNvGrpSpPr/>
            <p:nvPr/>
          </p:nvGrpSpPr>
          <p:grpSpPr>
            <a:xfrm>
              <a:off x="6885307" y="928608"/>
              <a:ext cx="822936" cy="493119"/>
              <a:chOff x="6885307" y="928608"/>
              <a:chExt cx="822936" cy="49311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E6A2F62-917D-4558-A449-6FE3602E7E99}"/>
                  </a:ext>
                </a:extLst>
              </p:cNvPr>
              <p:cNvSpPr txBox="1"/>
              <p:nvPr/>
            </p:nvSpPr>
            <p:spPr>
              <a:xfrm>
                <a:off x="6885307" y="1021617"/>
                <a:ext cx="8229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6:00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42F73B7-FE61-4CBA-8352-617DED254C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232566A-4C86-44C9-89C8-4AD77FDCE9BC}"/>
              </a:ext>
            </a:extLst>
          </p:cNvPr>
          <p:cNvCxnSpPr>
            <a:cxnSpLocks/>
          </p:cNvCxnSpPr>
          <p:nvPr/>
        </p:nvCxnSpPr>
        <p:spPr>
          <a:xfrm>
            <a:off x="4961843" y="2949094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E6C13D95-B5BF-4A57-A85B-04862C053972}"/>
              </a:ext>
            </a:extLst>
          </p:cNvPr>
          <p:cNvSpPr/>
          <p:nvPr/>
        </p:nvSpPr>
        <p:spPr>
          <a:xfrm>
            <a:off x="5228358" y="278352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BB5F0AD-5A3A-432D-BCA7-A4144778751E}"/>
              </a:ext>
            </a:extLst>
          </p:cNvPr>
          <p:cNvGrpSpPr/>
          <p:nvPr/>
        </p:nvGrpSpPr>
        <p:grpSpPr>
          <a:xfrm>
            <a:off x="7733472" y="2930915"/>
            <a:ext cx="782835" cy="494964"/>
            <a:chOff x="6903545" y="926763"/>
            <a:chExt cx="782835" cy="49496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AB2D180-C698-44C0-B3D9-8EEEF66914A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2FE5201-5F0F-4782-B28C-E6FD8C2F60E5}"/>
                </a:ext>
              </a:extLst>
            </p:cNvPr>
            <p:cNvGrpSpPr/>
            <p:nvPr/>
          </p:nvGrpSpPr>
          <p:grpSpPr>
            <a:xfrm>
              <a:off x="6903545" y="928608"/>
              <a:ext cx="782835" cy="493119"/>
              <a:chOff x="6903545" y="928608"/>
              <a:chExt cx="782835" cy="493119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E6D6075-B956-4172-A5A7-1A5D54AF19C8}"/>
                  </a:ext>
                </a:extLst>
              </p:cNvPr>
              <p:cNvSpPr txBox="1"/>
              <p:nvPr/>
            </p:nvSpPr>
            <p:spPr>
              <a:xfrm>
                <a:off x="6903545" y="1021617"/>
                <a:ext cx="7828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6:10</a:t>
                </a:r>
              </a:p>
            </p:txBody>
          </p: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E520E940-7942-4C05-87C4-8A167DA546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" name="Group 91">
            <a:extLst>
              <a:ext uri="{FF2B5EF4-FFF2-40B4-BE49-F238E27FC236}">
                <a16:creationId xmlns:a16="http://schemas.microsoft.com/office/drawing/2014/main" id="{1D9ACD74-A60B-4F68-BE03-ED9F18FCAF3C}"/>
              </a:ext>
            </a:extLst>
          </p:cNvPr>
          <p:cNvGrpSpPr/>
          <p:nvPr/>
        </p:nvGrpSpPr>
        <p:grpSpPr>
          <a:xfrm>
            <a:off x="7086757" y="2435043"/>
            <a:ext cx="923638" cy="479154"/>
            <a:chOff x="7395283" y="5821043"/>
            <a:chExt cx="212812" cy="512761"/>
          </a:xfrm>
        </p:grpSpPr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8D0EA8FC-2AD0-449B-A706-E0BB6E077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AFF781D-6648-4041-86A0-FFEFE627C6B7}"/>
                </a:ext>
              </a:extLst>
            </p:cNvPr>
            <p:cNvSpPr/>
            <p:nvPr/>
          </p:nvSpPr>
          <p:spPr>
            <a:xfrm>
              <a:off x="7408753" y="5821043"/>
              <a:ext cx="19934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+10m</a:t>
              </a:r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F638610F-4F58-45BF-B687-B34FB30A10F5}"/>
              </a:ext>
            </a:extLst>
          </p:cNvPr>
          <p:cNvSpPr/>
          <p:nvPr/>
        </p:nvSpPr>
        <p:spPr>
          <a:xfrm flipH="1">
            <a:off x="3045304" y="2740339"/>
            <a:ext cx="11942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6:10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BC0DA-EAFD-46D4-AAB9-254E336E9E8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03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7.40741E-7 L 0.01927 -0.03796 C 0.0233 -0.0463 0.02929 -0.05069 0.0358 -0.05069 C 0.04296 -0.05069 0.04882 -0.0463 0.05286 -0.03796 L 0.07252 -7.40741E-7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7.40741E-7 L 0.09179 -0.03704 C 0.09596 -0.04537 0.10221 -0.04977 0.10846 -0.04977 C 0.11588 -0.04977 0.12174 -0.04537 0.12578 -0.03704 L 0.14583 -7.40741E-7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8 -7.40741E-7 L 0.16601 -0.03657 C 0.17005 -0.04468 0.17617 -0.04907 0.18268 -0.04907 C 0.18997 -0.04907 0.19583 -0.04468 0.19987 -0.03657 L 0.21953 -7.40741E-7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6" grpId="2" animBg="1"/>
      <p:bldP spid="46" grpId="3" animBg="1"/>
      <p:bldP spid="56" grpId="0"/>
    </p:bld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rectangle with 13 identical shaded squares inside it.</a:t>
            </a:r>
          </a:p>
          <a:p>
            <a:r>
              <a:rPr lang="en-US" sz="3200" b="1" dirty="0"/>
              <a:t>What fraction of the rectangle is shaded?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7FCB25-B180-4D2A-ABA4-0190E4C16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00" y="1235220"/>
            <a:ext cx="4550604" cy="3253654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03816" y="1251357"/>
            <a:ext cx="4492652" cy="3232138"/>
            <a:chOff x="403816" y="1251357"/>
            <a:chExt cx="4492652" cy="3232138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1048871" y="1269402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693926" y="1265758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2328223" y="1255001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2973278" y="1251357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607575" y="1267667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4252630" y="1264023"/>
              <a:ext cx="5378" cy="32140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409195" y="1904104"/>
              <a:ext cx="4477732" cy="53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 flipV="1">
              <a:off x="418736" y="2541140"/>
              <a:ext cx="4477732" cy="53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 flipV="1">
              <a:off x="403816" y="3186599"/>
              <a:ext cx="4477732" cy="53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 flipV="1">
              <a:off x="413357" y="3823635"/>
              <a:ext cx="4477732" cy="53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5121406" y="1264023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 pieces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 pieces altogether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2FA94A3-978A-4F2F-9E03-F0213CF0CD70}"/>
              </a:ext>
            </a:extLst>
          </p:cNvPr>
          <p:cNvCxnSpPr>
            <a:cxnSpLocks/>
          </p:cNvCxnSpPr>
          <p:nvPr/>
        </p:nvCxnSpPr>
        <p:spPr>
          <a:xfrm>
            <a:off x="8912633" y="1762918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019B718-8793-4351-96D4-18C45D936811}"/>
              </a:ext>
            </a:extLst>
          </p:cNvPr>
          <p:cNvSpPr txBox="1"/>
          <p:nvPr/>
        </p:nvSpPr>
        <p:spPr>
          <a:xfrm>
            <a:off x="8878267" y="1233961"/>
            <a:ext cx="1058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F2AC3D-1D42-4984-B820-7A2AFD2CBB36}"/>
              </a:ext>
            </a:extLst>
          </p:cNvPr>
          <p:cNvSpPr txBox="1"/>
          <p:nvPr/>
        </p:nvSpPr>
        <p:spPr>
          <a:xfrm>
            <a:off x="8877406" y="1710299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</p:spTree>
    <p:extLst>
      <p:ext uri="{BB962C8B-B14F-4D97-AF65-F5344CB8AC3E}">
        <p14:creationId xmlns:p14="http://schemas.microsoft.com/office/powerpoint/2010/main" val="180324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>
            <a:extLst>
              <a:ext uri="{FF2B5EF4-FFF2-40B4-BE49-F238E27FC236}">
                <a16:creationId xmlns:a16="http://schemas.microsoft.com/office/drawing/2014/main" id="{B418157E-FD4D-49B2-A6BB-8CAA62313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711" y="106205"/>
            <a:ext cx="339725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go camping.</a:t>
            </a:r>
          </a:p>
          <a:p>
            <a:r>
              <a:rPr lang="en-US" sz="3200" b="1" dirty="0"/>
              <a:t>It costs £2.20 for each child to camp each night.</a:t>
            </a:r>
          </a:p>
          <a:p>
            <a:r>
              <a:rPr lang="en-US" sz="3200" b="1" dirty="0"/>
              <a:t>They go for 6 nights.</a:t>
            </a:r>
          </a:p>
          <a:p>
            <a:r>
              <a:rPr lang="en-US" sz="3200" b="1" dirty="0"/>
              <a:t>How much will each child have to pay for the 6 nights?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4CF02C-7F72-4E7D-81C2-E29F2CB54D3A}"/>
              </a:ext>
            </a:extLst>
          </p:cNvPr>
          <p:cNvSpPr/>
          <p:nvPr/>
        </p:nvSpPr>
        <p:spPr>
          <a:xfrm>
            <a:off x="56121" y="2995047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70 children.</a:t>
            </a:r>
          </a:p>
          <a:p>
            <a:r>
              <a:rPr lang="en-US" sz="3200" b="1" dirty="0"/>
              <a:t>Each tent takes up to 6 children.</a:t>
            </a:r>
          </a:p>
          <a:p>
            <a:r>
              <a:rPr lang="en-US" sz="3200" b="1" dirty="0"/>
              <a:t>What is the least number of tents they will need?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39E390-8465-4DE8-9C8E-A8BB192192E6}"/>
              </a:ext>
            </a:extLst>
          </p:cNvPr>
          <p:cNvSpPr txBox="1"/>
          <p:nvPr/>
        </p:nvSpPr>
        <p:spPr>
          <a:xfrm>
            <a:off x="9591287" y="1839639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2.2 0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A0F9C9-2486-485A-A1D6-77D92C29A664}"/>
              </a:ext>
            </a:extLst>
          </p:cNvPr>
          <p:cNvSpPr txBox="1"/>
          <p:nvPr/>
        </p:nvSpPr>
        <p:spPr>
          <a:xfrm>
            <a:off x="9127927" y="225926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7A4C21-52BA-4F52-9D20-90E7B85526C1}"/>
              </a:ext>
            </a:extLst>
          </p:cNvPr>
          <p:cNvSpPr txBox="1"/>
          <p:nvPr/>
        </p:nvSpPr>
        <p:spPr>
          <a:xfrm>
            <a:off x="10485400" y="225632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AD5E66-C10C-45A7-BFFF-4D264E0F3FC6}"/>
              </a:ext>
            </a:extLst>
          </p:cNvPr>
          <p:cNvCxnSpPr>
            <a:cxnSpLocks/>
          </p:cNvCxnSpPr>
          <p:nvPr/>
        </p:nvCxnSpPr>
        <p:spPr>
          <a:xfrm>
            <a:off x="9165194" y="2796023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2E652C9-7C5C-49AB-AAB7-9651D03AC3EE}"/>
              </a:ext>
            </a:extLst>
          </p:cNvPr>
          <p:cNvCxnSpPr>
            <a:cxnSpLocks/>
          </p:cNvCxnSpPr>
          <p:nvPr/>
        </p:nvCxnSpPr>
        <p:spPr>
          <a:xfrm>
            <a:off x="9165194" y="3238478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AA3991F-19D0-4185-B2B1-6E21004C18A1}"/>
              </a:ext>
            </a:extLst>
          </p:cNvPr>
          <p:cNvSpPr txBox="1"/>
          <p:nvPr/>
        </p:nvSpPr>
        <p:spPr>
          <a:xfrm>
            <a:off x="9905996" y="271373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7CAB3B-BC08-4AE3-97B5-03EFD1BA83F9}"/>
              </a:ext>
            </a:extLst>
          </p:cNvPr>
          <p:cNvSpPr txBox="1"/>
          <p:nvPr/>
        </p:nvSpPr>
        <p:spPr>
          <a:xfrm>
            <a:off x="10489540" y="270297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0E2020-DA0D-45C1-A3E9-8930870B33F9}"/>
              </a:ext>
            </a:extLst>
          </p:cNvPr>
          <p:cNvSpPr txBox="1"/>
          <p:nvPr/>
        </p:nvSpPr>
        <p:spPr>
          <a:xfrm>
            <a:off x="10071164" y="271373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08B407-D8A0-48CD-A299-0776071AA16A}"/>
              </a:ext>
            </a:extLst>
          </p:cNvPr>
          <p:cNvSpPr txBox="1"/>
          <p:nvPr/>
        </p:nvSpPr>
        <p:spPr>
          <a:xfrm>
            <a:off x="9143373" y="2714950"/>
            <a:ext cx="974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A6CB81-9845-4675-A4A5-BF42A7FA9955}"/>
              </a:ext>
            </a:extLst>
          </p:cNvPr>
          <p:cNvSpPr txBox="1"/>
          <p:nvPr/>
        </p:nvSpPr>
        <p:spPr>
          <a:xfrm>
            <a:off x="9627935" y="1559199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0811C5-39E2-47A0-8F60-E67FAEA3F1A8}"/>
              </a:ext>
            </a:extLst>
          </p:cNvPr>
          <p:cNvSpPr txBox="1"/>
          <p:nvPr/>
        </p:nvSpPr>
        <p:spPr>
          <a:xfrm>
            <a:off x="8804137" y="2713732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B84899-A72A-470B-91AE-AE120732C909}"/>
              </a:ext>
            </a:extLst>
          </p:cNvPr>
          <p:cNvSpPr txBox="1"/>
          <p:nvPr/>
        </p:nvSpPr>
        <p:spPr>
          <a:xfrm>
            <a:off x="552439" y="4679436"/>
            <a:ext cx="1544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70 ÷ 6 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28D0B3-E48A-447E-8522-1EBC6BCEDA78}"/>
              </a:ext>
            </a:extLst>
          </p:cNvPr>
          <p:cNvSpPr txBox="1"/>
          <p:nvPr/>
        </p:nvSpPr>
        <p:spPr>
          <a:xfrm>
            <a:off x="1953505" y="4679435"/>
            <a:ext cx="1239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r4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A5CF6F-2780-4F97-A54A-9AC7ACB89B31}"/>
              </a:ext>
            </a:extLst>
          </p:cNvPr>
          <p:cNvSpPr txBox="1"/>
          <p:nvPr/>
        </p:nvSpPr>
        <p:spPr>
          <a:xfrm>
            <a:off x="3004807" y="4679434"/>
            <a:ext cx="8633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…but the ‘remainder 4’ children also need a tent!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85B898-53DF-4FBB-B7FD-944F7ACE9D42}"/>
              </a:ext>
            </a:extLst>
          </p:cNvPr>
          <p:cNvSpPr txBox="1"/>
          <p:nvPr/>
        </p:nvSpPr>
        <p:spPr>
          <a:xfrm>
            <a:off x="8481773" y="3944509"/>
            <a:ext cx="1855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tents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E0D210-6F96-46C4-8A4A-5A4D28B40E1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29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6CE364-BB97-4BC5-953B-9F2CEF9ABBAF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Dan is making a cuboid by fitting shapes together. </a:t>
            </a:r>
          </a:p>
          <a:p>
            <a:r>
              <a:rPr lang="en-US" sz="3200" b="1" dirty="0"/>
              <a:t>Here are four of the faces of the cuboid he is making.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95C99D-E8E7-47C7-8DCA-4D315B463140}"/>
              </a:ext>
            </a:extLst>
          </p:cNvPr>
          <p:cNvSpPr/>
          <p:nvPr/>
        </p:nvSpPr>
        <p:spPr>
          <a:xfrm>
            <a:off x="5268034" y="1348814"/>
            <a:ext cx="65509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other shapes does Dan need to complete his cuboid? Tick them.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E956A7-733D-4D18-9389-D71F5C79F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557" y="2465458"/>
            <a:ext cx="7165242" cy="40308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007C5A-BFCA-47DA-8EE5-BB40BA1A3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46" y="1127218"/>
            <a:ext cx="2142045" cy="3059087"/>
          </a:xfrm>
          <a:prstGeom prst="rect">
            <a:avLst/>
          </a:prstGeom>
        </p:spPr>
      </p:pic>
      <p:pic>
        <p:nvPicPr>
          <p:cNvPr id="7" name="Picture 6" descr="https://app.doublestruck.eu/content/K2_REAS/HTML/Q/QGFY351_files/img01.jpg">
            <a:extLst>
              <a:ext uri="{FF2B5EF4-FFF2-40B4-BE49-F238E27FC236}">
                <a16:creationId xmlns:a16="http://schemas.microsoft.com/office/drawing/2014/main" id="{4DC801ED-A6B7-4F6F-84D4-FF5BD7EC384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0209" y="274671"/>
            <a:ext cx="1850717" cy="85099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A99ACE-6CBE-4906-834E-D133A400BA17}"/>
              </a:ext>
            </a:extLst>
          </p:cNvPr>
          <p:cNvSpPr/>
          <p:nvPr/>
        </p:nvSpPr>
        <p:spPr>
          <a:xfrm>
            <a:off x="4842683" y="563846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FD4D9B-22B8-40E6-870D-0A12BCB06470}"/>
              </a:ext>
            </a:extLst>
          </p:cNvPr>
          <p:cNvSpPr/>
          <p:nvPr/>
        </p:nvSpPr>
        <p:spPr>
          <a:xfrm>
            <a:off x="10719437" y="357526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63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94624F-3C75-446A-B94D-B416EFE2F7CE}"/>
              </a:ext>
            </a:extLst>
          </p:cNvPr>
          <p:cNvSpPr/>
          <p:nvPr/>
        </p:nvSpPr>
        <p:spPr>
          <a:xfrm>
            <a:off x="56123" y="50000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half of a symmetrical picture.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283A43-1C3C-4A50-80BB-C2329538EACC}"/>
              </a:ext>
            </a:extLst>
          </p:cNvPr>
          <p:cNvSpPr/>
          <p:nvPr/>
        </p:nvSpPr>
        <p:spPr>
          <a:xfrm>
            <a:off x="56123" y="2017552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of these is the reflection of the picture? Write its letter.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05B65F-6327-4D64-AC9C-57DEB79D5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781" y="2590568"/>
            <a:ext cx="3394222" cy="40969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80AB2C-6F95-4F05-B5D9-16F5BD6C3B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5750" y="521529"/>
            <a:ext cx="1356283" cy="160926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B90C30-CD9C-4404-A12C-B0C92246D702}"/>
              </a:ext>
            </a:extLst>
          </p:cNvPr>
          <p:cNvSpPr/>
          <p:nvPr/>
        </p:nvSpPr>
        <p:spPr>
          <a:xfrm>
            <a:off x="4840063" y="3159632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6C691B-D8FC-47C6-BE56-4E95C4021A6B}"/>
              </a:ext>
            </a:extLst>
          </p:cNvPr>
          <p:cNvSpPr/>
          <p:nvPr/>
        </p:nvSpPr>
        <p:spPr>
          <a:xfrm>
            <a:off x="1519345" y="2787794"/>
            <a:ext cx="18279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mouth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5B74A2-2DE0-4A20-B20D-AF9AA95A5946}"/>
              </a:ext>
            </a:extLst>
          </p:cNvPr>
          <p:cNvSpPr/>
          <p:nvPr/>
        </p:nvSpPr>
        <p:spPr>
          <a:xfrm>
            <a:off x="1887835" y="4947852"/>
            <a:ext cx="18279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eyes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DE7EA6-0A8D-40F5-81EA-988B06B763AA}"/>
              </a:ext>
            </a:extLst>
          </p:cNvPr>
          <p:cNvSpPr/>
          <p:nvPr/>
        </p:nvSpPr>
        <p:spPr>
          <a:xfrm>
            <a:off x="5894388" y="4752983"/>
            <a:ext cx="18279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eyelashes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33D8CF-B7F0-406F-9AEB-54C67506AFEA}"/>
              </a:ext>
            </a:extLst>
          </p:cNvPr>
          <p:cNvSpPr/>
          <p:nvPr/>
        </p:nvSpPr>
        <p:spPr>
          <a:xfrm>
            <a:off x="10666732" y="2022836"/>
            <a:ext cx="606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95975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E9C742-DE40-45E3-AB52-428A89599A88}"/>
              </a:ext>
            </a:extLst>
          </p:cNvPr>
          <p:cNvSpPr/>
          <p:nvPr/>
        </p:nvSpPr>
        <p:spPr>
          <a:xfrm>
            <a:off x="56123" y="50000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Lisa places a counter on square D4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EC420D-DA9B-42D8-99E5-A78401C64771}"/>
              </a:ext>
            </a:extLst>
          </p:cNvPr>
          <p:cNvSpPr/>
          <p:nvPr/>
        </p:nvSpPr>
        <p:spPr>
          <a:xfrm>
            <a:off x="56122" y="4897231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She moves in 2 squares east and 3 squares south. </a:t>
            </a:r>
          </a:p>
          <a:p>
            <a:r>
              <a:rPr lang="en-US" sz="3200" b="1" dirty="0"/>
              <a:t>Write the position of the square she moves it to.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443410-9378-499A-AC24-910E0258F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787" y="642937"/>
            <a:ext cx="5383971" cy="41606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86C9302-DDC0-42DA-96B1-E779BE64505D}"/>
              </a:ext>
            </a:extLst>
          </p:cNvPr>
          <p:cNvSpPr/>
          <p:nvPr/>
        </p:nvSpPr>
        <p:spPr>
          <a:xfrm>
            <a:off x="7751926" y="1375994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B578A-F4EC-4187-8112-1C5CCC25C20B}"/>
              </a:ext>
            </a:extLst>
          </p:cNvPr>
          <p:cNvSpPr/>
          <p:nvPr/>
        </p:nvSpPr>
        <p:spPr>
          <a:xfrm>
            <a:off x="7290179" y="2141043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1D0AFE-EBCA-4957-9982-2D0911EA29B4}"/>
              </a:ext>
            </a:extLst>
          </p:cNvPr>
          <p:cNvSpPr/>
          <p:nvPr/>
        </p:nvSpPr>
        <p:spPr>
          <a:xfrm>
            <a:off x="6651078" y="1378151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W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BEA364B-E5D6-453B-995D-9716B4C0A025}"/>
              </a:ext>
            </a:extLst>
          </p:cNvPr>
          <p:cNvSpPr/>
          <p:nvPr/>
        </p:nvSpPr>
        <p:spPr>
          <a:xfrm>
            <a:off x="4591182" y="2455452"/>
            <a:ext cx="252579" cy="2397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69F123-C74C-4D66-9A73-BDBEC7C91C08}"/>
              </a:ext>
            </a:extLst>
          </p:cNvPr>
          <p:cNvSpPr/>
          <p:nvPr/>
        </p:nvSpPr>
        <p:spPr>
          <a:xfrm>
            <a:off x="8322781" y="5374176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F1</a:t>
            </a:r>
          </a:p>
        </p:txBody>
      </p:sp>
    </p:spTree>
    <p:extLst>
      <p:ext uri="{BB962C8B-B14F-4D97-AF65-F5344CB8AC3E}">
        <p14:creationId xmlns:p14="http://schemas.microsoft.com/office/powerpoint/2010/main" val="377391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0.09075 -2.96296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075 -2.96296E-6 L 0.08984 0.2333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3" grpId="0" animBg="1"/>
      <p:bldP spid="3" grpId="1" animBg="1"/>
      <p:bldP spid="3" grpId="2" animBg="1"/>
      <p:bldP spid="10" grpId="0"/>
    </p:bld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4" y="50000"/>
            <a:ext cx="63446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Mr</a:t>
            </a:r>
            <a:r>
              <a:rPr lang="en-US" sz="3200" b="1" dirty="0"/>
              <a:t> Khan makes a blackcurrant drink for a party. He pours blackcurrant squash into a jug. </a:t>
            </a:r>
          </a:p>
          <a:p>
            <a:r>
              <a:rPr lang="en-US" sz="3200" b="1" dirty="0"/>
              <a:t>How much water must he add to make 500 </a:t>
            </a:r>
            <a:r>
              <a:rPr lang="en-US" sz="3200" b="1" dirty="0" err="1"/>
              <a:t>millilitres</a:t>
            </a:r>
            <a:r>
              <a:rPr lang="en-US" sz="3200" b="1" dirty="0"/>
              <a:t> of drink?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556D07-98F7-4602-85B4-AC1C7A396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396" y="227232"/>
            <a:ext cx="5217820" cy="5931959"/>
          </a:xfrm>
          <a:prstGeom prst="rect">
            <a:avLst/>
          </a:prstGeom>
        </p:spPr>
      </p:pic>
      <p:sp>
        <p:nvSpPr>
          <p:cNvPr id="4" name="Arrow: Circular 3">
            <a:extLst>
              <a:ext uri="{FF2B5EF4-FFF2-40B4-BE49-F238E27FC236}">
                <a16:creationId xmlns:a16="http://schemas.microsoft.com/office/drawing/2014/main" id="{802A0A82-9F44-4307-A5F5-E9FD41C2E2A3}"/>
              </a:ext>
            </a:extLst>
          </p:cNvPr>
          <p:cNvSpPr/>
          <p:nvPr/>
        </p:nvSpPr>
        <p:spPr>
          <a:xfrm rot="16200000">
            <a:off x="6737492" y="4386085"/>
            <a:ext cx="252918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ircular 6">
            <a:extLst>
              <a:ext uri="{FF2B5EF4-FFF2-40B4-BE49-F238E27FC236}">
                <a16:creationId xmlns:a16="http://schemas.microsoft.com/office/drawing/2014/main" id="{46261489-6B72-420B-970F-81C9ABA3C045}"/>
              </a:ext>
            </a:extLst>
          </p:cNvPr>
          <p:cNvSpPr/>
          <p:nvPr/>
        </p:nvSpPr>
        <p:spPr>
          <a:xfrm rot="16200000">
            <a:off x="6737492" y="4194481"/>
            <a:ext cx="252918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ircular 7">
            <a:extLst>
              <a:ext uri="{FF2B5EF4-FFF2-40B4-BE49-F238E27FC236}">
                <a16:creationId xmlns:a16="http://schemas.microsoft.com/office/drawing/2014/main" id="{C537764E-D0F1-4333-8C33-9B1B99EEC03B}"/>
              </a:ext>
            </a:extLst>
          </p:cNvPr>
          <p:cNvSpPr/>
          <p:nvPr/>
        </p:nvSpPr>
        <p:spPr>
          <a:xfrm rot="16200000">
            <a:off x="6737492" y="4002876"/>
            <a:ext cx="252918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ircular 8">
            <a:extLst>
              <a:ext uri="{FF2B5EF4-FFF2-40B4-BE49-F238E27FC236}">
                <a16:creationId xmlns:a16="http://schemas.microsoft.com/office/drawing/2014/main" id="{5DF312CF-8F4B-45F3-BCB9-74B48A5245DE}"/>
              </a:ext>
            </a:extLst>
          </p:cNvPr>
          <p:cNvSpPr/>
          <p:nvPr/>
        </p:nvSpPr>
        <p:spPr>
          <a:xfrm rot="16200000">
            <a:off x="6737492" y="3808013"/>
            <a:ext cx="252918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ircular 9">
            <a:extLst>
              <a:ext uri="{FF2B5EF4-FFF2-40B4-BE49-F238E27FC236}">
                <a16:creationId xmlns:a16="http://schemas.microsoft.com/office/drawing/2014/main" id="{33B07CF9-56CD-4E9F-B266-C90AD472CDB4}"/>
              </a:ext>
            </a:extLst>
          </p:cNvPr>
          <p:cNvSpPr/>
          <p:nvPr/>
        </p:nvSpPr>
        <p:spPr>
          <a:xfrm rot="16200000">
            <a:off x="6737492" y="3615206"/>
            <a:ext cx="252918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A99C1B-2702-4733-A2F4-B25F2DE60DE0}"/>
              </a:ext>
            </a:extLst>
          </p:cNvPr>
          <p:cNvSpPr/>
          <p:nvPr/>
        </p:nvSpPr>
        <p:spPr>
          <a:xfrm>
            <a:off x="4364088" y="5432176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5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15F055-969F-4E0C-98CA-AD1EC56F4362}"/>
              </a:ext>
            </a:extLst>
          </p:cNvPr>
          <p:cNvSpPr/>
          <p:nvPr/>
        </p:nvSpPr>
        <p:spPr>
          <a:xfrm>
            <a:off x="5970949" y="543217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14CA92-E461-4829-A29E-A81538059B98}"/>
              </a:ext>
            </a:extLst>
          </p:cNvPr>
          <p:cNvSpPr/>
          <p:nvPr/>
        </p:nvSpPr>
        <p:spPr>
          <a:xfrm>
            <a:off x="7148990" y="4313100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DD998A-9E27-440F-92C1-5A00D4D02EB7}"/>
              </a:ext>
            </a:extLst>
          </p:cNvPr>
          <p:cNvSpPr txBox="1"/>
          <p:nvPr/>
        </p:nvSpPr>
        <p:spPr>
          <a:xfrm>
            <a:off x="2201819" y="2867958"/>
            <a:ext cx="435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5F17A2-E97D-43D8-86BD-F0083DC58698}"/>
              </a:ext>
            </a:extLst>
          </p:cNvPr>
          <p:cNvSpPr txBox="1"/>
          <p:nvPr/>
        </p:nvSpPr>
        <p:spPr>
          <a:xfrm>
            <a:off x="2208926" y="3288995"/>
            <a:ext cx="21075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4D8DEA-8BBD-46C5-8711-547BF20BD1F5}"/>
              </a:ext>
            </a:extLst>
          </p:cNvPr>
          <p:cNvSpPr txBox="1"/>
          <p:nvPr/>
        </p:nvSpPr>
        <p:spPr>
          <a:xfrm>
            <a:off x="1871961" y="3268653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821386-304D-4BA0-B4E1-41BA666FEE48}"/>
              </a:ext>
            </a:extLst>
          </p:cNvPr>
          <p:cNvCxnSpPr>
            <a:cxnSpLocks/>
          </p:cNvCxnSpPr>
          <p:nvPr/>
        </p:nvCxnSpPr>
        <p:spPr>
          <a:xfrm>
            <a:off x="1774680" y="3804277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F69729F-6858-48CF-9F78-B8ED03A4B6C5}"/>
              </a:ext>
            </a:extLst>
          </p:cNvPr>
          <p:cNvCxnSpPr>
            <a:cxnSpLocks/>
          </p:cNvCxnSpPr>
          <p:nvPr/>
        </p:nvCxnSpPr>
        <p:spPr>
          <a:xfrm>
            <a:off x="1774680" y="4253456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AEF1981-0C4F-4FBC-9DFE-772E6588A1B4}"/>
              </a:ext>
            </a:extLst>
          </p:cNvPr>
          <p:cNvSpPr txBox="1"/>
          <p:nvPr/>
        </p:nvSpPr>
        <p:spPr>
          <a:xfrm>
            <a:off x="2505701" y="2877469"/>
            <a:ext cx="11630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0 0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E9897C-B8FC-4415-8BD4-F459A0DABE08}"/>
              </a:ext>
            </a:extLst>
          </p:cNvPr>
          <p:cNvCxnSpPr>
            <a:cxnSpLocks/>
          </p:cNvCxnSpPr>
          <p:nvPr/>
        </p:nvCxnSpPr>
        <p:spPr>
          <a:xfrm flipV="1">
            <a:off x="2213053" y="291479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FD1CB95-C0DB-42C1-AB0F-7823B47D2C3D}"/>
              </a:ext>
            </a:extLst>
          </p:cNvPr>
          <p:cNvSpPr txBox="1"/>
          <p:nvPr/>
        </p:nvSpPr>
        <p:spPr>
          <a:xfrm>
            <a:off x="2237192" y="2594487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1231AB-66C4-48C3-A209-ABB0F55E04C5}"/>
              </a:ext>
            </a:extLst>
          </p:cNvPr>
          <p:cNvSpPr txBox="1"/>
          <p:nvPr/>
        </p:nvSpPr>
        <p:spPr>
          <a:xfrm>
            <a:off x="2526523" y="290271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E0CD58-9F0D-4059-9DF2-961367D08116}"/>
              </a:ext>
            </a:extLst>
          </p:cNvPr>
          <p:cNvSpPr txBox="1"/>
          <p:nvPr/>
        </p:nvSpPr>
        <p:spPr>
          <a:xfrm>
            <a:off x="3087012" y="3731480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D2543E2-A3EE-4B59-A3CF-B330A5907053}"/>
              </a:ext>
            </a:extLst>
          </p:cNvPr>
          <p:cNvSpPr txBox="1"/>
          <p:nvPr/>
        </p:nvSpPr>
        <p:spPr>
          <a:xfrm>
            <a:off x="2632435" y="3738966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9204B7-0402-4EF8-8AF0-7DA04EEA1CEF}"/>
              </a:ext>
            </a:extLst>
          </p:cNvPr>
          <p:cNvSpPr txBox="1"/>
          <p:nvPr/>
        </p:nvSpPr>
        <p:spPr>
          <a:xfrm>
            <a:off x="2183786" y="373199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CE6553-84D1-4868-9368-44AEF7C97C09}"/>
              </a:ext>
            </a:extLst>
          </p:cNvPr>
          <p:cNvSpPr txBox="1"/>
          <p:nvPr/>
        </p:nvSpPr>
        <p:spPr>
          <a:xfrm>
            <a:off x="3559375" y="3738966"/>
            <a:ext cx="7799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ml</a:t>
            </a:r>
          </a:p>
        </p:txBody>
      </p:sp>
    </p:spTree>
    <p:extLst>
      <p:ext uri="{BB962C8B-B14F-4D97-AF65-F5344CB8AC3E}">
        <p14:creationId xmlns:p14="http://schemas.microsoft.com/office/powerpoint/2010/main" val="34824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9" grpId="0"/>
      <p:bldP spid="21" grpId="0"/>
      <p:bldP spid="22" grpId="0"/>
      <p:bldP spid="27" grpId="0"/>
      <p:bldP spid="28" grpId="0"/>
      <p:bldP spid="29" grpId="0"/>
      <p:bldP spid="30" grpId="0"/>
    </p:bld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275 children in Fernley School.</a:t>
            </a:r>
          </a:p>
          <a:p>
            <a:r>
              <a:rPr lang="en-US" sz="3200" b="1" dirty="0"/>
              <a:t>They get into groups of eight.</a:t>
            </a:r>
          </a:p>
          <a:p>
            <a:r>
              <a:rPr lang="en-US" sz="3200" b="1" dirty="0"/>
              <a:t>What is the largest number of groups of eight that they can make?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7DB39F-A2E1-424F-871B-C45DCA488F84}"/>
              </a:ext>
            </a:extLst>
          </p:cNvPr>
          <p:cNvSpPr txBox="1"/>
          <p:nvPr/>
        </p:nvSpPr>
        <p:spPr>
          <a:xfrm>
            <a:off x="1221551" y="227130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E6E1FA-026F-4F55-B620-E032C59C25B0}"/>
              </a:ext>
            </a:extLst>
          </p:cNvPr>
          <p:cNvSpPr txBox="1"/>
          <p:nvPr/>
        </p:nvSpPr>
        <p:spPr>
          <a:xfrm>
            <a:off x="746934" y="227771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FCB7EC9-9EB8-498F-8EFA-278FCD26D8D4}"/>
              </a:ext>
            </a:extLst>
          </p:cNvPr>
          <p:cNvCxnSpPr>
            <a:cxnSpLocks/>
          </p:cNvCxnSpPr>
          <p:nvPr/>
        </p:nvCxnSpPr>
        <p:spPr>
          <a:xfrm>
            <a:off x="1221551" y="2327268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BDF396-E46E-44E0-9910-52A683209F12}"/>
              </a:ext>
            </a:extLst>
          </p:cNvPr>
          <p:cNvCxnSpPr>
            <a:cxnSpLocks/>
          </p:cNvCxnSpPr>
          <p:nvPr/>
        </p:nvCxnSpPr>
        <p:spPr>
          <a:xfrm>
            <a:off x="1240503" y="231122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47034A9-AAF2-4546-A038-2F1B9F5CA26C}"/>
              </a:ext>
            </a:extLst>
          </p:cNvPr>
          <p:cNvSpPr txBox="1"/>
          <p:nvPr/>
        </p:nvSpPr>
        <p:spPr>
          <a:xfrm>
            <a:off x="1662873" y="18187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D1F6F7-DE54-4351-97A1-39B7ADA369AC}"/>
              </a:ext>
            </a:extLst>
          </p:cNvPr>
          <p:cNvSpPr txBox="1"/>
          <p:nvPr/>
        </p:nvSpPr>
        <p:spPr>
          <a:xfrm>
            <a:off x="2093166" y="18204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BF1328-B9C6-408F-BA36-3A01B8F1F76D}"/>
              </a:ext>
            </a:extLst>
          </p:cNvPr>
          <p:cNvSpPr txBox="1"/>
          <p:nvPr/>
        </p:nvSpPr>
        <p:spPr>
          <a:xfrm>
            <a:off x="1946988" y="230632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DE596E-9CA2-4C8B-8933-C87A7D4CCFAE}"/>
              </a:ext>
            </a:extLst>
          </p:cNvPr>
          <p:cNvSpPr txBox="1"/>
          <p:nvPr/>
        </p:nvSpPr>
        <p:spPr>
          <a:xfrm>
            <a:off x="2527962" y="1818742"/>
            <a:ext cx="1188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r 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673B5B-B1F3-436E-AF3C-BD57CC68B90A}"/>
              </a:ext>
            </a:extLst>
          </p:cNvPr>
          <p:cNvSpPr/>
          <p:nvPr/>
        </p:nvSpPr>
        <p:spPr>
          <a:xfrm>
            <a:off x="3556659" y="1818742"/>
            <a:ext cx="56835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So they can make 34 groups of 8 and will have 4 children left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A43FD5-AA10-4D2B-935A-9DD1582704E2}"/>
              </a:ext>
            </a:extLst>
          </p:cNvPr>
          <p:cNvSpPr/>
          <p:nvPr/>
        </p:nvSpPr>
        <p:spPr>
          <a:xfrm>
            <a:off x="11304942" y="1034885"/>
            <a:ext cx="7299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8CD2F-DCFD-43E9-8314-390C6FE69A2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85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A6089F-65BE-4067-A8E5-E9E7F8C3F2C1}"/>
              </a:ext>
            </a:extLst>
          </p:cNvPr>
          <p:cNvSpPr/>
          <p:nvPr/>
        </p:nvSpPr>
        <p:spPr>
          <a:xfrm>
            <a:off x="56123" y="50000"/>
            <a:ext cx="119727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difference between two numbers is 2</a:t>
            </a:r>
          </a:p>
          <a:p>
            <a:r>
              <a:rPr lang="en-GB" sz="3200" b="1" dirty="0"/>
              <a:t>When each number is rounded to the nearest hundred, the difference between them is 100</a:t>
            </a:r>
          </a:p>
          <a:p>
            <a:r>
              <a:rPr lang="en-GB" sz="3200" b="1" dirty="0"/>
              <a:t>Write what the two numbers could be.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B94653-067A-43DD-BBFE-B6C5F9A0F7CA}"/>
              </a:ext>
            </a:extLst>
          </p:cNvPr>
          <p:cNvSpPr/>
          <p:nvPr/>
        </p:nvSpPr>
        <p:spPr>
          <a:xfrm>
            <a:off x="1307749" y="2283995"/>
            <a:ext cx="45003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149 rounds down to 100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6E5D19-19A4-4735-806C-4B7980E68769}"/>
              </a:ext>
            </a:extLst>
          </p:cNvPr>
          <p:cNvSpPr/>
          <p:nvPr/>
        </p:nvSpPr>
        <p:spPr>
          <a:xfrm>
            <a:off x="5845201" y="2284756"/>
            <a:ext cx="4012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151 rounds up to 200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521F86-E6E8-4299-8860-34DC81D6620C}"/>
              </a:ext>
            </a:extLst>
          </p:cNvPr>
          <p:cNvSpPr/>
          <p:nvPr/>
        </p:nvSpPr>
        <p:spPr>
          <a:xfrm>
            <a:off x="1307749" y="2858383"/>
            <a:ext cx="45003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249 rounds down to 200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A647E8-65BA-44F6-A0CD-4ABAB33695DD}"/>
              </a:ext>
            </a:extLst>
          </p:cNvPr>
          <p:cNvSpPr/>
          <p:nvPr/>
        </p:nvSpPr>
        <p:spPr>
          <a:xfrm>
            <a:off x="5845201" y="2859144"/>
            <a:ext cx="4012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251 rounds up to 400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4586A8-CD16-4184-A55A-6EA20B01273E}"/>
              </a:ext>
            </a:extLst>
          </p:cNvPr>
          <p:cNvSpPr/>
          <p:nvPr/>
        </p:nvSpPr>
        <p:spPr>
          <a:xfrm>
            <a:off x="1307749" y="3443158"/>
            <a:ext cx="45003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248 rounds down to 200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C6DE38-AFCA-4C4F-B47E-3F9B1B10A2D0}"/>
              </a:ext>
            </a:extLst>
          </p:cNvPr>
          <p:cNvSpPr/>
          <p:nvPr/>
        </p:nvSpPr>
        <p:spPr>
          <a:xfrm>
            <a:off x="5845201" y="3443919"/>
            <a:ext cx="4012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250 rounds up to 400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F94690-903A-40A2-B85E-82BEFE05D328}"/>
              </a:ext>
            </a:extLst>
          </p:cNvPr>
          <p:cNvSpPr/>
          <p:nvPr/>
        </p:nvSpPr>
        <p:spPr>
          <a:xfrm>
            <a:off x="1595620" y="4124925"/>
            <a:ext cx="13937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2 4 8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D0C734-E747-488F-B307-74F488B210C9}"/>
              </a:ext>
            </a:extLst>
          </p:cNvPr>
          <p:cNvSpPr/>
          <p:nvPr/>
        </p:nvSpPr>
        <p:spPr>
          <a:xfrm>
            <a:off x="1643921" y="4249718"/>
            <a:ext cx="313241" cy="4008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87D482-604C-40AE-A0BB-BC808353799F}"/>
              </a:ext>
            </a:extLst>
          </p:cNvPr>
          <p:cNvCxnSpPr/>
          <p:nvPr/>
        </p:nvCxnSpPr>
        <p:spPr>
          <a:xfrm>
            <a:off x="1995329" y="4650520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E9E00DF5-B55B-46DC-8C79-3C247280536B}"/>
              </a:ext>
            </a:extLst>
          </p:cNvPr>
          <p:cNvSpPr/>
          <p:nvPr/>
        </p:nvSpPr>
        <p:spPr>
          <a:xfrm>
            <a:off x="6096000" y="4124925"/>
            <a:ext cx="13937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2 5 8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D9029B-A29B-4DA6-920C-4F0D25199888}"/>
              </a:ext>
            </a:extLst>
          </p:cNvPr>
          <p:cNvSpPr/>
          <p:nvPr/>
        </p:nvSpPr>
        <p:spPr>
          <a:xfrm>
            <a:off x="6144301" y="4249718"/>
            <a:ext cx="313241" cy="4008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F6040E2-6910-45C5-BF92-C7280CC460F8}"/>
              </a:ext>
            </a:extLst>
          </p:cNvPr>
          <p:cNvCxnSpPr/>
          <p:nvPr/>
        </p:nvCxnSpPr>
        <p:spPr>
          <a:xfrm>
            <a:off x="6495709" y="4650520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92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5" grpId="0"/>
      <p:bldP spid="16" grpId="0" animBg="1"/>
    </p:bld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three types of sunglasses.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E05228-D3FB-489C-A4AE-5F5F055DD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25" y="634776"/>
            <a:ext cx="2763570" cy="30370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3B0C29-3E0B-49EC-B02C-E791BB2ABD96}"/>
              </a:ext>
            </a:extLst>
          </p:cNvPr>
          <p:cNvSpPr/>
          <p:nvPr/>
        </p:nvSpPr>
        <p:spPr>
          <a:xfrm>
            <a:off x="3501055" y="633257"/>
            <a:ext cx="82891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difference in price between the most expensive and least expensive sunglasses?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146482-C4F3-463C-B655-CABBE986E671}"/>
              </a:ext>
            </a:extLst>
          </p:cNvPr>
          <p:cNvSpPr txBox="1"/>
          <p:nvPr/>
        </p:nvSpPr>
        <p:spPr>
          <a:xfrm>
            <a:off x="4958383" y="1915701"/>
            <a:ext cx="1538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5.8 5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D216FB-4817-4062-B091-85202EC7A227}"/>
              </a:ext>
            </a:extLst>
          </p:cNvPr>
          <p:cNvSpPr txBox="1"/>
          <p:nvPr/>
        </p:nvSpPr>
        <p:spPr>
          <a:xfrm>
            <a:off x="4946749" y="235283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2.9 9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8BB629-6E60-402F-B008-F9541F13BDA4}"/>
              </a:ext>
            </a:extLst>
          </p:cNvPr>
          <p:cNvCxnSpPr>
            <a:cxnSpLocks/>
          </p:cNvCxnSpPr>
          <p:nvPr/>
        </p:nvCxnSpPr>
        <p:spPr>
          <a:xfrm>
            <a:off x="4562196" y="2863911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5D0CD3-3064-4153-82FF-75551B947D56}"/>
              </a:ext>
            </a:extLst>
          </p:cNvPr>
          <p:cNvCxnSpPr>
            <a:cxnSpLocks/>
          </p:cNvCxnSpPr>
          <p:nvPr/>
        </p:nvCxnSpPr>
        <p:spPr>
          <a:xfrm>
            <a:off x="4562196" y="3312916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A6842A6-263A-4ABD-BE71-42A6C89EA909}"/>
              </a:ext>
            </a:extLst>
          </p:cNvPr>
          <p:cNvSpPr txBox="1"/>
          <p:nvPr/>
        </p:nvSpPr>
        <p:spPr>
          <a:xfrm>
            <a:off x="4626652" y="2361818"/>
            <a:ext cx="47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C91037-3BA4-48D6-A328-27DA7F7C8C00}"/>
              </a:ext>
            </a:extLst>
          </p:cNvPr>
          <p:cNvSpPr txBox="1"/>
          <p:nvPr/>
        </p:nvSpPr>
        <p:spPr>
          <a:xfrm>
            <a:off x="5251614" y="278809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514F25-9F5A-4B76-9B14-6AC3E8AD9D9B}"/>
              </a:ext>
            </a:extLst>
          </p:cNvPr>
          <p:cNvSpPr txBox="1"/>
          <p:nvPr/>
        </p:nvSpPr>
        <p:spPr>
          <a:xfrm>
            <a:off x="5817277" y="2788098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DE1C56-322E-4F5E-9705-D86532FDB733}"/>
              </a:ext>
            </a:extLst>
          </p:cNvPr>
          <p:cNvSpPr txBox="1"/>
          <p:nvPr/>
        </p:nvSpPr>
        <p:spPr>
          <a:xfrm>
            <a:off x="5402846" y="279542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E613D4-4A68-4617-82F7-95D5EBD00706}"/>
              </a:ext>
            </a:extLst>
          </p:cNvPr>
          <p:cNvSpPr txBox="1"/>
          <p:nvPr/>
        </p:nvSpPr>
        <p:spPr>
          <a:xfrm>
            <a:off x="4930190" y="279181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77972B-17F8-4B67-9D1E-7E41294F2EA5}"/>
              </a:ext>
            </a:extLst>
          </p:cNvPr>
          <p:cNvCxnSpPr>
            <a:cxnSpLocks/>
          </p:cNvCxnSpPr>
          <p:nvPr/>
        </p:nvCxnSpPr>
        <p:spPr>
          <a:xfrm flipV="1">
            <a:off x="5399644" y="198058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4B1A22F-4E23-4031-8439-4255EE22B6AE}"/>
              </a:ext>
            </a:extLst>
          </p:cNvPr>
          <p:cNvSpPr txBox="1"/>
          <p:nvPr/>
        </p:nvSpPr>
        <p:spPr>
          <a:xfrm>
            <a:off x="5514414" y="1630336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49A95A-92D4-458E-B984-5F202D5AF299}"/>
              </a:ext>
            </a:extLst>
          </p:cNvPr>
          <p:cNvSpPr txBox="1"/>
          <p:nvPr/>
        </p:nvSpPr>
        <p:spPr>
          <a:xfrm>
            <a:off x="5693314" y="1918453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89C62BA-B3C4-4C88-B49A-0A436ADB8E02}"/>
              </a:ext>
            </a:extLst>
          </p:cNvPr>
          <p:cNvCxnSpPr>
            <a:cxnSpLocks/>
          </p:cNvCxnSpPr>
          <p:nvPr/>
        </p:nvCxnSpPr>
        <p:spPr>
          <a:xfrm flipV="1">
            <a:off x="4958382" y="198514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E16F9AE-A43E-4416-8681-B602B0C04B56}"/>
              </a:ext>
            </a:extLst>
          </p:cNvPr>
          <p:cNvSpPr txBox="1"/>
          <p:nvPr/>
        </p:nvSpPr>
        <p:spPr>
          <a:xfrm>
            <a:off x="5001436" y="163490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78BB6B-6DF8-425A-93D2-779AC0EC5841}"/>
              </a:ext>
            </a:extLst>
          </p:cNvPr>
          <p:cNvSpPr txBox="1"/>
          <p:nvPr/>
        </p:nvSpPr>
        <p:spPr>
          <a:xfrm>
            <a:off x="5347997" y="1629971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3721DE-70E4-41C1-B639-858A599DA5CF}"/>
              </a:ext>
            </a:extLst>
          </p:cNvPr>
          <p:cNvSpPr txBox="1"/>
          <p:nvPr/>
        </p:nvSpPr>
        <p:spPr>
          <a:xfrm>
            <a:off x="4551504" y="2774974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079DCF-D186-4059-A0F4-B517D1770996}"/>
              </a:ext>
            </a:extLst>
          </p:cNvPr>
          <p:cNvSpPr txBox="1"/>
          <p:nvPr/>
        </p:nvSpPr>
        <p:spPr>
          <a:xfrm>
            <a:off x="4672578" y="3854920"/>
            <a:ext cx="31950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£5.85 – £3 =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1AFB3D-B71E-4F8B-B9AF-33DF4F45A014}"/>
              </a:ext>
            </a:extLst>
          </p:cNvPr>
          <p:cNvSpPr txBox="1"/>
          <p:nvPr/>
        </p:nvSpPr>
        <p:spPr>
          <a:xfrm>
            <a:off x="7802470" y="3854920"/>
            <a:ext cx="16714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£2.85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5BF4EB-5C10-4DFB-A229-81D35ADD6A96}"/>
              </a:ext>
            </a:extLst>
          </p:cNvPr>
          <p:cNvSpPr txBox="1"/>
          <p:nvPr/>
        </p:nvSpPr>
        <p:spPr>
          <a:xfrm>
            <a:off x="4672578" y="4412236"/>
            <a:ext cx="31950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£2.85 + 1p =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11FF7E5-8956-48DC-97BE-32627FDF747D}"/>
              </a:ext>
            </a:extLst>
          </p:cNvPr>
          <p:cNvSpPr txBox="1"/>
          <p:nvPr/>
        </p:nvSpPr>
        <p:spPr>
          <a:xfrm>
            <a:off x="7802470" y="4412236"/>
            <a:ext cx="16714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£2.86</a:t>
            </a:r>
          </a:p>
        </p:txBody>
      </p:sp>
    </p:spTree>
    <p:extLst>
      <p:ext uri="{BB962C8B-B14F-4D97-AF65-F5344CB8AC3E}">
        <p14:creationId xmlns:p14="http://schemas.microsoft.com/office/powerpoint/2010/main" val="341939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4" grpId="0"/>
      <p:bldP spid="15" grpId="0"/>
      <p:bldP spid="16" grpId="0"/>
      <p:bldP spid="17" grpId="0"/>
      <p:bldP spid="19" grpId="0"/>
      <p:bldP spid="20" grpId="0"/>
      <p:bldP spid="23" grpId="0"/>
      <p:bldP spid="24" grpId="0"/>
      <p:bldP spid="27" grpId="0"/>
      <p:bldP spid="28" grpId="0"/>
      <p:bldP spid="29" grpId="0"/>
      <p:bldP spid="30" grpId="0"/>
      <p:bldP spid="31" grpId="0"/>
    </p:bld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three types of sunglasses.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E05228-D3FB-489C-A4AE-5F5F055DD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25" y="634776"/>
            <a:ext cx="2763570" cy="30370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375B9F-7C10-4F3E-936C-AFD753DA7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995" y="2237122"/>
            <a:ext cx="4141211" cy="22669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4E65866-C953-4054-AAF6-3BC99A520E70}"/>
              </a:ext>
            </a:extLst>
          </p:cNvPr>
          <p:cNvSpPr/>
          <p:nvPr/>
        </p:nvSpPr>
        <p:spPr>
          <a:xfrm>
            <a:off x="3185861" y="630451"/>
            <a:ext cx="81367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shop also sells sun hats.</a:t>
            </a:r>
          </a:p>
          <a:p>
            <a:r>
              <a:rPr lang="en-US" sz="3200" b="1" dirty="0"/>
              <a:t>Ryan buys the £4.69 sunglasses and a sun hat.</a:t>
            </a:r>
          </a:p>
          <a:p>
            <a:r>
              <a:rPr lang="en-US" sz="3200" b="1" dirty="0"/>
              <a:t>How much change does he get from £10?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0D61B8-0B93-4DA2-8525-C49D1D138972}"/>
              </a:ext>
            </a:extLst>
          </p:cNvPr>
          <p:cNvSpPr txBox="1"/>
          <p:nvPr/>
        </p:nvSpPr>
        <p:spPr>
          <a:xfrm>
            <a:off x="7754273" y="2483700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4.6 9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68367F-AAED-4A31-BB09-CAE32711E956}"/>
              </a:ext>
            </a:extLst>
          </p:cNvPr>
          <p:cNvSpPr txBox="1"/>
          <p:nvPr/>
        </p:nvSpPr>
        <p:spPr>
          <a:xfrm>
            <a:off x="7744382" y="2920834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3.2 9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0B2ABC9-3762-4943-AF96-62655D2C3C5C}"/>
              </a:ext>
            </a:extLst>
          </p:cNvPr>
          <p:cNvCxnSpPr>
            <a:cxnSpLocks/>
          </p:cNvCxnSpPr>
          <p:nvPr/>
        </p:nvCxnSpPr>
        <p:spPr>
          <a:xfrm>
            <a:off x="7319635" y="3431910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397D274-02A6-45A2-B279-068F14D342D2}"/>
              </a:ext>
            </a:extLst>
          </p:cNvPr>
          <p:cNvCxnSpPr>
            <a:cxnSpLocks/>
          </p:cNvCxnSpPr>
          <p:nvPr/>
        </p:nvCxnSpPr>
        <p:spPr>
          <a:xfrm>
            <a:off x="7319635" y="3880915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31137D1-1D44-453B-82E7-A6CCF1E1545E}"/>
              </a:ext>
            </a:extLst>
          </p:cNvPr>
          <p:cNvSpPr txBox="1"/>
          <p:nvPr/>
        </p:nvSpPr>
        <p:spPr>
          <a:xfrm>
            <a:off x="7327072" y="2929817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602B623-7EC9-4E15-B15D-D19A72547CE9}"/>
              </a:ext>
            </a:extLst>
          </p:cNvPr>
          <p:cNvSpPr txBox="1"/>
          <p:nvPr/>
        </p:nvSpPr>
        <p:spPr>
          <a:xfrm>
            <a:off x="8036547" y="335609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36E7210-C313-485D-A5A4-F4E0BA8E21C4}"/>
              </a:ext>
            </a:extLst>
          </p:cNvPr>
          <p:cNvSpPr txBox="1"/>
          <p:nvPr/>
        </p:nvSpPr>
        <p:spPr>
          <a:xfrm>
            <a:off x="8644158" y="335609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C20600B-1C3A-4807-928F-C0375601AFA5}"/>
              </a:ext>
            </a:extLst>
          </p:cNvPr>
          <p:cNvSpPr txBox="1"/>
          <p:nvPr/>
        </p:nvSpPr>
        <p:spPr>
          <a:xfrm>
            <a:off x="8200661" y="335315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62F54E-78FF-4F94-8DAD-B46F4D60C9B0}"/>
              </a:ext>
            </a:extLst>
          </p:cNvPr>
          <p:cNvSpPr txBox="1"/>
          <p:nvPr/>
        </p:nvSpPr>
        <p:spPr>
          <a:xfrm>
            <a:off x="7727823" y="335981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D2A0B9-D76C-4E93-9020-4D4B90992AD0}"/>
              </a:ext>
            </a:extLst>
          </p:cNvPr>
          <p:cNvSpPr txBox="1"/>
          <p:nvPr/>
        </p:nvSpPr>
        <p:spPr>
          <a:xfrm>
            <a:off x="8238377" y="2200111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412397C-D31F-4AF1-B1FB-26EDF8FCB73B}"/>
              </a:ext>
            </a:extLst>
          </p:cNvPr>
          <p:cNvSpPr txBox="1"/>
          <p:nvPr/>
        </p:nvSpPr>
        <p:spPr>
          <a:xfrm>
            <a:off x="7303490" y="4295806"/>
            <a:ext cx="1108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257E31A-4AA4-476B-BE48-4F61DCF52A09}"/>
              </a:ext>
            </a:extLst>
          </p:cNvPr>
          <p:cNvSpPr txBox="1"/>
          <p:nvPr/>
        </p:nvSpPr>
        <p:spPr>
          <a:xfrm>
            <a:off x="7000323" y="4705461"/>
            <a:ext cx="471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EA924BF-16F5-4E31-8A69-DFD195145ED3}"/>
              </a:ext>
            </a:extLst>
          </p:cNvPr>
          <p:cNvSpPr txBox="1"/>
          <p:nvPr/>
        </p:nvSpPr>
        <p:spPr>
          <a:xfrm>
            <a:off x="7738831" y="4752751"/>
            <a:ext cx="14122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7.9 8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2268D41-0BCB-4C2D-B766-FE46C326C173}"/>
              </a:ext>
            </a:extLst>
          </p:cNvPr>
          <p:cNvCxnSpPr>
            <a:cxnSpLocks/>
          </p:cNvCxnSpPr>
          <p:nvPr/>
        </p:nvCxnSpPr>
        <p:spPr>
          <a:xfrm>
            <a:off x="6854602" y="5258832"/>
            <a:ext cx="22414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0043077-8EEC-4B64-AF26-F8BB2C21B75D}"/>
              </a:ext>
            </a:extLst>
          </p:cNvPr>
          <p:cNvSpPr txBox="1"/>
          <p:nvPr/>
        </p:nvSpPr>
        <p:spPr>
          <a:xfrm>
            <a:off x="8046164" y="4299033"/>
            <a:ext cx="1401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 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01C6F7E-8161-4E7C-BB9A-AA4EA141AD8E}"/>
              </a:ext>
            </a:extLst>
          </p:cNvPr>
          <p:cNvSpPr txBox="1"/>
          <p:nvPr/>
        </p:nvSpPr>
        <p:spPr>
          <a:xfrm>
            <a:off x="8036639" y="5190385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301CBEA-42F7-42FD-9040-280D871D8EC9}"/>
              </a:ext>
            </a:extLst>
          </p:cNvPr>
          <p:cNvCxnSpPr>
            <a:cxnSpLocks/>
          </p:cNvCxnSpPr>
          <p:nvPr/>
        </p:nvCxnSpPr>
        <p:spPr>
          <a:xfrm flipV="1">
            <a:off x="7737080" y="438888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B95CF99-4B35-4480-9609-E4B4F13896FA}"/>
              </a:ext>
            </a:extLst>
          </p:cNvPr>
          <p:cNvSpPr txBox="1"/>
          <p:nvPr/>
        </p:nvSpPr>
        <p:spPr>
          <a:xfrm>
            <a:off x="7796188" y="408406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FCF277C-B354-48FF-8B75-E5E1F413AF6D}"/>
              </a:ext>
            </a:extLst>
          </p:cNvPr>
          <p:cNvSpPr txBox="1"/>
          <p:nvPr/>
        </p:nvSpPr>
        <p:spPr>
          <a:xfrm>
            <a:off x="8073138" y="433499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BE7BB45-E354-4FD5-B3FB-6DE6CF3B4212}"/>
              </a:ext>
            </a:extLst>
          </p:cNvPr>
          <p:cNvCxnSpPr>
            <a:cxnSpLocks/>
          </p:cNvCxnSpPr>
          <p:nvPr/>
        </p:nvCxnSpPr>
        <p:spPr>
          <a:xfrm flipV="1">
            <a:off x="8185961" y="437796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7E46318-BC12-4711-8DEA-40F16ABF3AE4}"/>
              </a:ext>
            </a:extLst>
          </p:cNvPr>
          <p:cNvSpPr txBox="1"/>
          <p:nvPr/>
        </p:nvSpPr>
        <p:spPr>
          <a:xfrm>
            <a:off x="8232365" y="40773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E2FA92C-EA70-4AA0-B452-54FC1B1FE7B7}"/>
              </a:ext>
            </a:extLst>
          </p:cNvPr>
          <p:cNvSpPr txBox="1"/>
          <p:nvPr/>
        </p:nvSpPr>
        <p:spPr>
          <a:xfrm>
            <a:off x="8517786" y="434101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64A5D84-D50F-46EC-BAAA-96C1BF0DF21C}"/>
              </a:ext>
            </a:extLst>
          </p:cNvPr>
          <p:cNvSpPr txBox="1"/>
          <p:nvPr/>
        </p:nvSpPr>
        <p:spPr>
          <a:xfrm>
            <a:off x="8644158" y="5190385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EB75FF2-BE26-43C6-9E5F-35291EA72F87}"/>
              </a:ext>
            </a:extLst>
          </p:cNvPr>
          <p:cNvSpPr txBox="1"/>
          <p:nvPr/>
        </p:nvSpPr>
        <p:spPr>
          <a:xfrm>
            <a:off x="8192603" y="5190177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1F83F65-845E-4C71-B6B8-DA5D920EEB4B}"/>
              </a:ext>
            </a:extLst>
          </p:cNvPr>
          <p:cNvSpPr txBox="1"/>
          <p:nvPr/>
        </p:nvSpPr>
        <p:spPr>
          <a:xfrm>
            <a:off x="7714845" y="5190177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50F5474-1D60-47CB-9C39-C3505EE27C72}"/>
              </a:ext>
            </a:extLst>
          </p:cNvPr>
          <p:cNvCxnSpPr>
            <a:cxnSpLocks/>
          </p:cNvCxnSpPr>
          <p:nvPr/>
        </p:nvCxnSpPr>
        <p:spPr>
          <a:xfrm>
            <a:off x="6854602" y="5699237"/>
            <a:ext cx="22414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CD7BE9B-E4EE-4771-BD50-3C739E127F24}"/>
              </a:ext>
            </a:extLst>
          </p:cNvPr>
          <p:cNvCxnSpPr>
            <a:cxnSpLocks/>
          </p:cNvCxnSpPr>
          <p:nvPr/>
        </p:nvCxnSpPr>
        <p:spPr>
          <a:xfrm flipV="1">
            <a:off x="7308252" y="438646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E2FB8BD-5753-4EAA-A091-D73AD1B00ABF}"/>
              </a:ext>
            </a:extLst>
          </p:cNvPr>
          <p:cNvSpPr txBox="1"/>
          <p:nvPr/>
        </p:nvSpPr>
        <p:spPr>
          <a:xfrm>
            <a:off x="7367360" y="408164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4B82CA0-9DBC-4D47-8218-F782E17EE6EB}"/>
              </a:ext>
            </a:extLst>
          </p:cNvPr>
          <p:cNvSpPr txBox="1"/>
          <p:nvPr/>
        </p:nvSpPr>
        <p:spPr>
          <a:xfrm>
            <a:off x="7620243" y="433542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D6C57A1-E891-415A-B83E-9998B9C93A4A}"/>
              </a:ext>
            </a:extLst>
          </p:cNvPr>
          <p:cNvSpPr txBox="1"/>
          <p:nvPr/>
        </p:nvSpPr>
        <p:spPr>
          <a:xfrm>
            <a:off x="7315129" y="5190177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DFF8A6C-5055-4D02-BFF3-8E92964EF895}"/>
              </a:ext>
            </a:extLst>
          </p:cNvPr>
          <p:cNvSpPr txBox="1"/>
          <p:nvPr/>
        </p:nvSpPr>
        <p:spPr>
          <a:xfrm>
            <a:off x="6854602" y="5948923"/>
            <a:ext cx="44680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He gets £2.02 change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1117D08-661F-460F-97B2-02937400FB1F}"/>
              </a:ext>
            </a:extLst>
          </p:cNvPr>
          <p:cNvSpPr txBox="1"/>
          <p:nvPr/>
        </p:nvSpPr>
        <p:spPr>
          <a:xfrm>
            <a:off x="274136" y="4559235"/>
            <a:ext cx="44680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£7.98 + £2 = £9.98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170ED5B-B65D-41FA-92E8-2B6C6BD562B8}"/>
              </a:ext>
            </a:extLst>
          </p:cNvPr>
          <p:cNvSpPr txBox="1"/>
          <p:nvPr/>
        </p:nvSpPr>
        <p:spPr>
          <a:xfrm>
            <a:off x="1394727" y="5068222"/>
            <a:ext cx="44680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+ 2p = £10</a:t>
            </a:r>
          </a:p>
        </p:txBody>
      </p:sp>
    </p:spTree>
    <p:extLst>
      <p:ext uri="{BB962C8B-B14F-4D97-AF65-F5344CB8AC3E}">
        <p14:creationId xmlns:p14="http://schemas.microsoft.com/office/powerpoint/2010/main" val="427548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9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1" grpId="0"/>
      <p:bldP spid="43" grpId="0"/>
      <p:bldP spid="44" grpId="0"/>
      <p:bldP spid="46" grpId="0"/>
      <p:bldP spid="47" grpId="0"/>
      <p:bldP spid="48" grpId="0"/>
      <p:bldP spid="49" grpId="0"/>
      <p:bldP spid="51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603B04-03A5-4713-A075-0C7DF098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64" y="634775"/>
            <a:ext cx="3816381" cy="586905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5E7ECBC-D1BA-4796-B3B0-F865CEFD66B1}"/>
              </a:ext>
            </a:extLst>
          </p:cNvPr>
          <p:cNvGrpSpPr/>
          <p:nvPr/>
        </p:nvGrpSpPr>
        <p:grpSpPr>
          <a:xfrm>
            <a:off x="1027885" y="2152944"/>
            <a:ext cx="636598" cy="944239"/>
            <a:chOff x="1027885" y="2152944"/>
            <a:chExt cx="636598" cy="94423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E1C21ED-1094-42C1-9822-D06529B0B5DD}"/>
                </a:ext>
              </a:extLst>
            </p:cNvPr>
            <p:cNvSpPr/>
            <p:nvPr/>
          </p:nvSpPr>
          <p:spPr>
            <a:xfrm>
              <a:off x="1133631" y="2152944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A2A928-6012-4A43-9A6D-593146F0C6FB}"/>
                </a:ext>
              </a:extLst>
            </p:cNvPr>
            <p:cNvSpPr/>
            <p:nvPr/>
          </p:nvSpPr>
          <p:spPr>
            <a:xfrm>
              <a:off x="1027885" y="2512408"/>
              <a:ext cx="6365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C24F720-65D3-430C-BEE2-C3E30A8F7639}"/>
                </a:ext>
              </a:extLst>
            </p:cNvPr>
            <p:cNvCxnSpPr/>
            <p:nvPr/>
          </p:nvCxnSpPr>
          <p:spPr>
            <a:xfrm>
              <a:off x="1150600" y="2629158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68ADDA9-E2B8-4B31-8044-A26E628D45C0}"/>
              </a:ext>
            </a:extLst>
          </p:cNvPr>
          <p:cNvSpPr/>
          <p:nvPr/>
        </p:nvSpPr>
        <p:spPr>
          <a:xfrm>
            <a:off x="2846824" y="3438133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0.7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3EF94FF-C023-4778-9408-BDBCED34D0C7}"/>
              </a:ext>
            </a:extLst>
          </p:cNvPr>
          <p:cNvGrpSpPr/>
          <p:nvPr/>
        </p:nvGrpSpPr>
        <p:grpSpPr>
          <a:xfrm>
            <a:off x="959821" y="4322964"/>
            <a:ext cx="1022056" cy="944239"/>
            <a:chOff x="959821" y="4322964"/>
            <a:chExt cx="1022056" cy="94423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98C3F8E-3CAE-473B-89D1-CA696C57DBA0}"/>
                </a:ext>
              </a:extLst>
            </p:cNvPr>
            <p:cNvSpPr/>
            <p:nvPr/>
          </p:nvSpPr>
          <p:spPr>
            <a:xfrm>
              <a:off x="1192312" y="4322964"/>
              <a:ext cx="68234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9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451377D-1C4E-483C-BB28-A9B22E529CEA}"/>
                </a:ext>
              </a:extLst>
            </p:cNvPr>
            <p:cNvSpPr/>
            <p:nvPr/>
          </p:nvSpPr>
          <p:spPr>
            <a:xfrm>
              <a:off x="959821" y="4682428"/>
              <a:ext cx="102205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074057B-4E8B-477D-86FF-DA0438036FEE}"/>
                </a:ext>
              </a:extLst>
            </p:cNvPr>
            <p:cNvCxnSpPr>
              <a:cxnSpLocks/>
            </p:cNvCxnSpPr>
            <p:nvPr/>
          </p:nvCxnSpPr>
          <p:spPr>
            <a:xfrm>
              <a:off x="1082536" y="4799178"/>
              <a:ext cx="59092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C2B4DBE-B002-4D57-A935-615AD2B2C11A}"/>
              </a:ext>
            </a:extLst>
          </p:cNvPr>
          <p:cNvSpPr/>
          <p:nvPr/>
        </p:nvSpPr>
        <p:spPr>
          <a:xfrm>
            <a:off x="2710466" y="5579754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0.93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433A3A-EA70-4180-B21A-8B04E6CFE5F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28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1A4652-5C9C-4131-BC7C-241BFAF1D262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rectangles, each with a shaded pattern. </a:t>
            </a:r>
          </a:p>
          <a:p>
            <a:r>
              <a:rPr lang="en-US" sz="3200" b="1" dirty="0"/>
              <a:t>For each rectangle, put a tick if the pattern has a line of symmetry.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A46748-CA36-4691-B57C-6396D8E42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441" y="1284756"/>
            <a:ext cx="8867775" cy="522922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CC934E0-A769-4A34-A273-A998284807C7}"/>
              </a:ext>
            </a:extLst>
          </p:cNvPr>
          <p:cNvCxnSpPr>
            <a:cxnSpLocks/>
          </p:cNvCxnSpPr>
          <p:nvPr/>
        </p:nvCxnSpPr>
        <p:spPr>
          <a:xfrm>
            <a:off x="593558" y="3160295"/>
            <a:ext cx="102188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FC70629-96C5-4188-BE2A-91535AF9BF67}"/>
              </a:ext>
            </a:extLst>
          </p:cNvPr>
          <p:cNvSpPr/>
          <p:nvPr/>
        </p:nvSpPr>
        <p:spPr>
          <a:xfrm>
            <a:off x="1386011" y="5647288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290922-9AE2-47BB-865B-297B9D9CFA9D}"/>
              </a:ext>
            </a:extLst>
          </p:cNvPr>
          <p:cNvSpPr/>
          <p:nvPr/>
        </p:nvSpPr>
        <p:spPr>
          <a:xfrm>
            <a:off x="3386451" y="564728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D9132F-ECEC-4801-B035-2FADA9E99855}"/>
              </a:ext>
            </a:extLst>
          </p:cNvPr>
          <p:cNvSpPr/>
          <p:nvPr/>
        </p:nvSpPr>
        <p:spPr>
          <a:xfrm>
            <a:off x="5263920" y="5647288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179D6C-2CD6-4468-AA0A-CA03514DFE78}"/>
              </a:ext>
            </a:extLst>
          </p:cNvPr>
          <p:cNvSpPr/>
          <p:nvPr/>
        </p:nvSpPr>
        <p:spPr>
          <a:xfrm>
            <a:off x="7314007" y="564728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B3FCED-BF4C-48F3-B331-F8825AC6C259}"/>
              </a:ext>
            </a:extLst>
          </p:cNvPr>
          <p:cNvSpPr/>
          <p:nvPr/>
        </p:nvSpPr>
        <p:spPr>
          <a:xfrm>
            <a:off x="9217940" y="5647288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14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</p:bld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the timetable for Class 6 on a Monday.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0B68C6-393E-4A67-8155-AB36DB4AB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65" y="634775"/>
            <a:ext cx="6468721" cy="18207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131404C-B4AC-4D09-84C5-0A91A25FA8D8}"/>
              </a:ext>
            </a:extLst>
          </p:cNvPr>
          <p:cNvSpPr/>
          <p:nvPr/>
        </p:nvSpPr>
        <p:spPr>
          <a:xfrm>
            <a:off x="6761478" y="634775"/>
            <a:ext cx="52810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long is it from the end of break to the start of lunch?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37401-A834-45C2-AB52-577E33B77225}"/>
              </a:ext>
            </a:extLst>
          </p:cNvPr>
          <p:cNvSpPr/>
          <p:nvPr/>
        </p:nvSpPr>
        <p:spPr>
          <a:xfrm>
            <a:off x="56121" y="333499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Nisha leaves the Science lesson after 25 minutes to go to the dentist.</a:t>
            </a:r>
          </a:p>
          <a:p>
            <a:r>
              <a:rPr lang="en-US" sz="3200" b="1" dirty="0"/>
              <a:t>What time does she leave the Science lesson?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3AB9428-3EFD-4AA9-A52E-1A88D56DB0B2}"/>
              </a:ext>
            </a:extLst>
          </p:cNvPr>
          <p:cNvGrpSpPr/>
          <p:nvPr/>
        </p:nvGrpSpPr>
        <p:grpSpPr>
          <a:xfrm>
            <a:off x="7049911" y="2220101"/>
            <a:ext cx="793463" cy="492950"/>
            <a:chOff x="3624249" y="928777"/>
            <a:chExt cx="793463" cy="49295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5677F13-6510-49E6-A62B-C64D8EF2CC8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C77E52A-5699-4099-973F-2E72CBFFC88F}"/>
                </a:ext>
              </a:extLst>
            </p:cNvPr>
            <p:cNvSpPr txBox="1"/>
            <p:nvPr/>
          </p:nvSpPr>
          <p:spPr>
            <a:xfrm>
              <a:off x="3624249" y="1021617"/>
              <a:ext cx="7934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10:55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0176C25-7496-45F3-9E27-7641EE3F2C04}"/>
              </a:ext>
            </a:extLst>
          </p:cNvPr>
          <p:cNvGrpSpPr/>
          <p:nvPr/>
        </p:nvGrpSpPr>
        <p:grpSpPr>
          <a:xfrm>
            <a:off x="7954800" y="2217348"/>
            <a:ext cx="822935" cy="494964"/>
            <a:chOff x="6754512" y="926763"/>
            <a:chExt cx="822935" cy="49496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F8E7FAA-9E09-47F9-859D-0DB32447EEC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0E3DF37-E3B8-4AC0-A027-5707E5450B73}"/>
                </a:ext>
              </a:extLst>
            </p:cNvPr>
            <p:cNvGrpSpPr/>
            <p:nvPr/>
          </p:nvGrpSpPr>
          <p:grpSpPr>
            <a:xfrm>
              <a:off x="6754512" y="928608"/>
              <a:ext cx="822935" cy="493119"/>
              <a:chOff x="6754512" y="928608"/>
              <a:chExt cx="822935" cy="493119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5AA1652-5614-47F2-A517-E8B2406F743F}"/>
                  </a:ext>
                </a:extLst>
              </p:cNvPr>
              <p:cNvSpPr txBox="1"/>
              <p:nvPr/>
            </p:nvSpPr>
            <p:spPr>
              <a:xfrm>
                <a:off x="675451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11:55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A89FD3E3-42DB-427B-B4CD-3F563F8EF4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7D440BC9-3FC9-4B5F-AAC5-4C8926137D58}"/>
              </a:ext>
            </a:extLst>
          </p:cNvPr>
          <p:cNvGrpSpPr/>
          <p:nvPr/>
        </p:nvGrpSpPr>
        <p:grpSpPr>
          <a:xfrm>
            <a:off x="7457090" y="1721476"/>
            <a:ext cx="893612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6AA5D6B7-34B7-4EE3-BA16-8EF57E122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423239B-45C0-43C1-A233-B4DD5DECD54B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18" name="Group 91">
            <a:extLst>
              <a:ext uri="{FF2B5EF4-FFF2-40B4-BE49-F238E27FC236}">
                <a16:creationId xmlns:a16="http://schemas.microsoft.com/office/drawing/2014/main" id="{27B99585-3C49-4823-B187-A680B16BF737}"/>
              </a:ext>
            </a:extLst>
          </p:cNvPr>
          <p:cNvGrpSpPr/>
          <p:nvPr/>
        </p:nvGrpSpPr>
        <p:grpSpPr>
          <a:xfrm>
            <a:off x="8353639" y="1717045"/>
            <a:ext cx="889898" cy="479154"/>
            <a:chOff x="7395283" y="5821043"/>
            <a:chExt cx="205894" cy="512761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9908F805-1EAA-4C3E-B6F1-8AB3D530A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69D18F-0047-48EB-9FC4-2A5A329BF1D4}"/>
                </a:ext>
              </a:extLst>
            </p:cNvPr>
            <p:cNvSpPr/>
            <p:nvPr/>
          </p:nvSpPr>
          <p:spPr>
            <a:xfrm>
              <a:off x="7424057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+5m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53429E-0AED-4B7A-A1F6-A22D19B53473}"/>
              </a:ext>
            </a:extLst>
          </p:cNvPr>
          <p:cNvGrpSpPr/>
          <p:nvPr/>
        </p:nvGrpSpPr>
        <p:grpSpPr>
          <a:xfrm>
            <a:off x="8774684" y="2214966"/>
            <a:ext cx="961280" cy="494964"/>
            <a:chOff x="6683297" y="926763"/>
            <a:chExt cx="961280" cy="49496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D3516E-17B0-441F-A616-5D850D6469F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C95CF45-F1C0-4BAE-8985-E663B5E3C170}"/>
                </a:ext>
              </a:extLst>
            </p:cNvPr>
            <p:cNvGrpSpPr/>
            <p:nvPr/>
          </p:nvGrpSpPr>
          <p:grpSpPr>
            <a:xfrm>
              <a:off x="6683297" y="928608"/>
              <a:ext cx="961280" cy="493119"/>
              <a:chOff x="6683297" y="928608"/>
              <a:chExt cx="961280" cy="49311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95CC18A-8358-469D-BA78-6A15D0118A10}"/>
                  </a:ext>
                </a:extLst>
              </p:cNvPr>
              <p:cNvSpPr txBox="1"/>
              <p:nvPr/>
            </p:nvSpPr>
            <p:spPr>
              <a:xfrm>
                <a:off x="6683297" y="1021617"/>
                <a:ext cx="961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12:00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3D3BFB1E-3E8B-4384-A516-A4887DDD0C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92E4C0A-3723-439F-9EB1-1EED17701B6A}"/>
              </a:ext>
            </a:extLst>
          </p:cNvPr>
          <p:cNvCxnSpPr>
            <a:cxnSpLocks/>
          </p:cNvCxnSpPr>
          <p:nvPr/>
        </p:nvCxnSpPr>
        <p:spPr>
          <a:xfrm>
            <a:off x="7124559" y="2233145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B664C41-AC84-4AD9-91B4-8B37F41ADB90}"/>
              </a:ext>
            </a:extLst>
          </p:cNvPr>
          <p:cNvSpPr/>
          <p:nvPr/>
        </p:nvSpPr>
        <p:spPr>
          <a:xfrm>
            <a:off x="7391074" y="206757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89CFC24-ECFF-4CBC-9C54-06496E593C3C}"/>
              </a:ext>
            </a:extLst>
          </p:cNvPr>
          <p:cNvGrpSpPr/>
          <p:nvPr/>
        </p:nvGrpSpPr>
        <p:grpSpPr>
          <a:xfrm>
            <a:off x="9747155" y="2214966"/>
            <a:ext cx="822935" cy="494964"/>
            <a:chOff x="6754512" y="926763"/>
            <a:chExt cx="822935" cy="49496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828E029-E51C-422B-A929-8E490F09BE9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66237B7-3594-4755-B355-3B4E657AD16C}"/>
                </a:ext>
              </a:extLst>
            </p:cNvPr>
            <p:cNvGrpSpPr/>
            <p:nvPr/>
          </p:nvGrpSpPr>
          <p:grpSpPr>
            <a:xfrm>
              <a:off x="6754512" y="928608"/>
              <a:ext cx="822935" cy="493119"/>
              <a:chOff x="6754512" y="928608"/>
              <a:chExt cx="822935" cy="49311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2BB7BAB-DF71-49A0-9A86-20DF90FD9EBE}"/>
                  </a:ext>
                </a:extLst>
              </p:cNvPr>
              <p:cNvSpPr txBox="1"/>
              <p:nvPr/>
            </p:nvSpPr>
            <p:spPr>
              <a:xfrm>
                <a:off x="675451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12:20</a:t>
                </a: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4C82C25C-51DE-43EF-99D5-72C394D4C9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oup 91">
            <a:extLst>
              <a:ext uri="{FF2B5EF4-FFF2-40B4-BE49-F238E27FC236}">
                <a16:creationId xmlns:a16="http://schemas.microsoft.com/office/drawing/2014/main" id="{A08AB4F2-5CC2-4E08-84E9-2171CF179262}"/>
              </a:ext>
            </a:extLst>
          </p:cNvPr>
          <p:cNvGrpSpPr/>
          <p:nvPr/>
        </p:nvGrpSpPr>
        <p:grpSpPr>
          <a:xfrm>
            <a:off x="9249444" y="1719094"/>
            <a:ext cx="893612" cy="479154"/>
            <a:chOff x="7395283" y="5821043"/>
            <a:chExt cx="205894" cy="512761"/>
          </a:xfrm>
        </p:grpSpPr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B0CE112E-185E-4428-8888-BB6EDB7B7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54C1EAA-8F6E-403A-A658-D1656FA01823}"/>
                </a:ext>
              </a:extLst>
            </p:cNvPr>
            <p:cNvSpPr/>
            <p:nvPr/>
          </p:nvSpPr>
          <p:spPr>
            <a:xfrm>
              <a:off x="7417363" y="5821043"/>
              <a:ext cx="16950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+20m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283975FA-1CAF-4ED1-A60E-DB4531C54EBA}"/>
              </a:ext>
            </a:extLst>
          </p:cNvPr>
          <p:cNvSpPr/>
          <p:nvPr/>
        </p:nvSpPr>
        <p:spPr>
          <a:xfrm>
            <a:off x="7049911" y="2709930"/>
            <a:ext cx="4538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hour 25 minutes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28B5D56-1C21-47CC-BF0D-C1F632777EFD}"/>
              </a:ext>
            </a:extLst>
          </p:cNvPr>
          <p:cNvGrpSpPr/>
          <p:nvPr/>
        </p:nvGrpSpPr>
        <p:grpSpPr>
          <a:xfrm>
            <a:off x="4437911" y="4955549"/>
            <a:ext cx="793463" cy="492950"/>
            <a:chOff x="3599487" y="928777"/>
            <a:chExt cx="793463" cy="492950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BECD629-6C8A-49A7-BB30-47EFBB7B158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DEF996D-BB31-4000-B4EE-D526A78952F4}"/>
                </a:ext>
              </a:extLst>
            </p:cNvPr>
            <p:cNvSpPr txBox="1"/>
            <p:nvPr/>
          </p:nvSpPr>
          <p:spPr>
            <a:xfrm>
              <a:off x="3599487" y="1021617"/>
              <a:ext cx="7934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11:45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A9582F5-14EB-4157-87F7-A26178D3928A}"/>
              </a:ext>
            </a:extLst>
          </p:cNvPr>
          <p:cNvGrpSpPr/>
          <p:nvPr/>
        </p:nvGrpSpPr>
        <p:grpSpPr>
          <a:xfrm>
            <a:off x="5367562" y="4952796"/>
            <a:ext cx="822935" cy="494964"/>
            <a:chOff x="6754512" y="926763"/>
            <a:chExt cx="822935" cy="494964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4D4956C-BDE2-462E-A06C-7545D6D4141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4E99F3F-B5A2-4673-AB6F-2283516E2BA0}"/>
                </a:ext>
              </a:extLst>
            </p:cNvPr>
            <p:cNvGrpSpPr/>
            <p:nvPr/>
          </p:nvGrpSpPr>
          <p:grpSpPr>
            <a:xfrm>
              <a:off x="6754512" y="928608"/>
              <a:ext cx="822935" cy="493119"/>
              <a:chOff x="6754512" y="928608"/>
              <a:chExt cx="822935" cy="49311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0FDD8A9-78A1-4787-9C69-93EE580C7903}"/>
                  </a:ext>
                </a:extLst>
              </p:cNvPr>
              <p:cNvSpPr txBox="1"/>
              <p:nvPr/>
            </p:nvSpPr>
            <p:spPr>
              <a:xfrm>
                <a:off x="675451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12:00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F7F149F2-7D3E-4628-B3B1-D96ECCD96C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Group 91">
            <a:extLst>
              <a:ext uri="{FF2B5EF4-FFF2-40B4-BE49-F238E27FC236}">
                <a16:creationId xmlns:a16="http://schemas.microsoft.com/office/drawing/2014/main" id="{9780EAE5-C179-49D4-8FF7-8AD502CF9010}"/>
              </a:ext>
            </a:extLst>
          </p:cNvPr>
          <p:cNvGrpSpPr/>
          <p:nvPr/>
        </p:nvGrpSpPr>
        <p:grpSpPr>
          <a:xfrm>
            <a:off x="4869852" y="4456924"/>
            <a:ext cx="893612" cy="479154"/>
            <a:chOff x="7395283" y="5821043"/>
            <a:chExt cx="205894" cy="512761"/>
          </a:xfrm>
        </p:grpSpPr>
        <p:sp>
          <p:nvSpPr>
            <p:cNvPr id="46" name="Freeform 11">
              <a:extLst>
                <a:ext uri="{FF2B5EF4-FFF2-40B4-BE49-F238E27FC236}">
                  <a16:creationId xmlns:a16="http://schemas.microsoft.com/office/drawing/2014/main" id="{FAE9306C-B2A4-40A0-BC54-BE3CFAF10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D890E91-DFD9-4BB5-841A-8503176CC95F}"/>
                </a:ext>
              </a:extLst>
            </p:cNvPr>
            <p:cNvSpPr/>
            <p:nvPr/>
          </p:nvSpPr>
          <p:spPr>
            <a:xfrm>
              <a:off x="7410535" y="5821043"/>
              <a:ext cx="16672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+15m</a:t>
              </a:r>
            </a:p>
          </p:txBody>
        </p:sp>
      </p:grpSp>
      <p:grpSp>
        <p:nvGrpSpPr>
          <p:cNvPr id="48" name="Group 91">
            <a:extLst>
              <a:ext uri="{FF2B5EF4-FFF2-40B4-BE49-F238E27FC236}">
                <a16:creationId xmlns:a16="http://schemas.microsoft.com/office/drawing/2014/main" id="{97347E26-8741-4357-BA78-15EAAF7673C9}"/>
              </a:ext>
            </a:extLst>
          </p:cNvPr>
          <p:cNvGrpSpPr/>
          <p:nvPr/>
        </p:nvGrpSpPr>
        <p:grpSpPr>
          <a:xfrm>
            <a:off x="5766401" y="4452493"/>
            <a:ext cx="889898" cy="479154"/>
            <a:chOff x="7395283" y="5821043"/>
            <a:chExt cx="205894" cy="512761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1524D1CE-C13B-4BBB-BB93-ED5FE589D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0FF112A-70C6-4A03-9507-25D8EC0CA05D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+10m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B0C7E0F-CCD7-4712-B2CB-1F1188FBE808}"/>
              </a:ext>
            </a:extLst>
          </p:cNvPr>
          <p:cNvGrpSpPr/>
          <p:nvPr/>
        </p:nvGrpSpPr>
        <p:grpSpPr>
          <a:xfrm>
            <a:off x="6262686" y="4950414"/>
            <a:ext cx="866987" cy="494964"/>
            <a:chOff x="6758537" y="926763"/>
            <a:chExt cx="866987" cy="494964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7D4263F-910F-4483-805F-CA693626BF8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5C443B1F-7345-4F7E-B7E2-92DAFC44B044}"/>
                </a:ext>
              </a:extLst>
            </p:cNvPr>
            <p:cNvGrpSpPr/>
            <p:nvPr/>
          </p:nvGrpSpPr>
          <p:grpSpPr>
            <a:xfrm>
              <a:off x="6758537" y="928608"/>
              <a:ext cx="866987" cy="493119"/>
              <a:chOff x="6758537" y="928608"/>
              <a:chExt cx="866987" cy="493119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1E36DA5-8CE2-4315-8243-8068E5AA8EE8}"/>
                  </a:ext>
                </a:extLst>
              </p:cNvPr>
              <p:cNvSpPr txBox="1"/>
              <p:nvPr/>
            </p:nvSpPr>
            <p:spPr>
              <a:xfrm>
                <a:off x="6758537" y="1021617"/>
                <a:ext cx="8669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12:10</a:t>
                </a:r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9644CB8A-67E5-4683-8B38-D9C63D1939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3EA64EE-DCDB-4775-A2BA-9096DF267C48}"/>
              </a:ext>
            </a:extLst>
          </p:cNvPr>
          <p:cNvCxnSpPr>
            <a:cxnSpLocks/>
          </p:cNvCxnSpPr>
          <p:nvPr/>
        </p:nvCxnSpPr>
        <p:spPr>
          <a:xfrm>
            <a:off x="4537321" y="4968593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5FF93D88-B8BF-4F01-9505-C2DB0A00C455}"/>
              </a:ext>
            </a:extLst>
          </p:cNvPr>
          <p:cNvSpPr/>
          <p:nvPr/>
        </p:nvSpPr>
        <p:spPr>
          <a:xfrm>
            <a:off x="4803836" y="480302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45E962A-2A09-4106-952D-CDD0967D4087}"/>
              </a:ext>
            </a:extLst>
          </p:cNvPr>
          <p:cNvSpPr/>
          <p:nvPr/>
        </p:nvSpPr>
        <p:spPr>
          <a:xfrm>
            <a:off x="7567040" y="4639259"/>
            <a:ext cx="13129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12:10</a:t>
            </a:r>
          </a:p>
        </p:txBody>
      </p:sp>
    </p:spTree>
    <p:extLst>
      <p:ext uri="{BB962C8B-B14F-4D97-AF65-F5344CB8AC3E}">
        <p14:creationId xmlns:p14="http://schemas.microsoft.com/office/powerpoint/2010/main" val="169064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0.01927 -0.03796 C 0.02331 -0.04629 0.0293 -0.05069 0.03581 -0.05069 C 0.04297 -0.05069 0.04883 -0.04629 0.05286 -0.03796 L 0.07253 -2.59259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2.59259E-6 L 0.0918 -0.03703 C 0.09596 -0.04537 0.10221 -0.04977 0.10846 -0.04977 C 0.11588 -0.04977 0.12174 -0.04537 0.12578 -0.03703 L 0.14583 -2.59259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8 -2.59259E-6 L 0.16601 -0.03657 C 0.17005 -0.04467 0.17617 -0.04907 0.18268 -0.04907 C 0.18997 -0.04907 0.19583 -0.04467 0.19987 -0.03657 L 0.21953 -2.59259E-6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L 0.01927 -0.03797 C 0.02331 -0.0463 0.0293 -0.0507 0.03581 -0.0507 C 0.04297 -0.0507 0.04883 -0.0463 0.05286 -0.03797 L 0.07253 3.33333E-6 " pathEditMode="relative" rAng="0" ptsTypes="AAAAA">
                                      <p:cBhvr>
                                        <p:cTn id="8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3.33333E-6 L 0.0918 -0.03704 C 0.09596 -0.04537 0.10221 -0.04977 0.10846 -0.04977 C 0.11589 -0.04977 0.12174 -0.04537 0.12578 -0.03704 L 0.14583 3.33333E-6 " pathEditMode="relative" rAng="0" ptsTypes="AAAAA">
                                      <p:cBhvr>
                                        <p:cTn id="10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27" grpId="3" animBg="1"/>
      <p:bldP spid="36" grpId="0"/>
      <p:bldP spid="58" grpId="0" animBg="1"/>
      <p:bldP spid="58" grpId="1" animBg="1"/>
      <p:bldP spid="58" grpId="2" animBg="1"/>
      <p:bldP spid="59" grpId="0"/>
    </p:bld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215E804-8DB0-4B6A-894C-B270CCC9D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530" y="2615504"/>
            <a:ext cx="7256380" cy="16269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54281A-BA08-4DB7-80C2-B553755BA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698" y="269862"/>
            <a:ext cx="7223840" cy="162699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46405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scale shows the mass of Amy’s kitten when it was one month old. </a:t>
            </a:r>
            <a:endParaRPr lang="en-GB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FF3382-34D0-424F-8CC1-040EA8E6CA63}"/>
              </a:ext>
            </a:extLst>
          </p:cNvPr>
          <p:cNvSpPr/>
          <p:nvPr/>
        </p:nvSpPr>
        <p:spPr>
          <a:xfrm>
            <a:off x="56122" y="2469705"/>
            <a:ext cx="46405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scale shows the mass of the kitten when it was two months old. </a:t>
            </a:r>
            <a:endParaRPr lang="en-GB" sz="4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5FF64C-CB8A-4253-B1A9-8275E4C68F7A}"/>
              </a:ext>
            </a:extLst>
          </p:cNvPr>
          <p:cNvSpPr/>
          <p:nvPr/>
        </p:nvSpPr>
        <p:spPr>
          <a:xfrm>
            <a:off x="56122" y="4617593"/>
            <a:ext cx="53247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What is the increase in mass? </a:t>
            </a:r>
            <a:endParaRPr lang="en-GB" sz="4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CD11C5-EE3F-4761-8B3D-6E6BA230C6B6}"/>
              </a:ext>
            </a:extLst>
          </p:cNvPr>
          <p:cNvSpPr/>
          <p:nvPr/>
        </p:nvSpPr>
        <p:spPr>
          <a:xfrm>
            <a:off x="7942384" y="1284390"/>
            <a:ext cx="160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450</a:t>
            </a:r>
          </a:p>
        </p:txBody>
      </p:sp>
      <p:sp>
        <p:nvSpPr>
          <p:cNvPr id="5" name="Arrow: Curved Down 4">
            <a:extLst>
              <a:ext uri="{FF2B5EF4-FFF2-40B4-BE49-F238E27FC236}">
                <a16:creationId xmlns:a16="http://schemas.microsoft.com/office/drawing/2014/main" id="{C90A50B0-FBF2-4B01-9AB2-CA8345A96591}"/>
              </a:ext>
            </a:extLst>
          </p:cNvPr>
          <p:cNvSpPr/>
          <p:nvPr/>
        </p:nvSpPr>
        <p:spPr>
          <a:xfrm>
            <a:off x="5605949" y="3198964"/>
            <a:ext cx="378638" cy="41703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EECFB42E-B4E5-4446-B9E8-9199D0BCD21F}"/>
              </a:ext>
            </a:extLst>
          </p:cNvPr>
          <p:cNvSpPr/>
          <p:nvPr/>
        </p:nvSpPr>
        <p:spPr>
          <a:xfrm>
            <a:off x="5845925" y="3198964"/>
            <a:ext cx="378638" cy="41703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996289C2-7018-4877-A138-6C67533B5C61}"/>
              </a:ext>
            </a:extLst>
          </p:cNvPr>
          <p:cNvSpPr/>
          <p:nvPr/>
        </p:nvSpPr>
        <p:spPr>
          <a:xfrm>
            <a:off x="6085901" y="3198964"/>
            <a:ext cx="378638" cy="41703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Arrow: Curved Down 13">
            <a:extLst>
              <a:ext uri="{FF2B5EF4-FFF2-40B4-BE49-F238E27FC236}">
                <a16:creationId xmlns:a16="http://schemas.microsoft.com/office/drawing/2014/main" id="{B2BA6E7C-346E-47EE-8565-F90D015C3BEC}"/>
              </a:ext>
            </a:extLst>
          </p:cNvPr>
          <p:cNvSpPr/>
          <p:nvPr/>
        </p:nvSpPr>
        <p:spPr>
          <a:xfrm>
            <a:off x="6325877" y="3198964"/>
            <a:ext cx="378638" cy="41703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4C21BA-5DDE-431D-AEAA-7B61430FDA72}"/>
              </a:ext>
            </a:extLst>
          </p:cNvPr>
          <p:cNvSpPr txBox="1"/>
          <p:nvPr/>
        </p:nvSpPr>
        <p:spPr>
          <a:xfrm>
            <a:off x="4736100" y="4126431"/>
            <a:ext cx="2092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÷ 4 =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02C67C-1C71-49AE-9FE3-B52C10D6A0D7}"/>
              </a:ext>
            </a:extLst>
          </p:cNvPr>
          <p:cNvSpPr txBox="1"/>
          <p:nvPr/>
        </p:nvSpPr>
        <p:spPr>
          <a:xfrm>
            <a:off x="6334145" y="4126430"/>
            <a:ext cx="719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179A59-DEDC-438A-B103-FEF6656CACBA}"/>
              </a:ext>
            </a:extLst>
          </p:cNvPr>
          <p:cNvSpPr/>
          <p:nvPr/>
        </p:nvSpPr>
        <p:spPr>
          <a:xfrm>
            <a:off x="8018584" y="3645214"/>
            <a:ext cx="152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775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6E3112-EED9-4FC9-B781-6DE7B51907DB}"/>
              </a:ext>
            </a:extLst>
          </p:cNvPr>
          <p:cNvSpPr txBox="1"/>
          <p:nvPr/>
        </p:nvSpPr>
        <p:spPr>
          <a:xfrm>
            <a:off x="650607" y="5285078"/>
            <a:ext cx="2567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775 – 450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43259E-8E5C-49F3-8B2A-5C6B939611A0}"/>
              </a:ext>
            </a:extLst>
          </p:cNvPr>
          <p:cNvSpPr txBox="1"/>
          <p:nvPr/>
        </p:nvSpPr>
        <p:spPr>
          <a:xfrm>
            <a:off x="2741021" y="5285077"/>
            <a:ext cx="3723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325 grams</a:t>
            </a:r>
          </a:p>
        </p:txBody>
      </p:sp>
    </p:spTree>
    <p:extLst>
      <p:ext uri="{BB962C8B-B14F-4D97-AF65-F5344CB8AC3E}">
        <p14:creationId xmlns:p14="http://schemas.microsoft.com/office/powerpoint/2010/main" val="331053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number square is torn.</a:t>
            </a:r>
          </a:p>
          <a:p>
            <a:r>
              <a:rPr lang="en-US" sz="3200" b="1" dirty="0"/>
              <a:t>What was the largest number on the square before it was torn?</a:t>
            </a:r>
          </a:p>
        </p:txBody>
      </p:sp>
      <p:pic>
        <p:nvPicPr>
          <p:cNvPr id="149506" name="Picture 2">
            <a:extLst>
              <a:ext uri="{FF2B5EF4-FFF2-40B4-BE49-F238E27FC236}">
                <a16:creationId xmlns:a16="http://schemas.microsoft.com/office/drawing/2014/main" id="{79CDEDFB-144C-4186-A6A2-50465965E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78" y="1345753"/>
            <a:ext cx="4089132" cy="48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91E687-51BA-49F6-9760-BFAE8827DB6F}"/>
              </a:ext>
            </a:extLst>
          </p:cNvPr>
          <p:cNvSpPr/>
          <p:nvPr/>
        </p:nvSpPr>
        <p:spPr>
          <a:xfrm>
            <a:off x="2819521" y="4077857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308750-F162-450F-B56E-BDAF7989485C}"/>
              </a:ext>
            </a:extLst>
          </p:cNvPr>
          <p:cNvSpPr/>
          <p:nvPr/>
        </p:nvSpPr>
        <p:spPr>
          <a:xfrm>
            <a:off x="3832189" y="4077856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8530F3-893F-4E01-9510-73CBD0CE51F8}"/>
              </a:ext>
            </a:extLst>
          </p:cNvPr>
          <p:cNvSpPr/>
          <p:nvPr/>
        </p:nvSpPr>
        <p:spPr>
          <a:xfrm>
            <a:off x="1842363" y="5284027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BDB050-5E1F-445F-83D2-2DE5D3130B8F}"/>
              </a:ext>
            </a:extLst>
          </p:cNvPr>
          <p:cNvSpPr/>
          <p:nvPr/>
        </p:nvSpPr>
        <p:spPr>
          <a:xfrm>
            <a:off x="2790863" y="5284026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C8981-8229-4008-A8B8-D92CDB49D192}"/>
              </a:ext>
            </a:extLst>
          </p:cNvPr>
          <p:cNvSpPr/>
          <p:nvPr/>
        </p:nvSpPr>
        <p:spPr>
          <a:xfrm>
            <a:off x="3831635" y="5284025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2EA82C-2209-4679-B5A8-869573C7CF6A}"/>
              </a:ext>
            </a:extLst>
          </p:cNvPr>
          <p:cNvSpPr/>
          <p:nvPr/>
        </p:nvSpPr>
        <p:spPr>
          <a:xfrm>
            <a:off x="10973857" y="542443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4B36F1-3B3F-4B8C-A142-C72AF2CE3EB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95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three missing numbers are each greater than zero.</a:t>
            </a:r>
          </a:p>
          <a:p>
            <a:r>
              <a:rPr lang="en-US" sz="3200" b="1" dirty="0"/>
              <a:t>Write in what the missing numbers could be.</a:t>
            </a:r>
          </a:p>
        </p:txBody>
      </p:sp>
      <p:pic>
        <p:nvPicPr>
          <p:cNvPr id="89090" name="Picture 2">
            <a:extLst>
              <a:ext uri="{FF2B5EF4-FFF2-40B4-BE49-F238E27FC236}">
                <a16:creationId xmlns:a16="http://schemas.microsoft.com/office/drawing/2014/main" id="{6A630AA2-F259-41A5-890C-4CB0BCD5E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84" y="1340057"/>
            <a:ext cx="9741775" cy="820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AB7DBC-A1D5-4761-9336-D4B108CB61B8}"/>
              </a:ext>
            </a:extLst>
          </p:cNvPr>
          <p:cNvSpPr txBox="1"/>
          <p:nvPr/>
        </p:nvSpPr>
        <p:spPr>
          <a:xfrm>
            <a:off x="671477" y="1434609"/>
            <a:ext cx="1674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998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EE2CA9-1077-4591-9020-34E28BEAF9E7}"/>
              </a:ext>
            </a:extLst>
          </p:cNvPr>
          <p:cNvSpPr txBox="1"/>
          <p:nvPr/>
        </p:nvSpPr>
        <p:spPr>
          <a:xfrm>
            <a:off x="3871877" y="1434609"/>
            <a:ext cx="1674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46B8CC-AFD9-4B72-B59E-1E8BB81F5360}"/>
              </a:ext>
            </a:extLst>
          </p:cNvPr>
          <p:cNvSpPr txBox="1"/>
          <p:nvPr/>
        </p:nvSpPr>
        <p:spPr>
          <a:xfrm>
            <a:off x="6674286" y="1434609"/>
            <a:ext cx="1674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9D99E-F795-4378-961C-AE2ECDDDFBB5}"/>
              </a:ext>
            </a:extLst>
          </p:cNvPr>
          <p:cNvSpPr txBox="1"/>
          <p:nvPr/>
        </p:nvSpPr>
        <p:spPr>
          <a:xfrm>
            <a:off x="671477" y="2254656"/>
            <a:ext cx="1674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1181C2-BF14-4CA4-871E-5371E27B893C}"/>
              </a:ext>
            </a:extLst>
          </p:cNvPr>
          <p:cNvSpPr txBox="1"/>
          <p:nvPr/>
        </p:nvSpPr>
        <p:spPr>
          <a:xfrm>
            <a:off x="3541487" y="2254656"/>
            <a:ext cx="2005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959155-F173-4449-82C5-C7D75340EA0F}"/>
              </a:ext>
            </a:extLst>
          </p:cNvPr>
          <p:cNvSpPr txBox="1"/>
          <p:nvPr/>
        </p:nvSpPr>
        <p:spPr>
          <a:xfrm>
            <a:off x="6372924" y="2254656"/>
            <a:ext cx="20052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583766-943B-4D90-8071-8E9B849E2AF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77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each number which has a remainder of 2 when divided by 5</a:t>
            </a:r>
          </a:p>
          <a:p>
            <a:endParaRPr lang="en-US" sz="3200" b="1" dirty="0"/>
          </a:p>
          <a:p>
            <a:r>
              <a:rPr lang="en-US" sz="3200" dirty="0"/>
              <a:t>     15                 32                 26                 24                 27                 45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F4CC6B-D610-4577-9352-1B6BC5EAF2A7}"/>
              </a:ext>
            </a:extLst>
          </p:cNvPr>
          <p:cNvSpPr/>
          <p:nvPr/>
        </p:nvSpPr>
        <p:spPr>
          <a:xfrm>
            <a:off x="229402" y="1619660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  <a:r>
              <a:rPr lang="en-GB" sz="3200" b="1" dirty="0">
                <a:solidFill>
                  <a:srgbClr val="FF0000"/>
                </a:solidFill>
              </a:rPr>
              <a:t> ÷ 5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8E8351-17C7-4856-80DD-4C317F26B517}"/>
              </a:ext>
            </a:extLst>
          </p:cNvPr>
          <p:cNvSpPr/>
          <p:nvPr/>
        </p:nvSpPr>
        <p:spPr>
          <a:xfrm>
            <a:off x="1675105" y="1619659"/>
            <a:ext cx="1125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111690-147F-4BB9-875C-CF2FFB66292B}"/>
              </a:ext>
            </a:extLst>
          </p:cNvPr>
          <p:cNvSpPr/>
          <p:nvPr/>
        </p:nvSpPr>
        <p:spPr>
          <a:xfrm>
            <a:off x="2140412" y="2061092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  <a:r>
              <a:rPr lang="en-GB" sz="3200" b="1" dirty="0">
                <a:solidFill>
                  <a:srgbClr val="FF0000"/>
                </a:solidFill>
              </a:rPr>
              <a:t> ÷ 5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6AA761-4FD1-4BBE-B1B4-729DC7512120}"/>
              </a:ext>
            </a:extLst>
          </p:cNvPr>
          <p:cNvSpPr/>
          <p:nvPr/>
        </p:nvSpPr>
        <p:spPr>
          <a:xfrm>
            <a:off x="3586115" y="2061091"/>
            <a:ext cx="1125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6r2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1C52838-4276-4808-B011-518C8A2D2493}"/>
              </a:ext>
            </a:extLst>
          </p:cNvPr>
          <p:cNvSpPr/>
          <p:nvPr/>
        </p:nvSpPr>
        <p:spPr>
          <a:xfrm>
            <a:off x="2427890" y="924910"/>
            <a:ext cx="767255" cy="7777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71DFC2-1B66-490A-A1D7-A4A97FA5FEDD}"/>
              </a:ext>
            </a:extLst>
          </p:cNvPr>
          <p:cNvSpPr/>
          <p:nvPr/>
        </p:nvSpPr>
        <p:spPr>
          <a:xfrm>
            <a:off x="4093654" y="1616303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</a:t>
            </a:r>
            <a:r>
              <a:rPr lang="en-GB" sz="3200" b="1" dirty="0">
                <a:solidFill>
                  <a:srgbClr val="FF0000"/>
                </a:solidFill>
              </a:rPr>
              <a:t> ÷ 5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E94F93-DCD5-47B3-B14E-7D6C6236770B}"/>
              </a:ext>
            </a:extLst>
          </p:cNvPr>
          <p:cNvSpPr/>
          <p:nvPr/>
        </p:nvSpPr>
        <p:spPr>
          <a:xfrm>
            <a:off x="5539357" y="1616302"/>
            <a:ext cx="1125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5r1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7FB800-44AB-48C4-9511-487E6C347179}"/>
              </a:ext>
            </a:extLst>
          </p:cNvPr>
          <p:cNvSpPr/>
          <p:nvPr/>
        </p:nvSpPr>
        <p:spPr>
          <a:xfrm>
            <a:off x="5912493" y="2061091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  <a:r>
              <a:rPr lang="en-GB" sz="3200" b="1" dirty="0">
                <a:solidFill>
                  <a:srgbClr val="FF0000"/>
                </a:solidFill>
              </a:rPr>
              <a:t> ÷ 5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D2C326-85AE-4F76-8C97-C72DD22FA641}"/>
              </a:ext>
            </a:extLst>
          </p:cNvPr>
          <p:cNvSpPr/>
          <p:nvPr/>
        </p:nvSpPr>
        <p:spPr>
          <a:xfrm>
            <a:off x="7358196" y="2061090"/>
            <a:ext cx="1125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4r4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3656EB-D927-4487-8888-75BC70AD44A5}"/>
              </a:ext>
            </a:extLst>
          </p:cNvPr>
          <p:cNvSpPr/>
          <p:nvPr/>
        </p:nvSpPr>
        <p:spPr>
          <a:xfrm>
            <a:off x="7848887" y="1625975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</a:t>
            </a:r>
            <a:r>
              <a:rPr lang="en-GB" sz="3200" b="1" dirty="0">
                <a:solidFill>
                  <a:srgbClr val="FF0000"/>
                </a:solidFill>
              </a:rPr>
              <a:t> ÷ 5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BDC905-EAE0-4916-AEFE-9CBE329C2A43}"/>
              </a:ext>
            </a:extLst>
          </p:cNvPr>
          <p:cNvSpPr/>
          <p:nvPr/>
        </p:nvSpPr>
        <p:spPr>
          <a:xfrm>
            <a:off x="9294590" y="1625974"/>
            <a:ext cx="1125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5r2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D354A9A-4B48-4E11-8FD8-6F136F887187}"/>
              </a:ext>
            </a:extLst>
          </p:cNvPr>
          <p:cNvSpPr/>
          <p:nvPr/>
        </p:nvSpPr>
        <p:spPr>
          <a:xfrm>
            <a:off x="8341914" y="922172"/>
            <a:ext cx="767255" cy="7777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73F20C-1425-43FA-9300-7B6EC3AA2F3C}"/>
              </a:ext>
            </a:extLst>
          </p:cNvPr>
          <p:cNvSpPr/>
          <p:nvPr/>
        </p:nvSpPr>
        <p:spPr>
          <a:xfrm>
            <a:off x="9769953" y="2061090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</a:t>
            </a:r>
            <a:r>
              <a:rPr lang="en-GB" sz="3200" b="1" dirty="0">
                <a:solidFill>
                  <a:srgbClr val="FF0000"/>
                </a:solidFill>
              </a:rPr>
              <a:t> ÷ 5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79EEA4-4F98-49B2-8CE0-00BA268176EA}"/>
              </a:ext>
            </a:extLst>
          </p:cNvPr>
          <p:cNvSpPr/>
          <p:nvPr/>
        </p:nvSpPr>
        <p:spPr>
          <a:xfrm>
            <a:off x="11215656" y="2061089"/>
            <a:ext cx="1125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26EF08-8073-4B60-B4AC-D9477128D87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00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3" grpId="0" animBg="1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/>
      <p:bldP spid="17" grpId="0"/>
    </p:bld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Lauren has some cherries. </a:t>
            </a:r>
          </a:p>
          <a:p>
            <a:r>
              <a:rPr lang="en-US" sz="3200" b="1" dirty="0"/>
              <a:t>She eats 2 of them. </a:t>
            </a:r>
          </a:p>
          <a:p>
            <a:r>
              <a:rPr lang="en-US" sz="3200" b="1" dirty="0"/>
              <a:t>Then she eats half of what is left. </a:t>
            </a:r>
          </a:p>
          <a:p>
            <a:r>
              <a:rPr lang="en-US" sz="3200" b="1" dirty="0"/>
              <a:t>She now has 6 cherries. </a:t>
            </a:r>
          </a:p>
          <a:p>
            <a:r>
              <a:rPr lang="en-US" sz="3200" b="1" dirty="0"/>
              <a:t>How many cherries did she start with?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452BBA-9268-4BE5-BCC7-E9E7F011F061}"/>
              </a:ext>
            </a:extLst>
          </p:cNvPr>
          <p:cNvSpPr/>
          <p:nvPr/>
        </p:nvSpPr>
        <p:spPr>
          <a:xfrm>
            <a:off x="6157876" y="48267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B122E02-BEF5-4500-B61E-3ED96EA49EB2}"/>
              </a:ext>
            </a:extLst>
          </p:cNvPr>
          <p:cNvCxnSpPr>
            <a:cxnSpLocks/>
          </p:cNvCxnSpPr>
          <p:nvPr/>
        </p:nvCxnSpPr>
        <p:spPr>
          <a:xfrm>
            <a:off x="7446350" y="807547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8A42F19-DC32-4CD3-94E0-3FCD3DE6A075}"/>
              </a:ext>
            </a:extLst>
          </p:cNvPr>
          <p:cNvSpPr txBox="1"/>
          <p:nvPr/>
        </p:nvSpPr>
        <p:spPr>
          <a:xfrm>
            <a:off x="7607201" y="401301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55497A-DF29-41F9-8D0F-89AFAD80033E}"/>
              </a:ext>
            </a:extLst>
          </p:cNvPr>
          <p:cNvSpPr/>
          <p:nvPr/>
        </p:nvSpPr>
        <p:spPr>
          <a:xfrm>
            <a:off x="8374603" y="48267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37E7F2E-2A1F-4A92-807C-FB3E13B3BB89}"/>
              </a:ext>
            </a:extLst>
          </p:cNvPr>
          <p:cNvCxnSpPr>
            <a:cxnSpLocks/>
          </p:cNvCxnSpPr>
          <p:nvPr/>
        </p:nvCxnSpPr>
        <p:spPr>
          <a:xfrm>
            <a:off x="9684921" y="807547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0FCC0A9-1E26-40EF-8287-44E81AD51797}"/>
              </a:ext>
            </a:extLst>
          </p:cNvPr>
          <p:cNvSpPr txBox="1"/>
          <p:nvPr/>
        </p:nvSpPr>
        <p:spPr>
          <a:xfrm>
            <a:off x="9908727" y="401301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E40E78-750A-4A7F-9A12-A40B83337265}"/>
              </a:ext>
            </a:extLst>
          </p:cNvPr>
          <p:cNvSpPr/>
          <p:nvPr/>
        </p:nvSpPr>
        <p:spPr>
          <a:xfrm>
            <a:off x="10613174" y="48267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92F834-22E8-4685-B1DA-DBC781420AB0}"/>
              </a:ext>
            </a:extLst>
          </p:cNvPr>
          <p:cNvSpPr txBox="1"/>
          <p:nvPr/>
        </p:nvSpPr>
        <p:spPr>
          <a:xfrm>
            <a:off x="11070998" y="501472"/>
            <a:ext cx="8759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F7D843-C2A1-4F86-9649-4D6F85EC42AA}"/>
              </a:ext>
            </a:extLst>
          </p:cNvPr>
          <p:cNvSpPr txBox="1"/>
          <p:nvPr/>
        </p:nvSpPr>
        <p:spPr>
          <a:xfrm>
            <a:off x="8713175" y="501472"/>
            <a:ext cx="7203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107CBB-6D73-4838-9335-6A9556BEF7D0}"/>
              </a:ext>
            </a:extLst>
          </p:cNvPr>
          <p:cNvSpPr txBox="1"/>
          <p:nvPr/>
        </p:nvSpPr>
        <p:spPr>
          <a:xfrm>
            <a:off x="6463980" y="491786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8F6ED7-DB9C-43B3-99E8-AA98457BDE5E}"/>
              </a:ext>
            </a:extLst>
          </p:cNvPr>
          <p:cNvSpPr/>
          <p:nvPr/>
        </p:nvSpPr>
        <p:spPr>
          <a:xfrm>
            <a:off x="9296437" y="1302836"/>
            <a:ext cx="12884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2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7D1320-1941-4FBD-B419-BA01F9DF68D2}"/>
              </a:ext>
            </a:extLst>
          </p:cNvPr>
          <p:cNvSpPr/>
          <p:nvPr/>
        </p:nvSpPr>
        <p:spPr>
          <a:xfrm>
            <a:off x="10493008" y="1302835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81DFB0-7070-48DE-A7EB-0DF821DD4E35}"/>
              </a:ext>
            </a:extLst>
          </p:cNvPr>
          <p:cNvSpPr/>
          <p:nvPr/>
        </p:nvSpPr>
        <p:spPr>
          <a:xfrm>
            <a:off x="6096000" y="1302835"/>
            <a:ext cx="15244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+ 2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FF2891-126D-4524-A924-6890777EDF4B}"/>
              </a:ext>
            </a:extLst>
          </p:cNvPr>
          <p:cNvSpPr/>
          <p:nvPr/>
        </p:nvSpPr>
        <p:spPr>
          <a:xfrm>
            <a:off x="7497356" y="1302834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331666-5AE9-4D6B-89FC-C2132F622300}"/>
              </a:ext>
            </a:extLst>
          </p:cNvPr>
          <p:cNvSpPr/>
          <p:nvPr/>
        </p:nvSpPr>
        <p:spPr>
          <a:xfrm>
            <a:off x="6615446" y="1992876"/>
            <a:ext cx="25285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 cherries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61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Shade more squares so that exactly half of the shape is shaded.</a:t>
            </a:r>
          </a:p>
        </p:txBody>
      </p:sp>
      <p:pic>
        <p:nvPicPr>
          <p:cNvPr id="130050" name="Picture 2">
            <a:extLst>
              <a:ext uri="{FF2B5EF4-FFF2-40B4-BE49-F238E27FC236}">
                <a16:creationId xmlns:a16="http://schemas.microsoft.com/office/drawing/2014/main" id="{9A6A8B8A-24AA-4D9E-88E2-E13A40848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91" y="779083"/>
            <a:ext cx="5340778" cy="1835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08A0626-ABB6-45CB-9452-9CD373653887}"/>
              </a:ext>
            </a:extLst>
          </p:cNvPr>
          <p:cNvCxnSpPr>
            <a:cxnSpLocks/>
          </p:cNvCxnSpPr>
          <p:nvPr/>
        </p:nvCxnSpPr>
        <p:spPr>
          <a:xfrm>
            <a:off x="6382406" y="172020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4A1E74-2B2C-4A28-87FD-3A4ED21362BD}"/>
              </a:ext>
            </a:extLst>
          </p:cNvPr>
          <p:cNvCxnSpPr>
            <a:cxnSpLocks/>
          </p:cNvCxnSpPr>
          <p:nvPr/>
        </p:nvCxnSpPr>
        <p:spPr>
          <a:xfrm>
            <a:off x="7261636" y="172020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CADD857-516C-40C0-B38C-296EBD01E84E}"/>
              </a:ext>
            </a:extLst>
          </p:cNvPr>
          <p:cNvSpPr txBox="1"/>
          <p:nvPr/>
        </p:nvSpPr>
        <p:spPr>
          <a:xfrm>
            <a:off x="6345033" y="121237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1AE9F1-DF26-4994-B641-319107D2D1E6}"/>
              </a:ext>
            </a:extLst>
          </p:cNvPr>
          <p:cNvSpPr txBox="1"/>
          <p:nvPr/>
        </p:nvSpPr>
        <p:spPr>
          <a:xfrm>
            <a:off x="6355599" y="165841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33C66C-21A0-409C-8D08-4DB3169C5C74}"/>
              </a:ext>
            </a:extLst>
          </p:cNvPr>
          <p:cNvSpPr txBox="1"/>
          <p:nvPr/>
        </p:nvSpPr>
        <p:spPr>
          <a:xfrm>
            <a:off x="7261635" y="165841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9E71F-A70B-4147-80FF-53227056F654}"/>
              </a:ext>
            </a:extLst>
          </p:cNvPr>
          <p:cNvSpPr txBox="1"/>
          <p:nvPr/>
        </p:nvSpPr>
        <p:spPr>
          <a:xfrm>
            <a:off x="6814593" y="140473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C4379328-61D5-491C-AE84-76039A59EAAA}"/>
              </a:ext>
            </a:extLst>
          </p:cNvPr>
          <p:cNvSpPr/>
          <p:nvPr/>
        </p:nvSpPr>
        <p:spPr>
          <a:xfrm rot="16200000">
            <a:off x="6747294" y="69024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7BECC800-C7C8-4AEC-82DE-120CBF43D809}"/>
              </a:ext>
            </a:extLst>
          </p:cNvPr>
          <p:cNvSpPr/>
          <p:nvPr/>
        </p:nvSpPr>
        <p:spPr>
          <a:xfrm rot="5400000">
            <a:off x="6737007" y="161736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BF327A-2518-46AB-8481-E305BEADBB25}"/>
              </a:ext>
            </a:extLst>
          </p:cNvPr>
          <p:cNvSpPr txBox="1"/>
          <p:nvPr/>
        </p:nvSpPr>
        <p:spPr>
          <a:xfrm>
            <a:off x="6867597" y="215274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F6C01C-8D20-484B-81DB-1B44FEB2BAC4}"/>
              </a:ext>
            </a:extLst>
          </p:cNvPr>
          <p:cNvSpPr txBox="1"/>
          <p:nvPr/>
        </p:nvSpPr>
        <p:spPr>
          <a:xfrm>
            <a:off x="6867596" y="85843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3B671-C522-4BB4-AB05-225AF7B25596}"/>
              </a:ext>
            </a:extLst>
          </p:cNvPr>
          <p:cNvSpPr txBox="1"/>
          <p:nvPr/>
        </p:nvSpPr>
        <p:spPr>
          <a:xfrm>
            <a:off x="7475524" y="1212374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8A1948-4C01-40D5-B065-D743FBEE8A76}"/>
              </a:ext>
            </a:extLst>
          </p:cNvPr>
          <p:cNvSpPr/>
          <p:nvPr/>
        </p:nvSpPr>
        <p:spPr>
          <a:xfrm>
            <a:off x="560340" y="819115"/>
            <a:ext cx="1764145" cy="17540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DB48FA-C476-446C-B660-C69E7AA5834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40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6" grpId="0" animBg="1"/>
    </p:bld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58810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number cards:</a:t>
            </a:r>
          </a:p>
        </p:txBody>
      </p:sp>
      <p:pic>
        <p:nvPicPr>
          <p:cNvPr id="115714" name="Picture 2">
            <a:extLst>
              <a:ext uri="{FF2B5EF4-FFF2-40B4-BE49-F238E27FC236}">
                <a16:creationId xmlns:a16="http://schemas.microsoft.com/office/drawing/2014/main" id="{E74A7229-DBE4-4165-B475-827B0C4CB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08" y="712547"/>
            <a:ext cx="5388516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EF37C7F-EC0F-4AEB-93D8-A45D07DAC02D}"/>
              </a:ext>
            </a:extLst>
          </p:cNvPr>
          <p:cNvSpPr/>
          <p:nvPr/>
        </p:nvSpPr>
        <p:spPr>
          <a:xfrm>
            <a:off x="56122" y="1383605"/>
            <a:ext cx="5597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Joan picked these three cards:</a:t>
            </a:r>
          </a:p>
        </p:txBody>
      </p:sp>
      <p:pic>
        <p:nvPicPr>
          <p:cNvPr id="115715" name="Picture 3">
            <a:extLst>
              <a:ext uri="{FF2B5EF4-FFF2-40B4-BE49-F238E27FC236}">
                <a16:creationId xmlns:a16="http://schemas.microsoft.com/office/drawing/2014/main" id="{013C7C6C-9C82-4291-9636-80EB9E09A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02" y="1948205"/>
            <a:ext cx="2881693" cy="222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2E189F-650C-4B14-A0B8-6395ADB7F436}"/>
              </a:ext>
            </a:extLst>
          </p:cNvPr>
          <p:cNvSpPr/>
          <p:nvPr/>
        </p:nvSpPr>
        <p:spPr>
          <a:xfrm>
            <a:off x="56123" y="4198293"/>
            <a:ext cx="48378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She made the number 314 with her cards.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B2EF1C-0E62-4860-9F66-BB628351985D}"/>
              </a:ext>
            </a:extLst>
          </p:cNvPr>
          <p:cNvSpPr/>
          <p:nvPr/>
        </p:nvSpPr>
        <p:spPr>
          <a:xfrm>
            <a:off x="5838026" y="1429771"/>
            <a:ext cx="52800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Make a smaller number with Joan’s three cards.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D90CD0-30E8-42BA-973A-E6054FE47943}"/>
              </a:ext>
            </a:extLst>
          </p:cNvPr>
          <p:cNvSpPr/>
          <p:nvPr/>
        </p:nvSpPr>
        <p:spPr>
          <a:xfrm>
            <a:off x="5838026" y="2863095"/>
            <a:ext cx="52781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Make the biggest number you can with Joan’s three cards.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DFA142-A418-4914-B095-386AD559A3DC}"/>
              </a:ext>
            </a:extLst>
          </p:cNvPr>
          <p:cNvSpPr/>
          <p:nvPr/>
        </p:nvSpPr>
        <p:spPr>
          <a:xfrm>
            <a:off x="5838026" y="4351011"/>
            <a:ext cx="57458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extra card should Joan pick to make her number 10 times as big?</a:t>
            </a:r>
          </a:p>
        </p:txBody>
      </p:sp>
      <p:pic>
        <p:nvPicPr>
          <p:cNvPr id="115716" name="Picture 4">
            <a:extLst>
              <a:ext uri="{FF2B5EF4-FFF2-40B4-BE49-F238E27FC236}">
                <a16:creationId xmlns:a16="http://schemas.microsoft.com/office/drawing/2014/main" id="{38089B31-7E39-4878-A54C-60B62844F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927" y="5490780"/>
            <a:ext cx="641701" cy="641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309E9FC-3EB3-4E37-8EC4-21EDDE6659E2}"/>
              </a:ext>
            </a:extLst>
          </p:cNvPr>
          <p:cNvSpPr/>
          <p:nvPr/>
        </p:nvSpPr>
        <p:spPr>
          <a:xfrm>
            <a:off x="9164275" y="1926570"/>
            <a:ext cx="16856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CD129F-CBB4-4F14-9D98-4222D4CA08ED}"/>
              </a:ext>
            </a:extLst>
          </p:cNvPr>
          <p:cNvSpPr/>
          <p:nvPr/>
        </p:nvSpPr>
        <p:spPr>
          <a:xfrm>
            <a:off x="9898179" y="1928858"/>
            <a:ext cx="16856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or 143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A8946F-CFF1-4DD9-A67A-11ABAA6B2CA3}"/>
              </a:ext>
            </a:extLst>
          </p:cNvPr>
          <p:cNvSpPr/>
          <p:nvPr/>
        </p:nvSpPr>
        <p:spPr>
          <a:xfrm>
            <a:off x="10613713" y="3355538"/>
            <a:ext cx="888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431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A93613-A165-445D-A37C-50E0F6CEA0D5}"/>
              </a:ext>
            </a:extLst>
          </p:cNvPr>
          <p:cNvSpPr/>
          <p:nvPr/>
        </p:nvSpPr>
        <p:spPr>
          <a:xfrm>
            <a:off x="8422530" y="5518795"/>
            <a:ext cx="5160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FDA3DD-2F59-419E-844E-174C4CF8A7C3}"/>
              </a:ext>
            </a:extLst>
          </p:cNvPr>
          <p:cNvSpPr/>
          <p:nvPr/>
        </p:nvSpPr>
        <p:spPr>
          <a:xfrm>
            <a:off x="5838026" y="6071948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314 x 10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83CD9D-FF5F-4B5F-9E0D-2C411D25125E}"/>
              </a:ext>
            </a:extLst>
          </p:cNvPr>
          <p:cNvSpPr/>
          <p:nvPr/>
        </p:nvSpPr>
        <p:spPr>
          <a:xfrm>
            <a:off x="7678289" y="6071948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3140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6BBD8A-0547-4A13-A7A3-43D18EE489C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80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a ring around the lightest box.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B69902-046E-40CB-8ED6-E8F4EA03A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28" y="902619"/>
            <a:ext cx="6828784" cy="34623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B6FF1A-18C8-4ABE-80F1-893CB1DCF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9167" y="902619"/>
            <a:ext cx="4335905" cy="3441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2F20AB-9C23-4C02-B709-8FF71600160B}"/>
              </a:ext>
            </a:extLst>
          </p:cNvPr>
          <p:cNvSpPr txBox="1"/>
          <p:nvPr/>
        </p:nvSpPr>
        <p:spPr>
          <a:xfrm>
            <a:off x="762440" y="4365206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300g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C98EF6-AE66-42D7-8F36-7248D7257792}"/>
              </a:ext>
            </a:extLst>
          </p:cNvPr>
          <p:cNvSpPr txBox="1"/>
          <p:nvPr/>
        </p:nvSpPr>
        <p:spPr>
          <a:xfrm>
            <a:off x="3420069" y="4340406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74A9D2-60EB-41C5-B955-890163B702D6}"/>
              </a:ext>
            </a:extLst>
          </p:cNvPr>
          <p:cNvSpPr txBox="1"/>
          <p:nvPr/>
        </p:nvSpPr>
        <p:spPr>
          <a:xfrm>
            <a:off x="5762057" y="4364951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91EB20-0919-4163-98E3-704FE0AC52DB}"/>
              </a:ext>
            </a:extLst>
          </p:cNvPr>
          <p:cNvSpPr txBox="1"/>
          <p:nvPr/>
        </p:nvSpPr>
        <p:spPr>
          <a:xfrm>
            <a:off x="7973093" y="4364951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2C3588-201D-47C1-B14D-0E72272D9C5F}"/>
              </a:ext>
            </a:extLst>
          </p:cNvPr>
          <p:cNvSpPr txBox="1"/>
          <p:nvPr/>
        </p:nvSpPr>
        <p:spPr>
          <a:xfrm>
            <a:off x="10486801" y="4340406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200g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AD6CB68-AB4B-4E5F-9399-54853E5F0420}"/>
              </a:ext>
            </a:extLst>
          </p:cNvPr>
          <p:cNvSpPr/>
          <p:nvPr/>
        </p:nvSpPr>
        <p:spPr>
          <a:xfrm>
            <a:off x="2630014" y="610457"/>
            <a:ext cx="2162612" cy="17636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571382-968E-493D-8D54-41508D4E72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02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5" grpId="0" animBg="1"/>
    </p:bld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14D900-2342-435B-B969-EE3D568D8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186" y="50000"/>
            <a:ext cx="4868140" cy="681087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C7D64E-C0BB-4C77-9F36-EB7EF3A40E91}"/>
              </a:ext>
            </a:extLst>
          </p:cNvPr>
          <p:cNvSpPr/>
          <p:nvPr/>
        </p:nvSpPr>
        <p:spPr>
          <a:xfrm>
            <a:off x="56123" y="50000"/>
            <a:ext cx="688665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table shows the different faces of some 3-D shapes. </a:t>
            </a:r>
          </a:p>
          <a:p>
            <a:r>
              <a:rPr lang="en-US" sz="3200" b="1" dirty="0"/>
              <a:t>Write numbers on the faces to show how many of each there are.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6E02E8-FDD0-46F2-A4D3-A8D978761FD9}"/>
              </a:ext>
            </a:extLst>
          </p:cNvPr>
          <p:cNvSpPr/>
          <p:nvPr/>
        </p:nvSpPr>
        <p:spPr>
          <a:xfrm>
            <a:off x="9737557" y="2652671"/>
            <a:ext cx="542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2CD070-BA8A-4985-8FAA-CFA3ACF95238}"/>
              </a:ext>
            </a:extLst>
          </p:cNvPr>
          <p:cNvSpPr/>
          <p:nvPr/>
        </p:nvSpPr>
        <p:spPr>
          <a:xfrm>
            <a:off x="10740189" y="2572461"/>
            <a:ext cx="542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536477-DD48-4F23-A11B-2002AA31C3C4}"/>
              </a:ext>
            </a:extLst>
          </p:cNvPr>
          <p:cNvSpPr/>
          <p:nvPr/>
        </p:nvSpPr>
        <p:spPr>
          <a:xfrm>
            <a:off x="10334876" y="4153581"/>
            <a:ext cx="542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B06E9-ACD6-40FD-B72F-89DCA2625934}"/>
              </a:ext>
            </a:extLst>
          </p:cNvPr>
          <p:cNvSpPr/>
          <p:nvPr/>
        </p:nvSpPr>
        <p:spPr>
          <a:xfrm>
            <a:off x="9944685" y="5796408"/>
            <a:ext cx="542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A82238-66BA-4D95-A5FF-C10961ABE78F}"/>
              </a:ext>
            </a:extLst>
          </p:cNvPr>
          <p:cNvSpPr/>
          <p:nvPr/>
        </p:nvSpPr>
        <p:spPr>
          <a:xfrm>
            <a:off x="10708105" y="5731574"/>
            <a:ext cx="542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2901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44050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Fun Day started at this time in the morning.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54FB8A-69B8-4178-B2BE-4FD9BCCE6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76" y="1127218"/>
            <a:ext cx="2359167" cy="34461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7B22BB6-8A4E-4A20-865C-D8F01D221E74}"/>
              </a:ext>
            </a:extLst>
          </p:cNvPr>
          <p:cNvSpPr/>
          <p:nvPr/>
        </p:nvSpPr>
        <p:spPr>
          <a:xfrm>
            <a:off x="4712436" y="50000"/>
            <a:ext cx="39605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It finished at this time in the afternoon.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06123E-2089-4CAB-A9FE-5E7CE5CC8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781" y="1133190"/>
            <a:ext cx="2347222" cy="34342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E35443-3E34-4DB5-91ED-D885F9044A0D}"/>
              </a:ext>
            </a:extLst>
          </p:cNvPr>
          <p:cNvSpPr/>
          <p:nvPr/>
        </p:nvSpPr>
        <p:spPr>
          <a:xfrm>
            <a:off x="56122" y="5356705"/>
            <a:ext cx="11124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long did the Fun Day last?     ___ hours ___ minutes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DED983-7309-4EAC-901A-B2D79A2F6C0C}"/>
              </a:ext>
            </a:extLst>
          </p:cNvPr>
          <p:cNvSpPr/>
          <p:nvPr/>
        </p:nvSpPr>
        <p:spPr>
          <a:xfrm>
            <a:off x="1281411" y="4490185"/>
            <a:ext cx="1298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10:30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F2E0C1-FFBC-4B6E-8D53-B6DE58283EB6}"/>
              </a:ext>
            </a:extLst>
          </p:cNvPr>
          <p:cNvSpPr/>
          <p:nvPr/>
        </p:nvSpPr>
        <p:spPr>
          <a:xfrm>
            <a:off x="5926230" y="4490185"/>
            <a:ext cx="1298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3:00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8DB7A10-56B7-4F1D-AFA7-2CAE7965A373}"/>
              </a:ext>
            </a:extLst>
          </p:cNvPr>
          <p:cNvGrpSpPr/>
          <p:nvPr/>
        </p:nvGrpSpPr>
        <p:grpSpPr>
          <a:xfrm>
            <a:off x="7991819" y="2936050"/>
            <a:ext cx="776870" cy="492950"/>
            <a:chOff x="3635312" y="928777"/>
            <a:chExt cx="776870" cy="49295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527E4A-C1A8-4292-ADEC-4AD97773C30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47C391-D175-4C10-9E06-2ADB9206B866}"/>
                </a:ext>
              </a:extLst>
            </p:cNvPr>
            <p:cNvSpPr txBox="1"/>
            <p:nvPr/>
          </p:nvSpPr>
          <p:spPr>
            <a:xfrm>
              <a:off x="3635312" y="1021617"/>
              <a:ext cx="776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10:30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9884803-0EA2-4623-8118-1C782AFC93B9}"/>
              </a:ext>
            </a:extLst>
          </p:cNvPr>
          <p:cNvGrpSpPr/>
          <p:nvPr/>
        </p:nvGrpSpPr>
        <p:grpSpPr>
          <a:xfrm>
            <a:off x="8916125" y="2933297"/>
            <a:ext cx="776870" cy="494964"/>
            <a:chOff x="6784992" y="926763"/>
            <a:chExt cx="776870" cy="49496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3464BA4-5794-4917-84E5-B0991C5F9B3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353B45A-C2E5-40EF-A6F3-F91063CCE741}"/>
                </a:ext>
              </a:extLst>
            </p:cNvPr>
            <p:cNvGrpSpPr/>
            <p:nvPr/>
          </p:nvGrpSpPr>
          <p:grpSpPr>
            <a:xfrm>
              <a:off x="6784992" y="928608"/>
              <a:ext cx="776870" cy="493119"/>
              <a:chOff x="6784992" y="928608"/>
              <a:chExt cx="776870" cy="49311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F541AB-7E0A-42F9-A0EF-A0ADEA478E69}"/>
                  </a:ext>
                </a:extLst>
              </p:cNvPr>
              <p:cNvSpPr txBox="1"/>
              <p:nvPr/>
            </p:nvSpPr>
            <p:spPr>
              <a:xfrm>
                <a:off x="6784992" y="1021617"/>
                <a:ext cx="7768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11:00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B9DBFD7-B164-4097-A3CC-0A63EBF85F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Group 91">
            <a:extLst>
              <a:ext uri="{FF2B5EF4-FFF2-40B4-BE49-F238E27FC236}">
                <a16:creationId xmlns:a16="http://schemas.microsoft.com/office/drawing/2014/main" id="{1842AA49-C32B-4EDC-A172-2C9321C2803E}"/>
              </a:ext>
            </a:extLst>
          </p:cNvPr>
          <p:cNvGrpSpPr/>
          <p:nvPr/>
        </p:nvGrpSpPr>
        <p:grpSpPr>
          <a:xfrm>
            <a:off x="8387935" y="2437425"/>
            <a:ext cx="893612" cy="479154"/>
            <a:chOff x="7395283" y="5821043"/>
            <a:chExt cx="205894" cy="512761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D3BE2A8-DFF1-4F05-9892-FFBBE01C7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AC05B82-8F8A-4D41-86DD-78FE4DE1F906}"/>
                </a:ext>
              </a:extLst>
            </p:cNvPr>
            <p:cNvSpPr/>
            <p:nvPr/>
          </p:nvSpPr>
          <p:spPr>
            <a:xfrm>
              <a:off x="7410535" y="5821043"/>
              <a:ext cx="16672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+30m</a:t>
              </a:r>
            </a:p>
          </p:txBody>
        </p:sp>
      </p:grpSp>
      <p:grpSp>
        <p:nvGrpSpPr>
          <p:cNvPr id="21" name="Group 91">
            <a:extLst>
              <a:ext uri="{FF2B5EF4-FFF2-40B4-BE49-F238E27FC236}">
                <a16:creationId xmlns:a16="http://schemas.microsoft.com/office/drawing/2014/main" id="{BC2A5A94-FD42-438E-B451-89835581EDA4}"/>
              </a:ext>
            </a:extLst>
          </p:cNvPr>
          <p:cNvGrpSpPr/>
          <p:nvPr/>
        </p:nvGrpSpPr>
        <p:grpSpPr>
          <a:xfrm>
            <a:off x="9284484" y="2432994"/>
            <a:ext cx="889898" cy="479154"/>
            <a:chOff x="7395283" y="5821043"/>
            <a:chExt cx="205894" cy="512761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83CE8C81-FE63-4532-B48B-B35820704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D65942E-0AB8-4A26-9F13-071B846318BA}"/>
                </a:ext>
              </a:extLst>
            </p:cNvPr>
            <p:cNvSpPr/>
            <p:nvPr/>
          </p:nvSpPr>
          <p:spPr>
            <a:xfrm>
              <a:off x="7428069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D5B7567-DD79-4D3D-AC64-7DE6A4F7C678}"/>
              </a:ext>
            </a:extLst>
          </p:cNvPr>
          <p:cNvGrpSpPr/>
          <p:nvPr/>
        </p:nvGrpSpPr>
        <p:grpSpPr>
          <a:xfrm>
            <a:off x="9796062" y="2936891"/>
            <a:ext cx="822936" cy="494964"/>
            <a:chOff x="6773830" y="926763"/>
            <a:chExt cx="822936" cy="4949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C3132F6-2BB7-44BF-AE13-BBE50CFE2CC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F77FF69-4174-47B8-8B24-48911E138A66}"/>
                </a:ext>
              </a:extLst>
            </p:cNvPr>
            <p:cNvGrpSpPr/>
            <p:nvPr/>
          </p:nvGrpSpPr>
          <p:grpSpPr>
            <a:xfrm>
              <a:off x="6773830" y="928608"/>
              <a:ext cx="822936" cy="493119"/>
              <a:chOff x="6773830" y="928608"/>
              <a:chExt cx="822936" cy="49311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C89CAF-96A2-4FD0-A61D-91B4C193EB11}"/>
                  </a:ext>
                </a:extLst>
              </p:cNvPr>
              <p:cNvSpPr txBox="1"/>
              <p:nvPr/>
            </p:nvSpPr>
            <p:spPr>
              <a:xfrm>
                <a:off x="6773830" y="1021617"/>
                <a:ext cx="8229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12:00</a:t>
                </a: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AED35C4-6030-4175-BA15-F630D008BF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9EB9BB4-E99A-4997-BC3D-7AEA19AB1132}"/>
              </a:ext>
            </a:extLst>
          </p:cNvPr>
          <p:cNvCxnSpPr>
            <a:cxnSpLocks/>
          </p:cNvCxnSpPr>
          <p:nvPr/>
        </p:nvCxnSpPr>
        <p:spPr>
          <a:xfrm>
            <a:off x="8055404" y="2949094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A1D06BA0-0241-4EE2-A5CE-DAD53AFE2B46}"/>
              </a:ext>
            </a:extLst>
          </p:cNvPr>
          <p:cNvSpPr/>
          <p:nvPr/>
        </p:nvSpPr>
        <p:spPr>
          <a:xfrm>
            <a:off x="8321919" y="278352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9688CB9-5CAB-42C7-A0B1-4C8025C9CF37}"/>
              </a:ext>
            </a:extLst>
          </p:cNvPr>
          <p:cNvGrpSpPr/>
          <p:nvPr/>
        </p:nvGrpSpPr>
        <p:grpSpPr>
          <a:xfrm>
            <a:off x="10801123" y="2942867"/>
            <a:ext cx="735668" cy="494964"/>
            <a:chOff x="6877635" y="926763"/>
            <a:chExt cx="735668" cy="4949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A30A590-2233-418F-BF50-8ECBB4BBE8D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5AB89D1-3A6F-4D9A-9B34-EED2D12D4A31}"/>
                </a:ext>
              </a:extLst>
            </p:cNvPr>
            <p:cNvGrpSpPr/>
            <p:nvPr/>
          </p:nvGrpSpPr>
          <p:grpSpPr>
            <a:xfrm>
              <a:off x="6877635" y="928608"/>
              <a:ext cx="735668" cy="493119"/>
              <a:chOff x="6877635" y="928608"/>
              <a:chExt cx="735668" cy="49311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8CFD778-B5BD-4361-9B0F-A0DF22B2EE0E}"/>
                  </a:ext>
                </a:extLst>
              </p:cNvPr>
              <p:cNvSpPr txBox="1"/>
              <p:nvPr/>
            </p:nvSpPr>
            <p:spPr>
              <a:xfrm>
                <a:off x="6877635" y="1021617"/>
                <a:ext cx="7356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3:00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6AE31F4A-D879-4E6D-BEA7-4CE20FA855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91">
            <a:extLst>
              <a:ext uri="{FF2B5EF4-FFF2-40B4-BE49-F238E27FC236}">
                <a16:creationId xmlns:a16="http://schemas.microsoft.com/office/drawing/2014/main" id="{0220AE33-D92D-4A0E-8398-05C19B7716A5}"/>
              </a:ext>
            </a:extLst>
          </p:cNvPr>
          <p:cNvGrpSpPr/>
          <p:nvPr/>
        </p:nvGrpSpPr>
        <p:grpSpPr>
          <a:xfrm>
            <a:off x="10180290" y="2435043"/>
            <a:ext cx="893612" cy="479154"/>
            <a:chOff x="7395283" y="5821043"/>
            <a:chExt cx="205894" cy="512761"/>
          </a:xfrm>
        </p:grpSpPr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2FB9AAC2-E553-4529-A303-8E9483605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AD0049C-9532-4D39-BB4C-B5278519F94F}"/>
                </a:ext>
              </a:extLst>
            </p:cNvPr>
            <p:cNvSpPr/>
            <p:nvPr/>
          </p:nvSpPr>
          <p:spPr>
            <a:xfrm>
              <a:off x="7425195" y="5821043"/>
              <a:ext cx="15068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+3h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B65BD1AD-622A-41A4-B14C-CF2E7F760F4C}"/>
              </a:ext>
            </a:extLst>
          </p:cNvPr>
          <p:cNvSpPr/>
          <p:nvPr/>
        </p:nvSpPr>
        <p:spPr>
          <a:xfrm>
            <a:off x="5947012" y="5329950"/>
            <a:ext cx="737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00BC821-C193-4E70-8654-B32BFB7E8327}"/>
              </a:ext>
            </a:extLst>
          </p:cNvPr>
          <p:cNvSpPr/>
          <p:nvPr/>
        </p:nvSpPr>
        <p:spPr>
          <a:xfrm>
            <a:off x="7597967" y="5356705"/>
            <a:ext cx="737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0389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0.01927 -0.03796 C 0.02331 -0.0463 0.0293 -0.05069 0.03581 -0.05069 C 0.04297 -0.05069 0.04883 -0.0463 0.05287 -0.03796 L 0.07253 -7.40741E-7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7.40741E-7 L 0.0918 -0.03704 C 0.09596 -0.04537 0.10221 -0.04977 0.10846 -0.04977 C 0.11589 -0.04977 0.12175 -0.04537 0.12578 -0.03704 L 0.14583 -7.40741E-7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9 -7.40741E-7 L 0.16602 -0.03657 C 0.17005 -0.04468 0.17617 -0.04907 0.18268 -0.04907 C 0.18998 -0.04907 0.19583 -0.04468 0.19987 -0.03657 L 0.21953 -7.40741E-7 " pathEditMode="relative" rAng="0" ptsTypes="AAAAA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30" grpId="0" animBg="1"/>
      <p:bldP spid="30" grpId="1" animBg="1"/>
      <p:bldP spid="30" grpId="2" animBg="1"/>
      <p:bldP spid="30" grpId="3" animBg="1"/>
      <p:bldP spid="39" grpId="0"/>
      <p:bldP spid="40" grpId="0"/>
    </p:bld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419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sentence.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Circle all the numbers below that make the number sentence correct.</a:t>
            </a:r>
          </a:p>
          <a:p>
            <a:endParaRPr lang="en-US" sz="3200" b="1" dirty="0"/>
          </a:p>
          <a:p>
            <a:r>
              <a:rPr lang="en-US" sz="3200" dirty="0"/>
              <a:t>       30          40          50          60          70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67F194-2E0B-4846-A244-34EC112F7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7" y="703213"/>
            <a:ext cx="5389852" cy="124811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B619A18-5BA6-4F19-8568-039B8439F0E9}"/>
              </a:ext>
            </a:extLst>
          </p:cNvPr>
          <p:cNvSpPr/>
          <p:nvPr/>
        </p:nvSpPr>
        <p:spPr>
          <a:xfrm>
            <a:off x="4628190" y="2919591"/>
            <a:ext cx="735118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7AE89F0-3000-427C-A818-C784E3864837}"/>
              </a:ext>
            </a:extLst>
          </p:cNvPr>
          <p:cNvSpPr/>
          <p:nvPr/>
        </p:nvSpPr>
        <p:spPr>
          <a:xfrm>
            <a:off x="5939154" y="2919591"/>
            <a:ext cx="735118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440090-7B14-4735-AE07-3ED4B7695827}"/>
              </a:ext>
            </a:extLst>
          </p:cNvPr>
          <p:cNvSpPr txBox="1"/>
          <p:nvPr/>
        </p:nvSpPr>
        <p:spPr>
          <a:xfrm>
            <a:off x="4662130" y="3777538"/>
            <a:ext cx="27298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60 + 27 = 87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163631-3F99-40A4-9FA1-1C1976E3F223}"/>
              </a:ext>
            </a:extLst>
          </p:cNvPr>
          <p:cNvSpPr txBox="1"/>
          <p:nvPr/>
        </p:nvSpPr>
        <p:spPr>
          <a:xfrm>
            <a:off x="6009494" y="4433068"/>
            <a:ext cx="27298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70 + 27 = 97</a:t>
            </a:r>
          </a:p>
        </p:txBody>
      </p:sp>
    </p:spTree>
    <p:extLst>
      <p:ext uri="{BB962C8B-B14F-4D97-AF65-F5344CB8AC3E}">
        <p14:creationId xmlns:p14="http://schemas.microsoft.com/office/powerpoint/2010/main" val="238637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  flowerpots £12.75 each          spades £9.65</a:t>
            </a:r>
          </a:p>
          <a:p>
            <a:r>
              <a:rPr lang="en-US" sz="3200" b="1" dirty="0"/>
              <a:t>Nicola has £50</a:t>
            </a:r>
          </a:p>
          <a:p>
            <a:r>
              <a:rPr lang="en-US" sz="3200" b="1" dirty="0"/>
              <a:t>She buys 3 flowerpots and a spade.</a:t>
            </a:r>
          </a:p>
          <a:p>
            <a:r>
              <a:rPr lang="en-US" sz="3200" b="1" dirty="0"/>
              <a:t>How much money does she have left?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2D8982-DC77-471D-A0AD-DD4D7C18D2D6}"/>
              </a:ext>
            </a:extLst>
          </p:cNvPr>
          <p:cNvSpPr txBox="1"/>
          <p:nvPr/>
        </p:nvSpPr>
        <p:spPr>
          <a:xfrm>
            <a:off x="2340181" y="280827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68BFE1-9359-415A-92E2-78C6E056DF1C}"/>
              </a:ext>
            </a:extLst>
          </p:cNvPr>
          <p:cNvSpPr txBox="1"/>
          <p:nvPr/>
        </p:nvSpPr>
        <p:spPr>
          <a:xfrm>
            <a:off x="996273" y="2382878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1 2.7 5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885DC6-A584-4489-B87F-0A16AAEEE5C3}"/>
              </a:ext>
            </a:extLst>
          </p:cNvPr>
          <p:cNvSpPr txBox="1"/>
          <p:nvPr/>
        </p:nvSpPr>
        <p:spPr>
          <a:xfrm>
            <a:off x="556367" y="279482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80ECC5-AD86-4FDA-B126-B5F8B5175426}"/>
              </a:ext>
            </a:extLst>
          </p:cNvPr>
          <p:cNvCxnSpPr>
            <a:cxnSpLocks/>
          </p:cNvCxnSpPr>
          <p:nvPr/>
        </p:nvCxnSpPr>
        <p:spPr>
          <a:xfrm flipV="1">
            <a:off x="554183" y="3336499"/>
            <a:ext cx="2247982" cy="28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0513057-BC4C-4D8A-A76D-D0D2CB374F42}"/>
              </a:ext>
            </a:extLst>
          </p:cNvPr>
          <p:cNvCxnSpPr>
            <a:cxnSpLocks/>
          </p:cNvCxnSpPr>
          <p:nvPr/>
        </p:nvCxnSpPr>
        <p:spPr>
          <a:xfrm>
            <a:off x="554183" y="3775277"/>
            <a:ext cx="22497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691D144-A80A-42F9-8FED-DAA3840251F9}"/>
              </a:ext>
            </a:extLst>
          </p:cNvPr>
          <p:cNvSpPr txBox="1"/>
          <p:nvPr/>
        </p:nvSpPr>
        <p:spPr>
          <a:xfrm>
            <a:off x="2340544" y="32578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7AE1F4-B0A9-442B-A783-71F7590A06A4}"/>
              </a:ext>
            </a:extLst>
          </p:cNvPr>
          <p:cNvSpPr txBox="1"/>
          <p:nvPr/>
        </p:nvSpPr>
        <p:spPr>
          <a:xfrm>
            <a:off x="1880959" y="32581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D06917-ACA0-4BF8-AE05-E222F89FBE0B}"/>
              </a:ext>
            </a:extLst>
          </p:cNvPr>
          <p:cNvSpPr txBox="1"/>
          <p:nvPr/>
        </p:nvSpPr>
        <p:spPr>
          <a:xfrm>
            <a:off x="1433167" y="32578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154984-8EAC-4119-8374-F2B208689D39}"/>
              </a:ext>
            </a:extLst>
          </p:cNvPr>
          <p:cNvSpPr txBox="1"/>
          <p:nvPr/>
        </p:nvSpPr>
        <p:spPr>
          <a:xfrm>
            <a:off x="1004365" y="3258171"/>
            <a:ext cx="5248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9453BF-449E-4587-9835-EACF62F86C99}"/>
              </a:ext>
            </a:extLst>
          </p:cNvPr>
          <p:cNvSpPr txBox="1"/>
          <p:nvPr/>
        </p:nvSpPr>
        <p:spPr>
          <a:xfrm>
            <a:off x="1484322" y="211210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62A361-8944-4B54-8E4D-DFAFD2112449}"/>
              </a:ext>
            </a:extLst>
          </p:cNvPr>
          <p:cNvSpPr txBox="1"/>
          <p:nvPr/>
        </p:nvSpPr>
        <p:spPr>
          <a:xfrm>
            <a:off x="1742095" y="3239839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840641-699F-499F-9A33-041EAFEFAA07}"/>
              </a:ext>
            </a:extLst>
          </p:cNvPr>
          <p:cNvSpPr txBox="1"/>
          <p:nvPr/>
        </p:nvSpPr>
        <p:spPr>
          <a:xfrm>
            <a:off x="1931725" y="2128667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86A7FF-E00D-4DDF-87A7-23C4759135F8}"/>
              </a:ext>
            </a:extLst>
          </p:cNvPr>
          <p:cNvSpPr txBox="1"/>
          <p:nvPr/>
        </p:nvSpPr>
        <p:spPr>
          <a:xfrm>
            <a:off x="4207249" y="2799787"/>
            <a:ext cx="15041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9.6 5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42EBBA-5436-43D7-83C4-4FA48326B1F5}"/>
              </a:ext>
            </a:extLst>
          </p:cNvPr>
          <p:cNvSpPr txBox="1"/>
          <p:nvPr/>
        </p:nvSpPr>
        <p:spPr>
          <a:xfrm>
            <a:off x="3774769" y="2374389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3 8.2 5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98D454-358F-4616-8C1C-5532061D4B3F}"/>
              </a:ext>
            </a:extLst>
          </p:cNvPr>
          <p:cNvSpPr txBox="1"/>
          <p:nvPr/>
        </p:nvSpPr>
        <p:spPr>
          <a:xfrm>
            <a:off x="3334863" y="278634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75D30A4-C7AB-47D7-AD95-EE2A0412B27D}"/>
              </a:ext>
            </a:extLst>
          </p:cNvPr>
          <p:cNvCxnSpPr>
            <a:cxnSpLocks/>
          </p:cNvCxnSpPr>
          <p:nvPr/>
        </p:nvCxnSpPr>
        <p:spPr>
          <a:xfrm flipV="1">
            <a:off x="3332679" y="3328010"/>
            <a:ext cx="2247982" cy="28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45B94E2-81CD-41CF-99D8-2804882DA1E9}"/>
              </a:ext>
            </a:extLst>
          </p:cNvPr>
          <p:cNvCxnSpPr>
            <a:cxnSpLocks/>
          </p:cNvCxnSpPr>
          <p:nvPr/>
        </p:nvCxnSpPr>
        <p:spPr>
          <a:xfrm>
            <a:off x="3332679" y="3766788"/>
            <a:ext cx="22497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839EDDF-4ED2-48EF-903D-50098F5718D8}"/>
              </a:ext>
            </a:extLst>
          </p:cNvPr>
          <p:cNvSpPr txBox="1"/>
          <p:nvPr/>
        </p:nvSpPr>
        <p:spPr>
          <a:xfrm>
            <a:off x="5119040" y="324936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A1F372-1CB8-4EAD-97FE-24FAB34D8761}"/>
              </a:ext>
            </a:extLst>
          </p:cNvPr>
          <p:cNvSpPr txBox="1"/>
          <p:nvPr/>
        </p:nvSpPr>
        <p:spPr>
          <a:xfrm>
            <a:off x="4659455" y="32496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DA6F58-3C10-4130-B19F-06EA7AB961EA}"/>
              </a:ext>
            </a:extLst>
          </p:cNvPr>
          <p:cNvSpPr txBox="1"/>
          <p:nvPr/>
        </p:nvSpPr>
        <p:spPr>
          <a:xfrm>
            <a:off x="4211663" y="324936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92E7BB-3778-459D-984F-F3A98B29C939}"/>
              </a:ext>
            </a:extLst>
          </p:cNvPr>
          <p:cNvSpPr txBox="1"/>
          <p:nvPr/>
        </p:nvSpPr>
        <p:spPr>
          <a:xfrm>
            <a:off x="3782861" y="3249682"/>
            <a:ext cx="5248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04C0ED-F1FF-4017-800D-A7E186D5335F}"/>
              </a:ext>
            </a:extLst>
          </p:cNvPr>
          <p:cNvSpPr txBox="1"/>
          <p:nvPr/>
        </p:nvSpPr>
        <p:spPr>
          <a:xfrm>
            <a:off x="3808729" y="2103614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1C2A01-CC37-4E90-A5C4-744E35B2CC85}"/>
              </a:ext>
            </a:extLst>
          </p:cNvPr>
          <p:cNvSpPr txBox="1"/>
          <p:nvPr/>
        </p:nvSpPr>
        <p:spPr>
          <a:xfrm>
            <a:off x="4520591" y="3231350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164630-C3BE-4A12-B346-4E419BBD5624}"/>
              </a:ext>
            </a:extLst>
          </p:cNvPr>
          <p:cNvSpPr txBox="1"/>
          <p:nvPr/>
        </p:nvSpPr>
        <p:spPr>
          <a:xfrm>
            <a:off x="3400968" y="3239839"/>
            <a:ext cx="5248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540C163-2189-4D5C-A711-52EC1D0D3C5C}"/>
              </a:ext>
            </a:extLst>
          </p:cNvPr>
          <p:cNvSpPr txBox="1"/>
          <p:nvPr/>
        </p:nvSpPr>
        <p:spPr>
          <a:xfrm>
            <a:off x="4696038" y="211210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DC0685-BBA0-4EC2-ABE9-45DF1FD4D899}"/>
              </a:ext>
            </a:extLst>
          </p:cNvPr>
          <p:cNvSpPr txBox="1"/>
          <p:nvPr/>
        </p:nvSpPr>
        <p:spPr>
          <a:xfrm>
            <a:off x="6650678" y="2345712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5 0.0 0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A7950F-2466-4A72-8345-4B133C842C10}"/>
              </a:ext>
            </a:extLst>
          </p:cNvPr>
          <p:cNvSpPr txBox="1"/>
          <p:nvPr/>
        </p:nvSpPr>
        <p:spPr>
          <a:xfrm>
            <a:off x="6286062" y="2775819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C95CDEB-2D15-4047-AB56-2EAE5370EE2B}"/>
              </a:ext>
            </a:extLst>
          </p:cNvPr>
          <p:cNvSpPr txBox="1"/>
          <p:nvPr/>
        </p:nvSpPr>
        <p:spPr>
          <a:xfrm>
            <a:off x="6650677" y="2786577"/>
            <a:ext cx="2823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4 7.9 0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82C34FB-53E5-421B-BBFE-8C7F6302C1C1}"/>
              </a:ext>
            </a:extLst>
          </p:cNvPr>
          <p:cNvCxnSpPr>
            <a:cxnSpLocks/>
          </p:cNvCxnSpPr>
          <p:nvPr/>
        </p:nvCxnSpPr>
        <p:spPr>
          <a:xfrm flipV="1">
            <a:off x="6201835" y="3311929"/>
            <a:ext cx="2266427" cy="38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9D72C89-98EA-4B5E-9180-581A94E14BB6}"/>
              </a:ext>
            </a:extLst>
          </p:cNvPr>
          <p:cNvCxnSpPr>
            <a:cxnSpLocks/>
          </p:cNvCxnSpPr>
          <p:nvPr/>
        </p:nvCxnSpPr>
        <p:spPr>
          <a:xfrm flipV="1">
            <a:off x="6201835" y="3757953"/>
            <a:ext cx="226642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EA3F4AD-C9AE-46EB-AD9A-89812D440C29}"/>
              </a:ext>
            </a:extLst>
          </p:cNvPr>
          <p:cNvSpPr txBox="1"/>
          <p:nvPr/>
        </p:nvSpPr>
        <p:spPr>
          <a:xfrm>
            <a:off x="7381608" y="323739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BD93AEE-4888-454C-A380-CFA87CE9430C}"/>
              </a:ext>
            </a:extLst>
          </p:cNvPr>
          <p:cNvSpPr txBox="1"/>
          <p:nvPr/>
        </p:nvSpPr>
        <p:spPr>
          <a:xfrm>
            <a:off x="7974554" y="324580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7D9853-9D4B-41B3-A51F-F4011F1AE8A5}"/>
              </a:ext>
            </a:extLst>
          </p:cNvPr>
          <p:cNvSpPr txBox="1"/>
          <p:nvPr/>
        </p:nvSpPr>
        <p:spPr>
          <a:xfrm>
            <a:off x="7519389" y="323670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118E54B-341F-4B58-9D79-4E4236E17116}"/>
              </a:ext>
            </a:extLst>
          </p:cNvPr>
          <p:cNvSpPr txBox="1"/>
          <p:nvPr/>
        </p:nvSpPr>
        <p:spPr>
          <a:xfrm>
            <a:off x="7088812" y="323973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05868F0-0BDF-4DA9-93A6-81D2E1537F77}"/>
              </a:ext>
            </a:extLst>
          </p:cNvPr>
          <p:cNvCxnSpPr>
            <a:cxnSpLocks/>
          </p:cNvCxnSpPr>
          <p:nvPr/>
        </p:nvCxnSpPr>
        <p:spPr>
          <a:xfrm flipV="1">
            <a:off x="6652704" y="244509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92FC46DE-17AE-403F-848C-8759832F008D}"/>
              </a:ext>
            </a:extLst>
          </p:cNvPr>
          <p:cNvSpPr txBox="1"/>
          <p:nvPr/>
        </p:nvSpPr>
        <p:spPr>
          <a:xfrm>
            <a:off x="6718565" y="213244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936CD0E-0914-4548-A8E4-653AF7C8FF44}"/>
              </a:ext>
            </a:extLst>
          </p:cNvPr>
          <p:cNvSpPr txBox="1"/>
          <p:nvPr/>
        </p:nvSpPr>
        <p:spPr>
          <a:xfrm>
            <a:off x="6973080" y="2387243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3A5C5DC-ADF6-4017-ADCC-3B2D031A7B58}"/>
              </a:ext>
            </a:extLst>
          </p:cNvPr>
          <p:cNvCxnSpPr>
            <a:cxnSpLocks/>
          </p:cNvCxnSpPr>
          <p:nvPr/>
        </p:nvCxnSpPr>
        <p:spPr>
          <a:xfrm flipV="1">
            <a:off x="7106568" y="244233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FC5113F4-8053-4AD9-B777-60DE4F709B13}"/>
              </a:ext>
            </a:extLst>
          </p:cNvPr>
          <p:cNvSpPr txBox="1"/>
          <p:nvPr/>
        </p:nvSpPr>
        <p:spPr>
          <a:xfrm>
            <a:off x="7152973" y="212967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0EB340-794D-4C1E-A5BD-0F4C7E7E44CE}"/>
              </a:ext>
            </a:extLst>
          </p:cNvPr>
          <p:cNvSpPr txBox="1"/>
          <p:nvPr/>
        </p:nvSpPr>
        <p:spPr>
          <a:xfrm>
            <a:off x="7411576" y="2384476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05F9217-04E3-4631-B5D9-87913171EB28}"/>
              </a:ext>
            </a:extLst>
          </p:cNvPr>
          <p:cNvSpPr txBox="1"/>
          <p:nvPr/>
        </p:nvSpPr>
        <p:spPr>
          <a:xfrm>
            <a:off x="6674299" y="324580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5FC85EF-9FFC-4859-81EE-27FF3ACE6CF1}"/>
              </a:ext>
            </a:extLst>
          </p:cNvPr>
          <p:cNvSpPr txBox="1"/>
          <p:nvPr/>
        </p:nvSpPr>
        <p:spPr>
          <a:xfrm>
            <a:off x="6336439" y="324231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BC4A4BA-61B7-44C1-B0E8-E273A93CD379}"/>
              </a:ext>
            </a:extLst>
          </p:cNvPr>
          <p:cNvSpPr/>
          <p:nvPr/>
        </p:nvSpPr>
        <p:spPr>
          <a:xfrm>
            <a:off x="6512249" y="1527327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£2.10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83DC9A-91AC-4A52-A643-E4C7B8923BC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9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4" grpId="0"/>
      <p:bldP spid="35" grpId="0"/>
      <p:bldP spid="36" grpId="0"/>
      <p:bldP spid="37" grpId="0"/>
      <p:bldP spid="39" grpId="0"/>
      <p:bldP spid="40" grpId="0"/>
      <p:bldP spid="42" grpId="0"/>
      <p:bldP spid="43" grpId="0"/>
      <p:bldP spid="47" grpId="0"/>
      <p:bldP spid="47" grpId="1"/>
      <p:bldP spid="48" grpId="0"/>
    </p:bld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digits 2, 3 and 4 once to make the multiplication which has the greatest product.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C311B1-3AC0-4692-A79A-7CA1EE841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405" y="1127218"/>
            <a:ext cx="4637377" cy="12778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8F55790-0AD3-4476-A3FF-6E8ABAAD02AB}"/>
              </a:ext>
            </a:extLst>
          </p:cNvPr>
          <p:cNvGrpSpPr/>
          <p:nvPr/>
        </p:nvGrpSpPr>
        <p:grpSpPr>
          <a:xfrm>
            <a:off x="2940333" y="2815362"/>
            <a:ext cx="1861800" cy="1405123"/>
            <a:chOff x="2248666" y="1937292"/>
            <a:chExt cx="1861800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0D8F530-1CC1-401D-9718-4C3E9D2B1ECD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F86CA3-3F83-4785-B814-25E85D425A1D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0CCD407-EEF2-49E6-BD71-186AFB1A9F4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089ADD9-C833-4F5D-8A9D-7CCEF0D10D54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9640DDD-2139-4175-8CCA-401B3BB64CF2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0BAEAEF-8A91-43CB-B71A-5A3A034E5A88}"/>
              </a:ext>
            </a:extLst>
          </p:cNvPr>
          <p:cNvSpPr txBox="1"/>
          <p:nvPr/>
        </p:nvSpPr>
        <p:spPr>
          <a:xfrm>
            <a:off x="3835448" y="370693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966BB6-D56B-42FE-B66F-E76817DC3D7F}"/>
              </a:ext>
            </a:extLst>
          </p:cNvPr>
          <p:cNvSpPr txBox="1"/>
          <p:nvPr/>
        </p:nvSpPr>
        <p:spPr>
          <a:xfrm>
            <a:off x="2934630" y="3706939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5325DC-48BC-4C5D-8025-50D833A06169}"/>
              </a:ext>
            </a:extLst>
          </p:cNvPr>
          <p:cNvGrpSpPr/>
          <p:nvPr/>
        </p:nvGrpSpPr>
        <p:grpSpPr>
          <a:xfrm>
            <a:off x="1093715" y="2829874"/>
            <a:ext cx="1861800" cy="1405123"/>
            <a:chOff x="2248666" y="1937292"/>
            <a:chExt cx="1861800" cy="140512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AFFD97-BCBA-4E0F-B1CA-10C0194FD98E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ECC777-32A3-48CE-80A2-C3E11FEB609C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CE40EC7-62D8-4ADF-835E-C2AEA00F21B8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161793F-5C4A-4443-984A-DFA27021F60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98542E6-82FF-4DF2-B18E-5C2639266F8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2C5219A-D707-4F2B-AB13-870EE4D06D89}"/>
              </a:ext>
            </a:extLst>
          </p:cNvPr>
          <p:cNvSpPr txBox="1"/>
          <p:nvPr/>
        </p:nvSpPr>
        <p:spPr>
          <a:xfrm>
            <a:off x="1988830" y="372145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963F23-4FF9-458E-BF58-2BAB19A8E301}"/>
              </a:ext>
            </a:extLst>
          </p:cNvPr>
          <p:cNvSpPr txBox="1"/>
          <p:nvPr/>
        </p:nvSpPr>
        <p:spPr>
          <a:xfrm>
            <a:off x="1642600" y="259763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8B6156-791D-46C6-84E5-23CE279013EB}"/>
              </a:ext>
            </a:extLst>
          </p:cNvPr>
          <p:cNvSpPr txBox="1"/>
          <p:nvPr/>
        </p:nvSpPr>
        <p:spPr>
          <a:xfrm>
            <a:off x="1088012" y="3721451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862396-4788-4A74-ACE2-9F098F6AE312}"/>
              </a:ext>
            </a:extLst>
          </p:cNvPr>
          <p:cNvSpPr/>
          <p:nvPr/>
        </p:nvSpPr>
        <p:spPr>
          <a:xfrm>
            <a:off x="789310" y="1413652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992EB9-FCBC-4BD8-A655-60BA3A805C53}"/>
              </a:ext>
            </a:extLst>
          </p:cNvPr>
          <p:cNvSpPr/>
          <p:nvPr/>
        </p:nvSpPr>
        <p:spPr>
          <a:xfrm>
            <a:off x="1910506" y="1407335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DC1D04-62F3-45E6-9507-3021A8890893}"/>
              </a:ext>
            </a:extLst>
          </p:cNvPr>
          <p:cNvSpPr/>
          <p:nvPr/>
        </p:nvSpPr>
        <p:spPr>
          <a:xfrm>
            <a:off x="4069941" y="1414683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2568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of these numbers divide by 5 with no remainder.</a:t>
            </a:r>
          </a:p>
          <a:p>
            <a:r>
              <a:rPr lang="en-US" sz="3200" b="1" dirty="0"/>
              <a:t>Circle the two numbers.</a:t>
            </a:r>
          </a:p>
          <a:p>
            <a:endParaRPr lang="en-US" sz="3200" b="1" dirty="0"/>
          </a:p>
          <a:p>
            <a:r>
              <a:rPr lang="en-US" sz="3200" dirty="0"/>
              <a:t>          67         33         25         57         13         60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96A8728-D2CA-4432-BC7E-EDBF0C782100}"/>
              </a:ext>
            </a:extLst>
          </p:cNvPr>
          <p:cNvSpPr/>
          <p:nvPr/>
        </p:nvSpPr>
        <p:spPr>
          <a:xfrm>
            <a:off x="3306454" y="1465627"/>
            <a:ext cx="876300" cy="723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12F1F1D-CCCF-47A3-A8C7-8F421F8BBC22}"/>
              </a:ext>
            </a:extLst>
          </p:cNvPr>
          <p:cNvSpPr/>
          <p:nvPr/>
        </p:nvSpPr>
        <p:spPr>
          <a:xfrm>
            <a:off x="7040256" y="1465627"/>
            <a:ext cx="876300" cy="723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E6298C-FE5C-4255-9388-B4A27D68E05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62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table of the pets owned by six children.</a:t>
            </a:r>
          </a:p>
        </p:txBody>
      </p:sp>
      <p:pic>
        <p:nvPicPr>
          <p:cNvPr id="79874" name="Picture 2">
            <a:extLst>
              <a:ext uri="{FF2B5EF4-FFF2-40B4-BE49-F238E27FC236}">
                <a16:creationId xmlns:a16="http://schemas.microsoft.com/office/drawing/2014/main" id="{7AEB6A2E-C18C-49EC-B1D0-847F84AAA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64" y="634775"/>
            <a:ext cx="4729811" cy="2532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79E6A9-B1A1-49BC-AAA4-92902F67B188}"/>
              </a:ext>
            </a:extLst>
          </p:cNvPr>
          <p:cNvSpPr/>
          <p:nvPr/>
        </p:nvSpPr>
        <p:spPr>
          <a:xfrm>
            <a:off x="6429886" y="634775"/>
            <a:ext cx="47298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graph of the pets of five of the children.</a:t>
            </a:r>
          </a:p>
        </p:txBody>
      </p:sp>
      <p:pic>
        <p:nvPicPr>
          <p:cNvPr id="79875" name="Picture 3">
            <a:extLst>
              <a:ext uri="{FF2B5EF4-FFF2-40B4-BE49-F238E27FC236}">
                <a16:creationId xmlns:a16="http://schemas.microsoft.com/office/drawing/2014/main" id="{A78A9490-7545-4A07-A4AC-70E15C014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887" y="1711993"/>
            <a:ext cx="4729811" cy="378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B8F738E-1D22-454E-9E25-CC9F7CC00E9F}"/>
              </a:ext>
            </a:extLst>
          </p:cNvPr>
          <p:cNvSpPr/>
          <p:nvPr/>
        </p:nvSpPr>
        <p:spPr>
          <a:xfrm>
            <a:off x="56122" y="3805459"/>
            <a:ext cx="61386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pets of one of the children are not on the graph. </a:t>
            </a:r>
          </a:p>
          <a:p>
            <a:r>
              <a:rPr lang="en-US" sz="3200" b="1" dirty="0"/>
              <a:t>Whose pets are not on the graph?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268C45-BF6C-402E-AA9F-C1E26B9E7FA2}"/>
              </a:ext>
            </a:extLst>
          </p:cNvPr>
          <p:cNvSpPr/>
          <p:nvPr/>
        </p:nvSpPr>
        <p:spPr>
          <a:xfrm>
            <a:off x="8041261" y="2804306"/>
            <a:ext cx="4931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A0EF2B-2E32-43CD-971D-99C7E275FF7E}"/>
              </a:ext>
            </a:extLst>
          </p:cNvPr>
          <p:cNvSpPr/>
          <p:nvPr/>
        </p:nvSpPr>
        <p:spPr>
          <a:xfrm>
            <a:off x="1691261" y="3057185"/>
            <a:ext cx="4931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1A1C13-C23C-4469-B643-DF120520904A}"/>
              </a:ext>
            </a:extLst>
          </p:cNvPr>
          <p:cNvSpPr/>
          <p:nvPr/>
        </p:nvSpPr>
        <p:spPr>
          <a:xfrm>
            <a:off x="1436913" y="1376218"/>
            <a:ext cx="903163" cy="3567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78337B-B3AA-4929-BE4B-A4F35FB292AA}"/>
              </a:ext>
            </a:extLst>
          </p:cNvPr>
          <p:cNvSpPr/>
          <p:nvPr/>
        </p:nvSpPr>
        <p:spPr>
          <a:xfrm>
            <a:off x="1436912" y="2085745"/>
            <a:ext cx="903163" cy="3567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E0275B-19B6-4E2E-B674-31F07CDBF8A0}"/>
              </a:ext>
            </a:extLst>
          </p:cNvPr>
          <p:cNvSpPr/>
          <p:nvPr/>
        </p:nvSpPr>
        <p:spPr>
          <a:xfrm>
            <a:off x="1436912" y="2443222"/>
            <a:ext cx="903163" cy="3567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F2C251-F87B-42BB-A9C5-BEDF760C55AE}"/>
              </a:ext>
            </a:extLst>
          </p:cNvPr>
          <p:cNvSpPr/>
          <p:nvPr/>
        </p:nvSpPr>
        <p:spPr>
          <a:xfrm>
            <a:off x="8794791" y="3598294"/>
            <a:ext cx="4931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61503B-13CD-4BC6-8DB6-6AA04700BE82}"/>
              </a:ext>
            </a:extLst>
          </p:cNvPr>
          <p:cNvSpPr/>
          <p:nvPr/>
        </p:nvSpPr>
        <p:spPr>
          <a:xfrm>
            <a:off x="2593758" y="3058489"/>
            <a:ext cx="4931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0F493BB-33B6-4A05-81C2-D2DE7D2B348C}"/>
              </a:ext>
            </a:extLst>
          </p:cNvPr>
          <p:cNvCxnSpPr/>
          <p:nvPr/>
        </p:nvCxnSpPr>
        <p:spPr>
          <a:xfrm>
            <a:off x="302564" y="1173384"/>
            <a:ext cx="47298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7C174CA-2EB5-4A29-9223-A343D5948DF1}"/>
              </a:ext>
            </a:extLst>
          </p:cNvPr>
          <p:cNvCxnSpPr/>
          <p:nvPr/>
        </p:nvCxnSpPr>
        <p:spPr>
          <a:xfrm>
            <a:off x="302564" y="1892713"/>
            <a:ext cx="47298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6468F9-DC92-43A6-A69D-719BFC172C7C}"/>
              </a:ext>
            </a:extLst>
          </p:cNvPr>
          <p:cNvCxnSpPr/>
          <p:nvPr/>
        </p:nvCxnSpPr>
        <p:spPr>
          <a:xfrm>
            <a:off x="302564" y="2989692"/>
            <a:ext cx="47298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403D37E-9B56-4401-A5D1-32C20ED39CAF}"/>
              </a:ext>
            </a:extLst>
          </p:cNvPr>
          <p:cNvSpPr/>
          <p:nvPr/>
        </p:nvSpPr>
        <p:spPr>
          <a:xfrm>
            <a:off x="5901876" y="4809415"/>
            <a:ext cx="14719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Terry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B87034-B470-4680-9C4D-623EEA54E181}"/>
              </a:ext>
            </a:extLst>
          </p:cNvPr>
          <p:cNvSpPr/>
          <p:nvPr/>
        </p:nvSpPr>
        <p:spPr>
          <a:xfrm>
            <a:off x="2340060" y="2091991"/>
            <a:ext cx="903163" cy="3567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48CBDE-9F4C-423B-9A60-F8CAC3EC11A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51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3" grpId="0" animBg="1"/>
      <p:bldP spid="11" grpId="0" animBg="1"/>
      <p:bldP spid="12" grpId="0" animBg="1"/>
      <p:bldP spid="13" grpId="0"/>
      <p:bldP spid="14" grpId="0"/>
      <p:bldP spid="19" grpId="0"/>
      <p:bldP spid="20" grpId="0" animBg="1"/>
    </p:bld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chart shows the number of sunny days and the number of windy days in six months.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8201BA-A113-4BFF-8750-04B4954F5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45" y="1127218"/>
            <a:ext cx="6067425" cy="53435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93C25EE-4DB7-420F-8744-ACAD74ABD153}"/>
              </a:ext>
            </a:extLst>
          </p:cNvPr>
          <p:cNvSpPr/>
          <p:nvPr/>
        </p:nvSpPr>
        <p:spPr>
          <a:xfrm>
            <a:off x="6093586" y="1127218"/>
            <a:ext cx="58530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months had more windy days than sunny days?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CF50AF-71F8-4CF0-B1C9-C8312478BBEE}"/>
              </a:ext>
            </a:extLst>
          </p:cNvPr>
          <p:cNvSpPr/>
          <p:nvPr/>
        </p:nvSpPr>
        <p:spPr>
          <a:xfrm>
            <a:off x="6093585" y="2890391"/>
            <a:ext cx="58530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months had more than 15 sunny days?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100F72-D687-444C-AD91-479AE8FA961D}"/>
              </a:ext>
            </a:extLst>
          </p:cNvPr>
          <p:cNvSpPr/>
          <p:nvPr/>
        </p:nvSpPr>
        <p:spPr>
          <a:xfrm>
            <a:off x="6093584" y="4532836"/>
            <a:ext cx="58530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sunny days than windy days were there in June?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516366-EC8B-420F-B1ED-6E4B1070292D}"/>
              </a:ext>
            </a:extLst>
          </p:cNvPr>
          <p:cNvSpPr/>
          <p:nvPr/>
        </p:nvSpPr>
        <p:spPr>
          <a:xfrm>
            <a:off x="1624512" y="396760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0C5E5-6DEC-4131-BE82-F9A52627FBB7}"/>
              </a:ext>
            </a:extLst>
          </p:cNvPr>
          <p:cNvSpPr/>
          <p:nvPr/>
        </p:nvSpPr>
        <p:spPr>
          <a:xfrm>
            <a:off x="5319361" y="432155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BE40F6-529E-45DA-A42B-A5A3F63C0575}"/>
              </a:ext>
            </a:extLst>
          </p:cNvPr>
          <p:cNvSpPr/>
          <p:nvPr/>
        </p:nvSpPr>
        <p:spPr>
          <a:xfrm>
            <a:off x="6273970" y="2202918"/>
            <a:ext cx="31403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May and October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953A91-AAD7-4E6A-86EB-0D7263DA828F}"/>
              </a:ext>
            </a:extLst>
          </p:cNvPr>
          <p:cNvCxnSpPr>
            <a:cxnSpLocks/>
          </p:cNvCxnSpPr>
          <p:nvPr/>
        </p:nvCxnSpPr>
        <p:spPr>
          <a:xfrm flipH="1">
            <a:off x="1356861" y="3934153"/>
            <a:ext cx="46947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93804A1-1BD6-4A5A-9F45-3E7532E9A62A}"/>
              </a:ext>
            </a:extLst>
          </p:cNvPr>
          <p:cNvSpPr/>
          <p:nvPr/>
        </p:nvSpPr>
        <p:spPr>
          <a:xfrm>
            <a:off x="2323742" y="322626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336322-4270-47B9-B64F-33EDC866627C}"/>
              </a:ext>
            </a:extLst>
          </p:cNvPr>
          <p:cNvSpPr/>
          <p:nvPr/>
        </p:nvSpPr>
        <p:spPr>
          <a:xfrm>
            <a:off x="3064975" y="322626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B8DF4D-89EC-4767-B9CB-63C6B92148F6}"/>
              </a:ext>
            </a:extLst>
          </p:cNvPr>
          <p:cNvSpPr/>
          <p:nvPr/>
        </p:nvSpPr>
        <p:spPr>
          <a:xfrm>
            <a:off x="3811213" y="322626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CCC09D-F947-42BD-B8CE-B784C17EBD5A}"/>
              </a:ext>
            </a:extLst>
          </p:cNvPr>
          <p:cNvSpPr/>
          <p:nvPr/>
        </p:nvSpPr>
        <p:spPr>
          <a:xfrm>
            <a:off x="4561266" y="322626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53996E-58F2-451E-B718-06572AD4CCBF}"/>
              </a:ext>
            </a:extLst>
          </p:cNvPr>
          <p:cNvSpPr/>
          <p:nvPr/>
        </p:nvSpPr>
        <p:spPr>
          <a:xfrm>
            <a:off x="6273970" y="3921972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2A06198-6281-46E6-91CA-11BF2029967F}"/>
              </a:ext>
            </a:extLst>
          </p:cNvPr>
          <p:cNvCxnSpPr>
            <a:cxnSpLocks/>
          </p:cNvCxnSpPr>
          <p:nvPr/>
        </p:nvCxnSpPr>
        <p:spPr>
          <a:xfrm flipH="1">
            <a:off x="1356861" y="3322966"/>
            <a:ext cx="13720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0136C1A-3EAB-4C11-8B68-40D646A23EB7}"/>
              </a:ext>
            </a:extLst>
          </p:cNvPr>
          <p:cNvCxnSpPr>
            <a:cxnSpLocks/>
          </p:cNvCxnSpPr>
          <p:nvPr/>
        </p:nvCxnSpPr>
        <p:spPr>
          <a:xfrm flipH="1">
            <a:off x="1356861" y="4180216"/>
            <a:ext cx="161017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D030A000-D6FE-4E77-A8F9-52E0FDA95A6D}"/>
              </a:ext>
            </a:extLst>
          </p:cNvPr>
          <p:cNvSpPr/>
          <p:nvPr/>
        </p:nvSpPr>
        <p:spPr>
          <a:xfrm>
            <a:off x="6273970" y="5610054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 – 13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0779A7-019B-4E89-A414-CE0953D70C2C}"/>
              </a:ext>
            </a:extLst>
          </p:cNvPr>
          <p:cNvSpPr/>
          <p:nvPr/>
        </p:nvSpPr>
        <p:spPr>
          <a:xfrm>
            <a:off x="7957808" y="5610054"/>
            <a:ext cx="13887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 more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85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9" grpId="0"/>
      <p:bldP spid="9" grpId="1"/>
      <p:bldP spid="9" grpId="2"/>
      <p:bldP spid="10" grpId="0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23" grpId="0"/>
      <p:bldP spid="24" grpId="0"/>
    </p:bld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29925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value of each diagram.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BD8A084-0F20-4829-8157-712C61A64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45" y="184276"/>
            <a:ext cx="6619880" cy="80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id="{A6C751E5-26A5-4103-AC1C-5343E3781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45" y="1859322"/>
            <a:ext cx="6421722" cy="131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02D47575-2249-46BA-85C3-E42F7BC8F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45" y="4144380"/>
            <a:ext cx="6421723" cy="80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D872FD-7BF1-4ED1-8B2D-039354AEE4F4}"/>
              </a:ext>
            </a:extLst>
          </p:cNvPr>
          <p:cNvSpPr/>
          <p:nvPr/>
        </p:nvSpPr>
        <p:spPr>
          <a:xfrm>
            <a:off x="374405" y="2217532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7ED4F2-B6CF-4795-81F6-7526B1C71803}"/>
              </a:ext>
            </a:extLst>
          </p:cNvPr>
          <p:cNvSpPr/>
          <p:nvPr/>
        </p:nvSpPr>
        <p:spPr>
          <a:xfrm>
            <a:off x="2564601" y="1786242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23E15C-5963-4ED7-8624-592C20586F2C}"/>
              </a:ext>
            </a:extLst>
          </p:cNvPr>
          <p:cNvSpPr/>
          <p:nvPr/>
        </p:nvSpPr>
        <p:spPr>
          <a:xfrm>
            <a:off x="2477256" y="261140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FC677F-544F-425B-ABBD-5613AF19EA78}"/>
              </a:ext>
            </a:extLst>
          </p:cNvPr>
          <p:cNvSpPr/>
          <p:nvPr/>
        </p:nvSpPr>
        <p:spPr>
          <a:xfrm>
            <a:off x="3733244" y="2585619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FE9A0D-1D88-4506-91A6-97189AE79F21}"/>
              </a:ext>
            </a:extLst>
          </p:cNvPr>
          <p:cNvSpPr/>
          <p:nvPr/>
        </p:nvSpPr>
        <p:spPr>
          <a:xfrm>
            <a:off x="5458179" y="2060314"/>
            <a:ext cx="1027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1231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DD0321-C812-400C-9CFF-E4A07C7F7A43}"/>
              </a:ext>
            </a:extLst>
          </p:cNvPr>
          <p:cNvSpPr/>
          <p:nvPr/>
        </p:nvSpPr>
        <p:spPr>
          <a:xfrm>
            <a:off x="1086364" y="4368368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5E411A-BDE7-4CB7-BF76-E3543E611FD4}"/>
              </a:ext>
            </a:extLst>
          </p:cNvPr>
          <p:cNvSpPr/>
          <p:nvPr/>
        </p:nvSpPr>
        <p:spPr>
          <a:xfrm>
            <a:off x="2908763" y="428439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C000D3-3C62-4AC9-A1FA-D0E84CDAF175}"/>
              </a:ext>
            </a:extLst>
          </p:cNvPr>
          <p:cNvSpPr/>
          <p:nvPr/>
        </p:nvSpPr>
        <p:spPr>
          <a:xfrm>
            <a:off x="3979614" y="4284392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A0352A-A774-4F66-8FDC-AE01999170E8}"/>
              </a:ext>
            </a:extLst>
          </p:cNvPr>
          <p:cNvSpPr/>
          <p:nvPr/>
        </p:nvSpPr>
        <p:spPr>
          <a:xfrm>
            <a:off x="5453789" y="4188047"/>
            <a:ext cx="10182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2013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835A9F-C1A4-45B0-87B7-F19527E093B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78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51324680-B7DF-42A9-89F1-30E7F8436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14" y="1041502"/>
            <a:ext cx="3192454" cy="2879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C6E76D-ED2C-420B-A21B-9A0748CF9A2B}"/>
              </a:ext>
            </a:extLst>
          </p:cNvPr>
          <p:cNvSpPr txBox="1"/>
          <p:nvPr/>
        </p:nvSpPr>
        <p:spPr>
          <a:xfrm>
            <a:off x="2565372" y="73438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154FE3-14DD-4B05-B209-A0FF467F8296}"/>
              </a:ext>
            </a:extLst>
          </p:cNvPr>
          <p:cNvSpPr/>
          <p:nvPr/>
        </p:nvSpPr>
        <p:spPr>
          <a:xfrm>
            <a:off x="3055454" y="734380"/>
            <a:ext cx="736314" cy="318669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5A4CF9-AF3C-434D-AE29-3D432AAFBC3B}"/>
              </a:ext>
            </a:extLst>
          </p:cNvPr>
          <p:cNvSpPr txBox="1"/>
          <p:nvPr/>
        </p:nvSpPr>
        <p:spPr>
          <a:xfrm>
            <a:off x="3166690" y="108799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FE85F9-D317-4BF7-A880-0D2670464E86}"/>
              </a:ext>
            </a:extLst>
          </p:cNvPr>
          <p:cNvSpPr/>
          <p:nvPr/>
        </p:nvSpPr>
        <p:spPr>
          <a:xfrm>
            <a:off x="2374758" y="734380"/>
            <a:ext cx="736314" cy="318669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7B3055-5A85-47EE-B97E-6384F8B7B3EA}"/>
              </a:ext>
            </a:extLst>
          </p:cNvPr>
          <p:cNvSpPr txBox="1"/>
          <p:nvPr/>
        </p:nvSpPr>
        <p:spPr>
          <a:xfrm>
            <a:off x="1922691" y="73438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0B3E56-30B0-4B20-B66C-1BE2BC5D5F0E}"/>
              </a:ext>
            </a:extLst>
          </p:cNvPr>
          <p:cNvSpPr/>
          <p:nvPr/>
        </p:nvSpPr>
        <p:spPr>
          <a:xfrm>
            <a:off x="1705942" y="734379"/>
            <a:ext cx="736314" cy="318669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DCB318-7C3F-4F8F-8F3A-2BAEDE1EC4F3}"/>
              </a:ext>
            </a:extLst>
          </p:cNvPr>
          <p:cNvSpPr txBox="1"/>
          <p:nvPr/>
        </p:nvSpPr>
        <p:spPr>
          <a:xfrm>
            <a:off x="1215860" y="73437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3DBC7F-8417-4907-BB9A-8AE7D5E2E730}"/>
              </a:ext>
            </a:extLst>
          </p:cNvPr>
          <p:cNvSpPr txBox="1"/>
          <p:nvPr/>
        </p:nvSpPr>
        <p:spPr>
          <a:xfrm>
            <a:off x="1818672" y="207798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023E66-F821-4D68-81AB-D806733BBCD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44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6" grpId="0"/>
      <p:bldP spid="7" grpId="0" animBg="1"/>
      <p:bldP spid="7" grpId="1" animBg="1"/>
      <p:bldP spid="8" grpId="0"/>
      <p:bldP spid="9" grpId="0" animBg="1"/>
      <p:bldP spid="9" grpId="1" animBg="1"/>
      <p:bldP spid="10" grpId="0"/>
      <p:bldP spid="11" grpId="0"/>
    </p:bld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 diagrams.</a:t>
            </a:r>
          </a:p>
        </p:txBody>
      </p:sp>
      <p:pic>
        <p:nvPicPr>
          <p:cNvPr id="60418" name="Picture 2">
            <a:extLst>
              <a:ext uri="{FF2B5EF4-FFF2-40B4-BE49-F238E27FC236}">
                <a16:creationId xmlns:a16="http://schemas.microsoft.com/office/drawing/2014/main" id="{4698110D-92B4-4219-B796-A6197D165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614" y="702371"/>
            <a:ext cx="6875182" cy="3337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82EA70-A07B-4692-8DC8-9C432D8CEAD9}"/>
              </a:ext>
            </a:extLst>
          </p:cNvPr>
          <p:cNvSpPr/>
          <p:nvPr/>
        </p:nvSpPr>
        <p:spPr>
          <a:xfrm>
            <a:off x="56122" y="4142751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fractions.</a:t>
            </a:r>
          </a:p>
        </p:txBody>
      </p:sp>
      <p:pic>
        <p:nvPicPr>
          <p:cNvPr id="60419" name="Picture 3">
            <a:extLst>
              <a:ext uri="{FF2B5EF4-FFF2-40B4-BE49-F238E27FC236}">
                <a16:creationId xmlns:a16="http://schemas.microsoft.com/office/drawing/2014/main" id="{C5AD3164-F2AB-4E92-B021-5E0D46CF2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581" y="4830765"/>
            <a:ext cx="6211417" cy="101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AC40FC-2941-43EA-9E05-2C4B37A5B1C0}"/>
              </a:ext>
            </a:extLst>
          </p:cNvPr>
          <p:cNvSpPr txBox="1"/>
          <p:nvPr/>
        </p:nvSpPr>
        <p:spPr>
          <a:xfrm>
            <a:off x="4070472" y="4830764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67AAEB-0731-4EF0-B369-9C0AB23E6177}"/>
              </a:ext>
            </a:extLst>
          </p:cNvPr>
          <p:cNvSpPr txBox="1"/>
          <p:nvPr/>
        </p:nvSpPr>
        <p:spPr>
          <a:xfrm>
            <a:off x="6096000" y="5214879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992864-B14B-4334-B9C1-8797C7A929E9}"/>
              </a:ext>
            </a:extLst>
          </p:cNvPr>
          <p:cNvSpPr txBox="1"/>
          <p:nvPr/>
        </p:nvSpPr>
        <p:spPr>
          <a:xfrm>
            <a:off x="8104595" y="4818899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2691C7-73C8-4BD3-ACE1-532991A12D2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9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rule for this number sequence is "double and subtract 1"</a:t>
            </a:r>
          </a:p>
          <a:p>
            <a:r>
              <a:rPr lang="en-US" sz="3200" b="1" dirty="0"/>
              <a:t>Write in the missing number.</a:t>
            </a:r>
          </a:p>
        </p:txBody>
      </p:sp>
      <p:pic>
        <p:nvPicPr>
          <p:cNvPr id="203778" name="Picture 2">
            <a:extLst>
              <a:ext uri="{FF2B5EF4-FFF2-40B4-BE49-F238E27FC236}">
                <a16:creationId xmlns:a16="http://schemas.microsoft.com/office/drawing/2014/main" id="{CAC79A60-0C57-4A23-91C0-52BD363F8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41" y="1127218"/>
            <a:ext cx="7154231" cy="904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82CA61-65C6-4F45-994F-EFDBB6F1BB44}"/>
              </a:ext>
            </a:extLst>
          </p:cNvPr>
          <p:cNvSpPr/>
          <p:nvPr/>
        </p:nvSpPr>
        <p:spPr>
          <a:xfrm>
            <a:off x="56122" y="2804081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another sequence with the same rule.</a:t>
            </a:r>
          </a:p>
          <a:p>
            <a:r>
              <a:rPr lang="en-US" sz="3200" b="1" dirty="0"/>
              <a:t>Write in the missing number.</a:t>
            </a:r>
          </a:p>
        </p:txBody>
      </p:sp>
      <p:pic>
        <p:nvPicPr>
          <p:cNvPr id="203779" name="Picture 3">
            <a:extLst>
              <a:ext uri="{FF2B5EF4-FFF2-40B4-BE49-F238E27FC236}">
                <a16:creationId xmlns:a16="http://schemas.microsoft.com/office/drawing/2014/main" id="{A73F75F7-4E48-4074-97A5-D3AB22865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41" y="4018831"/>
            <a:ext cx="6765882" cy="88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4DD5F2-981C-427E-9E2B-3716F8FECC90}"/>
              </a:ext>
            </a:extLst>
          </p:cNvPr>
          <p:cNvSpPr txBox="1"/>
          <p:nvPr/>
        </p:nvSpPr>
        <p:spPr>
          <a:xfrm>
            <a:off x="6114288" y="1298131"/>
            <a:ext cx="8345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6E6CB9-9AF4-48FB-BFDC-95B26D40E510}"/>
              </a:ext>
            </a:extLst>
          </p:cNvPr>
          <p:cNvSpPr/>
          <p:nvPr/>
        </p:nvSpPr>
        <p:spPr>
          <a:xfrm>
            <a:off x="4358272" y="2150539"/>
            <a:ext cx="1530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x 2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818F92-E9E7-4854-B86E-F411BCC14283}"/>
              </a:ext>
            </a:extLst>
          </p:cNvPr>
          <p:cNvSpPr/>
          <p:nvPr/>
        </p:nvSpPr>
        <p:spPr>
          <a:xfrm>
            <a:off x="5560221" y="2150538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7C433C-4784-4EC6-A8E8-6CF09DEF33C6}"/>
              </a:ext>
            </a:extLst>
          </p:cNvPr>
          <p:cNvSpPr/>
          <p:nvPr/>
        </p:nvSpPr>
        <p:spPr>
          <a:xfrm>
            <a:off x="6414698" y="2150538"/>
            <a:ext cx="33693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– 1 = 17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9BF8A4-0615-4AD5-88C3-00A5CD53879C}"/>
              </a:ext>
            </a:extLst>
          </p:cNvPr>
          <p:cNvSpPr/>
          <p:nvPr/>
        </p:nvSpPr>
        <p:spPr>
          <a:xfrm>
            <a:off x="389541" y="5244690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0505EB9-BE52-4987-8781-8A1781F23DF7}"/>
              </a:ext>
            </a:extLst>
          </p:cNvPr>
          <p:cNvCxnSpPr>
            <a:cxnSpLocks/>
          </p:cNvCxnSpPr>
          <p:nvPr/>
        </p:nvCxnSpPr>
        <p:spPr>
          <a:xfrm>
            <a:off x="1678015" y="5569558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9E4DA5E-A230-4104-A50F-27FCA2847FC3}"/>
              </a:ext>
            </a:extLst>
          </p:cNvPr>
          <p:cNvSpPr txBox="1"/>
          <p:nvPr/>
        </p:nvSpPr>
        <p:spPr>
          <a:xfrm>
            <a:off x="1838866" y="5163312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B270B1-66E2-4AFC-B0D2-2D1EEAEB43B2}"/>
              </a:ext>
            </a:extLst>
          </p:cNvPr>
          <p:cNvSpPr/>
          <p:nvPr/>
        </p:nvSpPr>
        <p:spPr>
          <a:xfrm>
            <a:off x="2606268" y="5244690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38DF50A-EE24-4641-BA7F-FDB6EE88D2F6}"/>
              </a:ext>
            </a:extLst>
          </p:cNvPr>
          <p:cNvCxnSpPr>
            <a:cxnSpLocks/>
          </p:cNvCxnSpPr>
          <p:nvPr/>
        </p:nvCxnSpPr>
        <p:spPr>
          <a:xfrm>
            <a:off x="3916586" y="5569558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5A777E2-0B02-4597-9D08-E8200B8AEDC8}"/>
              </a:ext>
            </a:extLst>
          </p:cNvPr>
          <p:cNvSpPr txBox="1"/>
          <p:nvPr/>
        </p:nvSpPr>
        <p:spPr>
          <a:xfrm>
            <a:off x="4140392" y="5163312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5F33DC-C1E5-4422-912B-010542C11E26}"/>
              </a:ext>
            </a:extLst>
          </p:cNvPr>
          <p:cNvSpPr/>
          <p:nvPr/>
        </p:nvSpPr>
        <p:spPr>
          <a:xfrm>
            <a:off x="4844839" y="5244690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A7F137-DE2C-4E49-91A6-EC380481EE00}"/>
              </a:ext>
            </a:extLst>
          </p:cNvPr>
          <p:cNvSpPr txBox="1"/>
          <p:nvPr/>
        </p:nvSpPr>
        <p:spPr>
          <a:xfrm>
            <a:off x="5195087" y="5263483"/>
            <a:ext cx="8759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991F8D-BB0F-4644-849F-A2F2D2B175FA}"/>
              </a:ext>
            </a:extLst>
          </p:cNvPr>
          <p:cNvSpPr txBox="1"/>
          <p:nvPr/>
        </p:nvSpPr>
        <p:spPr>
          <a:xfrm>
            <a:off x="2955208" y="5263483"/>
            <a:ext cx="7203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2E9998-8C36-47B2-8FE5-853A82F11B78}"/>
              </a:ext>
            </a:extLst>
          </p:cNvPr>
          <p:cNvSpPr txBox="1"/>
          <p:nvPr/>
        </p:nvSpPr>
        <p:spPr>
          <a:xfrm>
            <a:off x="910797" y="5253797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A34B2C9-24CF-4BC6-B275-C78777028FB2}"/>
              </a:ext>
            </a:extLst>
          </p:cNvPr>
          <p:cNvSpPr/>
          <p:nvPr/>
        </p:nvSpPr>
        <p:spPr>
          <a:xfrm>
            <a:off x="2896710" y="6064847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– 1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F438E6-A0E1-464F-8496-AB3519B227D3}"/>
              </a:ext>
            </a:extLst>
          </p:cNvPr>
          <p:cNvSpPr/>
          <p:nvPr/>
        </p:nvSpPr>
        <p:spPr>
          <a:xfrm>
            <a:off x="4281539" y="6064846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8A5B94A-AF30-4380-A8B6-1FFDEA9C0F3C}"/>
              </a:ext>
            </a:extLst>
          </p:cNvPr>
          <p:cNvSpPr/>
          <p:nvPr/>
        </p:nvSpPr>
        <p:spPr>
          <a:xfrm>
            <a:off x="520217" y="6064846"/>
            <a:ext cx="1586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÷ 2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C6EA90-9006-4424-8CA5-287BDC54BC1E}"/>
              </a:ext>
            </a:extLst>
          </p:cNvPr>
          <p:cNvSpPr/>
          <p:nvPr/>
        </p:nvSpPr>
        <p:spPr>
          <a:xfrm>
            <a:off x="1905483" y="6064845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0497BCE-7E4F-4774-B367-F18ECEB115B3}"/>
              </a:ext>
            </a:extLst>
          </p:cNvPr>
          <p:cNvSpPr txBox="1"/>
          <p:nvPr/>
        </p:nvSpPr>
        <p:spPr>
          <a:xfrm>
            <a:off x="1143667" y="4156354"/>
            <a:ext cx="8345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82BCF0-3C22-48DE-9567-74C4006EDAD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29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3" grpId="0"/>
      <p:bldP spid="14" grpId="0" animBg="1"/>
      <p:bldP spid="16" grpId="0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54" grpId="0"/>
    </p:bld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Lauren buys 4 ice creams. </a:t>
            </a:r>
          </a:p>
          <a:p>
            <a:r>
              <a:rPr lang="en-US" sz="3200" b="1" dirty="0"/>
              <a:t>Each ice cream costs 85p</a:t>
            </a:r>
            <a:r>
              <a:rPr lang="en-US" sz="2800" b="1" dirty="0"/>
              <a:t>.</a:t>
            </a:r>
            <a:endParaRPr lang="en-US" sz="3200" b="1" dirty="0"/>
          </a:p>
          <a:p>
            <a:r>
              <a:rPr lang="en-US" sz="3200" b="1" dirty="0"/>
              <a:t>How much do they cost altogether? </a:t>
            </a:r>
            <a:endParaRPr lang="en-US" sz="28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3533DA3-0A29-4813-83DB-60C6D0A96A56}"/>
              </a:ext>
            </a:extLst>
          </p:cNvPr>
          <p:cNvGrpSpPr/>
          <p:nvPr/>
        </p:nvGrpSpPr>
        <p:grpSpPr>
          <a:xfrm>
            <a:off x="763803" y="1891093"/>
            <a:ext cx="1861800" cy="1405123"/>
            <a:chOff x="2248666" y="1937292"/>
            <a:chExt cx="1861800" cy="14051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703992F-6B68-4EE8-AA45-6AA087B19D30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8 5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71505E-063E-4EF0-A3F7-977D37092D2E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C93160-ED63-481C-A20D-3ADA2A1D50F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21BDA51-6714-47E0-B0F6-C81B537EB094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0E235F6-DF39-4237-A596-5FD8F91E9970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AC43B4C-2B67-46FF-93E3-312E2D120E8C}"/>
              </a:ext>
            </a:extLst>
          </p:cNvPr>
          <p:cNvSpPr txBox="1"/>
          <p:nvPr/>
        </p:nvSpPr>
        <p:spPr>
          <a:xfrm>
            <a:off x="1658918" y="278266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910F6A-36FB-4824-B2FE-FDF6439789DC}"/>
              </a:ext>
            </a:extLst>
          </p:cNvPr>
          <p:cNvSpPr txBox="1"/>
          <p:nvPr/>
        </p:nvSpPr>
        <p:spPr>
          <a:xfrm>
            <a:off x="1267718" y="165885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083D84-4597-4163-932B-2AAA5FAC16CE}"/>
              </a:ext>
            </a:extLst>
          </p:cNvPr>
          <p:cNvSpPr txBox="1"/>
          <p:nvPr/>
        </p:nvSpPr>
        <p:spPr>
          <a:xfrm>
            <a:off x="758100" y="2782670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478A07-D3B7-40EA-910C-8ECA8EC55003}"/>
              </a:ext>
            </a:extLst>
          </p:cNvPr>
          <p:cNvSpPr txBox="1"/>
          <p:nvPr/>
        </p:nvSpPr>
        <p:spPr>
          <a:xfrm>
            <a:off x="443120" y="2782669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1FF1B-652C-4AF1-8A6E-74234F3F16E6}"/>
              </a:ext>
            </a:extLst>
          </p:cNvPr>
          <p:cNvSpPr/>
          <p:nvPr/>
        </p:nvSpPr>
        <p:spPr>
          <a:xfrm>
            <a:off x="6177171" y="1017300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£3.40</a:t>
            </a:r>
          </a:p>
        </p:txBody>
      </p:sp>
    </p:spTree>
    <p:extLst>
      <p:ext uri="{BB962C8B-B14F-4D97-AF65-F5344CB8AC3E}">
        <p14:creationId xmlns:p14="http://schemas.microsoft.com/office/powerpoint/2010/main" val="309905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two numbers which add up to 1</a:t>
            </a:r>
          </a:p>
          <a:p>
            <a:endParaRPr lang="en-US" sz="3200" b="1" dirty="0"/>
          </a:p>
          <a:p>
            <a:r>
              <a:rPr lang="en-US" sz="3200" dirty="0"/>
              <a:t>       0.1           0.65           0.99           0.45           0.35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CB4EAA-09AB-4E87-B10B-E59B316D370D}"/>
              </a:ext>
            </a:extLst>
          </p:cNvPr>
          <p:cNvSpPr txBox="1"/>
          <p:nvPr/>
        </p:nvSpPr>
        <p:spPr>
          <a:xfrm>
            <a:off x="3324315" y="2283171"/>
            <a:ext cx="14186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52A744-1C11-4813-B997-4D10088615B7}"/>
              </a:ext>
            </a:extLst>
          </p:cNvPr>
          <p:cNvSpPr txBox="1"/>
          <p:nvPr/>
        </p:nvSpPr>
        <p:spPr>
          <a:xfrm>
            <a:off x="3324316" y="2712002"/>
            <a:ext cx="14722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01F3DF-DF13-4853-ADE5-FC4091CDB2C6}"/>
              </a:ext>
            </a:extLst>
          </p:cNvPr>
          <p:cNvSpPr txBox="1"/>
          <p:nvPr/>
        </p:nvSpPr>
        <p:spPr>
          <a:xfrm>
            <a:off x="2878889" y="2683866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834E71-7FFA-41D8-9E43-56C6497A1786}"/>
              </a:ext>
            </a:extLst>
          </p:cNvPr>
          <p:cNvCxnSpPr>
            <a:cxnSpLocks/>
          </p:cNvCxnSpPr>
          <p:nvPr/>
        </p:nvCxnSpPr>
        <p:spPr>
          <a:xfrm>
            <a:off x="2887173" y="3219490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79DECA-B6B5-47B9-A836-F5F1B7C79FDD}"/>
              </a:ext>
            </a:extLst>
          </p:cNvPr>
          <p:cNvCxnSpPr>
            <a:cxnSpLocks/>
          </p:cNvCxnSpPr>
          <p:nvPr/>
        </p:nvCxnSpPr>
        <p:spPr>
          <a:xfrm>
            <a:off x="2887173" y="3668669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1432C90-DEC5-48DA-A4F4-0C13C5C1A0D4}"/>
              </a:ext>
            </a:extLst>
          </p:cNvPr>
          <p:cNvSpPr txBox="1"/>
          <p:nvPr/>
        </p:nvSpPr>
        <p:spPr>
          <a:xfrm>
            <a:off x="3650073" y="3158190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D2A2D5-B8B4-4E87-A30A-61CA1BA98CE7}"/>
              </a:ext>
            </a:extLst>
          </p:cNvPr>
          <p:cNvSpPr txBox="1"/>
          <p:nvPr/>
        </p:nvSpPr>
        <p:spPr>
          <a:xfrm>
            <a:off x="3821882" y="2075413"/>
            <a:ext cx="425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861AD2-DFE8-43CA-B73E-9F717F8F1B6E}"/>
              </a:ext>
            </a:extLst>
          </p:cNvPr>
          <p:cNvSpPr txBox="1"/>
          <p:nvPr/>
        </p:nvSpPr>
        <p:spPr>
          <a:xfrm>
            <a:off x="4213522" y="3136197"/>
            <a:ext cx="5602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B360AA-F094-4101-AC42-5EF141DC2A47}"/>
              </a:ext>
            </a:extLst>
          </p:cNvPr>
          <p:cNvSpPr txBox="1"/>
          <p:nvPr/>
        </p:nvSpPr>
        <p:spPr>
          <a:xfrm>
            <a:off x="3374139" y="2075413"/>
            <a:ext cx="425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9190D3-5F88-4640-B638-B114C3BA83FF}"/>
              </a:ext>
            </a:extLst>
          </p:cNvPr>
          <p:cNvSpPr txBox="1"/>
          <p:nvPr/>
        </p:nvSpPr>
        <p:spPr>
          <a:xfrm>
            <a:off x="3792596" y="3145316"/>
            <a:ext cx="5602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615FF4-2AFE-4403-AB24-4ECA02365572}"/>
              </a:ext>
            </a:extLst>
          </p:cNvPr>
          <p:cNvSpPr txBox="1"/>
          <p:nvPr/>
        </p:nvSpPr>
        <p:spPr>
          <a:xfrm>
            <a:off x="3335128" y="3152465"/>
            <a:ext cx="5805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11AB478-EA7A-492B-8868-0DAD619A8935}"/>
              </a:ext>
            </a:extLst>
          </p:cNvPr>
          <p:cNvSpPr/>
          <p:nvPr/>
        </p:nvSpPr>
        <p:spPr>
          <a:xfrm>
            <a:off x="2036618" y="914400"/>
            <a:ext cx="1287697" cy="8352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787F560-CF14-4A61-9E2E-F997805B4F54}"/>
              </a:ext>
            </a:extLst>
          </p:cNvPr>
          <p:cNvSpPr/>
          <p:nvPr/>
        </p:nvSpPr>
        <p:spPr>
          <a:xfrm>
            <a:off x="7203212" y="920837"/>
            <a:ext cx="1287697" cy="8352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38E00F-4692-405F-93BD-558716CF2E3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42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  <p:bldP spid="12" grpId="0"/>
      <p:bldP spid="13" grpId="0"/>
      <p:bldP spid="14" grpId="0"/>
      <p:bldP spid="15" grpId="0"/>
      <p:bldP spid="3" grpId="0" animBg="1"/>
      <p:bldP spid="17" grpId="0" animBg="1"/>
    </p:bld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71D88A-1A36-4794-82EF-993A5EA0489A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Here is a doubling sequence.</a:t>
            </a:r>
          </a:p>
          <a:p>
            <a:r>
              <a:rPr lang="en-US" sz="3200" b="1" dirty="0"/>
              <a:t>Write the three missing numbers.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2DC350-AEA3-468B-B8E6-91071C669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84" y="1127218"/>
            <a:ext cx="9341729" cy="20804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9C51E5-FB28-464A-95DB-D1AC89B48ACB}"/>
              </a:ext>
            </a:extLst>
          </p:cNvPr>
          <p:cNvSpPr txBox="1"/>
          <p:nvPr/>
        </p:nvSpPr>
        <p:spPr>
          <a:xfrm>
            <a:off x="1651748" y="4123945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906E05-9383-487B-AE1D-84C9ADBAEF57}"/>
              </a:ext>
            </a:extLst>
          </p:cNvPr>
          <p:cNvSpPr txBox="1"/>
          <p:nvPr/>
        </p:nvSpPr>
        <p:spPr>
          <a:xfrm>
            <a:off x="1177131" y="413700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58106F-A731-43BD-BABA-41CC55FDAA7D}"/>
              </a:ext>
            </a:extLst>
          </p:cNvPr>
          <p:cNvCxnSpPr>
            <a:cxnSpLocks/>
          </p:cNvCxnSpPr>
          <p:nvPr/>
        </p:nvCxnSpPr>
        <p:spPr>
          <a:xfrm>
            <a:off x="1651748" y="4186565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1EE48F-7FC6-48F2-B191-C067ABABE381}"/>
              </a:ext>
            </a:extLst>
          </p:cNvPr>
          <p:cNvCxnSpPr>
            <a:cxnSpLocks/>
          </p:cNvCxnSpPr>
          <p:nvPr/>
        </p:nvCxnSpPr>
        <p:spPr>
          <a:xfrm>
            <a:off x="1670700" y="418656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0E501C5-2A21-437E-A4BD-04D6375964F2}"/>
              </a:ext>
            </a:extLst>
          </p:cNvPr>
          <p:cNvSpPr txBox="1"/>
          <p:nvPr/>
        </p:nvSpPr>
        <p:spPr>
          <a:xfrm>
            <a:off x="1652119" y="36862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3788A6-2EA3-477F-BD37-0077562A0D5B}"/>
              </a:ext>
            </a:extLst>
          </p:cNvPr>
          <p:cNvSpPr txBox="1"/>
          <p:nvPr/>
        </p:nvSpPr>
        <p:spPr>
          <a:xfrm>
            <a:off x="2075125" y="36757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1AF6B5-73BB-4362-A1C2-5EEB624B5197}"/>
              </a:ext>
            </a:extLst>
          </p:cNvPr>
          <p:cNvSpPr txBox="1"/>
          <p:nvPr/>
        </p:nvSpPr>
        <p:spPr>
          <a:xfrm>
            <a:off x="1962370" y="417052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447459-874E-4727-8FE0-89A22F2FE169}"/>
              </a:ext>
            </a:extLst>
          </p:cNvPr>
          <p:cNvGrpSpPr/>
          <p:nvPr/>
        </p:nvGrpSpPr>
        <p:grpSpPr>
          <a:xfrm>
            <a:off x="2997309" y="3660584"/>
            <a:ext cx="1854081" cy="1405123"/>
            <a:chOff x="2256385" y="1937292"/>
            <a:chExt cx="1854081" cy="140512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DDF76A-271F-4965-9717-D521B7680D74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3 8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553DB98-0EA1-4309-B221-18EDDC0E4133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D1020B3-DB91-4D9B-8926-F1B8E3525975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BC7D84E-EAA5-41A1-B81A-85DB050E76D4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494D247-8115-4D45-8291-8E32E435230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59022ED-A06E-424F-B52D-2E150F9B05E4}"/>
              </a:ext>
            </a:extLst>
          </p:cNvPr>
          <p:cNvSpPr txBox="1"/>
          <p:nvPr/>
        </p:nvSpPr>
        <p:spPr>
          <a:xfrm>
            <a:off x="3509618" y="340646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A9D768-9972-4630-AC88-96EFC72E74D5}"/>
              </a:ext>
            </a:extLst>
          </p:cNvPr>
          <p:cNvSpPr txBox="1"/>
          <p:nvPr/>
        </p:nvSpPr>
        <p:spPr>
          <a:xfrm>
            <a:off x="3876418" y="4543283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28D081-B44B-43EB-BF3B-9D7E3DFD7F4A}"/>
              </a:ext>
            </a:extLst>
          </p:cNvPr>
          <p:cNvSpPr txBox="1"/>
          <p:nvPr/>
        </p:nvSpPr>
        <p:spPr>
          <a:xfrm>
            <a:off x="3436839" y="4543283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9B44AC-AA3C-4DFB-AAC2-498D118C4C01}"/>
              </a:ext>
            </a:extLst>
          </p:cNvPr>
          <p:cNvSpPr txBox="1"/>
          <p:nvPr/>
        </p:nvSpPr>
        <p:spPr>
          <a:xfrm>
            <a:off x="776592" y="2371155"/>
            <a:ext cx="8220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53CBB7-F09B-4F00-9D48-46C0FBE846E4}"/>
              </a:ext>
            </a:extLst>
          </p:cNvPr>
          <p:cNvSpPr txBox="1"/>
          <p:nvPr/>
        </p:nvSpPr>
        <p:spPr>
          <a:xfrm>
            <a:off x="4651251" y="2371155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18FAE1-2509-4619-B5DD-C341FC442D5B}"/>
              </a:ext>
            </a:extLst>
          </p:cNvPr>
          <p:cNvSpPr txBox="1"/>
          <p:nvPr/>
        </p:nvSpPr>
        <p:spPr>
          <a:xfrm>
            <a:off x="7055341" y="3645859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1 5 2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FC6C25-4C35-4617-AD34-95E32AE81E49}"/>
              </a:ext>
            </a:extLst>
          </p:cNvPr>
          <p:cNvSpPr txBox="1"/>
          <p:nvPr/>
        </p:nvSpPr>
        <p:spPr>
          <a:xfrm>
            <a:off x="6591981" y="406548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CEA9DD-EEB5-47B3-868F-89CEF19D030A}"/>
              </a:ext>
            </a:extLst>
          </p:cNvPr>
          <p:cNvSpPr txBox="1"/>
          <p:nvPr/>
        </p:nvSpPr>
        <p:spPr>
          <a:xfrm>
            <a:off x="7949454" y="406254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4D47EA2-B55D-49E8-BA5F-AF8887C1CEE3}"/>
              </a:ext>
            </a:extLst>
          </p:cNvPr>
          <p:cNvCxnSpPr>
            <a:cxnSpLocks/>
          </p:cNvCxnSpPr>
          <p:nvPr/>
        </p:nvCxnSpPr>
        <p:spPr>
          <a:xfrm>
            <a:off x="6629248" y="4602243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85E894F-C4FD-4287-9240-84B6F7BA1C60}"/>
              </a:ext>
            </a:extLst>
          </p:cNvPr>
          <p:cNvCxnSpPr>
            <a:cxnSpLocks/>
          </p:cNvCxnSpPr>
          <p:nvPr/>
        </p:nvCxnSpPr>
        <p:spPr>
          <a:xfrm>
            <a:off x="6629248" y="5044698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03961A9-6737-46B8-9035-A736A5462A0F}"/>
              </a:ext>
            </a:extLst>
          </p:cNvPr>
          <p:cNvSpPr txBox="1"/>
          <p:nvPr/>
        </p:nvSpPr>
        <p:spPr>
          <a:xfrm>
            <a:off x="7953594" y="450919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79B168-B6FE-4CE6-A0E3-B645D5C02F68}"/>
              </a:ext>
            </a:extLst>
          </p:cNvPr>
          <p:cNvSpPr txBox="1"/>
          <p:nvPr/>
        </p:nvSpPr>
        <p:spPr>
          <a:xfrm>
            <a:off x="7535218" y="451995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8633600-665A-4682-89EB-9D4D1B4B3054}"/>
              </a:ext>
            </a:extLst>
          </p:cNvPr>
          <p:cNvSpPr txBox="1"/>
          <p:nvPr/>
        </p:nvSpPr>
        <p:spPr>
          <a:xfrm>
            <a:off x="7076753" y="4527894"/>
            <a:ext cx="519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C61FFC-0751-4BD6-82C8-6829B26E2797}"/>
              </a:ext>
            </a:extLst>
          </p:cNvPr>
          <p:cNvSpPr txBox="1"/>
          <p:nvPr/>
        </p:nvSpPr>
        <p:spPr>
          <a:xfrm>
            <a:off x="7091989" y="3365419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9B2509B-BAB6-4086-97BA-E84FF635076F}"/>
              </a:ext>
            </a:extLst>
          </p:cNvPr>
          <p:cNvSpPr txBox="1"/>
          <p:nvPr/>
        </p:nvSpPr>
        <p:spPr>
          <a:xfrm>
            <a:off x="8322686" y="2371155"/>
            <a:ext cx="13283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304</a:t>
            </a:r>
          </a:p>
        </p:txBody>
      </p:sp>
    </p:spTree>
    <p:extLst>
      <p:ext uri="{BB962C8B-B14F-4D97-AF65-F5344CB8AC3E}">
        <p14:creationId xmlns:p14="http://schemas.microsoft.com/office/powerpoint/2010/main" val="80340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9" grpId="0"/>
      <p:bldP spid="30" grpId="0"/>
      <p:bldP spid="32" grpId="0"/>
      <p:bldP spid="33" grpId="0"/>
      <p:bldP spid="34" grpId="0"/>
    </p:bld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brick is 12cm long.</a:t>
            </a:r>
          </a:p>
          <a:p>
            <a:r>
              <a:rPr lang="en-US" sz="3200" b="1" dirty="0"/>
              <a:t>Martin makes a line of bricks 132cm long.</a:t>
            </a:r>
          </a:p>
          <a:p>
            <a:r>
              <a:rPr lang="en-US" sz="3200" b="1" dirty="0"/>
              <a:t>How many bricks does he use?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C6A7B6-A379-4A87-A7F8-4DCD664FC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043" y="352799"/>
            <a:ext cx="4363889" cy="8386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401778" y="1619660"/>
            <a:ext cx="287290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132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12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4151918" y="1619660"/>
            <a:ext cx="78418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4936107" y="1623047"/>
            <a:ext cx="1698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bricks</a:t>
            </a:r>
          </a:p>
        </p:txBody>
      </p:sp>
    </p:spTree>
    <p:extLst>
      <p:ext uri="{BB962C8B-B14F-4D97-AF65-F5344CB8AC3E}">
        <p14:creationId xmlns:p14="http://schemas.microsoft.com/office/powerpoint/2010/main" val="49344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9F5DFA-63F6-4ABF-8F65-3F25C30B8D0B}"/>
              </a:ext>
            </a:extLst>
          </p:cNvPr>
          <p:cNvSpPr/>
          <p:nvPr/>
        </p:nvSpPr>
        <p:spPr>
          <a:xfrm>
            <a:off x="103033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five shapes on a square grid. Write the letters of the two shapes which have a line of symmetry.</a:t>
            </a:r>
          </a:p>
        </p:txBody>
      </p:sp>
      <p:pic>
        <p:nvPicPr>
          <p:cNvPr id="3" name="Picture 2" descr="https://app.doublestruck.eu/content/K2_REAS/HTML/Q/Q04A07_files/image001.jpg">
            <a:extLst>
              <a:ext uri="{FF2B5EF4-FFF2-40B4-BE49-F238E27FC236}">
                <a16:creationId xmlns:a16="http://schemas.microsoft.com/office/drawing/2014/main" id="{56112C24-3A57-4F52-B2CD-323B4C6D9D0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535" y="1113277"/>
            <a:ext cx="6664601" cy="55877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4B71D82-A012-49C7-870D-86984FEA3BE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31262C6-AA58-4938-A3DE-67E5BDEC3BD8}"/>
              </a:ext>
            </a:extLst>
          </p:cNvPr>
          <p:cNvCxnSpPr>
            <a:cxnSpLocks/>
          </p:cNvCxnSpPr>
          <p:nvPr/>
        </p:nvCxnSpPr>
        <p:spPr>
          <a:xfrm>
            <a:off x="2988860" y="1446663"/>
            <a:ext cx="1705970" cy="17878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E95E258-F80C-4636-8144-3EA249CB542D}"/>
              </a:ext>
            </a:extLst>
          </p:cNvPr>
          <p:cNvCxnSpPr>
            <a:cxnSpLocks/>
          </p:cNvCxnSpPr>
          <p:nvPr/>
        </p:nvCxnSpPr>
        <p:spPr>
          <a:xfrm flipV="1">
            <a:off x="5979835" y="4244454"/>
            <a:ext cx="1867628" cy="18697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38D120C-E623-4F91-8242-4E9D6918484F}"/>
              </a:ext>
            </a:extLst>
          </p:cNvPr>
          <p:cNvSpPr/>
          <p:nvPr/>
        </p:nvSpPr>
        <p:spPr>
          <a:xfrm>
            <a:off x="8104399" y="528771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BE7A80-38B5-4721-B691-C56444566C68}"/>
              </a:ext>
            </a:extLst>
          </p:cNvPr>
          <p:cNvSpPr/>
          <p:nvPr/>
        </p:nvSpPr>
        <p:spPr>
          <a:xfrm>
            <a:off x="8410279" y="528771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E</a:t>
            </a:r>
          </a:p>
        </p:txBody>
      </p:sp>
    </p:spTree>
    <p:extLst>
      <p:ext uri="{BB962C8B-B14F-4D97-AF65-F5344CB8AC3E}">
        <p14:creationId xmlns:p14="http://schemas.microsoft.com/office/powerpoint/2010/main" val="351877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shaded rectangle covers squares (D, 4) and (E, 4).</a:t>
            </a:r>
          </a:p>
        </p:txBody>
      </p:sp>
      <p:pic>
        <p:nvPicPr>
          <p:cNvPr id="139266" name="Picture 2">
            <a:extLst>
              <a:ext uri="{FF2B5EF4-FFF2-40B4-BE49-F238E27FC236}">
                <a16:creationId xmlns:a16="http://schemas.microsoft.com/office/drawing/2014/main" id="{655657EC-69BE-40CD-99E6-64C24CBEA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50" y="803251"/>
            <a:ext cx="4478673" cy="453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DE4219-B5E1-47F4-B680-629F062D0647}"/>
              </a:ext>
            </a:extLst>
          </p:cNvPr>
          <p:cNvSpPr/>
          <p:nvPr/>
        </p:nvSpPr>
        <p:spPr>
          <a:xfrm>
            <a:off x="5588396" y="634775"/>
            <a:ext cx="61879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and shade the rectangle that covers (B, 5) and (B, 6).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86E0DE-9B2F-4BA5-9551-501941C41DCB}"/>
              </a:ext>
            </a:extLst>
          </p:cNvPr>
          <p:cNvSpPr/>
          <p:nvPr/>
        </p:nvSpPr>
        <p:spPr>
          <a:xfrm>
            <a:off x="1699509" y="1423890"/>
            <a:ext cx="578254" cy="115043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2A7F76-BF0B-4423-A84A-E98CE7D56D2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2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8592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Kirsty, </a:t>
            </a:r>
            <a:r>
              <a:rPr lang="en-GB" sz="3200" b="1" dirty="0" err="1"/>
              <a:t>Seb</a:t>
            </a:r>
            <a:r>
              <a:rPr lang="en-GB" sz="3200" b="1" dirty="0"/>
              <a:t> and Mina made toffee apples to sell at the school fair. </a:t>
            </a:r>
          </a:p>
          <a:p>
            <a:r>
              <a:rPr lang="en-GB" sz="3200" b="1" dirty="0"/>
              <a:t>They made 80 toffee apples altogether. </a:t>
            </a:r>
          </a:p>
          <a:p>
            <a:r>
              <a:rPr lang="en-GB" sz="3200" b="1" dirty="0"/>
              <a:t>Kirsty sold 12 toffee apples. </a:t>
            </a:r>
          </a:p>
          <a:p>
            <a:r>
              <a:rPr lang="en-GB" sz="3200" b="1" dirty="0" err="1"/>
              <a:t>Seb</a:t>
            </a:r>
            <a:r>
              <a:rPr lang="en-GB" sz="3200" b="1" dirty="0"/>
              <a:t> sold 25 toffee apples. </a:t>
            </a:r>
          </a:p>
          <a:p>
            <a:r>
              <a:rPr lang="en-GB" sz="3200" b="1" dirty="0"/>
              <a:t>Mina sold 17 toffee apples. </a:t>
            </a:r>
          </a:p>
          <a:p>
            <a:r>
              <a:rPr lang="en-GB" sz="3200" b="1" dirty="0"/>
              <a:t>How many toffee apples were left?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96D8C1-6780-4514-9B76-C8FE262E3896}"/>
              </a:ext>
            </a:extLst>
          </p:cNvPr>
          <p:cNvSpPr/>
          <p:nvPr/>
        </p:nvSpPr>
        <p:spPr>
          <a:xfrm>
            <a:off x="56122" y="3795660"/>
            <a:ext cx="83844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Kirsty sold her 12 toffee apples for 50p each. </a:t>
            </a:r>
          </a:p>
          <a:p>
            <a:r>
              <a:rPr lang="en-GB" sz="3200" b="1" dirty="0"/>
              <a:t>How much money did she collect?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991ADC-6125-424B-A8FB-A80F18ECE7CB}"/>
              </a:ext>
            </a:extLst>
          </p:cNvPr>
          <p:cNvSpPr txBox="1"/>
          <p:nvPr/>
        </p:nvSpPr>
        <p:spPr>
          <a:xfrm>
            <a:off x="6873024" y="134009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0F859D-B3E5-4096-8797-90C7C739231B}"/>
              </a:ext>
            </a:extLst>
          </p:cNvPr>
          <p:cNvSpPr txBox="1"/>
          <p:nvPr/>
        </p:nvSpPr>
        <p:spPr>
          <a:xfrm>
            <a:off x="6864676" y="179285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428C8F-499F-4CE9-8C79-CF40C21D3EA7}"/>
              </a:ext>
            </a:extLst>
          </p:cNvPr>
          <p:cNvSpPr txBox="1"/>
          <p:nvPr/>
        </p:nvSpPr>
        <p:spPr>
          <a:xfrm>
            <a:off x="6413838" y="180886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6CF2C6-BD8C-4BD3-9ECD-78E5ABF6EE82}"/>
              </a:ext>
            </a:extLst>
          </p:cNvPr>
          <p:cNvCxnSpPr>
            <a:cxnSpLocks/>
          </p:cNvCxnSpPr>
          <p:nvPr/>
        </p:nvCxnSpPr>
        <p:spPr>
          <a:xfrm>
            <a:off x="6426648" y="229901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2C374D6-2C09-4AA0-9E01-0377DBBC1B36}"/>
              </a:ext>
            </a:extLst>
          </p:cNvPr>
          <p:cNvCxnSpPr>
            <a:cxnSpLocks/>
          </p:cNvCxnSpPr>
          <p:nvPr/>
        </p:nvCxnSpPr>
        <p:spPr>
          <a:xfrm>
            <a:off x="6426648" y="3186205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B082FCE-11D8-4E1B-AD9C-73EC87D071AF}"/>
              </a:ext>
            </a:extLst>
          </p:cNvPr>
          <p:cNvSpPr txBox="1"/>
          <p:nvPr/>
        </p:nvSpPr>
        <p:spPr>
          <a:xfrm>
            <a:off x="7302705" y="223158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5468D2-8751-42D5-9A3D-1C14D71BFEB2}"/>
              </a:ext>
            </a:extLst>
          </p:cNvPr>
          <p:cNvSpPr txBox="1"/>
          <p:nvPr/>
        </p:nvSpPr>
        <p:spPr>
          <a:xfrm>
            <a:off x="6862819" y="222864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E60F6D-6F39-4A31-A235-4FDF0A21C793}"/>
              </a:ext>
            </a:extLst>
          </p:cNvPr>
          <p:cNvSpPr txBox="1"/>
          <p:nvPr/>
        </p:nvSpPr>
        <p:spPr>
          <a:xfrm>
            <a:off x="6958616" y="1129492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D027D8-EA30-46B4-A2FF-0AFC04A4C2A9}"/>
              </a:ext>
            </a:extLst>
          </p:cNvPr>
          <p:cNvSpPr txBox="1"/>
          <p:nvPr/>
        </p:nvSpPr>
        <p:spPr>
          <a:xfrm>
            <a:off x="6416390" y="270414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027013-830D-4073-BC01-A58D1F8A0D5F}"/>
              </a:ext>
            </a:extLst>
          </p:cNvPr>
          <p:cNvSpPr txBox="1"/>
          <p:nvPr/>
        </p:nvSpPr>
        <p:spPr>
          <a:xfrm>
            <a:off x="6847513" y="267820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FFB530-4D9A-4194-BECD-BDB79B2FAD8E}"/>
              </a:ext>
            </a:extLst>
          </p:cNvPr>
          <p:cNvSpPr txBox="1"/>
          <p:nvPr/>
        </p:nvSpPr>
        <p:spPr>
          <a:xfrm>
            <a:off x="7305777" y="312629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B11638-396B-42E5-94A4-D6CAB9FFDEC3}"/>
              </a:ext>
            </a:extLst>
          </p:cNvPr>
          <p:cNvSpPr txBox="1"/>
          <p:nvPr/>
        </p:nvSpPr>
        <p:spPr>
          <a:xfrm>
            <a:off x="6865891" y="312335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20187A-F150-47FA-8B61-E450372EA7FD}"/>
              </a:ext>
            </a:extLst>
          </p:cNvPr>
          <p:cNvSpPr txBox="1"/>
          <p:nvPr/>
        </p:nvSpPr>
        <p:spPr>
          <a:xfrm>
            <a:off x="8955865" y="133428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91657EC-6D17-427B-A8A3-ACF50A48BDD3}"/>
              </a:ext>
            </a:extLst>
          </p:cNvPr>
          <p:cNvCxnSpPr>
            <a:cxnSpLocks/>
          </p:cNvCxnSpPr>
          <p:nvPr/>
        </p:nvCxnSpPr>
        <p:spPr>
          <a:xfrm flipV="1">
            <a:off x="8953077" y="140943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37CAE73-C7DF-4552-BD26-81002088E280}"/>
              </a:ext>
            </a:extLst>
          </p:cNvPr>
          <p:cNvSpPr txBox="1"/>
          <p:nvPr/>
        </p:nvSpPr>
        <p:spPr>
          <a:xfrm>
            <a:off x="9032608" y="114864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C3F20A-0351-4E63-9419-B9B9244F0A71}"/>
              </a:ext>
            </a:extLst>
          </p:cNvPr>
          <p:cNvSpPr txBox="1"/>
          <p:nvPr/>
        </p:nvSpPr>
        <p:spPr>
          <a:xfrm>
            <a:off x="9271688" y="1367000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15A2A7-E746-44BC-B40E-54566C7E22D0}"/>
              </a:ext>
            </a:extLst>
          </p:cNvPr>
          <p:cNvSpPr txBox="1"/>
          <p:nvPr/>
        </p:nvSpPr>
        <p:spPr>
          <a:xfrm>
            <a:off x="8947517" y="177895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FF278D-3072-4703-B493-DD7A046A2AA9}"/>
              </a:ext>
            </a:extLst>
          </p:cNvPr>
          <p:cNvSpPr txBox="1"/>
          <p:nvPr/>
        </p:nvSpPr>
        <p:spPr>
          <a:xfrm>
            <a:off x="8496679" y="180305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2170808-0F9E-4CD0-8F1D-104A45431B0B}"/>
              </a:ext>
            </a:extLst>
          </p:cNvPr>
          <p:cNvCxnSpPr>
            <a:cxnSpLocks/>
          </p:cNvCxnSpPr>
          <p:nvPr/>
        </p:nvCxnSpPr>
        <p:spPr>
          <a:xfrm>
            <a:off x="8509489" y="229320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66A3680-68E3-4430-A3A9-5B3F81ECCBE3}"/>
              </a:ext>
            </a:extLst>
          </p:cNvPr>
          <p:cNvCxnSpPr>
            <a:cxnSpLocks/>
          </p:cNvCxnSpPr>
          <p:nvPr/>
        </p:nvCxnSpPr>
        <p:spPr>
          <a:xfrm>
            <a:off x="8509489" y="273605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3687722-018B-4F78-B4E0-F8DD2F6761E5}"/>
              </a:ext>
            </a:extLst>
          </p:cNvPr>
          <p:cNvSpPr txBox="1"/>
          <p:nvPr/>
        </p:nvSpPr>
        <p:spPr>
          <a:xfrm>
            <a:off x="9385546" y="222577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70D69E-BFB9-4BF2-9747-3182DA734561}"/>
              </a:ext>
            </a:extLst>
          </p:cNvPr>
          <p:cNvSpPr txBox="1"/>
          <p:nvPr/>
        </p:nvSpPr>
        <p:spPr>
          <a:xfrm>
            <a:off x="8945660" y="222282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3057B9-8864-474A-A5C0-46C67FA48E00}"/>
              </a:ext>
            </a:extLst>
          </p:cNvPr>
          <p:cNvSpPr txBox="1"/>
          <p:nvPr/>
        </p:nvSpPr>
        <p:spPr>
          <a:xfrm>
            <a:off x="9798750" y="2213473"/>
            <a:ext cx="1476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left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DD0FFC8-176F-4EF7-9CC4-ABBC0BB568D4}"/>
              </a:ext>
            </a:extLst>
          </p:cNvPr>
          <p:cNvSpPr/>
          <p:nvPr/>
        </p:nvSpPr>
        <p:spPr>
          <a:xfrm>
            <a:off x="2153281" y="2939337"/>
            <a:ext cx="4205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 were left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062191-AEC9-4C7C-B0B3-F3A436ABE327}"/>
              </a:ext>
            </a:extLst>
          </p:cNvPr>
          <p:cNvSpPr/>
          <p:nvPr/>
        </p:nvSpPr>
        <p:spPr>
          <a:xfrm>
            <a:off x="6082930" y="4293368"/>
            <a:ext cx="4205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toffee apple = 50p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3DB8A5-BE04-4334-AA9F-A1252135FDBD}"/>
              </a:ext>
            </a:extLst>
          </p:cNvPr>
          <p:cNvSpPr/>
          <p:nvPr/>
        </p:nvSpPr>
        <p:spPr>
          <a:xfrm>
            <a:off x="5918615" y="4794096"/>
            <a:ext cx="4205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toffee apples =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D78CBAD-7012-4DAE-9C2A-C15A954FE00B}"/>
              </a:ext>
            </a:extLst>
          </p:cNvPr>
          <p:cNvSpPr/>
          <p:nvPr/>
        </p:nvSpPr>
        <p:spPr>
          <a:xfrm>
            <a:off x="8875417" y="4794341"/>
            <a:ext cx="13306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6C54B17-B195-4891-BEFD-08609342C27E}"/>
              </a:ext>
            </a:extLst>
          </p:cNvPr>
          <p:cNvSpPr/>
          <p:nvPr/>
        </p:nvSpPr>
        <p:spPr>
          <a:xfrm>
            <a:off x="5711097" y="5666355"/>
            <a:ext cx="4205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toffee apples =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2C456F4-0CD9-4A94-A54D-BF66012B632E}"/>
              </a:ext>
            </a:extLst>
          </p:cNvPr>
          <p:cNvCxnSpPr/>
          <p:nvPr/>
        </p:nvCxnSpPr>
        <p:spPr>
          <a:xfrm>
            <a:off x="6122944" y="534941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4182C9D-EB3A-4960-B153-7438F5780FDE}"/>
              </a:ext>
            </a:extLst>
          </p:cNvPr>
          <p:cNvSpPr/>
          <p:nvPr/>
        </p:nvSpPr>
        <p:spPr>
          <a:xfrm>
            <a:off x="6206818" y="5256291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2B0B9CA-AE35-476C-A8F9-5F010BB52B8A}"/>
              </a:ext>
            </a:extLst>
          </p:cNvPr>
          <p:cNvSpPr/>
          <p:nvPr/>
        </p:nvSpPr>
        <p:spPr>
          <a:xfrm>
            <a:off x="8858126" y="5666355"/>
            <a:ext cx="11933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£6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84B55A-E9D0-4439-93EC-CD14CDDEDEAD}"/>
              </a:ext>
            </a:extLst>
          </p:cNvPr>
          <p:cNvSpPr/>
          <p:nvPr/>
        </p:nvSpPr>
        <p:spPr>
          <a:xfrm>
            <a:off x="8858125" y="6148720"/>
            <a:ext cx="31770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She collected £6</a:t>
            </a:r>
          </a:p>
        </p:txBody>
      </p:sp>
    </p:spTree>
    <p:extLst>
      <p:ext uri="{BB962C8B-B14F-4D97-AF65-F5344CB8AC3E}">
        <p14:creationId xmlns:p14="http://schemas.microsoft.com/office/powerpoint/2010/main" val="120540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20" grpId="0"/>
      <p:bldP spid="21" grpId="0"/>
      <p:bldP spid="22" grpId="0"/>
      <p:bldP spid="23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5" grpId="0"/>
      <p:bldP spid="36" grpId="0"/>
      <p:bldP spid="37" grpId="0"/>
    </p:bld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ED8A26-BCA6-460F-9584-6FC2C6393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76" y="1069034"/>
            <a:ext cx="7835705" cy="142413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sequence.</a:t>
            </a:r>
          </a:p>
          <a:p>
            <a:r>
              <a:rPr lang="en-US" sz="3200" b="1" dirty="0"/>
              <a:t>The numbers increase by the same amount each time.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The sequence continues.</a:t>
            </a:r>
          </a:p>
          <a:p>
            <a:r>
              <a:rPr lang="en-US" sz="3200" b="1" dirty="0"/>
              <a:t>Circle all of the numbers below that would appear in the sequence.</a:t>
            </a:r>
          </a:p>
          <a:p>
            <a:endParaRPr lang="en-US" sz="3200" dirty="0"/>
          </a:p>
          <a:p>
            <a:r>
              <a:rPr lang="en-US" sz="3200" dirty="0"/>
              <a:t>       840          905          989          1000          2051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B7DE7F-EFD6-4DF3-A16C-9A77682B68A4}"/>
              </a:ext>
            </a:extLst>
          </p:cNvPr>
          <p:cNvSpPr/>
          <p:nvPr/>
        </p:nvSpPr>
        <p:spPr>
          <a:xfrm>
            <a:off x="8186225" y="1750465"/>
            <a:ext cx="288182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multiples of 5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996B648-28E9-40C8-AB12-7E0BFA321999}"/>
              </a:ext>
            </a:extLst>
          </p:cNvPr>
          <p:cNvSpPr/>
          <p:nvPr/>
        </p:nvSpPr>
        <p:spPr>
          <a:xfrm>
            <a:off x="576776" y="3394449"/>
            <a:ext cx="1046017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AE7D9FD-205D-49F1-8509-59AC2CE40C84}"/>
              </a:ext>
            </a:extLst>
          </p:cNvPr>
          <p:cNvSpPr/>
          <p:nvPr/>
        </p:nvSpPr>
        <p:spPr>
          <a:xfrm>
            <a:off x="2123960" y="3394449"/>
            <a:ext cx="1046017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C45CC70-0B14-44E7-A590-CB9B83DDB861}"/>
              </a:ext>
            </a:extLst>
          </p:cNvPr>
          <p:cNvSpPr/>
          <p:nvPr/>
        </p:nvSpPr>
        <p:spPr>
          <a:xfrm>
            <a:off x="5210060" y="3394449"/>
            <a:ext cx="1228840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99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ECF6CF8-90D2-4A7D-8F92-0A014E7A974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1D11B09-080B-4890-928A-AE5D71A1ADB8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9176E67-9059-45E2-BF30-F339A35A4C94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B96EB9D-8B3A-4C9E-9F55-84211D7E4441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A96F64F-726D-4BD7-A2E6-95086A411A3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ADBDE4-7507-4985-BB1D-C6C0D65BC78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E716750-2E83-43D9-994C-2BA04FF674DB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F4407D4-38DE-4CCB-887F-84C94DEC4FFA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EF0DF95-F1DC-4C4F-BD8D-88AE2F74E8A0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5B0D35E-39BF-428C-A99B-3CE3FE99A59F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00A151B-E7E4-445E-B8D2-60BC7686BA46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A33A1E-F816-47AC-9E5F-96FB64F6747B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558773A-FAB2-4382-82AE-BA050D30348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8CB60A-5424-4C07-808D-BA41E836334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1DC63D0-8B3E-4686-80A1-5A92B4643171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375F99-A4CE-4843-A670-90A1BC4938D7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2CF5B3E-79F2-4977-B25A-E233C43C158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474CE5D-11E4-47AE-A2D7-2CFD43634D4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2BD4906-F8F6-4D23-8E19-B6478BBF5A4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5E1214-2930-44F5-B53A-E242AC0C9B4D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D2A9226-15A6-4789-B649-76016D9D010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A09D3C2-679F-4407-A193-E3468146DE52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7C7244-F649-4444-88C8-D9F44F877275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E34A32B-1F61-4910-933C-A878A3E7571F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1E15682-ABA9-42BD-A7F6-9F90CCB1D2A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74557E-BBC7-463C-AADC-E2433F8EC248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D604F72-9118-4A0B-96A9-346566DDDFD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6A4BE40-B618-4791-9672-B550B357F86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C2729A2-8953-4FEF-B565-ADBD694001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4DB6650-5665-4166-AD8B-0F74ADCE7E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759EDB6-DFFE-4659-B6F0-BD7D5CDDD7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906F4B8-9E63-446C-9C2A-51918E7DB1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04B7F24-6916-49C2-A653-BDD6CC5C77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C6EA516-C169-480B-B7A7-A2A4F5F20F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6E6AA96-5320-4328-BA42-E1ECA92FAD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DD629C2-3463-41F2-AC5B-0CE808B520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C713763-2F8E-4553-A8FB-20A1C908B1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52E32F6-52B1-41AA-8759-80AC872111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B2BECE4-0013-4951-9E9C-29A950659F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90D0389-31CF-4A80-A317-CF5807866B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4D6E462-1E59-4AA1-AB52-FAF63B11F3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74B0F5-0F63-467B-A5ED-D9F61C22CB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E3C3759-35F1-4D51-8649-FCB4A91F07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EE27C91-1BE4-498D-B1E0-884FF32DEF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 of size, starting with the smallest.</a:t>
            </a:r>
          </a:p>
          <a:p>
            <a:r>
              <a:rPr lang="en-US" sz="3200" dirty="0"/>
              <a:t>       3.01          13.0          0.31          1.30          3.1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654C47-C7DB-4BEC-91FE-FC57329B9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32" y="3912930"/>
            <a:ext cx="10170536" cy="1618983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6F66D08-95C2-4226-BD04-7B4E4C7F2A1E}"/>
              </a:ext>
            </a:extLst>
          </p:cNvPr>
          <p:cNvSpPr txBox="1"/>
          <p:nvPr/>
        </p:nvSpPr>
        <p:spPr>
          <a:xfrm>
            <a:off x="1783790" y="1316658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3.0 1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CE2CAB3-6405-41FF-859A-4EE89D5C447A}"/>
              </a:ext>
            </a:extLst>
          </p:cNvPr>
          <p:cNvSpPr txBox="1"/>
          <p:nvPr/>
        </p:nvSpPr>
        <p:spPr>
          <a:xfrm>
            <a:off x="1345220" y="1752311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1 3.0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1398AFF-7538-4700-B4F2-D3B7DC0F113E}"/>
              </a:ext>
            </a:extLst>
          </p:cNvPr>
          <p:cNvSpPr txBox="1"/>
          <p:nvPr/>
        </p:nvSpPr>
        <p:spPr>
          <a:xfrm>
            <a:off x="1793133" y="2197840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0.3 1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208985D-8D31-4A62-A33F-13F36F8674CA}"/>
              </a:ext>
            </a:extLst>
          </p:cNvPr>
          <p:cNvSpPr txBox="1"/>
          <p:nvPr/>
        </p:nvSpPr>
        <p:spPr>
          <a:xfrm>
            <a:off x="1788734" y="2644044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1.3 0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B432D7E-9965-48A8-A887-FA1807A7DA4E}"/>
              </a:ext>
            </a:extLst>
          </p:cNvPr>
          <p:cNvSpPr txBox="1"/>
          <p:nvPr/>
        </p:nvSpPr>
        <p:spPr>
          <a:xfrm>
            <a:off x="1787791" y="3106352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41A4268-2E20-4A4C-9EA8-93527FD834E9}"/>
              </a:ext>
            </a:extLst>
          </p:cNvPr>
          <p:cNvSpPr txBox="1"/>
          <p:nvPr/>
        </p:nvSpPr>
        <p:spPr>
          <a:xfrm>
            <a:off x="2657880" y="1753784"/>
            <a:ext cx="6278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4A009EC-3D6A-444D-9F32-9F4B372CF0B9}"/>
              </a:ext>
            </a:extLst>
          </p:cNvPr>
          <p:cNvSpPr txBox="1"/>
          <p:nvPr/>
        </p:nvSpPr>
        <p:spPr>
          <a:xfrm>
            <a:off x="2671948" y="3114717"/>
            <a:ext cx="6278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2628ACA-E999-46D7-9BC7-C71B82117DCB}"/>
              </a:ext>
            </a:extLst>
          </p:cNvPr>
          <p:cNvSpPr txBox="1"/>
          <p:nvPr/>
        </p:nvSpPr>
        <p:spPr>
          <a:xfrm>
            <a:off x="9312597" y="4142663"/>
            <a:ext cx="15551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13.0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670F7C-E853-4739-9E30-4FA2F51365CC}"/>
              </a:ext>
            </a:extLst>
          </p:cNvPr>
          <p:cNvSpPr txBox="1"/>
          <p:nvPr/>
        </p:nvSpPr>
        <p:spPr>
          <a:xfrm>
            <a:off x="7427945" y="4139717"/>
            <a:ext cx="23486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DB3F3D4-08BC-46D3-8FFF-442D89BC177B}"/>
              </a:ext>
            </a:extLst>
          </p:cNvPr>
          <p:cNvSpPr txBox="1"/>
          <p:nvPr/>
        </p:nvSpPr>
        <p:spPr>
          <a:xfrm>
            <a:off x="5217277" y="4136771"/>
            <a:ext cx="1318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0BEF798-0548-4729-975D-7B5CC153A104}"/>
              </a:ext>
            </a:extLst>
          </p:cNvPr>
          <p:cNvSpPr txBox="1"/>
          <p:nvPr/>
        </p:nvSpPr>
        <p:spPr>
          <a:xfrm>
            <a:off x="3123839" y="4150536"/>
            <a:ext cx="15084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1.30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38635B5-29CF-44E5-8009-A2DBACB17A37}"/>
              </a:ext>
            </a:extLst>
          </p:cNvPr>
          <p:cNvSpPr txBox="1"/>
          <p:nvPr/>
        </p:nvSpPr>
        <p:spPr>
          <a:xfrm>
            <a:off x="1071478" y="4150536"/>
            <a:ext cx="15449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0.31</a:t>
            </a:r>
          </a:p>
        </p:txBody>
      </p:sp>
    </p:spTree>
    <p:extLst>
      <p:ext uri="{BB962C8B-B14F-4D97-AF65-F5344CB8AC3E}">
        <p14:creationId xmlns:p14="http://schemas.microsoft.com/office/powerpoint/2010/main" val="248863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the high jump, Vijay jumped 96cm on his first try. </a:t>
            </a:r>
          </a:p>
          <a:p>
            <a:r>
              <a:rPr lang="en-US" sz="3200" b="1" dirty="0"/>
              <a:t>He jumped 1m 15cm on his second try. </a:t>
            </a:r>
          </a:p>
          <a:p>
            <a:r>
              <a:rPr lang="en-US" sz="3200" b="1" dirty="0"/>
              <a:t>How much higher did he jump on his second try?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8E1CCC-37C5-4347-B772-9B61DFB4EDCD}"/>
              </a:ext>
            </a:extLst>
          </p:cNvPr>
          <p:cNvSpPr/>
          <p:nvPr/>
        </p:nvSpPr>
        <p:spPr>
          <a:xfrm>
            <a:off x="6679770" y="526944"/>
            <a:ext cx="15014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115cm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4D60E6-71B6-494D-A291-6F05E0886901}"/>
              </a:ext>
            </a:extLst>
          </p:cNvPr>
          <p:cNvGrpSpPr/>
          <p:nvPr/>
        </p:nvGrpSpPr>
        <p:grpSpPr>
          <a:xfrm>
            <a:off x="967246" y="1833030"/>
            <a:ext cx="1885499" cy="1414081"/>
            <a:chOff x="1371600" y="1941038"/>
            <a:chExt cx="1885499" cy="141408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7312DC6-2E09-4AB2-9DCE-88AFB485EBB5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1 1 5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B78788D-85DD-4896-863B-2E1164588504}"/>
                </a:ext>
              </a:extLst>
            </p:cNvPr>
            <p:cNvSpPr txBox="1"/>
            <p:nvPr/>
          </p:nvSpPr>
          <p:spPr>
            <a:xfrm>
              <a:off x="2251423" y="2373230"/>
              <a:ext cx="100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9 6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7CCCE91-DF4E-487A-B978-ECA8125EB612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887B06F-2A17-48EA-B7DC-626A3382C06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B13E70-5FC5-4B23-8310-D09652ED3B3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CAEE063-5134-41E0-9A12-874EF55F79E5}"/>
              </a:ext>
            </a:extLst>
          </p:cNvPr>
          <p:cNvSpPr txBox="1"/>
          <p:nvPr/>
        </p:nvSpPr>
        <p:spPr>
          <a:xfrm>
            <a:off x="2295148" y="271849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DCFE2E-F468-4804-8F59-65FD558FC481}"/>
              </a:ext>
            </a:extLst>
          </p:cNvPr>
          <p:cNvCxnSpPr>
            <a:cxnSpLocks/>
          </p:cNvCxnSpPr>
          <p:nvPr/>
        </p:nvCxnSpPr>
        <p:spPr>
          <a:xfrm flipV="1">
            <a:off x="1852734" y="191708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E103572-A6F9-423B-B689-697E514788C6}"/>
              </a:ext>
            </a:extLst>
          </p:cNvPr>
          <p:cNvSpPr txBox="1"/>
          <p:nvPr/>
        </p:nvSpPr>
        <p:spPr>
          <a:xfrm>
            <a:off x="1882809" y="161966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D8E4F8-01CC-458F-ABE0-068631E3CBA1}"/>
              </a:ext>
            </a:extLst>
          </p:cNvPr>
          <p:cNvSpPr txBox="1"/>
          <p:nvPr/>
        </p:nvSpPr>
        <p:spPr>
          <a:xfrm>
            <a:off x="2174044" y="1865656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A86B39-47B5-4854-8684-266779E3D2E2}"/>
              </a:ext>
            </a:extLst>
          </p:cNvPr>
          <p:cNvSpPr txBox="1"/>
          <p:nvPr/>
        </p:nvSpPr>
        <p:spPr>
          <a:xfrm>
            <a:off x="1834353" y="272508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73739B-1C92-4E80-986D-0D68E1351A31}"/>
              </a:ext>
            </a:extLst>
          </p:cNvPr>
          <p:cNvSpPr txBox="1"/>
          <p:nvPr/>
        </p:nvSpPr>
        <p:spPr>
          <a:xfrm>
            <a:off x="1384199" y="272568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98B1CF-7CBB-4336-B371-851187DE8C19}"/>
              </a:ext>
            </a:extLst>
          </p:cNvPr>
          <p:cNvCxnSpPr>
            <a:cxnSpLocks/>
          </p:cNvCxnSpPr>
          <p:nvPr/>
        </p:nvCxnSpPr>
        <p:spPr>
          <a:xfrm flipV="1">
            <a:off x="1407018" y="191850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C3D951C-1D68-49F7-B316-734A8FC6B742}"/>
              </a:ext>
            </a:extLst>
          </p:cNvPr>
          <p:cNvSpPr txBox="1"/>
          <p:nvPr/>
        </p:nvSpPr>
        <p:spPr>
          <a:xfrm>
            <a:off x="1437093" y="162108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43393D-C162-48D4-8605-E14F90D77B7E}"/>
              </a:ext>
            </a:extLst>
          </p:cNvPr>
          <p:cNvSpPr txBox="1"/>
          <p:nvPr/>
        </p:nvSpPr>
        <p:spPr>
          <a:xfrm>
            <a:off x="1753709" y="1616057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56824A-1DB6-46A4-A612-E131AE5905B4}"/>
              </a:ext>
            </a:extLst>
          </p:cNvPr>
          <p:cNvSpPr/>
          <p:nvPr/>
        </p:nvSpPr>
        <p:spPr>
          <a:xfrm>
            <a:off x="8401955" y="1035595"/>
            <a:ext cx="2737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19cm higher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1D9B993-0FD5-4D9F-B77B-277EA056D508}"/>
              </a:ext>
            </a:extLst>
          </p:cNvPr>
          <p:cNvGrpSpPr/>
          <p:nvPr/>
        </p:nvGrpSpPr>
        <p:grpSpPr>
          <a:xfrm>
            <a:off x="3850782" y="2469107"/>
            <a:ext cx="797285" cy="492950"/>
            <a:chOff x="3653353" y="928777"/>
            <a:chExt cx="797285" cy="492950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B9C182C-BE64-41D1-AB0D-5B19DFDC35F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8224D84-6FC7-4F50-833A-32876254DCF3}"/>
                </a:ext>
              </a:extLst>
            </p:cNvPr>
            <p:cNvSpPr txBox="1"/>
            <p:nvPr/>
          </p:nvSpPr>
          <p:spPr>
            <a:xfrm>
              <a:off x="3653353" y="1021617"/>
              <a:ext cx="7972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96cm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8C40A27-49A8-44C1-8DAE-5A88CADC8BA3}"/>
              </a:ext>
            </a:extLst>
          </p:cNvPr>
          <p:cNvGrpSpPr/>
          <p:nvPr/>
        </p:nvGrpSpPr>
        <p:grpSpPr>
          <a:xfrm>
            <a:off x="4874491" y="2466354"/>
            <a:ext cx="663513" cy="494964"/>
            <a:chOff x="6902436" y="926763"/>
            <a:chExt cx="663513" cy="494964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6D2383F-51E7-4A40-ABD9-CF674D6C9BF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CCE893F-2B2F-4B75-BE03-9D9D38CE2E43}"/>
                </a:ext>
              </a:extLst>
            </p:cNvPr>
            <p:cNvGrpSpPr/>
            <p:nvPr/>
          </p:nvGrpSpPr>
          <p:grpSpPr>
            <a:xfrm>
              <a:off x="6902436" y="928608"/>
              <a:ext cx="663513" cy="493119"/>
              <a:chOff x="6902436" y="928608"/>
              <a:chExt cx="663513" cy="49311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48BB69F-D08C-4784-8926-E88D248F0739}"/>
                  </a:ext>
                </a:extLst>
              </p:cNvPr>
              <p:cNvSpPr txBox="1"/>
              <p:nvPr/>
            </p:nvSpPr>
            <p:spPr>
              <a:xfrm>
                <a:off x="6902436" y="1021617"/>
                <a:ext cx="6635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1m</a:t>
                </a: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780719D-E728-4952-A824-911985ED9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91">
            <a:extLst>
              <a:ext uri="{FF2B5EF4-FFF2-40B4-BE49-F238E27FC236}">
                <a16:creationId xmlns:a16="http://schemas.microsoft.com/office/drawing/2014/main" id="{0F4BFA79-6E29-41D6-B305-A06BBEFF573A}"/>
              </a:ext>
            </a:extLst>
          </p:cNvPr>
          <p:cNvGrpSpPr/>
          <p:nvPr/>
        </p:nvGrpSpPr>
        <p:grpSpPr>
          <a:xfrm>
            <a:off x="4228857" y="1970482"/>
            <a:ext cx="893612" cy="479154"/>
            <a:chOff x="7395283" y="5821043"/>
            <a:chExt cx="205894" cy="512761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6C679975-AF8D-48DE-8BFB-05D5E28E7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1C8CBAC-63A2-4DE8-A411-8C482E4CBAAE}"/>
                </a:ext>
              </a:extLst>
            </p:cNvPr>
            <p:cNvSpPr/>
            <p:nvPr/>
          </p:nvSpPr>
          <p:spPr>
            <a:xfrm>
              <a:off x="7414118" y="5821043"/>
              <a:ext cx="16468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+4cm</a:t>
              </a:r>
            </a:p>
          </p:txBody>
        </p:sp>
      </p:grpSp>
      <p:grpSp>
        <p:nvGrpSpPr>
          <p:cNvPr id="35" name="Group 91">
            <a:extLst>
              <a:ext uri="{FF2B5EF4-FFF2-40B4-BE49-F238E27FC236}">
                <a16:creationId xmlns:a16="http://schemas.microsoft.com/office/drawing/2014/main" id="{3A941A15-E269-4B84-AC7E-2E3F7C25335E}"/>
              </a:ext>
            </a:extLst>
          </p:cNvPr>
          <p:cNvGrpSpPr/>
          <p:nvPr/>
        </p:nvGrpSpPr>
        <p:grpSpPr>
          <a:xfrm>
            <a:off x="5125369" y="1966051"/>
            <a:ext cx="889897" cy="479154"/>
            <a:chOff x="7395283" y="5821043"/>
            <a:chExt cx="205894" cy="512761"/>
          </a:xfrm>
        </p:grpSpPr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A1D46EF9-576F-4DC4-9E51-9813D0DD9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DC7D278-D511-4928-9B1C-A9056C27D871}"/>
                </a:ext>
              </a:extLst>
            </p:cNvPr>
            <p:cNvSpPr/>
            <p:nvPr/>
          </p:nvSpPr>
          <p:spPr>
            <a:xfrm>
              <a:off x="7402651" y="5821043"/>
              <a:ext cx="1927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+15cm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9D203E-AF5D-4181-8687-5BEF4E3496F2}"/>
              </a:ext>
            </a:extLst>
          </p:cNvPr>
          <p:cNvGrpSpPr/>
          <p:nvPr/>
        </p:nvGrpSpPr>
        <p:grpSpPr>
          <a:xfrm>
            <a:off x="5543655" y="2463972"/>
            <a:ext cx="1158669" cy="494964"/>
            <a:chOff x="6680501" y="926763"/>
            <a:chExt cx="1158669" cy="49496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257D0DD-C15D-4B5B-ACC5-F3F269CD400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5C990F8-452B-4E82-8C8D-65C4E97A46CC}"/>
                </a:ext>
              </a:extLst>
            </p:cNvPr>
            <p:cNvGrpSpPr/>
            <p:nvPr/>
          </p:nvGrpSpPr>
          <p:grpSpPr>
            <a:xfrm>
              <a:off x="6680501" y="928608"/>
              <a:ext cx="1158669" cy="493119"/>
              <a:chOff x="6680501" y="928608"/>
              <a:chExt cx="1158669" cy="49311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025729B-26DB-49BC-8742-81912A494B3A}"/>
                  </a:ext>
                </a:extLst>
              </p:cNvPr>
              <p:cNvSpPr txBox="1"/>
              <p:nvPr/>
            </p:nvSpPr>
            <p:spPr>
              <a:xfrm>
                <a:off x="6680501" y="1021617"/>
                <a:ext cx="115866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1m 15cm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B5910356-68A9-4157-8B98-76969435F8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6D1CEB7-0902-4F9A-B28E-435177DE44FF}"/>
              </a:ext>
            </a:extLst>
          </p:cNvPr>
          <p:cNvCxnSpPr>
            <a:cxnSpLocks/>
          </p:cNvCxnSpPr>
          <p:nvPr/>
        </p:nvCxnSpPr>
        <p:spPr>
          <a:xfrm>
            <a:off x="3896326" y="2482151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93E31A77-4407-4410-9D94-19E89E9FA2BE}"/>
              </a:ext>
            </a:extLst>
          </p:cNvPr>
          <p:cNvSpPr/>
          <p:nvPr/>
        </p:nvSpPr>
        <p:spPr>
          <a:xfrm>
            <a:off x="4162841" y="231658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39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0.01927 -0.03797 C 0.0233 -0.0463 0.02929 -0.0507 0.0358 -0.0507 C 0.04296 -0.0507 0.04882 -0.0463 0.05286 -0.03797 L 0.07252 4.81481E-6 " pathEditMode="relative" rAng="0" ptsTypes="AAAAA">
                                      <p:cBhvr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4.81481E-6 L 0.09179 -0.03704 C 0.09596 -0.04538 0.10221 -0.04977 0.10846 -0.04977 C 0.11588 -0.04977 0.12174 -0.04538 0.12578 -0.03704 L 0.14583 4.81481E-6 " pathEditMode="relative" rAng="0" ptsTypes="AAAAA">
                                      <p:cBhvr>
                                        <p:cTn id="9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44" grpId="0" animBg="1"/>
      <p:bldP spid="44" grpId="1" animBg="1"/>
      <p:bldP spid="44" grpId="2" animBg="1"/>
    </p:bld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Join each of these calculations to the number that is </a:t>
            </a:r>
            <a:r>
              <a:rPr lang="en-GB" sz="3200" b="1" u="sng" dirty="0"/>
              <a:t>nearest</a:t>
            </a:r>
            <a:r>
              <a:rPr lang="en-GB" sz="3200" b="1" dirty="0"/>
              <a:t> to the correct answer. One has been done for you. </a:t>
            </a: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6FC370-4AE2-4AF2-A203-E19FBA97F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30" y="1170094"/>
            <a:ext cx="5362575" cy="543877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C65F2E3-1A60-4D1E-B526-873B48431AB6}"/>
              </a:ext>
            </a:extLst>
          </p:cNvPr>
          <p:cNvGrpSpPr/>
          <p:nvPr/>
        </p:nvGrpSpPr>
        <p:grpSpPr>
          <a:xfrm>
            <a:off x="6274319" y="1305868"/>
            <a:ext cx="1885499" cy="1414081"/>
            <a:chOff x="1371600" y="1941038"/>
            <a:chExt cx="1885499" cy="141408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BFB2D7-F8B5-4775-82E0-BCD67E822755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3 5 7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45CFF18-F3DA-4569-BAE6-D3B0EBDC2835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1 4 9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C6557FD-1168-42F1-A93D-06816A7024E5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F5F6DA7-4DFD-486C-9BBD-CCEFBF5F676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A23F34E-94E5-4ADE-AC14-9BC7E0285EC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68AC3A2-23B9-49DA-8542-02553A159DF8}"/>
              </a:ext>
            </a:extLst>
          </p:cNvPr>
          <p:cNvSpPr txBox="1"/>
          <p:nvPr/>
        </p:nvSpPr>
        <p:spPr>
          <a:xfrm>
            <a:off x="7602221" y="219133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7F7866A-AD3D-4B7E-8E6D-19DFD22514DC}"/>
              </a:ext>
            </a:extLst>
          </p:cNvPr>
          <p:cNvCxnSpPr>
            <a:cxnSpLocks/>
          </p:cNvCxnSpPr>
          <p:nvPr/>
        </p:nvCxnSpPr>
        <p:spPr>
          <a:xfrm flipV="1">
            <a:off x="7159807" y="138992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F42A152-4078-403F-B517-7DA6970BBFD2}"/>
              </a:ext>
            </a:extLst>
          </p:cNvPr>
          <p:cNvSpPr txBox="1"/>
          <p:nvPr/>
        </p:nvSpPr>
        <p:spPr>
          <a:xfrm>
            <a:off x="7189882" y="109249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143D9D-3673-4F20-B87C-92A055B6078E}"/>
              </a:ext>
            </a:extLst>
          </p:cNvPr>
          <p:cNvSpPr txBox="1"/>
          <p:nvPr/>
        </p:nvSpPr>
        <p:spPr>
          <a:xfrm>
            <a:off x="7481117" y="1338494"/>
            <a:ext cx="31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568E7F-1619-4FA4-A2B5-B8EFECF26B1E}"/>
              </a:ext>
            </a:extLst>
          </p:cNvPr>
          <p:cNvSpPr txBox="1"/>
          <p:nvPr/>
        </p:nvSpPr>
        <p:spPr>
          <a:xfrm>
            <a:off x="7141426" y="219792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924799-F2A5-4153-B531-BF7D0A83DBC6}"/>
              </a:ext>
            </a:extLst>
          </p:cNvPr>
          <p:cNvSpPr txBox="1"/>
          <p:nvPr/>
        </p:nvSpPr>
        <p:spPr>
          <a:xfrm>
            <a:off x="6691272" y="219852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D60F220-932F-4AF2-BC9E-CA23CCD1CD2A}"/>
              </a:ext>
            </a:extLst>
          </p:cNvPr>
          <p:cNvCxnSpPr>
            <a:cxnSpLocks/>
          </p:cNvCxnSpPr>
          <p:nvPr/>
        </p:nvCxnSpPr>
        <p:spPr>
          <a:xfrm>
            <a:off x="2353235" y="2716644"/>
            <a:ext cx="2554941" cy="2148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97407A3-0B18-4C46-9345-8AD777288DD8}"/>
              </a:ext>
            </a:extLst>
          </p:cNvPr>
          <p:cNvGrpSpPr/>
          <p:nvPr/>
        </p:nvGrpSpPr>
        <p:grpSpPr>
          <a:xfrm>
            <a:off x="8595349" y="1290959"/>
            <a:ext cx="1861800" cy="1405123"/>
            <a:chOff x="2248666" y="1937292"/>
            <a:chExt cx="1861800" cy="140512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80DF371-2AD5-4BFA-AA2B-48B2EA8BB0A3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5C3F9A9-160C-46CC-B5DC-A3FA72F0133C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4B36CB8-1B81-49C6-927D-9BA3158830E1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83FDCBC-6C86-4539-8CDA-D6E1847D4FEC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F947ECF-7ED5-42BD-A7A9-F2B38EB9822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14DF8933-1BB6-46C2-893C-ACF5EFF1DAD4}"/>
              </a:ext>
            </a:extLst>
          </p:cNvPr>
          <p:cNvSpPr txBox="1"/>
          <p:nvPr/>
        </p:nvSpPr>
        <p:spPr>
          <a:xfrm>
            <a:off x="9490464" y="2182535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F8DDCC-A078-4731-948D-9C0E8A7AE8E6}"/>
              </a:ext>
            </a:extLst>
          </p:cNvPr>
          <p:cNvSpPr txBox="1"/>
          <p:nvPr/>
        </p:nvSpPr>
        <p:spPr>
          <a:xfrm>
            <a:off x="9099264" y="105872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1678DD-D288-44AC-989A-2A07CB23A2F9}"/>
              </a:ext>
            </a:extLst>
          </p:cNvPr>
          <p:cNvSpPr txBox="1"/>
          <p:nvPr/>
        </p:nvSpPr>
        <p:spPr>
          <a:xfrm>
            <a:off x="8603714" y="2182536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4 9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125B982-C10F-45AA-97CC-77A6A7CEE540}"/>
              </a:ext>
            </a:extLst>
          </p:cNvPr>
          <p:cNvCxnSpPr>
            <a:cxnSpLocks/>
          </p:cNvCxnSpPr>
          <p:nvPr/>
        </p:nvCxnSpPr>
        <p:spPr>
          <a:xfrm>
            <a:off x="2353235" y="3932147"/>
            <a:ext cx="2554941" cy="1876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D50AEA1-05DF-4FB2-A030-A0DE21E20916}"/>
              </a:ext>
            </a:extLst>
          </p:cNvPr>
          <p:cNvGrpSpPr/>
          <p:nvPr/>
        </p:nvGrpSpPr>
        <p:grpSpPr>
          <a:xfrm>
            <a:off x="6274319" y="3410546"/>
            <a:ext cx="1885499" cy="1414081"/>
            <a:chOff x="1371600" y="1941038"/>
            <a:chExt cx="1885499" cy="14140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B7F0E32-862D-4619-9F4A-A002063BACB5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7 7 7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E1A5AE6-1AF3-428C-83FC-AEA6E9F30B57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6 7 9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CA7400-F766-44E0-A1F1-AD71BC9861F2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9CB8478-DA93-4E48-B822-ACBDAC43AE4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CF377F4-9F94-4C63-ABD7-4615BB147AB1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93AF133-51B9-451F-A4FF-844483254FE6}"/>
              </a:ext>
            </a:extLst>
          </p:cNvPr>
          <p:cNvSpPr txBox="1"/>
          <p:nvPr/>
        </p:nvSpPr>
        <p:spPr>
          <a:xfrm>
            <a:off x="7602221" y="429601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6432CCD-B2D4-452D-9AA4-977C3FA11364}"/>
              </a:ext>
            </a:extLst>
          </p:cNvPr>
          <p:cNvCxnSpPr>
            <a:cxnSpLocks/>
          </p:cNvCxnSpPr>
          <p:nvPr/>
        </p:nvCxnSpPr>
        <p:spPr>
          <a:xfrm flipV="1">
            <a:off x="7159807" y="349460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36197D5-EDD1-4AEA-895B-795FECA13A12}"/>
              </a:ext>
            </a:extLst>
          </p:cNvPr>
          <p:cNvSpPr txBox="1"/>
          <p:nvPr/>
        </p:nvSpPr>
        <p:spPr>
          <a:xfrm>
            <a:off x="7189882" y="319717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A66ABE-B5CA-4E3A-BE75-C5E5FCC33BF6}"/>
              </a:ext>
            </a:extLst>
          </p:cNvPr>
          <p:cNvSpPr txBox="1"/>
          <p:nvPr/>
        </p:nvSpPr>
        <p:spPr>
          <a:xfrm>
            <a:off x="7481117" y="3443172"/>
            <a:ext cx="31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45C30A6-836C-4681-B273-716F96570594}"/>
              </a:ext>
            </a:extLst>
          </p:cNvPr>
          <p:cNvSpPr txBox="1"/>
          <p:nvPr/>
        </p:nvSpPr>
        <p:spPr>
          <a:xfrm>
            <a:off x="7141426" y="430260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F67DAC1-828C-4182-9C7B-E1D33625826E}"/>
              </a:ext>
            </a:extLst>
          </p:cNvPr>
          <p:cNvSpPr txBox="1"/>
          <p:nvPr/>
        </p:nvSpPr>
        <p:spPr>
          <a:xfrm>
            <a:off x="6691272" y="430320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0C9B1DE-F5BE-4FEF-ABAC-9EE7EF15F0AB}"/>
              </a:ext>
            </a:extLst>
          </p:cNvPr>
          <p:cNvCxnSpPr>
            <a:cxnSpLocks/>
          </p:cNvCxnSpPr>
          <p:nvPr/>
        </p:nvCxnSpPr>
        <p:spPr>
          <a:xfrm flipV="1">
            <a:off x="6715307" y="349460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FB6BBCD-0812-4CA0-8A4F-BFE9E1CABA82}"/>
              </a:ext>
            </a:extLst>
          </p:cNvPr>
          <p:cNvSpPr txBox="1"/>
          <p:nvPr/>
        </p:nvSpPr>
        <p:spPr>
          <a:xfrm>
            <a:off x="6745382" y="319717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2D2489F-3754-417B-A1D3-2CE6A0B9746D}"/>
              </a:ext>
            </a:extLst>
          </p:cNvPr>
          <p:cNvSpPr txBox="1"/>
          <p:nvPr/>
        </p:nvSpPr>
        <p:spPr>
          <a:xfrm>
            <a:off x="7066692" y="3199064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3175A09-F964-43DA-A1E6-482FDE2E92E7}"/>
              </a:ext>
            </a:extLst>
          </p:cNvPr>
          <p:cNvCxnSpPr>
            <a:cxnSpLocks/>
          </p:cNvCxnSpPr>
          <p:nvPr/>
        </p:nvCxnSpPr>
        <p:spPr>
          <a:xfrm flipV="1">
            <a:off x="2353235" y="1984015"/>
            <a:ext cx="2641068" cy="30803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4A2E330-AF3E-4049-82C8-61AD16319642}"/>
              </a:ext>
            </a:extLst>
          </p:cNvPr>
          <p:cNvGrpSpPr/>
          <p:nvPr/>
        </p:nvGrpSpPr>
        <p:grpSpPr>
          <a:xfrm>
            <a:off x="8545823" y="3408697"/>
            <a:ext cx="1885499" cy="1414081"/>
            <a:chOff x="1371600" y="1941038"/>
            <a:chExt cx="1885499" cy="1414081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2DF6A21-046C-4003-B210-B5F29F9B950D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8 0 1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5D0361F-1F29-43B6-BB6A-FFBCA96D0A7B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4 4 4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86C50CE-589F-4F43-BA80-6EC2C8146AA2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EA2D219-6DAE-40D0-BD67-CBC05623F22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17A4963-02E5-476D-A32A-98B4D5F3A04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1B78411C-FE7E-46A1-948E-09188AFAC85A}"/>
              </a:ext>
            </a:extLst>
          </p:cNvPr>
          <p:cNvSpPr txBox="1"/>
          <p:nvPr/>
        </p:nvSpPr>
        <p:spPr>
          <a:xfrm>
            <a:off x="9873725" y="429416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CBD03D7-CB88-4A82-AAB4-D8C8E9913FB9}"/>
              </a:ext>
            </a:extLst>
          </p:cNvPr>
          <p:cNvCxnSpPr>
            <a:cxnSpLocks/>
          </p:cNvCxnSpPr>
          <p:nvPr/>
        </p:nvCxnSpPr>
        <p:spPr>
          <a:xfrm flipV="1">
            <a:off x="9431311" y="349275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C3EF1E14-E8E4-43AE-A37E-F1BBA1AB0C7C}"/>
              </a:ext>
            </a:extLst>
          </p:cNvPr>
          <p:cNvSpPr txBox="1"/>
          <p:nvPr/>
        </p:nvSpPr>
        <p:spPr>
          <a:xfrm>
            <a:off x="9461386" y="319532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90C34D0-36E0-45D4-A39F-5900748643A2}"/>
              </a:ext>
            </a:extLst>
          </p:cNvPr>
          <p:cNvSpPr txBox="1"/>
          <p:nvPr/>
        </p:nvSpPr>
        <p:spPr>
          <a:xfrm>
            <a:off x="9752621" y="3441323"/>
            <a:ext cx="31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3C9F2E3-B92B-4D9C-833D-B95536E2130D}"/>
              </a:ext>
            </a:extLst>
          </p:cNvPr>
          <p:cNvSpPr txBox="1"/>
          <p:nvPr/>
        </p:nvSpPr>
        <p:spPr>
          <a:xfrm>
            <a:off x="9412930" y="430075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D81A16E-A7E7-49CF-824E-F5B111913D32}"/>
              </a:ext>
            </a:extLst>
          </p:cNvPr>
          <p:cNvSpPr txBox="1"/>
          <p:nvPr/>
        </p:nvSpPr>
        <p:spPr>
          <a:xfrm>
            <a:off x="8962776" y="430135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F4259EA-B616-43CE-AA9B-DF3B4D698F8F}"/>
              </a:ext>
            </a:extLst>
          </p:cNvPr>
          <p:cNvCxnSpPr>
            <a:cxnSpLocks/>
          </p:cNvCxnSpPr>
          <p:nvPr/>
        </p:nvCxnSpPr>
        <p:spPr>
          <a:xfrm flipV="1">
            <a:off x="8986811" y="349275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F68D9D1-3CF6-42A8-B25F-DED6F9A0A78B}"/>
              </a:ext>
            </a:extLst>
          </p:cNvPr>
          <p:cNvSpPr txBox="1"/>
          <p:nvPr/>
        </p:nvSpPr>
        <p:spPr>
          <a:xfrm>
            <a:off x="9016886" y="319532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11232A8-1C86-4230-A4A3-6746D23DCF69}"/>
              </a:ext>
            </a:extLst>
          </p:cNvPr>
          <p:cNvSpPr txBox="1"/>
          <p:nvPr/>
        </p:nvSpPr>
        <p:spPr>
          <a:xfrm>
            <a:off x="9303416" y="3467013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C054503-3D5B-4C24-92B1-CE80E4215F5C}"/>
              </a:ext>
            </a:extLst>
          </p:cNvPr>
          <p:cNvCxnSpPr>
            <a:cxnSpLocks/>
          </p:cNvCxnSpPr>
          <p:nvPr/>
        </p:nvCxnSpPr>
        <p:spPr>
          <a:xfrm flipV="1">
            <a:off x="2347976" y="4931695"/>
            <a:ext cx="2596642" cy="13675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6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29" grpId="0"/>
      <p:bldP spid="30" grpId="0"/>
      <p:bldP spid="31" grpId="0"/>
      <p:bldP spid="40" grpId="0"/>
      <p:bldP spid="42" grpId="0"/>
      <p:bldP spid="43" grpId="0"/>
      <p:bldP spid="44" grpId="0"/>
      <p:bldP spid="45" grpId="0"/>
      <p:bldP spid="47" grpId="0"/>
      <p:bldP spid="48" grpId="0"/>
      <p:bldP spid="58" grpId="0"/>
      <p:bldP spid="60" grpId="0"/>
      <p:bldP spid="61" grpId="0"/>
      <p:bldP spid="62" grpId="0"/>
      <p:bldP spid="63" grpId="0"/>
      <p:bldP spid="65" grpId="0"/>
      <p:bldP spid="66" grpId="0"/>
    </p:bld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is cooking.</a:t>
            </a:r>
          </a:p>
          <a:p>
            <a:r>
              <a:rPr lang="en-US" sz="3200" b="1" dirty="0"/>
              <a:t>Tick the most likely capacity of the pan.</a:t>
            </a:r>
          </a:p>
        </p:txBody>
      </p:sp>
      <p:pic>
        <p:nvPicPr>
          <p:cNvPr id="108546" name="Picture 2">
            <a:extLst>
              <a:ext uri="{FF2B5EF4-FFF2-40B4-BE49-F238E27FC236}">
                <a16:creationId xmlns:a16="http://schemas.microsoft.com/office/drawing/2014/main" id="{D2FE7A2B-28F8-4B09-9FCF-BCFDF5A18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67" y="1329699"/>
            <a:ext cx="5170418" cy="4929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533086-4E86-40BD-8FC9-B8AB00B650A3}"/>
              </a:ext>
            </a:extLst>
          </p:cNvPr>
          <p:cNvSpPr/>
          <p:nvPr/>
        </p:nvSpPr>
        <p:spPr>
          <a:xfrm>
            <a:off x="3628443" y="390825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45E578-136B-4479-BB26-FAE5FB3B02F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27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Ellie has a pile of three books.</a:t>
            </a:r>
          </a:p>
          <a:p>
            <a:r>
              <a:rPr lang="en-US" sz="3200" b="1" dirty="0"/>
              <a:t>Two of the books are 16 mm thick. The other book is 35 mm thick. </a:t>
            </a:r>
          </a:p>
          <a:p>
            <a:r>
              <a:rPr lang="en-US" sz="3200" b="1" dirty="0"/>
              <a:t>What is the height of the pile of books?</a:t>
            </a:r>
          </a:p>
        </p:txBody>
      </p:sp>
      <p:pic>
        <p:nvPicPr>
          <p:cNvPr id="76802" name="Picture 2">
            <a:extLst>
              <a:ext uri="{FF2B5EF4-FFF2-40B4-BE49-F238E27FC236}">
                <a16:creationId xmlns:a16="http://schemas.microsoft.com/office/drawing/2014/main" id="{EE6B0738-23CC-4647-A5A8-C35E9030C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77" y="1787085"/>
            <a:ext cx="2934104" cy="199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98732A-2149-4AD7-8335-A194C5BD2E4C}"/>
              </a:ext>
            </a:extLst>
          </p:cNvPr>
          <p:cNvSpPr txBox="1"/>
          <p:nvPr/>
        </p:nvSpPr>
        <p:spPr>
          <a:xfrm>
            <a:off x="4207176" y="202722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E2425E-7BB1-4A0F-A709-B1B681564AB6}"/>
              </a:ext>
            </a:extLst>
          </p:cNvPr>
          <p:cNvSpPr txBox="1"/>
          <p:nvPr/>
        </p:nvSpPr>
        <p:spPr>
          <a:xfrm>
            <a:off x="4198828" y="247998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95757E-507E-4D8B-BF16-B0458C60D99E}"/>
              </a:ext>
            </a:extLst>
          </p:cNvPr>
          <p:cNvSpPr txBox="1"/>
          <p:nvPr/>
        </p:nvSpPr>
        <p:spPr>
          <a:xfrm>
            <a:off x="3747990" y="249599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DB40649-95A4-41CC-9DC7-3A6069C3FEC4}"/>
              </a:ext>
            </a:extLst>
          </p:cNvPr>
          <p:cNvCxnSpPr>
            <a:cxnSpLocks/>
          </p:cNvCxnSpPr>
          <p:nvPr/>
        </p:nvCxnSpPr>
        <p:spPr>
          <a:xfrm>
            <a:off x="3760800" y="298614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86FC59-D91B-4390-9416-BD409ACA1789}"/>
              </a:ext>
            </a:extLst>
          </p:cNvPr>
          <p:cNvCxnSpPr>
            <a:cxnSpLocks/>
          </p:cNvCxnSpPr>
          <p:nvPr/>
        </p:nvCxnSpPr>
        <p:spPr>
          <a:xfrm>
            <a:off x="3747990" y="386773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39C58B8-0E66-43BD-BD8E-C7C3F1943D08}"/>
              </a:ext>
            </a:extLst>
          </p:cNvPr>
          <p:cNvSpPr txBox="1"/>
          <p:nvPr/>
        </p:nvSpPr>
        <p:spPr>
          <a:xfrm>
            <a:off x="4636857" y="291871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79C203-B73D-43B0-AA9E-9D7A3F5E8081}"/>
              </a:ext>
            </a:extLst>
          </p:cNvPr>
          <p:cNvSpPr txBox="1"/>
          <p:nvPr/>
        </p:nvSpPr>
        <p:spPr>
          <a:xfrm>
            <a:off x="4196971" y="291576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729F8F-A9E3-45F1-81B7-B12F8A50C253}"/>
              </a:ext>
            </a:extLst>
          </p:cNvPr>
          <p:cNvSpPr txBox="1"/>
          <p:nvPr/>
        </p:nvSpPr>
        <p:spPr>
          <a:xfrm>
            <a:off x="4292768" y="1816619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D597C2-16A3-4FAC-8B51-FE650C728F5D}"/>
              </a:ext>
            </a:extLst>
          </p:cNvPr>
          <p:cNvSpPr txBox="1"/>
          <p:nvPr/>
        </p:nvSpPr>
        <p:spPr>
          <a:xfrm>
            <a:off x="4198828" y="335955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B992E9-C3E5-469B-9F82-5B69BCC98A3B}"/>
              </a:ext>
            </a:extLst>
          </p:cNvPr>
          <p:cNvSpPr txBox="1"/>
          <p:nvPr/>
        </p:nvSpPr>
        <p:spPr>
          <a:xfrm>
            <a:off x="3747990" y="337556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6579F5-B97A-431E-8221-DAE2DD2E2338}"/>
              </a:ext>
            </a:extLst>
          </p:cNvPr>
          <p:cNvSpPr txBox="1"/>
          <p:nvPr/>
        </p:nvSpPr>
        <p:spPr>
          <a:xfrm>
            <a:off x="4639606" y="380913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938D8E-5354-47DA-8196-AA6E7B8E2CCE}"/>
              </a:ext>
            </a:extLst>
          </p:cNvPr>
          <p:cNvSpPr txBox="1"/>
          <p:nvPr/>
        </p:nvSpPr>
        <p:spPr>
          <a:xfrm>
            <a:off x="4199720" y="380618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B6F73-3BB6-4C18-BFBB-5153F74E6932}"/>
              </a:ext>
            </a:extLst>
          </p:cNvPr>
          <p:cNvSpPr txBox="1"/>
          <p:nvPr/>
        </p:nvSpPr>
        <p:spPr>
          <a:xfrm>
            <a:off x="6795884" y="1034885"/>
            <a:ext cx="2169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67 mm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98F7A4-F6B7-4031-AC4D-C6DCEE4A397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42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67638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A rectangular swimming pool is 25 </a:t>
            </a:r>
            <a:r>
              <a:rPr lang="en-US" sz="3200" b="1" dirty="0" err="1"/>
              <a:t>metres</a:t>
            </a:r>
            <a:r>
              <a:rPr lang="en-US" sz="3200" b="1" dirty="0"/>
              <a:t> long and 10 </a:t>
            </a:r>
            <a:r>
              <a:rPr lang="en-US" sz="3200" b="1" dirty="0" err="1"/>
              <a:t>metres</a:t>
            </a:r>
            <a:r>
              <a:rPr lang="en-US" sz="3200" b="1" dirty="0"/>
              <a:t> wide. </a:t>
            </a:r>
          </a:p>
          <a:p>
            <a:r>
              <a:rPr lang="en-US" sz="3200" b="1" dirty="0"/>
              <a:t>David swims 5 lengths.</a:t>
            </a:r>
          </a:p>
          <a:p>
            <a:r>
              <a:rPr lang="en-US" sz="3200" b="1" dirty="0"/>
              <a:t>Rosie swims 12 widths.</a:t>
            </a:r>
          </a:p>
          <a:p>
            <a:r>
              <a:rPr lang="en-US" sz="3200" b="1" dirty="0"/>
              <a:t>How much further does David swim than Rosie?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F256600-3759-44E3-B939-F4A4060F0CC7}"/>
              </a:ext>
            </a:extLst>
          </p:cNvPr>
          <p:cNvGrpSpPr/>
          <p:nvPr/>
        </p:nvGrpSpPr>
        <p:grpSpPr>
          <a:xfrm>
            <a:off x="905687" y="2658388"/>
            <a:ext cx="1854081" cy="1405123"/>
            <a:chOff x="2256385" y="1937292"/>
            <a:chExt cx="1854081" cy="140512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7406807-09B0-45E6-8C1D-3A18E8303A1B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448887A-7A54-4114-9C80-257CC1F7CC52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6A83F28-EA8B-4A95-9430-745629E5E729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A001701-680E-43E2-91C4-7C3ABB82F164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7C3068-3DEF-4AC3-9B0B-02B107D4827E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09D7E16E-9C7A-44BB-B383-0773ACAEC9BF}"/>
              </a:ext>
            </a:extLst>
          </p:cNvPr>
          <p:cNvSpPr txBox="1"/>
          <p:nvPr/>
        </p:nvSpPr>
        <p:spPr>
          <a:xfrm>
            <a:off x="1417996" y="240426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B350258-D4AD-412D-B91C-591A727A6419}"/>
              </a:ext>
            </a:extLst>
          </p:cNvPr>
          <p:cNvSpPr txBox="1"/>
          <p:nvPr/>
        </p:nvSpPr>
        <p:spPr>
          <a:xfrm>
            <a:off x="1784796" y="3541087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CB5BF92-8933-4FE5-A5A9-085310B25FD8}"/>
              </a:ext>
            </a:extLst>
          </p:cNvPr>
          <p:cNvSpPr txBox="1"/>
          <p:nvPr/>
        </p:nvSpPr>
        <p:spPr>
          <a:xfrm>
            <a:off x="874226" y="3541087"/>
            <a:ext cx="969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96A0B15-3DCA-4533-A521-40064E8D0E00}"/>
              </a:ext>
            </a:extLst>
          </p:cNvPr>
          <p:cNvSpPr txBox="1"/>
          <p:nvPr/>
        </p:nvSpPr>
        <p:spPr>
          <a:xfrm>
            <a:off x="3563044" y="2644941"/>
            <a:ext cx="28410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x 1 0 =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9651C33-155C-4E71-B763-7447C6D97D27}"/>
              </a:ext>
            </a:extLst>
          </p:cNvPr>
          <p:cNvSpPr txBox="1"/>
          <p:nvPr/>
        </p:nvSpPr>
        <p:spPr>
          <a:xfrm>
            <a:off x="6241088" y="2649504"/>
            <a:ext cx="22472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1 2 0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6DEC49D-ABBB-43D1-9B22-B704F4CA3370}"/>
              </a:ext>
            </a:extLst>
          </p:cNvPr>
          <p:cNvSpPr txBox="1"/>
          <p:nvPr/>
        </p:nvSpPr>
        <p:spPr>
          <a:xfrm>
            <a:off x="3567353" y="3541087"/>
            <a:ext cx="39671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1 2 5 </a:t>
            </a:r>
            <a:r>
              <a:rPr lang="en-GB" sz="11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  <a:r>
              <a:rPr lang="en-GB" sz="11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2 0 =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422F68E-3332-4191-B34B-78BDD702C9B6}"/>
              </a:ext>
            </a:extLst>
          </p:cNvPr>
          <p:cNvSpPr txBox="1"/>
          <p:nvPr/>
        </p:nvSpPr>
        <p:spPr>
          <a:xfrm>
            <a:off x="7133590" y="3559510"/>
            <a:ext cx="670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FBFC75C-F2F4-4463-B97E-C0BBBAC1F751}"/>
              </a:ext>
            </a:extLst>
          </p:cNvPr>
          <p:cNvSpPr txBox="1"/>
          <p:nvPr/>
        </p:nvSpPr>
        <p:spPr>
          <a:xfrm>
            <a:off x="8276696" y="1504211"/>
            <a:ext cx="3400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metres</a:t>
            </a:r>
          </a:p>
        </p:txBody>
      </p:sp>
    </p:spTree>
    <p:extLst>
      <p:ext uri="{BB962C8B-B14F-4D97-AF65-F5344CB8AC3E}">
        <p14:creationId xmlns:p14="http://schemas.microsoft.com/office/powerpoint/2010/main" val="172715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the cost of pizzas.</a:t>
            </a:r>
          </a:p>
        </p:txBody>
      </p:sp>
      <p:pic>
        <p:nvPicPr>
          <p:cNvPr id="219138" name="Picture 2">
            <a:extLst>
              <a:ext uri="{FF2B5EF4-FFF2-40B4-BE49-F238E27FC236}">
                <a16:creationId xmlns:a16="http://schemas.microsoft.com/office/drawing/2014/main" id="{09A111C6-D10E-4D88-8269-6D5A8A161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28" y="634775"/>
            <a:ext cx="5093683" cy="37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5DABAA-D330-41CE-AA55-DF331F6AC80A}"/>
              </a:ext>
            </a:extLst>
          </p:cNvPr>
          <p:cNvSpPr/>
          <p:nvPr/>
        </p:nvSpPr>
        <p:spPr>
          <a:xfrm>
            <a:off x="5473522" y="634775"/>
            <a:ext cx="62997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Jill orders one small cheese pizza with extra tomato.</a:t>
            </a:r>
          </a:p>
          <a:p>
            <a:r>
              <a:rPr lang="en-US" sz="3200" b="1" dirty="0"/>
              <a:t>What is the total cost?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D73699-69E0-43B8-821B-C3F5F2635D78}"/>
              </a:ext>
            </a:extLst>
          </p:cNvPr>
          <p:cNvSpPr/>
          <p:nvPr/>
        </p:nvSpPr>
        <p:spPr>
          <a:xfrm>
            <a:off x="5473523" y="2787692"/>
            <a:ext cx="645455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buys one small pizza and one medium pizza. They cost him £10</a:t>
            </a:r>
          </a:p>
          <a:p>
            <a:r>
              <a:rPr lang="en-US" sz="3200" b="1" dirty="0"/>
              <a:t>Which two could they be?</a:t>
            </a:r>
          </a:p>
          <a:p>
            <a:r>
              <a:rPr lang="en-US" sz="3200" dirty="0"/>
              <a:t>one small ________ pizza</a:t>
            </a:r>
          </a:p>
          <a:p>
            <a:r>
              <a:rPr lang="en-US" sz="3200" dirty="0"/>
              <a:t>and one medium _________ pizza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FDD6E9-269B-4355-8DFF-51ABE2819034}"/>
              </a:ext>
            </a:extLst>
          </p:cNvPr>
          <p:cNvSpPr/>
          <p:nvPr/>
        </p:nvSpPr>
        <p:spPr>
          <a:xfrm>
            <a:off x="2960176" y="2676552"/>
            <a:ext cx="666427" cy="394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D64934-7C25-4B73-A17D-FE774F18228B}"/>
              </a:ext>
            </a:extLst>
          </p:cNvPr>
          <p:cNvSpPr/>
          <p:nvPr/>
        </p:nvSpPr>
        <p:spPr>
          <a:xfrm>
            <a:off x="3626603" y="3457085"/>
            <a:ext cx="666427" cy="394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816CA1-B257-4430-8C3C-47B405A02B0E}"/>
              </a:ext>
            </a:extLst>
          </p:cNvPr>
          <p:cNvSpPr/>
          <p:nvPr/>
        </p:nvSpPr>
        <p:spPr>
          <a:xfrm>
            <a:off x="5471936" y="2201180"/>
            <a:ext cx="2852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£3.80 + £0.50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3A940D-D134-4AB0-8BFC-E4BBC7F9FC94}"/>
              </a:ext>
            </a:extLst>
          </p:cNvPr>
          <p:cNvSpPr/>
          <p:nvPr/>
        </p:nvSpPr>
        <p:spPr>
          <a:xfrm>
            <a:off x="8183128" y="2201180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£4.30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C9764E-3A7E-4BB0-9A1C-960EE3999A39}"/>
              </a:ext>
            </a:extLst>
          </p:cNvPr>
          <p:cNvSpPr/>
          <p:nvPr/>
        </p:nvSpPr>
        <p:spPr>
          <a:xfrm>
            <a:off x="2960176" y="3057552"/>
            <a:ext cx="666427" cy="394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4A1776-71EA-4E4C-BAAB-AF275BB117CD}"/>
              </a:ext>
            </a:extLst>
          </p:cNvPr>
          <p:cNvSpPr/>
          <p:nvPr/>
        </p:nvSpPr>
        <p:spPr>
          <a:xfrm>
            <a:off x="4421443" y="1872930"/>
            <a:ext cx="666427" cy="394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125757-7DDA-4C82-8CFF-9EF2542C1403}"/>
              </a:ext>
            </a:extLst>
          </p:cNvPr>
          <p:cNvSpPr/>
          <p:nvPr/>
        </p:nvSpPr>
        <p:spPr>
          <a:xfrm>
            <a:off x="7606727" y="4244286"/>
            <a:ext cx="9685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tuna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40B19F-69A0-4BE5-9D8C-DA1B266A16CB}"/>
              </a:ext>
            </a:extLst>
          </p:cNvPr>
          <p:cNvSpPr/>
          <p:nvPr/>
        </p:nvSpPr>
        <p:spPr>
          <a:xfrm>
            <a:off x="8770739" y="4725378"/>
            <a:ext cx="12875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salami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1823F5-BC77-403D-BACD-041480CC9A2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06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  <p:bldP spid="11" grpId="0" animBg="1"/>
      <p:bldP spid="12" grpId="0" animBg="1"/>
    </p:bld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D3F222-1970-4D13-8FCD-604F41C9B242}"/>
              </a:ext>
            </a:extLst>
          </p:cNvPr>
          <p:cNvSpPr/>
          <p:nvPr/>
        </p:nvSpPr>
        <p:spPr>
          <a:xfrm>
            <a:off x="56123" y="50000"/>
            <a:ext cx="106719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T-shirts.</a:t>
            </a:r>
          </a:p>
          <a:p>
            <a:r>
              <a:rPr lang="en-US" sz="3200" b="1" dirty="0"/>
              <a:t>This chart shows how many T-shirts were sold in a month.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A8F61C-D761-45FF-AA34-4E8AB405B469}"/>
              </a:ext>
            </a:extLst>
          </p:cNvPr>
          <p:cNvSpPr/>
          <p:nvPr/>
        </p:nvSpPr>
        <p:spPr>
          <a:xfrm>
            <a:off x="5602010" y="1125700"/>
            <a:ext cx="6372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colours of the T-shirts that sold more than 400 in the month.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324004-FA63-4F55-9BE5-355993E53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21" y="1127218"/>
            <a:ext cx="5430989" cy="42046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A3986A-78DA-4705-B036-3075656B6267}"/>
              </a:ext>
            </a:extLst>
          </p:cNvPr>
          <p:cNvSpPr/>
          <p:nvPr/>
        </p:nvSpPr>
        <p:spPr>
          <a:xfrm>
            <a:off x="3854548" y="1871003"/>
            <a:ext cx="1675626" cy="336217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2B7B24-4673-4CEB-87BF-B10C7654B25D}"/>
              </a:ext>
            </a:extLst>
          </p:cNvPr>
          <p:cNvSpPr txBox="1"/>
          <p:nvPr/>
        </p:nvSpPr>
        <p:spPr>
          <a:xfrm>
            <a:off x="6096000" y="2201400"/>
            <a:ext cx="3262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blue and white</a:t>
            </a:r>
          </a:p>
        </p:txBody>
      </p:sp>
    </p:spTree>
    <p:extLst>
      <p:ext uri="{BB962C8B-B14F-4D97-AF65-F5344CB8AC3E}">
        <p14:creationId xmlns:p14="http://schemas.microsoft.com/office/powerpoint/2010/main" val="120971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D3F222-1970-4D13-8FCD-604F41C9B242}"/>
              </a:ext>
            </a:extLst>
          </p:cNvPr>
          <p:cNvSpPr/>
          <p:nvPr/>
        </p:nvSpPr>
        <p:spPr>
          <a:xfrm>
            <a:off x="56123" y="50000"/>
            <a:ext cx="106719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T-shirts.</a:t>
            </a:r>
          </a:p>
          <a:p>
            <a:r>
              <a:rPr lang="en-US" sz="3200" b="1" dirty="0"/>
              <a:t>This chart shows how many T-shirts were sold in a month.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A8F61C-D761-45FF-AA34-4E8AB405B469}"/>
              </a:ext>
            </a:extLst>
          </p:cNvPr>
          <p:cNvSpPr/>
          <p:nvPr/>
        </p:nvSpPr>
        <p:spPr>
          <a:xfrm>
            <a:off x="5602010" y="1125700"/>
            <a:ext cx="6372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red T-shirts and orange T-shirts were sold altogether?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324004-FA63-4F55-9BE5-355993E53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21" y="1127218"/>
            <a:ext cx="5430989" cy="42046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7592F3-6FEF-4439-BC94-585C437A5805}"/>
              </a:ext>
            </a:extLst>
          </p:cNvPr>
          <p:cNvSpPr txBox="1"/>
          <p:nvPr/>
        </p:nvSpPr>
        <p:spPr>
          <a:xfrm>
            <a:off x="3609474" y="2844225"/>
            <a:ext cx="1171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B7F819-52F9-4DB1-A955-278BF6230851}"/>
              </a:ext>
            </a:extLst>
          </p:cNvPr>
          <p:cNvSpPr txBox="1"/>
          <p:nvPr/>
        </p:nvSpPr>
        <p:spPr>
          <a:xfrm>
            <a:off x="2950683" y="4504700"/>
            <a:ext cx="1171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6CD0BC-D614-47CE-8A7E-8B3C32B6C486}"/>
              </a:ext>
            </a:extLst>
          </p:cNvPr>
          <p:cNvSpPr txBox="1"/>
          <p:nvPr/>
        </p:nvSpPr>
        <p:spPr>
          <a:xfrm>
            <a:off x="6004454" y="2201400"/>
            <a:ext cx="2465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350 + 250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87A8FF-F2A2-440B-9D07-BC277ABA9D74}"/>
              </a:ext>
            </a:extLst>
          </p:cNvPr>
          <p:cNvSpPr txBox="1"/>
          <p:nvPr/>
        </p:nvSpPr>
        <p:spPr>
          <a:xfrm>
            <a:off x="8033781" y="2204270"/>
            <a:ext cx="2465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600</a:t>
            </a:r>
          </a:p>
        </p:txBody>
      </p:sp>
    </p:spTree>
    <p:extLst>
      <p:ext uri="{BB962C8B-B14F-4D97-AF65-F5344CB8AC3E}">
        <p14:creationId xmlns:p14="http://schemas.microsoft.com/office/powerpoint/2010/main" val="270706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D3F222-1970-4D13-8FCD-604F41C9B242}"/>
              </a:ext>
            </a:extLst>
          </p:cNvPr>
          <p:cNvSpPr/>
          <p:nvPr/>
        </p:nvSpPr>
        <p:spPr>
          <a:xfrm>
            <a:off x="56123" y="50000"/>
            <a:ext cx="106719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T-shirts.</a:t>
            </a:r>
          </a:p>
          <a:p>
            <a:r>
              <a:rPr lang="en-US" sz="3200" b="1" dirty="0"/>
              <a:t>This chart shows how many T-shirts were sold in a month.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A8F61C-D761-45FF-AA34-4E8AB405B469}"/>
              </a:ext>
            </a:extLst>
          </p:cNvPr>
          <p:cNvSpPr/>
          <p:nvPr/>
        </p:nvSpPr>
        <p:spPr>
          <a:xfrm>
            <a:off x="5602010" y="1125700"/>
            <a:ext cx="60819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white than blue T-shirts were sold?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324004-FA63-4F55-9BE5-355993E53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21" y="1127218"/>
            <a:ext cx="5430989" cy="42046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8772ED-8ED8-4510-B097-F6128387501B}"/>
              </a:ext>
            </a:extLst>
          </p:cNvPr>
          <p:cNvSpPr txBox="1"/>
          <p:nvPr/>
        </p:nvSpPr>
        <p:spPr>
          <a:xfrm>
            <a:off x="5130935" y="3675221"/>
            <a:ext cx="1171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575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00C31D-8174-48A0-BB19-2DE3166E2B36}"/>
              </a:ext>
            </a:extLst>
          </p:cNvPr>
          <p:cNvSpPr txBox="1"/>
          <p:nvPr/>
        </p:nvSpPr>
        <p:spPr>
          <a:xfrm>
            <a:off x="4532671" y="2014746"/>
            <a:ext cx="1171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6018F2-1C90-462B-8C6B-1C0240D8522E}"/>
              </a:ext>
            </a:extLst>
          </p:cNvPr>
          <p:cNvSpPr txBox="1"/>
          <p:nvPr/>
        </p:nvSpPr>
        <p:spPr>
          <a:xfrm>
            <a:off x="6096000" y="2201400"/>
            <a:ext cx="2294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575 – 500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567BBB-5287-4F11-B71B-C4F5557AC998}"/>
              </a:ext>
            </a:extLst>
          </p:cNvPr>
          <p:cNvSpPr txBox="1"/>
          <p:nvPr/>
        </p:nvSpPr>
        <p:spPr>
          <a:xfrm>
            <a:off x="8125326" y="2201399"/>
            <a:ext cx="2294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 more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D737B5-9F99-469E-A4F9-4B3D5FD8BE44}"/>
              </a:ext>
            </a:extLst>
          </p:cNvPr>
          <p:cNvSpPr/>
          <p:nvPr/>
        </p:nvSpPr>
        <p:spPr>
          <a:xfrm>
            <a:off x="4500350" y="3568890"/>
            <a:ext cx="672152" cy="8427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1EE01FA-5D13-4A38-82D6-53032FB62A39}"/>
              </a:ext>
            </a:extLst>
          </p:cNvPr>
          <p:cNvGrpSpPr/>
          <p:nvPr/>
        </p:nvGrpSpPr>
        <p:grpSpPr>
          <a:xfrm>
            <a:off x="6516687" y="2920170"/>
            <a:ext cx="2126318" cy="1019177"/>
            <a:chOff x="4761298" y="5637096"/>
            <a:chExt cx="2126318" cy="101917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A0BE64F-3221-4923-AFE9-EBA6D5580160}"/>
                </a:ext>
              </a:extLst>
            </p:cNvPr>
            <p:cNvGrpSpPr/>
            <p:nvPr/>
          </p:nvGrpSpPr>
          <p:grpSpPr>
            <a:xfrm>
              <a:off x="4761298" y="5637096"/>
              <a:ext cx="556325" cy="1019177"/>
              <a:chOff x="5219069" y="3295747"/>
              <a:chExt cx="556325" cy="1019177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929D9B2-3FB7-4119-8207-B307FA3DAE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A475FD-0F46-4B2C-8651-AAFC0146633C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206A29D-46E9-4B1D-8980-43A67C59362B}"/>
                  </a:ext>
                </a:extLst>
              </p:cNvPr>
              <p:cNvSpPr txBox="1"/>
              <p:nvPr/>
            </p:nvSpPr>
            <p:spPr>
              <a:xfrm>
                <a:off x="5273156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41696B9-7931-413B-8807-7759734E641A}"/>
                </a:ext>
              </a:extLst>
            </p:cNvPr>
            <p:cNvSpPr/>
            <p:nvPr/>
          </p:nvSpPr>
          <p:spPr>
            <a:xfrm flipH="1">
              <a:off x="5262892" y="5851765"/>
              <a:ext cx="162472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of 100 = 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65B9437-662A-4D58-93B9-AC66F602106C}"/>
              </a:ext>
            </a:extLst>
          </p:cNvPr>
          <p:cNvSpPr txBox="1"/>
          <p:nvPr/>
        </p:nvSpPr>
        <p:spPr>
          <a:xfrm>
            <a:off x="6992243" y="464440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7CF905-B65C-4B74-ACA0-12707A3CF9F1}"/>
              </a:ext>
            </a:extLst>
          </p:cNvPr>
          <p:cNvSpPr txBox="1"/>
          <p:nvPr/>
        </p:nvSpPr>
        <p:spPr>
          <a:xfrm>
            <a:off x="6517626" y="465081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A8FF171-799C-4CF0-BC12-3B375A02B053}"/>
              </a:ext>
            </a:extLst>
          </p:cNvPr>
          <p:cNvCxnSpPr>
            <a:cxnSpLocks/>
          </p:cNvCxnSpPr>
          <p:nvPr/>
        </p:nvCxnSpPr>
        <p:spPr>
          <a:xfrm>
            <a:off x="6992243" y="470036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F95D0E9-2E81-4CE5-84B3-DAD60A06F8F4}"/>
              </a:ext>
            </a:extLst>
          </p:cNvPr>
          <p:cNvCxnSpPr>
            <a:cxnSpLocks/>
          </p:cNvCxnSpPr>
          <p:nvPr/>
        </p:nvCxnSpPr>
        <p:spPr>
          <a:xfrm>
            <a:off x="7011195" y="468432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82423FA-363C-4D16-BF82-5DE81BF7BE00}"/>
              </a:ext>
            </a:extLst>
          </p:cNvPr>
          <p:cNvSpPr txBox="1"/>
          <p:nvPr/>
        </p:nvSpPr>
        <p:spPr>
          <a:xfrm>
            <a:off x="7424112" y="41935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63A353-9A94-4ED6-A766-CEDBCF9C710A}"/>
              </a:ext>
            </a:extLst>
          </p:cNvPr>
          <p:cNvSpPr txBox="1"/>
          <p:nvPr/>
        </p:nvSpPr>
        <p:spPr>
          <a:xfrm>
            <a:off x="7731766" y="468738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89F539-4D32-4E83-A915-FB8977C8F410}"/>
              </a:ext>
            </a:extLst>
          </p:cNvPr>
          <p:cNvSpPr txBox="1"/>
          <p:nvPr/>
        </p:nvSpPr>
        <p:spPr>
          <a:xfrm>
            <a:off x="7829089" y="41933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73337D2-1F2D-4103-9538-0391D79C3191}"/>
              </a:ext>
            </a:extLst>
          </p:cNvPr>
          <p:cNvGrpSpPr/>
          <p:nvPr/>
        </p:nvGrpSpPr>
        <p:grpSpPr>
          <a:xfrm>
            <a:off x="8808047" y="4179746"/>
            <a:ext cx="1854081" cy="1405123"/>
            <a:chOff x="2256385" y="1937292"/>
            <a:chExt cx="1854081" cy="140512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CDF3652-1EF7-4C4A-A194-920160A556A3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A0D3D1-F265-4EEA-A5D0-AAC3EFA628C7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D0949FE-30C7-4969-93AA-6F9D3988F61A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79AB44B-2CF4-41E4-8A4D-8E0A3D81E1B1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A494C96-74FA-406F-B6FE-2F56D3DDE5F4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857D4BC-2DCE-4586-8A90-9C1CA030F349}"/>
              </a:ext>
            </a:extLst>
          </p:cNvPr>
          <p:cNvSpPr txBox="1"/>
          <p:nvPr/>
        </p:nvSpPr>
        <p:spPr>
          <a:xfrm>
            <a:off x="9320356" y="392562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4AF4472-AB37-4ABC-861C-87212FC1F814}"/>
              </a:ext>
            </a:extLst>
          </p:cNvPr>
          <p:cNvSpPr txBox="1"/>
          <p:nvPr/>
        </p:nvSpPr>
        <p:spPr>
          <a:xfrm>
            <a:off x="9687156" y="5062445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8179F3B-96A7-4D36-A6E8-051389CD3567}"/>
              </a:ext>
            </a:extLst>
          </p:cNvPr>
          <p:cNvSpPr txBox="1"/>
          <p:nvPr/>
        </p:nvSpPr>
        <p:spPr>
          <a:xfrm>
            <a:off x="9247577" y="5062445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9CB4360-0E17-4B02-924E-843B7310739E}"/>
              </a:ext>
            </a:extLst>
          </p:cNvPr>
          <p:cNvSpPr txBox="1"/>
          <p:nvPr/>
        </p:nvSpPr>
        <p:spPr>
          <a:xfrm>
            <a:off x="8512347" y="3132802"/>
            <a:ext cx="753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337607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7" grpId="0"/>
      <p:bldP spid="18" grpId="0"/>
      <p:bldP spid="22" grpId="0"/>
      <p:bldP spid="25" grpId="0"/>
      <p:bldP spid="26" grpId="0"/>
      <p:bldP spid="34" grpId="0"/>
      <p:bldP spid="35" grpId="0"/>
      <p:bldP spid="36" grpId="0"/>
      <p:bldP spid="37" grpId="0"/>
    </p:bld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diagram shows a shaded rectangle surrounded by squares.</a:t>
            </a:r>
          </a:p>
          <a:p>
            <a:r>
              <a:rPr lang="en-US" sz="3200" b="1" dirty="0"/>
              <a:t>What fraction of the diagram is shaded?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A3C3D7-5F6B-45FC-9C13-6711CE33D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99" y="1457771"/>
            <a:ext cx="4167188" cy="250983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CD9224-BA53-4B2E-B395-AB98FA9DCC56}"/>
              </a:ext>
            </a:extLst>
          </p:cNvPr>
          <p:cNvCxnSpPr>
            <a:cxnSpLocks/>
          </p:cNvCxnSpPr>
          <p:nvPr/>
        </p:nvCxnSpPr>
        <p:spPr>
          <a:xfrm>
            <a:off x="2367874" y="2310319"/>
            <a:ext cx="0" cy="80253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874295-1C0D-4943-81B7-E8D1E152DA9F}"/>
              </a:ext>
            </a:extLst>
          </p:cNvPr>
          <p:cNvCxnSpPr>
            <a:cxnSpLocks/>
          </p:cNvCxnSpPr>
          <p:nvPr/>
        </p:nvCxnSpPr>
        <p:spPr>
          <a:xfrm>
            <a:off x="3181755" y="2310319"/>
            <a:ext cx="0" cy="80253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0CC1FA0-8CAD-45C3-A018-9E16290483B5}"/>
              </a:ext>
            </a:extLst>
          </p:cNvPr>
          <p:cNvSpPr/>
          <p:nvPr/>
        </p:nvSpPr>
        <p:spPr>
          <a:xfrm>
            <a:off x="5121406" y="1264023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pieces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pieces altogether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A9EAD2-49F9-439E-9F93-53C1751D5D89}"/>
              </a:ext>
            </a:extLst>
          </p:cNvPr>
          <p:cNvCxnSpPr>
            <a:cxnSpLocks/>
          </p:cNvCxnSpPr>
          <p:nvPr/>
        </p:nvCxnSpPr>
        <p:spPr>
          <a:xfrm>
            <a:off x="8912633" y="1762918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347E44D-2654-4FE6-B341-8EBDBEA85645}"/>
              </a:ext>
            </a:extLst>
          </p:cNvPr>
          <p:cNvSpPr txBox="1"/>
          <p:nvPr/>
        </p:nvSpPr>
        <p:spPr>
          <a:xfrm>
            <a:off x="9088317" y="1233961"/>
            <a:ext cx="881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1B0E03-DC3C-4066-817C-8B07DCE493CB}"/>
              </a:ext>
            </a:extLst>
          </p:cNvPr>
          <p:cNvSpPr txBox="1"/>
          <p:nvPr/>
        </p:nvSpPr>
        <p:spPr>
          <a:xfrm>
            <a:off x="8877406" y="1710299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37A627-8463-4081-BCCF-21C4843CBC57}"/>
              </a:ext>
            </a:extLst>
          </p:cNvPr>
          <p:cNvCxnSpPr>
            <a:cxnSpLocks/>
          </p:cNvCxnSpPr>
          <p:nvPr/>
        </p:nvCxnSpPr>
        <p:spPr>
          <a:xfrm>
            <a:off x="5489083" y="3531804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297950-4AD3-4F9E-97CE-6E500D4C87D0}"/>
              </a:ext>
            </a:extLst>
          </p:cNvPr>
          <p:cNvCxnSpPr>
            <a:cxnSpLocks/>
          </p:cNvCxnSpPr>
          <p:nvPr/>
        </p:nvCxnSpPr>
        <p:spPr>
          <a:xfrm>
            <a:off x="6825017" y="3531804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4FB5ED4-7463-4165-9C64-CFE254BB7ACA}"/>
              </a:ext>
            </a:extLst>
          </p:cNvPr>
          <p:cNvSpPr txBox="1"/>
          <p:nvPr/>
        </p:nvSpPr>
        <p:spPr>
          <a:xfrm>
            <a:off x="5681932" y="30028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D540F4-05E3-401B-9D44-99D2B850E897}"/>
              </a:ext>
            </a:extLst>
          </p:cNvPr>
          <p:cNvSpPr txBox="1"/>
          <p:nvPr/>
        </p:nvSpPr>
        <p:spPr>
          <a:xfrm>
            <a:off x="5453856" y="3479185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A17207-6476-4620-993A-7C3564B560D4}"/>
              </a:ext>
            </a:extLst>
          </p:cNvPr>
          <p:cNvSpPr txBox="1"/>
          <p:nvPr/>
        </p:nvSpPr>
        <p:spPr>
          <a:xfrm>
            <a:off x="6810722" y="3473278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798662-B423-48F9-947F-705D896C1FF3}"/>
              </a:ext>
            </a:extLst>
          </p:cNvPr>
          <p:cNvSpPr txBox="1"/>
          <p:nvPr/>
        </p:nvSpPr>
        <p:spPr>
          <a:xfrm>
            <a:off x="6367256" y="321959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923835D0-E66D-4620-B734-C608701C907A}"/>
              </a:ext>
            </a:extLst>
          </p:cNvPr>
          <p:cNvSpPr/>
          <p:nvPr/>
        </p:nvSpPr>
        <p:spPr>
          <a:xfrm rot="16200000">
            <a:off x="6104015" y="2505111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11BAC240-5B62-4EE1-933A-54C8C49F598A}"/>
              </a:ext>
            </a:extLst>
          </p:cNvPr>
          <p:cNvSpPr/>
          <p:nvPr/>
        </p:nvSpPr>
        <p:spPr>
          <a:xfrm rot="5400000">
            <a:off x="6093728" y="343223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EA9051-3BC5-4B32-B0CD-0EB7A903A208}"/>
              </a:ext>
            </a:extLst>
          </p:cNvPr>
          <p:cNvSpPr txBox="1"/>
          <p:nvPr/>
        </p:nvSpPr>
        <p:spPr>
          <a:xfrm>
            <a:off x="6224318" y="396760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5B0291-3A2F-496D-BA3F-5F76CB1493D5}"/>
              </a:ext>
            </a:extLst>
          </p:cNvPr>
          <p:cNvSpPr txBox="1"/>
          <p:nvPr/>
        </p:nvSpPr>
        <p:spPr>
          <a:xfrm>
            <a:off x="6224317" y="26732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7181E0-E2ED-4096-9C9E-EA69D11C4461}"/>
              </a:ext>
            </a:extLst>
          </p:cNvPr>
          <p:cNvSpPr txBox="1"/>
          <p:nvPr/>
        </p:nvSpPr>
        <p:spPr>
          <a:xfrm>
            <a:off x="6809439" y="302723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8421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/>
      <p:bldP spid="22" grpId="0"/>
      <p:bldP spid="23" grpId="0"/>
    </p:bld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two fractions that have the same value.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5FD498-994D-466C-ADE8-53BDE0B7F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11" y="824372"/>
            <a:ext cx="6551035" cy="260462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1E9D1F-EFAA-40F0-B54F-BD39FAD0335C}"/>
              </a:ext>
            </a:extLst>
          </p:cNvPr>
          <p:cNvCxnSpPr>
            <a:cxnSpLocks/>
          </p:cNvCxnSpPr>
          <p:nvPr/>
        </p:nvCxnSpPr>
        <p:spPr>
          <a:xfrm>
            <a:off x="7727671" y="1506619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98C10A-82BC-4B2D-8460-919F7586277F}"/>
              </a:ext>
            </a:extLst>
          </p:cNvPr>
          <p:cNvCxnSpPr>
            <a:cxnSpLocks/>
          </p:cNvCxnSpPr>
          <p:nvPr/>
        </p:nvCxnSpPr>
        <p:spPr>
          <a:xfrm>
            <a:off x="8606901" y="1506619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0BC8260-551F-40D8-B80F-B701073183EE}"/>
              </a:ext>
            </a:extLst>
          </p:cNvPr>
          <p:cNvSpPr txBox="1"/>
          <p:nvPr/>
        </p:nvSpPr>
        <p:spPr>
          <a:xfrm>
            <a:off x="7690298" y="99878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EE613E-7EF4-4756-978A-FEC13D0563F1}"/>
              </a:ext>
            </a:extLst>
          </p:cNvPr>
          <p:cNvSpPr txBox="1"/>
          <p:nvPr/>
        </p:nvSpPr>
        <p:spPr>
          <a:xfrm>
            <a:off x="7700864" y="14448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9C6789-2F04-45DF-8B55-1D990F61EC32}"/>
              </a:ext>
            </a:extLst>
          </p:cNvPr>
          <p:cNvSpPr txBox="1"/>
          <p:nvPr/>
        </p:nvSpPr>
        <p:spPr>
          <a:xfrm>
            <a:off x="8606900" y="144482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09766C-4922-49EE-A1B3-CC165303E2A6}"/>
              </a:ext>
            </a:extLst>
          </p:cNvPr>
          <p:cNvSpPr txBox="1"/>
          <p:nvPr/>
        </p:nvSpPr>
        <p:spPr>
          <a:xfrm>
            <a:off x="8159858" y="119114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B275F6AE-5BF0-4085-9D5E-A12C74935780}"/>
              </a:ext>
            </a:extLst>
          </p:cNvPr>
          <p:cNvSpPr/>
          <p:nvPr/>
        </p:nvSpPr>
        <p:spPr>
          <a:xfrm rot="16200000">
            <a:off x="8092559" y="47666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24BB68CA-AB44-4E9B-BFDC-AD130FC8CEE7}"/>
              </a:ext>
            </a:extLst>
          </p:cNvPr>
          <p:cNvSpPr/>
          <p:nvPr/>
        </p:nvSpPr>
        <p:spPr>
          <a:xfrm rot="5400000">
            <a:off x="8082272" y="140378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4191CE-D8E6-49E5-8D33-2140AC3E5162}"/>
              </a:ext>
            </a:extLst>
          </p:cNvPr>
          <p:cNvSpPr txBox="1"/>
          <p:nvPr/>
        </p:nvSpPr>
        <p:spPr>
          <a:xfrm>
            <a:off x="8212862" y="193915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A3D607-02B4-498D-8304-9F3E92DD6F74}"/>
              </a:ext>
            </a:extLst>
          </p:cNvPr>
          <p:cNvSpPr txBox="1"/>
          <p:nvPr/>
        </p:nvSpPr>
        <p:spPr>
          <a:xfrm>
            <a:off x="8212861" y="64484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476680-00F8-4055-B059-4D099AB7676F}"/>
              </a:ext>
            </a:extLst>
          </p:cNvPr>
          <p:cNvSpPr txBox="1"/>
          <p:nvPr/>
        </p:nvSpPr>
        <p:spPr>
          <a:xfrm>
            <a:off x="8834907" y="992435"/>
            <a:ext cx="7163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4BD13EF-013A-41F5-8956-D356B88871AE}"/>
              </a:ext>
            </a:extLst>
          </p:cNvPr>
          <p:cNvSpPr/>
          <p:nvPr/>
        </p:nvSpPr>
        <p:spPr>
          <a:xfrm>
            <a:off x="6294923" y="644845"/>
            <a:ext cx="1126267" cy="17559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D24DC1F-A539-40D2-B6A8-C31DCEE3DB8F}"/>
              </a:ext>
            </a:extLst>
          </p:cNvPr>
          <p:cNvSpPr/>
          <p:nvPr/>
        </p:nvSpPr>
        <p:spPr>
          <a:xfrm>
            <a:off x="1848429" y="1966913"/>
            <a:ext cx="1126267" cy="17559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74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4" grpId="0" animBg="1"/>
      <p:bldP spid="17" grpId="0" animBg="1"/>
    </p:bld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greetings cards. Each card has a price code on it.</a:t>
            </a:r>
          </a:p>
          <a:p>
            <a:r>
              <a:rPr lang="en-US" sz="3200" b="1" dirty="0"/>
              <a:t>These are the codes.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08078B-E844-471E-8516-E853515A9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45" y="1127218"/>
            <a:ext cx="3344593" cy="42335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11F367-1ABE-4033-BA9E-FEAA5F919E83}"/>
              </a:ext>
            </a:extLst>
          </p:cNvPr>
          <p:cNvSpPr/>
          <p:nvPr/>
        </p:nvSpPr>
        <p:spPr>
          <a:xfrm>
            <a:off x="3764724" y="803661"/>
            <a:ext cx="80254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Tina buys two cards. One card has code AA on it. The other card has code DD on it.</a:t>
            </a:r>
          </a:p>
          <a:p>
            <a:r>
              <a:rPr lang="en-US" sz="3200" b="1" dirty="0"/>
              <a:t>How much does Tina pay?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6208D5-67BB-413F-8FAE-986F39B66DCA}"/>
              </a:ext>
            </a:extLst>
          </p:cNvPr>
          <p:cNvSpPr/>
          <p:nvPr/>
        </p:nvSpPr>
        <p:spPr>
          <a:xfrm>
            <a:off x="3764724" y="3734856"/>
            <a:ext cx="81084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Omar buys a card. He pays with a £2 coin. He gets 45p change. What is the code on his card?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68772F-A604-45C3-A1BB-20AC5B34AB1B}"/>
              </a:ext>
            </a:extLst>
          </p:cNvPr>
          <p:cNvSpPr/>
          <p:nvPr/>
        </p:nvSpPr>
        <p:spPr>
          <a:xfrm>
            <a:off x="291928" y="1875367"/>
            <a:ext cx="3217506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AC8D1F-34A2-4606-9113-FD8FE83092A8}"/>
              </a:ext>
            </a:extLst>
          </p:cNvPr>
          <p:cNvSpPr/>
          <p:nvPr/>
        </p:nvSpPr>
        <p:spPr>
          <a:xfrm>
            <a:off x="291927" y="3939031"/>
            <a:ext cx="3217506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30DDC-2D70-4B42-B6B8-E10C1543F65B}"/>
              </a:ext>
            </a:extLst>
          </p:cNvPr>
          <p:cNvSpPr txBox="1"/>
          <p:nvPr/>
        </p:nvSpPr>
        <p:spPr>
          <a:xfrm>
            <a:off x="8380157" y="215895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1.7 0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C48821-91C3-4E2D-8FDF-23507D7D7A34}"/>
              </a:ext>
            </a:extLst>
          </p:cNvPr>
          <p:cNvSpPr txBox="1"/>
          <p:nvPr/>
        </p:nvSpPr>
        <p:spPr>
          <a:xfrm>
            <a:off x="8370266" y="2596090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0.7 5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EC81E-BC7F-465B-B3FC-9DE7E57BD06F}"/>
              </a:ext>
            </a:extLst>
          </p:cNvPr>
          <p:cNvCxnSpPr>
            <a:cxnSpLocks/>
          </p:cNvCxnSpPr>
          <p:nvPr/>
        </p:nvCxnSpPr>
        <p:spPr>
          <a:xfrm>
            <a:off x="7945519" y="310716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422657A-BC08-4202-9769-1CC219E9908A}"/>
              </a:ext>
            </a:extLst>
          </p:cNvPr>
          <p:cNvCxnSpPr>
            <a:cxnSpLocks/>
          </p:cNvCxnSpPr>
          <p:nvPr/>
        </p:nvCxnSpPr>
        <p:spPr>
          <a:xfrm>
            <a:off x="7945519" y="355617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ABA18CC-5676-4E96-ABAF-4E810F36E699}"/>
              </a:ext>
            </a:extLst>
          </p:cNvPr>
          <p:cNvSpPr txBox="1"/>
          <p:nvPr/>
        </p:nvSpPr>
        <p:spPr>
          <a:xfrm>
            <a:off x="7952956" y="2605073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223C42-85A0-4117-93D0-0E27DF34A1E7}"/>
              </a:ext>
            </a:extLst>
          </p:cNvPr>
          <p:cNvSpPr txBox="1"/>
          <p:nvPr/>
        </p:nvSpPr>
        <p:spPr>
          <a:xfrm>
            <a:off x="8662431" y="303135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A33346-4FDC-4B21-9D8E-18DF7F9A3F90}"/>
              </a:ext>
            </a:extLst>
          </p:cNvPr>
          <p:cNvSpPr txBox="1"/>
          <p:nvPr/>
        </p:nvSpPr>
        <p:spPr>
          <a:xfrm>
            <a:off x="9270042" y="303135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3ED521-94CC-4CE5-AB33-94163BBC7F23}"/>
              </a:ext>
            </a:extLst>
          </p:cNvPr>
          <p:cNvSpPr txBox="1"/>
          <p:nvPr/>
        </p:nvSpPr>
        <p:spPr>
          <a:xfrm>
            <a:off x="8826545" y="302840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9F547D-0821-4E17-BAFE-AF7230F263D7}"/>
              </a:ext>
            </a:extLst>
          </p:cNvPr>
          <p:cNvSpPr txBox="1"/>
          <p:nvPr/>
        </p:nvSpPr>
        <p:spPr>
          <a:xfrm>
            <a:off x="8353707" y="303507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22263C-84E4-490C-83CD-5D16039673BE}"/>
              </a:ext>
            </a:extLst>
          </p:cNvPr>
          <p:cNvSpPr txBox="1"/>
          <p:nvPr/>
        </p:nvSpPr>
        <p:spPr>
          <a:xfrm>
            <a:off x="8441178" y="1875367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7348E3-9DE9-4DE4-A0A2-D5210D3B628E}"/>
              </a:ext>
            </a:extLst>
          </p:cNvPr>
          <p:cNvSpPr txBox="1"/>
          <p:nvPr/>
        </p:nvSpPr>
        <p:spPr>
          <a:xfrm>
            <a:off x="7988717" y="303507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FB0D05-16B2-48B1-AEDD-6FC1FD0E6180}"/>
              </a:ext>
            </a:extLst>
          </p:cNvPr>
          <p:cNvSpPr/>
          <p:nvPr/>
        </p:nvSpPr>
        <p:spPr>
          <a:xfrm>
            <a:off x="4206049" y="4776013"/>
            <a:ext cx="29228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£2.00 - £0.45 =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AA2A36-7397-4F74-A8B0-59CD1F7E038D}"/>
              </a:ext>
            </a:extLst>
          </p:cNvPr>
          <p:cNvGrpSpPr/>
          <p:nvPr/>
        </p:nvGrpSpPr>
        <p:grpSpPr>
          <a:xfrm>
            <a:off x="8331055" y="5020885"/>
            <a:ext cx="1885499" cy="1414081"/>
            <a:chOff x="1371600" y="1941038"/>
            <a:chExt cx="1885499" cy="141408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38DFB0E-908C-4992-A588-B4222708315E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2.0 0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5841BA5-C14E-4F3F-82E1-499B14130369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0.4 5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F6D36B2-E0F8-408B-A888-22E5741E5092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C37686D-C548-4D80-BEE9-42F3C4DFFA65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8AA1F89-7E08-4712-87C7-4A31DD8A862B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B30A842-2B92-411B-862F-A220AEF3FFB1}"/>
              </a:ext>
            </a:extLst>
          </p:cNvPr>
          <p:cNvSpPr txBox="1"/>
          <p:nvPr/>
        </p:nvSpPr>
        <p:spPr>
          <a:xfrm>
            <a:off x="9658957" y="590635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63C27D5-A4A5-4DEC-B9B7-07C32D0ADEE3}"/>
              </a:ext>
            </a:extLst>
          </p:cNvPr>
          <p:cNvCxnSpPr>
            <a:cxnSpLocks/>
          </p:cNvCxnSpPr>
          <p:nvPr/>
        </p:nvCxnSpPr>
        <p:spPr>
          <a:xfrm flipV="1">
            <a:off x="9216543" y="510494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00401DC-0F4B-4D11-9759-5C6C2E565262}"/>
              </a:ext>
            </a:extLst>
          </p:cNvPr>
          <p:cNvSpPr txBox="1"/>
          <p:nvPr/>
        </p:nvSpPr>
        <p:spPr>
          <a:xfrm>
            <a:off x="9246618" y="480751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A84DC1-1EC5-4B8A-8840-5F1F91C63ABC}"/>
              </a:ext>
            </a:extLst>
          </p:cNvPr>
          <p:cNvSpPr txBox="1"/>
          <p:nvPr/>
        </p:nvSpPr>
        <p:spPr>
          <a:xfrm>
            <a:off x="9537853" y="5053511"/>
            <a:ext cx="38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96C455-1D29-47CB-AE48-7E1A69A05E8E}"/>
              </a:ext>
            </a:extLst>
          </p:cNvPr>
          <p:cNvSpPr txBox="1"/>
          <p:nvPr/>
        </p:nvSpPr>
        <p:spPr>
          <a:xfrm>
            <a:off x="9223562" y="59129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8BB7C6B-127B-4AFF-A2C7-A08560C17B10}"/>
              </a:ext>
            </a:extLst>
          </p:cNvPr>
          <p:cNvSpPr txBox="1"/>
          <p:nvPr/>
        </p:nvSpPr>
        <p:spPr>
          <a:xfrm>
            <a:off x="8748008" y="591354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F464AB8-6985-4E09-A6DB-CF7D8A85F69E}"/>
              </a:ext>
            </a:extLst>
          </p:cNvPr>
          <p:cNvCxnSpPr>
            <a:cxnSpLocks/>
          </p:cNvCxnSpPr>
          <p:nvPr/>
        </p:nvCxnSpPr>
        <p:spPr>
          <a:xfrm flipV="1">
            <a:off x="8772043" y="510494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AA3BBC8-76E5-4689-86C6-86D26EE9D097}"/>
              </a:ext>
            </a:extLst>
          </p:cNvPr>
          <p:cNvSpPr txBox="1"/>
          <p:nvPr/>
        </p:nvSpPr>
        <p:spPr>
          <a:xfrm>
            <a:off x="8802118" y="480751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4C4617-7637-487D-8236-210F3FDCC5B6}"/>
              </a:ext>
            </a:extLst>
          </p:cNvPr>
          <p:cNvSpPr txBox="1"/>
          <p:nvPr/>
        </p:nvSpPr>
        <p:spPr>
          <a:xfrm>
            <a:off x="9094474" y="5049674"/>
            <a:ext cx="303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E875A5E-5483-4FAF-BEDC-64F5597FCACC}"/>
              </a:ext>
            </a:extLst>
          </p:cNvPr>
          <p:cNvSpPr txBox="1"/>
          <p:nvPr/>
        </p:nvSpPr>
        <p:spPr>
          <a:xfrm>
            <a:off x="9057501" y="590635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B0A7A85-411A-4A39-B65E-B21F57410896}"/>
              </a:ext>
            </a:extLst>
          </p:cNvPr>
          <p:cNvSpPr txBox="1"/>
          <p:nvPr/>
        </p:nvSpPr>
        <p:spPr>
          <a:xfrm>
            <a:off x="8387681" y="59129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3048F13-8C8D-4737-BE54-2322A468FB45}"/>
              </a:ext>
            </a:extLst>
          </p:cNvPr>
          <p:cNvSpPr/>
          <p:nvPr/>
        </p:nvSpPr>
        <p:spPr>
          <a:xfrm>
            <a:off x="6797016" y="4776013"/>
            <a:ext cx="13064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£1.55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97F0608-CBD0-4AFD-AC7F-612AED60BA5D}"/>
              </a:ext>
            </a:extLst>
          </p:cNvPr>
          <p:cNvSpPr/>
          <p:nvPr/>
        </p:nvSpPr>
        <p:spPr>
          <a:xfrm>
            <a:off x="284473" y="3231210"/>
            <a:ext cx="3217506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CBA2841-16C1-4C48-ABD0-0F618814818D}"/>
              </a:ext>
            </a:extLst>
          </p:cNvPr>
          <p:cNvSpPr/>
          <p:nvPr/>
        </p:nvSpPr>
        <p:spPr>
          <a:xfrm>
            <a:off x="11313171" y="4624092"/>
            <a:ext cx="7417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CC</a:t>
            </a:r>
          </a:p>
        </p:txBody>
      </p:sp>
    </p:spTree>
    <p:extLst>
      <p:ext uri="{BB962C8B-B14F-4D97-AF65-F5344CB8AC3E}">
        <p14:creationId xmlns:p14="http://schemas.microsoft.com/office/powerpoint/2010/main" val="273216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7" grpId="0"/>
      <p:bldP spid="29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38" grpId="0"/>
      <p:bldP spid="39" grpId="0" animBg="1"/>
      <p:bldP spid="40" grpId="0"/>
    </p:bld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F10AD8-426A-4FDE-A731-1400AC283D24}"/>
              </a:ext>
            </a:extLst>
          </p:cNvPr>
          <p:cNvSpPr/>
          <p:nvPr/>
        </p:nvSpPr>
        <p:spPr>
          <a:xfrm>
            <a:off x="56123" y="45057"/>
            <a:ext cx="703025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some shapes on a grid.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shape has the longest perimeter?</a:t>
            </a:r>
          </a:p>
        </p:txBody>
      </p:sp>
      <p:pic>
        <p:nvPicPr>
          <p:cNvPr id="3" name="Picture 2" descr="https://app.doublestruck.eu/content/K2_REAS/HTML/Q/Q98A08_files/image001.gif">
            <a:extLst>
              <a:ext uri="{FF2B5EF4-FFF2-40B4-BE49-F238E27FC236}">
                <a16:creationId xmlns:a16="http://schemas.microsoft.com/office/drawing/2014/main" id="{E094A22A-5C1A-4D8D-AAB4-D480B1A3ADA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51" y="1229140"/>
            <a:ext cx="7609980" cy="535719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79D99C-7A7A-4850-B44B-7F4995664A21}"/>
              </a:ext>
            </a:extLst>
          </p:cNvPr>
          <p:cNvSpPr/>
          <p:nvPr/>
        </p:nvSpPr>
        <p:spPr>
          <a:xfrm>
            <a:off x="6980810" y="615016"/>
            <a:ext cx="516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E</a:t>
            </a:r>
            <a:endParaRPr lang="en-GB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5071AD1-CA4F-4A5D-ADEE-1B5EEF14F168}"/>
              </a:ext>
            </a:extLst>
          </p:cNvPr>
          <p:cNvGrpSpPr/>
          <p:nvPr/>
        </p:nvGrpSpPr>
        <p:grpSpPr>
          <a:xfrm>
            <a:off x="3486378" y="4276915"/>
            <a:ext cx="1507606" cy="1511249"/>
            <a:chOff x="3486378" y="4276915"/>
            <a:chExt cx="1507606" cy="151124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0086898-3D63-4C51-9B85-4EB3E104B018}"/>
                </a:ext>
              </a:extLst>
            </p:cNvPr>
            <p:cNvCxnSpPr>
              <a:cxnSpLocks/>
            </p:cNvCxnSpPr>
            <p:nvPr/>
          </p:nvCxnSpPr>
          <p:spPr>
            <a:xfrm>
              <a:off x="3486378" y="4276915"/>
              <a:ext cx="150457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D450490-4AC7-42EB-8123-9C930CC13036}"/>
                </a:ext>
              </a:extLst>
            </p:cNvPr>
            <p:cNvCxnSpPr>
              <a:cxnSpLocks/>
            </p:cNvCxnSpPr>
            <p:nvPr/>
          </p:nvCxnSpPr>
          <p:spPr>
            <a:xfrm>
              <a:off x="3486378" y="5788164"/>
              <a:ext cx="150457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08612C2-148E-4586-A1AF-EDF8716F185C}"/>
                </a:ext>
              </a:extLst>
            </p:cNvPr>
            <p:cNvCxnSpPr>
              <a:cxnSpLocks/>
            </p:cNvCxnSpPr>
            <p:nvPr/>
          </p:nvCxnSpPr>
          <p:spPr>
            <a:xfrm>
              <a:off x="3486378" y="4279344"/>
              <a:ext cx="0" cy="3764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1FC79E5-C6C8-40ED-A591-97B26C25BE8B}"/>
                </a:ext>
              </a:extLst>
            </p:cNvPr>
            <p:cNvCxnSpPr>
              <a:cxnSpLocks/>
            </p:cNvCxnSpPr>
            <p:nvPr/>
          </p:nvCxnSpPr>
          <p:spPr>
            <a:xfrm>
              <a:off x="4990948" y="4279344"/>
              <a:ext cx="0" cy="3764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79C5144-9BE4-4F99-9A0D-D7E75C5601DD}"/>
                </a:ext>
              </a:extLst>
            </p:cNvPr>
            <p:cNvCxnSpPr>
              <a:cxnSpLocks/>
            </p:cNvCxnSpPr>
            <p:nvPr/>
          </p:nvCxnSpPr>
          <p:spPr>
            <a:xfrm>
              <a:off x="4993984" y="5411718"/>
              <a:ext cx="0" cy="3764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B096B6-C012-4665-915D-1CFB7B8056EB}"/>
                </a:ext>
              </a:extLst>
            </p:cNvPr>
            <p:cNvCxnSpPr>
              <a:cxnSpLocks/>
            </p:cNvCxnSpPr>
            <p:nvPr/>
          </p:nvCxnSpPr>
          <p:spPr>
            <a:xfrm>
              <a:off x="3486378" y="5411718"/>
              <a:ext cx="0" cy="3764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ACE53B-B7EB-4856-B705-4CAF5BA428FC}"/>
              </a:ext>
            </a:extLst>
          </p:cNvPr>
          <p:cNvCxnSpPr>
            <a:cxnSpLocks/>
          </p:cNvCxnSpPr>
          <p:nvPr/>
        </p:nvCxnSpPr>
        <p:spPr>
          <a:xfrm>
            <a:off x="4035868" y="4655790"/>
            <a:ext cx="0" cy="7559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7960370-5FE2-4804-81FB-41551AEB1ACB}"/>
              </a:ext>
            </a:extLst>
          </p:cNvPr>
          <p:cNvCxnSpPr>
            <a:cxnSpLocks/>
          </p:cNvCxnSpPr>
          <p:nvPr/>
        </p:nvCxnSpPr>
        <p:spPr>
          <a:xfrm>
            <a:off x="4425065" y="4655790"/>
            <a:ext cx="0" cy="7559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E5948D9-90CA-4F9F-8E16-92C714F92C0C}"/>
              </a:ext>
            </a:extLst>
          </p:cNvPr>
          <p:cNvGrpSpPr/>
          <p:nvPr/>
        </p:nvGrpSpPr>
        <p:grpSpPr>
          <a:xfrm>
            <a:off x="3486378" y="4655790"/>
            <a:ext cx="549490" cy="755321"/>
            <a:chOff x="3486378" y="4655790"/>
            <a:chExt cx="549490" cy="75532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824D4F9-C492-4527-9AB4-63C30FFE14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6379" y="4655790"/>
              <a:ext cx="5494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3B50192-DBE3-4C80-A85A-B44C2B620A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6378" y="5411111"/>
              <a:ext cx="5494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CEE820A-E37F-4B22-B8F8-60ED00E1C297}"/>
              </a:ext>
            </a:extLst>
          </p:cNvPr>
          <p:cNvGrpSpPr/>
          <p:nvPr/>
        </p:nvGrpSpPr>
        <p:grpSpPr>
          <a:xfrm>
            <a:off x="4425065" y="4655790"/>
            <a:ext cx="554954" cy="755321"/>
            <a:chOff x="4425065" y="4655790"/>
            <a:chExt cx="554954" cy="755321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555B7F9-3D5A-49FC-A242-E8181AADCD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25065" y="4655790"/>
              <a:ext cx="5494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7F6E5B6-86AB-4F30-B789-190246B931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30530" y="5411111"/>
              <a:ext cx="5494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5EB30A4-22C9-4925-97B2-CA541FB7828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16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 parcels on the scales.</a:t>
            </a:r>
          </a:p>
          <a:p>
            <a:r>
              <a:rPr lang="en-US" sz="3200" b="1" dirty="0"/>
              <a:t>Write them in order, starting from the lightest.</a:t>
            </a:r>
          </a:p>
        </p:txBody>
      </p:sp>
      <p:pic>
        <p:nvPicPr>
          <p:cNvPr id="32770" name="Picture 2">
            <a:extLst>
              <a:ext uri="{FF2B5EF4-FFF2-40B4-BE49-F238E27FC236}">
                <a16:creationId xmlns:a16="http://schemas.microsoft.com/office/drawing/2014/main" id="{195FCF30-7ABD-41C2-AC4C-20A97B463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94" y="1081878"/>
            <a:ext cx="10109829" cy="3783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4992AA-11CC-4DD0-B6FB-965053D7B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121" y="5260570"/>
            <a:ext cx="4997479" cy="15042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66D150-F4C7-4F60-959D-B0A1913DB947}"/>
              </a:ext>
            </a:extLst>
          </p:cNvPr>
          <p:cNvSpPr txBox="1"/>
          <p:nvPr/>
        </p:nvSpPr>
        <p:spPr>
          <a:xfrm>
            <a:off x="1415650" y="2544017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½ kg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41ED8A-9EAA-42E9-97BE-15E87DD3372C}"/>
              </a:ext>
            </a:extLst>
          </p:cNvPr>
          <p:cNvSpPr txBox="1"/>
          <p:nvPr/>
        </p:nvSpPr>
        <p:spPr>
          <a:xfrm>
            <a:off x="5252401" y="2703767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kg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D4A5C2-D199-421C-8233-B3B48BC7420B}"/>
              </a:ext>
            </a:extLst>
          </p:cNvPr>
          <p:cNvSpPr txBox="1"/>
          <p:nvPr/>
        </p:nvSpPr>
        <p:spPr>
          <a:xfrm>
            <a:off x="8824603" y="2443463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½ kg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A8BF81-19AA-4F58-9A71-DA2DCAB0B8C5}"/>
              </a:ext>
            </a:extLst>
          </p:cNvPr>
          <p:cNvSpPr txBox="1"/>
          <p:nvPr/>
        </p:nvSpPr>
        <p:spPr>
          <a:xfrm>
            <a:off x="3795154" y="5467692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951E29-FC0B-42F6-AED2-104320BF1E28}"/>
              </a:ext>
            </a:extLst>
          </p:cNvPr>
          <p:cNvSpPr txBox="1"/>
          <p:nvPr/>
        </p:nvSpPr>
        <p:spPr>
          <a:xfrm>
            <a:off x="5517352" y="5467691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ED65C5-80CD-42E3-9BBC-376827F9277E}"/>
              </a:ext>
            </a:extLst>
          </p:cNvPr>
          <p:cNvSpPr txBox="1"/>
          <p:nvPr/>
        </p:nvSpPr>
        <p:spPr>
          <a:xfrm>
            <a:off x="7236233" y="5467690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B8BB05-1D3A-4EA7-8DFB-744F713D9DB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05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7D6622C-6B77-4C18-9285-79C40EB01C1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B98DEBE-C3DE-4A50-8532-29DA0498343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14F380C-7556-47FB-8EA1-B8755F566AF7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F1AE99-A611-4FD7-8715-740905F66B1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68B1C07-DCB9-49A1-871A-F94ED4D04AC4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5C77023-5C83-4C6F-86A0-6D5DA1D9547F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4543D65-0BBF-46FB-ABF0-7AD5C9ADAB8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DAD34A8-7EAB-4601-8B5A-B8550C9E2C9A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CF1F4AC-EA96-4B14-99CB-D159C6710E6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A26383D-0223-434B-A53F-8E3F19E3299D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6AD0BE0-CAA8-4538-9FB0-37F752E7AF3A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2694D09-EB7C-432B-97E8-17E6E06D062B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A7448EF-5339-4A59-B93B-69B02D6AF6D6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F5E74F-E007-448F-AA90-2B03AC5F88E6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B5D93EC-04F7-4819-9EF0-0201F28D01B8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63A359F-10CC-47ED-8D2C-C1B27A77B5AA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C072F70-2A60-41B4-9682-E89392DC9CB9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7FB9C53-0BD6-4E14-B461-A36981CF453D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90030D7-0C4A-44C2-82BE-884D079B28A3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9EB27A5-8FA8-43E5-96A4-6352D2CBFDB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B7310F-5704-4395-9F64-8F72CE08E21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27B65DE-D5D6-45D3-96B4-386F6855DAFF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04ABA35-C795-4279-A71F-4F31F79406B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D6F46F2-20E1-4520-A5FC-25EC6DF5AAD3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FEF69F3-DA30-4BE5-B6F3-97942646BFA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A9FB657-909B-49B7-AB5C-62CD69D178B8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65F28B4-962A-42DE-A5F1-11DA82B5243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DA743C0-FC44-4BB8-90DE-805B2C7E6D3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1085CB8-1247-499C-B4CC-1A61C9145B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6DA3EE3-85DE-4338-A56E-1AFBB137DB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15C30E4-25A9-4B12-8E20-C877B52145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2E3341E-DD2E-4E65-A643-30140BB1A8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B79A3D4-4F72-49CD-B248-E5E609CAFC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1E57805-65C0-4AA8-9010-3A6AD91E3B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5A20DED-841D-49B9-BFDB-D944423AB5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1D251ED-4FD2-4265-BC21-A99374F580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ED9ACF7-9C5D-4969-80F1-C30D5FD375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1033165-9CB4-4AA8-B8DC-77FE8A3E99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0389994-7FAD-4802-BB7B-E81E9A4924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2E436EA-318B-4408-B1F0-3031C2FACD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041CEB7-F40E-452B-9D10-0A77F83ADD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A17FF38-6948-4463-A2A4-F4FB6A3E4B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1EA2287-AABE-4023-B700-763D0DA113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0C439B6-36FD-4A61-93B8-F1B8BBF82B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8767036" cy="480131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Complete the number sentences using these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dirty="0"/>
              <a:t>   25              = 2.5</a:t>
            </a:r>
          </a:p>
          <a:p>
            <a:endParaRPr lang="en-US" sz="3200" dirty="0"/>
          </a:p>
          <a:p>
            <a:r>
              <a:rPr lang="en-US" sz="3200" dirty="0"/>
              <a:t>   7              = 0.07</a:t>
            </a:r>
          </a:p>
          <a:p>
            <a:endParaRPr lang="en-US" sz="3200" dirty="0"/>
          </a:p>
          <a:p>
            <a:r>
              <a:rPr lang="en-US" sz="3200" dirty="0"/>
              <a:t>   3.6              = 360</a:t>
            </a:r>
          </a:p>
          <a:p>
            <a:endParaRPr lang="en-US" dirty="0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28CEB500-05E4-46C8-B677-B4B9FBFE5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75" y="631225"/>
            <a:ext cx="5238528" cy="82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>
            <a:extLst>
              <a:ext uri="{FF2B5EF4-FFF2-40B4-BE49-F238E27FC236}">
                <a16:creationId xmlns:a16="http://schemas.microsoft.com/office/drawing/2014/main" id="{AB338CA9-8003-4CB6-A12B-F82CA1E5D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94" y="1884041"/>
            <a:ext cx="1130167" cy="8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B409379E-15A3-4B00-9D44-6316D0A4F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33" y="2878336"/>
            <a:ext cx="1130167" cy="8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46E30543-098D-42AE-9CB2-26A801544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79" y="3845070"/>
            <a:ext cx="1130167" cy="8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48B399F0-1D61-4226-9C7B-9F8290B46088}"/>
              </a:ext>
            </a:extLst>
          </p:cNvPr>
          <p:cNvSpPr txBox="1"/>
          <p:nvPr/>
        </p:nvSpPr>
        <p:spPr>
          <a:xfrm>
            <a:off x="9367113" y="858882"/>
            <a:ext cx="102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06E4880-7A3E-4772-AF47-9AB685233349}"/>
              </a:ext>
            </a:extLst>
          </p:cNvPr>
          <p:cNvSpPr txBox="1"/>
          <p:nvPr/>
        </p:nvSpPr>
        <p:spPr>
          <a:xfrm>
            <a:off x="10121237" y="873606"/>
            <a:ext cx="102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0C414FF-58BE-4895-A53C-F5B51618C917}"/>
              </a:ext>
            </a:extLst>
          </p:cNvPr>
          <p:cNvSpPr txBox="1"/>
          <p:nvPr/>
        </p:nvSpPr>
        <p:spPr>
          <a:xfrm>
            <a:off x="9816051" y="1306306"/>
            <a:ext cx="102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5D923BA-D377-42A1-AFB0-A796924D2F94}"/>
              </a:ext>
            </a:extLst>
          </p:cNvPr>
          <p:cNvSpPr txBox="1"/>
          <p:nvPr/>
        </p:nvSpPr>
        <p:spPr>
          <a:xfrm>
            <a:off x="1026672" y="1996474"/>
            <a:ext cx="1071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÷ 10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E33D2A2-61CA-4919-B067-B35BD0E4FF76}"/>
              </a:ext>
            </a:extLst>
          </p:cNvPr>
          <p:cNvSpPr txBox="1"/>
          <p:nvPr/>
        </p:nvSpPr>
        <p:spPr>
          <a:xfrm>
            <a:off x="9835200" y="2201733"/>
            <a:ext cx="5567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4A5DAA-C0D0-4E1D-BF12-E5A80BBF221B}"/>
              </a:ext>
            </a:extLst>
          </p:cNvPr>
          <p:cNvSpPr txBox="1"/>
          <p:nvPr/>
        </p:nvSpPr>
        <p:spPr>
          <a:xfrm>
            <a:off x="10121237" y="2216457"/>
            <a:ext cx="102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4DB6F1E-7411-4168-90CE-2A40D74C41F6}"/>
              </a:ext>
            </a:extLst>
          </p:cNvPr>
          <p:cNvSpPr txBox="1"/>
          <p:nvPr/>
        </p:nvSpPr>
        <p:spPr>
          <a:xfrm>
            <a:off x="9816051" y="2649157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0.0 7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DB59381-7E90-405B-9B5A-447D20E1A922}"/>
              </a:ext>
            </a:extLst>
          </p:cNvPr>
          <p:cNvSpPr txBox="1"/>
          <p:nvPr/>
        </p:nvSpPr>
        <p:spPr>
          <a:xfrm>
            <a:off x="724368" y="2980670"/>
            <a:ext cx="1307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÷ 100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92665BE-0F12-4E46-839A-7A3D9161690F}"/>
              </a:ext>
            </a:extLst>
          </p:cNvPr>
          <p:cNvSpPr txBox="1"/>
          <p:nvPr/>
        </p:nvSpPr>
        <p:spPr>
          <a:xfrm>
            <a:off x="9816050" y="3543792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E281574-7E40-43D5-B7AE-B52C8B0D0389}"/>
              </a:ext>
            </a:extLst>
          </p:cNvPr>
          <p:cNvSpPr txBox="1"/>
          <p:nvPr/>
        </p:nvSpPr>
        <p:spPr>
          <a:xfrm>
            <a:off x="10118345" y="3989762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12A4E6-42C8-4482-8309-BABE91337329}"/>
              </a:ext>
            </a:extLst>
          </p:cNvPr>
          <p:cNvSpPr txBox="1"/>
          <p:nvPr/>
        </p:nvSpPr>
        <p:spPr>
          <a:xfrm>
            <a:off x="8909115" y="3994254"/>
            <a:ext cx="1386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3 6 0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A377CA1-2890-4A65-9286-F6F1814E7CDF}"/>
              </a:ext>
            </a:extLst>
          </p:cNvPr>
          <p:cNvSpPr txBox="1"/>
          <p:nvPr/>
        </p:nvSpPr>
        <p:spPr>
          <a:xfrm>
            <a:off x="1022445" y="3936752"/>
            <a:ext cx="1307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x 100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DC912F-E88E-4357-AFAC-41F0CCB0783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66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BB2B2D-4617-4CFC-8FB6-AD8B62667395}"/>
              </a:ext>
            </a:extLst>
          </p:cNvPr>
          <p:cNvSpPr/>
          <p:nvPr/>
        </p:nvSpPr>
        <p:spPr>
          <a:xfrm>
            <a:off x="56123" y="50000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rectangle has 4 small squares inside.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04F9A9-FDD3-4D5D-92E1-A823AAD771DC}"/>
              </a:ext>
            </a:extLst>
          </p:cNvPr>
          <p:cNvSpPr/>
          <p:nvPr/>
        </p:nvSpPr>
        <p:spPr>
          <a:xfrm>
            <a:off x="56123" y="2317806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 rectangle that has 12 small squares inside.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E26B86-F185-4B11-AEB4-B846A7460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920" y="2902846"/>
            <a:ext cx="3655436" cy="36554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78E31A-0825-48B3-82FF-25585F459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920" y="545382"/>
            <a:ext cx="3667362" cy="18664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2822E2-2D78-44E9-B5BE-EEB65230EA21}"/>
              </a:ext>
            </a:extLst>
          </p:cNvPr>
          <p:cNvSpPr/>
          <p:nvPr/>
        </p:nvSpPr>
        <p:spPr>
          <a:xfrm>
            <a:off x="3319724" y="3383782"/>
            <a:ext cx="2719335" cy="8968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D1C459-8FDC-4170-BA89-1B02FC2F7038}"/>
              </a:ext>
            </a:extLst>
          </p:cNvPr>
          <p:cNvSpPr/>
          <p:nvPr/>
        </p:nvSpPr>
        <p:spPr>
          <a:xfrm rot="16200000">
            <a:off x="2408466" y="4295041"/>
            <a:ext cx="2719335" cy="8968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7C7455-55C4-4D3F-A11E-3A489BFFC099}"/>
              </a:ext>
            </a:extLst>
          </p:cNvPr>
          <p:cNvSpPr/>
          <p:nvPr/>
        </p:nvSpPr>
        <p:spPr>
          <a:xfrm rot="16200000">
            <a:off x="3552721" y="3150783"/>
            <a:ext cx="1348994" cy="18149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5758D3-A823-4937-9FAD-3492FF681242}"/>
              </a:ext>
            </a:extLst>
          </p:cNvPr>
          <p:cNvSpPr/>
          <p:nvPr/>
        </p:nvSpPr>
        <p:spPr>
          <a:xfrm rot="16200000">
            <a:off x="3100860" y="3600436"/>
            <a:ext cx="1798355" cy="13606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04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F2D1B3-E352-49A4-92B9-E67E5A296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005" y="78136"/>
            <a:ext cx="1720383" cy="6728346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number. 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94E2A6-B90C-43D5-AC8F-A274EAA2897D}"/>
              </a:ext>
            </a:extLst>
          </p:cNvPr>
          <p:cNvSpPr txBox="1"/>
          <p:nvPr/>
        </p:nvSpPr>
        <p:spPr>
          <a:xfrm>
            <a:off x="5482277" y="5994650"/>
            <a:ext cx="1486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1031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C98B2C-EA60-484D-BAC9-42D9A06FA7FB}"/>
              </a:ext>
            </a:extLst>
          </p:cNvPr>
          <p:cNvSpPr/>
          <p:nvPr/>
        </p:nvSpPr>
        <p:spPr>
          <a:xfrm>
            <a:off x="5907518" y="420288"/>
            <a:ext cx="183287" cy="2932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946B17-0169-43E5-AADE-7235A10EF1CE}"/>
              </a:ext>
            </a:extLst>
          </p:cNvPr>
          <p:cNvSpPr/>
          <p:nvPr/>
        </p:nvSpPr>
        <p:spPr>
          <a:xfrm>
            <a:off x="5907518" y="2344338"/>
            <a:ext cx="183287" cy="2932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9304B5-4610-436A-AD63-6E72E2FD79CF}"/>
              </a:ext>
            </a:extLst>
          </p:cNvPr>
          <p:cNvSpPr/>
          <p:nvPr/>
        </p:nvSpPr>
        <p:spPr>
          <a:xfrm>
            <a:off x="5907518" y="4252803"/>
            <a:ext cx="183287" cy="2932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288A3B-69D2-4837-9339-01BFCCB52622}"/>
              </a:ext>
            </a:extLst>
          </p:cNvPr>
          <p:cNvSpPr/>
          <p:nvPr/>
        </p:nvSpPr>
        <p:spPr>
          <a:xfrm>
            <a:off x="5576741" y="6099465"/>
            <a:ext cx="600654" cy="3896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59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</p:bld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calculation has the </a:t>
            </a:r>
            <a:r>
              <a:rPr lang="en-US" sz="3200" b="1" u="sng" dirty="0"/>
              <a:t>same</a:t>
            </a:r>
            <a:r>
              <a:rPr lang="en-US" sz="3200" b="1" dirty="0"/>
              <a:t> number missing from each box.</a:t>
            </a:r>
          </a:p>
          <a:p>
            <a:r>
              <a:rPr lang="en-US" sz="3200" b="1" dirty="0"/>
              <a:t>Write the missing number in the boxes.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00BF9C-9967-4B16-8B36-1B0726C17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58" y="1169074"/>
            <a:ext cx="7156830" cy="11426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C43E9-C192-4DE1-9519-C02EE58A7D0D}"/>
              </a:ext>
            </a:extLst>
          </p:cNvPr>
          <p:cNvSpPr txBox="1"/>
          <p:nvPr/>
        </p:nvSpPr>
        <p:spPr>
          <a:xfrm>
            <a:off x="854191" y="1424946"/>
            <a:ext cx="537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EC9995-F4AB-4D48-A353-2A66C4D3DE36}"/>
              </a:ext>
            </a:extLst>
          </p:cNvPr>
          <p:cNvSpPr txBox="1"/>
          <p:nvPr/>
        </p:nvSpPr>
        <p:spPr>
          <a:xfrm>
            <a:off x="3029659" y="1424946"/>
            <a:ext cx="537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90615B-61EF-4796-96E6-EB3E780B3B97}"/>
              </a:ext>
            </a:extLst>
          </p:cNvPr>
          <p:cNvSpPr txBox="1"/>
          <p:nvPr/>
        </p:nvSpPr>
        <p:spPr>
          <a:xfrm>
            <a:off x="5189085" y="1424946"/>
            <a:ext cx="537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98215E-296D-482E-B3E2-4E78C39B6DE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09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5B6EC7-3B54-4B39-B711-886D495B06AB}"/>
              </a:ext>
            </a:extLst>
          </p:cNvPr>
          <p:cNvSpPr/>
          <p:nvPr/>
        </p:nvSpPr>
        <p:spPr>
          <a:xfrm>
            <a:off x="56123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Popcorn - £1.95</a:t>
            </a:r>
          </a:p>
          <a:p>
            <a:r>
              <a:rPr lang="en-US" sz="3200" dirty="0"/>
              <a:t>Milkshake - £1.25</a:t>
            </a:r>
            <a:endParaRPr lang="en-US" sz="3200" b="1" dirty="0"/>
          </a:p>
          <a:p>
            <a:r>
              <a:rPr lang="en-US" sz="3200" b="1" dirty="0"/>
              <a:t>Nico buys a box of popcorn and two milkshakes.</a:t>
            </a:r>
          </a:p>
          <a:p>
            <a:r>
              <a:rPr lang="en-US" sz="3200" b="1" dirty="0"/>
              <a:t>How much does Nico spend altogether?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B83409-BC52-4F8A-97AC-6BB117540378}"/>
              </a:ext>
            </a:extLst>
          </p:cNvPr>
          <p:cNvSpPr txBox="1"/>
          <p:nvPr/>
        </p:nvSpPr>
        <p:spPr>
          <a:xfrm>
            <a:off x="1743899" y="2343867"/>
            <a:ext cx="14089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1.9 5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11B015-A451-4823-A8C7-9204D7D9F26D}"/>
              </a:ext>
            </a:extLst>
          </p:cNvPr>
          <p:cNvSpPr txBox="1"/>
          <p:nvPr/>
        </p:nvSpPr>
        <p:spPr>
          <a:xfrm>
            <a:off x="1734008" y="2781001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BEB18A-953D-4FBD-BD87-884792898D13}"/>
              </a:ext>
            </a:extLst>
          </p:cNvPr>
          <p:cNvCxnSpPr>
            <a:cxnSpLocks/>
          </p:cNvCxnSpPr>
          <p:nvPr/>
        </p:nvCxnSpPr>
        <p:spPr>
          <a:xfrm>
            <a:off x="1322641" y="3296537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B55D94F-63BB-4916-B78E-F1A7BE18F12B}"/>
              </a:ext>
            </a:extLst>
          </p:cNvPr>
          <p:cNvSpPr txBox="1"/>
          <p:nvPr/>
        </p:nvSpPr>
        <p:spPr>
          <a:xfrm>
            <a:off x="1316698" y="2789984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F08B83-2CA8-4935-BF9A-E547BFAEA3F7}"/>
              </a:ext>
            </a:extLst>
          </p:cNvPr>
          <p:cNvSpPr txBox="1"/>
          <p:nvPr/>
        </p:nvSpPr>
        <p:spPr>
          <a:xfrm>
            <a:off x="2032157" y="3250921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530819-221D-4115-ABA6-115EFCE9D0A4}"/>
              </a:ext>
            </a:extLst>
          </p:cNvPr>
          <p:cNvSpPr txBox="1"/>
          <p:nvPr/>
        </p:nvSpPr>
        <p:spPr>
          <a:xfrm>
            <a:off x="2627068" y="323146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5B843E-E60D-4B46-B5E2-A002086F110C}"/>
              </a:ext>
            </a:extLst>
          </p:cNvPr>
          <p:cNvSpPr txBox="1"/>
          <p:nvPr/>
        </p:nvSpPr>
        <p:spPr>
          <a:xfrm>
            <a:off x="2210325" y="324041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A5AAAB-63DF-4836-AB1E-BCC1D393A3A0}"/>
              </a:ext>
            </a:extLst>
          </p:cNvPr>
          <p:cNvSpPr txBox="1"/>
          <p:nvPr/>
        </p:nvSpPr>
        <p:spPr>
          <a:xfrm>
            <a:off x="1733033" y="323679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2C23C3-E14F-4236-B58F-611A014801BE}"/>
              </a:ext>
            </a:extLst>
          </p:cNvPr>
          <p:cNvSpPr txBox="1"/>
          <p:nvPr/>
        </p:nvSpPr>
        <p:spPr>
          <a:xfrm>
            <a:off x="1806998" y="2112103"/>
            <a:ext cx="381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18622C-0A3E-40E5-B364-3CD1D3392FA7}"/>
              </a:ext>
            </a:extLst>
          </p:cNvPr>
          <p:cNvSpPr txBox="1"/>
          <p:nvPr/>
        </p:nvSpPr>
        <p:spPr>
          <a:xfrm>
            <a:off x="1734008" y="3673147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1.2 5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4A7EE47-6159-4410-AD36-666BFA6E6366}"/>
              </a:ext>
            </a:extLst>
          </p:cNvPr>
          <p:cNvCxnSpPr>
            <a:cxnSpLocks/>
          </p:cNvCxnSpPr>
          <p:nvPr/>
        </p:nvCxnSpPr>
        <p:spPr>
          <a:xfrm>
            <a:off x="1309261" y="4184223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892EA25-D5DC-47F3-BC77-8223C2F42C91}"/>
              </a:ext>
            </a:extLst>
          </p:cNvPr>
          <p:cNvSpPr txBox="1"/>
          <p:nvPr/>
        </p:nvSpPr>
        <p:spPr>
          <a:xfrm>
            <a:off x="1316698" y="3682130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60302B-CEBB-40B0-B9FD-9587C05D66BD}"/>
              </a:ext>
            </a:extLst>
          </p:cNvPr>
          <p:cNvSpPr txBox="1"/>
          <p:nvPr/>
        </p:nvSpPr>
        <p:spPr>
          <a:xfrm>
            <a:off x="2627068" y="411440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ABC922-9E2C-4388-B786-D83D10C3D3BE}"/>
              </a:ext>
            </a:extLst>
          </p:cNvPr>
          <p:cNvSpPr txBox="1"/>
          <p:nvPr/>
        </p:nvSpPr>
        <p:spPr>
          <a:xfrm>
            <a:off x="2039299" y="411440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518BDB-EB99-4529-B064-4362893C35DD}"/>
              </a:ext>
            </a:extLst>
          </p:cNvPr>
          <p:cNvSpPr txBox="1"/>
          <p:nvPr/>
        </p:nvSpPr>
        <p:spPr>
          <a:xfrm>
            <a:off x="2188841" y="411440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91B952-C88D-4774-B692-58677BA1B9A0}"/>
              </a:ext>
            </a:extLst>
          </p:cNvPr>
          <p:cNvSpPr txBox="1"/>
          <p:nvPr/>
        </p:nvSpPr>
        <p:spPr>
          <a:xfrm>
            <a:off x="1733032" y="4110791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02AF2D-B090-4264-8292-A67959CF5DAD}"/>
              </a:ext>
            </a:extLst>
          </p:cNvPr>
          <p:cNvSpPr txBox="1"/>
          <p:nvPr/>
        </p:nvSpPr>
        <p:spPr>
          <a:xfrm>
            <a:off x="2240300" y="2108902"/>
            <a:ext cx="381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F224C7-A31C-4C4F-B8A9-ACF9D5B3DE96}"/>
              </a:ext>
            </a:extLst>
          </p:cNvPr>
          <p:cNvSpPr txBox="1"/>
          <p:nvPr/>
        </p:nvSpPr>
        <p:spPr>
          <a:xfrm>
            <a:off x="6905067" y="1477055"/>
            <a:ext cx="4482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He spends £4.45</a:t>
            </a:r>
          </a:p>
        </p:txBody>
      </p:sp>
    </p:spTree>
    <p:extLst>
      <p:ext uri="{BB962C8B-B14F-4D97-AF65-F5344CB8AC3E}">
        <p14:creationId xmlns:p14="http://schemas.microsoft.com/office/powerpoint/2010/main" val="288484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86080D-984C-48F9-9D61-D85E0DFA1263}"/>
              </a:ext>
            </a:extLst>
          </p:cNvPr>
          <p:cNvSpPr/>
          <p:nvPr/>
        </p:nvSpPr>
        <p:spPr>
          <a:xfrm>
            <a:off x="103032" y="51516"/>
            <a:ext cx="98265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 one line of symmetry on each of these designs. </a:t>
            </a:r>
          </a:p>
        </p:txBody>
      </p:sp>
      <p:pic>
        <p:nvPicPr>
          <p:cNvPr id="3" name="Picture 2" descr="https://app.doublestruck.eu/content/K2_REAS/HTML/Q/Q02B05_files/image002.jpg">
            <a:extLst>
              <a:ext uri="{FF2B5EF4-FFF2-40B4-BE49-F238E27FC236}">
                <a16:creationId xmlns:a16="http://schemas.microsoft.com/office/drawing/2014/main" id="{1566072D-6A8B-4FEA-B9AB-3E413AB675E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46" y="1159150"/>
            <a:ext cx="3771864" cy="3277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ttps://app.doublestruck.eu/content/K2_REAS/HTML/Q/Q02B05_files/image003.jpg">
            <a:extLst>
              <a:ext uri="{FF2B5EF4-FFF2-40B4-BE49-F238E27FC236}">
                <a16:creationId xmlns:a16="http://schemas.microsoft.com/office/drawing/2014/main" id="{CAD59BBF-99F5-4FE7-9BDF-56A25475275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69" y="1159150"/>
            <a:ext cx="3254858" cy="3277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s://app.doublestruck.eu/content/K2_REAS/HTML/Q/Q02B05_files/image004.jpg">
            <a:extLst>
              <a:ext uri="{FF2B5EF4-FFF2-40B4-BE49-F238E27FC236}">
                <a16:creationId xmlns:a16="http://schemas.microsoft.com/office/drawing/2014/main" id="{7E800685-7454-4E98-A10B-5C9036BF420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86" y="1159150"/>
            <a:ext cx="3254858" cy="32548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9897E6-7A14-4FCA-AE9E-0D4F0AB6AF4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6889C42-1C41-4F65-96E3-056FAE2BB4B3}"/>
              </a:ext>
            </a:extLst>
          </p:cNvPr>
          <p:cNvCxnSpPr>
            <a:cxnSpLocks/>
          </p:cNvCxnSpPr>
          <p:nvPr/>
        </p:nvCxnSpPr>
        <p:spPr>
          <a:xfrm>
            <a:off x="2123543" y="832513"/>
            <a:ext cx="0" cy="391898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40A962-B8F7-488F-9D82-BB6040413D64}"/>
              </a:ext>
            </a:extLst>
          </p:cNvPr>
          <p:cNvCxnSpPr>
            <a:cxnSpLocks/>
          </p:cNvCxnSpPr>
          <p:nvPr/>
        </p:nvCxnSpPr>
        <p:spPr>
          <a:xfrm flipH="1">
            <a:off x="4498536" y="2416611"/>
            <a:ext cx="2257106" cy="235194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E1CB01-DE6C-48FA-951C-F4DB23781270}"/>
              </a:ext>
            </a:extLst>
          </p:cNvPr>
          <p:cNvCxnSpPr>
            <a:cxnSpLocks/>
          </p:cNvCxnSpPr>
          <p:nvPr/>
        </p:nvCxnSpPr>
        <p:spPr>
          <a:xfrm flipH="1">
            <a:off x="8686192" y="1159150"/>
            <a:ext cx="3236452" cy="325485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4F6684-4759-494B-9A51-362CE9E4BDBB}"/>
              </a:ext>
            </a:extLst>
          </p:cNvPr>
          <p:cNvCxnSpPr>
            <a:cxnSpLocks/>
          </p:cNvCxnSpPr>
          <p:nvPr/>
        </p:nvCxnSpPr>
        <p:spPr>
          <a:xfrm flipH="1" flipV="1">
            <a:off x="8686193" y="1159150"/>
            <a:ext cx="3254857" cy="325485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30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has 2 types of coin in his pocket.</a:t>
            </a:r>
          </a:p>
          <a:p>
            <a:r>
              <a:rPr lang="en-US" sz="3200" b="1" dirty="0"/>
              <a:t>He has 4 coins of one type and 2 coins of another type.</a:t>
            </a:r>
          </a:p>
          <a:p>
            <a:r>
              <a:rPr lang="en-US" sz="3200" b="1" dirty="0"/>
              <a:t>Altogether he has £1</a:t>
            </a:r>
          </a:p>
          <a:p>
            <a:r>
              <a:rPr lang="en-US" sz="3200" b="1" dirty="0"/>
              <a:t>What two types of coins does he have?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Ben has 4 ___p coins and 2 ___p coins.</a:t>
            </a:r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EB65E020-0494-4B63-8E38-0CD70A5A1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801" y="1197256"/>
            <a:ext cx="2968625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2DCCD29-77C2-4E7C-B943-20DAC1566DBA}"/>
              </a:ext>
            </a:extLst>
          </p:cNvPr>
          <p:cNvSpPr/>
          <p:nvPr/>
        </p:nvSpPr>
        <p:spPr>
          <a:xfrm>
            <a:off x="8472411" y="1458078"/>
            <a:ext cx="599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65D4B-8422-48CF-A74C-E47806513136}"/>
              </a:ext>
            </a:extLst>
          </p:cNvPr>
          <p:cNvSpPr/>
          <p:nvPr/>
        </p:nvSpPr>
        <p:spPr>
          <a:xfrm>
            <a:off x="8923634" y="1452200"/>
            <a:ext cx="599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8DC515-C3DD-43E5-B85D-1A9C2E8CB619}"/>
              </a:ext>
            </a:extLst>
          </p:cNvPr>
          <p:cNvSpPr/>
          <p:nvPr/>
        </p:nvSpPr>
        <p:spPr>
          <a:xfrm>
            <a:off x="9345864" y="1452200"/>
            <a:ext cx="599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A9896E-59DB-4A69-A431-85183225C7BA}"/>
              </a:ext>
            </a:extLst>
          </p:cNvPr>
          <p:cNvSpPr/>
          <p:nvPr/>
        </p:nvSpPr>
        <p:spPr>
          <a:xfrm>
            <a:off x="9797087" y="1446322"/>
            <a:ext cx="599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12D396-1ABA-435E-8673-F8CE2204F0D4}"/>
              </a:ext>
            </a:extLst>
          </p:cNvPr>
          <p:cNvSpPr/>
          <p:nvPr/>
        </p:nvSpPr>
        <p:spPr>
          <a:xfrm>
            <a:off x="10639618" y="1452200"/>
            <a:ext cx="599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9F3B01-47D2-44D3-B2D4-9166ED04DF9A}"/>
              </a:ext>
            </a:extLst>
          </p:cNvPr>
          <p:cNvSpPr/>
          <p:nvPr/>
        </p:nvSpPr>
        <p:spPr>
          <a:xfrm>
            <a:off x="11090841" y="1446322"/>
            <a:ext cx="599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98C139-1858-4C4B-8EC5-39560C7CFE5E}"/>
              </a:ext>
            </a:extLst>
          </p:cNvPr>
          <p:cNvSpPr/>
          <p:nvPr/>
        </p:nvSpPr>
        <p:spPr>
          <a:xfrm>
            <a:off x="1911188" y="2494628"/>
            <a:ext cx="937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294C04-16D8-4420-A725-AF26C1C2324B}"/>
              </a:ext>
            </a:extLst>
          </p:cNvPr>
          <p:cNvSpPr/>
          <p:nvPr/>
        </p:nvSpPr>
        <p:spPr>
          <a:xfrm>
            <a:off x="4808846" y="2490862"/>
            <a:ext cx="937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20CE31-6BDE-4CBA-8555-31BF986438E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76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134668"/>
            <a:ext cx="4895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Shade      of this shape.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E05F10-97E4-4EB3-B8FB-A041223C5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437" y="346909"/>
            <a:ext cx="3362325" cy="576262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EEAE82-C676-4F25-A1F6-34864E8F4ADB}"/>
              </a:ext>
            </a:extLst>
          </p:cNvPr>
          <p:cNvCxnSpPr>
            <a:cxnSpLocks/>
          </p:cNvCxnSpPr>
          <p:nvPr/>
        </p:nvCxnSpPr>
        <p:spPr>
          <a:xfrm>
            <a:off x="7364784" y="1441194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2A2444-F529-4246-B955-0C1D1819994F}"/>
              </a:ext>
            </a:extLst>
          </p:cNvPr>
          <p:cNvCxnSpPr>
            <a:cxnSpLocks/>
          </p:cNvCxnSpPr>
          <p:nvPr/>
        </p:nvCxnSpPr>
        <p:spPr>
          <a:xfrm>
            <a:off x="8244014" y="1441194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C367F81-D0E1-436F-B901-5A9193227A00}"/>
              </a:ext>
            </a:extLst>
          </p:cNvPr>
          <p:cNvSpPr txBox="1"/>
          <p:nvPr/>
        </p:nvSpPr>
        <p:spPr>
          <a:xfrm>
            <a:off x="7327411" y="9333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BFFDBB-A51A-4F2D-B597-FCC9AFFE058C}"/>
              </a:ext>
            </a:extLst>
          </p:cNvPr>
          <p:cNvSpPr txBox="1"/>
          <p:nvPr/>
        </p:nvSpPr>
        <p:spPr>
          <a:xfrm>
            <a:off x="7337977" y="137940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7963A-0DE3-4EE0-8C9C-7DAACE2C2D66}"/>
              </a:ext>
            </a:extLst>
          </p:cNvPr>
          <p:cNvSpPr txBox="1"/>
          <p:nvPr/>
        </p:nvSpPr>
        <p:spPr>
          <a:xfrm>
            <a:off x="8224557" y="1379402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EC73F-82E4-4ED3-86C4-5D3154421452}"/>
              </a:ext>
            </a:extLst>
          </p:cNvPr>
          <p:cNvSpPr txBox="1"/>
          <p:nvPr/>
        </p:nvSpPr>
        <p:spPr>
          <a:xfrm>
            <a:off x="7796971" y="112572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40D0E6E8-DFED-49FC-90AA-C98315377833}"/>
              </a:ext>
            </a:extLst>
          </p:cNvPr>
          <p:cNvSpPr/>
          <p:nvPr/>
        </p:nvSpPr>
        <p:spPr>
          <a:xfrm rot="16200000">
            <a:off x="7615772" y="525134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CF507C9-86CA-4B77-9E7C-9DE60F428D6C}"/>
              </a:ext>
            </a:extLst>
          </p:cNvPr>
          <p:cNvSpPr/>
          <p:nvPr/>
        </p:nvSpPr>
        <p:spPr>
          <a:xfrm rot="5400000">
            <a:off x="7605484" y="1458788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C50B8F-B1CB-494D-AE06-039A85C5C73E}"/>
              </a:ext>
            </a:extLst>
          </p:cNvPr>
          <p:cNvSpPr txBox="1"/>
          <p:nvPr/>
        </p:nvSpPr>
        <p:spPr>
          <a:xfrm>
            <a:off x="7723514" y="188026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7091C9-8D07-48A1-9CA5-A98B66DDCB7F}"/>
              </a:ext>
            </a:extLst>
          </p:cNvPr>
          <p:cNvSpPr txBox="1"/>
          <p:nvPr/>
        </p:nvSpPr>
        <p:spPr>
          <a:xfrm>
            <a:off x="7708925" y="579420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A85D14-0F72-48CE-9BB7-64FDB1E6DF67}"/>
              </a:ext>
            </a:extLst>
          </p:cNvPr>
          <p:cNvSpPr txBox="1"/>
          <p:nvPr/>
        </p:nvSpPr>
        <p:spPr>
          <a:xfrm>
            <a:off x="8213958" y="93336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448A3CB3-BDB1-414D-8466-773A933799C7}"/>
              </a:ext>
            </a:extLst>
          </p:cNvPr>
          <p:cNvSpPr/>
          <p:nvPr/>
        </p:nvSpPr>
        <p:spPr>
          <a:xfrm>
            <a:off x="5156660" y="443625"/>
            <a:ext cx="1573878" cy="137392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023CCF26-D47D-440F-9D28-AD70B49414DC}"/>
              </a:ext>
            </a:extLst>
          </p:cNvPr>
          <p:cNvSpPr/>
          <p:nvPr/>
        </p:nvSpPr>
        <p:spPr>
          <a:xfrm rot="10800000">
            <a:off x="5136483" y="1830227"/>
            <a:ext cx="1611269" cy="137392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296A7F-7841-458C-8F33-D7A2B31ED5C2}"/>
              </a:ext>
            </a:extLst>
          </p:cNvPr>
          <p:cNvSpPr/>
          <p:nvPr/>
        </p:nvSpPr>
        <p:spPr>
          <a:xfrm>
            <a:off x="1249015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A2E0B8-87A1-464A-BA14-47022D7EFE77}"/>
              </a:ext>
            </a:extLst>
          </p:cNvPr>
          <p:cNvSpPr/>
          <p:nvPr/>
        </p:nvSpPr>
        <p:spPr>
          <a:xfrm>
            <a:off x="1249015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226697B-168F-4AC6-97D9-A8606015BD73}"/>
              </a:ext>
            </a:extLst>
          </p:cNvPr>
          <p:cNvCxnSpPr/>
          <p:nvPr/>
        </p:nvCxnSpPr>
        <p:spPr>
          <a:xfrm>
            <a:off x="1265984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00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4" grpId="0" animBg="1"/>
      <p:bldP spid="17" grpId="0" animBg="1"/>
    </p:bld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prices of coconuts and bananas.</a:t>
            </a:r>
          </a:p>
          <a:p>
            <a:r>
              <a:rPr lang="en-US" sz="3200" dirty="0"/>
              <a:t>coconuts - 78p each            bananas - £1.20 for 1kg</a:t>
            </a:r>
          </a:p>
          <a:p>
            <a:r>
              <a:rPr lang="en-US" sz="3200" b="1" dirty="0"/>
              <a:t>Josh buys one coconut and half a kilogram of bananas.</a:t>
            </a:r>
          </a:p>
          <a:p>
            <a:r>
              <a:rPr lang="en-US" sz="3200" b="1" dirty="0"/>
              <a:t>How much does he spend altogether?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55BCF8-CF0A-4CC9-846B-D99E357AF820}"/>
              </a:ext>
            </a:extLst>
          </p:cNvPr>
          <p:cNvSpPr/>
          <p:nvPr/>
        </p:nvSpPr>
        <p:spPr>
          <a:xfrm>
            <a:off x="56122" y="3358056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Oranges cost 25p each.</a:t>
            </a:r>
          </a:p>
          <a:p>
            <a:r>
              <a:rPr lang="en-US" sz="3200" b="1" dirty="0"/>
              <a:t>How many oranges can Josh buy for £1.50?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9A6EF9-3E14-4ECB-85C7-D10B67C36364}"/>
              </a:ext>
            </a:extLst>
          </p:cNvPr>
          <p:cNvSpPr txBox="1"/>
          <p:nvPr/>
        </p:nvSpPr>
        <p:spPr>
          <a:xfrm>
            <a:off x="554182" y="2112103"/>
            <a:ext cx="33320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£1.2 0 ÷ 2 =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E14F6-01D9-48EB-B6DA-02A206E9D087}"/>
              </a:ext>
            </a:extLst>
          </p:cNvPr>
          <p:cNvSpPr txBox="1"/>
          <p:nvPr/>
        </p:nvSpPr>
        <p:spPr>
          <a:xfrm>
            <a:off x="3554024" y="2101044"/>
            <a:ext cx="25240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£0.6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78F000-F9F0-4FF1-B335-D4890CF28622}"/>
              </a:ext>
            </a:extLst>
          </p:cNvPr>
          <p:cNvSpPr txBox="1"/>
          <p:nvPr/>
        </p:nvSpPr>
        <p:spPr>
          <a:xfrm>
            <a:off x="7241510" y="1921944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0.7 8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B1AAD-56E9-4133-B11F-3921BA9CF034}"/>
              </a:ext>
            </a:extLst>
          </p:cNvPr>
          <p:cNvSpPr txBox="1"/>
          <p:nvPr/>
        </p:nvSpPr>
        <p:spPr>
          <a:xfrm>
            <a:off x="7231619" y="2359078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0.6 0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0E5D500-4B1F-4BCB-BC80-AE47236B35D5}"/>
              </a:ext>
            </a:extLst>
          </p:cNvPr>
          <p:cNvCxnSpPr>
            <a:cxnSpLocks/>
          </p:cNvCxnSpPr>
          <p:nvPr/>
        </p:nvCxnSpPr>
        <p:spPr>
          <a:xfrm>
            <a:off x="6806872" y="2870154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9870B7A-3A80-4C68-AD32-CB4373C6A2E4}"/>
              </a:ext>
            </a:extLst>
          </p:cNvPr>
          <p:cNvCxnSpPr>
            <a:cxnSpLocks/>
          </p:cNvCxnSpPr>
          <p:nvPr/>
        </p:nvCxnSpPr>
        <p:spPr>
          <a:xfrm>
            <a:off x="6806872" y="3319159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FB4AB53-6FA9-4A3A-9DF0-0752135033F1}"/>
              </a:ext>
            </a:extLst>
          </p:cNvPr>
          <p:cNvSpPr txBox="1"/>
          <p:nvPr/>
        </p:nvSpPr>
        <p:spPr>
          <a:xfrm>
            <a:off x="6814309" y="2368061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12D8DE-5A96-44EC-BDFD-84DF1FB96EAB}"/>
              </a:ext>
            </a:extLst>
          </p:cNvPr>
          <p:cNvSpPr txBox="1"/>
          <p:nvPr/>
        </p:nvSpPr>
        <p:spPr>
          <a:xfrm>
            <a:off x="7523784" y="2794341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2626-E194-4A95-950E-BD2E6263063B}"/>
              </a:ext>
            </a:extLst>
          </p:cNvPr>
          <p:cNvSpPr txBox="1"/>
          <p:nvPr/>
        </p:nvSpPr>
        <p:spPr>
          <a:xfrm>
            <a:off x="8131395" y="2794341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A8E909-9384-450A-A5BB-CBD61E29DAE0}"/>
              </a:ext>
            </a:extLst>
          </p:cNvPr>
          <p:cNvSpPr txBox="1"/>
          <p:nvPr/>
        </p:nvSpPr>
        <p:spPr>
          <a:xfrm>
            <a:off x="7687898" y="279139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07EB02-84DE-4526-AD6F-8107FD464CD5}"/>
              </a:ext>
            </a:extLst>
          </p:cNvPr>
          <p:cNvSpPr txBox="1"/>
          <p:nvPr/>
        </p:nvSpPr>
        <p:spPr>
          <a:xfrm>
            <a:off x="7215060" y="279805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0481FC-34FC-47D9-9F0A-10A8CFD26F58}"/>
              </a:ext>
            </a:extLst>
          </p:cNvPr>
          <p:cNvSpPr txBox="1"/>
          <p:nvPr/>
        </p:nvSpPr>
        <p:spPr>
          <a:xfrm>
            <a:off x="7251831" y="1638355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14DD4E-9F40-41CB-A693-1E19C4AEF0BC}"/>
              </a:ext>
            </a:extLst>
          </p:cNvPr>
          <p:cNvSpPr txBox="1"/>
          <p:nvPr/>
        </p:nvSpPr>
        <p:spPr>
          <a:xfrm>
            <a:off x="6890797" y="279639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9882D3-A059-4F39-BC17-2666B16D6E90}"/>
              </a:ext>
            </a:extLst>
          </p:cNvPr>
          <p:cNvSpPr txBox="1"/>
          <p:nvPr/>
        </p:nvSpPr>
        <p:spPr>
          <a:xfrm>
            <a:off x="1078540" y="4365695"/>
            <a:ext cx="40204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orange = 25p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DB385D-38B9-4A35-BFAE-E2B009186A3E}"/>
              </a:ext>
            </a:extLst>
          </p:cNvPr>
          <p:cNvSpPr txBox="1"/>
          <p:nvPr/>
        </p:nvSpPr>
        <p:spPr>
          <a:xfrm>
            <a:off x="1078540" y="4895304"/>
            <a:ext cx="33320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oranges =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89F753-677F-4B51-9F4E-5FA4C12327AE}"/>
              </a:ext>
            </a:extLst>
          </p:cNvPr>
          <p:cNvSpPr txBox="1"/>
          <p:nvPr/>
        </p:nvSpPr>
        <p:spPr>
          <a:xfrm>
            <a:off x="4107225" y="4895304"/>
            <a:ext cx="123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0E0F86-EDA4-48A7-AE5D-C53B42804990}"/>
              </a:ext>
            </a:extLst>
          </p:cNvPr>
          <p:cNvSpPr txBox="1"/>
          <p:nvPr/>
        </p:nvSpPr>
        <p:spPr>
          <a:xfrm>
            <a:off x="1078540" y="5458690"/>
            <a:ext cx="33320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oranges =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F84054-C3C3-4D19-9805-EADFBAF89B70}"/>
              </a:ext>
            </a:extLst>
          </p:cNvPr>
          <p:cNvSpPr txBox="1"/>
          <p:nvPr/>
        </p:nvSpPr>
        <p:spPr>
          <a:xfrm>
            <a:off x="4107225" y="5458690"/>
            <a:ext cx="12323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FB99BA-A08A-40DA-B0BE-00CD0336A1D0}"/>
              </a:ext>
            </a:extLst>
          </p:cNvPr>
          <p:cNvSpPr txBox="1"/>
          <p:nvPr/>
        </p:nvSpPr>
        <p:spPr>
          <a:xfrm>
            <a:off x="1078540" y="5988299"/>
            <a:ext cx="33320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oranges =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DE54EA-7CCE-470A-8285-939864F91E06}"/>
              </a:ext>
            </a:extLst>
          </p:cNvPr>
          <p:cNvSpPr txBox="1"/>
          <p:nvPr/>
        </p:nvSpPr>
        <p:spPr>
          <a:xfrm>
            <a:off x="4107225" y="5988299"/>
            <a:ext cx="18286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£1.50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58A89D-B296-4A93-9427-0F831BF5ACD9}"/>
              </a:ext>
            </a:extLst>
          </p:cNvPr>
          <p:cNvSpPr txBox="1"/>
          <p:nvPr/>
        </p:nvSpPr>
        <p:spPr>
          <a:xfrm>
            <a:off x="7411898" y="3829747"/>
            <a:ext cx="33320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oranges </a:t>
            </a:r>
          </a:p>
        </p:txBody>
      </p:sp>
    </p:spTree>
    <p:extLst>
      <p:ext uri="{BB962C8B-B14F-4D97-AF65-F5344CB8AC3E}">
        <p14:creationId xmlns:p14="http://schemas.microsoft.com/office/powerpoint/2010/main" val="84112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9" grpId="0"/>
    </p:bld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E6AAF429-65A6-4B76-B170-C2C3EF54B85A}"/>
              </a:ext>
            </a:extLst>
          </p:cNvPr>
          <p:cNvSpPr/>
          <p:nvPr/>
        </p:nvSpPr>
        <p:spPr>
          <a:xfrm rot="5400000">
            <a:off x="1311104" y="5346946"/>
            <a:ext cx="366378" cy="7143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Sam and Ben share a pizza with their Dad.</a:t>
            </a:r>
          </a:p>
          <a:p>
            <a:endParaRPr lang="en-US" sz="3200" b="1" dirty="0"/>
          </a:p>
          <a:p>
            <a:r>
              <a:rPr lang="en-US" sz="3200" b="1" dirty="0"/>
              <a:t>Sam ate      of the pizza. </a:t>
            </a:r>
          </a:p>
          <a:p>
            <a:endParaRPr lang="en-US" sz="3200" b="1" dirty="0"/>
          </a:p>
          <a:p>
            <a:r>
              <a:rPr lang="en-US" sz="3200" b="1" dirty="0"/>
              <a:t>Ben ate      of the pizza. </a:t>
            </a:r>
          </a:p>
          <a:p>
            <a:endParaRPr lang="en-US" sz="3200" b="1" dirty="0"/>
          </a:p>
          <a:p>
            <a:r>
              <a:rPr lang="en-US" sz="3200" b="1" dirty="0"/>
              <a:t>Dad ate the rest.</a:t>
            </a:r>
          </a:p>
          <a:p>
            <a:r>
              <a:rPr lang="en-US" sz="3200" b="1" dirty="0"/>
              <a:t>What fraction of the pizza did Dad eat?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0B0CA4-C5E4-416F-A4D6-85E4340CE3F4}"/>
              </a:ext>
            </a:extLst>
          </p:cNvPr>
          <p:cNvSpPr/>
          <p:nvPr/>
        </p:nvSpPr>
        <p:spPr>
          <a:xfrm>
            <a:off x="1574023" y="84924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7E9CA6-E7B1-4FDD-A799-DCE57C841C8D}"/>
              </a:ext>
            </a:extLst>
          </p:cNvPr>
          <p:cNvSpPr/>
          <p:nvPr/>
        </p:nvSpPr>
        <p:spPr>
          <a:xfrm>
            <a:off x="1574023" y="120871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767AE6-931E-4EA8-AFB5-C0BE009C78CD}"/>
              </a:ext>
            </a:extLst>
          </p:cNvPr>
          <p:cNvCxnSpPr/>
          <p:nvPr/>
        </p:nvCxnSpPr>
        <p:spPr>
          <a:xfrm>
            <a:off x="1590992" y="132546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996DD69-5320-4418-9CE6-9C913F6ABF28}"/>
              </a:ext>
            </a:extLst>
          </p:cNvPr>
          <p:cNvSpPr/>
          <p:nvPr/>
        </p:nvSpPr>
        <p:spPr>
          <a:xfrm>
            <a:off x="1494293" y="185694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62CDB5-3D86-47FC-8383-9ECBFD34C55E}"/>
              </a:ext>
            </a:extLst>
          </p:cNvPr>
          <p:cNvSpPr/>
          <p:nvPr/>
        </p:nvSpPr>
        <p:spPr>
          <a:xfrm>
            <a:off x="1494293" y="221640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9FE47A-8B3D-4409-94D4-7334FCE043D6}"/>
              </a:ext>
            </a:extLst>
          </p:cNvPr>
          <p:cNvCxnSpPr/>
          <p:nvPr/>
        </p:nvCxnSpPr>
        <p:spPr>
          <a:xfrm>
            <a:off x="1511262" y="233315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54CDAE-B8B1-49DD-B502-C7E8CE03985D}"/>
              </a:ext>
            </a:extLst>
          </p:cNvPr>
          <p:cNvCxnSpPr>
            <a:cxnSpLocks/>
          </p:cNvCxnSpPr>
          <p:nvPr/>
        </p:nvCxnSpPr>
        <p:spPr>
          <a:xfrm>
            <a:off x="4244938" y="154098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0B534C-D85F-41D9-92C6-99F353CA6335}"/>
              </a:ext>
            </a:extLst>
          </p:cNvPr>
          <p:cNvCxnSpPr>
            <a:cxnSpLocks/>
          </p:cNvCxnSpPr>
          <p:nvPr/>
        </p:nvCxnSpPr>
        <p:spPr>
          <a:xfrm>
            <a:off x="5124168" y="1540981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4AB5CCE-4515-4A09-892A-F2964814D3F6}"/>
              </a:ext>
            </a:extLst>
          </p:cNvPr>
          <p:cNvSpPr txBox="1"/>
          <p:nvPr/>
        </p:nvSpPr>
        <p:spPr>
          <a:xfrm>
            <a:off x="4207565" y="10331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3BBDFF-B0C0-4744-B4C9-299B0FDF6224}"/>
              </a:ext>
            </a:extLst>
          </p:cNvPr>
          <p:cNvSpPr txBox="1"/>
          <p:nvPr/>
        </p:nvSpPr>
        <p:spPr>
          <a:xfrm>
            <a:off x="4218131" y="14791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60092E-BB7D-4983-9C8B-81084AE10DBA}"/>
              </a:ext>
            </a:extLst>
          </p:cNvPr>
          <p:cNvSpPr txBox="1"/>
          <p:nvPr/>
        </p:nvSpPr>
        <p:spPr>
          <a:xfrm>
            <a:off x="5104711" y="1479189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2B98A3-325B-4C05-A315-56B15CED6532}"/>
              </a:ext>
            </a:extLst>
          </p:cNvPr>
          <p:cNvSpPr txBox="1"/>
          <p:nvPr/>
        </p:nvSpPr>
        <p:spPr>
          <a:xfrm>
            <a:off x="4677125" y="122551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8B03EF3F-3407-4F22-92C1-4AA4F3419D5C}"/>
              </a:ext>
            </a:extLst>
          </p:cNvPr>
          <p:cNvSpPr/>
          <p:nvPr/>
        </p:nvSpPr>
        <p:spPr>
          <a:xfrm rot="16200000">
            <a:off x="4495926" y="624921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F417327C-D0B5-4FEE-9B01-EE13C69A458C}"/>
              </a:ext>
            </a:extLst>
          </p:cNvPr>
          <p:cNvSpPr/>
          <p:nvPr/>
        </p:nvSpPr>
        <p:spPr>
          <a:xfrm rot="5400000">
            <a:off x="4485638" y="1558575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C482B6-74A5-46F7-AEA4-E77F03C7BACA}"/>
              </a:ext>
            </a:extLst>
          </p:cNvPr>
          <p:cNvSpPr txBox="1"/>
          <p:nvPr/>
        </p:nvSpPr>
        <p:spPr>
          <a:xfrm>
            <a:off x="4603668" y="198005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452D7D-A343-4E07-88C9-2F70AC2F06D9}"/>
              </a:ext>
            </a:extLst>
          </p:cNvPr>
          <p:cNvSpPr txBox="1"/>
          <p:nvPr/>
        </p:nvSpPr>
        <p:spPr>
          <a:xfrm>
            <a:off x="4589079" y="679207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3D252A-7360-4B79-9C7E-E5FFFA451380}"/>
              </a:ext>
            </a:extLst>
          </p:cNvPr>
          <p:cNvSpPr txBox="1"/>
          <p:nvPr/>
        </p:nvSpPr>
        <p:spPr>
          <a:xfrm>
            <a:off x="5094112" y="103314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B48E94-1C9F-4176-B3C3-0921CEF537DE}"/>
              </a:ext>
            </a:extLst>
          </p:cNvPr>
          <p:cNvSpPr/>
          <p:nvPr/>
        </p:nvSpPr>
        <p:spPr>
          <a:xfrm rot="5400000">
            <a:off x="762242" y="5532105"/>
            <a:ext cx="366378" cy="3600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B17401-AA6F-44C1-A3FA-93CB4F7F4DB8}"/>
              </a:ext>
            </a:extLst>
          </p:cNvPr>
          <p:cNvSpPr/>
          <p:nvPr/>
        </p:nvSpPr>
        <p:spPr>
          <a:xfrm rot="5400000">
            <a:off x="2205429" y="5172081"/>
            <a:ext cx="366378" cy="107432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C6C8EE3-6C55-4AA6-816B-90081E2B5488}"/>
              </a:ext>
            </a:extLst>
          </p:cNvPr>
          <p:cNvGrpSpPr/>
          <p:nvPr/>
        </p:nvGrpSpPr>
        <p:grpSpPr>
          <a:xfrm rot="5400000">
            <a:off x="1672239" y="4617829"/>
            <a:ext cx="363515" cy="2165081"/>
            <a:chOff x="4331132" y="1021900"/>
            <a:chExt cx="363515" cy="216508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2FDF38D-7326-4799-8F66-55CC334BFF84}"/>
                </a:ext>
              </a:extLst>
            </p:cNvPr>
            <p:cNvGrpSpPr/>
            <p:nvPr/>
          </p:nvGrpSpPr>
          <p:grpSpPr>
            <a:xfrm>
              <a:off x="4331132" y="1026981"/>
              <a:ext cx="360000" cy="2160000"/>
              <a:chOff x="4332644" y="3429000"/>
              <a:chExt cx="360000" cy="2160000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0088569-BF34-4600-A8F6-4727813232EB}"/>
                  </a:ext>
                </a:extLst>
              </p:cNvPr>
              <p:cNvSpPr/>
              <p:nvPr/>
            </p:nvSpPr>
            <p:spPr>
              <a:xfrm>
                <a:off x="4332644" y="342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D4E8590-89C0-482A-9117-8C3AE7552C4E}"/>
                  </a:ext>
                </a:extLst>
              </p:cNvPr>
              <p:cNvSpPr/>
              <p:nvPr/>
            </p:nvSpPr>
            <p:spPr>
              <a:xfrm>
                <a:off x="4332644" y="378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10C866B-7A7E-455E-97C4-7C75A9BC4C83}"/>
                  </a:ext>
                </a:extLst>
              </p:cNvPr>
              <p:cNvSpPr/>
              <p:nvPr/>
            </p:nvSpPr>
            <p:spPr>
              <a:xfrm>
                <a:off x="4332644" y="414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2AC95A6-DCEE-4913-A175-32D1377CB468}"/>
                  </a:ext>
                </a:extLst>
              </p:cNvPr>
              <p:cNvSpPr/>
              <p:nvPr/>
            </p:nvSpPr>
            <p:spPr>
              <a:xfrm>
                <a:off x="4332644" y="450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9ABDF66-B9A4-41C5-AFEA-79DDCB6B0EF8}"/>
                  </a:ext>
                </a:extLst>
              </p:cNvPr>
              <p:cNvSpPr/>
              <p:nvPr/>
            </p:nvSpPr>
            <p:spPr>
              <a:xfrm>
                <a:off x="4332644" y="486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346F763-FC9C-4615-B539-0C74ACF7484D}"/>
                  </a:ext>
                </a:extLst>
              </p:cNvPr>
              <p:cNvSpPr/>
              <p:nvPr/>
            </p:nvSpPr>
            <p:spPr>
              <a:xfrm>
                <a:off x="4332644" y="5229000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B3353BD-1C09-4C01-AFC5-D19391BBC260}"/>
                </a:ext>
              </a:extLst>
            </p:cNvPr>
            <p:cNvSpPr/>
            <p:nvPr/>
          </p:nvSpPr>
          <p:spPr>
            <a:xfrm>
              <a:off x="4334647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6AD1D5C-940C-4235-A6AA-1AFA5BFBB755}"/>
              </a:ext>
            </a:extLst>
          </p:cNvPr>
          <p:cNvCxnSpPr>
            <a:cxnSpLocks/>
          </p:cNvCxnSpPr>
          <p:nvPr/>
        </p:nvCxnSpPr>
        <p:spPr>
          <a:xfrm>
            <a:off x="6827808" y="3797109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1985345-482B-4D63-B86B-2A4DD961430A}"/>
              </a:ext>
            </a:extLst>
          </p:cNvPr>
          <p:cNvCxnSpPr>
            <a:cxnSpLocks/>
          </p:cNvCxnSpPr>
          <p:nvPr/>
        </p:nvCxnSpPr>
        <p:spPr>
          <a:xfrm>
            <a:off x="7707038" y="3797109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5AE39FB-462E-4AE2-96AF-D68F73ECF4D6}"/>
              </a:ext>
            </a:extLst>
          </p:cNvPr>
          <p:cNvSpPr txBox="1"/>
          <p:nvPr/>
        </p:nvSpPr>
        <p:spPr>
          <a:xfrm>
            <a:off x="6790435" y="328927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20375B8-7E2D-45F2-8218-ECE266027C69}"/>
              </a:ext>
            </a:extLst>
          </p:cNvPr>
          <p:cNvSpPr txBox="1"/>
          <p:nvPr/>
        </p:nvSpPr>
        <p:spPr>
          <a:xfrm>
            <a:off x="6801001" y="373531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C1B65B0-5F9A-4534-997A-174945D53E58}"/>
              </a:ext>
            </a:extLst>
          </p:cNvPr>
          <p:cNvSpPr txBox="1"/>
          <p:nvPr/>
        </p:nvSpPr>
        <p:spPr>
          <a:xfrm>
            <a:off x="7687581" y="3735317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702821-B9CE-4684-B2EB-ABBA8CDC4A9D}"/>
              </a:ext>
            </a:extLst>
          </p:cNvPr>
          <p:cNvSpPr txBox="1"/>
          <p:nvPr/>
        </p:nvSpPr>
        <p:spPr>
          <a:xfrm>
            <a:off x="7259995" y="348163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B7EADEF2-87B8-4093-A914-259A040D9872}"/>
              </a:ext>
            </a:extLst>
          </p:cNvPr>
          <p:cNvSpPr/>
          <p:nvPr/>
        </p:nvSpPr>
        <p:spPr>
          <a:xfrm rot="16200000">
            <a:off x="7078796" y="2881049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59884CAE-0967-4100-9340-402DA4AC2379}"/>
              </a:ext>
            </a:extLst>
          </p:cNvPr>
          <p:cNvSpPr/>
          <p:nvPr/>
        </p:nvSpPr>
        <p:spPr>
          <a:xfrm rot="5400000">
            <a:off x="7068508" y="3814703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F4DAA62-0414-4443-A8B5-B4F0A2BE6A46}"/>
              </a:ext>
            </a:extLst>
          </p:cNvPr>
          <p:cNvSpPr txBox="1"/>
          <p:nvPr/>
        </p:nvSpPr>
        <p:spPr>
          <a:xfrm>
            <a:off x="7186538" y="423618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2956FDF-A37F-421F-8179-19FE875E1D27}"/>
              </a:ext>
            </a:extLst>
          </p:cNvPr>
          <p:cNvSpPr txBox="1"/>
          <p:nvPr/>
        </p:nvSpPr>
        <p:spPr>
          <a:xfrm>
            <a:off x="7171949" y="2935335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B938811-0DC1-40E0-8E60-5FC3F09764B4}"/>
              </a:ext>
            </a:extLst>
          </p:cNvPr>
          <p:cNvSpPr txBox="1"/>
          <p:nvPr/>
        </p:nvSpPr>
        <p:spPr>
          <a:xfrm>
            <a:off x="7676982" y="328927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39E90E7-4047-49B1-BFED-F5A94F5E95C4}"/>
              </a:ext>
            </a:extLst>
          </p:cNvPr>
          <p:cNvGrpSpPr/>
          <p:nvPr/>
        </p:nvGrpSpPr>
        <p:grpSpPr>
          <a:xfrm>
            <a:off x="4322750" y="5189399"/>
            <a:ext cx="532658" cy="1107280"/>
            <a:chOff x="2443672" y="2786991"/>
            <a:chExt cx="532658" cy="110728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DE9C5AC-149E-420A-A9BB-6DC9A1D4BE01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251D8F-3B98-494D-907D-843C97A23D18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57930E6-4D2F-46E7-AA57-69538FBC8DCE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C5D3E71C-1AE6-4057-B49D-843A69BED1B1}"/>
              </a:ext>
            </a:extLst>
          </p:cNvPr>
          <p:cNvSpPr txBox="1"/>
          <p:nvPr/>
        </p:nvSpPr>
        <p:spPr>
          <a:xfrm>
            <a:off x="4926609" y="541695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6F9B18C-8E33-4C0F-99EB-7BA4C171B25B}"/>
              </a:ext>
            </a:extLst>
          </p:cNvPr>
          <p:cNvGrpSpPr/>
          <p:nvPr/>
        </p:nvGrpSpPr>
        <p:grpSpPr>
          <a:xfrm>
            <a:off x="5473708" y="5189399"/>
            <a:ext cx="532658" cy="1107280"/>
            <a:chOff x="2443672" y="2786991"/>
            <a:chExt cx="532658" cy="110728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AFF787E-F0C7-493A-A932-8C10FB141221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1BECAFC-6EAE-4A51-9B2F-4C1FD798C668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C471F94-4FAA-4480-83B8-C6250DA1DE87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8F1E5614-B590-452A-A4A1-642DCA12BDCC}"/>
              </a:ext>
            </a:extLst>
          </p:cNvPr>
          <p:cNvSpPr txBox="1"/>
          <p:nvPr/>
        </p:nvSpPr>
        <p:spPr>
          <a:xfrm>
            <a:off x="6078176" y="541695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6786528-01FD-459B-8B2A-56F59018F9BD}"/>
              </a:ext>
            </a:extLst>
          </p:cNvPr>
          <p:cNvGrpSpPr/>
          <p:nvPr/>
        </p:nvGrpSpPr>
        <p:grpSpPr>
          <a:xfrm>
            <a:off x="6597172" y="5189399"/>
            <a:ext cx="532658" cy="1107280"/>
            <a:chOff x="2443672" y="2786991"/>
            <a:chExt cx="532658" cy="1107280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18C8377-AC3A-4AEB-B5FA-3E8ED78471FE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8DEC3B-B344-4953-A36C-4935B3C2C756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E17740A-986C-4668-9B5C-E8C0EAEC49BE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48335B0-79C9-4695-A5FB-869C97816E32}"/>
              </a:ext>
            </a:extLst>
          </p:cNvPr>
          <p:cNvGrpSpPr/>
          <p:nvPr/>
        </p:nvGrpSpPr>
        <p:grpSpPr>
          <a:xfrm>
            <a:off x="3196131" y="5189399"/>
            <a:ext cx="532658" cy="1107280"/>
            <a:chOff x="2443672" y="2786991"/>
            <a:chExt cx="532658" cy="1107280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871C106-3571-4BDA-A8D2-D58CC5DAA37E}"/>
                </a:ext>
              </a:extLst>
            </p:cNvPr>
            <p:cNvCxnSpPr>
              <a:cxnSpLocks/>
            </p:cNvCxnSpPr>
            <p:nvPr/>
          </p:nvCxnSpPr>
          <p:spPr>
            <a:xfrm>
              <a:off x="2443672" y="3315948"/>
              <a:ext cx="526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0C6F474-2FF3-425E-96BC-1BFDFC92CCDD}"/>
                </a:ext>
              </a:extLst>
            </p:cNvPr>
            <p:cNvSpPr txBox="1"/>
            <p:nvPr/>
          </p:nvSpPr>
          <p:spPr>
            <a:xfrm>
              <a:off x="2464937" y="2786991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F50CE34-8633-4366-8842-984FC92C72F8}"/>
                </a:ext>
              </a:extLst>
            </p:cNvPr>
            <p:cNvSpPr txBox="1"/>
            <p:nvPr/>
          </p:nvSpPr>
          <p:spPr>
            <a:xfrm>
              <a:off x="2464076" y="3263329"/>
              <a:ext cx="5113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6CAEC102-4E23-496B-9DD3-E181E62FB523}"/>
              </a:ext>
            </a:extLst>
          </p:cNvPr>
          <p:cNvSpPr txBox="1"/>
          <p:nvPr/>
        </p:nvSpPr>
        <p:spPr>
          <a:xfrm>
            <a:off x="3799990" y="5416953"/>
            <a:ext cx="5113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23F0B9-BE26-410F-8FD2-6369A7C3266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0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 animBg="1"/>
      <p:bldP spid="22" grpId="0" animBg="1"/>
      <p:bldP spid="35" grpId="0"/>
      <p:bldP spid="36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  <p:bldP spid="48" grpId="0"/>
      <p:bldP spid="54" grpId="0"/>
      <p:bldP spid="63" grpId="0"/>
    </p:bld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Pam has £1.37</a:t>
            </a:r>
          </a:p>
          <a:p>
            <a:r>
              <a:rPr lang="en-US" sz="3200" b="1" dirty="0"/>
              <a:t>She wants to buy a box of crayons which cost £2.75</a:t>
            </a:r>
          </a:p>
          <a:p>
            <a:r>
              <a:rPr lang="en-US" sz="3200" b="1" dirty="0"/>
              <a:t>How much more money does she need?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4B206D-722A-4BD5-9B24-8AADFF50C651}"/>
              </a:ext>
            </a:extLst>
          </p:cNvPr>
          <p:cNvSpPr txBox="1"/>
          <p:nvPr/>
        </p:nvSpPr>
        <p:spPr>
          <a:xfrm>
            <a:off x="961062" y="1900461"/>
            <a:ext cx="1538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2.7 5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1CAFBE-B76F-4012-928E-578A9AE304F0}"/>
              </a:ext>
            </a:extLst>
          </p:cNvPr>
          <p:cNvSpPr txBox="1"/>
          <p:nvPr/>
        </p:nvSpPr>
        <p:spPr>
          <a:xfrm>
            <a:off x="949428" y="233759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1.3 7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4F8FC3-ACF7-4F6A-BECC-F2A8649BE9F9}"/>
              </a:ext>
            </a:extLst>
          </p:cNvPr>
          <p:cNvCxnSpPr>
            <a:cxnSpLocks/>
          </p:cNvCxnSpPr>
          <p:nvPr/>
        </p:nvCxnSpPr>
        <p:spPr>
          <a:xfrm>
            <a:off x="564875" y="2848671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A46E6C-8625-403B-BCDA-C34B5F090E0B}"/>
              </a:ext>
            </a:extLst>
          </p:cNvPr>
          <p:cNvCxnSpPr>
            <a:cxnSpLocks/>
          </p:cNvCxnSpPr>
          <p:nvPr/>
        </p:nvCxnSpPr>
        <p:spPr>
          <a:xfrm>
            <a:off x="564875" y="3297676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E5E88D1-781F-4BA9-8379-7A0E4EABEF20}"/>
              </a:ext>
            </a:extLst>
          </p:cNvPr>
          <p:cNvSpPr txBox="1"/>
          <p:nvPr/>
        </p:nvSpPr>
        <p:spPr>
          <a:xfrm>
            <a:off x="629331" y="2346578"/>
            <a:ext cx="47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C67DE8-2A01-4872-9F4E-A3CCE798E9A5}"/>
              </a:ext>
            </a:extLst>
          </p:cNvPr>
          <p:cNvSpPr txBox="1"/>
          <p:nvPr/>
        </p:nvSpPr>
        <p:spPr>
          <a:xfrm>
            <a:off x="1254293" y="277285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ECAA0D-6FFB-4E0C-8161-EE6F2DCB47C9}"/>
              </a:ext>
            </a:extLst>
          </p:cNvPr>
          <p:cNvSpPr txBox="1"/>
          <p:nvPr/>
        </p:nvSpPr>
        <p:spPr>
          <a:xfrm>
            <a:off x="1819956" y="2772858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497F6D-058D-47BF-B37E-52898A10FD55}"/>
              </a:ext>
            </a:extLst>
          </p:cNvPr>
          <p:cNvSpPr txBox="1"/>
          <p:nvPr/>
        </p:nvSpPr>
        <p:spPr>
          <a:xfrm>
            <a:off x="1405525" y="278018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1C9861-64AC-4877-B4C6-D988B68A99D9}"/>
              </a:ext>
            </a:extLst>
          </p:cNvPr>
          <p:cNvSpPr txBox="1"/>
          <p:nvPr/>
        </p:nvSpPr>
        <p:spPr>
          <a:xfrm>
            <a:off x="932869" y="277657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08620C5-C4F7-4A17-9408-A8567B8C0B75}"/>
              </a:ext>
            </a:extLst>
          </p:cNvPr>
          <p:cNvCxnSpPr>
            <a:cxnSpLocks/>
          </p:cNvCxnSpPr>
          <p:nvPr/>
        </p:nvCxnSpPr>
        <p:spPr>
          <a:xfrm flipV="1">
            <a:off x="1403318" y="196990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3D2E169-9993-4C4B-A4AF-0C44A788B084}"/>
              </a:ext>
            </a:extLst>
          </p:cNvPr>
          <p:cNvSpPr txBox="1"/>
          <p:nvPr/>
        </p:nvSpPr>
        <p:spPr>
          <a:xfrm>
            <a:off x="1446372" y="161966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E7810-CBB9-4574-9AD2-019EBD6694F5}"/>
              </a:ext>
            </a:extLst>
          </p:cNvPr>
          <p:cNvSpPr txBox="1"/>
          <p:nvPr/>
        </p:nvSpPr>
        <p:spPr>
          <a:xfrm>
            <a:off x="1727192" y="1929688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4F0763-97EC-4189-98AA-B0C6E91E9703}"/>
              </a:ext>
            </a:extLst>
          </p:cNvPr>
          <p:cNvSpPr txBox="1"/>
          <p:nvPr/>
        </p:nvSpPr>
        <p:spPr>
          <a:xfrm>
            <a:off x="554183" y="2759734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116007-8AE2-49BD-A334-1BDD0A520FAC}"/>
              </a:ext>
            </a:extLst>
          </p:cNvPr>
          <p:cNvSpPr txBox="1"/>
          <p:nvPr/>
        </p:nvSpPr>
        <p:spPr>
          <a:xfrm>
            <a:off x="2306805" y="2759734"/>
            <a:ext cx="1538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more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3FCFB0-4EE2-4C47-B98B-35C2546866E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62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</p:bld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Nadia is working with whole numbers.</a:t>
            </a:r>
          </a:p>
          <a:p>
            <a:r>
              <a:rPr lang="en-US" sz="3200" b="1" dirty="0"/>
              <a:t>She says, ‘If you add a two-digit number to a two-digit number you cannot get a four-digit number.’</a:t>
            </a:r>
          </a:p>
          <a:p>
            <a:r>
              <a:rPr lang="en-US" sz="3200" b="1" dirty="0"/>
              <a:t>Is she correct? Explain why.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3B19F2-025A-4C4B-A951-C87142587679}"/>
              </a:ext>
            </a:extLst>
          </p:cNvPr>
          <p:cNvSpPr txBox="1"/>
          <p:nvPr/>
        </p:nvSpPr>
        <p:spPr>
          <a:xfrm>
            <a:off x="1425077" y="2112103"/>
            <a:ext cx="4933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Nadia is correct.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04F2EF-8A02-4F1A-8396-256D0D00AB3E}"/>
              </a:ext>
            </a:extLst>
          </p:cNvPr>
          <p:cNvSpPr txBox="1"/>
          <p:nvPr/>
        </p:nvSpPr>
        <p:spPr>
          <a:xfrm>
            <a:off x="1425077" y="2696878"/>
            <a:ext cx="6002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99 is the largest two-digit number.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CF102C-F6F4-476A-93FC-36961D6E65C4}"/>
              </a:ext>
            </a:extLst>
          </p:cNvPr>
          <p:cNvSpPr txBox="1"/>
          <p:nvPr/>
        </p:nvSpPr>
        <p:spPr>
          <a:xfrm>
            <a:off x="1425077" y="3290501"/>
            <a:ext cx="7927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99 + 99 = 198, which is a three-digit number.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0E98A1-F0AF-436D-B9A4-9358B720F500}"/>
              </a:ext>
            </a:extLst>
          </p:cNvPr>
          <p:cNvSpPr txBox="1"/>
          <p:nvPr/>
        </p:nvSpPr>
        <p:spPr>
          <a:xfrm>
            <a:off x="1425077" y="3875276"/>
            <a:ext cx="7927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adding a two-digit number to a two-digit number cannot give you more than 198</a:t>
            </a:r>
          </a:p>
        </p:txBody>
      </p:sp>
    </p:spTree>
    <p:extLst>
      <p:ext uri="{BB962C8B-B14F-4D97-AF65-F5344CB8AC3E}">
        <p14:creationId xmlns:p14="http://schemas.microsoft.com/office/powerpoint/2010/main" val="113384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0C860D-A2BA-4F52-95C7-A994316897FF}"/>
              </a:ext>
            </a:extLst>
          </p:cNvPr>
          <p:cNvSpPr/>
          <p:nvPr/>
        </p:nvSpPr>
        <p:spPr>
          <a:xfrm>
            <a:off x="56559" y="50000"/>
            <a:ext cx="10277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part of a centimetre scale, with two points marked.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135F77-8900-4EE0-A50A-23C33FECB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22" y="634775"/>
            <a:ext cx="8113010" cy="30315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073405-5304-4BE7-8957-EC2D563D5844}"/>
              </a:ext>
            </a:extLst>
          </p:cNvPr>
          <p:cNvSpPr/>
          <p:nvPr/>
        </p:nvSpPr>
        <p:spPr>
          <a:xfrm>
            <a:off x="7237927" y="2987899"/>
            <a:ext cx="1493949" cy="978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C3CE7A-E47C-4ED8-A048-7678E96CD494}"/>
              </a:ext>
            </a:extLst>
          </p:cNvPr>
          <p:cNvSpPr/>
          <p:nvPr/>
        </p:nvSpPr>
        <p:spPr>
          <a:xfrm>
            <a:off x="56122" y="3477296"/>
            <a:ext cx="9319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What is the distance between point A and point B?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4E468A-BA9F-4956-ADA2-1FC73E95C63F}"/>
              </a:ext>
            </a:extLst>
          </p:cNvPr>
          <p:cNvSpPr/>
          <p:nvPr/>
        </p:nvSpPr>
        <p:spPr>
          <a:xfrm>
            <a:off x="8792184" y="3477296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4½ cm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AF9B17-591F-48FA-B44D-FE103C2BFBE1}"/>
              </a:ext>
            </a:extLst>
          </p:cNvPr>
          <p:cNvSpPr/>
          <p:nvPr/>
        </p:nvSpPr>
        <p:spPr>
          <a:xfrm>
            <a:off x="8792184" y="4060553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4.5 cm</a:t>
            </a:r>
          </a:p>
        </p:txBody>
      </p:sp>
    </p:spTree>
    <p:extLst>
      <p:ext uri="{BB962C8B-B14F-4D97-AF65-F5344CB8AC3E}">
        <p14:creationId xmlns:p14="http://schemas.microsoft.com/office/powerpoint/2010/main" val="169450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0C860D-A2BA-4F52-95C7-A994316897FF}"/>
              </a:ext>
            </a:extLst>
          </p:cNvPr>
          <p:cNvSpPr/>
          <p:nvPr/>
        </p:nvSpPr>
        <p:spPr>
          <a:xfrm>
            <a:off x="56559" y="50000"/>
            <a:ext cx="10277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part of a centimetre scale, with two points marked.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135F77-8900-4EE0-A50A-23C33FECB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22" y="634775"/>
            <a:ext cx="8113010" cy="30315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073405-5304-4BE7-8957-EC2D563D5844}"/>
              </a:ext>
            </a:extLst>
          </p:cNvPr>
          <p:cNvSpPr/>
          <p:nvPr/>
        </p:nvSpPr>
        <p:spPr>
          <a:xfrm>
            <a:off x="7237927" y="2987899"/>
            <a:ext cx="1493949" cy="978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C3CE7A-E47C-4ED8-A048-7678E96CD494}"/>
              </a:ext>
            </a:extLst>
          </p:cNvPr>
          <p:cNvSpPr/>
          <p:nvPr/>
        </p:nvSpPr>
        <p:spPr>
          <a:xfrm>
            <a:off x="56122" y="3477296"/>
            <a:ext cx="108394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Point C is twice as far from point A as it is from point B.</a:t>
            </a:r>
          </a:p>
          <a:p>
            <a:r>
              <a:rPr lang="en-US" sz="3200" b="1" dirty="0"/>
              <a:t>On the scale above, mark one place where point C could be.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DF9EDB-B393-4011-922A-2B3B5EF777D0}"/>
              </a:ext>
            </a:extLst>
          </p:cNvPr>
          <p:cNvGrpSpPr/>
          <p:nvPr/>
        </p:nvGrpSpPr>
        <p:grpSpPr>
          <a:xfrm>
            <a:off x="1882030" y="1547683"/>
            <a:ext cx="2702204" cy="584775"/>
            <a:chOff x="1882030" y="1547683"/>
            <a:chExt cx="2702204" cy="58477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7C3678A-078A-4523-946E-34373A15F999}"/>
                </a:ext>
              </a:extLst>
            </p:cNvPr>
            <p:cNvSpPr/>
            <p:nvPr/>
          </p:nvSpPr>
          <p:spPr>
            <a:xfrm>
              <a:off x="2620570" y="1547683"/>
              <a:ext cx="196366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4½ cm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328B3D2-8D44-4425-8E21-E69EDDE9B0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2030" y="1873966"/>
              <a:ext cx="738540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8D7CFB7-4325-4C9C-9523-135CC0113C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9616" y="1872122"/>
              <a:ext cx="745065" cy="184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C649C22-17BE-426B-A4CC-E8468EAFE497}"/>
              </a:ext>
            </a:extLst>
          </p:cNvPr>
          <p:cNvGrpSpPr/>
          <p:nvPr/>
        </p:nvGrpSpPr>
        <p:grpSpPr>
          <a:xfrm>
            <a:off x="4566110" y="1547682"/>
            <a:ext cx="2702204" cy="584775"/>
            <a:chOff x="1882030" y="1547683"/>
            <a:chExt cx="2702204" cy="58477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492AA3-2F69-4614-8474-9D3226868E52}"/>
                </a:ext>
              </a:extLst>
            </p:cNvPr>
            <p:cNvSpPr/>
            <p:nvPr/>
          </p:nvSpPr>
          <p:spPr>
            <a:xfrm>
              <a:off x="2620570" y="1547683"/>
              <a:ext cx="196366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4½ cm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BA79E73-66ED-4F4C-AD9D-4D0FCA0E33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2030" y="1873966"/>
              <a:ext cx="738540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B3AC804-8FD4-4D23-A713-0B3ACD4AE0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9616" y="1872122"/>
              <a:ext cx="745065" cy="184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EBAD16-89B7-4C8F-BBC2-B1D106AAB9E9}"/>
              </a:ext>
            </a:extLst>
          </p:cNvPr>
          <p:cNvGrpSpPr/>
          <p:nvPr/>
        </p:nvGrpSpPr>
        <p:grpSpPr>
          <a:xfrm>
            <a:off x="7014056" y="770108"/>
            <a:ext cx="368064" cy="1444536"/>
            <a:chOff x="7014056" y="770108"/>
            <a:chExt cx="368064" cy="1444536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2A367A3E-CD74-40AD-AFD7-4E9E4CA3033F}"/>
                </a:ext>
              </a:extLst>
            </p:cNvPr>
            <p:cNvCxnSpPr>
              <a:cxnSpLocks/>
            </p:cNvCxnSpPr>
            <p:nvPr/>
          </p:nvCxnSpPr>
          <p:spPr>
            <a:xfrm>
              <a:off x="7234300" y="1309162"/>
              <a:ext cx="0" cy="905482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8941D1D-941C-44EA-ACE6-59BDB7BAE05D}"/>
                </a:ext>
              </a:extLst>
            </p:cNvPr>
            <p:cNvSpPr/>
            <p:nvPr/>
          </p:nvSpPr>
          <p:spPr>
            <a:xfrm>
              <a:off x="7014056" y="770108"/>
              <a:ext cx="36806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78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this sequence.</a:t>
            </a:r>
          </a:p>
        </p:txBody>
      </p:sp>
      <p:pic>
        <p:nvPicPr>
          <p:cNvPr id="57346" name="Picture 2">
            <a:extLst>
              <a:ext uri="{FF2B5EF4-FFF2-40B4-BE49-F238E27FC236}">
                <a16:creationId xmlns:a16="http://schemas.microsoft.com/office/drawing/2014/main" id="{8DE0FB1C-BBAE-42FD-A45B-8660E1BA3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06" y="727566"/>
            <a:ext cx="11420987" cy="113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79BB49-3C54-439A-A97B-7F8D5D88274D}"/>
              </a:ext>
            </a:extLst>
          </p:cNvPr>
          <p:cNvSpPr txBox="1"/>
          <p:nvPr/>
        </p:nvSpPr>
        <p:spPr>
          <a:xfrm>
            <a:off x="558509" y="982030"/>
            <a:ext cx="1231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2.46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CBC2AE-D830-4F7F-8640-696F20729F97}"/>
              </a:ext>
            </a:extLst>
          </p:cNvPr>
          <p:cNvSpPr txBox="1"/>
          <p:nvPr/>
        </p:nvSpPr>
        <p:spPr>
          <a:xfrm>
            <a:off x="10421981" y="982030"/>
            <a:ext cx="1231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999224-968B-453C-9D1D-B36D4A6305DE}"/>
              </a:ext>
            </a:extLst>
          </p:cNvPr>
          <p:cNvSpPr txBox="1"/>
          <p:nvPr/>
        </p:nvSpPr>
        <p:spPr>
          <a:xfrm>
            <a:off x="11163172" y="976968"/>
            <a:ext cx="6866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B6DD5F-1CE4-4830-AB86-201BAE02772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40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" grpId="1"/>
    </p:bld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saved twenty-four 10p coins and ten 20p coins. </a:t>
            </a:r>
          </a:p>
          <a:p>
            <a:r>
              <a:rPr lang="en-US" sz="3200" b="1" dirty="0"/>
              <a:t>How much money has Ben saved?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F7F75B-5A8D-4766-B41C-ED86DD516D0E}"/>
              </a:ext>
            </a:extLst>
          </p:cNvPr>
          <p:cNvSpPr txBox="1"/>
          <p:nvPr/>
        </p:nvSpPr>
        <p:spPr>
          <a:xfrm>
            <a:off x="619497" y="1257710"/>
            <a:ext cx="4710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 x 1 0 =    2 4 0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9EB8CE-CA45-47CE-8D50-DCB5E2D31D8E}"/>
              </a:ext>
            </a:extLst>
          </p:cNvPr>
          <p:cNvSpPr txBox="1"/>
          <p:nvPr/>
        </p:nvSpPr>
        <p:spPr>
          <a:xfrm>
            <a:off x="3334990" y="1257710"/>
            <a:ext cx="10798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 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AAFDB3-200E-4D06-AC95-7F858EF2C75A}"/>
              </a:ext>
            </a:extLst>
          </p:cNvPr>
          <p:cNvSpPr txBox="1"/>
          <p:nvPr/>
        </p:nvSpPr>
        <p:spPr>
          <a:xfrm>
            <a:off x="619497" y="1883053"/>
            <a:ext cx="4710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x 2 0 =    2 0 0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A9515D-7FE5-4F2F-A72A-AAFE4CFB5189}"/>
              </a:ext>
            </a:extLst>
          </p:cNvPr>
          <p:cNvSpPr txBox="1"/>
          <p:nvPr/>
        </p:nvSpPr>
        <p:spPr>
          <a:xfrm>
            <a:off x="3334990" y="1883053"/>
            <a:ext cx="10798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EB89CB-CD54-4E0A-8591-1FEBD7EEEE1A}"/>
              </a:ext>
            </a:extLst>
          </p:cNvPr>
          <p:cNvSpPr txBox="1"/>
          <p:nvPr/>
        </p:nvSpPr>
        <p:spPr>
          <a:xfrm>
            <a:off x="619497" y="2643278"/>
            <a:ext cx="50791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£2.40 + £2.00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B17862-37D3-46BF-B320-B98896B1A763}"/>
              </a:ext>
            </a:extLst>
          </p:cNvPr>
          <p:cNvSpPr txBox="1"/>
          <p:nvPr/>
        </p:nvSpPr>
        <p:spPr>
          <a:xfrm>
            <a:off x="4414802" y="2637679"/>
            <a:ext cx="17018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£4.40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318014-16EA-4DC3-B0A5-B1ECB88E97B8}"/>
              </a:ext>
            </a:extLst>
          </p:cNvPr>
          <p:cNvSpPr txBox="1"/>
          <p:nvPr/>
        </p:nvSpPr>
        <p:spPr>
          <a:xfrm>
            <a:off x="5915089" y="545263"/>
            <a:ext cx="17018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£4.40</a:t>
            </a:r>
          </a:p>
        </p:txBody>
      </p:sp>
    </p:spTree>
    <p:extLst>
      <p:ext uri="{BB962C8B-B14F-4D97-AF65-F5344CB8AC3E}">
        <p14:creationId xmlns:p14="http://schemas.microsoft.com/office/powerpoint/2010/main" val="103387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B0BDD8-55AE-4922-A83E-B8D3526B4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719713" cy="65316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063225A-1817-45F7-B73C-0C3D35AE9044}"/>
              </a:ext>
            </a:extLst>
          </p:cNvPr>
          <p:cNvSpPr/>
          <p:nvPr/>
        </p:nvSpPr>
        <p:spPr>
          <a:xfrm>
            <a:off x="103032" y="51516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some regular 2-D shapes. A hand hides part of each one. Match each regular shape to its name. One has been done for you.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F68668-738A-426D-AE00-6008C9DC53E6}"/>
              </a:ext>
            </a:extLst>
          </p:cNvPr>
          <p:cNvCxnSpPr>
            <a:cxnSpLocks/>
          </p:cNvCxnSpPr>
          <p:nvPr/>
        </p:nvCxnSpPr>
        <p:spPr>
          <a:xfrm rot="3600000" flipV="1">
            <a:off x="6830586" y="1675989"/>
            <a:ext cx="514527" cy="4330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854C49E-F43D-4628-929F-376564F95356}"/>
              </a:ext>
            </a:extLst>
          </p:cNvPr>
          <p:cNvCxnSpPr>
            <a:cxnSpLocks/>
          </p:cNvCxnSpPr>
          <p:nvPr/>
        </p:nvCxnSpPr>
        <p:spPr>
          <a:xfrm rot="4320000" flipH="1">
            <a:off x="6847900" y="3484084"/>
            <a:ext cx="638978" cy="45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E02CD5-799C-4909-A0B1-1F57EEAB343C}"/>
              </a:ext>
            </a:extLst>
          </p:cNvPr>
          <p:cNvCxnSpPr>
            <a:cxnSpLocks/>
          </p:cNvCxnSpPr>
          <p:nvPr/>
        </p:nvCxnSpPr>
        <p:spPr>
          <a:xfrm rot="8640000" flipH="1">
            <a:off x="7022934" y="4059692"/>
            <a:ext cx="638978" cy="45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D47BD5-31BE-44F7-9255-006D4F33059A}"/>
              </a:ext>
            </a:extLst>
          </p:cNvPr>
          <p:cNvCxnSpPr>
            <a:cxnSpLocks/>
          </p:cNvCxnSpPr>
          <p:nvPr/>
        </p:nvCxnSpPr>
        <p:spPr>
          <a:xfrm rot="12960000" flipH="1">
            <a:off x="6531761" y="4432425"/>
            <a:ext cx="638978" cy="45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C8B2E85-0F10-4EDF-8B75-B0398E62EA44}"/>
              </a:ext>
            </a:extLst>
          </p:cNvPr>
          <p:cNvCxnSpPr>
            <a:cxnSpLocks/>
          </p:cNvCxnSpPr>
          <p:nvPr/>
        </p:nvCxnSpPr>
        <p:spPr>
          <a:xfrm rot="7200000" flipV="1">
            <a:off x="7188931" y="2104790"/>
            <a:ext cx="514527" cy="4330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DB970E5-FB29-4512-8E9D-69296C76C82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995241" y="2627815"/>
            <a:ext cx="514527" cy="4330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B6540D3-4B3A-4D2D-AC7E-C06F0455813C}"/>
              </a:ext>
            </a:extLst>
          </p:cNvPr>
          <p:cNvCxnSpPr>
            <a:cxnSpLocks/>
          </p:cNvCxnSpPr>
          <p:nvPr/>
        </p:nvCxnSpPr>
        <p:spPr>
          <a:xfrm>
            <a:off x="7101768" y="5170396"/>
            <a:ext cx="359155" cy="3453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7B45A21-9C13-4249-99C8-A5845F698C75}"/>
              </a:ext>
            </a:extLst>
          </p:cNvPr>
          <p:cNvCxnSpPr>
            <a:cxnSpLocks/>
          </p:cNvCxnSpPr>
          <p:nvPr/>
        </p:nvCxnSpPr>
        <p:spPr>
          <a:xfrm rot="5400000" flipV="1">
            <a:off x="7193949" y="5782736"/>
            <a:ext cx="533949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1782990-B3A7-47BB-9FFF-D03C5D0F1546}"/>
              </a:ext>
            </a:extLst>
          </p:cNvPr>
          <p:cNvCxnSpPr>
            <a:cxnSpLocks/>
          </p:cNvCxnSpPr>
          <p:nvPr/>
        </p:nvCxnSpPr>
        <p:spPr>
          <a:xfrm flipH="1">
            <a:off x="7130065" y="6049709"/>
            <a:ext cx="330858" cy="3207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94502F9-8114-4AAA-A8E6-2F3E2E69B9E8}"/>
              </a:ext>
            </a:extLst>
          </p:cNvPr>
          <p:cNvCxnSpPr>
            <a:cxnSpLocks/>
          </p:cNvCxnSpPr>
          <p:nvPr/>
        </p:nvCxnSpPr>
        <p:spPr>
          <a:xfrm flipH="1">
            <a:off x="6607604" y="6374765"/>
            <a:ext cx="522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5B28201-BC0E-4D57-9455-7ED5E93ED710}"/>
              </a:ext>
            </a:extLst>
          </p:cNvPr>
          <p:cNvCxnSpPr>
            <a:cxnSpLocks/>
          </p:cNvCxnSpPr>
          <p:nvPr/>
        </p:nvCxnSpPr>
        <p:spPr>
          <a:xfrm flipH="1" flipV="1">
            <a:off x="7509768" y="2627815"/>
            <a:ext cx="2985051" cy="271311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CB3D4E3-DF52-4181-89C1-9AF5A7A68EB2}"/>
              </a:ext>
            </a:extLst>
          </p:cNvPr>
          <p:cNvCxnSpPr>
            <a:cxnSpLocks/>
          </p:cNvCxnSpPr>
          <p:nvPr/>
        </p:nvCxnSpPr>
        <p:spPr>
          <a:xfrm flipH="1">
            <a:off x="7509768" y="1310342"/>
            <a:ext cx="2985051" cy="25432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A00D9A9-FB79-4FA5-8A5F-9FA5F26B15E5}"/>
              </a:ext>
            </a:extLst>
          </p:cNvPr>
          <p:cNvCxnSpPr>
            <a:cxnSpLocks/>
          </p:cNvCxnSpPr>
          <p:nvPr/>
        </p:nvCxnSpPr>
        <p:spPr>
          <a:xfrm flipH="1">
            <a:off x="7581863" y="3984371"/>
            <a:ext cx="2890684" cy="1563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31302228-9292-4E65-A31B-5A37CC3F494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69432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874456-CE8C-4432-906A-FEAA4D5A74C2}"/>
              </a:ext>
            </a:extLst>
          </p:cNvPr>
          <p:cNvSpPr/>
          <p:nvPr/>
        </p:nvSpPr>
        <p:spPr>
          <a:xfrm>
            <a:off x="56123" y="50000"/>
            <a:ext cx="12079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Megan and Chen each have a bag of counters.</a:t>
            </a:r>
          </a:p>
          <a:p>
            <a:r>
              <a:rPr lang="en-US" sz="3200" b="1" dirty="0"/>
              <a:t>Megan’s bag has 5 blue counters and 5 green counters.</a:t>
            </a:r>
          </a:p>
          <a:p>
            <a:r>
              <a:rPr lang="en-US" sz="3200" b="1" dirty="0"/>
              <a:t>Chen’s bag has 10 blue counters, 5 green counters and 5 red counters.</a:t>
            </a:r>
          </a:p>
          <a:p>
            <a:r>
              <a:rPr lang="en-US" sz="3200" b="1" dirty="0"/>
              <a:t>They each take a counter from their bag without looking.</a:t>
            </a:r>
          </a:p>
          <a:p>
            <a:r>
              <a:rPr lang="en-US" sz="3200" b="1" dirty="0"/>
              <a:t>Chen says, ‘I am more likely than Megan to take a blue counter.’</a:t>
            </a:r>
          </a:p>
          <a:p>
            <a:r>
              <a:rPr lang="en-US" sz="3200" b="1" dirty="0"/>
              <a:t>Is Chen correct? Explain how you know.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DADCAE-7301-436C-826D-E1038902F717}"/>
              </a:ext>
            </a:extLst>
          </p:cNvPr>
          <p:cNvSpPr/>
          <p:nvPr/>
        </p:nvSpPr>
        <p:spPr>
          <a:xfrm>
            <a:off x="835671" y="3096988"/>
            <a:ext cx="28374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Chen is wrong.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228C94-618D-4A6C-8CC5-623666D5FE17}"/>
              </a:ext>
            </a:extLst>
          </p:cNvPr>
          <p:cNvSpPr/>
          <p:nvPr/>
        </p:nvSpPr>
        <p:spPr>
          <a:xfrm>
            <a:off x="835671" y="3782944"/>
            <a:ext cx="69754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Megan has 5 out of 10 blue.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F327C46-1543-46DA-94A5-2D5B87688B68}"/>
              </a:ext>
            </a:extLst>
          </p:cNvPr>
          <p:cNvGrpSpPr/>
          <p:nvPr/>
        </p:nvGrpSpPr>
        <p:grpSpPr>
          <a:xfrm>
            <a:off x="5862724" y="3536839"/>
            <a:ext cx="946491" cy="1076984"/>
            <a:chOff x="7273069" y="1610389"/>
            <a:chExt cx="946491" cy="1076984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3647C1B-EBD9-4790-8A34-BED5BF3DE134}"/>
                </a:ext>
              </a:extLst>
            </p:cNvPr>
            <p:cNvCxnSpPr>
              <a:cxnSpLocks/>
            </p:cNvCxnSpPr>
            <p:nvPr/>
          </p:nvCxnSpPr>
          <p:spPr>
            <a:xfrm>
              <a:off x="7273070" y="2118223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312AD19-C2FF-45E1-9B17-6DEA2695045D}"/>
                </a:ext>
              </a:extLst>
            </p:cNvPr>
            <p:cNvSpPr txBox="1"/>
            <p:nvPr/>
          </p:nvSpPr>
          <p:spPr>
            <a:xfrm>
              <a:off x="7273069" y="205643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6DA3612-1414-4552-9ECF-5A17E145B1E8}"/>
                </a:ext>
              </a:extLst>
            </p:cNvPr>
            <p:cNvSpPr txBox="1"/>
            <p:nvPr/>
          </p:nvSpPr>
          <p:spPr>
            <a:xfrm>
              <a:off x="7486958" y="1610389"/>
              <a:ext cx="7304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95C6795-C60A-4698-9404-329D889F9D84}"/>
              </a:ext>
            </a:extLst>
          </p:cNvPr>
          <p:cNvSpPr/>
          <p:nvPr/>
        </p:nvSpPr>
        <p:spPr>
          <a:xfrm>
            <a:off x="835671" y="4880032"/>
            <a:ext cx="69754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Chen has 10 out of 20 blue.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4284868-C5D1-4071-87F6-B45D78FB94B3}"/>
              </a:ext>
            </a:extLst>
          </p:cNvPr>
          <p:cNvGrpSpPr/>
          <p:nvPr/>
        </p:nvGrpSpPr>
        <p:grpSpPr>
          <a:xfrm>
            <a:off x="5845103" y="4677090"/>
            <a:ext cx="964112" cy="1076984"/>
            <a:chOff x="7255448" y="1610389"/>
            <a:chExt cx="964112" cy="107698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623BC48-5416-4179-AFFC-6515EDD8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273070" y="2118223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001009-81BC-4F1D-91C1-66735954D369}"/>
                </a:ext>
              </a:extLst>
            </p:cNvPr>
            <p:cNvSpPr txBox="1"/>
            <p:nvPr/>
          </p:nvSpPr>
          <p:spPr>
            <a:xfrm>
              <a:off x="7273069" y="205643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DD89AA-B83E-4552-8AF1-1FA8A85AEC17}"/>
                </a:ext>
              </a:extLst>
            </p:cNvPr>
            <p:cNvSpPr txBox="1"/>
            <p:nvPr/>
          </p:nvSpPr>
          <p:spPr>
            <a:xfrm>
              <a:off x="7255448" y="1610389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DC167E5-889E-4883-B23F-2A250CEF46FE}"/>
              </a:ext>
            </a:extLst>
          </p:cNvPr>
          <p:cNvGrpSpPr/>
          <p:nvPr/>
        </p:nvGrpSpPr>
        <p:grpSpPr>
          <a:xfrm>
            <a:off x="7551788" y="4046148"/>
            <a:ext cx="2440633" cy="1076984"/>
            <a:chOff x="7551788" y="4046148"/>
            <a:chExt cx="2440633" cy="107698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6B91F65-ADF7-48C5-B345-AB01B40D2460}"/>
                </a:ext>
              </a:extLst>
            </p:cNvPr>
            <p:cNvGrpSpPr/>
            <p:nvPr/>
          </p:nvGrpSpPr>
          <p:grpSpPr>
            <a:xfrm>
              <a:off x="7551788" y="4046148"/>
              <a:ext cx="946491" cy="1076984"/>
              <a:chOff x="7273069" y="1610389"/>
              <a:chExt cx="946491" cy="1076984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E3C937A-5074-4853-BE3E-EB3F6324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3070" y="2118223"/>
                <a:ext cx="88704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3DA7E80-6E82-4FCB-B638-E05EA3C02DE3}"/>
                  </a:ext>
                </a:extLst>
              </p:cNvPr>
              <p:cNvSpPr txBox="1"/>
              <p:nvPr/>
            </p:nvSpPr>
            <p:spPr>
              <a:xfrm>
                <a:off x="7273069" y="2056431"/>
                <a:ext cx="94649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1 0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C5A7764-1B52-4EB0-A4A8-6370D979E3E1}"/>
                  </a:ext>
                </a:extLst>
              </p:cNvPr>
              <p:cNvSpPr txBox="1"/>
              <p:nvPr/>
            </p:nvSpPr>
            <p:spPr>
              <a:xfrm>
                <a:off x="7486958" y="1610389"/>
                <a:ext cx="73047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6ACC74-47F7-4DD0-9279-173ADFE7FF95}"/>
                </a:ext>
              </a:extLst>
            </p:cNvPr>
            <p:cNvSpPr txBox="1"/>
            <p:nvPr/>
          </p:nvSpPr>
          <p:spPr>
            <a:xfrm>
              <a:off x="8510373" y="4238711"/>
              <a:ext cx="7304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502606E-E72B-498B-B412-253D91813BA2}"/>
                </a:ext>
              </a:extLst>
            </p:cNvPr>
            <p:cNvGrpSpPr/>
            <p:nvPr/>
          </p:nvGrpSpPr>
          <p:grpSpPr>
            <a:xfrm>
              <a:off x="9028309" y="4046148"/>
              <a:ext cx="964112" cy="1076984"/>
              <a:chOff x="7255448" y="1610389"/>
              <a:chExt cx="964112" cy="1076984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70870AF-1B60-4E0E-89AD-8A94436847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3070" y="2118223"/>
                <a:ext cx="88704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2A0598-06B3-4368-B372-339DE079A65C}"/>
                  </a:ext>
                </a:extLst>
              </p:cNvPr>
              <p:cNvSpPr txBox="1"/>
              <p:nvPr/>
            </p:nvSpPr>
            <p:spPr>
              <a:xfrm>
                <a:off x="7273069" y="2056431"/>
                <a:ext cx="94649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2 0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AE57436-ED08-4441-8CBF-F49E25704974}"/>
                  </a:ext>
                </a:extLst>
              </p:cNvPr>
              <p:cNvSpPr txBox="1"/>
              <p:nvPr/>
            </p:nvSpPr>
            <p:spPr>
              <a:xfrm>
                <a:off x="7255448" y="1610389"/>
                <a:ext cx="94649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1 0</a:t>
                </a:r>
              </a:p>
            </p:txBody>
          </p:sp>
        </p:grp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B5252C7-95A1-4E7B-A5F5-D91ABDE3A8BA}"/>
              </a:ext>
            </a:extLst>
          </p:cNvPr>
          <p:cNvSpPr/>
          <p:nvPr/>
        </p:nvSpPr>
        <p:spPr>
          <a:xfrm>
            <a:off x="7551788" y="5224312"/>
            <a:ext cx="42844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They are equally likely to take a blue counter. </a:t>
            </a:r>
          </a:p>
        </p:txBody>
      </p:sp>
    </p:spTree>
    <p:extLst>
      <p:ext uri="{BB962C8B-B14F-4D97-AF65-F5344CB8AC3E}">
        <p14:creationId xmlns:p14="http://schemas.microsoft.com/office/powerpoint/2010/main" val="299447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29" grpId="0"/>
    </p:bld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7E82E5-4BDD-49D2-B4A9-9DB374105067}"/>
              </a:ext>
            </a:extLst>
          </p:cNvPr>
          <p:cNvSpPr/>
          <p:nvPr/>
        </p:nvSpPr>
        <p:spPr>
          <a:xfrm>
            <a:off x="56122" y="50000"/>
            <a:ext cx="9976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Seb</a:t>
            </a:r>
            <a:r>
              <a:rPr lang="en-US" sz="3200" b="1" dirty="0"/>
              <a:t> saved up for a new skateboard that cost £40</a:t>
            </a:r>
          </a:p>
          <a:p>
            <a:r>
              <a:rPr lang="en-US" sz="3200" b="1" dirty="0"/>
              <a:t>The table shows how much money he saved each week.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6E0947-DD83-4EB1-AD25-9776FF7C16FA}"/>
              </a:ext>
            </a:extLst>
          </p:cNvPr>
          <p:cNvSpPr/>
          <p:nvPr/>
        </p:nvSpPr>
        <p:spPr>
          <a:xfrm>
            <a:off x="56121" y="3763453"/>
            <a:ext cx="103890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If </a:t>
            </a:r>
            <a:r>
              <a:rPr lang="en-US" sz="3200" b="1" dirty="0" err="1"/>
              <a:t>Seb</a:t>
            </a:r>
            <a:r>
              <a:rPr lang="en-US" sz="3200" b="1" dirty="0"/>
              <a:t> had saved an extra £1 each week, in which week would he have reached his target of £40?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685F3D-C57D-44A5-9698-66E9C0FC5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1" y="1008649"/>
            <a:ext cx="10295238" cy="20952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26FF75-4F47-4545-9927-89F7E74FA143}"/>
              </a:ext>
            </a:extLst>
          </p:cNvPr>
          <p:cNvSpPr/>
          <p:nvPr/>
        </p:nvSpPr>
        <p:spPr>
          <a:xfrm>
            <a:off x="1970174" y="2519112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3DF3D2-A595-41FB-8936-02A573DC73C6}"/>
              </a:ext>
            </a:extLst>
          </p:cNvPr>
          <p:cNvSpPr/>
          <p:nvPr/>
        </p:nvSpPr>
        <p:spPr>
          <a:xfrm>
            <a:off x="2830851" y="2521714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DE440E-0765-4A5C-8CD5-30FCAF477491}"/>
              </a:ext>
            </a:extLst>
          </p:cNvPr>
          <p:cNvSpPr/>
          <p:nvPr/>
        </p:nvSpPr>
        <p:spPr>
          <a:xfrm>
            <a:off x="2712031" y="3094547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EB168E-DD04-494B-BADA-4ABC1EF20789}"/>
              </a:ext>
            </a:extLst>
          </p:cNvPr>
          <p:cNvSpPr/>
          <p:nvPr/>
        </p:nvSpPr>
        <p:spPr>
          <a:xfrm>
            <a:off x="3711065" y="2521714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3D4B1-7793-4305-950C-1817FEF824F3}"/>
              </a:ext>
            </a:extLst>
          </p:cNvPr>
          <p:cNvSpPr/>
          <p:nvPr/>
        </p:nvSpPr>
        <p:spPr>
          <a:xfrm>
            <a:off x="3592245" y="3094547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7E3659-B18B-4A19-886C-0C28320EED6F}"/>
              </a:ext>
            </a:extLst>
          </p:cNvPr>
          <p:cNvSpPr/>
          <p:nvPr/>
        </p:nvSpPr>
        <p:spPr>
          <a:xfrm>
            <a:off x="4604836" y="2521714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8E4B84-B6CB-46C2-8CD4-07D4F70CF9D3}"/>
              </a:ext>
            </a:extLst>
          </p:cNvPr>
          <p:cNvSpPr/>
          <p:nvPr/>
        </p:nvSpPr>
        <p:spPr>
          <a:xfrm>
            <a:off x="4486016" y="3094547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CF5354-B80D-4B91-AFC4-602325435ADC}"/>
              </a:ext>
            </a:extLst>
          </p:cNvPr>
          <p:cNvSpPr/>
          <p:nvPr/>
        </p:nvSpPr>
        <p:spPr>
          <a:xfrm>
            <a:off x="5460468" y="2521714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418A46-4948-4A56-9785-B42392F2CC60}"/>
              </a:ext>
            </a:extLst>
          </p:cNvPr>
          <p:cNvSpPr/>
          <p:nvPr/>
        </p:nvSpPr>
        <p:spPr>
          <a:xfrm>
            <a:off x="5341648" y="3094547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1C445-4CD1-464A-AB87-56EC29BBF91A}"/>
              </a:ext>
            </a:extLst>
          </p:cNvPr>
          <p:cNvSpPr/>
          <p:nvPr/>
        </p:nvSpPr>
        <p:spPr>
          <a:xfrm>
            <a:off x="6321297" y="2521714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54A9DC-C7EA-4CFE-BF52-ACA18E68918F}"/>
              </a:ext>
            </a:extLst>
          </p:cNvPr>
          <p:cNvSpPr/>
          <p:nvPr/>
        </p:nvSpPr>
        <p:spPr>
          <a:xfrm>
            <a:off x="6202477" y="3094547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28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836080-8680-446C-BE2B-A073AC4D9EF6}"/>
              </a:ext>
            </a:extLst>
          </p:cNvPr>
          <p:cNvSpPr/>
          <p:nvPr/>
        </p:nvSpPr>
        <p:spPr>
          <a:xfrm>
            <a:off x="7201511" y="2521714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DAE9D4-A7F1-45A1-B6C9-535B58AC7034}"/>
              </a:ext>
            </a:extLst>
          </p:cNvPr>
          <p:cNvSpPr/>
          <p:nvPr/>
        </p:nvSpPr>
        <p:spPr>
          <a:xfrm>
            <a:off x="7082691" y="3094547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CB4DE9-F2DC-4E52-83A4-399B83235228}"/>
              </a:ext>
            </a:extLst>
          </p:cNvPr>
          <p:cNvSpPr/>
          <p:nvPr/>
        </p:nvSpPr>
        <p:spPr>
          <a:xfrm>
            <a:off x="8061926" y="2521714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11F4C6-BA38-4FAD-8A03-EEA71801104E}"/>
              </a:ext>
            </a:extLst>
          </p:cNvPr>
          <p:cNvSpPr/>
          <p:nvPr/>
        </p:nvSpPr>
        <p:spPr>
          <a:xfrm>
            <a:off x="7943106" y="3094547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C7668E-5B58-4D10-993D-546FC3B69C4C}"/>
              </a:ext>
            </a:extLst>
          </p:cNvPr>
          <p:cNvSpPr/>
          <p:nvPr/>
        </p:nvSpPr>
        <p:spPr>
          <a:xfrm>
            <a:off x="7240793" y="4340027"/>
            <a:ext cx="2532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Week 8</a:t>
            </a:r>
          </a:p>
        </p:txBody>
      </p:sp>
    </p:spTree>
    <p:extLst>
      <p:ext uri="{BB962C8B-B14F-4D97-AF65-F5344CB8AC3E}">
        <p14:creationId xmlns:p14="http://schemas.microsoft.com/office/powerpoint/2010/main" val="171674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5099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Holly takes half an hour to walk from home to school.</a:t>
            </a:r>
          </a:p>
          <a:p>
            <a:r>
              <a:rPr lang="en-US" sz="3200" b="1" dirty="0"/>
              <a:t>She arrives at school at 8:25am.</a:t>
            </a:r>
          </a:p>
          <a:p>
            <a:r>
              <a:rPr lang="en-US" sz="3200" b="1" dirty="0"/>
              <a:t>At what time did she leave home?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09D377-A697-4D53-9674-141B4AEFAC3D}"/>
              </a:ext>
            </a:extLst>
          </p:cNvPr>
          <p:cNvSpPr/>
          <p:nvPr/>
        </p:nvSpPr>
        <p:spPr>
          <a:xfrm>
            <a:off x="56121" y="2628128"/>
            <a:ext cx="95099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Dev leaves school at half past three.</a:t>
            </a:r>
          </a:p>
          <a:p>
            <a:r>
              <a:rPr lang="en-US" sz="3200" b="1" dirty="0"/>
              <a:t>He arrives home at ten past four.</a:t>
            </a:r>
          </a:p>
          <a:p>
            <a:r>
              <a:rPr lang="en-US" sz="3200" b="1" dirty="0"/>
              <a:t>How many minutes did it take him to get home?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95B1A6-8085-4080-91CE-09394B5FA392}"/>
              </a:ext>
            </a:extLst>
          </p:cNvPr>
          <p:cNvGrpSpPr/>
          <p:nvPr/>
        </p:nvGrpSpPr>
        <p:grpSpPr>
          <a:xfrm>
            <a:off x="3387477" y="2055685"/>
            <a:ext cx="727326" cy="492950"/>
            <a:chOff x="3776343" y="928777"/>
            <a:chExt cx="727326" cy="49295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49AACC0-AFBA-4D8E-9F63-6DC4752F85D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FD24B99-83E2-4FEB-AD23-9D3F9EC9FD59}"/>
                </a:ext>
              </a:extLst>
            </p:cNvPr>
            <p:cNvSpPr txBox="1"/>
            <p:nvPr/>
          </p:nvSpPr>
          <p:spPr>
            <a:xfrm>
              <a:off x="3776343" y="1021617"/>
              <a:ext cx="7273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8:25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39F6501-FB9D-45D4-BEBF-310A3D9CA018}"/>
              </a:ext>
            </a:extLst>
          </p:cNvPr>
          <p:cNvGrpSpPr/>
          <p:nvPr/>
        </p:nvGrpSpPr>
        <p:grpSpPr>
          <a:xfrm>
            <a:off x="2481573" y="2051381"/>
            <a:ext cx="727309" cy="494964"/>
            <a:chOff x="6891306" y="926763"/>
            <a:chExt cx="727309" cy="49496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07EB95-2404-43A0-8D6A-80A0F126E2E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312CBA2-39EE-49EA-94D2-3E6E1D274B94}"/>
                </a:ext>
              </a:extLst>
            </p:cNvPr>
            <p:cNvGrpSpPr/>
            <p:nvPr/>
          </p:nvGrpSpPr>
          <p:grpSpPr>
            <a:xfrm>
              <a:off x="6891306" y="928608"/>
              <a:ext cx="727309" cy="493119"/>
              <a:chOff x="6891306" y="928608"/>
              <a:chExt cx="727309" cy="49311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81250B-38A2-4FFA-A561-19571AC49800}"/>
                  </a:ext>
                </a:extLst>
              </p:cNvPr>
              <p:cNvSpPr txBox="1"/>
              <p:nvPr/>
            </p:nvSpPr>
            <p:spPr>
              <a:xfrm>
                <a:off x="6891306" y="1021617"/>
                <a:ext cx="7273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8:00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9D17D9D-2F4F-4FE7-B89C-E0D3BF71CC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91">
            <a:extLst>
              <a:ext uri="{FF2B5EF4-FFF2-40B4-BE49-F238E27FC236}">
                <a16:creationId xmlns:a16="http://schemas.microsoft.com/office/drawing/2014/main" id="{FFD31A3C-2B47-4232-86B0-7FDB25384297}"/>
              </a:ext>
            </a:extLst>
          </p:cNvPr>
          <p:cNvGrpSpPr/>
          <p:nvPr/>
        </p:nvGrpSpPr>
        <p:grpSpPr>
          <a:xfrm flipH="1">
            <a:off x="2757195" y="1577403"/>
            <a:ext cx="904715" cy="479154"/>
            <a:chOff x="7395283" y="5821043"/>
            <a:chExt cx="205894" cy="512761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263E2CBC-7388-4953-A1A9-82B77DFDE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71C1907-071D-4FA8-A9EA-8740C01F83B3}"/>
                </a:ext>
              </a:extLst>
            </p:cNvPr>
            <p:cNvSpPr/>
            <p:nvPr/>
          </p:nvSpPr>
          <p:spPr>
            <a:xfrm>
              <a:off x="7420179" y="5821043"/>
              <a:ext cx="15768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-25m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A0B121-6354-4C99-A42F-89CABA2464E9}"/>
              </a:ext>
            </a:extLst>
          </p:cNvPr>
          <p:cNvCxnSpPr>
            <a:cxnSpLocks/>
          </p:cNvCxnSpPr>
          <p:nvPr/>
        </p:nvCxnSpPr>
        <p:spPr>
          <a:xfrm>
            <a:off x="1524000" y="2041504"/>
            <a:ext cx="2855937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91">
            <a:extLst>
              <a:ext uri="{FF2B5EF4-FFF2-40B4-BE49-F238E27FC236}">
                <a16:creationId xmlns:a16="http://schemas.microsoft.com/office/drawing/2014/main" id="{628FCA14-42BA-4B73-9095-F507A4051567}"/>
              </a:ext>
            </a:extLst>
          </p:cNvPr>
          <p:cNvGrpSpPr/>
          <p:nvPr/>
        </p:nvGrpSpPr>
        <p:grpSpPr>
          <a:xfrm flipH="1">
            <a:off x="1854576" y="1573843"/>
            <a:ext cx="880880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CF1C4EBB-D74E-417E-8827-6450FEA03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6DE9D7C-2603-4228-9AD6-EE4B4B18C109}"/>
                </a:ext>
              </a:extLst>
            </p:cNvPr>
            <p:cNvSpPr/>
            <p:nvPr/>
          </p:nvSpPr>
          <p:spPr>
            <a:xfrm>
              <a:off x="7428438" y="5821043"/>
              <a:ext cx="14012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170A0A6-BEBA-46C9-9491-C2F6B06CE05F}"/>
              </a:ext>
            </a:extLst>
          </p:cNvPr>
          <p:cNvGrpSpPr/>
          <p:nvPr/>
        </p:nvGrpSpPr>
        <p:grpSpPr>
          <a:xfrm>
            <a:off x="1591971" y="2048565"/>
            <a:ext cx="644728" cy="494964"/>
            <a:chOff x="6899266" y="926763"/>
            <a:chExt cx="644728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EDBC05E-FB7F-487F-BDB9-CE5D5FF81A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85F1D79-D94C-4A09-8DAC-07187AEDA29A}"/>
                </a:ext>
              </a:extLst>
            </p:cNvPr>
            <p:cNvGrpSpPr/>
            <p:nvPr/>
          </p:nvGrpSpPr>
          <p:grpSpPr>
            <a:xfrm>
              <a:off x="6899266" y="928608"/>
              <a:ext cx="644728" cy="493119"/>
              <a:chOff x="6899266" y="928608"/>
              <a:chExt cx="644728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8509262-CCD7-420C-8CF5-6B797F19763F}"/>
                  </a:ext>
                </a:extLst>
              </p:cNvPr>
              <p:cNvSpPr txBox="1"/>
              <p:nvPr/>
            </p:nvSpPr>
            <p:spPr>
              <a:xfrm>
                <a:off x="6899266" y="1021617"/>
                <a:ext cx="64472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7:55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2B8F4EDD-D122-4050-B827-C73DA24E11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1085B26B-0097-46DF-9780-024B0BDDC14B}"/>
              </a:ext>
            </a:extLst>
          </p:cNvPr>
          <p:cNvSpPr/>
          <p:nvPr/>
        </p:nvSpPr>
        <p:spPr>
          <a:xfrm>
            <a:off x="3586194" y="187805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ED868C6-EF1A-468C-A2EF-A5A393DF3E76}"/>
              </a:ext>
            </a:extLst>
          </p:cNvPr>
          <p:cNvSpPr/>
          <p:nvPr/>
        </p:nvSpPr>
        <p:spPr>
          <a:xfrm>
            <a:off x="9138887" y="50000"/>
            <a:ext cx="2398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minutes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780D7C-A9B4-4B52-9F19-DD448E975744}"/>
              </a:ext>
            </a:extLst>
          </p:cNvPr>
          <p:cNvSpPr/>
          <p:nvPr/>
        </p:nvSpPr>
        <p:spPr>
          <a:xfrm>
            <a:off x="4660056" y="1755787"/>
            <a:ext cx="2398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7:55am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A078AE0-E1CD-4849-8290-689C71AD3DF1}"/>
              </a:ext>
            </a:extLst>
          </p:cNvPr>
          <p:cNvGrpSpPr/>
          <p:nvPr/>
        </p:nvGrpSpPr>
        <p:grpSpPr>
          <a:xfrm>
            <a:off x="1593345" y="4716427"/>
            <a:ext cx="663525" cy="492950"/>
            <a:chOff x="3774235" y="928777"/>
            <a:chExt cx="663525" cy="49295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BF983E8-C4B5-4018-8D9B-80F7945DE4DD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5407B5C-4A2D-4FA8-BF75-BBD9E4463450}"/>
                </a:ext>
              </a:extLst>
            </p:cNvPr>
            <p:cNvSpPr txBox="1"/>
            <p:nvPr/>
          </p:nvSpPr>
          <p:spPr>
            <a:xfrm>
              <a:off x="3774235" y="1021617"/>
              <a:ext cx="6635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3:30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7A50AB7-F060-4E3B-8CE9-A725E03AB64D}"/>
              </a:ext>
            </a:extLst>
          </p:cNvPr>
          <p:cNvGrpSpPr/>
          <p:nvPr/>
        </p:nvGrpSpPr>
        <p:grpSpPr>
          <a:xfrm>
            <a:off x="2496172" y="4713674"/>
            <a:ext cx="663513" cy="494964"/>
            <a:chOff x="6902436" y="926763"/>
            <a:chExt cx="663513" cy="4949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664EADC-0B5A-4424-BB78-E0E50369B99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89671ED-BB76-477E-AE96-D57454E88EDD}"/>
                </a:ext>
              </a:extLst>
            </p:cNvPr>
            <p:cNvGrpSpPr/>
            <p:nvPr/>
          </p:nvGrpSpPr>
          <p:grpSpPr>
            <a:xfrm>
              <a:off x="6902436" y="928608"/>
              <a:ext cx="663513" cy="493119"/>
              <a:chOff x="6902436" y="928608"/>
              <a:chExt cx="663513" cy="49311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051E8B5-5C76-43E3-BEF1-691B04EE14C1}"/>
                  </a:ext>
                </a:extLst>
              </p:cNvPr>
              <p:cNvSpPr txBox="1"/>
              <p:nvPr/>
            </p:nvSpPr>
            <p:spPr>
              <a:xfrm>
                <a:off x="6902436" y="1021617"/>
                <a:ext cx="6635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4:00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96BDBAA-2EC4-4593-9E3B-CAD1DB2FB5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91">
            <a:extLst>
              <a:ext uri="{FF2B5EF4-FFF2-40B4-BE49-F238E27FC236}">
                <a16:creationId xmlns:a16="http://schemas.microsoft.com/office/drawing/2014/main" id="{AB99A117-B45F-46EF-A50E-EBAA58ECAB22}"/>
              </a:ext>
            </a:extLst>
          </p:cNvPr>
          <p:cNvGrpSpPr/>
          <p:nvPr/>
        </p:nvGrpSpPr>
        <p:grpSpPr>
          <a:xfrm>
            <a:off x="1850538" y="4217802"/>
            <a:ext cx="893612" cy="479154"/>
            <a:chOff x="7395283" y="5821043"/>
            <a:chExt cx="205894" cy="512761"/>
          </a:xfrm>
        </p:grpSpPr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BA57EAE5-25C1-47FF-8E87-732440B60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06E2457-67E8-4A3A-BA8E-32BB99BB2CCE}"/>
                </a:ext>
              </a:extLst>
            </p:cNvPr>
            <p:cNvSpPr/>
            <p:nvPr/>
          </p:nvSpPr>
          <p:spPr>
            <a:xfrm>
              <a:off x="7414118" y="5821043"/>
              <a:ext cx="16468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+30m</a:t>
              </a:r>
            </a:p>
          </p:txBody>
        </p:sp>
      </p:grpSp>
      <p:grpSp>
        <p:nvGrpSpPr>
          <p:cNvPr id="39" name="Group 91">
            <a:extLst>
              <a:ext uri="{FF2B5EF4-FFF2-40B4-BE49-F238E27FC236}">
                <a16:creationId xmlns:a16="http://schemas.microsoft.com/office/drawing/2014/main" id="{07C3948C-1B8D-4A6A-ACFD-019629D95219}"/>
              </a:ext>
            </a:extLst>
          </p:cNvPr>
          <p:cNvGrpSpPr/>
          <p:nvPr/>
        </p:nvGrpSpPr>
        <p:grpSpPr>
          <a:xfrm>
            <a:off x="2747050" y="4213371"/>
            <a:ext cx="889897" cy="479154"/>
            <a:chOff x="7395283" y="5821043"/>
            <a:chExt cx="205894" cy="512761"/>
          </a:xfrm>
        </p:grpSpPr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17F692B9-4B15-415B-8123-CEA9A9772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BFB500C-439D-4EB7-A358-5CE98D594307}"/>
                </a:ext>
              </a:extLst>
            </p:cNvPr>
            <p:cNvSpPr/>
            <p:nvPr/>
          </p:nvSpPr>
          <p:spPr>
            <a:xfrm>
              <a:off x="7413081" y="5821043"/>
              <a:ext cx="17168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+10m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D1B3775-8A61-458F-8338-74A7D06CB167}"/>
              </a:ext>
            </a:extLst>
          </p:cNvPr>
          <p:cNvGrpSpPr/>
          <p:nvPr/>
        </p:nvGrpSpPr>
        <p:grpSpPr>
          <a:xfrm>
            <a:off x="3397149" y="4711292"/>
            <a:ext cx="667868" cy="494964"/>
            <a:chOff x="6912314" y="926763"/>
            <a:chExt cx="667868" cy="49496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BA93865-6313-41D7-BC63-563DD970CD6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D62A3F3-E0AA-49E7-8D8B-8D72F26945D9}"/>
                </a:ext>
              </a:extLst>
            </p:cNvPr>
            <p:cNvGrpSpPr/>
            <p:nvPr/>
          </p:nvGrpSpPr>
          <p:grpSpPr>
            <a:xfrm>
              <a:off x="6912314" y="928608"/>
              <a:ext cx="667868" cy="493119"/>
              <a:chOff x="6912314" y="928608"/>
              <a:chExt cx="667868" cy="49311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EEBADF7-BA37-4329-87B9-69D64E4CABDF}"/>
                  </a:ext>
                </a:extLst>
              </p:cNvPr>
              <p:cNvSpPr txBox="1"/>
              <p:nvPr/>
            </p:nvSpPr>
            <p:spPr>
              <a:xfrm>
                <a:off x="6912314" y="1021617"/>
                <a:ext cx="6678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4:10</a:t>
                </a:r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6D6103F-FC42-4455-BE6B-2F1270F126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476048D-195A-45AC-A112-9CC41A7A200E}"/>
              </a:ext>
            </a:extLst>
          </p:cNvPr>
          <p:cNvCxnSpPr>
            <a:cxnSpLocks/>
          </p:cNvCxnSpPr>
          <p:nvPr/>
        </p:nvCxnSpPr>
        <p:spPr>
          <a:xfrm>
            <a:off x="1518007" y="4729471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270A6424-0DD4-4483-9ACC-765093F79D08}"/>
              </a:ext>
            </a:extLst>
          </p:cNvPr>
          <p:cNvSpPr/>
          <p:nvPr/>
        </p:nvSpPr>
        <p:spPr>
          <a:xfrm>
            <a:off x="1784522" y="456390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FADCB79-D137-44AE-8DB0-9EF6F34AD5B1}"/>
              </a:ext>
            </a:extLst>
          </p:cNvPr>
          <p:cNvSpPr/>
          <p:nvPr/>
        </p:nvSpPr>
        <p:spPr>
          <a:xfrm>
            <a:off x="4680143" y="4339967"/>
            <a:ext cx="1792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+ 10 =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3957E72-80D1-49E3-BF64-F77B80F381D4}"/>
              </a:ext>
            </a:extLst>
          </p:cNvPr>
          <p:cNvSpPr/>
          <p:nvPr/>
        </p:nvSpPr>
        <p:spPr>
          <a:xfrm>
            <a:off x="6347164" y="4340012"/>
            <a:ext cx="22788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 minutes</a:t>
            </a:r>
          </a:p>
        </p:txBody>
      </p:sp>
    </p:spTree>
    <p:extLst>
      <p:ext uri="{BB962C8B-B14F-4D97-AF65-F5344CB8AC3E}">
        <p14:creationId xmlns:p14="http://schemas.microsoft.com/office/powerpoint/2010/main" val="217504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L -0.01992 -0.03797 C -0.02396 -0.0463 -0.03008 -0.0507 -0.03685 -0.0507 C -0.04427 -0.0507 -0.05013 -0.0463 -0.05417 -0.03797 L -0.07383 3.7037E-6 " pathEditMode="relative" rAng="0" ptsTypes="AAAAA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3.7037E-6 L -0.09349 -0.03774 C -0.0974 -0.04607 -0.10378 -0.05024 -0.1099 -0.05024 C -0.11732 -0.05024 -0.12292 -0.04607 -0.12695 -0.03774 L -0.14609 3.7037E-6 " pathEditMode="relative" rAng="0" ptsTypes="AAAAA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0.01927 -0.03796 C 0.02331 -0.04629 0.0293 -0.05069 0.03581 -0.05069 C 0.04297 -0.05069 0.04883 -0.04629 0.05287 -0.03796 L 0.07253 -2.96296E-6 " pathEditMode="relative" rAng="0" ptsTypes="AAAAA">
                                      <p:cBhvr>
                                        <p:cTn id="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2.96296E-6 L 0.0918 -0.03703 C 0.09597 -0.04537 0.10222 -0.04977 0.10847 -0.04977 C 0.11589 -0.04977 0.12175 -0.04537 0.12578 -0.03703 L 0.14584 -2.96296E-6 " pathEditMode="relative" rAng="0" ptsTypes="AAAAA">
                                      <p:cBhvr>
                                        <p:cTn id="9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/>
      <p:bldP spid="27" grpId="0"/>
      <p:bldP spid="48" grpId="0" animBg="1"/>
      <p:bldP spid="48" grpId="1" animBg="1"/>
      <p:bldP spid="48" grpId="2" animBg="1"/>
      <p:bldP spid="49" grpId="0"/>
      <p:bldP spid="51" grpId="0"/>
    </p:bld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35277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These are all times on the same morning.</a:t>
            </a:r>
          </a:p>
          <a:p>
            <a:r>
              <a:rPr lang="en-GB" sz="3600" dirty="0"/>
              <a:t>A 7:56 am</a:t>
            </a:r>
          </a:p>
          <a:p>
            <a:r>
              <a:rPr lang="en-GB" sz="3600" dirty="0"/>
              <a:t>B quarter to eight</a:t>
            </a:r>
          </a:p>
          <a:p>
            <a:r>
              <a:rPr lang="en-GB" sz="3600" dirty="0"/>
              <a:t>C six minutes to eight</a:t>
            </a:r>
          </a:p>
          <a:p>
            <a:r>
              <a:rPr lang="en-GB" sz="3600" dirty="0"/>
              <a:t>D half past seven</a:t>
            </a:r>
          </a:p>
          <a:p>
            <a:r>
              <a:rPr lang="en-GB" sz="3200" b="1" dirty="0"/>
              <a:t>Write the letters for the times in order, starting with the earliest.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548D12-2770-4D3F-B581-4ED3187ABFDB}"/>
              </a:ext>
            </a:extLst>
          </p:cNvPr>
          <p:cNvSpPr/>
          <p:nvPr/>
        </p:nvSpPr>
        <p:spPr>
          <a:xfrm>
            <a:off x="3605814" y="1111829"/>
            <a:ext cx="2126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7:45 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BF6AB0-3D85-4FFB-BC6B-06055E17BD3E}"/>
              </a:ext>
            </a:extLst>
          </p:cNvPr>
          <p:cNvSpPr/>
          <p:nvPr/>
        </p:nvSpPr>
        <p:spPr>
          <a:xfrm>
            <a:off x="4332796" y="1642744"/>
            <a:ext cx="2126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7:54 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5A3D6B-498F-4469-9A5E-6D68FAD536B3}"/>
              </a:ext>
            </a:extLst>
          </p:cNvPr>
          <p:cNvSpPr/>
          <p:nvPr/>
        </p:nvSpPr>
        <p:spPr>
          <a:xfrm>
            <a:off x="3269448" y="2227519"/>
            <a:ext cx="2126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7:30 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ACA0A7-C030-4676-A5E0-51BADEF51929}"/>
              </a:ext>
            </a:extLst>
          </p:cNvPr>
          <p:cNvSpPr/>
          <p:nvPr/>
        </p:nvSpPr>
        <p:spPr>
          <a:xfrm>
            <a:off x="1433345" y="3316279"/>
            <a:ext cx="72956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4F1481-41DD-4C11-8743-2951A53A330C}"/>
              </a:ext>
            </a:extLst>
          </p:cNvPr>
          <p:cNvSpPr/>
          <p:nvPr/>
        </p:nvSpPr>
        <p:spPr>
          <a:xfrm>
            <a:off x="2161616" y="3316279"/>
            <a:ext cx="72956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4803F1-40EC-4A41-8D29-20877B8C1C6F}"/>
              </a:ext>
            </a:extLst>
          </p:cNvPr>
          <p:cNvSpPr/>
          <p:nvPr/>
        </p:nvSpPr>
        <p:spPr>
          <a:xfrm>
            <a:off x="2874962" y="3316279"/>
            <a:ext cx="72956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30D19-7829-4D9E-B618-529EEFDEAFBD}"/>
              </a:ext>
            </a:extLst>
          </p:cNvPr>
          <p:cNvSpPr/>
          <p:nvPr/>
        </p:nvSpPr>
        <p:spPr>
          <a:xfrm>
            <a:off x="3603233" y="3316279"/>
            <a:ext cx="72956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32296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FFFAFCE-8022-464C-B85A-FECC4AFB1DE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0DD27AC-740C-43A8-BF97-A2EC0CBD003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EF3A81F-09A4-4582-8D16-0F895738EA3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3115334-4F38-4869-BD38-B6422DEBA62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EA2FB4D-7723-4205-88C8-45A9B063D81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2A110B-8CAA-4D46-BCF7-DD6774828A4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8E92DF4-C8BB-43C2-9359-5CCFC1B2464E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BC65E80-E15E-4495-A52D-FA9B146E8C4E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180DFE8-7BD4-4E37-AEF7-07FF3B29CEE0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E36DE78-9C4A-4FB7-8C61-AC4606FCC82C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1EDC6EB-4660-4FB6-9785-FF4D312EAB8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7D71F06-9C49-45F7-A891-312A300ED4D2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3D34201-DAA2-4CC5-83E0-A7BBB5565E9F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B64D772-106E-425B-91D3-9F3A4A5D8B3E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F90BC96-3D10-4433-86F0-4B179F83E7F5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87061D5-907D-4231-84FF-A55E0F6E691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652B53D-5D46-44C4-9C60-EAB7BC3C923F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D889430-8F4E-41AE-9155-A3DAD86773B2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3743D94-0692-42E7-ACD8-13C675BF2DBC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8611D54-804D-4724-9D0C-56DBC9076D95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FA74C9E-FA99-4BCF-B932-3D41A63A2259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071A1A-9C4F-43A5-937F-AA942EA7321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DB312F8-AED8-41A8-8AC2-064DE8AD35E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0355135-7736-47AA-8132-EE21EE841C78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C214384-96DD-4489-B931-0E169B178AB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7387B97-BFDD-4654-B65D-AC8E07E5DB22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ABCBF00-69E0-408B-B40B-2396E690E61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79B4186-9F6F-410F-B23B-BAB0E46CB7C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03888BA-1F91-4AA3-9D79-DB099ABB72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63C0786-18A9-41A4-9542-A67414D776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D2446C4-1DEB-4E8A-9915-6C2CB95B6C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0A01554-881C-402A-A497-FC85DFEB92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950A057-5BC8-4FD2-98F3-6889AFD405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C5CDBDC-516B-4571-956D-594157F2DE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02F0D23-DAA0-44C0-9691-858C8AA1AA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C1C6C-9764-4FD1-9F90-06B8106B1F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432BD20-4C42-4B0C-B4D4-D021A9A8B3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0B9755C-9348-4575-9903-69E46D25A3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5E86B9A-3E57-4BAD-8D85-5382CAFB22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549408B-1508-4639-8006-C497BDF6B5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04A9190-6BD3-48A5-BA80-DBA8767655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5E48F62-1F74-4DA2-9007-C533E9670A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7B72211-5F26-4C5F-B9F6-5CAC890271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0239CCC-B1F5-4EB3-B719-94E3580FE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2" y="50000"/>
            <a:ext cx="12079317" cy="30777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Here is a list of numbers.</a:t>
            </a:r>
          </a:p>
          <a:p>
            <a:r>
              <a:rPr lang="en-US" sz="3200" dirty="0"/>
              <a:t>         1140          1400          1440          1040          1410</a:t>
            </a:r>
          </a:p>
          <a:p>
            <a:r>
              <a:rPr lang="en-US" sz="3200" b="1" dirty="0"/>
              <a:t>Complete these sentences.</a:t>
            </a:r>
          </a:p>
          <a:p>
            <a:endParaRPr lang="en-US" sz="1400" b="1" dirty="0"/>
          </a:p>
          <a:p>
            <a:r>
              <a:rPr lang="en-US" sz="3200" b="1" dirty="0"/>
              <a:t>   The smallest number in the list is _______</a:t>
            </a:r>
          </a:p>
          <a:p>
            <a:endParaRPr lang="en-US" sz="1400" b="1" dirty="0"/>
          </a:p>
          <a:p>
            <a:r>
              <a:rPr lang="en-US" sz="3200" b="1" dirty="0"/>
              <a:t>   The largest number in the list is _______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9F0E63-F04B-4BA9-A013-1A21DE5E3905}"/>
              </a:ext>
            </a:extLst>
          </p:cNvPr>
          <p:cNvSpPr txBox="1"/>
          <p:nvPr/>
        </p:nvSpPr>
        <p:spPr>
          <a:xfrm>
            <a:off x="2685718" y="3530751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1 1 4 0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3A2F962-168F-4A3E-A595-D22E3DCC883F}"/>
              </a:ext>
            </a:extLst>
          </p:cNvPr>
          <p:cNvSpPr txBox="1"/>
          <p:nvPr/>
        </p:nvSpPr>
        <p:spPr>
          <a:xfrm>
            <a:off x="2696392" y="3994857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1 4 0 0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39B878E-05F0-4C47-9B25-B3C44D2FD3E0}"/>
              </a:ext>
            </a:extLst>
          </p:cNvPr>
          <p:cNvSpPr txBox="1"/>
          <p:nvPr/>
        </p:nvSpPr>
        <p:spPr>
          <a:xfrm>
            <a:off x="2692800" y="4440386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1 4 4 0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5985519-B7BA-42A0-87AE-758F1B8B8768}"/>
              </a:ext>
            </a:extLst>
          </p:cNvPr>
          <p:cNvSpPr txBox="1"/>
          <p:nvPr/>
        </p:nvSpPr>
        <p:spPr>
          <a:xfrm>
            <a:off x="2692799" y="4885915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1 0 4 0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0FA1FB6-82CF-4CEF-8960-7A30A4D4A957}"/>
              </a:ext>
            </a:extLst>
          </p:cNvPr>
          <p:cNvSpPr txBox="1"/>
          <p:nvPr/>
        </p:nvSpPr>
        <p:spPr>
          <a:xfrm>
            <a:off x="2688113" y="5331444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1 4 1 0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87E8E6E-5032-4D1F-81C1-284CB89C678A}"/>
              </a:ext>
            </a:extLst>
          </p:cNvPr>
          <p:cNvSpPr txBox="1"/>
          <p:nvPr/>
        </p:nvSpPr>
        <p:spPr>
          <a:xfrm>
            <a:off x="6065541" y="1673597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1040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E29325F-2274-4748-A0F1-588D89042CE5}"/>
              </a:ext>
            </a:extLst>
          </p:cNvPr>
          <p:cNvSpPr txBox="1"/>
          <p:nvPr/>
        </p:nvSpPr>
        <p:spPr>
          <a:xfrm>
            <a:off x="5812864" y="2371422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1440</a:t>
            </a:r>
          </a:p>
        </p:txBody>
      </p:sp>
    </p:spTree>
    <p:extLst>
      <p:ext uri="{BB962C8B-B14F-4D97-AF65-F5344CB8AC3E}">
        <p14:creationId xmlns:p14="http://schemas.microsoft.com/office/powerpoint/2010/main" val="91463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1" grpId="0"/>
      <p:bldP spid="52" grpId="0"/>
      <p:bldP spid="53" grpId="0"/>
      <p:bldP spid="54" grpId="0"/>
      <p:bldP spid="55" grpId="0"/>
    </p:bld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ran in two races on sports day. Here are their times.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FD685C-4197-4905-9B2A-69D22650A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63" y="634775"/>
            <a:ext cx="6952299" cy="31601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EE8706C-3CD2-44A5-86D7-273F5EB02949}"/>
              </a:ext>
            </a:extLst>
          </p:cNvPr>
          <p:cNvSpPr/>
          <p:nvPr/>
        </p:nvSpPr>
        <p:spPr>
          <a:xfrm>
            <a:off x="7147562" y="634775"/>
            <a:ext cx="46426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Who finished the 100m race in second place?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7147562" y="1630068"/>
            <a:ext cx="4804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 smaller time is faster...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552305" y="1152717"/>
            <a:ext cx="746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1st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1506585" y="2181426"/>
            <a:ext cx="8381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2nd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7146476" y="2346578"/>
            <a:ext cx="4804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... so Teri finished second. </a:t>
            </a:r>
          </a:p>
        </p:txBody>
      </p:sp>
    </p:spTree>
    <p:extLst>
      <p:ext uri="{BB962C8B-B14F-4D97-AF65-F5344CB8AC3E}">
        <p14:creationId xmlns:p14="http://schemas.microsoft.com/office/powerpoint/2010/main" val="162454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ran in two races on sports day. Here are their times.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FD685C-4197-4905-9B2A-69D22650A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63" y="634775"/>
            <a:ext cx="6952299" cy="31601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EE8706C-3CD2-44A5-86D7-273F5EB02949}"/>
              </a:ext>
            </a:extLst>
          </p:cNvPr>
          <p:cNvSpPr/>
          <p:nvPr/>
        </p:nvSpPr>
        <p:spPr>
          <a:xfrm>
            <a:off x="7147562" y="634775"/>
            <a:ext cx="46426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the 800m race, how many seconds did Barry finish ahead of Elise?</a:t>
            </a:r>
          </a:p>
        </p:txBody>
      </p:sp>
      <p:sp>
        <p:nvSpPr>
          <p:cNvPr id="4" name="Rectangle 3"/>
          <p:cNvSpPr/>
          <p:nvPr/>
        </p:nvSpPr>
        <p:spPr>
          <a:xfrm>
            <a:off x="4336869" y="3239588"/>
            <a:ext cx="2730137" cy="4702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336868" y="1231095"/>
            <a:ext cx="2730137" cy="4702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1B4BE4F-865A-48C6-BD3B-9B25EA47C945}"/>
              </a:ext>
            </a:extLst>
          </p:cNvPr>
          <p:cNvGrpSpPr/>
          <p:nvPr/>
        </p:nvGrpSpPr>
        <p:grpSpPr>
          <a:xfrm>
            <a:off x="7519931" y="2787692"/>
            <a:ext cx="650662" cy="492950"/>
            <a:chOff x="3713710" y="928777"/>
            <a:chExt cx="650662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23C3C01-54D4-453C-9841-94956E46C712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00813B-A0D7-4E58-9DE2-88AF3D03DDF8}"/>
                </a:ext>
              </a:extLst>
            </p:cNvPr>
            <p:cNvSpPr txBox="1"/>
            <p:nvPr/>
          </p:nvSpPr>
          <p:spPr>
            <a:xfrm>
              <a:off x="3713710" y="1021617"/>
              <a:ext cx="650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2:57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36F38B-8790-4925-902D-D707544BB05A}"/>
              </a:ext>
            </a:extLst>
          </p:cNvPr>
          <p:cNvGrpSpPr/>
          <p:nvPr/>
        </p:nvGrpSpPr>
        <p:grpSpPr>
          <a:xfrm>
            <a:off x="8414426" y="2784939"/>
            <a:ext cx="758460" cy="494964"/>
            <a:chOff x="6833579" y="926763"/>
            <a:chExt cx="758460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A8C048-5074-4548-99FF-C4A8D0F5A31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AC54AC8-D63F-490B-BA88-B2487A90D1E2}"/>
                </a:ext>
              </a:extLst>
            </p:cNvPr>
            <p:cNvGrpSpPr/>
            <p:nvPr/>
          </p:nvGrpSpPr>
          <p:grpSpPr>
            <a:xfrm>
              <a:off x="6833579" y="928608"/>
              <a:ext cx="758460" cy="493119"/>
              <a:chOff x="6833579" y="928608"/>
              <a:chExt cx="758460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3C50FFA-191D-4401-8975-F07C6D9F7686}"/>
                  </a:ext>
                </a:extLst>
              </p:cNvPr>
              <p:cNvSpPr txBox="1"/>
              <p:nvPr/>
            </p:nvSpPr>
            <p:spPr>
              <a:xfrm>
                <a:off x="6833579" y="1021617"/>
                <a:ext cx="758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3:00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39A388E-9164-4A33-B2AF-8CDAE5AAA7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82430525-EC96-48AA-BC20-677C70A1D29C}"/>
              </a:ext>
            </a:extLst>
          </p:cNvPr>
          <p:cNvGrpSpPr/>
          <p:nvPr/>
        </p:nvGrpSpPr>
        <p:grpSpPr>
          <a:xfrm>
            <a:off x="7837649" y="2289067"/>
            <a:ext cx="893612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C25B81D-76A3-49AF-AAA9-99769F97E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8B11A50-23AD-4C0D-AFCD-AB6D0E207553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+3s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84CA16FD-E9D5-41F9-9D6B-22FDDB9D5951}"/>
              </a:ext>
            </a:extLst>
          </p:cNvPr>
          <p:cNvGrpSpPr/>
          <p:nvPr/>
        </p:nvGrpSpPr>
        <p:grpSpPr>
          <a:xfrm>
            <a:off x="8734198" y="2284636"/>
            <a:ext cx="889898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11486097-935C-4C8B-9DBE-78479DD88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A65C15A-49F8-49BA-9A45-9C66BC03579D}"/>
                </a:ext>
              </a:extLst>
            </p:cNvPr>
            <p:cNvSpPr/>
            <p:nvPr/>
          </p:nvSpPr>
          <p:spPr>
            <a:xfrm>
              <a:off x="7434407" y="5821043"/>
              <a:ext cx="15001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EE1A8D-082B-4C4B-AB5F-794BA8347CCA}"/>
              </a:ext>
            </a:extLst>
          </p:cNvPr>
          <p:cNvGrpSpPr/>
          <p:nvPr/>
        </p:nvGrpSpPr>
        <p:grpSpPr>
          <a:xfrm>
            <a:off x="9295493" y="2782557"/>
            <a:ext cx="791845" cy="494964"/>
            <a:chOff x="6823547" y="926763"/>
            <a:chExt cx="791845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F110D83-59D2-42A6-9CCF-602E3187413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0CD1F29-D535-4241-999A-781BFEF170D2}"/>
                </a:ext>
              </a:extLst>
            </p:cNvPr>
            <p:cNvGrpSpPr/>
            <p:nvPr/>
          </p:nvGrpSpPr>
          <p:grpSpPr>
            <a:xfrm>
              <a:off x="6823547" y="928608"/>
              <a:ext cx="791845" cy="493119"/>
              <a:chOff x="6823547" y="928608"/>
              <a:chExt cx="791845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E88BC60-5BA2-42DF-A19A-C111326EE4DE}"/>
                  </a:ext>
                </a:extLst>
              </p:cNvPr>
              <p:cNvSpPr txBox="1"/>
              <p:nvPr/>
            </p:nvSpPr>
            <p:spPr>
              <a:xfrm>
                <a:off x="6823547" y="1021617"/>
                <a:ext cx="79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3:02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B82C84E-CF31-4652-B580-8D2D068D9A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10A1BD8-0421-43CF-BCB0-45F0BEA628FC}"/>
              </a:ext>
            </a:extLst>
          </p:cNvPr>
          <p:cNvCxnSpPr>
            <a:cxnSpLocks/>
          </p:cNvCxnSpPr>
          <p:nvPr/>
        </p:nvCxnSpPr>
        <p:spPr>
          <a:xfrm>
            <a:off x="7505118" y="2800736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60CF34A2-9F2D-457D-A55D-F8A8381A2539}"/>
              </a:ext>
            </a:extLst>
          </p:cNvPr>
          <p:cNvSpPr/>
          <p:nvPr/>
        </p:nvSpPr>
        <p:spPr>
          <a:xfrm>
            <a:off x="7771633" y="263516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7505118" y="3383338"/>
            <a:ext cx="39300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He finished 5 seconds ahead. </a:t>
            </a:r>
          </a:p>
        </p:txBody>
      </p:sp>
    </p:spTree>
    <p:extLst>
      <p:ext uri="{BB962C8B-B14F-4D97-AF65-F5344CB8AC3E}">
        <p14:creationId xmlns:p14="http://schemas.microsoft.com/office/powerpoint/2010/main" val="100900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01927 -0.03796 C 0.02331 -0.04629 0.0293 -0.05069 0.03581 -0.05069 C 0.04297 -0.05069 0.04883 -0.04629 0.05286 -0.03796 L 0.07253 -2.96296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2.96296E-6 L 0.0918 -0.03703 C 0.09596 -0.04537 0.10221 -0.04977 0.10846 -0.04977 C 0.11588 -0.04977 0.12174 -0.04537 0.12578 -0.03703 L 0.14583 -2.96296E-6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28" grpId="0" animBg="1"/>
      <p:bldP spid="28" grpId="1" animBg="1"/>
      <p:bldP spid="28" grpId="2" animBg="1"/>
      <p:bldP spid="29" grpId="0"/>
    </p:bld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three numbers on each line add up to 763</a:t>
            </a:r>
          </a:p>
          <a:p>
            <a:r>
              <a:rPr lang="en-US" sz="3200" b="1" dirty="0"/>
              <a:t>Write in the missing numbers.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19036A-C31D-4A05-A829-E9546F61C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27" y="1227439"/>
            <a:ext cx="4865177" cy="481314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178704B-D6CE-4883-93EA-6455A535E629}"/>
              </a:ext>
            </a:extLst>
          </p:cNvPr>
          <p:cNvSpPr/>
          <p:nvPr/>
        </p:nvSpPr>
        <p:spPr>
          <a:xfrm>
            <a:off x="495114" y="2993930"/>
            <a:ext cx="1293542" cy="12801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F58FAA8-BBEA-40D9-90E6-11F1E7994279}"/>
              </a:ext>
            </a:extLst>
          </p:cNvPr>
          <p:cNvGrpSpPr/>
          <p:nvPr/>
        </p:nvGrpSpPr>
        <p:grpSpPr>
          <a:xfrm>
            <a:off x="2061882" y="1227439"/>
            <a:ext cx="1856052" cy="1404405"/>
            <a:chOff x="1812181" y="1941038"/>
            <a:chExt cx="1856052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680482-BF9D-4A02-9704-0D0C4C53FCDC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3 2 8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D146A1-022E-4337-89AE-D1B51F275865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2 7 1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E3875A-CB8C-496B-84A9-72FF8045F2C9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D6B6161-FC4E-4DB8-80EA-515B8A958930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48732B2-CD7B-4537-856B-AC2C07448E74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9F692C6-4740-4FE3-A00B-C22746590449}"/>
              </a:ext>
            </a:extLst>
          </p:cNvPr>
          <p:cNvSpPr txBox="1"/>
          <p:nvPr/>
        </p:nvSpPr>
        <p:spPr>
          <a:xfrm>
            <a:off x="3377440" y="211526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F702D4-78E5-4B66-9D7E-289544E83171}"/>
              </a:ext>
            </a:extLst>
          </p:cNvPr>
          <p:cNvSpPr txBox="1"/>
          <p:nvPr/>
        </p:nvSpPr>
        <p:spPr>
          <a:xfrm>
            <a:off x="2931967" y="211527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0D79F-0C0D-411A-93C6-64EA1B49A697}"/>
              </a:ext>
            </a:extLst>
          </p:cNvPr>
          <p:cNvSpPr txBox="1"/>
          <p:nvPr/>
        </p:nvSpPr>
        <p:spPr>
          <a:xfrm>
            <a:off x="2486494" y="2125251"/>
            <a:ext cx="5139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2B13CD4-894A-4F99-B171-05523E8B9933}"/>
              </a:ext>
            </a:extLst>
          </p:cNvPr>
          <p:cNvGrpSpPr/>
          <p:nvPr/>
        </p:nvGrpSpPr>
        <p:grpSpPr>
          <a:xfrm>
            <a:off x="4171234" y="1227439"/>
            <a:ext cx="1885499" cy="1414081"/>
            <a:chOff x="1371600" y="1941038"/>
            <a:chExt cx="1885499" cy="14140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3A8D238-E829-41D1-90FD-C9E7129B5536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7 6 3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0C16DE-480F-4F82-97A8-849AF7810A02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5 9 9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12D1E1A-E14B-4E2A-A917-2750151B4E12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4C35DF1-0D06-49F8-A495-288A4F44801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94AEE64-7945-4579-815B-7EA4D7A3969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37C8A8B-D500-4C42-86D9-D3C461082D01}"/>
              </a:ext>
            </a:extLst>
          </p:cNvPr>
          <p:cNvSpPr txBox="1"/>
          <p:nvPr/>
        </p:nvSpPr>
        <p:spPr>
          <a:xfrm>
            <a:off x="5499136" y="211290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13EA04-AFE3-4CE9-8DDC-97AAFFA5C51F}"/>
              </a:ext>
            </a:extLst>
          </p:cNvPr>
          <p:cNvCxnSpPr>
            <a:cxnSpLocks/>
          </p:cNvCxnSpPr>
          <p:nvPr/>
        </p:nvCxnSpPr>
        <p:spPr>
          <a:xfrm flipV="1">
            <a:off x="5056722" y="131149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316B165-9B5E-4E80-94DD-7B1592D5EB11}"/>
              </a:ext>
            </a:extLst>
          </p:cNvPr>
          <p:cNvSpPr txBox="1"/>
          <p:nvPr/>
        </p:nvSpPr>
        <p:spPr>
          <a:xfrm>
            <a:off x="5086797" y="101406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3E672F-A8C8-41ED-AEFC-5276610D1823}"/>
              </a:ext>
            </a:extLst>
          </p:cNvPr>
          <p:cNvSpPr txBox="1"/>
          <p:nvPr/>
        </p:nvSpPr>
        <p:spPr>
          <a:xfrm>
            <a:off x="5378032" y="1260065"/>
            <a:ext cx="31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EB9ED1-E982-48FB-AFD2-627041C8C378}"/>
              </a:ext>
            </a:extLst>
          </p:cNvPr>
          <p:cNvSpPr txBox="1"/>
          <p:nvPr/>
        </p:nvSpPr>
        <p:spPr>
          <a:xfrm>
            <a:off x="5038341" y="211949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4F9814-552A-42D6-A037-ABCB55C4960A}"/>
              </a:ext>
            </a:extLst>
          </p:cNvPr>
          <p:cNvSpPr txBox="1"/>
          <p:nvPr/>
        </p:nvSpPr>
        <p:spPr>
          <a:xfrm>
            <a:off x="4588187" y="21200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4CBCE26-A05A-4A07-AE2F-1B2DEEEF1C99}"/>
              </a:ext>
            </a:extLst>
          </p:cNvPr>
          <p:cNvCxnSpPr>
            <a:cxnSpLocks/>
          </p:cNvCxnSpPr>
          <p:nvPr/>
        </p:nvCxnSpPr>
        <p:spPr>
          <a:xfrm flipV="1">
            <a:off x="4612222" y="131149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06CD349-7736-474E-B66B-048F3AA635D3}"/>
              </a:ext>
            </a:extLst>
          </p:cNvPr>
          <p:cNvSpPr txBox="1"/>
          <p:nvPr/>
        </p:nvSpPr>
        <p:spPr>
          <a:xfrm>
            <a:off x="4642297" y="101406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163DB3-C704-4849-A534-690DB137BB77}"/>
              </a:ext>
            </a:extLst>
          </p:cNvPr>
          <p:cNvSpPr txBox="1"/>
          <p:nvPr/>
        </p:nvSpPr>
        <p:spPr>
          <a:xfrm>
            <a:off x="4963607" y="1015957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03B4B0E-8648-4EC8-AAAA-29D2AFF24179}"/>
              </a:ext>
            </a:extLst>
          </p:cNvPr>
          <p:cNvSpPr txBox="1"/>
          <p:nvPr/>
        </p:nvSpPr>
        <p:spPr>
          <a:xfrm>
            <a:off x="573796" y="3318539"/>
            <a:ext cx="12796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164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0C30190-8401-4A04-A317-3EF9E8A26481}"/>
              </a:ext>
            </a:extLst>
          </p:cNvPr>
          <p:cNvSpPr/>
          <p:nvPr/>
        </p:nvSpPr>
        <p:spPr>
          <a:xfrm>
            <a:off x="2233716" y="2999406"/>
            <a:ext cx="1293542" cy="12801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C2F069F-D798-462F-AAA1-93299339CF67}"/>
              </a:ext>
            </a:extLst>
          </p:cNvPr>
          <p:cNvGrpSpPr/>
          <p:nvPr/>
        </p:nvGrpSpPr>
        <p:grpSpPr>
          <a:xfrm>
            <a:off x="2011470" y="4878197"/>
            <a:ext cx="1856052" cy="1404405"/>
            <a:chOff x="1812181" y="1941038"/>
            <a:chExt cx="1856052" cy="140440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6492160-AC98-4C81-8F86-ABDB6D84A9AE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2 9 5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B05AD50-06EC-42DD-8114-3235580A7310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1 6 4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919C408-3B87-4130-B230-63067D45F13E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3843E20-07F6-40F2-89DB-5C7F6CA741FF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53B6EDC-9EE4-4A16-951C-65E32314C164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440712BE-E26D-43EF-954A-24755E7953E1}"/>
              </a:ext>
            </a:extLst>
          </p:cNvPr>
          <p:cNvSpPr txBox="1"/>
          <p:nvPr/>
        </p:nvSpPr>
        <p:spPr>
          <a:xfrm>
            <a:off x="3327028" y="576602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5BF46F-4A55-4E8F-B9CF-42E3F5210B68}"/>
              </a:ext>
            </a:extLst>
          </p:cNvPr>
          <p:cNvSpPr txBox="1"/>
          <p:nvPr/>
        </p:nvSpPr>
        <p:spPr>
          <a:xfrm>
            <a:off x="2881555" y="576602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5A7CA6F-C31C-4EA6-9DD1-90D9261E0CAD}"/>
              </a:ext>
            </a:extLst>
          </p:cNvPr>
          <p:cNvSpPr txBox="1"/>
          <p:nvPr/>
        </p:nvSpPr>
        <p:spPr>
          <a:xfrm>
            <a:off x="2516872" y="465715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F4C8212-F244-455C-AA04-EB427CE8E4C1}"/>
              </a:ext>
            </a:extLst>
          </p:cNvPr>
          <p:cNvSpPr txBox="1"/>
          <p:nvPr/>
        </p:nvSpPr>
        <p:spPr>
          <a:xfrm>
            <a:off x="2427029" y="5776009"/>
            <a:ext cx="5139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63DCF86-1C0F-4FC3-8B12-FBC1F0F95EA4}"/>
              </a:ext>
            </a:extLst>
          </p:cNvPr>
          <p:cNvGrpSpPr/>
          <p:nvPr/>
        </p:nvGrpSpPr>
        <p:grpSpPr>
          <a:xfrm>
            <a:off x="4113972" y="4878197"/>
            <a:ext cx="1885499" cy="1414081"/>
            <a:chOff x="1371600" y="1941038"/>
            <a:chExt cx="1885499" cy="141408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3DBA07F-B5BE-46DB-A536-932CF5098A6F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7 6 3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AC3CB15-2DD1-4FCE-A953-E5A477AB91A6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4 5 9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931E761-4208-4147-8FBD-F0C6BD96BC06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AA5F91F-EC61-40F5-AC22-E53384812B7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3CDB263-EA70-467A-980B-F06E7585C36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C89829E5-B879-4C35-A2A7-048F71CE9DAC}"/>
              </a:ext>
            </a:extLst>
          </p:cNvPr>
          <p:cNvSpPr txBox="1"/>
          <p:nvPr/>
        </p:nvSpPr>
        <p:spPr>
          <a:xfrm>
            <a:off x="5441874" y="576366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DEC7557-32CD-4A95-B645-1DBA162EABA9}"/>
              </a:ext>
            </a:extLst>
          </p:cNvPr>
          <p:cNvCxnSpPr>
            <a:cxnSpLocks/>
          </p:cNvCxnSpPr>
          <p:nvPr/>
        </p:nvCxnSpPr>
        <p:spPr>
          <a:xfrm flipV="1">
            <a:off x="4999460" y="496225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978E4664-02A1-4CE5-9FE8-446F3DB3FF7A}"/>
              </a:ext>
            </a:extLst>
          </p:cNvPr>
          <p:cNvSpPr txBox="1"/>
          <p:nvPr/>
        </p:nvSpPr>
        <p:spPr>
          <a:xfrm>
            <a:off x="5029535" y="466482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6BFD631-532A-48F0-ACF1-DF757107386F}"/>
              </a:ext>
            </a:extLst>
          </p:cNvPr>
          <p:cNvSpPr txBox="1"/>
          <p:nvPr/>
        </p:nvSpPr>
        <p:spPr>
          <a:xfrm>
            <a:off x="5320770" y="4910823"/>
            <a:ext cx="31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3B81F43-12CB-4E9A-AA5B-8598658C42CB}"/>
              </a:ext>
            </a:extLst>
          </p:cNvPr>
          <p:cNvSpPr txBox="1"/>
          <p:nvPr/>
        </p:nvSpPr>
        <p:spPr>
          <a:xfrm>
            <a:off x="4981079" y="577025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0236CF-147B-4A2C-96EF-6E547EE6ECFB}"/>
              </a:ext>
            </a:extLst>
          </p:cNvPr>
          <p:cNvSpPr txBox="1"/>
          <p:nvPr/>
        </p:nvSpPr>
        <p:spPr>
          <a:xfrm>
            <a:off x="4530925" y="577085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FB50CD8-CE06-4FE8-9273-39901F37C87B}"/>
              </a:ext>
            </a:extLst>
          </p:cNvPr>
          <p:cNvSpPr txBox="1"/>
          <p:nvPr/>
        </p:nvSpPr>
        <p:spPr>
          <a:xfrm>
            <a:off x="2328530" y="3321396"/>
            <a:ext cx="13944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304</a:t>
            </a:r>
          </a:p>
        </p:txBody>
      </p:sp>
    </p:spTree>
    <p:extLst>
      <p:ext uri="{BB962C8B-B14F-4D97-AF65-F5344CB8AC3E}">
        <p14:creationId xmlns:p14="http://schemas.microsoft.com/office/powerpoint/2010/main" val="29196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2" grpId="0"/>
      <p:bldP spid="13" grpId="0"/>
      <p:bldP spid="15" grpId="0"/>
      <p:bldP spid="22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 animBg="1"/>
      <p:bldP spid="32" grpId="1" animBg="1"/>
      <p:bldP spid="39" grpId="0"/>
      <p:bldP spid="40" grpId="0"/>
      <p:bldP spid="41" grpId="0"/>
      <p:bldP spid="42" grpId="0"/>
      <p:bldP spid="49" grpId="0"/>
      <p:bldP spid="52" grpId="0"/>
      <p:bldP spid="53" grpId="0"/>
      <p:bldP spid="54" grpId="0"/>
      <p:bldP spid="55" grpId="0"/>
      <p:bldP spid="59" grpId="0"/>
    </p:bld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6417975" y="50000"/>
            <a:ext cx="55418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what time does the castle close on Wednesday July 15th?</a:t>
            </a:r>
          </a:p>
        </p:txBody>
      </p:sp>
      <p:pic>
        <p:nvPicPr>
          <p:cNvPr id="103426" name="Picture 2">
            <a:extLst>
              <a:ext uri="{FF2B5EF4-FFF2-40B4-BE49-F238E27FC236}">
                <a16:creationId xmlns:a16="http://schemas.microsoft.com/office/drawing/2014/main" id="{381B137D-528D-443A-86F8-BBEF331AC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5" y="172188"/>
            <a:ext cx="6091237" cy="403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2CDE26-5185-4D69-ABC8-2AD37F8D9C87}"/>
              </a:ext>
            </a:extLst>
          </p:cNvPr>
          <p:cNvSpPr/>
          <p:nvPr/>
        </p:nvSpPr>
        <p:spPr>
          <a:xfrm>
            <a:off x="6417974" y="1652571"/>
            <a:ext cx="55418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For which months is the castle open seven days a week?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EF85FC-71A8-48D6-B205-038C0F0B3065}"/>
              </a:ext>
            </a:extLst>
          </p:cNvPr>
          <p:cNvSpPr/>
          <p:nvPr/>
        </p:nvSpPr>
        <p:spPr>
          <a:xfrm>
            <a:off x="56123" y="4210172"/>
            <a:ext cx="119036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Sunday March 8th John goes into the castle at 3pm.</a:t>
            </a:r>
          </a:p>
          <a:p>
            <a:r>
              <a:rPr lang="en-US" sz="3200" b="1" dirty="0"/>
              <a:t>He stays until closing time.</a:t>
            </a:r>
          </a:p>
          <a:p>
            <a:r>
              <a:rPr lang="en-US" sz="3200" b="1" dirty="0"/>
              <a:t>For how many hours does he stay in the castle?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5A9E19-4F88-4034-ABAE-3AF6191682A3}"/>
              </a:ext>
            </a:extLst>
          </p:cNvPr>
          <p:cNvSpPr/>
          <p:nvPr/>
        </p:nvSpPr>
        <p:spPr>
          <a:xfrm>
            <a:off x="1461104" y="747608"/>
            <a:ext cx="2353733" cy="33284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D06522-4A1D-494B-8501-0F44BAD8ED0F}"/>
              </a:ext>
            </a:extLst>
          </p:cNvPr>
          <p:cNvSpPr/>
          <p:nvPr/>
        </p:nvSpPr>
        <p:spPr>
          <a:xfrm>
            <a:off x="363255" y="1866378"/>
            <a:ext cx="5800681" cy="11022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0201EC-F9FA-417C-9AF7-74F85AB99546}"/>
              </a:ext>
            </a:extLst>
          </p:cNvPr>
          <p:cNvSpPr txBox="1"/>
          <p:nvPr/>
        </p:nvSpPr>
        <p:spPr>
          <a:xfrm>
            <a:off x="10428802" y="1078168"/>
            <a:ext cx="1194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pm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B4E149-9D2A-4324-878C-FF86AFC5B2B9}"/>
              </a:ext>
            </a:extLst>
          </p:cNvPr>
          <p:cNvSpPr txBox="1"/>
          <p:nvPr/>
        </p:nvSpPr>
        <p:spPr>
          <a:xfrm>
            <a:off x="8612918" y="2728271"/>
            <a:ext cx="301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July and August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B31898-FB61-427B-836C-E504BC1DA553}"/>
              </a:ext>
            </a:extLst>
          </p:cNvPr>
          <p:cNvSpPr/>
          <p:nvPr/>
        </p:nvSpPr>
        <p:spPr>
          <a:xfrm>
            <a:off x="3803964" y="2968668"/>
            <a:ext cx="2353733" cy="11074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C22372-5B91-4EB2-846F-237E8D75EC96}"/>
              </a:ext>
            </a:extLst>
          </p:cNvPr>
          <p:cNvSpPr txBox="1"/>
          <p:nvPr/>
        </p:nvSpPr>
        <p:spPr>
          <a:xfrm>
            <a:off x="8176383" y="5165202"/>
            <a:ext cx="301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hours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E05909-8EF1-42D8-A879-996BF88915A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87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  <p:bldP spid="9" grpId="0"/>
      <p:bldP spid="10" grpId="0"/>
      <p:bldP spid="11" grpId="0" animBg="1"/>
      <p:bldP spid="12" grpId="0"/>
    </p:bld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Class 6 launched some balloons at a school fete. </a:t>
            </a:r>
          </a:p>
          <a:p>
            <a:r>
              <a:rPr lang="en-US" sz="3200" b="1" dirty="0"/>
              <a:t>This diagram shows how far some of the balloons travelled.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52D413-C7FD-42EB-B86B-98D1B712C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87" y="1127218"/>
            <a:ext cx="5399770" cy="499190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1264A-E369-4DAB-A57D-A0D4CB46437B}"/>
              </a:ext>
            </a:extLst>
          </p:cNvPr>
          <p:cNvSpPr/>
          <p:nvPr/>
        </p:nvSpPr>
        <p:spPr>
          <a:xfrm>
            <a:off x="5613057" y="1127218"/>
            <a:ext cx="63360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balloons on the diagram travelled between 20km and 30km?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652ECD-9373-4AFF-BE5F-FC45427E4E06}"/>
              </a:ext>
            </a:extLst>
          </p:cNvPr>
          <p:cNvSpPr/>
          <p:nvPr/>
        </p:nvSpPr>
        <p:spPr>
          <a:xfrm>
            <a:off x="5706449" y="2768998"/>
            <a:ext cx="63360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how far Hassan’s balloon travelled.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ADE4AF4-AAC5-4F22-982E-C2D057F732F1}"/>
              </a:ext>
            </a:extLst>
          </p:cNvPr>
          <p:cNvSpPr/>
          <p:nvPr/>
        </p:nvSpPr>
        <p:spPr>
          <a:xfrm>
            <a:off x="1438275" y="2510970"/>
            <a:ext cx="2270125" cy="22610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71955A6-4A5D-431C-B3BF-6D461AD869E1}"/>
              </a:ext>
            </a:extLst>
          </p:cNvPr>
          <p:cNvSpPr/>
          <p:nvPr/>
        </p:nvSpPr>
        <p:spPr>
          <a:xfrm>
            <a:off x="885825" y="1943100"/>
            <a:ext cx="3390900" cy="3390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0D2022-92DA-4431-ACCF-0062AC83A129}"/>
              </a:ext>
            </a:extLst>
          </p:cNvPr>
          <p:cNvSpPr/>
          <p:nvPr/>
        </p:nvSpPr>
        <p:spPr>
          <a:xfrm>
            <a:off x="2576249" y="4914147"/>
            <a:ext cx="236841" cy="2358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7539AC0-EDE4-4B99-A98E-B7D586E01635}"/>
              </a:ext>
            </a:extLst>
          </p:cNvPr>
          <p:cNvSpPr/>
          <p:nvPr/>
        </p:nvSpPr>
        <p:spPr>
          <a:xfrm>
            <a:off x="2874693" y="5013083"/>
            <a:ext cx="236841" cy="2358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B55377-1443-46E3-8143-9C97D327CF18}"/>
              </a:ext>
            </a:extLst>
          </p:cNvPr>
          <p:cNvSpPr/>
          <p:nvPr/>
        </p:nvSpPr>
        <p:spPr>
          <a:xfrm>
            <a:off x="3172697" y="4756819"/>
            <a:ext cx="236841" cy="2358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CA2B204-5617-419F-B464-42BB7018D076}"/>
              </a:ext>
            </a:extLst>
          </p:cNvPr>
          <p:cNvSpPr/>
          <p:nvPr/>
        </p:nvSpPr>
        <p:spPr>
          <a:xfrm>
            <a:off x="3749897" y="4472404"/>
            <a:ext cx="236841" cy="2358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356151A-897F-4E3D-BC31-64FCCBA36BC3}"/>
              </a:ext>
            </a:extLst>
          </p:cNvPr>
          <p:cNvSpPr/>
          <p:nvPr/>
        </p:nvSpPr>
        <p:spPr>
          <a:xfrm>
            <a:off x="3689195" y="4097314"/>
            <a:ext cx="236841" cy="2358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69DA07-6BAB-4AD0-9243-99BCBFEEC0F2}"/>
              </a:ext>
            </a:extLst>
          </p:cNvPr>
          <p:cNvSpPr/>
          <p:nvPr/>
        </p:nvSpPr>
        <p:spPr>
          <a:xfrm>
            <a:off x="5847222" y="2138149"/>
            <a:ext cx="7560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6DE20E-28C0-4EFE-850B-9111976BA802}"/>
              </a:ext>
            </a:extLst>
          </p:cNvPr>
          <p:cNvSpPr/>
          <p:nvPr/>
        </p:nvSpPr>
        <p:spPr>
          <a:xfrm>
            <a:off x="5847221" y="3791577"/>
            <a:ext cx="145626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</a:rPr>
              <a:t>35 km</a:t>
            </a:r>
          </a:p>
        </p:txBody>
      </p:sp>
    </p:spTree>
    <p:extLst>
      <p:ext uri="{BB962C8B-B14F-4D97-AF65-F5344CB8AC3E}">
        <p14:creationId xmlns:p14="http://schemas.microsoft.com/office/powerpoint/2010/main" val="276261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/>
      <p:bldP spid="15" grpId="0"/>
    </p:bld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Amy chooses two of these cards. 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She adds the numbers on her two cards together. </a:t>
            </a:r>
          </a:p>
          <a:p>
            <a:r>
              <a:rPr lang="en-US" sz="3200" b="1" dirty="0"/>
              <a:t>She rounds the result to the nearest 10</a:t>
            </a:r>
          </a:p>
          <a:p>
            <a:r>
              <a:rPr lang="en-US" sz="3200" b="1" dirty="0"/>
              <a:t>Her answer is 60</a:t>
            </a:r>
          </a:p>
          <a:p>
            <a:r>
              <a:rPr lang="en-US" sz="3200" b="1" dirty="0"/>
              <a:t>Which two cards did Amy choose?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22C5B2-2744-453A-A59D-1C9AA548D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069" y="562268"/>
            <a:ext cx="3649540" cy="10114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9E89EE-5297-43F7-AFE4-764CE0778449}"/>
              </a:ext>
            </a:extLst>
          </p:cNvPr>
          <p:cNvSpPr/>
          <p:nvPr/>
        </p:nvSpPr>
        <p:spPr>
          <a:xfrm>
            <a:off x="6865949" y="2008802"/>
            <a:ext cx="44255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55 to 64 before rounding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FE116-E97B-478A-9A2E-0883810EC548}"/>
              </a:ext>
            </a:extLst>
          </p:cNvPr>
          <p:cNvSpPr/>
          <p:nvPr/>
        </p:nvSpPr>
        <p:spPr>
          <a:xfrm>
            <a:off x="1049070" y="3720118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43 + 11 = 54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F8C072-607E-4C68-9E7A-27D262DCEC5E}"/>
              </a:ext>
            </a:extLst>
          </p:cNvPr>
          <p:cNvSpPr/>
          <p:nvPr/>
        </p:nvSpPr>
        <p:spPr>
          <a:xfrm>
            <a:off x="3311212" y="3720118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…too low!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4238A2-CF52-4520-9154-16C5C05FA8AD}"/>
              </a:ext>
            </a:extLst>
          </p:cNvPr>
          <p:cNvSpPr/>
          <p:nvPr/>
        </p:nvSpPr>
        <p:spPr>
          <a:xfrm>
            <a:off x="1049070" y="4256208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43 + 23 = 66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6812C5-FC93-4942-94BC-7D0AC7C19816}"/>
              </a:ext>
            </a:extLst>
          </p:cNvPr>
          <p:cNvSpPr/>
          <p:nvPr/>
        </p:nvSpPr>
        <p:spPr>
          <a:xfrm>
            <a:off x="3311212" y="4256208"/>
            <a:ext cx="24384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…too high!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79A384-3B7B-4AF1-B7C5-01E3AB5202AB}"/>
              </a:ext>
            </a:extLst>
          </p:cNvPr>
          <p:cNvSpPr/>
          <p:nvPr/>
        </p:nvSpPr>
        <p:spPr>
          <a:xfrm>
            <a:off x="1049070" y="4840983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 + 11 = 44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9563A9-B4F1-48B5-9069-164380AD8449}"/>
              </a:ext>
            </a:extLst>
          </p:cNvPr>
          <p:cNvSpPr/>
          <p:nvPr/>
        </p:nvSpPr>
        <p:spPr>
          <a:xfrm>
            <a:off x="3311212" y="4840983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…too low!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2C3223-E68D-4A13-8C33-7739B8CC52CA}"/>
              </a:ext>
            </a:extLst>
          </p:cNvPr>
          <p:cNvSpPr/>
          <p:nvPr/>
        </p:nvSpPr>
        <p:spPr>
          <a:xfrm>
            <a:off x="1049070" y="5377073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 + 23 = 56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60BC12-757C-413A-879D-DC4028E5340F}"/>
              </a:ext>
            </a:extLst>
          </p:cNvPr>
          <p:cNvSpPr/>
          <p:nvPr/>
        </p:nvSpPr>
        <p:spPr>
          <a:xfrm>
            <a:off x="3311212" y="5377073"/>
            <a:ext cx="4516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…which rounds to 60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0763BE-F7B5-4372-B6AB-B65AB8195AAB}"/>
              </a:ext>
            </a:extLst>
          </p:cNvPr>
          <p:cNvSpPr/>
          <p:nvPr/>
        </p:nvSpPr>
        <p:spPr>
          <a:xfrm>
            <a:off x="6096000" y="3004655"/>
            <a:ext cx="4516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She chose 33 and 23</a:t>
            </a:r>
          </a:p>
        </p:txBody>
      </p:sp>
    </p:spTree>
    <p:extLst>
      <p:ext uri="{BB962C8B-B14F-4D97-AF65-F5344CB8AC3E}">
        <p14:creationId xmlns:p14="http://schemas.microsoft.com/office/powerpoint/2010/main" val="250532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151598"/>
            <a:ext cx="43611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Shade      of this shape.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9E208D-E6A2-4243-9BCD-7F72349E2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" y="1092380"/>
            <a:ext cx="4371975" cy="3971925"/>
          </a:xfrm>
          <a:prstGeom prst="rect">
            <a:avLst/>
          </a:prstGeom>
        </p:spPr>
      </p:pic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7A9C3539-6ECF-4C56-8703-4062C8038DEE}"/>
              </a:ext>
            </a:extLst>
          </p:cNvPr>
          <p:cNvSpPr/>
          <p:nvPr/>
        </p:nvSpPr>
        <p:spPr>
          <a:xfrm>
            <a:off x="1252021" y="1195690"/>
            <a:ext cx="1374589" cy="122914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526BF4-D2B1-499A-B5CE-A6865E947FB0}"/>
              </a:ext>
            </a:extLst>
          </p:cNvPr>
          <p:cNvCxnSpPr>
            <a:cxnSpLocks/>
          </p:cNvCxnSpPr>
          <p:nvPr/>
        </p:nvCxnSpPr>
        <p:spPr>
          <a:xfrm>
            <a:off x="5058657" y="2109367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C0AB39-34CD-4FE8-A6FC-5FD1B3BDF738}"/>
              </a:ext>
            </a:extLst>
          </p:cNvPr>
          <p:cNvCxnSpPr>
            <a:cxnSpLocks/>
          </p:cNvCxnSpPr>
          <p:nvPr/>
        </p:nvCxnSpPr>
        <p:spPr>
          <a:xfrm>
            <a:off x="5937887" y="2109367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3F7718C-FB21-486B-84BB-06E62F21EB30}"/>
              </a:ext>
            </a:extLst>
          </p:cNvPr>
          <p:cNvSpPr txBox="1"/>
          <p:nvPr/>
        </p:nvSpPr>
        <p:spPr>
          <a:xfrm>
            <a:off x="5021284" y="160153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8EC624-04CB-4D01-A90D-0FB576D2BEC1}"/>
              </a:ext>
            </a:extLst>
          </p:cNvPr>
          <p:cNvSpPr txBox="1"/>
          <p:nvPr/>
        </p:nvSpPr>
        <p:spPr>
          <a:xfrm>
            <a:off x="5031850" y="204757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226330-F3C4-470C-91D7-BA8E2AD631DB}"/>
              </a:ext>
            </a:extLst>
          </p:cNvPr>
          <p:cNvSpPr txBox="1"/>
          <p:nvPr/>
        </p:nvSpPr>
        <p:spPr>
          <a:xfrm>
            <a:off x="5937886" y="204757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9CABA4-3792-4E4E-9F7C-D989B5B04C08}"/>
              </a:ext>
            </a:extLst>
          </p:cNvPr>
          <p:cNvSpPr txBox="1"/>
          <p:nvPr/>
        </p:nvSpPr>
        <p:spPr>
          <a:xfrm>
            <a:off x="5490844" y="179389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50911ED-02E8-4A21-94B5-FC557B85EA4E}"/>
              </a:ext>
            </a:extLst>
          </p:cNvPr>
          <p:cNvSpPr/>
          <p:nvPr/>
        </p:nvSpPr>
        <p:spPr>
          <a:xfrm rot="16200000">
            <a:off x="5423545" y="107940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6D2139BD-6BE4-45F4-A1EA-9474147B4E1B}"/>
              </a:ext>
            </a:extLst>
          </p:cNvPr>
          <p:cNvSpPr/>
          <p:nvPr/>
        </p:nvSpPr>
        <p:spPr>
          <a:xfrm rot="5400000">
            <a:off x="5413258" y="200652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6A67C1-23FD-4102-B510-0DD14C23BD8A}"/>
              </a:ext>
            </a:extLst>
          </p:cNvPr>
          <p:cNvSpPr txBox="1"/>
          <p:nvPr/>
        </p:nvSpPr>
        <p:spPr>
          <a:xfrm>
            <a:off x="5543848" y="254190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4292B-CFBC-4A32-963C-E91C0E84E2F8}"/>
              </a:ext>
            </a:extLst>
          </p:cNvPr>
          <p:cNvSpPr txBox="1"/>
          <p:nvPr/>
        </p:nvSpPr>
        <p:spPr>
          <a:xfrm>
            <a:off x="5543847" y="12475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D2FF61-0C4B-4E01-8651-113B1915EEFA}"/>
              </a:ext>
            </a:extLst>
          </p:cNvPr>
          <p:cNvSpPr txBox="1"/>
          <p:nvPr/>
        </p:nvSpPr>
        <p:spPr>
          <a:xfrm>
            <a:off x="6151775" y="1591023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A4A1EC50-10C2-4B73-8E1E-604913D8537F}"/>
              </a:ext>
            </a:extLst>
          </p:cNvPr>
          <p:cNvSpPr/>
          <p:nvPr/>
        </p:nvSpPr>
        <p:spPr>
          <a:xfrm>
            <a:off x="2652166" y="1201665"/>
            <a:ext cx="1374589" cy="122914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8345680B-E833-43BE-A314-1B13E2E97C9B}"/>
              </a:ext>
            </a:extLst>
          </p:cNvPr>
          <p:cNvSpPr/>
          <p:nvPr/>
        </p:nvSpPr>
        <p:spPr>
          <a:xfrm>
            <a:off x="1950600" y="2433721"/>
            <a:ext cx="1374589" cy="122914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0BB8E8-E398-486C-918C-BDA936191FF6}"/>
              </a:ext>
            </a:extLst>
          </p:cNvPr>
          <p:cNvSpPr/>
          <p:nvPr/>
        </p:nvSpPr>
        <p:spPr>
          <a:xfrm>
            <a:off x="1249015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8715FF-0844-400D-8F31-523FF8A1095E}"/>
              </a:ext>
            </a:extLst>
          </p:cNvPr>
          <p:cNvSpPr/>
          <p:nvPr/>
        </p:nvSpPr>
        <p:spPr>
          <a:xfrm>
            <a:off x="1249015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FE81A2-029B-4A58-B0B0-F7C4CFAA176D}"/>
              </a:ext>
            </a:extLst>
          </p:cNvPr>
          <p:cNvCxnSpPr/>
          <p:nvPr/>
        </p:nvCxnSpPr>
        <p:spPr>
          <a:xfrm>
            <a:off x="1265984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47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 animBg="1"/>
      <p:bldP spid="18" grpId="0" animBg="1"/>
    </p:bld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of the fractions below are equivalent. Circle them.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8CAE13-5CE8-454F-9C73-DA24EDFD0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877" y="1069170"/>
            <a:ext cx="8710246" cy="107776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F59C67-9FDC-4B86-B568-F58F6733E99B}"/>
              </a:ext>
            </a:extLst>
          </p:cNvPr>
          <p:cNvCxnSpPr>
            <a:cxnSpLocks/>
          </p:cNvCxnSpPr>
          <p:nvPr/>
        </p:nvCxnSpPr>
        <p:spPr>
          <a:xfrm>
            <a:off x="1099154" y="3710207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E6E66C-7050-4730-B86C-5A513072FB07}"/>
              </a:ext>
            </a:extLst>
          </p:cNvPr>
          <p:cNvCxnSpPr>
            <a:cxnSpLocks/>
          </p:cNvCxnSpPr>
          <p:nvPr/>
        </p:nvCxnSpPr>
        <p:spPr>
          <a:xfrm>
            <a:off x="1978384" y="3710207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CEC42CF-9F67-4273-BB98-A3D29671D8B5}"/>
              </a:ext>
            </a:extLst>
          </p:cNvPr>
          <p:cNvSpPr txBox="1"/>
          <p:nvPr/>
        </p:nvSpPr>
        <p:spPr>
          <a:xfrm>
            <a:off x="1061781" y="320237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CE297D-5927-41B6-8675-7EA755221B90}"/>
              </a:ext>
            </a:extLst>
          </p:cNvPr>
          <p:cNvSpPr txBox="1"/>
          <p:nvPr/>
        </p:nvSpPr>
        <p:spPr>
          <a:xfrm>
            <a:off x="1072347" y="364841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1485E8-1FB0-4599-BE62-398DDA11D947}"/>
              </a:ext>
            </a:extLst>
          </p:cNvPr>
          <p:cNvSpPr txBox="1"/>
          <p:nvPr/>
        </p:nvSpPr>
        <p:spPr>
          <a:xfrm>
            <a:off x="1978383" y="364841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EEDD9C-6D7E-40E1-8AC0-4FC8C4D51996}"/>
              </a:ext>
            </a:extLst>
          </p:cNvPr>
          <p:cNvSpPr txBox="1"/>
          <p:nvPr/>
        </p:nvSpPr>
        <p:spPr>
          <a:xfrm>
            <a:off x="1531341" y="339473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BB38AA7-4BC2-44B0-933C-153944097AC1}"/>
              </a:ext>
            </a:extLst>
          </p:cNvPr>
          <p:cNvSpPr/>
          <p:nvPr/>
        </p:nvSpPr>
        <p:spPr>
          <a:xfrm rot="16200000">
            <a:off x="1464042" y="268024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3EE3A77-3B4F-407E-92C2-396F9C39F6FE}"/>
              </a:ext>
            </a:extLst>
          </p:cNvPr>
          <p:cNvSpPr/>
          <p:nvPr/>
        </p:nvSpPr>
        <p:spPr>
          <a:xfrm rot="5400000">
            <a:off x="1453755" y="36073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F64297-DE62-4980-9E35-A11C8DBAA086}"/>
              </a:ext>
            </a:extLst>
          </p:cNvPr>
          <p:cNvSpPr txBox="1"/>
          <p:nvPr/>
        </p:nvSpPr>
        <p:spPr>
          <a:xfrm>
            <a:off x="1584345" y="41427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073BDE-2778-4CFF-B575-46770D68A57A}"/>
              </a:ext>
            </a:extLst>
          </p:cNvPr>
          <p:cNvSpPr txBox="1"/>
          <p:nvPr/>
        </p:nvSpPr>
        <p:spPr>
          <a:xfrm>
            <a:off x="1584344" y="284843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377E76-6A4C-4889-965D-AD962F2BDD23}"/>
              </a:ext>
            </a:extLst>
          </p:cNvPr>
          <p:cNvSpPr txBox="1"/>
          <p:nvPr/>
        </p:nvSpPr>
        <p:spPr>
          <a:xfrm>
            <a:off x="2192272" y="3202373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25EC8D-9769-465D-85EA-0EA2AFD69BED}"/>
              </a:ext>
            </a:extLst>
          </p:cNvPr>
          <p:cNvCxnSpPr>
            <a:cxnSpLocks/>
          </p:cNvCxnSpPr>
          <p:nvPr/>
        </p:nvCxnSpPr>
        <p:spPr>
          <a:xfrm>
            <a:off x="3464502" y="3710207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35CB5AC-4844-4EE5-BFA9-D373971E4063}"/>
              </a:ext>
            </a:extLst>
          </p:cNvPr>
          <p:cNvCxnSpPr>
            <a:cxnSpLocks/>
          </p:cNvCxnSpPr>
          <p:nvPr/>
        </p:nvCxnSpPr>
        <p:spPr>
          <a:xfrm>
            <a:off x="4343732" y="3710207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6693578-3485-4582-8992-362B6906F476}"/>
              </a:ext>
            </a:extLst>
          </p:cNvPr>
          <p:cNvSpPr txBox="1"/>
          <p:nvPr/>
        </p:nvSpPr>
        <p:spPr>
          <a:xfrm>
            <a:off x="3427129" y="320237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AB4317-78EE-4BEE-97F9-B1358F98EC64}"/>
              </a:ext>
            </a:extLst>
          </p:cNvPr>
          <p:cNvSpPr txBox="1"/>
          <p:nvPr/>
        </p:nvSpPr>
        <p:spPr>
          <a:xfrm>
            <a:off x="3437695" y="364841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AF9079-87AA-4DC5-BC01-5703A5AD2C81}"/>
              </a:ext>
            </a:extLst>
          </p:cNvPr>
          <p:cNvSpPr txBox="1"/>
          <p:nvPr/>
        </p:nvSpPr>
        <p:spPr>
          <a:xfrm>
            <a:off x="4343731" y="364841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833C3F-4DE0-4B0E-81F3-9FFED3BB4312}"/>
              </a:ext>
            </a:extLst>
          </p:cNvPr>
          <p:cNvSpPr txBox="1"/>
          <p:nvPr/>
        </p:nvSpPr>
        <p:spPr>
          <a:xfrm>
            <a:off x="3896689" y="339473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CA676B25-5B52-473D-B37D-EDDC7300DD27}"/>
              </a:ext>
            </a:extLst>
          </p:cNvPr>
          <p:cNvSpPr/>
          <p:nvPr/>
        </p:nvSpPr>
        <p:spPr>
          <a:xfrm rot="16200000">
            <a:off x="3829390" y="268024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3CE60DAA-4563-40AD-9A10-98FF3F2D461D}"/>
              </a:ext>
            </a:extLst>
          </p:cNvPr>
          <p:cNvSpPr/>
          <p:nvPr/>
        </p:nvSpPr>
        <p:spPr>
          <a:xfrm rot="5400000">
            <a:off x="3819103" y="360736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DC028A-3C55-49EE-8342-99E8220E5BB6}"/>
              </a:ext>
            </a:extLst>
          </p:cNvPr>
          <p:cNvSpPr txBox="1"/>
          <p:nvPr/>
        </p:nvSpPr>
        <p:spPr>
          <a:xfrm>
            <a:off x="3949693" y="41427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C7D76A-6EF4-4863-A8ED-442FCB64D656}"/>
              </a:ext>
            </a:extLst>
          </p:cNvPr>
          <p:cNvSpPr txBox="1"/>
          <p:nvPr/>
        </p:nvSpPr>
        <p:spPr>
          <a:xfrm>
            <a:off x="3949692" y="284843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47BC38-3C93-4EEE-A011-B9B7B27EA8EA}"/>
              </a:ext>
            </a:extLst>
          </p:cNvPr>
          <p:cNvSpPr txBox="1"/>
          <p:nvPr/>
        </p:nvSpPr>
        <p:spPr>
          <a:xfrm>
            <a:off x="4332312" y="3196023"/>
            <a:ext cx="9557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DEFF49C-D3A1-42F9-BEF7-90DE06588BE5}"/>
              </a:ext>
            </a:extLst>
          </p:cNvPr>
          <p:cNvSpPr/>
          <p:nvPr/>
        </p:nvSpPr>
        <p:spPr>
          <a:xfrm>
            <a:off x="1600243" y="954395"/>
            <a:ext cx="806166" cy="13286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A97E775-5949-4825-A821-FFF8C6EDE321}"/>
              </a:ext>
            </a:extLst>
          </p:cNvPr>
          <p:cNvSpPr/>
          <p:nvPr/>
        </p:nvSpPr>
        <p:spPr>
          <a:xfrm>
            <a:off x="7657497" y="959237"/>
            <a:ext cx="806166" cy="13286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9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/>
      <p:bldP spid="25" grpId="0"/>
      <p:bldP spid="26" grpId="0"/>
      <p:bldP spid="27" grpId="0" animBg="1"/>
      <p:bldP spid="28" grpId="0" animBg="1"/>
    </p:bld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numbers in the boxes could be.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57282F-2B65-45F0-9D86-550E32E0B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68" y="634775"/>
            <a:ext cx="8159895" cy="11207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A869F7-D3C8-4D66-9BCB-D81FE764A6E1}"/>
              </a:ext>
            </a:extLst>
          </p:cNvPr>
          <p:cNvSpPr txBox="1"/>
          <p:nvPr/>
        </p:nvSpPr>
        <p:spPr>
          <a:xfrm>
            <a:off x="2746082" y="879682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877211-789E-4850-BC79-5B9DA760A27E}"/>
              </a:ext>
            </a:extLst>
          </p:cNvPr>
          <p:cNvSpPr txBox="1"/>
          <p:nvPr/>
        </p:nvSpPr>
        <p:spPr>
          <a:xfrm>
            <a:off x="5458415" y="879682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928719-2185-478E-98BE-29C72A664E51}"/>
              </a:ext>
            </a:extLst>
          </p:cNvPr>
          <p:cNvSpPr txBox="1"/>
          <p:nvPr/>
        </p:nvSpPr>
        <p:spPr>
          <a:xfrm>
            <a:off x="2746082" y="2000439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BA7558-FE30-4A32-88B6-EFF264E9058B}"/>
              </a:ext>
            </a:extLst>
          </p:cNvPr>
          <p:cNvSpPr txBox="1"/>
          <p:nvPr/>
        </p:nvSpPr>
        <p:spPr>
          <a:xfrm>
            <a:off x="5458415" y="2000439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8F97B4-8739-47DE-B1BB-873C8BC1FD52}"/>
              </a:ext>
            </a:extLst>
          </p:cNvPr>
          <p:cNvSpPr txBox="1"/>
          <p:nvPr/>
        </p:nvSpPr>
        <p:spPr>
          <a:xfrm>
            <a:off x="2746082" y="2677366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E4384B-85D0-4FF1-A320-A93FFD2D311F}"/>
              </a:ext>
            </a:extLst>
          </p:cNvPr>
          <p:cNvSpPr txBox="1"/>
          <p:nvPr/>
        </p:nvSpPr>
        <p:spPr>
          <a:xfrm>
            <a:off x="5458415" y="2677366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0AB36-E3F6-4BF0-BDFD-503D65E2B8CC}"/>
              </a:ext>
            </a:extLst>
          </p:cNvPr>
          <p:cNvSpPr txBox="1"/>
          <p:nvPr/>
        </p:nvSpPr>
        <p:spPr>
          <a:xfrm>
            <a:off x="2746082" y="3370881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C44B9B-83CD-4E62-9BB4-A8E8AB59D7B3}"/>
              </a:ext>
            </a:extLst>
          </p:cNvPr>
          <p:cNvSpPr txBox="1"/>
          <p:nvPr/>
        </p:nvSpPr>
        <p:spPr>
          <a:xfrm>
            <a:off x="5458415" y="3370881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7BDD9D-E7A5-4090-B531-70DB591F69B0}"/>
              </a:ext>
            </a:extLst>
          </p:cNvPr>
          <p:cNvSpPr txBox="1"/>
          <p:nvPr/>
        </p:nvSpPr>
        <p:spPr>
          <a:xfrm>
            <a:off x="2746082" y="4047808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F28B69-6C0B-4304-913B-3C31F1AC8449}"/>
              </a:ext>
            </a:extLst>
          </p:cNvPr>
          <p:cNvSpPr txBox="1"/>
          <p:nvPr/>
        </p:nvSpPr>
        <p:spPr>
          <a:xfrm>
            <a:off x="5458415" y="4047808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99753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4A6B9540-BB39-4442-AA4B-13C1562CBB80}"/>
              </a:ext>
            </a:extLst>
          </p:cNvPr>
          <p:cNvSpPr txBox="1"/>
          <p:nvPr/>
        </p:nvSpPr>
        <p:spPr>
          <a:xfrm>
            <a:off x="5448345" y="5640255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one number on the grid which can be divided by 9 with a remainder of 1</a:t>
            </a:r>
          </a:p>
        </p:txBody>
      </p:sp>
      <p:pic>
        <p:nvPicPr>
          <p:cNvPr id="82946" name="Picture 2">
            <a:extLst>
              <a:ext uri="{FF2B5EF4-FFF2-40B4-BE49-F238E27FC236}">
                <a16:creationId xmlns:a16="http://schemas.microsoft.com/office/drawing/2014/main" id="{5225A065-72D9-46B7-BDEC-D9C39C589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538" y="1474541"/>
            <a:ext cx="3123216" cy="31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C60EBB-A3A5-401E-97A1-0755978462E9}"/>
              </a:ext>
            </a:extLst>
          </p:cNvPr>
          <p:cNvSpPr/>
          <p:nvPr/>
        </p:nvSpPr>
        <p:spPr>
          <a:xfrm>
            <a:off x="4970754" y="1474541"/>
            <a:ext cx="3884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x 9 = 90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x 9 = 99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x 9 = 108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5FD27EB-543F-4941-ABCC-F1F9019D0E2C}"/>
              </a:ext>
            </a:extLst>
          </p:cNvPr>
          <p:cNvSpPr/>
          <p:nvPr/>
        </p:nvSpPr>
        <p:spPr>
          <a:xfrm>
            <a:off x="3141724" y="2647266"/>
            <a:ext cx="990885" cy="7777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B37D34-280E-4C65-B150-94B4F4DAC515}"/>
              </a:ext>
            </a:extLst>
          </p:cNvPr>
          <p:cNvSpPr/>
          <p:nvPr/>
        </p:nvSpPr>
        <p:spPr>
          <a:xfrm>
            <a:off x="4970754" y="3090447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109</a:t>
            </a:r>
            <a:r>
              <a:rPr lang="en-GB" sz="3200" b="1" dirty="0">
                <a:solidFill>
                  <a:srgbClr val="FF0000"/>
                </a:solidFill>
              </a:rPr>
              <a:t> ÷ 9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9FF6AC-9322-42E4-9563-1E7E4A8524D4}"/>
              </a:ext>
            </a:extLst>
          </p:cNvPr>
          <p:cNvSpPr/>
          <p:nvPr/>
        </p:nvSpPr>
        <p:spPr>
          <a:xfrm>
            <a:off x="6627471" y="3090446"/>
            <a:ext cx="1125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r1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67329D-42B7-4A07-9067-E17C36C9785E}"/>
              </a:ext>
            </a:extLst>
          </p:cNvPr>
          <p:cNvSpPr/>
          <p:nvPr/>
        </p:nvSpPr>
        <p:spPr>
          <a:xfrm>
            <a:off x="4970754" y="3983279"/>
            <a:ext cx="3884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 x 9 = 117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6D35798-CC78-4A90-9F93-D6869BC8B5A8}"/>
              </a:ext>
            </a:extLst>
          </p:cNvPr>
          <p:cNvSpPr/>
          <p:nvPr/>
        </p:nvSpPr>
        <p:spPr>
          <a:xfrm>
            <a:off x="2115703" y="3675221"/>
            <a:ext cx="990885" cy="7777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D10494-BEEC-4391-A7D4-E231F7F82FEC}"/>
              </a:ext>
            </a:extLst>
          </p:cNvPr>
          <p:cNvSpPr/>
          <p:nvPr/>
        </p:nvSpPr>
        <p:spPr>
          <a:xfrm>
            <a:off x="4970754" y="4568054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118</a:t>
            </a:r>
            <a:r>
              <a:rPr lang="en-GB" sz="3200" b="1" dirty="0">
                <a:solidFill>
                  <a:srgbClr val="FF0000"/>
                </a:solidFill>
              </a:rPr>
              <a:t> ÷ 9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109861-ED0B-40AA-90A3-F4DC5C7FF899}"/>
              </a:ext>
            </a:extLst>
          </p:cNvPr>
          <p:cNvSpPr/>
          <p:nvPr/>
        </p:nvSpPr>
        <p:spPr>
          <a:xfrm>
            <a:off x="6627471" y="4568053"/>
            <a:ext cx="1125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 r1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7A14C7-C551-4465-8FB0-DDB7B84A07FC}"/>
              </a:ext>
            </a:extLst>
          </p:cNvPr>
          <p:cNvSpPr txBox="1"/>
          <p:nvPr/>
        </p:nvSpPr>
        <p:spPr>
          <a:xfrm>
            <a:off x="4974075" y="565208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964B3AE-5032-4A5A-9006-A4175349AFDA}"/>
              </a:ext>
            </a:extLst>
          </p:cNvPr>
          <p:cNvCxnSpPr>
            <a:cxnSpLocks/>
          </p:cNvCxnSpPr>
          <p:nvPr/>
        </p:nvCxnSpPr>
        <p:spPr>
          <a:xfrm>
            <a:off x="5448692" y="570164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ABC2F0B-1ACB-4645-AC35-B5D661F3ED5C}"/>
              </a:ext>
            </a:extLst>
          </p:cNvPr>
          <p:cNvCxnSpPr>
            <a:cxnSpLocks/>
          </p:cNvCxnSpPr>
          <p:nvPr/>
        </p:nvCxnSpPr>
        <p:spPr>
          <a:xfrm>
            <a:off x="5467644" y="570164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55A274D-0478-4CFC-855C-5C4A52FAAFEC}"/>
              </a:ext>
            </a:extLst>
          </p:cNvPr>
          <p:cNvSpPr txBox="1"/>
          <p:nvPr/>
        </p:nvSpPr>
        <p:spPr>
          <a:xfrm>
            <a:off x="5890651" y="52013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695D8B-C62F-4D97-A839-212B3C772360}"/>
              </a:ext>
            </a:extLst>
          </p:cNvPr>
          <p:cNvSpPr txBox="1"/>
          <p:nvPr/>
        </p:nvSpPr>
        <p:spPr>
          <a:xfrm>
            <a:off x="6313657" y="52013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3B5A66-532A-45D8-AA33-D2D077A706B6}"/>
              </a:ext>
            </a:extLst>
          </p:cNvPr>
          <p:cNvSpPr txBox="1"/>
          <p:nvPr/>
        </p:nvSpPr>
        <p:spPr>
          <a:xfrm>
            <a:off x="6863123" y="5205904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r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C03452-3475-4424-AB16-16603B3B7ADD}"/>
              </a:ext>
            </a:extLst>
          </p:cNvPr>
          <p:cNvSpPr txBox="1"/>
          <p:nvPr/>
        </p:nvSpPr>
        <p:spPr>
          <a:xfrm>
            <a:off x="6182995" y="568516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A4A41C-FB32-4996-BCD3-F7DE9DA5F36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9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  <p:bldP spid="6" grpId="0" animBg="1"/>
      <p:bldP spid="6" grpId="1" animBg="1"/>
      <p:bldP spid="7" grpId="0"/>
      <p:bldP spid="8" grpId="0"/>
      <p:bldP spid="9" grpId="0"/>
      <p:bldP spid="10" grpId="0" animBg="1"/>
      <p:bldP spid="10" grpId="1" animBg="1"/>
      <p:bldP spid="11" grpId="0"/>
      <p:bldP spid="12" grpId="0"/>
      <p:bldP spid="16" grpId="0"/>
      <p:bldP spid="19" grpId="0"/>
      <p:bldP spid="20" grpId="0"/>
      <p:bldP spid="21" grpId="0"/>
      <p:bldP spid="22" grpId="0"/>
    </p:bld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Zak has more than 10 counters and fewer than 20 counters. </a:t>
            </a:r>
          </a:p>
          <a:p>
            <a:r>
              <a:rPr lang="en-US" sz="3200" b="1" dirty="0"/>
              <a:t>When he groups them in threes no counters are left over. </a:t>
            </a:r>
          </a:p>
          <a:p>
            <a:r>
              <a:rPr lang="en-US" sz="3200" b="1" dirty="0"/>
              <a:t>How many counters could Zak have?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17B0A3-0469-4F71-AD47-2D6631B50259}"/>
              </a:ext>
            </a:extLst>
          </p:cNvPr>
          <p:cNvSpPr txBox="1"/>
          <p:nvPr/>
        </p:nvSpPr>
        <p:spPr>
          <a:xfrm>
            <a:off x="1042009" y="1794104"/>
            <a:ext cx="6975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Multiples of 3: 3, 6, 9, 12, 15, 18, 21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126538-B41F-41A9-9905-E6AF2BDB7A40}"/>
              </a:ext>
            </a:extLst>
          </p:cNvPr>
          <p:cNvSpPr/>
          <p:nvPr/>
        </p:nvSpPr>
        <p:spPr>
          <a:xfrm>
            <a:off x="4816929" y="1794104"/>
            <a:ext cx="1845128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8A7EF5-A61A-47C9-9200-44A99A3DF0DE}"/>
              </a:ext>
            </a:extLst>
          </p:cNvPr>
          <p:cNvSpPr txBox="1"/>
          <p:nvPr/>
        </p:nvSpPr>
        <p:spPr>
          <a:xfrm>
            <a:off x="6302829" y="1034885"/>
            <a:ext cx="2275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12, 15 or 18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F27AE2-A3DC-41C6-A246-A4017AF0249E}"/>
              </a:ext>
            </a:extLst>
          </p:cNvPr>
          <p:cNvSpPr/>
          <p:nvPr/>
        </p:nvSpPr>
        <p:spPr>
          <a:xfrm>
            <a:off x="2082695" y="2844225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  <a:r>
              <a:rPr lang="en-GB" sz="3200" b="1" dirty="0">
                <a:solidFill>
                  <a:srgbClr val="FF0000"/>
                </a:solidFill>
              </a:rPr>
              <a:t> ÷ 3 = 4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7E366F-2F6C-4E1D-BC17-AD5664F0E859}"/>
              </a:ext>
            </a:extLst>
          </p:cNvPr>
          <p:cNvSpPr/>
          <p:nvPr/>
        </p:nvSpPr>
        <p:spPr>
          <a:xfrm>
            <a:off x="2082695" y="3358438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  <a:r>
              <a:rPr lang="en-GB" sz="3200" b="1" dirty="0">
                <a:solidFill>
                  <a:srgbClr val="FF0000"/>
                </a:solidFill>
              </a:rPr>
              <a:t> ÷ 3 = 5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74DABB-C7FD-47ED-8CCB-1F20612FF747}"/>
              </a:ext>
            </a:extLst>
          </p:cNvPr>
          <p:cNvSpPr/>
          <p:nvPr/>
        </p:nvSpPr>
        <p:spPr>
          <a:xfrm>
            <a:off x="2082695" y="3894346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</a:t>
            </a:r>
            <a:r>
              <a:rPr lang="en-GB" sz="3200" b="1" dirty="0">
                <a:solidFill>
                  <a:srgbClr val="FF0000"/>
                </a:solidFill>
              </a:rPr>
              <a:t> ÷ 3 = 6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35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/>
      <p:bldP spid="7" grpId="0"/>
      <p:bldP spid="8" grpId="0"/>
      <p:bldP spid="9" grpId="0"/>
    </p:bld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>
            <a:extLst>
              <a:ext uri="{FF2B5EF4-FFF2-40B4-BE49-F238E27FC236}">
                <a16:creationId xmlns:a16="http://schemas.microsoft.com/office/drawing/2014/main" id="{2E6B30AE-72F2-433A-A05E-553BC9567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044" y="479961"/>
            <a:ext cx="3203804" cy="2318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Robin has bought this packet of biscuits.</a:t>
            </a:r>
          </a:p>
          <a:p>
            <a:r>
              <a:rPr lang="en-US" sz="3200" b="1" dirty="0"/>
              <a:t>Tick the amount the biscuits are most likely to weigh.</a:t>
            </a:r>
          </a:p>
          <a:p>
            <a:endParaRPr lang="en-US" sz="1600" dirty="0"/>
          </a:p>
          <a:p>
            <a:r>
              <a:rPr lang="en-US" sz="3200" dirty="0"/>
              <a:t>     10kg</a:t>
            </a:r>
          </a:p>
          <a:p>
            <a:endParaRPr lang="en-US" sz="1400" dirty="0"/>
          </a:p>
          <a:p>
            <a:r>
              <a:rPr lang="en-US" sz="3200" dirty="0"/>
              <a:t>     250kg	</a:t>
            </a:r>
          </a:p>
          <a:p>
            <a:endParaRPr lang="en-US" sz="1400" dirty="0"/>
          </a:p>
          <a:p>
            <a:r>
              <a:rPr lang="en-US" sz="3200" dirty="0"/>
              <a:t>     5g	 </a:t>
            </a:r>
          </a:p>
          <a:p>
            <a:endParaRPr lang="en-US" sz="1400" dirty="0"/>
          </a:p>
          <a:p>
            <a:r>
              <a:rPr lang="en-US" sz="3200" dirty="0"/>
              <a:t>     250g</a:t>
            </a:r>
          </a:p>
          <a:p>
            <a:endParaRPr lang="en-US" sz="1400" dirty="0"/>
          </a:p>
          <a:p>
            <a:r>
              <a:rPr lang="en-US" sz="3200" dirty="0"/>
              <a:t>     100g</a:t>
            </a:r>
          </a:p>
          <a:p>
            <a:endParaRPr lang="en-US" sz="1400" dirty="0"/>
          </a:p>
          <a:p>
            <a:r>
              <a:rPr lang="en-US" sz="3200" dirty="0"/>
              <a:t>     5kg	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49851-B1F9-4643-BF2E-F2B3381C14BE}"/>
              </a:ext>
            </a:extLst>
          </p:cNvPr>
          <p:cNvSpPr/>
          <p:nvPr/>
        </p:nvSpPr>
        <p:spPr>
          <a:xfrm>
            <a:off x="1341606" y="327085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E9561C-719B-4081-A727-C2EE1A572AF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2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469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Cinema prices: </a:t>
            </a:r>
          </a:p>
          <a:p>
            <a:r>
              <a:rPr lang="en-US" sz="3200" dirty="0"/>
              <a:t>adults £3.25          </a:t>
            </a:r>
          </a:p>
          <a:p>
            <a:r>
              <a:rPr lang="en-US" sz="3200" dirty="0"/>
              <a:t>children £2.00</a:t>
            </a:r>
          </a:p>
          <a:p>
            <a:r>
              <a:rPr lang="en-US" sz="3200" b="1" dirty="0"/>
              <a:t>How much will it cost for 2 adults and 3 children to go to the cinema?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09620E-9450-4A29-B7DB-375D5DF1CE07}"/>
              </a:ext>
            </a:extLst>
          </p:cNvPr>
          <p:cNvSpPr txBox="1"/>
          <p:nvPr/>
        </p:nvSpPr>
        <p:spPr>
          <a:xfrm>
            <a:off x="1325533" y="2467022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3.2 5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7C25F-6919-482B-8CA4-31FDA94C6B6D}"/>
              </a:ext>
            </a:extLst>
          </p:cNvPr>
          <p:cNvSpPr txBox="1"/>
          <p:nvPr/>
        </p:nvSpPr>
        <p:spPr>
          <a:xfrm>
            <a:off x="862173" y="288665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DDA466-A2E8-4701-9824-3FCB2CC3833C}"/>
              </a:ext>
            </a:extLst>
          </p:cNvPr>
          <p:cNvSpPr txBox="1"/>
          <p:nvPr/>
        </p:nvSpPr>
        <p:spPr>
          <a:xfrm>
            <a:off x="2219646" y="2883704"/>
            <a:ext cx="544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186BF3-53CD-4C01-BCE6-9566BA45833D}"/>
              </a:ext>
            </a:extLst>
          </p:cNvPr>
          <p:cNvCxnSpPr>
            <a:cxnSpLocks/>
          </p:cNvCxnSpPr>
          <p:nvPr/>
        </p:nvCxnSpPr>
        <p:spPr>
          <a:xfrm>
            <a:off x="899440" y="3423406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303CBAA-FD4E-4BB8-AD53-A27300AA28D8}"/>
              </a:ext>
            </a:extLst>
          </p:cNvPr>
          <p:cNvCxnSpPr>
            <a:cxnSpLocks/>
          </p:cNvCxnSpPr>
          <p:nvPr/>
        </p:nvCxnSpPr>
        <p:spPr>
          <a:xfrm>
            <a:off x="899440" y="3865861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A9A5CCC-7833-46A5-B9A1-478F7E0661DE}"/>
              </a:ext>
            </a:extLst>
          </p:cNvPr>
          <p:cNvSpPr txBox="1"/>
          <p:nvPr/>
        </p:nvSpPr>
        <p:spPr>
          <a:xfrm>
            <a:off x="1640242" y="334111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58B050-D04F-4733-8353-2FC556548638}"/>
              </a:ext>
            </a:extLst>
          </p:cNvPr>
          <p:cNvSpPr txBox="1"/>
          <p:nvPr/>
        </p:nvSpPr>
        <p:spPr>
          <a:xfrm>
            <a:off x="2223786" y="333035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FB5770-7F9B-49F6-AC86-643218143808}"/>
              </a:ext>
            </a:extLst>
          </p:cNvPr>
          <p:cNvSpPr txBox="1"/>
          <p:nvPr/>
        </p:nvSpPr>
        <p:spPr>
          <a:xfrm>
            <a:off x="1805410" y="334111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BC3205-74B1-4E09-802B-6BC9F846CA85}"/>
              </a:ext>
            </a:extLst>
          </p:cNvPr>
          <p:cNvSpPr txBox="1"/>
          <p:nvPr/>
        </p:nvSpPr>
        <p:spPr>
          <a:xfrm>
            <a:off x="1813577" y="2196613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960250-96DB-4023-B076-C3FB595710D4}"/>
              </a:ext>
            </a:extLst>
          </p:cNvPr>
          <p:cNvSpPr txBox="1"/>
          <p:nvPr/>
        </p:nvSpPr>
        <p:spPr>
          <a:xfrm>
            <a:off x="1325533" y="3349057"/>
            <a:ext cx="54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DA2E4F-A28C-4B98-A379-96091CCFC884}"/>
              </a:ext>
            </a:extLst>
          </p:cNvPr>
          <p:cNvSpPr txBox="1"/>
          <p:nvPr/>
        </p:nvSpPr>
        <p:spPr>
          <a:xfrm>
            <a:off x="951850" y="336444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1D2FF0-CF67-4FB4-8D9C-3725245C0664}"/>
              </a:ext>
            </a:extLst>
          </p:cNvPr>
          <p:cNvSpPr txBox="1"/>
          <p:nvPr/>
        </p:nvSpPr>
        <p:spPr>
          <a:xfrm>
            <a:off x="3721804" y="2448323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2.0 0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6A7576-ED5C-4B99-81BB-CBE0D0F52C84}"/>
              </a:ext>
            </a:extLst>
          </p:cNvPr>
          <p:cNvSpPr txBox="1"/>
          <p:nvPr/>
        </p:nvSpPr>
        <p:spPr>
          <a:xfrm>
            <a:off x="3258444" y="286795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8E7426-3B22-4A56-8F67-EAE562F1FA6D}"/>
              </a:ext>
            </a:extLst>
          </p:cNvPr>
          <p:cNvSpPr txBox="1"/>
          <p:nvPr/>
        </p:nvSpPr>
        <p:spPr>
          <a:xfrm>
            <a:off x="4615917" y="2865005"/>
            <a:ext cx="544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2777189-EA01-47B5-8096-C4ED41F47531}"/>
              </a:ext>
            </a:extLst>
          </p:cNvPr>
          <p:cNvCxnSpPr>
            <a:cxnSpLocks/>
          </p:cNvCxnSpPr>
          <p:nvPr/>
        </p:nvCxnSpPr>
        <p:spPr>
          <a:xfrm>
            <a:off x="3295711" y="3404707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4C51EFF-BABD-43CA-96CD-9557078BCB95}"/>
              </a:ext>
            </a:extLst>
          </p:cNvPr>
          <p:cNvCxnSpPr>
            <a:cxnSpLocks/>
          </p:cNvCxnSpPr>
          <p:nvPr/>
        </p:nvCxnSpPr>
        <p:spPr>
          <a:xfrm>
            <a:off x="3295711" y="3847162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B47E2E7-CBB5-4DBA-8431-13CD5BF7FEBF}"/>
              </a:ext>
            </a:extLst>
          </p:cNvPr>
          <p:cNvSpPr txBox="1"/>
          <p:nvPr/>
        </p:nvSpPr>
        <p:spPr>
          <a:xfrm>
            <a:off x="4036513" y="332241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C78A1D-F81B-44DE-A5A3-0CD336C75D42}"/>
              </a:ext>
            </a:extLst>
          </p:cNvPr>
          <p:cNvSpPr txBox="1"/>
          <p:nvPr/>
        </p:nvSpPr>
        <p:spPr>
          <a:xfrm>
            <a:off x="4620057" y="3311659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2F6B7C-29DB-459E-9DD7-9452538EF0FC}"/>
              </a:ext>
            </a:extLst>
          </p:cNvPr>
          <p:cNvSpPr txBox="1"/>
          <p:nvPr/>
        </p:nvSpPr>
        <p:spPr>
          <a:xfrm>
            <a:off x="4201681" y="332241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2EDE5C-C3EB-4545-AFFE-267A9A8FE7EE}"/>
              </a:ext>
            </a:extLst>
          </p:cNvPr>
          <p:cNvSpPr txBox="1"/>
          <p:nvPr/>
        </p:nvSpPr>
        <p:spPr>
          <a:xfrm>
            <a:off x="3721804" y="3330358"/>
            <a:ext cx="54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BCCDACE-0C7C-44E2-A021-C8DA99C4C43B}"/>
              </a:ext>
            </a:extLst>
          </p:cNvPr>
          <p:cNvSpPr txBox="1"/>
          <p:nvPr/>
        </p:nvSpPr>
        <p:spPr>
          <a:xfrm>
            <a:off x="3348121" y="334574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40D77C-848E-4E92-BE47-85E69F203ACC}"/>
              </a:ext>
            </a:extLst>
          </p:cNvPr>
          <p:cNvSpPr txBox="1"/>
          <p:nvPr/>
        </p:nvSpPr>
        <p:spPr>
          <a:xfrm>
            <a:off x="6091973" y="2434401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6.5 0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615C26-C774-48B5-BC9C-6DBA2FF42598}"/>
              </a:ext>
            </a:extLst>
          </p:cNvPr>
          <p:cNvSpPr txBox="1"/>
          <p:nvPr/>
        </p:nvSpPr>
        <p:spPr>
          <a:xfrm>
            <a:off x="5628613" y="285402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CDDF94-AE05-49F8-A55C-00747211C39B}"/>
              </a:ext>
            </a:extLst>
          </p:cNvPr>
          <p:cNvSpPr txBox="1"/>
          <p:nvPr/>
        </p:nvSpPr>
        <p:spPr>
          <a:xfrm>
            <a:off x="6083840" y="2851083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6.0 0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2B00CCD-8017-45A3-9040-7A819EE643D4}"/>
              </a:ext>
            </a:extLst>
          </p:cNvPr>
          <p:cNvCxnSpPr>
            <a:cxnSpLocks/>
          </p:cNvCxnSpPr>
          <p:nvPr/>
        </p:nvCxnSpPr>
        <p:spPr>
          <a:xfrm>
            <a:off x="5665880" y="3390785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458C1F6-D65E-481F-AE45-F46D23386240}"/>
              </a:ext>
            </a:extLst>
          </p:cNvPr>
          <p:cNvCxnSpPr>
            <a:cxnSpLocks/>
          </p:cNvCxnSpPr>
          <p:nvPr/>
        </p:nvCxnSpPr>
        <p:spPr>
          <a:xfrm>
            <a:off x="5665880" y="3833240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8CE78AB-9561-42CC-AA32-7A7A96DE12FC}"/>
              </a:ext>
            </a:extLst>
          </p:cNvPr>
          <p:cNvSpPr txBox="1"/>
          <p:nvPr/>
        </p:nvSpPr>
        <p:spPr>
          <a:xfrm>
            <a:off x="6406682" y="330849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788089-2E00-4E50-883A-2C66FCD868EE}"/>
              </a:ext>
            </a:extLst>
          </p:cNvPr>
          <p:cNvSpPr txBox="1"/>
          <p:nvPr/>
        </p:nvSpPr>
        <p:spPr>
          <a:xfrm>
            <a:off x="6990226" y="329773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F0B7D1-8DEE-4131-B2F5-B00F1AE074B8}"/>
              </a:ext>
            </a:extLst>
          </p:cNvPr>
          <p:cNvSpPr txBox="1"/>
          <p:nvPr/>
        </p:nvSpPr>
        <p:spPr>
          <a:xfrm>
            <a:off x="6571850" y="330849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9DE59A-8651-4A40-AE54-5A85A8763D9E}"/>
              </a:ext>
            </a:extLst>
          </p:cNvPr>
          <p:cNvSpPr txBox="1"/>
          <p:nvPr/>
        </p:nvSpPr>
        <p:spPr>
          <a:xfrm>
            <a:off x="5628613" y="3307516"/>
            <a:ext cx="100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F0DDA2D-4B89-45EB-8541-4740DF45556B}"/>
              </a:ext>
            </a:extLst>
          </p:cNvPr>
          <p:cNvSpPr txBox="1"/>
          <p:nvPr/>
        </p:nvSpPr>
        <p:spPr>
          <a:xfrm>
            <a:off x="5281139" y="331844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D1FCFC1-5533-402C-AAB1-A4F1B28088C7}"/>
              </a:ext>
            </a:extLst>
          </p:cNvPr>
          <p:cNvSpPr/>
          <p:nvPr/>
        </p:nvSpPr>
        <p:spPr>
          <a:xfrm>
            <a:off x="10474301" y="2073503"/>
            <a:ext cx="13356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£12.50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CA5801-5CFF-4EEC-8231-17242AA05E7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18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2" grpId="0"/>
      <p:bldP spid="33" grpId="0"/>
      <p:bldP spid="34" grpId="0"/>
      <p:bldP spid="35" grpId="0"/>
      <p:bldP spid="36" grpId="0"/>
    </p:bld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06353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Class 6 collect litter from a park.</a:t>
            </a:r>
          </a:p>
          <a:p>
            <a:r>
              <a:rPr lang="en-US" sz="3200" b="1" dirty="0"/>
              <a:t>This chart shows some of the litter they have collected so far.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0D3365-0D5D-429D-9635-28A30C944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12" y="1127218"/>
            <a:ext cx="7019780" cy="29814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4695D9-7E3F-4DE1-BE98-379F9FA54CE8}"/>
              </a:ext>
            </a:extLst>
          </p:cNvPr>
          <p:cNvSpPr/>
          <p:nvPr/>
        </p:nvSpPr>
        <p:spPr>
          <a:xfrm>
            <a:off x="7169328" y="1127218"/>
            <a:ext cx="49661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bottles have Class 6 collected?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564C6B-A7C4-4BBF-A541-6D994BD91521}"/>
              </a:ext>
            </a:extLst>
          </p:cNvPr>
          <p:cNvSpPr/>
          <p:nvPr/>
        </p:nvSpPr>
        <p:spPr>
          <a:xfrm>
            <a:off x="7169327" y="2890391"/>
            <a:ext cx="49661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bags than cans have they collected?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C07B6B-95DC-42AC-A6AC-EAC15E0F9113}"/>
              </a:ext>
            </a:extLst>
          </p:cNvPr>
          <p:cNvSpPr/>
          <p:nvPr/>
        </p:nvSpPr>
        <p:spPr>
          <a:xfrm>
            <a:off x="7253816" y="2255026"/>
            <a:ext cx="2398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450 bottles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799ED0-C23E-455B-B95E-27DF1DBF0F78}"/>
              </a:ext>
            </a:extLst>
          </p:cNvPr>
          <p:cNvSpPr/>
          <p:nvPr/>
        </p:nvSpPr>
        <p:spPr>
          <a:xfrm>
            <a:off x="4282017" y="3351371"/>
            <a:ext cx="8995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3EE1EF-113F-466F-8263-BF568C806665}"/>
              </a:ext>
            </a:extLst>
          </p:cNvPr>
          <p:cNvSpPr/>
          <p:nvPr/>
        </p:nvSpPr>
        <p:spPr>
          <a:xfrm>
            <a:off x="4282017" y="2594037"/>
            <a:ext cx="8995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39E533-DF7A-439F-8DB6-10875DAFFEB5}"/>
              </a:ext>
            </a:extLst>
          </p:cNvPr>
          <p:cNvSpPr/>
          <p:nvPr/>
        </p:nvSpPr>
        <p:spPr>
          <a:xfrm>
            <a:off x="7253816" y="3932823"/>
            <a:ext cx="2398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425 – 300 =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2B5ACE-CD57-4975-B9CB-6C2809B68B40}"/>
              </a:ext>
            </a:extLst>
          </p:cNvPr>
          <p:cNvSpPr/>
          <p:nvPr/>
        </p:nvSpPr>
        <p:spPr>
          <a:xfrm>
            <a:off x="9283612" y="3932823"/>
            <a:ext cx="10227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</a:t>
            </a:r>
          </a:p>
        </p:txBody>
      </p:sp>
    </p:spTree>
    <p:extLst>
      <p:ext uri="{BB962C8B-B14F-4D97-AF65-F5344CB8AC3E}">
        <p14:creationId xmlns:p14="http://schemas.microsoft.com/office/powerpoint/2010/main" val="315360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the number of visitors to a library during a week.</a:t>
            </a:r>
          </a:p>
          <a:p>
            <a:r>
              <a:rPr lang="en-US" sz="3200" b="1" dirty="0"/>
              <a:t>How many days had a total of more than 150 visitors?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8391BE-A840-4C81-9149-A23DBFF57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1127219"/>
            <a:ext cx="6107749" cy="46546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06D6B7-D0C6-44CF-971B-473ECE2C0494}"/>
              </a:ext>
            </a:extLst>
          </p:cNvPr>
          <p:cNvSpPr txBox="1"/>
          <p:nvPr/>
        </p:nvSpPr>
        <p:spPr>
          <a:xfrm>
            <a:off x="7306539" y="125342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D0FE39-F58F-4732-9195-497007067C0A}"/>
              </a:ext>
            </a:extLst>
          </p:cNvPr>
          <p:cNvSpPr txBox="1"/>
          <p:nvPr/>
        </p:nvSpPr>
        <p:spPr>
          <a:xfrm>
            <a:off x="7298191" y="170618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D97056-EE6E-4594-84C2-B5CCD0852CE4}"/>
              </a:ext>
            </a:extLst>
          </p:cNvPr>
          <p:cNvSpPr txBox="1"/>
          <p:nvPr/>
        </p:nvSpPr>
        <p:spPr>
          <a:xfrm>
            <a:off x="6847353" y="172219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FEA5A3A-BD5E-4D30-918D-B275A1289BA9}"/>
              </a:ext>
            </a:extLst>
          </p:cNvPr>
          <p:cNvCxnSpPr>
            <a:cxnSpLocks/>
          </p:cNvCxnSpPr>
          <p:nvPr/>
        </p:nvCxnSpPr>
        <p:spPr>
          <a:xfrm>
            <a:off x="6860163" y="221233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99E2EC9-3051-46D3-A749-2E7578A48FB8}"/>
              </a:ext>
            </a:extLst>
          </p:cNvPr>
          <p:cNvCxnSpPr>
            <a:cxnSpLocks/>
          </p:cNvCxnSpPr>
          <p:nvPr/>
        </p:nvCxnSpPr>
        <p:spPr>
          <a:xfrm>
            <a:off x="6860163" y="265519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5A90B9A-5C5C-4A36-A627-F3D8B98C6587}"/>
              </a:ext>
            </a:extLst>
          </p:cNvPr>
          <p:cNvSpPr txBox="1"/>
          <p:nvPr/>
        </p:nvSpPr>
        <p:spPr>
          <a:xfrm>
            <a:off x="7736220" y="214490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48DB52-1FB2-4606-9457-4DBD5CC40361}"/>
              </a:ext>
            </a:extLst>
          </p:cNvPr>
          <p:cNvSpPr txBox="1"/>
          <p:nvPr/>
        </p:nvSpPr>
        <p:spPr>
          <a:xfrm>
            <a:off x="6835768" y="214196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DA4BB-4FB4-4CBA-813B-DEB037CADE6F}"/>
              </a:ext>
            </a:extLst>
          </p:cNvPr>
          <p:cNvSpPr/>
          <p:nvPr/>
        </p:nvSpPr>
        <p:spPr>
          <a:xfrm>
            <a:off x="6127335" y="180439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9ECC61-A59D-417C-971A-FB4013493D58}"/>
              </a:ext>
            </a:extLst>
          </p:cNvPr>
          <p:cNvSpPr txBox="1"/>
          <p:nvPr/>
        </p:nvSpPr>
        <p:spPr>
          <a:xfrm>
            <a:off x="7313434" y="297188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039FE6-86BE-401C-B27F-3189E530296F}"/>
              </a:ext>
            </a:extLst>
          </p:cNvPr>
          <p:cNvSpPr txBox="1"/>
          <p:nvPr/>
        </p:nvSpPr>
        <p:spPr>
          <a:xfrm>
            <a:off x="7305086" y="342464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39D5DA-8EC7-4C3F-B432-9651DD879A49}"/>
              </a:ext>
            </a:extLst>
          </p:cNvPr>
          <p:cNvSpPr txBox="1"/>
          <p:nvPr/>
        </p:nvSpPr>
        <p:spPr>
          <a:xfrm>
            <a:off x="6854248" y="3440652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F54EEA4-AB32-44BE-B5C1-1BBEEF42D5D2}"/>
              </a:ext>
            </a:extLst>
          </p:cNvPr>
          <p:cNvCxnSpPr>
            <a:cxnSpLocks/>
          </p:cNvCxnSpPr>
          <p:nvPr/>
        </p:nvCxnSpPr>
        <p:spPr>
          <a:xfrm>
            <a:off x="6867058" y="393079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5299AF3-6F1B-443A-88E7-8A444EDD9561}"/>
              </a:ext>
            </a:extLst>
          </p:cNvPr>
          <p:cNvCxnSpPr>
            <a:cxnSpLocks/>
          </p:cNvCxnSpPr>
          <p:nvPr/>
        </p:nvCxnSpPr>
        <p:spPr>
          <a:xfrm>
            <a:off x="6867058" y="437365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36ADE96-F866-4ED6-85ED-76784FF3DE42}"/>
              </a:ext>
            </a:extLst>
          </p:cNvPr>
          <p:cNvSpPr txBox="1"/>
          <p:nvPr/>
        </p:nvSpPr>
        <p:spPr>
          <a:xfrm>
            <a:off x="7743115" y="386337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752DC9-7232-4F69-8022-D9AF9B5EE859}"/>
              </a:ext>
            </a:extLst>
          </p:cNvPr>
          <p:cNvSpPr txBox="1"/>
          <p:nvPr/>
        </p:nvSpPr>
        <p:spPr>
          <a:xfrm>
            <a:off x="6842663" y="386042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129D72-DA1F-43E1-8D03-0ABF81C56747}"/>
              </a:ext>
            </a:extLst>
          </p:cNvPr>
          <p:cNvSpPr/>
          <p:nvPr/>
        </p:nvSpPr>
        <p:spPr>
          <a:xfrm>
            <a:off x="6141969" y="240804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97E33D-60E3-48A9-905B-7559030BD8EF}"/>
              </a:ext>
            </a:extLst>
          </p:cNvPr>
          <p:cNvSpPr/>
          <p:nvPr/>
        </p:nvSpPr>
        <p:spPr>
          <a:xfrm>
            <a:off x="6141968" y="307505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D3FE32-0816-4A0B-90F9-1C647ECE80AC}"/>
              </a:ext>
            </a:extLst>
          </p:cNvPr>
          <p:cNvSpPr txBox="1"/>
          <p:nvPr/>
        </p:nvSpPr>
        <p:spPr>
          <a:xfrm>
            <a:off x="7296903" y="469371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09DA0D-9EDC-403F-80E0-2A28B4A6EB6B}"/>
              </a:ext>
            </a:extLst>
          </p:cNvPr>
          <p:cNvSpPr txBox="1"/>
          <p:nvPr/>
        </p:nvSpPr>
        <p:spPr>
          <a:xfrm>
            <a:off x="7288555" y="514647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F04E34-1715-4D2B-B3DB-F45BE92F908E}"/>
              </a:ext>
            </a:extLst>
          </p:cNvPr>
          <p:cNvSpPr txBox="1"/>
          <p:nvPr/>
        </p:nvSpPr>
        <p:spPr>
          <a:xfrm>
            <a:off x="6837717" y="516248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10DE6BE-AAD5-452F-8B27-3C06B2C6B352}"/>
              </a:ext>
            </a:extLst>
          </p:cNvPr>
          <p:cNvCxnSpPr>
            <a:cxnSpLocks/>
          </p:cNvCxnSpPr>
          <p:nvPr/>
        </p:nvCxnSpPr>
        <p:spPr>
          <a:xfrm>
            <a:off x="6850527" y="565262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19067F2-D468-42FA-933D-2E751EEC578E}"/>
              </a:ext>
            </a:extLst>
          </p:cNvPr>
          <p:cNvCxnSpPr>
            <a:cxnSpLocks/>
          </p:cNvCxnSpPr>
          <p:nvPr/>
        </p:nvCxnSpPr>
        <p:spPr>
          <a:xfrm>
            <a:off x="6850527" y="609548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E35C3A3-3C3C-4875-999A-881AAE2AB178}"/>
              </a:ext>
            </a:extLst>
          </p:cNvPr>
          <p:cNvSpPr txBox="1"/>
          <p:nvPr/>
        </p:nvSpPr>
        <p:spPr>
          <a:xfrm>
            <a:off x="7726584" y="558519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D4DB357-2700-47CD-A2E1-E4FC96282AA5}"/>
              </a:ext>
            </a:extLst>
          </p:cNvPr>
          <p:cNvSpPr txBox="1"/>
          <p:nvPr/>
        </p:nvSpPr>
        <p:spPr>
          <a:xfrm>
            <a:off x="6826132" y="558225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BCA6EE-FC51-4C82-B74F-435B777BD3BB}"/>
              </a:ext>
            </a:extLst>
          </p:cNvPr>
          <p:cNvSpPr/>
          <p:nvPr/>
        </p:nvSpPr>
        <p:spPr>
          <a:xfrm>
            <a:off x="6097142" y="372245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78ED7C-849E-447A-AD63-AAA352297247}"/>
              </a:ext>
            </a:extLst>
          </p:cNvPr>
          <p:cNvSpPr/>
          <p:nvPr/>
        </p:nvSpPr>
        <p:spPr>
          <a:xfrm>
            <a:off x="6124838" y="439777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193DC94-F143-4143-86A9-C0C389EE8CF8}"/>
              </a:ext>
            </a:extLst>
          </p:cNvPr>
          <p:cNvSpPr/>
          <p:nvPr/>
        </p:nvSpPr>
        <p:spPr>
          <a:xfrm>
            <a:off x="6136423" y="500138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C38A4A9-CB43-4164-AA04-08101C9B7211}"/>
              </a:ext>
            </a:extLst>
          </p:cNvPr>
          <p:cNvSpPr/>
          <p:nvPr/>
        </p:nvSpPr>
        <p:spPr>
          <a:xfrm>
            <a:off x="9249958" y="539537"/>
            <a:ext cx="14019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days</a:t>
            </a:r>
          </a:p>
        </p:txBody>
      </p:sp>
    </p:spTree>
    <p:extLst>
      <p:ext uri="{BB962C8B-B14F-4D97-AF65-F5344CB8AC3E}">
        <p14:creationId xmlns:p14="http://schemas.microsoft.com/office/powerpoint/2010/main" val="168594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2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pp.doublestruck.eu/content/K2_REAS/HTML/Q/Q06A02_files/image002.jpg">
            <a:extLst>
              <a:ext uri="{FF2B5EF4-FFF2-40B4-BE49-F238E27FC236}">
                <a16:creationId xmlns:a16="http://schemas.microsoft.com/office/drawing/2014/main" id="{FE51A6BE-790B-4BC7-91E5-1D9C2AC2B91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698" y="1077218"/>
            <a:ext cx="8886906" cy="41529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D65F70-350D-4556-B7A0-E7B818E8AB59}"/>
              </a:ext>
            </a:extLst>
          </p:cNvPr>
          <p:cNvSpPr/>
          <p:nvPr/>
        </p:nvSpPr>
        <p:spPr>
          <a:xfrm>
            <a:off x="103032" y="51516"/>
            <a:ext cx="108082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two shapes are made from equilateral triangles.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one line of symmetry on each shape.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FD928D-1944-4F3C-A84A-B425AE6351B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7617618-3382-4764-B740-AFC5293E2A5A}"/>
              </a:ext>
            </a:extLst>
          </p:cNvPr>
          <p:cNvCxnSpPr>
            <a:cxnSpLocks/>
          </p:cNvCxnSpPr>
          <p:nvPr/>
        </p:nvCxnSpPr>
        <p:spPr>
          <a:xfrm flipH="1">
            <a:off x="1550619" y="1869743"/>
            <a:ext cx="2106981" cy="336043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AAAE80-6AFF-4904-82D9-E5725579728E}"/>
              </a:ext>
            </a:extLst>
          </p:cNvPr>
          <p:cNvCxnSpPr>
            <a:cxnSpLocks/>
          </p:cNvCxnSpPr>
          <p:nvPr/>
        </p:nvCxnSpPr>
        <p:spPr>
          <a:xfrm flipH="1" flipV="1">
            <a:off x="7683690" y="2879678"/>
            <a:ext cx="2483914" cy="95534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83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these signs.</a:t>
            </a:r>
          </a:p>
          <a:p>
            <a:r>
              <a:rPr lang="en-US" sz="3200" b="1" dirty="0"/>
              <a:t>=     &lt;     &gt;</a:t>
            </a:r>
          </a:p>
          <a:p>
            <a:r>
              <a:rPr lang="en-US" sz="3200" b="1" dirty="0"/>
              <a:t>Write the correct signs in the boxes.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0A8222-D922-46E8-BA13-1ED97CDC6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704" y="1861466"/>
            <a:ext cx="5126530" cy="42836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78266F-29D9-4333-877E-B77C8446487C}"/>
              </a:ext>
            </a:extLst>
          </p:cNvPr>
          <p:cNvSpPr/>
          <p:nvPr/>
        </p:nvSpPr>
        <p:spPr>
          <a:xfrm>
            <a:off x="2676604" y="2075603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2604F9-13DA-4F78-889E-FF8541561EBF}"/>
              </a:ext>
            </a:extLst>
          </p:cNvPr>
          <p:cNvSpPr/>
          <p:nvPr/>
        </p:nvSpPr>
        <p:spPr>
          <a:xfrm>
            <a:off x="8410234" y="2075602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93CFEB-D929-4B1D-9C7A-3EF3F381E466}"/>
              </a:ext>
            </a:extLst>
          </p:cNvPr>
          <p:cNvSpPr txBox="1"/>
          <p:nvPr/>
        </p:nvSpPr>
        <p:spPr>
          <a:xfrm>
            <a:off x="5629665" y="2061519"/>
            <a:ext cx="498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8D2673-DDF9-4D73-B8F4-C6C95F799634}"/>
              </a:ext>
            </a:extLst>
          </p:cNvPr>
          <p:cNvSpPr/>
          <p:nvPr/>
        </p:nvSpPr>
        <p:spPr>
          <a:xfrm>
            <a:off x="2676604" y="3152654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50D2A7-787A-47B6-A0D6-04F1FDD4DB72}"/>
              </a:ext>
            </a:extLst>
          </p:cNvPr>
          <p:cNvSpPr/>
          <p:nvPr/>
        </p:nvSpPr>
        <p:spPr>
          <a:xfrm>
            <a:off x="8410234" y="3152654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9EA2B6-4EFC-4160-8FFD-5B249910DDA7}"/>
              </a:ext>
            </a:extLst>
          </p:cNvPr>
          <p:cNvSpPr txBox="1"/>
          <p:nvPr/>
        </p:nvSpPr>
        <p:spPr>
          <a:xfrm>
            <a:off x="5645706" y="3168696"/>
            <a:ext cx="498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2D4A29-A897-4410-B395-A6ED69230D48}"/>
              </a:ext>
            </a:extLst>
          </p:cNvPr>
          <p:cNvSpPr/>
          <p:nvPr/>
        </p:nvSpPr>
        <p:spPr>
          <a:xfrm>
            <a:off x="2676604" y="4254078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6D62AD-4FE0-42CD-B652-E0DACD785669}"/>
              </a:ext>
            </a:extLst>
          </p:cNvPr>
          <p:cNvSpPr/>
          <p:nvPr/>
        </p:nvSpPr>
        <p:spPr>
          <a:xfrm>
            <a:off x="8410234" y="4254077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27EEC9-1C09-46F9-BD95-69A5B9939481}"/>
              </a:ext>
            </a:extLst>
          </p:cNvPr>
          <p:cNvSpPr txBox="1"/>
          <p:nvPr/>
        </p:nvSpPr>
        <p:spPr>
          <a:xfrm>
            <a:off x="5629665" y="4239994"/>
            <a:ext cx="498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9571DD-D748-4645-89CA-A7E288297036}"/>
              </a:ext>
            </a:extLst>
          </p:cNvPr>
          <p:cNvSpPr/>
          <p:nvPr/>
        </p:nvSpPr>
        <p:spPr>
          <a:xfrm>
            <a:off x="2676604" y="5363213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8C78DF-2C9D-4EE9-B518-D02F491DC4F6}"/>
              </a:ext>
            </a:extLst>
          </p:cNvPr>
          <p:cNvSpPr/>
          <p:nvPr/>
        </p:nvSpPr>
        <p:spPr>
          <a:xfrm>
            <a:off x="8410234" y="5363213"/>
            <a:ext cx="912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081A55-4696-4737-81A8-077C915B7CB8}"/>
              </a:ext>
            </a:extLst>
          </p:cNvPr>
          <p:cNvSpPr txBox="1"/>
          <p:nvPr/>
        </p:nvSpPr>
        <p:spPr>
          <a:xfrm>
            <a:off x="5645706" y="5379255"/>
            <a:ext cx="498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8695EE-52A2-4339-8A3F-91A6AD06FE6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66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heavier is parcel A than parcel B?</a:t>
            </a:r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1A6631B9-BD5D-460D-9191-AF0A04899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33" y="972265"/>
            <a:ext cx="3730700" cy="173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>
            <a:extLst>
              <a:ext uri="{FF2B5EF4-FFF2-40B4-BE49-F238E27FC236}">
                <a16:creationId xmlns:a16="http://schemas.microsoft.com/office/drawing/2014/main" id="{61F72FC1-7528-44C4-8D19-462C87828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002" y="1431428"/>
            <a:ext cx="3730700" cy="127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4EE876-8905-4705-A415-1BF212E6DFDC}"/>
              </a:ext>
            </a:extLst>
          </p:cNvPr>
          <p:cNvSpPr txBox="1"/>
          <p:nvPr/>
        </p:nvSpPr>
        <p:spPr>
          <a:xfrm>
            <a:off x="1582200" y="1775607"/>
            <a:ext cx="2169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450g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7BE7CA-AE16-4EAB-AA81-3321C223BF97}"/>
              </a:ext>
            </a:extLst>
          </p:cNvPr>
          <p:cNvSpPr txBox="1"/>
          <p:nvPr/>
        </p:nvSpPr>
        <p:spPr>
          <a:xfrm>
            <a:off x="6096000" y="1759565"/>
            <a:ext cx="2169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300g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386496-723F-404C-888F-C11D1199E4B1}"/>
              </a:ext>
            </a:extLst>
          </p:cNvPr>
          <p:cNvSpPr txBox="1"/>
          <p:nvPr/>
        </p:nvSpPr>
        <p:spPr>
          <a:xfrm>
            <a:off x="943333" y="3215516"/>
            <a:ext cx="2169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450 – 300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9E3BAC-0721-4142-91CF-A1D9C641822D}"/>
              </a:ext>
            </a:extLst>
          </p:cNvPr>
          <p:cNvSpPr txBox="1"/>
          <p:nvPr/>
        </p:nvSpPr>
        <p:spPr>
          <a:xfrm>
            <a:off x="2968590" y="3215516"/>
            <a:ext cx="2169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DA4C47-CBBB-43F8-AFB1-BA0C82402240}"/>
              </a:ext>
            </a:extLst>
          </p:cNvPr>
          <p:cNvSpPr txBox="1"/>
          <p:nvPr/>
        </p:nvSpPr>
        <p:spPr>
          <a:xfrm>
            <a:off x="7660906" y="50000"/>
            <a:ext cx="2169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783FB9-4AA2-4A8D-81EE-BB8BC759861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22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81BC72D7-ED0A-48F5-8CB4-91469AC765B2}"/>
              </a:ext>
            </a:extLst>
          </p:cNvPr>
          <p:cNvSpPr txBox="1"/>
          <p:nvPr/>
        </p:nvSpPr>
        <p:spPr>
          <a:xfrm>
            <a:off x="5162766" y="401298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4 5 6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digit.</a:t>
            </a:r>
          </a:p>
        </p:txBody>
      </p:sp>
      <p:pic>
        <p:nvPicPr>
          <p:cNvPr id="190466" name="Picture 2">
            <a:extLst>
              <a:ext uri="{FF2B5EF4-FFF2-40B4-BE49-F238E27FC236}">
                <a16:creationId xmlns:a16="http://schemas.microsoft.com/office/drawing/2014/main" id="{90C8A1A6-13E3-4BDE-9CD5-4B2F73DEB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153" y="1472955"/>
            <a:ext cx="2804419" cy="317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0BFE27-1532-4433-ABC8-A97A37035AAE}"/>
              </a:ext>
            </a:extLst>
          </p:cNvPr>
          <p:cNvSpPr txBox="1"/>
          <p:nvPr/>
        </p:nvSpPr>
        <p:spPr>
          <a:xfrm>
            <a:off x="5162766" y="1180567"/>
            <a:ext cx="2894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 x 8 = _6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78D1C-EFC2-48AA-91DB-D291896205DD}"/>
              </a:ext>
            </a:extLst>
          </p:cNvPr>
          <p:cNvSpPr txBox="1"/>
          <p:nvPr/>
        </p:nvSpPr>
        <p:spPr>
          <a:xfrm>
            <a:off x="5162766" y="1726359"/>
            <a:ext cx="2894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8 = 16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E5F57E-EEDC-47F2-998C-A3A521C95454}"/>
              </a:ext>
            </a:extLst>
          </p:cNvPr>
          <p:cNvSpPr txBox="1"/>
          <p:nvPr/>
        </p:nvSpPr>
        <p:spPr>
          <a:xfrm>
            <a:off x="5162766" y="2222962"/>
            <a:ext cx="2894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x 8 = 56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C0300D-AFE0-47CC-BC9D-17F288887FD8}"/>
              </a:ext>
            </a:extLst>
          </p:cNvPr>
          <p:cNvSpPr txBox="1"/>
          <p:nvPr/>
        </p:nvSpPr>
        <p:spPr>
          <a:xfrm>
            <a:off x="3280599" y="1661142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1BA854-5549-4809-910D-5D30197954B6}"/>
              </a:ext>
            </a:extLst>
          </p:cNvPr>
          <p:cNvSpPr txBox="1"/>
          <p:nvPr/>
        </p:nvSpPr>
        <p:spPr>
          <a:xfrm>
            <a:off x="2344175" y="1096246"/>
            <a:ext cx="466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96D33B-DAF1-4814-AC78-23A2C9DC3B7C}"/>
              </a:ext>
            </a:extLst>
          </p:cNvPr>
          <p:cNvSpPr txBox="1"/>
          <p:nvPr/>
        </p:nvSpPr>
        <p:spPr>
          <a:xfrm>
            <a:off x="3280597" y="1661142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2986C6-43DC-483B-9009-170567F506FA}"/>
              </a:ext>
            </a:extLst>
          </p:cNvPr>
          <p:cNvSpPr txBox="1"/>
          <p:nvPr/>
        </p:nvSpPr>
        <p:spPr>
          <a:xfrm>
            <a:off x="2344171" y="1096774"/>
            <a:ext cx="466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766E91-EF99-4355-86FF-D778B7D3C51F}"/>
              </a:ext>
            </a:extLst>
          </p:cNvPr>
          <p:cNvSpPr txBox="1"/>
          <p:nvPr/>
        </p:nvSpPr>
        <p:spPr>
          <a:xfrm>
            <a:off x="4688149" y="402604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9046AF7-D624-4F13-B0B3-BB4C588097F2}"/>
              </a:ext>
            </a:extLst>
          </p:cNvPr>
          <p:cNvCxnSpPr>
            <a:cxnSpLocks/>
          </p:cNvCxnSpPr>
          <p:nvPr/>
        </p:nvCxnSpPr>
        <p:spPr>
          <a:xfrm>
            <a:off x="5162766" y="407560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47ACFF2-88BC-400D-BDCF-5A627609018F}"/>
              </a:ext>
            </a:extLst>
          </p:cNvPr>
          <p:cNvCxnSpPr>
            <a:cxnSpLocks/>
          </p:cNvCxnSpPr>
          <p:nvPr/>
        </p:nvCxnSpPr>
        <p:spPr>
          <a:xfrm flipH="1">
            <a:off x="5177920" y="4075603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A470D3C-D27D-4F9F-B02F-B94CE4B1BD9A}"/>
              </a:ext>
            </a:extLst>
          </p:cNvPr>
          <p:cNvSpPr txBox="1"/>
          <p:nvPr/>
        </p:nvSpPr>
        <p:spPr>
          <a:xfrm>
            <a:off x="5604725" y="35752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E88D3F-E53E-4568-9320-F721F195BC9E}"/>
              </a:ext>
            </a:extLst>
          </p:cNvPr>
          <p:cNvSpPr txBox="1"/>
          <p:nvPr/>
        </p:nvSpPr>
        <p:spPr>
          <a:xfrm>
            <a:off x="6027731" y="35752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1C30E05-2C06-4216-B289-FC09A4CCC81B}"/>
              </a:ext>
            </a:extLst>
          </p:cNvPr>
          <p:cNvSpPr txBox="1"/>
          <p:nvPr/>
        </p:nvSpPr>
        <p:spPr>
          <a:xfrm>
            <a:off x="5898607" y="405294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3DC1B6-0F32-4521-9285-A50530DCB85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0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  <p:bldP spid="7" grpId="0"/>
      <p:bldP spid="8" grpId="0"/>
      <p:bldP spid="9" grpId="0"/>
      <p:bldP spid="9" grpId="1"/>
      <p:bldP spid="10" grpId="0"/>
      <p:bldP spid="10" grpId="1"/>
      <p:bldP spid="14" grpId="0"/>
      <p:bldP spid="15" grpId="0"/>
      <p:bldP spid="19" grpId="0"/>
      <p:bldP spid="22" grpId="0"/>
      <p:bldP spid="23" grpId="0"/>
      <p:bldP spid="24" grpId="0"/>
    </p:bld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9F0B0A-B348-40FE-91AB-F9F90A605EE4}"/>
              </a:ext>
            </a:extLst>
          </p:cNvPr>
          <p:cNvSpPr/>
          <p:nvPr/>
        </p:nvSpPr>
        <p:spPr>
          <a:xfrm>
            <a:off x="103032" y="51516"/>
            <a:ext cx="3558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Complete the table.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A2F92B-1D54-4ADC-A561-A14B86265B3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442" y="723706"/>
            <a:ext cx="7774265" cy="591099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191FC0E-172D-45BA-8398-DAC448D41EA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64823-44B1-45B6-AD12-6DC08C71B888}"/>
              </a:ext>
            </a:extLst>
          </p:cNvPr>
          <p:cNvSpPr/>
          <p:nvPr/>
        </p:nvSpPr>
        <p:spPr>
          <a:xfrm>
            <a:off x="2452293" y="5118690"/>
            <a:ext cx="28182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 at base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E35404-613F-4060-9D55-948C118DEF13}"/>
              </a:ext>
            </a:extLst>
          </p:cNvPr>
          <p:cNvSpPr/>
          <p:nvPr/>
        </p:nvSpPr>
        <p:spPr>
          <a:xfrm>
            <a:off x="2452293" y="4449845"/>
            <a:ext cx="28182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 joining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DF3CB-2AEF-4D91-B9BC-730482BA6C63}"/>
              </a:ext>
            </a:extLst>
          </p:cNvPr>
          <p:cNvSpPr/>
          <p:nvPr/>
        </p:nvSpPr>
        <p:spPr>
          <a:xfrm>
            <a:off x="8242633" y="4773159"/>
            <a:ext cx="10483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15799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Jemma thinks of a number. She says, </a:t>
            </a:r>
          </a:p>
          <a:p>
            <a:r>
              <a:rPr lang="en-US" sz="3200" b="1" dirty="0"/>
              <a:t>‘Add 3 to my number and then multiply the result by 5 </a:t>
            </a:r>
          </a:p>
          <a:p>
            <a:r>
              <a:rPr lang="en-US" sz="3200" b="1" dirty="0"/>
              <a:t>The answer is 35’</a:t>
            </a:r>
          </a:p>
          <a:p>
            <a:r>
              <a:rPr lang="en-US" sz="3200" b="1" dirty="0"/>
              <a:t>What is Jemma’s number?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914F48-6001-42E6-9779-B55999C4F7C1}"/>
              </a:ext>
            </a:extLst>
          </p:cNvPr>
          <p:cNvSpPr/>
          <p:nvPr/>
        </p:nvSpPr>
        <p:spPr>
          <a:xfrm>
            <a:off x="56122" y="3126722"/>
            <a:ext cx="64753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Riaz thinks of a number. He says, </a:t>
            </a:r>
          </a:p>
          <a:p>
            <a:r>
              <a:rPr lang="en-US" sz="3200" b="1" dirty="0"/>
              <a:t>‘Halve my number and then add 17 </a:t>
            </a:r>
          </a:p>
          <a:p>
            <a:r>
              <a:rPr lang="en-US" sz="3200" b="1" dirty="0"/>
              <a:t>The answer is 23’</a:t>
            </a:r>
          </a:p>
          <a:p>
            <a:r>
              <a:rPr lang="en-US" sz="3200" b="1" dirty="0"/>
              <a:t>What is Riaz’s number?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792B7F-1534-4436-9639-C02C96B9EEAC}"/>
              </a:ext>
            </a:extLst>
          </p:cNvPr>
          <p:cNvSpPr/>
          <p:nvPr/>
        </p:nvSpPr>
        <p:spPr>
          <a:xfrm>
            <a:off x="5405254" y="129194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320C737-0307-4C9E-855A-7FE8876E5CCC}"/>
              </a:ext>
            </a:extLst>
          </p:cNvPr>
          <p:cNvCxnSpPr>
            <a:cxnSpLocks/>
          </p:cNvCxnSpPr>
          <p:nvPr/>
        </p:nvCxnSpPr>
        <p:spPr>
          <a:xfrm>
            <a:off x="6693728" y="161681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8B5F094-D547-4E98-93FE-962DBD970E0F}"/>
              </a:ext>
            </a:extLst>
          </p:cNvPr>
          <p:cNvSpPr txBox="1"/>
          <p:nvPr/>
        </p:nvSpPr>
        <p:spPr>
          <a:xfrm>
            <a:off x="6854579" y="121056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590FA6-56EE-406B-B824-7697BE85CB97}"/>
              </a:ext>
            </a:extLst>
          </p:cNvPr>
          <p:cNvSpPr/>
          <p:nvPr/>
        </p:nvSpPr>
        <p:spPr>
          <a:xfrm>
            <a:off x="7621981" y="129194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D0EC228-3A5F-4D4C-9807-3378DB5C4956}"/>
              </a:ext>
            </a:extLst>
          </p:cNvPr>
          <p:cNvCxnSpPr>
            <a:cxnSpLocks/>
          </p:cNvCxnSpPr>
          <p:nvPr/>
        </p:nvCxnSpPr>
        <p:spPr>
          <a:xfrm>
            <a:off x="8932299" y="161681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70A7E84-3E3D-4374-A3D7-CAAD51FE9CA4}"/>
              </a:ext>
            </a:extLst>
          </p:cNvPr>
          <p:cNvSpPr txBox="1"/>
          <p:nvPr/>
        </p:nvSpPr>
        <p:spPr>
          <a:xfrm>
            <a:off x="9156105" y="1210568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8B155E-73A3-4260-9282-6F215AB6D129}"/>
              </a:ext>
            </a:extLst>
          </p:cNvPr>
          <p:cNvSpPr/>
          <p:nvPr/>
        </p:nvSpPr>
        <p:spPr>
          <a:xfrm>
            <a:off x="9860552" y="129194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A516C7-B6B7-44D8-B2DE-CA1878C75FFF}"/>
              </a:ext>
            </a:extLst>
          </p:cNvPr>
          <p:cNvSpPr txBox="1"/>
          <p:nvPr/>
        </p:nvSpPr>
        <p:spPr>
          <a:xfrm>
            <a:off x="10210800" y="1310739"/>
            <a:ext cx="8759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D23058-7B86-4025-AE68-69D99EFB4C7D}"/>
              </a:ext>
            </a:extLst>
          </p:cNvPr>
          <p:cNvSpPr txBox="1"/>
          <p:nvPr/>
        </p:nvSpPr>
        <p:spPr>
          <a:xfrm>
            <a:off x="8115299" y="1310739"/>
            <a:ext cx="7203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4ADB81-EEA1-48CC-BE00-CEB19044C348}"/>
              </a:ext>
            </a:extLst>
          </p:cNvPr>
          <p:cNvSpPr txBox="1"/>
          <p:nvPr/>
        </p:nvSpPr>
        <p:spPr>
          <a:xfrm>
            <a:off x="5926510" y="1301053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E8FDCA-3188-41A9-88EB-6C458A8A7FDA}"/>
              </a:ext>
            </a:extLst>
          </p:cNvPr>
          <p:cNvSpPr/>
          <p:nvPr/>
        </p:nvSpPr>
        <p:spPr>
          <a:xfrm>
            <a:off x="7912423" y="2112103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 ÷ 5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F57CF1-0530-4FE8-ACCC-69549352321B}"/>
              </a:ext>
            </a:extLst>
          </p:cNvPr>
          <p:cNvSpPr/>
          <p:nvPr/>
        </p:nvSpPr>
        <p:spPr>
          <a:xfrm>
            <a:off x="9297252" y="2112102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01C799-7031-4E88-BB1A-EC987AF05607}"/>
              </a:ext>
            </a:extLst>
          </p:cNvPr>
          <p:cNvSpPr/>
          <p:nvPr/>
        </p:nvSpPr>
        <p:spPr>
          <a:xfrm>
            <a:off x="5535930" y="2112102"/>
            <a:ext cx="1331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– 3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9AA7B3-9024-4103-9491-7CAC040B99AD}"/>
              </a:ext>
            </a:extLst>
          </p:cNvPr>
          <p:cNvSpPr/>
          <p:nvPr/>
        </p:nvSpPr>
        <p:spPr>
          <a:xfrm>
            <a:off x="6744734" y="2112101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E2D848-DF4A-43D8-B453-E3B5287E615E}"/>
              </a:ext>
            </a:extLst>
          </p:cNvPr>
          <p:cNvSpPr/>
          <p:nvPr/>
        </p:nvSpPr>
        <p:spPr>
          <a:xfrm>
            <a:off x="468630" y="2112101"/>
            <a:ext cx="44293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Jemma’s number is 4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C652C2-200D-4D7C-968A-B7D0D05D4EF7}"/>
              </a:ext>
            </a:extLst>
          </p:cNvPr>
          <p:cNvSpPr/>
          <p:nvPr/>
        </p:nvSpPr>
        <p:spPr>
          <a:xfrm>
            <a:off x="5405254" y="4421030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A1D3DB0-FD12-4A33-A7BF-90D558190CBE}"/>
              </a:ext>
            </a:extLst>
          </p:cNvPr>
          <p:cNvCxnSpPr>
            <a:cxnSpLocks/>
          </p:cNvCxnSpPr>
          <p:nvPr/>
        </p:nvCxnSpPr>
        <p:spPr>
          <a:xfrm>
            <a:off x="6693728" y="4745898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551BA41-9E26-4E70-A3E1-7CAA04FE666C}"/>
              </a:ext>
            </a:extLst>
          </p:cNvPr>
          <p:cNvSpPr txBox="1"/>
          <p:nvPr/>
        </p:nvSpPr>
        <p:spPr>
          <a:xfrm>
            <a:off x="6854579" y="4339652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5FEE3F-5215-47FA-859D-8DF7610D9E47}"/>
              </a:ext>
            </a:extLst>
          </p:cNvPr>
          <p:cNvSpPr/>
          <p:nvPr/>
        </p:nvSpPr>
        <p:spPr>
          <a:xfrm>
            <a:off x="7621981" y="4421030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0B8129C-E664-47CC-87B7-D596ADDF5B8B}"/>
              </a:ext>
            </a:extLst>
          </p:cNvPr>
          <p:cNvCxnSpPr>
            <a:cxnSpLocks/>
          </p:cNvCxnSpPr>
          <p:nvPr/>
        </p:nvCxnSpPr>
        <p:spPr>
          <a:xfrm>
            <a:off x="8932299" y="4745898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ACEAB0A-1054-4EDD-B6F1-DF5749C13C1A}"/>
              </a:ext>
            </a:extLst>
          </p:cNvPr>
          <p:cNvSpPr txBox="1"/>
          <p:nvPr/>
        </p:nvSpPr>
        <p:spPr>
          <a:xfrm>
            <a:off x="9050598" y="4339652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+17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E72F3F-045D-4CB7-93E1-44E6AF60AB84}"/>
              </a:ext>
            </a:extLst>
          </p:cNvPr>
          <p:cNvSpPr/>
          <p:nvPr/>
        </p:nvSpPr>
        <p:spPr>
          <a:xfrm>
            <a:off x="9860552" y="4421030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7AC7BC-46CD-4D32-A17C-2B61A5ECA621}"/>
              </a:ext>
            </a:extLst>
          </p:cNvPr>
          <p:cNvSpPr txBox="1"/>
          <p:nvPr/>
        </p:nvSpPr>
        <p:spPr>
          <a:xfrm>
            <a:off x="10210800" y="4439823"/>
            <a:ext cx="8759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3640E3-4FAE-40D1-87DB-501CD818F259}"/>
              </a:ext>
            </a:extLst>
          </p:cNvPr>
          <p:cNvSpPr txBox="1"/>
          <p:nvPr/>
        </p:nvSpPr>
        <p:spPr>
          <a:xfrm>
            <a:off x="8115299" y="4439823"/>
            <a:ext cx="7203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257D6C6-9E9A-4167-92E3-B5F14B35D5B6}"/>
              </a:ext>
            </a:extLst>
          </p:cNvPr>
          <p:cNvSpPr txBox="1"/>
          <p:nvPr/>
        </p:nvSpPr>
        <p:spPr>
          <a:xfrm>
            <a:off x="5762388" y="4430137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5F56570-0CFA-4390-B30F-FF254205DDAA}"/>
              </a:ext>
            </a:extLst>
          </p:cNvPr>
          <p:cNvSpPr/>
          <p:nvPr/>
        </p:nvSpPr>
        <p:spPr>
          <a:xfrm>
            <a:off x="7783470" y="5241187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 – 17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F70CB58-BAD4-4B32-B7B9-677EEC48D968}"/>
              </a:ext>
            </a:extLst>
          </p:cNvPr>
          <p:cNvSpPr/>
          <p:nvPr/>
        </p:nvSpPr>
        <p:spPr>
          <a:xfrm>
            <a:off x="9426205" y="5241186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802865-2353-42A7-9D9F-D313EC4F48AF}"/>
              </a:ext>
            </a:extLst>
          </p:cNvPr>
          <p:cNvSpPr/>
          <p:nvPr/>
        </p:nvSpPr>
        <p:spPr>
          <a:xfrm>
            <a:off x="5465592" y="5241186"/>
            <a:ext cx="1331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2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D2CA53-AAFC-4626-BC91-0A61956DA7C9}"/>
              </a:ext>
            </a:extLst>
          </p:cNvPr>
          <p:cNvSpPr/>
          <p:nvPr/>
        </p:nvSpPr>
        <p:spPr>
          <a:xfrm>
            <a:off x="6627504" y="5241185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403502B-682B-4F73-8F5D-C7194944DA6E}"/>
              </a:ext>
            </a:extLst>
          </p:cNvPr>
          <p:cNvSpPr/>
          <p:nvPr/>
        </p:nvSpPr>
        <p:spPr>
          <a:xfrm>
            <a:off x="468630" y="5326282"/>
            <a:ext cx="44293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Riaz’s number is 12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59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2" grpId="0"/>
      <p:bldP spid="23" grpId="0" animBg="1"/>
      <p:bldP spid="25" grpId="0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These are some prices in a flower shop. </a:t>
            </a:r>
          </a:p>
          <a:p>
            <a:r>
              <a:rPr lang="en-GB" sz="3200" dirty="0"/>
              <a:t>Tulips – £1.20 for a bunch</a:t>
            </a:r>
          </a:p>
          <a:p>
            <a:r>
              <a:rPr lang="en-GB" sz="3200" dirty="0"/>
              <a:t>Roses – 40p each</a:t>
            </a:r>
          </a:p>
          <a:p>
            <a:r>
              <a:rPr lang="en-GB" sz="3200" dirty="0"/>
              <a:t>Daffodils – 55p for a bunch</a:t>
            </a:r>
          </a:p>
          <a:p>
            <a:r>
              <a:rPr lang="en-GB" sz="3200" b="1" dirty="0"/>
              <a:t>How many roses can you buy for exactly £2?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1498C8-8693-439F-8CAA-6E44FCF3CE78}"/>
              </a:ext>
            </a:extLst>
          </p:cNvPr>
          <p:cNvSpPr/>
          <p:nvPr/>
        </p:nvSpPr>
        <p:spPr>
          <a:xfrm>
            <a:off x="56121" y="3408076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Amy buys </a:t>
            </a:r>
            <a:r>
              <a:rPr lang="en-GB" sz="3200" b="1" u="sng" dirty="0"/>
              <a:t>one</a:t>
            </a:r>
            <a:r>
              <a:rPr lang="en-GB" sz="3200" b="1" dirty="0"/>
              <a:t> bunch of tulips and </a:t>
            </a:r>
            <a:r>
              <a:rPr lang="en-GB" sz="3200" b="1" u="sng" dirty="0"/>
              <a:t>three</a:t>
            </a:r>
            <a:r>
              <a:rPr lang="en-GB" sz="3200" b="1" dirty="0"/>
              <a:t> bunches of daffodils. </a:t>
            </a:r>
          </a:p>
          <a:p>
            <a:r>
              <a:rPr lang="en-GB" sz="3200" b="1" dirty="0"/>
              <a:t>How much does she pay altogether?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520E96-0881-4264-A533-2ACEEC20A948}"/>
              </a:ext>
            </a:extLst>
          </p:cNvPr>
          <p:cNvSpPr txBox="1"/>
          <p:nvPr/>
        </p:nvSpPr>
        <p:spPr>
          <a:xfrm>
            <a:off x="345148" y="2717534"/>
            <a:ext cx="1555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= 40p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5E62D8-DC49-4F0D-80E3-A27B64B4EBDC}"/>
              </a:ext>
            </a:extLst>
          </p:cNvPr>
          <p:cNvSpPr txBox="1"/>
          <p:nvPr/>
        </p:nvSpPr>
        <p:spPr>
          <a:xfrm>
            <a:off x="2087244" y="2714921"/>
            <a:ext cx="1555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= 80p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214831-26C3-46E7-B88B-C73C78C3B706}"/>
              </a:ext>
            </a:extLst>
          </p:cNvPr>
          <p:cNvSpPr txBox="1"/>
          <p:nvPr/>
        </p:nvSpPr>
        <p:spPr>
          <a:xfrm>
            <a:off x="3829340" y="2716353"/>
            <a:ext cx="1742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= £1.20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E8B585-545C-4720-A855-68EE2C073351}"/>
              </a:ext>
            </a:extLst>
          </p:cNvPr>
          <p:cNvSpPr txBox="1"/>
          <p:nvPr/>
        </p:nvSpPr>
        <p:spPr>
          <a:xfrm>
            <a:off x="5758425" y="2714921"/>
            <a:ext cx="1742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= £1.60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DDC120-2F8D-4116-9AF7-C26585A2EA48}"/>
              </a:ext>
            </a:extLst>
          </p:cNvPr>
          <p:cNvSpPr txBox="1"/>
          <p:nvPr/>
        </p:nvSpPr>
        <p:spPr>
          <a:xfrm>
            <a:off x="7687510" y="2714921"/>
            <a:ext cx="1742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= £2.00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5DE2B1-AF74-40DB-9DE7-398CDACAF5F9}"/>
              </a:ext>
            </a:extLst>
          </p:cNvPr>
          <p:cNvSpPr txBox="1"/>
          <p:nvPr/>
        </p:nvSpPr>
        <p:spPr>
          <a:xfrm>
            <a:off x="7687510" y="2019770"/>
            <a:ext cx="1742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roses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AAE5BD7-BD6F-4421-B127-579AA7710A1F}"/>
              </a:ext>
            </a:extLst>
          </p:cNvPr>
          <p:cNvGrpSpPr/>
          <p:nvPr/>
        </p:nvGrpSpPr>
        <p:grpSpPr>
          <a:xfrm>
            <a:off x="665831" y="4557936"/>
            <a:ext cx="1861800" cy="1405123"/>
            <a:chOff x="2248666" y="1937292"/>
            <a:chExt cx="1861800" cy="140512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3D8948-382D-4D39-AE22-D075E136EEAE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F62041-6AEB-4AD4-AA3B-6A21B68EDCDA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59EF86A-6DED-4E8F-BF2C-D4FDD8FCB950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4485872-673C-4CB2-8B62-EA6B585601C2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3CF6760-0698-4AF6-80DD-173FDC8E5A9A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BA3D96E-B5F9-487E-B5D2-B4A0F3184FBE}"/>
              </a:ext>
            </a:extLst>
          </p:cNvPr>
          <p:cNvSpPr txBox="1"/>
          <p:nvPr/>
        </p:nvSpPr>
        <p:spPr>
          <a:xfrm>
            <a:off x="1560946" y="544951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CF7746-A3ED-48E7-A6C3-C713B987BD48}"/>
              </a:ext>
            </a:extLst>
          </p:cNvPr>
          <p:cNvSpPr txBox="1"/>
          <p:nvPr/>
        </p:nvSpPr>
        <p:spPr>
          <a:xfrm>
            <a:off x="1169746" y="432569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0D2A75-3170-4E2D-8562-35EBAEBB2259}"/>
              </a:ext>
            </a:extLst>
          </p:cNvPr>
          <p:cNvSpPr txBox="1"/>
          <p:nvPr/>
        </p:nvSpPr>
        <p:spPr>
          <a:xfrm>
            <a:off x="660128" y="5449513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4A6842-01AC-43A4-AC25-7FB826B3E25E}"/>
              </a:ext>
            </a:extLst>
          </p:cNvPr>
          <p:cNvSpPr txBox="1"/>
          <p:nvPr/>
        </p:nvSpPr>
        <p:spPr>
          <a:xfrm>
            <a:off x="345148" y="5449512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6CD811-590D-46AB-9E87-189EF1D1EEF5}"/>
              </a:ext>
            </a:extLst>
          </p:cNvPr>
          <p:cNvSpPr txBox="1"/>
          <p:nvPr/>
        </p:nvSpPr>
        <p:spPr>
          <a:xfrm>
            <a:off x="2455060" y="4565630"/>
            <a:ext cx="43521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£1.2 0 + £1.6 5 =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68EF5C-ABE9-4CBE-A76A-8588B9FB3805}"/>
              </a:ext>
            </a:extLst>
          </p:cNvPr>
          <p:cNvSpPr txBox="1"/>
          <p:nvPr/>
        </p:nvSpPr>
        <p:spPr>
          <a:xfrm>
            <a:off x="6629473" y="4557936"/>
            <a:ext cx="43521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£2.8 5</a:t>
            </a:r>
          </a:p>
        </p:txBody>
      </p:sp>
    </p:spTree>
    <p:extLst>
      <p:ext uri="{BB962C8B-B14F-4D97-AF65-F5344CB8AC3E}">
        <p14:creationId xmlns:p14="http://schemas.microsoft.com/office/powerpoint/2010/main" val="301681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Luke needs 200 grams of flour. </a:t>
            </a:r>
          </a:p>
          <a:p>
            <a:r>
              <a:rPr lang="en-US" sz="3200" b="1" dirty="0"/>
              <a:t>Draw an arrow on the scale to show 200 g.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285EF3-190B-4C29-B068-32CCCAE62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27" y="1259464"/>
            <a:ext cx="8973057" cy="535747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3CA5BC4-1A36-4D1E-9E88-C7C0B4D3DA49}"/>
              </a:ext>
            </a:extLst>
          </p:cNvPr>
          <p:cNvCxnSpPr>
            <a:cxnSpLocks/>
          </p:cNvCxnSpPr>
          <p:nvPr/>
        </p:nvCxnSpPr>
        <p:spPr>
          <a:xfrm flipV="1">
            <a:off x="2107875" y="5129940"/>
            <a:ext cx="0" cy="77944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0713621-B3A2-4E23-A605-1910D53FB827}"/>
              </a:ext>
            </a:extLst>
          </p:cNvPr>
          <p:cNvSpPr txBox="1"/>
          <p:nvPr/>
        </p:nvSpPr>
        <p:spPr>
          <a:xfrm rot="16200000">
            <a:off x="1373882" y="4275906"/>
            <a:ext cx="7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100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9034E4-0001-4FC7-8743-F67A357CCEEF}"/>
              </a:ext>
            </a:extLst>
          </p:cNvPr>
          <p:cNvSpPr txBox="1"/>
          <p:nvPr/>
        </p:nvSpPr>
        <p:spPr>
          <a:xfrm rot="16200000">
            <a:off x="1708118" y="4275906"/>
            <a:ext cx="7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200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7FF121-53F6-4811-ADA2-463882217392}"/>
              </a:ext>
            </a:extLst>
          </p:cNvPr>
          <p:cNvSpPr txBox="1"/>
          <p:nvPr/>
        </p:nvSpPr>
        <p:spPr>
          <a:xfrm rot="16200000">
            <a:off x="2042354" y="4275906"/>
            <a:ext cx="7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300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3B7C4B-9EA7-4DB8-B6D5-B723884C78FE}"/>
              </a:ext>
            </a:extLst>
          </p:cNvPr>
          <p:cNvSpPr txBox="1"/>
          <p:nvPr/>
        </p:nvSpPr>
        <p:spPr>
          <a:xfrm rot="16200000">
            <a:off x="2376590" y="4275906"/>
            <a:ext cx="7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400 </a:t>
            </a:r>
          </a:p>
        </p:txBody>
      </p:sp>
    </p:spTree>
    <p:extLst>
      <p:ext uri="{BB962C8B-B14F-4D97-AF65-F5344CB8AC3E}">
        <p14:creationId xmlns:p14="http://schemas.microsoft.com/office/powerpoint/2010/main" val="402974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B541FC-D449-4DA7-8585-7CED98D9C30B}"/>
              </a:ext>
            </a:extLst>
          </p:cNvPr>
          <p:cNvSpPr/>
          <p:nvPr/>
        </p:nvSpPr>
        <p:spPr>
          <a:xfrm>
            <a:off x="56122" y="50000"/>
            <a:ext cx="94098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At a tournament there are 7 players in each team.</a:t>
            </a:r>
          </a:p>
          <a:p>
            <a:r>
              <a:rPr lang="en-GB" sz="3200" b="1" dirty="0"/>
              <a:t>There are 112 players altogether.</a:t>
            </a:r>
          </a:p>
          <a:p>
            <a:r>
              <a:rPr lang="en-GB" sz="3200" b="1" dirty="0"/>
              <a:t>How many teams is this?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F4EC08-0EE9-48BC-B581-24DB66FDED97}"/>
              </a:ext>
            </a:extLst>
          </p:cNvPr>
          <p:cNvSpPr txBox="1"/>
          <p:nvPr/>
        </p:nvSpPr>
        <p:spPr>
          <a:xfrm>
            <a:off x="1342094" y="2072225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A10786-3F0C-4FC4-88DA-F7EC9700D896}"/>
              </a:ext>
            </a:extLst>
          </p:cNvPr>
          <p:cNvSpPr txBox="1"/>
          <p:nvPr/>
        </p:nvSpPr>
        <p:spPr>
          <a:xfrm>
            <a:off x="867477" y="207862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A034B0-2C01-4625-874B-403530EF0B07}"/>
              </a:ext>
            </a:extLst>
          </p:cNvPr>
          <p:cNvCxnSpPr>
            <a:cxnSpLocks/>
          </p:cNvCxnSpPr>
          <p:nvPr/>
        </p:nvCxnSpPr>
        <p:spPr>
          <a:xfrm>
            <a:off x="1342094" y="2128186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5FA2887-5E37-44BD-83C3-E0D7D553A7BD}"/>
              </a:ext>
            </a:extLst>
          </p:cNvPr>
          <p:cNvCxnSpPr>
            <a:cxnSpLocks/>
          </p:cNvCxnSpPr>
          <p:nvPr/>
        </p:nvCxnSpPr>
        <p:spPr>
          <a:xfrm>
            <a:off x="1361046" y="2112142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8EF6338-559B-4C35-A797-B46447A0FF8C}"/>
              </a:ext>
            </a:extLst>
          </p:cNvPr>
          <p:cNvSpPr txBox="1"/>
          <p:nvPr/>
        </p:nvSpPr>
        <p:spPr>
          <a:xfrm>
            <a:off x="1783416" y="16196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90028-C75E-400B-B02C-CDFA691E4DF3}"/>
              </a:ext>
            </a:extLst>
          </p:cNvPr>
          <p:cNvSpPr txBox="1"/>
          <p:nvPr/>
        </p:nvSpPr>
        <p:spPr>
          <a:xfrm>
            <a:off x="2213709" y="16213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CDFBAD-19C9-4898-BB1D-74AF5FC50811}"/>
              </a:ext>
            </a:extLst>
          </p:cNvPr>
          <p:cNvSpPr txBox="1"/>
          <p:nvPr/>
        </p:nvSpPr>
        <p:spPr>
          <a:xfrm>
            <a:off x="2067531" y="210723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4CAF7E-0EE4-402B-90F9-5007891DC30B}"/>
              </a:ext>
            </a:extLst>
          </p:cNvPr>
          <p:cNvSpPr/>
          <p:nvPr/>
        </p:nvSpPr>
        <p:spPr>
          <a:xfrm flipH="1">
            <a:off x="4432148" y="1035727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teams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30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</p:bld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film starts at 6:45pm.</a:t>
            </a:r>
          </a:p>
          <a:p>
            <a:r>
              <a:rPr lang="en-US" sz="3200" b="1" dirty="0"/>
              <a:t>It lasts 2 hours and 35 minutes.</a:t>
            </a:r>
          </a:p>
          <a:p>
            <a:r>
              <a:rPr lang="en-US" sz="3200" b="1" dirty="0"/>
              <a:t>What time will the film finish?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4149E8-AF12-490D-8F02-603C725002C7}"/>
              </a:ext>
            </a:extLst>
          </p:cNvPr>
          <p:cNvGrpSpPr/>
          <p:nvPr/>
        </p:nvGrpSpPr>
        <p:grpSpPr>
          <a:xfrm>
            <a:off x="6110813" y="1129831"/>
            <a:ext cx="650662" cy="492950"/>
            <a:chOff x="3713710" y="928777"/>
            <a:chExt cx="650662" cy="49295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E209529-53CF-4C2A-9F59-571F4D41075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ECD275-B8AA-45F9-ABAB-A4AB783E8CBB}"/>
                </a:ext>
              </a:extLst>
            </p:cNvPr>
            <p:cNvSpPr txBox="1"/>
            <p:nvPr/>
          </p:nvSpPr>
          <p:spPr>
            <a:xfrm>
              <a:off x="3713710" y="1021617"/>
              <a:ext cx="650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6:45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A5FC0DC-39AD-489D-8470-A7B046E34061}"/>
              </a:ext>
            </a:extLst>
          </p:cNvPr>
          <p:cNvGrpSpPr/>
          <p:nvPr/>
        </p:nvGrpSpPr>
        <p:grpSpPr>
          <a:xfrm>
            <a:off x="6956721" y="1127078"/>
            <a:ext cx="776870" cy="494964"/>
            <a:chOff x="6784992" y="926763"/>
            <a:chExt cx="776870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B347F99-5246-4D3D-A0B3-ED02E924C6B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F3DB150-599C-4CCC-9B24-7C8A37A56412}"/>
                </a:ext>
              </a:extLst>
            </p:cNvPr>
            <p:cNvGrpSpPr/>
            <p:nvPr/>
          </p:nvGrpSpPr>
          <p:grpSpPr>
            <a:xfrm>
              <a:off x="6784992" y="928608"/>
              <a:ext cx="776870" cy="493119"/>
              <a:chOff x="6784992" y="928608"/>
              <a:chExt cx="776870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EECE84-C0FA-4E00-B687-DD7CCA0E028A}"/>
                  </a:ext>
                </a:extLst>
              </p:cNvPr>
              <p:cNvSpPr txBox="1"/>
              <p:nvPr/>
            </p:nvSpPr>
            <p:spPr>
              <a:xfrm>
                <a:off x="6784992" y="1021617"/>
                <a:ext cx="7768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8:45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9F708A7-AA38-44BC-A060-83250865CE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91">
            <a:extLst>
              <a:ext uri="{FF2B5EF4-FFF2-40B4-BE49-F238E27FC236}">
                <a16:creationId xmlns:a16="http://schemas.microsoft.com/office/drawing/2014/main" id="{F04DF2FC-4632-4D8C-B7AA-280DF0E74B3A}"/>
              </a:ext>
            </a:extLst>
          </p:cNvPr>
          <p:cNvGrpSpPr/>
          <p:nvPr/>
        </p:nvGrpSpPr>
        <p:grpSpPr>
          <a:xfrm>
            <a:off x="6428531" y="631206"/>
            <a:ext cx="893612" cy="479154"/>
            <a:chOff x="7395283" y="5821043"/>
            <a:chExt cx="205894" cy="512761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EAA951C8-F7D0-46B9-90A9-F183BCC75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62DDB80-E028-4171-9296-209A2E3D8C89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+2h</a:t>
              </a:r>
            </a:p>
          </p:txBody>
        </p: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391E6283-D299-4F13-869D-BF403D205DBC}"/>
              </a:ext>
            </a:extLst>
          </p:cNvPr>
          <p:cNvGrpSpPr/>
          <p:nvPr/>
        </p:nvGrpSpPr>
        <p:grpSpPr>
          <a:xfrm>
            <a:off x="7325080" y="626775"/>
            <a:ext cx="889898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A265164-B85B-4F97-A9F5-901861AB0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C0C7865-8649-4497-83E5-11D1F7B8B915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+15m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1F09D7F-D59A-4ED9-912D-FC4A38B6E385}"/>
              </a:ext>
            </a:extLst>
          </p:cNvPr>
          <p:cNvGrpSpPr/>
          <p:nvPr/>
        </p:nvGrpSpPr>
        <p:grpSpPr>
          <a:xfrm>
            <a:off x="7884469" y="1124696"/>
            <a:ext cx="822936" cy="494964"/>
            <a:chOff x="6821641" y="926763"/>
            <a:chExt cx="822936" cy="4949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A5AB457-7B27-496E-85D4-F5DD8E1ABB8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29FF2F0-8FA4-44EF-A247-02FF72D5219C}"/>
                </a:ext>
              </a:extLst>
            </p:cNvPr>
            <p:cNvGrpSpPr/>
            <p:nvPr/>
          </p:nvGrpSpPr>
          <p:grpSpPr>
            <a:xfrm>
              <a:off x="6821641" y="928608"/>
              <a:ext cx="822936" cy="493119"/>
              <a:chOff x="6821641" y="928608"/>
              <a:chExt cx="822936" cy="49311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14E3EF4-93DB-4B9C-8567-CC5DE5EEAF01}"/>
                  </a:ext>
                </a:extLst>
              </p:cNvPr>
              <p:cNvSpPr txBox="1"/>
              <p:nvPr/>
            </p:nvSpPr>
            <p:spPr>
              <a:xfrm>
                <a:off x="6821641" y="1021617"/>
                <a:ext cx="8229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9:00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C91EF8C-287C-469B-947B-A7703F64B2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431E806-9C09-4830-B890-3410F3FFC17E}"/>
              </a:ext>
            </a:extLst>
          </p:cNvPr>
          <p:cNvCxnSpPr>
            <a:cxnSpLocks/>
          </p:cNvCxnSpPr>
          <p:nvPr/>
        </p:nvCxnSpPr>
        <p:spPr>
          <a:xfrm>
            <a:off x="6096000" y="1142875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D4F332B8-2D15-416E-821B-353C6AA6AC1C}"/>
              </a:ext>
            </a:extLst>
          </p:cNvPr>
          <p:cNvSpPr/>
          <p:nvPr/>
        </p:nvSpPr>
        <p:spPr>
          <a:xfrm>
            <a:off x="6362515" y="97730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F594410-E182-43D9-9283-D2F0984EB554}"/>
              </a:ext>
            </a:extLst>
          </p:cNvPr>
          <p:cNvGrpSpPr/>
          <p:nvPr/>
        </p:nvGrpSpPr>
        <p:grpSpPr>
          <a:xfrm>
            <a:off x="8805863" y="1124696"/>
            <a:ext cx="735668" cy="494964"/>
            <a:chOff x="6841779" y="926763"/>
            <a:chExt cx="735668" cy="49496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7E847B8-51A7-4D6A-AC83-C42DFD29A0E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0CD8EE4-9979-4046-A125-8A94AFE86FB2}"/>
                </a:ext>
              </a:extLst>
            </p:cNvPr>
            <p:cNvGrpSpPr/>
            <p:nvPr/>
          </p:nvGrpSpPr>
          <p:grpSpPr>
            <a:xfrm>
              <a:off x="6841779" y="928608"/>
              <a:ext cx="735668" cy="493119"/>
              <a:chOff x="6841779" y="928608"/>
              <a:chExt cx="735668" cy="49311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E121D07-42C1-4D87-9C9B-05686FBE1E33}"/>
                  </a:ext>
                </a:extLst>
              </p:cNvPr>
              <p:cNvSpPr txBox="1"/>
              <p:nvPr/>
            </p:nvSpPr>
            <p:spPr>
              <a:xfrm>
                <a:off x="6841779" y="1021617"/>
                <a:ext cx="7356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9:20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B5540FB-4E8A-4B49-BAC6-FA7C95072D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91">
            <a:extLst>
              <a:ext uri="{FF2B5EF4-FFF2-40B4-BE49-F238E27FC236}">
                <a16:creationId xmlns:a16="http://schemas.microsoft.com/office/drawing/2014/main" id="{A97A24F0-99D0-434F-B0E0-E2B15DE2A878}"/>
              </a:ext>
            </a:extLst>
          </p:cNvPr>
          <p:cNvGrpSpPr/>
          <p:nvPr/>
        </p:nvGrpSpPr>
        <p:grpSpPr>
          <a:xfrm>
            <a:off x="8220886" y="628824"/>
            <a:ext cx="893612" cy="479154"/>
            <a:chOff x="7395283" y="5821043"/>
            <a:chExt cx="205894" cy="512761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52089109-2AFC-4DBA-AB39-16A18F51E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F010156-58C9-4059-984D-CD4BF91C4082}"/>
                </a:ext>
              </a:extLst>
            </p:cNvPr>
            <p:cNvSpPr/>
            <p:nvPr/>
          </p:nvSpPr>
          <p:spPr>
            <a:xfrm>
              <a:off x="7408754" y="5821043"/>
              <a:ext cx="16850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+20m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EC89034-8BBD-4143-A575-26752A0AB31A}"/>
              </a:ext>
            </a:extLst>
          </p:cNvPr>
          <p:cNvSpPr txBox="1"/>
          <p:nvPr/>
        </p:nvSpPr>
        <p:spPr>
          <a:xfrm>
            <a:off x="412858" y="1663148"/>
            <a:ext cx="44680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It will finish at 9:20pm</a:t>
            </a:r>
          </a:p>
        </p:txBody>
      </p:sp>
    </p:spTree>
    <p:extLst>
      <p:ext uri="{BB962C8B-B14F-4D97-AF65-F5344CB8AC3E}">
        <p14:creationId xmlns:p14="http://schemas.microsoft.com/office/powerpoint/2010/main" val="257698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01928 -0.03797 C 0.02331 -0.0463 0.0293 -0.0507 0.03581 -0.0507 C 0.04297 -0.0507 0.04883 -0.0463 0.05287 -0.03797 L 0.07253 3.7037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3.7037E-6 L 0.0918 -0.03704 C 0.09597 -0.04537 0.10222 -0.04977 0.10847 -0.04977 C 0.11589 -0.04977 0.12175 -0.04537 0.12579 -0.03704 L 0.14584 3.7037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9 3.7037E-6 L 0.16602 -0.03658 C 0.17006 -0.04468 0.17618 -0.04908 0.18269 -0.04908 C 0.18998 -0.04908 0.19584 -0.04468 0.19987 -0.03658 L 0.21954 3.7037E-6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24" grpId="3" animBg="1"/>
      <p:bldP spid="33" grpId="0"/>
    </p:bld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CC9DC775-6FB2-49D2-9A5C-58CBB4F293D5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B521910F-3414-4B0C-9334-BFB891B84845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89D325D-B8A5-4E41-BDFB-1C712227426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9E7F16C-0F58-4F0E-B415-3C8BB155BBE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98C4D8F-5B98-4F8E-99D0-6821170A679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837DEDA-6FF7-4620-82BC-5728C09FD5D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D857029-8996-4B0E-A429-5E9DEF9C359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E160C89-E2CA-4229-B797-0EC9DD4B4CD2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5111AE6B-E2DA-480F-9E3E-674D7FB86547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A37EFBB-F2B6-4805-970E-9975EB682F5F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0D013A4-F7E3-47C6-AFEE-5131A5870418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D691612-B882-42B5-BC96-DE0E26579DD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ED7746C-89C2-473F-8020-8D3F56B3238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FD3DACE-DFE5-4FCF-8E31-2BD4507B60D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D4811C2-B5BB-4030-A6E4-870A82A6BF15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EEF54E2-E6CD-4D3C-9E16-4DB910D4AE4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9D179F2-2914-4B8C-B018-A34F5770B985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F2977A9-0819-4BAB-8A15-03D7D526ABB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7AE71AE3-4AF6-49E7-B325-C485D6BE85E1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4447CC5-CA33-48D4-A1F2-C8AF34E8E00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FCD125D-FD28-4B48-86F7-BFCDE0EC69E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7065A59-0E15-423E-B61B-8F596953191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57B023F-3E6A-47D0-85C1-BD1514E461D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2F6C511-3936-4858-8190-1AF728AD650D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F2A4E86-7F4E-4C39-BACE-8850EED43DD9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5B3083D2-DBB3-40C2-BF4E-7CDC0DCB189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0BEC16B-5B11-4758-94C4-2014DEE2429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7C46D71-D940-4895-A097-234D70357915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A889640-008C-4324-BCAE-189FB4F7FE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FEF1D04-59F7-4975-ACFE-4E81B01F28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327A066D-0A3B-4F25-892D-D1DA388555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A98D082-67F0-4021-9696-60D9532A6E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1432121-8BAD-4F1A-819E-B3D370A616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AF49C5D-2928-49DC-BE85-6AC9948781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BBB3D164-CA3C-409E-9FF0-E463238FB6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D0B803A4-6C7C-406E-B83D-546F01B579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545DFB4-6E13-4E5A-862C-B803C632A2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AC5C957-E85D-4766-ACAB-3CBBA76B9A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289CB68-8FE6-46E9-82A0-EB9616A37C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A473F49-E0AC-4B3C-AE34-D95C94FEE7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84D085D3-3763-4078-8DDC-680C74380E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46D8428-1909-4992-A9C5-A7024E3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58F226AA-7FC9-4790-97BD-0917F43507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18371DC8-1289-49F2-B0FB-9023706ADA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4619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Circle two numbers which add to make 0.12</a:t>
            </a:r>
          </a:p>
          <a:p>
            <a:endParaRPr lang="en-US" sz="1100" dirty="0"/>
          </a:p>
          <a:p>
            <a:r>
              <a:rPr lang="en-US" sz="3200" dirty="0"/>
              <a:t>        0.1           0.5            0.05            0.7           0.07            0.2</a:t>
            </a:r>
          </a:p>
          <a:p>
            <a:endParaRPr lang="en-US" sz="1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6982CC8-BD0A-4C88-A3D5-B8DDC120B62D}"/>
              </a:ext>
            </a:extLst>
          </p:cNvPr>
          <p:cNvSpPr/>
          <p:nvPr/>
        </p:nvSpPr>
        <p:spPr>
          <a:xfrm>
            <a:off x="3794085" y="696036"/>
            <a:ext cx="1146405" cy="6158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16D325E-3FEA-40D1-BF1B-EFDA20782830}"/>
              </a:ext>
            </a:extLst>
          </p:cNvPr>
          <p:cNvSpPr/>
          <p:nvPr/>
        </p:nvSpPr>
        <p:spPr>
          <a:xfrm>
            <a:off x="7156396" y="696036"/>
            <a:ext cx="1146405" cy="6158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5C68464-B491-4683-840B-0FA557132B2F}"/>
              </a:ext>
            </a:extLst>
          </p:cNvPr>
          <p:cNvSpPr txBox="1"/>
          <p:nvPr/>
        </p:nvSpPr>
        <p:spPr>
          <a:xfrm>
            <a:off x="2243011" y="221021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0.0 7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182656FA-79C1-4B69-A1F4-88C1D3C223DB}"/>
              </a:ext>
            </a:extLst>
          </p:cNvPr>
          <p:cNvSpPr txBox="1"/>
          <p:nvPr/>
        </p:nvSpPr>
        <p:spPr>
          <a:xfrm>
            <a:off x="2233120" y="264734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0.0 5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8D4625D0-D585-4CB9-80EC-D5F3A6763996}"/>
              </a:ext>
            </a:extLst>
          </p:cNvPr>
          <p:cNvCxnSpPr>
            <a:cxnSpLocks/>
          </p:cNvCxnSpPr>
          <p:nvPr/>
        </p:nvCxnSpPr>
        <p:spPr>
          <a:xfrm>
            <a:off x="1808373" y="3158425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D70F7DDB-7AD8-4171-8412-2EF4E6C44B69}"/>
              </a:ext>
            </a:extLst>
          </p:cNvPr>
          <p:cNvCxnSpPr>
            <a:cxnSpLocks/>
          </p:cNvCxnSpPr>
          <p:nvPr/>
        </p:nvCxnSpPr>
        <p:spPr>
          <a:xfrm>
            <a:off x="1808373" y="3607430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763F9EB1-C5C0-4258-AF50-6C91D2F4DD0B}"/>
              </a:ext>
            </a:extLst>
          </p:cNvPr>
          <p:cNvSpPr txBox="1"/>
          <p:nvPr/>
        </p:nvSpPr>
        <p:spPr>
          <a:xfrm>
            <a:off x="1815810" y="2656332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ED626E8-64DB-4B8F-9FD9-6E91BE1CA7B2}"/>
              </a:ext>
            </a:extLst>
          </p:cNvPr>
          <p:cNvSpPr txBox="1"/>
          <p:nvPr/>
        </p:nvSpPr>
        <p:spPr>
          <a:xfrm>
            <a:off x="2537985" y="308261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A1DA9C7-2805-409D-B93B-6A79D750F53E}"/>
              </a:ext>
            </a:extLst>
          </p:cNvPr>
          <p:cNvSpPr txBox="1"/>
          <p:nvPr/>
        </p:nvSpPr>
        <p:spPr>
          <a:xfrm>
            <a:off x="3132896" y="308261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2C42A0AC-9025-444D-8553-87CB84967996}"/>
              </a:ext>
            </a:extLst>
          </p:cNvPr>
          <p:cNvSpPr txBox="1"/>
          <p:nvPr/>
        </p:nvSpPr>
        <p:spPr>
          <a:xfrm>
            <a:off x="2714799" y="307966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6CC00E6-B1E3-4AC4-B931-B1903778ED71}"/>
              </a:ext>
            </a:extLst>
          </p:cNvPr>
          <p:cNvSpPr txBox="1"/>
          <p:nvPr/>
        </p:nvSpPr>
        <p:spPr>
          <a:xfrm>
            <a:off x="2216561" y="308632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DA41641-0E49-43D5-A890-310E22811743}"/>
              </a:ext>
            </a:extLst>
          </p:cNvPr>
          <p:cNvSpPr txBox="1"/>
          <p:nvPr/>
        </p:nvSpPr>
        <p:spPr>
          <a:xfrm>
            <a:off x="2728647" y="1939531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0719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15" grpId="0"/>
      <p:bldP spid="116" grpId="0"/>
      <p:bldP spid="119" grpId="0"/>
      <p:bldP spid="121" grpId="0"/>
      <p:bldP spid="122" grpId="0"/>
      <p:bldP spid="123" grpId="0"/>
      <p:bldP spid="124" grpId="0"/>
      <p:bldP spid="125" grpId="0"/>
    </p:bld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3 numbers less than 10 which total 20.</a:t>
            </a:r>
          </a:p>
          <a:p>
            <a:r>
              <a:rPr lang="en-US" sz="3200" b="1" dirty="0"/>
              <a:t>Don’t write the same number more than once.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528CA9-E7DF-4A67-8D51-AECBB15B5711}"/>
              </a:ext>
            </a:extLst>
          </p:cNvPr>
          <p:cNvSpPr txBox="1"/>
          <p:nvPr/>
        </p:nvSpPr>
        <p:spPr>
          <a:xfrm>
            <a:off x="736105" y="1204936"/>
            <a:ext cx="21667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+ 8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DFB5CA-F1FD-4D69-9D8C-2A795661A011}"/>
              </a:ext>
            </a:extLst>
          </p:cNvPr>
          <p:cNvSpPr txBox="1"/>
          <p:nvPr/>
        </p:nvSpPr>
        <p:spPr>
          <a:xfrm>
            <a:off x="2499026" y="1175907"/>
            <a:ext cx="21667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82AD2F-6136-4815-B4FE-595865417291}"/>
              </a:ext>
            </a:extLst>
          </p:cNvPr>
          <p:cNvSpPr txBox="1"/>
          <p:nvPr/>
        </p:nvSpPr>
        <p:spPr>
          <a:xfrm>
            <a:off x="736105" y="1807620"/>
            <a:ext cx="33133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 + __ = 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03C1A2-4A45-49B1-BEE5-0778D7136C21}"/>
              </a:ext>
            </a:extLst>
          </p:cNvPr>
          <p:cNvSpPr txBox="1"/>
          <p:nvPr/>
        </p:nvSpPr>
        <p:spPr>
          <a:xfrm>
            <a:off x="1990025" y="1807620"/>
            <a:ext cx="66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9CE1BC-72E6-4864-B4E5-36B14303A7E3}"/>
              </a:ext>
            </a:extLst>
          </p:cNvPr>
          <p:cNvSpPr txBox="1"/>
          <p:nvPr/>
        </p:nvSpPr>
        <p:spPr>
          <a:xfrm>
            <a:off x="7733944" y="0"/>
            <a:ext cx="27298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9, 8 and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566428-A8DD-4642-A129-D0964F21C8CF}"/>
              </a:ext>
            </a:extLst>
          </p:cNvPr>
          <p:cNvSpPr txBox="1"/>
          <p:nvPr/>
        </p:nvSpPr>
        <p:spPr>
          <a:xfrm>
            <a:off x="5812407" y="1491378"/>
            <a:ext cx="272989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9, 7 and 4</a:t>
            </a:r>
          </a:p>
          <a:p>
            <a:r>
              <a:rPr lang="en-GB" sz="3500" b="1" dirty="0">
                <a:solidFill>
                  <a:srgbClr val="FF0000"/>
                </a:solidFill>
              </a:rPr>
              <a:t>9, 6 and 5</a:t>
            </a:r>
          </a:p>
          <a:p>
            <a:r>
              <a:rPr lang="en-GB" sz="3500" b="1" dirty="0">
                <a:solidFill>
                  <a:srgbClr val="FF0000"/>
                </a:solidFill>
              </a:rPr>
              <a:t>8, 7 and 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54E590-2441-4215-8F00-AA70B7F9A15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8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chart shows the number of cars in a car park at different times on one 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64EE9F-E16B-48D7-9BA2-C4506C10A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19" y="1286307"/>
            <a:ext cx="5723226" cy="53528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573F79B-5E27-44DD-952C-DEF4DDB674F4}"/>
              </a:ext>
            </a:extLst>
          </p:cNvPr>
          <p:cNvSpPr/>
          <p:nvPr/>
        </p:nvSpPr>
        <p:spPr>
          <a:xfrm>
            <a:off x="5950175" y="784291"/>
            <a:ext cx="58604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80 cars in the car park when it is full. </a:t>
            </a:r>
          </a:p>
          <a:p>
            <a:r>
              <a:rPr lang="en-US" sz="3200" b="1" dirty="0"/>
              <a:t>How many empty spaces were there in the car park at 3pm?</a:t>
            </a:r>
          </a:p>
          <a:p>
            <a:r>
              <a:rPr lang="en-US" sz="3200" b="1" dirty="0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2C304E-A5BD-4CEC-9905-585AADCE175D}"/>
              </a:ext>
            </a:extLst>
          </p:cNvPr>
          <p:cNvCxnSpPr>
            <a:cxnSpLocks/>
          </p:cNvCxnSpPr>
          <p:nvPr/>
        </p:nvCxnSpPr>
        <p:spPr>
          <a:xfrm flipH="1">
            <a:off x="1800225" y="2988335"/>
            <a:ext cx="29034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row: Curved Down 6">
            <a:extLst>
              <a:ext uri="{FF2B5EF4-FFF2-40B4-BE49-F238E27FC236}">
                <a16:creationId xmlns:a16="http://schemas.microsoft.com/office/drawing/2014/main" id="{4860E06A-5FD8-475C-B36D-A5A8C18115F2}"/>
              </a:ext>
            </a:extLst>
          </p:cNvPr>
          <p:cNvSpPr/>
          <p:nvPr/>
        </p:nvSpPr>
        <p:spPr>
          <a:xfrm rot="16200000">
            <a:off x="1489871" y="5149561"/>
            <a:ext cx="343333" cy="24938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C0BF547A-A41A-4799-87BA-443C3F92D837}"/>
              </a:ext>
            </a:extLst>
          </p:cNvPr>
          <p:cNvSpPr/>
          <p:nvPr/>
        </p:nvSpPr>
        <p:spPr>
          <a:xfrm rot="16200000">
            <a:off x="1489871" y="4905492"/>
            <a:ext cx="343333" cy="24938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944FF7ED-55E6-439B-B83C-DB64E2A19316}"/>
              </a:ext>
            </a:extLst>
          </p:cNvPr>
          <p:cNvSpPr/>
          <p:nvPr/>
        </p:nvSpPr>
        <p:spPr>
          <a:xfrm rot="16200000">
            <a:off x="1489872" y="4667527"/>
            <a:ext cx="343333" cy="24938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E20BE47B-1CDA-477A-BC88-BCC8883FDDCE}"/>
              </a:ext>
            </a:extLst>
          </p:cNvPr>
          <p:cNvSpPr/>
          <p:nvPr/>
        </p:nvSpPr>
        <p:spPr>
          <a:xfrm rot="16200000">
            <a:off x="1489872" y="4423458"/>
            <a:ext cx="343333" cy="24938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F2EBCE-B04B-4880-834B-AAC3E3BF65EC}"/>
              </a:ext>
            </a:extLst>
          </p:cNvPr>
          <p:cNvSpPr/>
          <p:nvPr/>
        </p:nvSpPr>
        <p:spPr>
          <a:xfrm>
            <a:off x="186089" y="5633015"/>
            <a:ext cx="25923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 </a:t>
            </a:r>
            <a:r>
              <a:rPr lang="en-GB" sz="3200" b="1" dirty="0">
                <a:solidFill>
                  <a:srgbClr val="FF0000"/>
                </a:solidFill>
              </a:rPr>
              <a:t>÷ 4 =</a:t>
            </a:r>
            <a:r>
              <a:rPr lang="en-US" sz="3200" b="1" dirty="0">
                <a:solidFill>
                  <a:srgbClr val="FF0000"/>
                </a:solidFill>
              </a:rPr>
              <a:t> 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6C5E94-585D-4D64-B7DF-BF511AA706D6}"/>
              </a:ext>
            </a:extLst>
          </p:cNvPr>
          <p:cNvSpPr/>
          <p:nvPr/>
        </p:nvSpPr>
        <p:spPr>
          <a:xfrm>
            <a:off x="1325090" y="3031175"/>
            <a:ext cx="6728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45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6BBF06-30BA-4212-B066-72440D2232D6}"/>
              </a:ext>
            </a:extLst>
          </p:cNvPr>
          <p:cNvSpPr/>
          <p:nvPr/>
        </p:nvSpPr>
        <p:spPr>
          <a:xfrm>
            <a:off x="1325089" y="2793034"/>
            <a:ext cx="6728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50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35A270-A4EF-4327-9145-170E3BBAA0B2}"/>
              </a:ext>
            </a:extLst>
          </p:cNvPr>
          <p:cNvSpPr/>
          <p:nvPr/>
        </p:nvSpPr>
        <p:spPr>
          <a:xfrm>
            <a:off x="6143832" y="2795341"/>
            <a:ext cx="25923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– 50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7BF3B9-855F-4ED6-9DEB-0809066CF67D}"/>
              </a:ext>
            </a:extLst>
          </p:cNvPr>
          <p:cNvSpPr/>
          <p:nvPr/>
        </p:nvSpPr>
        <p:spPr>
          <a:xfrm>
            <a:off x="7799408" y="2793034"/>
            <a:ext cx="3067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empty spaces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01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chart shows the number of cars in a car park at different times on one 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64EE9F-E16B-48D7-9BA2-C4506C10A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19" y="1286307"/>
            <a:ext cx="5723226" cy="53528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573F79B-5E27-44DD-952C-DEF4DDB674F4}"/>
              </a:ext>
            </a:extLst>
          </p:cNvPr>
          <p:cNvSpPr/>
          <p:nvPr/>
        </p:nvSpPr>
        <p:spPr>
          <a:xfrm>
            <a:off x="5950175" y="787513"/>
            <a:ext cx="5860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80 cars in the car park when it is full. </a:t>
            </a:r>
          </a:p>
          <a:p>
            <a:r>
              <a:rPr lang="en-US" sz="3200" b="1" dirty="0"/>
              <a:t>Circle all the times when the car park was less than half full. </a:t>
            </a:r>
          </a:p>
          <a:p>
            <a:r>
              <a:rPr lang="en-US" sz="3200" b="1" dirty="0"/>
              <a:t> </a:t>
            </a:r>
          </a:p>
          <a:p>
            <a:endParaRPr lang="en-US" sz="3200" b="1" dirty="0"/>
          </a:p>
          <a:p>
            <a:r>
              <a:rPr lang="en-US" sz="3200" dirty="0"/>
              <a:t>10 am     11 am     12 noon     1 pm</a:t>
            </a:r>
          </a:p>
          <a:p>
            <a:endParaRPr lang="en-US" sz="3200" dirty="0"/>
          </a:p>
          <a:p>
            <a:r>
              <a:rPr lang="en-US" sz="3200" dirty="0"/>
              <a:t>            2 pm     3 pm     4 pm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19DDE0-1AFC-4F33-AABE-C968BFA1AE95}"/>
              </a:ext>
            </a:extLst>
          </p:cNvPr>
          <p:cNvSpPr/>
          <p:nvPr/>
        </p:nvSpPr>
        <p:spPr>
          <a:xfrm>
            <a:off x="6633542" y="2844225"/>
            <a:ext cx="25923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80 </a:t>
            </a:r>
            <a:r>
              <a:rPr lang="en-GB" sz="3200" b="1" dirty="0">
                <a:solidFill>
                  <a:srgbClr val="FF0000"/>
                </a:solidFill>
              </a:rPr>
              <a:t>÷ 2 =</a:t>
            </a:r>
            <a:r>
              <a:rPr lang="en-US" sz="3200" b="1" dirty="0">
                <a:solidFill>
                  <a:srgbClr val="FF0000"/>
                </a:solidFill>
              </a:rPr>
              <a:t> 40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B226C85-EBCA-4E89-A2BF-2A08F3E1D33F}"/>
              </a:ext>
            </a:extLst>
          </p:cNvPr>
          <p:cNvCxnSpPr>
            <a:cxnSpLocks/>
          </p:cNvCxnSpPr>
          <p:nvPr/>
        </p:nvCxnSpPr>
        <p:spPr>
          <a:xfrm flipH="1">
            <a:off x="1800226" y="3473656"/>
            <a:ext cx="37306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B56A3C4-4FEF-415A-96B2-3CE404169FBD}"/>
              </a:ext>
            </a:extLst>
          </p:cNvPr>
          <p:cNvSpPr/>
          <p:nvPr/>
        </p:nvSpPr>
        <p:spPr>
          <a:xfrm>
            <a:off x="7329679" y="3680442"/>
            <a:ext cx="1426394" cy="7132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6B43274-E2FF-4EE0-99C0-E30239847751}"/>
              </a:ext>
            </a:extLst>
          </p:cNvPr>
          <p:cNvSpPr/>
          <p:nvPr/>
        </p:nvSpPr>
        <p:spPr>
          <a:xfrm>
            <a:off x="10546868" y="3680442"/>
            <a:ext cx="1426394" cy="7132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F3A9A71-A274-4CFB-BE6D-12B6B8F6C3DC}"/>
              </a:ext>
            </a:extLst>
          </p:cNvPr>
          <p:cNvSpPr/>
          <p:nvPr/>
        </p:nvSpPr>
        <p:spPr>
          <a:xfrm>
            <a:off x="6947934" y="4642544"/>
            <a:ext cx="1281667" cy="7132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7A609BC-23A1-4FC3-BF2B-B119A67108EE}"/>
              </a:ext>
            </a:extLst>
          </p:cNvPr>
          <p:cNvSpPr/>
          <p:nvPr/>
        </p:nvSpPr>
        <p:spPr>
          <a:xfrm>
            <a:off x="8229601" y="4639661"/>
            <a:ext cx="1281667" cy="7132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97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 animBg="1"/>
      <p:bldP spid="12" grpId="0" animBg="1"/>
      <p:bldP spid="13" grpId="0" animBg="1"/>
    </p:bld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51E186FE-D514-41DF-A82E-0B265D71417B}"/>
              </a:ext>
            </a:extLst>
          </p:cNvPr>
          <p:cNvSpPr txBox="1"/>
          <p:nvPr/>
        </p:nvSpPr>
        <p:spPr>
          <a:xfrm>
            <a:off x="6774646" y="5046253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9BBB84-E6D5-4DE1-84CA-C7BF1EDE36DE}"/>
              </a:ext>
            </a:extLst>
          </p:cNvPr>
          <p:cNvSpPr txBox="1"/>
          <p:nvPr/>
        </p:nvSpPr>
        <p:spPr>
          <a:xfrm>
            <a:off x="7660088" y="5471651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sequence.</a:t>
            </a:r>
          </a:p>
        </p:txBody>
      </p:sp>
      <p:pic>
        <p:nvPicPr>
          <p:cNvPr id="136194" name="Picture 2">
            <a:extLst>
              <a:ext uri="{FF2B5EF4-FFF2-40B4-BE49-F238E27FC236}">
                <a16:creationId xmlns:a16="http://schemas.microsoft.com/office/drawing/2014/main" id="{DB98F178-7979-4261-9D6E-A51E45933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919" y="174961"/>
            <a:ext cx="1479483" cy="6550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7B24796-682C-4E29-88D9-F9EE8EB6D836}"/>
              </a:ext>
            </a:extLst>
          </p:cNvPr>
          <p:cNvGrpSpPr/>
          <p:nvPr/>
        </p:nvGrpSpPr>
        <p:grpSpPr>
          <a:xfrm>
            <a:off x="6316131" y="2109026"/>
            <a:ext cx="1861800" cy="1405123"/>
            <a:chOff x="2248666" y="1937292"/>
            <a:chExt cx="1861800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F7BEA8-2DE4-4205-96A3-C1E45AEE5229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3 4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6FCB94-DB4B-4F05-B7C6-DAE35A88948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9B8B1AB-1D28-480F-889A-B99331A8A560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884CF85-FB75-47FF-BF6F-CD5C2740B06D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C826121-36AE-42C1-9C69-051A1F77C10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085285F-33ED-4376-A910-8194528B535F}"/>
              </a:ext>
            </a:extLst>
          </p:cNvPr>
          <p:cNvSpPr txBox="1"/>
          <p:nvPr/>
        </p:nvSpPr>
        <p:spPr>
          <a:xfrm>
            <a:off x="7201542" y="2991725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8F8C69-8B8B-496C-896E-5D49592F5EC3}"/>
              </a:ext>
            </a:extLst>
          </p:cNvPr>
          <p:cNvSpPr txBox="1"/>
          <p:nvPr/>
        </p:nvSpPr>
        <p:spPr>
          <a:xfrm>
            <a:off x="6776800" y="2991725"/>
            <a:ext cx="4733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2151-EF9E-4B1C-8242-E88DD148F8D5}"/>
              </a:ext>
            </a:extLst>
          </p:cNvPr>
          <p:cNvSpPr txBox="1"/>
          <p:nvPr/>
        </p:nvSpPr>
        <p:spPr>
          <a:xfrm>
            <a:off x="5067829" y="2991725"/>
            <a:ext cx="817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95E0CB-9337-4910-AB3F-97CBD3D32134}"/>
              </a:ext>
            </a:extLst>
          </p:cNvPr>
          <p:cNvSpPr txBox="1"/>
          <p:nvPr/>
        </p:nvSpPr>
        <p:spPr>
          <a:xfrm>
            <a:off x="6325450" y="5458204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E1A09A6-B0CF-4A73-9448-BA8F57C9F396}"/>
              </a:ext>
            </a:extLst>
          </p:cNvPr>
          <p:cNvCxnSpPr>
            <a:cxnSpLocks/>
          </p:cNvCxnSpPr>
          <p:nvPr/>
        </p:nvCxnSpPr>
        <p:spPr>
          <a:xfrm>
            <a:off x="6323676" y="5999874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75892CA-86C9-422F-8A30-D7D197803412}"/>
              </a:ext>
            </a:extLst>
          </p:cNvPr>
          <p:cNvCxnSpPr>
            <a:cxnSpLocks/>
          </p:cNvCxnSpPr>
          <p:nvPr/>
        </p:nvCxnSpPr>
        <p:spPr>
          <a:xfrm>
            <a:off x="6325450" y="6438652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B32FE8F-61EE-443F-BBE4-7993CEDDEF5F}"/>
              </a:ext>
            </a:extLst>
          </p:cNvPr>
          <p:cNvSpPr txBox="1"/>
          <p:nvPr/>
        </p:nvSpPr>
        <p:spPr>
          <a:xfrm>
            <a:off x="7668071" y="59288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94D888-932E-474E-84F1-8EC3AA88B7F4}"/>
              </a:ext>
            </a:extLst>
          </p:cNvPr>
          <p:cNvSpPr txBox="1"/>
          <p:nvPr/>
        </p:nvSpPr>
        <p:spPr>
          <a:xfrm>
            <a:off x="7212296" y="592535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6FF55D-F546-4EE2-9FA4-1B0BFCF59FE8}"/>
              </a:ext>
            </a:extLst>
          </p:cNvPr>
          <p:cNvSpPr txBox="1"/>
          <p:nvPr/>
        </p:nvSpPr>
        <p:spPr>
          <a:xfrm>
            <a:off x="6764504" y="59288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DBC50B-66BF-477D-9C80-B967877612EE}"/>
              </a:ext>
            </a:extLst>
          </p:cNvPr>
          <p:cNvSpPr txBox="1"/>
          <p:nvPr/>
        </p:nvSpPr>
        <p:spPr>
          <a:xfrm>
            <a:off x="7288254" y="4733164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3120C65-7E21-4454-B160-EC2C13F0951A}"/>
              </a:ext>
            </a:extLst>
          </p:cNvPr>
          <p:cNvSpPr txBox="1"/>
          <p:nvPr/>
        </p:nvSpPr>
        <p:spPr>
          <a:xfrm>
            <a:off x="4968114" y="5567768"/>
            <a:ext cx="817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BC3370-C920-45AA-9871-F8C0486F290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43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12" grpId="0"/>
      <p:bldP spid="13" grpId="0"/>
      <p:bldP spid="14" grpId="0"/>
      <p:bldP spid="20" grpId="0"/>
      <p:bldP spid="24" grpId="0"/>
      <p:bldP spid="26" grpId="0"/>
      <p:bldP spid="27" grpId="0"/>
      <p:bldP spid="28" grpId="0"/>
      <p:bldP spid="29" grpId="0"/>
    </p:bld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543BF7-1F47-4CE8-9847-175BEF27C727}"/>
              </a:ext>
            </a:extLst>
          </p:cNvPr>
          <p:cNvSpPr/>
          <p:nvPr/>
        </p:nvSpPr>
        <p:spPr>
          <a:xfrm>
            <a:off x="56123" y="44314"/>
            <a:ext cx="830445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shapes made with centimetre squares.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shape has a perimeter of 10 cm?</a:t>
            </a:r>
          </a:p>
        </p:txBody>
      </p:sp>
      <p:pic>
        <p:nvPicPr>
          <p:cNvPr id="3" name="Picture 2" descr="https://app.doublestruck.eu/content/K2_REAS/HTML/Q/Q95B08_files/image004.jpg">
            <a:extLst>
              <a:ext uri="{FF2B5EF4-FFF2-40B4-BE49-F238E27FC236}">
                <a16:creationId xmlns:a16="http://schemas.microsoft.com/office/drawing/2014/main" id="{1CE14FD7-B13C-4410-8F63-0CB50AF7F10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74" y="1486710"/>
            <a:ext cx="8157668" cy="51276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 flipH="1">
            <a:off x="710946" y="4457861"/>
            <a:ext cx="5632" cy="17124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 flipH="1" flipV="1">
            <a:off x="710947" y="6161348"/>
            <a:ext cx="1154429" cy="89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 flipH="1" flipV="1">
            <a:off x="1834896" y="5581347"/>
            <a:ext cx="3810" cy="5889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>
            <a:off x="1288161" y="5608320"/>
            <a:ext cx="546735" cy="38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>
            <a:off x="1288161" y="4457861"/>
            <a:ext cx="0" cy="11504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>
            <a:off x="718566" y="4472940"/>
            <a:ext cx="546735" cy="38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A4846B7-EE08-48FA-8A92-A2E7879DB1DD}"/>
              </a:ext>
            </a:extLst>
          </p:cNvPr>
          <p:cNvSpPr txBox="1"/>
          <p:nvPr/>
        </p:nvSpPr>
        <p:spPr>
          <a:xfrm>
            <a:off x="6914366" y="596409"/>
            <a:ext cx="918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14D608-25ED-477A-AE8A-E6086646FB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99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 has a £2 coin. Sam has these coins.</a:t>
            </a:r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1B041B4B-E8E3-4D53-B8AB-BAE915EAE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99" y="634775"/>
            <a:ext cx="4370393" cy="336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20A5F5-9373-4B85-8240-36B01F3E2F45}"/>
              </a:ext>
            </a:extLst>
          </p:cNvPr>
          <p:cNvSpPr/>
          <p:nvPr/>
        </p:nvSpPr>
        <p:spPr>
          <a:xfrm>
            <a:off x="5714949" y="1127218"/>
            <a:ext cx="43815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more money does Annie have?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DEA211-7894-409A-ABE7-50C8B193D170}"/>
              </a:ext>
            </a:extLst>
          </p:cNvPr>
          <p:cNvSpPr/>
          <p:nvPr/>
        </p:nvSpPr>
        <p:spPr>
          <a:xfrm>
            <a:off x="2143864" y="4251633"/>
            <a:ext cx="1050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AD926B-C83C-4D80-A87C-FFE819465213}"/>
              </a:ext>
            </a:extLst>
          </p:cNvPr>
          <p:cNvSpPr/>
          <p:nvPr/>
        </p:nvSpPr>
        <p:spPr>
          <a:xfrm>
            <a:off x="2899694" y="86408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1E78EF-7A8F-4D9E-A475-3D51CC81FFDE}"/>
              </a:ext>
            </a:extLst>
          </p:cNvPr>
          <p:cNvSpPr/>
          <p:nvPr/>
        </p:nvSpPr>
        <p:spPr>
          <a:xfrm>
            <a:off x="827310" y="4729525"/>
            <a:ext cx="2756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+ 30p = 80p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C0F7E1-3D0E-488F-8E85-40D87EB890BE}"/>
              </a:ext>
            </a:extLst>
          </p:cNvPr>
          <p:cNvSpPr/>
          <p:nvPr/>
        </p:nvSpPr>
        <p:spPr>
          <a:xfrm>
            <a:off x="935430" y="204797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107936-7748-4330-8E76-A0CA358CBFFF}"/>
              </a:ext>
            </a:extLst>
          </p:cNvPr>
          <p:cNvSpPr/>
          <p:nvPr/>
        </p:nvSpPr>
        <p:spPr>
          <a:xfrm>
            <a:off x="2254114" y="204797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1ED501-606A-4784-9AC1-1CFFA802E0C5}"/>
              </a:ext>
            </a:extLst>
          </p:cNvPr>
          <p:cNvSpPr/>
          <p:nvPr/>
        </p:nvSpPr>
        <p:spPr>
          <a:xfrm>
            <a:off x="3561919" y="204797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FF765E-DC53-4CCD-9805-A4D4785597ED}"/>
              </a:ext>
            </a:extLst>
          </p:cNvPr>
          <p:cNvSpPr/>
          <p:nvPr/>
        </p:nvSpPr>
        <p:spPr>
          <a:xfrm>
            <a:off x="827310" y="5224676"/>
            <a:ext cx="2756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+ 20p = £1.00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ED54A5-45D8-4FA6-97CF-ADA9081CA357}"/>
              </a:ext>
            </a:extLst>
          </p:cNvPr>
          <p:cNvSpPr/>
          <p:nvPr/>
        </p:nvSpPr>
        <p:spPr>
          <a:xfrm>
            <a:off x="412665" y="318971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2B1377-90CB-4A22-9174-D37B5CD3429D}"/>
              </a:ext>
            </a:extLst>
          </p:cNvPr>
          <p:cNvSpPr/>
          <p:nvPr/>
        </p:nvSpPr>
        <p:spPr>
          <a:xfrm>
            <a:off x="1643006" y="318971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855A0B-4ACB-4CAB-B34A-3E4E206F5A7C}"/>
              </a:ext>
            </a:extLst>
          </p:cNvPr>
          <p:cNvSpPr/>
          <p:nvPr/>
        </p:nvSpPr>
        <p:spPr>
          <a:xfrm>
            <a:off x="2743324" y="318971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E7D6B2-5BF2-4354-B84A-CA786B2FE6E4}"/>
              </a:ext>
            </a:extLst>
          </p:cNvPr>
          <p:cNvSpPr/>
          <p:nvPr/>
        </p:nvSpPr>
        <p:spPr>
          <a:xfrm>
            <a:off x="3901004" y="318971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7BF049-E30C-4A0A-A8A8-4355FC1E75F6}"/>
              </a:ext>
            </a:extLst>
          </p:cNvPr>
          <p:cNvSpPr/>
          <p:nvPr/>
        </p:nvSpPr>
        <p:spPr>
          <a:xfrm>
            <a:off x="805071" y="5701523"/>
            <a:ext cx="2756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+ 45p = £1.45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E0EE202-47D9-4D1B-9AC6-70F21FBF9D7A}"/>
              </a:ext>
            </a:extLst>
          </p:cNvPr>
          <p:cNvGrpSpPr/>
          <p:nvPr/>
        </p:nvGrpSpPr>
        <p:grpSpPr>
          <a:xfrm>
            <a:off x="5714949" y="2588204"/>
            <a:ext cx="1885499" cy="1414081"/>
            <a:chOff x="1371600" y="1941038"/>
            <a:chExt cx="1885499" cy="141408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4F9D4D-35F5-43B9-A980-EE5E7C51CE70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2.0 0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4B11E2-DEF6-4CC3-B1D5-6BD0C0CBF53E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1.4 5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0F5B76D-67FE-4935-B9FF-DE5C511140A9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19C3FEC-45DF-4B83-80C0-F9DC8405602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FFF3A9-632D-471A-AD25-B9AF913ABA2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F53D392-31DB-45B6-A426-7631FD67A2F4}"/>
              </a:ext>
            </a:extLst>
          </p:cNvPr>
          <p:cNvSpPr txBox="1"/>
          <p:nvPr/>
        </p:nvSpPr>
        <p:spPr>
          <a:xfrm>
            <a:off x="7042851" y="347367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F18A11D-C511-4B57-8CF5-E6B6686C5B4A}"/>
              </a:ext>
            </a:extLst>
          </p:cNvPr>
          <p:cNvCxnSpPr>
            <a:cxnSpLocks/>
          </p:cNvCxnSpPr>
          <p:nvPr/>
        </p:nvCxnSpPr>
        <p:spPr>
          <a:xfrm flipV="1">
            <a:off x="6600437" y="267225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0831514-E40F-487A-8EC8-0E377B69CDDB}"/>
              </a:ext>
            </a:extLst>
          </p:cNvPr>
          <p:cNvSpPr txBox="1"/>
          <p:nvPr/>
        </p:nvSpPr>
        <p:spPr>
          <a:xfrm>
            <a:off x="6630512" y="237483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58B31A-443A-4095-9CDA-F1ABD1FA03D3}"/>
              </a:ext>
            </a:extLst>
          </p:cNvPr>
          <p:cNvSpPr txBox="1"/>
          <p:nvPr/>
        </p:nvSpPr>
        <p:spPr>
          <a:xfrm>
            <a:off x="6921747" y="2620830"/>
            <a:ext cx="38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90606D-C83D-4101-B3D3-380E53A1B5D0}"/>
              </a:ext>
            </a:extLst>
          </p:cNvPr>
          <p:cNvSpPr txBox="1"/>
          <p:nvPr/>
        </p:nvSpPr>
        <p:spPr>
          <a:xfrm>
            <a:off x="6607456" y="348026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B5DADB-8992-49CF-8E74-C1D2F0D55FA8}"/>
              </a:ext>
            </a:extLst>
          </p:cNvPr>
          <p:cNvSpPr txBox="1"/>
          <p:nvPr/>
        </p:nvSpPr>
        <p:spPr>
          <a:xfrm>
            <a:off x="6131902" y="348085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2C9D667-FEC8-4528-A1A6-8A4B0AF0AB55}"/>
              </a:ext>
            </a:extLst>
          </p:cNvPr>
          <p:cNvCxnSpPr>
            <a:cxnSpLocks/>
          </p:cNvCxnSpPr>
          <p:nvPr/>
        </p:nvCxnSpPr>
        <p:spPr>
          <a:xfrm flipV="1">
            <a:off x="6155937" y="267225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4A3AC71-89CE-4814-A015-7272D8A66C1B}"/>
              </a:ext>
            </a:extLst>
          </p:cNvPr>
          <p:cNvSpPr txBox="1"/>
          <p:nvPr/>
        </p:nvSpPr>
        <p:spPr>
          <a:xfrm>
            <a:off x="6186012" y="237483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83731A-6F0D-43BA-A74F-63986B8871EF}"/>
              </a:ext>
            </a:extLst>
          </p:cNvPr>
          <p:cNvSpPr txBox="1"/>
          <p:nvPr/>
        </p:nvSpPr>
        <p:spPr>
          <a:xfrm>
            <a:off x="6478368" y="2616993"/>
            <a:ext cx="303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1E9A43A-54EA-45CC-98D5-3ACE6C90B941}"/>
              </a:ext>
            </a:extLst>
          </p:cNvPr>
          <p:cNvSpPr txBox="1"/>
          <p:nvPr/>
        </p:nvSpPr>
        <p:spPr>
          <a:xfrm>
            <a:off x="6441395" y="347367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91C551A-9D0B-4B87-BDFD-5B08D20B4BF7}"/>
              </a:ext>
            </a:extLst>
          </p:cNvPr>
          <p:cNvSpPr txBox="1"/>
          <p:nvPr/>
        </p:nvSpPr>
        <p:spPr>
          <a:xfrm>
            <a:off x="5771575" y="348026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264208-68A5-49F5-B90B-32F244CFEDE3}"/>
              </a:ext>
            </a:extLst>
          </p:cNvPr>
          <p:cNvSpPr/>
          <p:nvPr/>
        </p:nvSpPr>
        <p:spPr>
          <a:xfrm>
            <a:off x="8771884" y="1606827"/>
            <a:ext cx="33635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She has 55p more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D040F1-405F-428B-91AC-1AA7BFE8436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64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4" grpId="0"/>
      <p:bldP spid="26" grpId="0"/>
      <p:bldP spid="27" grpId="0"/>
      <p:bldP spid="28" grpId="0"/>
      <p:bldP spid="29" grpId="0"/>
      <p:bldP spid="31" grpId="0"/>
      <p:bldP spid="32" grpId="0"/>
      <p:bldP spid="33" grpId="0"/>
      <p:bldP spid="34" grpId="0"/>
      <p:bldP spid="35" grpId="0"/>
    </p:bld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FDD7FD-75A7-45A6-80C5-1760E4EA2B9A}"/>
              </a:ext>
            </a:extLst>
          </p:cNvPr>
          <p:cNvSpPr/>
          <p:nvPr/>
        </p:nvSpPr>
        <p:spPr>
          <a:xfrm>
            <a:off x="56123" y="50000"/>
            <a:ext cx="101871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letter D has a line of symmetry.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Tick all the other letters that have a line of symmetry.</a:t>
            </a:r>
          </a:p>
        </p:txBody>
      </p:sp>
      <p:pic>
        <p:nvPicPr>
          <p:cNvPr id="3" name="Picture 2" descr="https://app.doublestruck.eu/content/K2_REAS/HTML/Q/Q03Y3A24_files/img03.jpg">
            <a:extLst>
              <a:ext uri="{FF2B5EF4-FFF2-40B4-BE49-F238E27FC236}">
                <a16:creationId xmlns:a16="http://schemas.microsoft.com/office/drawing/2014/main" id="{7EA1DD77-01FB-4F10-8DE5-6AB1C479F96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60" y="1651098"/>
            <a:ext cx="10595280" cy="242411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2B7B66-2C8A-4361-9ECA-ACB747CC262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DA7F689-A66A-4566-BC3B-6957E9C7AE6D}"/>
              </a:ext>
            </a:extLst>
          </p:cNvPr>
          <p:cNvCxnSpPr/>
          <p:nvPr/>
        </p:nvCxnSpPr>
        <p:spPr>
          <a:xfrm>
            <a:off x="3788229" y="1651098"/>
            <a:ext cx="0" cy="10431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8AC9DCD-D4F3-4B5B-A36B-323CBCDC756E}"/>
              </a:ext>
            </a:extLst>
          </p:cNvPr>
          <p:cNvSpPr/>
          <p:nvPr/>
        </p:nvSpPr>
        <p:spPr>
          <a:xfrm>
            <a:off x="3469147" y="3140373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84D27D3-0029-48AF-8E66-67116CBDAA35}"/>
              </a:ext>
            </a:extLst>
          </p:cNvPr>
          <p:cNvCxnSpPr>
            <a:cxnSpLocks/>
          </p:cNvCxnSpPr>
          <p:nvPr/>
        </p:nvCxnSpPr>
        <p:spPr>
          <a:xfrm flipH="1">
            <a:off x="5676900" y="2172656"/>
            <a:ext cx="103958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2591BEC-33AF-4150-8295-680DCA7FBDBA}"/>
              </a:ext>
            </a:extLst>
          </p:cNvPr>
          <p:cNvSpPr/>
          <p:nvPr/>
        </p:nvSpPr>
        <p:spPr>
          <a:xfrm>
            <a:off x="5874890" y="3124044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4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Lewis makes a call from a telephone box.</a:t>
            </a:r>
          </a:p>
          <a:p>
            <a:r>
              <a:rPr lang="en-US" sz="3200" b="1" dirty="0"/>
              <a:t>He has £2 in coins.</a:t>
            </a:r>
          </a:p>
          <a:p>
            <a:r>
              <a:rPr lang="en-US" sz="3200" b="1" dirty="0"/>
              <a:t>He uses these five coins to make the call.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How much money has he got left from the £2?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729BB8-E9A2-4051-84E3-95B4BA857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266" y="1631754"/>
            <a:ext cx="6212279" cy="1318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3E2F2F-B102-4A57-B668-48AF36BAB045}"/>
              </a:ext>
            </a:extLst>
          </p:cNvPr>
          <p:cNvSpPr txBox="1"/>
          <p:nvPr/>
        </p:nvSpPr>
        <p:spPr>
          <a:xfrm>
            <a:off x="6842252" y="1706451"/>
            <a:ext cx="4200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+ 20 + 20 + 10 + 10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C18E10-DBC7-4619-BCE9-D709EDC363E9}"/>
              </a:ext>
            </a:extLst>
          </p:cNvPr>
          <p:cNvSpPr txBox="1"/>
          <p:nvPr/>
        </p:nvSpPr>
        <p:spPr>
          <a:xfrm>
            <a:off x="10852273" y="1706451"/>
            <a:ext cx="996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ACD97B-0B34-426A-98CF-3E60E461438F}"/>
              </a:ext>
            </a:extLst>
          </p:cNvPr>
          <p:cNvSpPr txBox="1"/>
          <p:nvPr/>
        </p:nvSpPr>
        <p:spPr>
          <a:xfrm>
            <a:off x="6842252" y="2291226"/>
            <a:ext cx="1331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110p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9CEC09-012F-4D89-8515-E961F505B0EA}"/>
              </a:ext>
            </a:extLst>
          </p:cNvPr>
          <p:cNvSpPr txBox="1"/>
          <p:nvPr/>
        </p:nvSpPr>
        <p:spPr>
          <a:xfrm>
            <a:off x="8173329" y="2291225"/>
            <a:ext cx="1331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389196-2080-4F21-836B-99928FC42937}"/>
              </a:ext>
            </a:extLst>
          </p:cNvPr>
          <p:cNvSpPr txBox="1"/>
          <p:nvPr/>
        </p:nvSpPr>
        <p:spPr>
          <a:xfrm>
            <a:off x="589590" y="3589430"/>
            <a:ext cx="3377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£2.00 – £1.10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4F26E3-C1D4-4E71-87B5-2B89BD77A16D}"/>
              </a:ext>
            </a:extLst>
          </p:cNvPr>
          <p:cNvSpPr txBox="1"/>
          <p:nvPr/>
        </p:nvSpPr>
        <p:spPr>
          <a:xfrm>
            <a:off x="3314065" y="3591166"/>
            <a:ext cx="1516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£0.90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EA7C4F-B4A5-4016-87A1-571B8BB454A2}"/>
              </a:ext>
            </a:extLst>
          </p:cNvPr>
          <p:cNvSpPr txBox="1"/>
          <p:nvPr/>
        </p:nvSpPr>
        <p:spPr>
          <a:xfrm>
            <a:off x="7987440" y="2985605"/>
            <a:ext cx="1516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90p </a:t>
            </a:r>
          </a:p>
        </p:txBody>
      </p:sp>
    </p:spTree>
    <p:extLst>
      <p:ext uri="{BB962C8B-B14F-4D97-AF65-F5344CB8AC3E}">
        <p14:creationId xmlns:p14="http://schemas.microsoft.com/office/powerpoint/2010/main" val="269663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Max jumped 2.25 </a:t>
            </a:r>
            <a:r>
              <a:rPr lang="en-US" sz="3200" b="1" dirty="0" err="1"/>
              <a:t>metres</a:t>
            </a:r>
            <a:r>
              <a:rPr lang="en-US" sz="3200" b="1" dirty="0"/>
              <a:t> on his second try at the long jump. </a:t>
            </a:r>
          </a:p>
          <a:p>
            <a:r>
              <a:rPr lang="en-US" sz="3200" b="1" dirty="0"/>
              <a:t>This was 75 centimetres longer than on his first try. </a:t>
            </a:r>
          </a:p>
          <a:p>
            <a:r>
              <a:rPr lang="en-US" sz="3200" b="1" dirty="0"/>
              <a:t>How far </a:t>
            </a:r>
            <a:r>
              <a:rPr lang="en-US" sz="3200" b="1" u="sng" dirty="0"/>
              <a:t>in </a:t>
            </a:r>
            <a:r>
              <a:rPr lang="en-US" sz="3200" b="1" u="sng" dirty="0" err="1"/>
              <a:t>metres</a:t>
            </a:r>
            <a:r>
              <a:rPr lang="en-US" sz="3200" b="1" dirty="0"/>
              <a:t> did he jump on his first try?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22EDA9-2D1D-4E25-BB77-BC6CFE2EB960}"/>
              </a:ext>
            </a:extLst>
          </p:cNvPr>
          <p:cNvSpPr/>
          <p:nvPr/>
        </p:nvSpPr>
        <p:spPr>
          <a:xfrm>
            <a:off x="8773915" y="542442"/>
            <a:ext cx="2737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0.75 metres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235EC8-467A-4375-857B-6F7F194B78C0}"/>
              </a:ext>
            </a:extLst>
          </p:cNvPr>
          <p:cNvSpPr txBox="1"/>
          <p:nvPr/>
        </p:nvSpPr>
        <p:spPr>
          <a:xfrm>
            <a:off x="1548756" y="2117179"/>
            <a:ext cx="1538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2.2 5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57CECA-C9FF-4498-B6D9-BF333AD67B31}"/>
              </a:ext>
            </a:extLst>
          </p:cNvPr>
          <p:cNvSpPr txBox="1"/>
          <p:nvPr/>
        </p:nvSpPr>
        <p:spPr>
          <a:xfrm>
            <a:off x="1537122" y="2554313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0.7 5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86CE99-15A4-4F8F-ABC9-A9503F3BB5A7}"/>
              </a:ext>
            </a:extLst>
          </p:cNvPr>
          <p:cNvCxnSpPr>
            <a:cxnSpLocks/>
          </p:cNvCxnSpPr>
          <p:nvPr/>
        </p:nvCxnSpPr>
        <p:spPr>
          <a:xfrm>
            <a:off x="1152569" y="3065389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10B586-D062-4989-AF68-428E667974DB}"/>
              </a:ext>
            </a:extLst>
          </p:cNvPr>
          <p:cNvCxnSpPr>
            <a:cxnSpLocks/>
          </p:cNvCxnSpPr>
          <p:nvPr/>
        </p:nvCxnSpPr>
        <p:spPr>
          <a:xfrm>
            <a:off x="1152569" y="3514394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38DB0A1-F05C-4209-909D-A18C9FF0E998}"/>
              </a:ext>
            </a:extLst>
          </p:cNvPr>
          <p:cNvSpPr txBox="1"/>
          <p:nvPr/>
        </p:nvSpPr>
        <p:spPr>
          <a:xfrm>
            <a:off x="1217025" y="2563296"/>
            <a:ext cx="47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4C0161-C794-41FC-AA22-5E6E2F021998}"/>
              </a:ext>
            </a:extLst>
          </p:cNvPr>
          <p:cNvSpPr txBox="1"/>
          <p:nvPr/>
        </p:nvSpPr>
        <p:spPr>
          <a:xfrm>
            <a:off x="1841987" y="298957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B44CB9-21EE-4920-8D2B-6AF89901B05C}"/>
              </a:ext>
            </a:extLst>
          </p:cNvPr>
          <p:cNvSpPr txBox="1"/>
          <p:nvPr/>
        </p:nvSpPr>
        <p:spPr>
          <a:xfrm>
            <a:off x="2407650" y="2989576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095516-86AE-40E6-85EB-90D6CBAE5EB9}"/>
              </a:ext>
            </a:extLst>
          </p:cNvPr>
          <p:cNvSpPr txBox="1"/>
          <p:nvPr/>
        </p:nvSpPr>
        <p:spPr>
          <a:xfrm>
            <a:off x="1993219" y="299690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A7911D-8B75-4D17-B0C2-C3574D4B2425}"/>
              </a:ext>
            </a:extLst>
          </p:cNvPr>
          <p:cNvSpPr txBox="1"/>
          <p:nvPr/>
        </p:nvSpPr>
        <p:spPr>
          <a:xfrm>
            <a:off x="1520563" y="299329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1BD69C-91FC-434C-A6C5-9C653D2AC2E6}"/>
              </a:ext>
            </a:extLst>
          </p:cNvPr>
          <p:cNvCxnSpPr>
            <a:cxnSpLocks/>
          </p:cNvCxnSpPr>
          <p:nvPr/>
        </p:nvCxnSpPr>
        <p:spPr>
          <a:xfrm flipV="1">
            <a:off x="1548755" y="218662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76E32E4-9588-497B-BA26-1CE6CA9BC55E}"/>
              </a:ext>
            </a:extLst>
          </p:cNvPr>
          <p:cNvSpPr txBox="1"/>
          <p:nvPr/>
        </p:nvSpPr>
        <p:spPr>
          <a:xfrm>
            <a:off x="1591809" y="1836378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83500F-C2CB-4BC9-BC56-77A67DA6BC3F}"/>
              </a:ext>
            </a:extLst>
          </p:cNvPr>
          <p:cNvSpPr txBox="1"/>
          <p:nvPr/>
        </p:nvSpPr>
        <p:spPr>
          <a:xfrm>
            <a:off x="1862035" y="2137455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63B364-BB7D-40C9-B586-61A10A3E504E}"/>
              </a:ext>
            </a:extLst>
          </p:cNvPr>
          <p:cNvSpPr txBox="1"/>
          <p:nvPr/>
        </p:nvSpPr>
        <p:spPr>
          <a:xfrm>
            <a:off x="2771560" y="2973400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BEB224-4481-46F1-99A1-5CD3EAB50065}"/>
              </a:ext>
            </a:extLst>
          </p:cNvPr>
          <p:cNvSpPr/>
          <p:nvPr/>
        </p:nvSpPr>
        <p:spPr>
          <a:xfrm>
            <a:off x="7885306" y="1033366"/>
            <a:ext cx="4183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He jumped 1.5 metres.</a:t>
            </a:r>
          </a:p>
        </p:txBody>
      </p:sp>
    </p:spTree>
    <p:extLst>
      <p:ext uri="{BB962C8B-B14F-4D97-AF65-F5344CB8AC3E}">
        <p14:creationId xmlns:p14="http://schemas.microsoft.com/office/powerpoint/2010/main" val="354863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8" grpId="0"/>
      <p:bldP spid="19" grpId="0"/>
      <p:bldP spid="20" grpId="0"/>
      <p:bldP spid="21" grpId="0"/>
    </p:bld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Miss Wood’s class had 120 pencils at the start of the year. </a:t>
            </a:r>
          </a:p>
          <a:p>
            <a:r>
              <a:rPr lang="en-US" sz="3200" b="1" dirty="0"/>
              <a:t>12 children use 5 pencils each. </a:t>
            </a:r>
          </a:p>
          <a:p>
            <a:r>
              <a:rPr lang="en-US" sz="3200" b="1" dirty="0"/>
              <a:t>11 children use 4 pencils each. </a:t>
            </a:r>
          </a:p>
          <a:p>
            <a:r>
              <a:rPr lang="en-US" sz="3200" b="1" dirty="0"/>
              <a:t>How many pencils are left at the end of the year?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6BD0A0-1E25-4CC1-9D4E-9F7191B88DF6}"/>
              </a:ext>
            </a:extLst>
          </p:cNvPr>
          <p:cNvSpPr/>
          <p:nvPr/>
        </p:nvSpPr>
        <p:spPr>
          <a:xfrm>
            <a:off x="5249134" y="539306"/>
            <a:ext cx="16937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x 5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4CDBA7-0540-4C05-BF65-B2E561F023DF}"/>
              </a:ext>
            </a:extLst>
          </p:cNvPr>
          <p:cNvSpPr/>
          <p:nvPr/>
        </p:nvSpPr>
        <p:spPr>
          <a:xfrm>
            <a:off x="6632090" y="541006"/>
            <a:ext cx="7751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0FE117-D27C-4E77-917C-098B1FAD55D6}"/>
              </a:ext>
            </a:extLst>
          </p:cNvPr>
          <p:cNvSpPr/>
          <p:nvPr/>
        </p:nvSpPr>
        <p:spPr>
          <a:xfrm>
            <a:off x="5249134" y="1025394"/>
            <a:ext cx="16937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x 4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3673C0-8F5C-4928-99AF-99A3CA24F31C}"/>
              </a:ext>
            </a:extLst>
          </p:cNvPr>
          <p:cNvSpPr/>
          <p:nvPr/>
        </p:nvSpPr>
        <p:spPr>
          <a:xfrm>
            <a:off x="6632090" y="1027094"/>
            <a:ext cx="7751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0D5A22-666E-4F1C-A52F-0AAFA3213069}"/>
              </a:ext>
            </a:extLst>
          </p:cNvPr>
          <p:cNvSpPr/>
          <p:nvPr/>
        </p:nvSpPr>
        <p:spPr>
          <a:xfrm>
            <a:off x="582753" y="2112103"/>
            <a:ext cx="18192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+ 44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6A8BC7-8184-4057-9A51-8638B1E87BFA}"/>
              </a:ext>
            </a:extLst>
          </p:cNvPr>
          <p:cNvSpPr/>
          <p:nvPr/>
        </p:nvSpPr>
        <p:spPr>
          <a:xfrm>
            <a:off x="2209110" y="2112103"/>
            <a:ext cx="38868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104 pencils are used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6A8FAF-FE06-4688-802A-4DDB802CCAC3}"/>
              </a:ext>
            </a:extLst>
          </p:cNvPr>
          <p:cNvSpPr/>
          <p:nvPr/>
        </p:nvSpPr>
        <p:spPr>
          <a:xfrm>
            <a:off x="582752" y="2666478"/>
            <a:ext cx="22696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 – 104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295349-0449-4272-9FB3-556BB8E3F856}"/>
              </a:ext>
            </a:extLst>
          </p:cNvPr>
          <p:cNvSpPr/>
          <p:nvPr/>
        </p:nvSpPr>
        <p:spPr>
          <a:xfrm>
            <a:off x="2618543" y="2669890"/>
            <a:ext cx="3477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pencils are left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4FC653-2B1B-4D46-945B-3CEEA6C61E53}"/>
              </a:ext>
            </a:extLst>
          </p:cNvPr>
          <p:cNvSpPr/>
          <p:nvPr/>
        </p:nvSpPr>
        <p:spPr>
          <a:xfrm>
            <a:off x="8490091" y="1512128"/>
            <a:ext cx="20051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pencils</a:t>
            </a:r>
          </a:p>
        </p:txBody>
      </p:sp>
    </p:spTree>
    <p:extLst>
      <p:ext uri="{BB962C8B-B14F-4D97-AF65-F5344CB8AC3E}">
        <p14:creationId xmlns:p14="http://schemas.microsoft.com/office/powerpoint/2010/main" val="342568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</a:t>
            </a:r>
          </a:p>
        </p:txBody>
      </p:sp>
      <p:pic>
        <p:nvPicPr>
          <p:cNvPr id="98306" name="Picture 2">
            <a:extLst>
              <a:ext uri="{FF2B5EF4-FFF2-40B4-BE49-F238E27FC236}">
                <a16:creationId xmlns:a16="http://schemas.microsoft.com/office/drawing/2014/main" id="{E8AC8CDE-2AEE-4061-9D1D-0B5F2F9AF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61" y="1419850"/>
            <a:ext cx="7464988" cy="369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311AA4-052F-4985-8A34-5AB9A82FC168}"/>
              </a:ext>
            </a:extLst>
          </p:cNvPr>
          <p:cNvSpPr txBox="1"/>
          <p:nvPr/>
        </p:nvSpPr>
        <p:spPr>
          <a:xfrm>
            <a:off x="8240630" y="1594215"/>
            <a:ext cx="1483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FBF145-74DA-4FBA-8DBE-1CA040F8DAD5}"/>
              </a:ext>
            </a:extLst>
          </p:cNvPr>
          <p:cNvSpPr txBox="1"/>
          <p:nvPr/>
        </p:nvSpPr>
        <p:spPr>
          <a:xfrm>
            <a:off x="3951371" y="1886602"/>
            <a:ext cx="3505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4000 + 1000 = 5000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B62A41-3760-4C5D-80E0-510A570A1E54}"/>
              </a:ext>
            </a:extLst>
          </p:cNvPr>
          <p:cNvSpPr txBox="1"/>
          <p:nvPr/>
        </p:nvSpPr>
        <p:spPr>
          <a:xfrm>
            <a:off x="8240630" y="4386623"/>
            <a:ext cx="1483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1900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B42A4A-A661-45ED-9676-574B56D240AF}"/>
              </a:ext>
            </a:extLst>
          </p:cNvPr>
          <p:cNvSpPr txBox="1"/>
          <p:nvPr/>
        </p:nvSpPr>
        <p:spPr>
          <a:xfrm>
            <a:off x="3951371" y="4571679"/>
            <a:ext cx="3505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2000 – 100 = 1900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59BCDE-68F3-45AC-A09D-B4587FAEC85B}"/>
              </a:ext>
            </a:extLst>
          </p:cNvPr>
          <p:cNvSpPr/>
          <p:nvPr/>
        </p:nvSpPr>
        <p:spPr>
          <a:xfrm>
            <a:off x="4027251" y="4649826"/>
            <a:ext cx="428711" cy="4339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371010-1D30-4107-9697-9ED5CD75317D}"/>
              </a:ext>
            </a:extLst>
          </p:cNvPr>
          <p:cNvSpPr/>
          <p:nvPr/>
        </p:nvSpPr>
        <p:spPr>
          <a:xfrm>
            <a:off x="5240022" y="4649826"/>
            <a:ext cx="217924" cy="4339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66CFE8-C6DE-4724-B56B-1D65F1B44574}"/>
              </a:ext>
            </a:extLst>
          </p:cNvPr>
          <p:cNvSpPr/>
          <p:nvPr/>
        </p:nvSpPr>
        <p:spPr>
          <a:xfrm>
            <a:off x="6242006" y="4649826"/>
            <a:ext cx="428711" cy="4339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E5E5CB-729B-436B-998B-6A426795D62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3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3" grpId="0" animBg="1"/>
      <p:bldP spid="10" grpId="0" animBg="1"/>
      <p:bldP spid="11" grpId="0" animBg="1"/>
    </p:bld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24 </a:t>
            </a:r>
            <a:r>
              <a:rPr lang="en-US" sz="3200" b="1" dirty="0" err="1"/>
              <a:t>coloured</a:t>
            </a:r>
            <a:r>
              <a:rPr lang="en-US" sz="3200" b="1" dirty="0"/>
              <a:t> cubes in a box.</a:t>
            </a:r>
          </a:p>
          <a:p>
            <a:r>
              <a:rPr lang="en-US" sz="3200" b="1" dirty="0"/>
              <a:t>Three-quarters of the cubes are red, four of the cubes are blue and the rest are green. How many green cubes are in the box?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C41D41-E79D-4E44-BB5A-548C22FDB75C}"/>
              </a:ext>
            </a:extLst>
          </p:cNvPr>
          <p:cNvSpPr/>
          <p:nvPr/>
        </p:nvSpPr>
        <p:spPr>
          <a:xfrm>
            <a:off x="56122" y="3770696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One more blue cube is put into the box.</a:t>
            </a:r>
          </a:p>
          <a:p>
            <a:r>
              <a:rPr lang="en-US" sz="3200" b="1" dirty="0"/>
              <a:t>What fraction of the cubes in the box are blue now?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DDD69C-EBEE-4048-BE8D-1287590852BC}"/>
              </a:ext>
            </a:extLst>
          </p:cNvPr>
          <p:cNvGrpSpPr/>
          <p:nvPr/>
        </p:nvGrpSpPr>
        <p:grpSpPr>
          <a:xfrm>
            <a:off x="303103" y="1619660"/>
            <a:ext cx="502160" cy="1076984"/>
            <a:chOff x="1111620" y="4345723"/>
            <a:chExt cx="502160" cy="1076984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F93A342-3364-44E4-9E52-A65458AB0E3D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C133A5-4CD1-4831-A7B0-906D4D688ECB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9D42D5-1146-40E8-9AA4-D664B7E271FE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477B839-2D48-45F2-927E-223E56B6B0DB}"/>
              </a:ext>
            </a:extLst>
          </p:cNvPr>
          <p:cNvSpPr/>
          <p:nvPr/>
        </p:nvSpPr>
        <p:spPr>
          <a:xfrm>
            <a:off x="805263" y="1835106"/>
            <a:ext cx="1563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of 24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421E96-BD3C-42BC-B97D-84D344DB4E3D}"/>
              </a:ext>
            </a:extLst>
          </p:cNvPr>
          <p:cNvSpPr/>
          <p:nvPr/>
        </p:nvSpPr>
        <p:spPr>
          <a:xfrm>
            <a:off x="815829" y="2638581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 ÷ 4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A29EE3-CEA5-4B5C-87EA-E2048240B236}"/>
              </a:ext>
            </a:extLst>
          </p:cNvPr>
          <p:cNvSpPr/>
          <p:nvPr/>
        </p:nvSpPr>
        <p:spPr>
          <a:xfrm>
            <a:off x="2200658" y="2638580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9549AB-50D9-411F-AE87-0327FA719BF9}"/>
              </a:ext>
            </a:extLst>
          </p:cNvPr>
          <p:cNvSpPr/>
          <p:nvPr/>
        </p:nvSpPr>
        <p:spPr>
          <a:xfrm>
            <a:off x="805263" y="308730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3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56397F-88A9-4F3E-B5E8-A41DD6BA23F7}"/>
              </a:ext>
            </a:extLst>
          </p:cNvPr>
          <p:cNvSpPr/>
          <p:nvPr/>
        </p:nvSpPr>
        <p:spPr>
          <a:xfrm>
            <a:off x="2009981" y="3087303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5E8542-4BEB-4574-986A-8CBB5C080385}"/>
              </a:ext>
            </a:extLst>
          </p:cNvPr>
          <p:cNvSpPr/>
          <p:nvPr/>
        </p:nvSpPr>
        <p:spPr>
          <a:xfrm>
            <a:off x="2034690" y="1835488"/>
            <a:ext cx="1278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red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C307E8-330C-4090-A3B8-D96457F72BD1}"/>
              </a:ext>
            </a:extLst>
          </p:cNvPr>
          <p:cNvSpPr/>
          <p:nvPr/>
        </p:nvSpPr>
        <p:spPr>
          <a:xfrm>
            <a:off x="3461708" y="1835106"/>
            <a:ext cx="1278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blue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B50C3C-2F82-4C7F-8832-03FDA1C80792}"/>
              </a:ext>
            </a:extLst>
          </p:cNvPr>
          <p:cNvSpPr/>
          <p:nvPr/>
        </p:nvSpPr>
        <p:spPr>
          <a:xfrm>
            <a:off x="4863445" y="1835106"/>
            <a:ext cx="1563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+ 4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3F9E6F-32A6-4E08-A10C-481AA293EA17}"/>
              </a:ext>
            </a:extLst>
          </p:cNvPr>
          <p:cNvSpPr/>
          <p:nvPr/>
        </p:nvSpPr>
        <p:spPr>
          <a:xfrm>
            <a:off x="6304318" y="1835106"/>
            <a:ext cx="2964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red or blue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B83D51-50E0-4D45-A67F-011B1B8EEC6B}"/>
              </a:ext>
            </a:extLst>
          </p:cNvPr>
          <p:cNvSpPr/>
          <p:nvPr/>
        </p:nvSpPr>
        <p:spPr>
          <a:xfrm>
            <a:off x="4859317" y="2365698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 – 22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9000B-7502-4F20-9A0F-40D591BC1A5D}"/>
              </a:ext>
            </a:extLst>
          </p:cNvPr>
          <p:cNvSpPr/>
          <p:nvPr/>
        </p:nvSpPr>
        <p:spPr>
          <a:xfrm>
            <a:off x="6535550" y="2365697"/>
            <a:ext cx="2964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green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B5D463-0F10-4900-9F51-C0ACEBCB07C0}"/>
              </a:ext>
            </a:extLst>
          </p:cNvPr>
          <p:cNvSpPr/>
          <p:nvPr/>
        </p:nvSpPr>
        <p:spPr>
          <a:xfrm>
            <a:off x="9902205" y="1027372"/>
            <a:ext cx="7242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2768C0-8029-4EDE-B3FE-49B1DAE24C89}"/>
              </a:ext>
            </a:extLst>
          </p:cNvPr>
          <p:cNvSpPr/>
          <p:nvPr/>
        </p:nvSpPr>
        <p:spPr>
          <a:xfrm>
            <a:off x="1188333" y="5096777"/>
            <a:ext cx="3599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blue cubes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89CABD-1AD6-49A7-BFC0-1BA363569738}"/>
              </a:ext>
            </a:extLst>
          </p:cNvPr>
          <p:cNvSpPr/>
          <p:nvPr/>
        </p:nvSpPr>
        <p:spPr>
          <a:xfrm>
            <a:off x="1187050" y="5613572"/>
            <a:ext cx="3599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cubes altogether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941F626-1390-45CB-A8AE-0C043810DCC9}"/>
              </a:ext>
            </a:extLst>
          </p:cNvPr>
          <p:cNvCxnSpPr>
            <a:cxnSpLocks/>
          </p:cNvCxnSpPr>
          <p:nvPr/>
        </p:nvCxnSpPr>
        <p:spPr>
          <a:xfrm>
            <a:off x="4901848" y="5701370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0CA3198-279A-45C7-AC33-BD0D6A668591}"/>
              </a:ext>
            </a:extLst>
          </p:cNvPr>
          <p:cNvCxnSpPr>
            <a:cxnSpLocks/>
          </p:cNvCxnSpPr>
          <p:nvPr/>
        </p:nvCxnSpPr>
        <p:spPr>
          <a:xfrm>
            <a:off x="6237782" y="5701370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C10576A-AEC0-4A3B-8C32-3B0D26E94CF1}"/>
              </a:ext>
            </a:extLst>
          </p:cNvPr>
          <p:cNvSpPr txBox="1"/>
          <p:nvPr/>
        </p:nvSpPr>
        <p:spPr>
          <a:xfrm>
            <a:off x="5103240" y="5172413"/>
            <a:ext cx="8230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2331D2-8FFB-471F-8016-FB5F2561A961}"/>
              </a:ext>
            </a:extLst>
          </p:cNvPr>
          <p:cNvSpPr txBox="1"/>
          <p:nvPr/>
        </p:nvSpPr>
        <p:spPr>
          <a:xfrm>
            <a:off x="4866621" y="5648751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AEB3C2-4688-4AA0-9794-34B089BA9441}"/>
              </a:ext>
            </a:extLst>
          </p:cNvPr>
          <p:cNvSpPr txBox="1"/>
          <p:nvPr/>
        </p:nvSpPr>
        <p:spPr>
          <a:xfrm>
            <a:off x="6223487" y="5642844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4D66B4-DCA0-4351-81B2-99762F1BFB4B}"/>
              </a:ext>
            </a:extLst>
          </p:cNvPr>
          <p:cNvSpPr txBox="1"/>
          <p:nvPr/>
        </p:nvSpPr>
        <p:spPr>
          <a:xfrm>
            <a:off x="5780021" y="538916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63981623-1320-4EFA-9BA5-F98BCEDC8014}"/>
              </a:ext>
            </a:extLst>
          </p:cNvPr>
          <p:cNvSpPr/>
          <p:nvPr/>
        </p:nvSpPr>
        <p:spPr>
          <a:xfrm rot="16200000">
            <a:off x="5516780" y="4674677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DB0D0C74-91E9-477D-BA89-D3156824D303}"/>
              </a:ext>
            </a:extLst>
          </p:cNvPr>
          <p:cNvSpPr/>
          <p:nvPr/>
        </p:nvSpPr>
        <p:spPr>
          <a:xfrm rot="5400000">
            <a:off x="5506493" y="560179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08F992-F2B2-4AE1-A13E-66C0B2DAF49C}"/>
              </a:ext>
            </a:extLst>
          </p:cNvPr>
          <p:cNvSpPr txBox="1"/>
          <p:nvPr/>
        </p:nvSpPr>
        <p:spPr>
          <a:xfrm>
            <a:off x="5637083" y="613717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F5E28F-8271-44AB-B715-73C1D3F4BA2A}"/>
              </a:ext>
            </a:extLst>
          </p:cNvPr>
          <p:cNvSpPr txBox="1"/>
          <p:nvPr/>
        </p:nvSpPr>
        <p:spPr>
          <a:xfrm>
            <a:off x="5637082" y="484286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31896CE-E4F1-4668-80B2-AE3339CFF5E4}"/>
              </a:ext>
            </a:extLst>
          </p:cNvPr>
          <p:cNvSpPr txBox="1"/>
          <p:nvPr/>
        </p:nvSpPr>
        <p:spPr>
          <a:xfrm>
            <a:off x="6222204" y="5196802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DB7B50-986A-4091-AED7-F0A9E2932B8F}"/>
              </a:ext>
            </a:extLst>
          </p:cNvPr>
          <p:cNvGrpSpPr/>
          <p:nvPr/>
        </p:nvGrpSpPr>
        <p:grpSpPr>
          <a:xfrm>
            <a:off x="8979647" y="4036828"/>
            <a:ext cx="520276" cy="1076984"/>
            <a:chOff x="6374604" y="5349202"/>
            <a:chExt cx="520276" cy="107698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E91A3AE-C09F-46D2-A5F9-DEB54A862A0F}"/>
                </a:ext>
              </a:extLst>
            </p:cNvPr>
            <p:cNvCxnSpPr>
              <a:cxnSpLocks/>
            </p:cNvCxnSpPr>
            <p:nvPr/>
          </p:nvCxnSpPr>
          <p:spPr>
            <a:xfrm>
              <a:off x="6390182" y="5853770"/>
              <a:ext cx="44525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E90BF9-8006-48E8-9B45-24DF688E30DD}"/>
                </a:ext>
              </a:extLst>
            </p:cNvPr>
            <p:cNvSpPr txBox="1"/>
            <p:nvPr/>
          </p:nvSpPr>
          <p:spPr>
            <a:xfrm>
              <a:off x="6375887" y="5795244"/>
              <a:ext cx="5189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1A0DB6-0BF4-4B2F-A006-1DF03D14372D}"/>
                </a:ext>
              </a:extLst>
            </p:cNvPr>
            <p:cNvSpPr txBox="1"/>
            <p:nvPr/>
          </p:nvSpPr>
          <p:spPr>
            <a:xfrm>
              <a:off x="6374604" y="5349202"/>
              <a:ext cx="5181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582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/>
      <p:bldP spid="32" grpId="0"/>
      <p:bldP spid="33" grpId="0"/>
    </p:bld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</a:t>
            </a:r>
          </a:p>
          <a:p>
            <a:r>
              <a:rPr lang="en-US" sz="3200" b="1" dirty="0"/>
              <a:t>One has been done for you. 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37247E-8F4C-4105-9B2F-37E75BC26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930" y="384464"/>
            <a:ext cx="5819775" cy="5867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25C45E-73A0-4117-858C-840CB73B8C16}"/>
              </a:ext>
            </a:extLst>
          </p:cNvPr>
          <p:cNvSpPr/>
          <p:nvPr/>
        </p:nvSpPr>
        <p:spPr>
          <a:xfrm>
            <a:off x="5686150" y="4008264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141C688-BC03-4BE4-8F9B-1F0FB79A3A23}"/>
              </a:ext>
            </a:extLst>
          </p:cNvPr>
          <p:cNvCxnSpPr/>
          <p:nvPr/>
        </p:nvCxnSpPr>
        <p:spPr>
          <a:xfrm>
            <a:off x="5968637" y="4429818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7056E9-3EDB-4ED4-A5E8-5D45E68199EA}"/>
              </a:ext>
            </a:extLst>
          </p:cNvPr>
          <p:cNvSpPr/>
          <p:nvPr/>
        </p:nvSpPr>
        <p:spPr>
          <a:xfrm>
            <a:off x="10384061" y="3975606"/>
            <a:ext cx="95582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4089C5-171C-492E-848F-76A85E3790E5}"/>
              </a:ext>
            </a:extLst>
          </p:cNvPr>
          <p:cNvSpPr/>
          <p:nvPr/>
        </p:nvSpPr>
        <p:spPr>
          <a:xfrm>
            <a:off x="5703083" y="5532869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237730-450F-47A5-BC37-B02944777BBE}"/>
              </a:ext>
            </a:extLst>
          </p:cNvPr>
          <p:cNvCxnSpPr/>
          <p:nvPr/>
        </p:nvCxnSpPr>
        <p:spPr>
          <a:xfrm>
            <a:off x="5985570" y="595442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3F048E2-BFFE-42A8-BA90-B69A048CE8E5}"/>
              </a:ext>
            </a:extLst>
          </p:cNvPr>
          <p:cNvSpPr/>
          <p:nvPr/>
        </p:nvSpPr>
        <p:spPr>
          <a:xfrm>
            <a:off x="10567038" y="5459171"/>
            <a:ext cx="95582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80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1" grpId="0"/>
    </p:bld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Vijay has a jug with some water in. </a:t>
            </a:r>
          </a:p>
          <a:p>
            <a:r>
              <a:rPr lang="en-US" sz="3200" b="1" dirty="0"/>
              <a:t>How many </a:t>
            </a:r>
            <a:r>
              <a:rPr lang="en-US" sz="3200" b="1" u="sng" dirty="0"/>
              <a:t>more</a:t>
            </a:r>
            <a:r>
              <a:rPr lang="en-US" sz="3200" b="1" dirty="0"/>
              <a:t> </a:t>
            </a:r>
            <a:r>
              <a:rPr lang="en-US" sz="3200" b="1" dirty="0" err="1"/>
              <a:t>millilitres</a:t>
            </a:r>
            <a:r>
              <a:rPr lang="en-US" sz="3200" b="1" dirty="0"/>
              <a:t> must he add to make 1 </a:t>
            </a:r>
            <a:r>
              <a:rPr lang="en-US" sz="3200" b="1" dirty="0" err="1"/>
              <a:t>litre</a:t>
            </a:r>
            <a:r>
              <a:rPr lang="en-US" sz="3200" b="1" dirty="0"/>
              <a:t>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0E017E-01B7-4AD2-8FAF-9F8A4F17B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03" y="1127218"/>
            <a:ext cx="4676775" cy="5457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DFA8EB-3B0C-4B86-B6E3-AE9088029791}"/>
              </a:ext>
            </a:extLst>
          </p:cNvPr>
          <p:cNvSpPr txBox="1"/>
          <p:nvPr/>
        </p:nvSpPr>
        <p:spPr>
          <a:xfrm>
            <a:off x="5653955" y="1876375"/>
            <a:ext cx="2962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litre = 1000 ml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8FDA90-EEA4-4322-A778-9832B2B12C37}"/>
              </a:ext>
            </a:extLst>
          </p:cNvPr>
          <p:cNvSpPr txBox="1"/>
          <p:nvPr/>
        </p:nvSpPr>
        <p:spPr>
          <a:xfrm>
            <a:off x="1829748" y="4987153"/>
            <a:ext cx="2962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300 ml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B6B486-6C49-4189-A561-95768F7FE0ED}"/>
              </a:ext>
            </a:extLst>
          </p:cNvPr>
          <p:cNvSpPr txBox="1"/>
          <p:nvPr/>
        </p:nvSpPr>
        <p:spPr>
          <a:xfrm>
            <a:off x="5653955" y="2461150"/>
            <a:ext cx="2962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 – 300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2E9C0-BDEB-4D95-9635-5A3744C76F4A}"/>
              </a:ext>
            </a:extLst>
          </p:cNvPr>
          <p:cNvSpPr txBox="1"/>
          <p:nvPr/>
        </p:nvSpPr>
        <p:spPr>
          <a:xfrm>
            <a:off x="7877177" y="2461149"/>
            <a:ext cx="1243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28A136-43C5-43CC-AF54-169FFC2ED7DD}"/>
              </a:ext>
            </a:extLst>
          </p:cNvPr>
          <p:cNvSpPr txBox="1"/>
          <p:nvPr/>
        </p:nvSpPr>
        <p:spPr>
          <a:xfrm>
            <a:off x="9572627" y="561493"/>
            <a:ext cx="2510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700 ml more</a:t>
            </a:r>
          </a:p>
        </p:txBody>
      </p:sp>
    </p:spTree>
    <p:extLst>
      <p:ext uri="{BB962C8B-B14F-4D97-AF65-F5344CB8AC3E}">
        <p14:creationId xmlns:p14="http://schemas.microsoft.com/office/powerpoint/2010/main" val="225913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53565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sequence.</a:t>
            </a:r>
          </a:p>
          <a:p>
            <a:r>
              <a:rPr lang="en-US" sz="3200" b="1" dirty="0"/>
              <a:t>The numbers in the sequence increase by 25 each time.</a:t>
            </a:r>
          </a:p>
          <a:p>
            <a:r>
              <a:rPr lang="en-US" sz="4000" dirty="0"/>
              <a:t>       50    75    100    125 …</a:t>
            </a:r>
          </a:p>
          <a:p>
            <a:r>
              <a:rPr lang="en-US" sz="3200" b="1" dirty="0"/>
              <a:t>Circle all of the numbers below that will appear in the sequence.</a:t>
            </a:r>
          </a:p>
          <a:p>
            <a:endParaRPr lang="en-US" sz="3200" b="1" dirty="0"/>
          </a:p>
          <a:p>
            <a:r>
              <a:rPr lang="en-US" sz="4000" dirty="0"/>
              <a:t>       255     650     735     900     995 </a:t>
            </a:r>
            <a:endParaRPr lang="en-GB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471ED0-B86B-4B64-AFD7-3E8475A5F406}"/>
              </a:ext>
            </a:extLst>
          </p:cNvPr>
          <p:cNvSpPr/>
          <p:nvPr/>
        </p:nvSpPr>
        <p:spPr>
          <a:xfrm>
            <a:off x="185150" y="1094896"/>
            <a:ext cx="2398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EF924B-C049-4A4B-A802-1D9121C27168}"/>
              </a:ext>
            </a:extLst>
          </p:cNvPr>
          <p:cNvSpPr/>
          <p:nvPr/>
        </p:nvSpPr>
        <p:spPr>
          <a:xfrm>
            <a:off x="5426928" y="1094895"/>
            <a:ext cx="6436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150, 175, 200, 225, 250, 275, 300, …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508CEB3-CBF5-4A66-86DA-BDF6DB54CB5D}"/>
              </a:ext>
            </a:extLst>
          </p:cNvPr>
          <p:cNvSpPr/>
          <p:nvPr/>
        </p:nvSpPr>
        <p:spPr>
          <a:xfrm>
            <a:off x="2037146" y="2556933"/>
            <a:ext cx="1304974" cy="796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DFCB2C-EA78-44BE-86AD-369D2FBB697F}"/>
              </a:ext>
            </a:extLst>
          </p:cNvPr>
          <p:cNvSpPr/>
          <p:nvPr/>
        </p:nvSpPr>
        <p:spPr>
          <a:xfrm>
            <a:off x="4706361" y="2556933"/>
            <a:ext cx="1304974" cy="796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43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</p:bld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CD rack.</a:t>
            </a:r>
          </a:p>
          <a:p>
            <a:r>
              <a:rPr lang="en-US" sz="3200" b="1" dirty="0"/>
              <a:t>One rack holds 25 CDs.</a:t>
            </a:r>
          </a:p>
          <a:p>
            <a:r>
              <a:rPr lang="en-US" sz="3200" b="1" dirty="0"/>
              <a:t>David has 83 CDs.</a:t>
            </a:r>
          </a:p>
          <a:p>
            <a:r>
              <a:rPr lang="en-US" sz="3200" b="1" dirty="0"/>
              <a:t>How many racks does he need to hold all his CDs?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3281C9-A401-4C1D-9E67-BFFD3BA5E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631" y="230915"/>
            <a:ext cx="3040704" cy="13069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41F470-D090-462E-915D-348713DA34E8}"/>
              </a:ext>
            </a:extLst>
          </p:cNvPr>
          <p:cNvSpPr/>
          <p:nvPr/>
        </p:nvSpPr>
        <p:spPr>
          <a:xfrm>
            <a:off x="56122" y="3997039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Lin has 6 racks full of CDs.</a:t>
            </a:r>
          </a:p>
          <a:p>
            <a:r>
              <a:rPr lang="en-US" sz="3200" b="1" dirty="0"/>
              <a:t>How many CDs does Lin have altogether?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EBC76-94F4-4D64-BC29-C7F01A22B6DD}"/>
              </a:ext>
            </a:extLst>
          </p:cNvPr>
          <p:cNvSpPr/>
          <p:nvPr/>
        </p:nvSpPr>
        <p:spPr>
          <a:xfrm>
            <a:off x="627796" y="2263296"/>
            <a:ext cx="941695" cy="83474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1EF89B-546B-42DD-832A-B806D5615CD9}"/>
              </a:ext>
            </a:extLst>
          </p:cNvPr>
          <p:cNvSpPr txBox="1"/>
          <p:nvPr/>
        </p:nvSpPr>
        <p:spPr>
          <a:xfrm>
            <a:off x="799469" y="2388281"/>
            <a:ext cx="633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BA5ADF-8CB1-4F26-9B36-E33682404210}"/>
              </a:ext>
            </a:extLst>
          </p:cNvPr>
          <p:cNvSpPr/>
          <p:nvPr/>
        </p:nvSpPr>
        <p:spPr>
          <a:xfrm>
            <a:off x="1751336" y="2263296"/>
            <a:ext cx="941695" cy="83474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064688-4B2C-4513-A137-F97490C86F6E}"/>
              </a:ext>
            </a:extLst>
          </p:cNvPr>
          <p:cNvSpPr txBox="1"/>
          <p:nvPr/>
        </p:nvSpPr>
        <p:spPr>
          <a:xfrm>
            <a:off x="1923009" y="2388281"/>
            <a:ext cx="633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CC870A-8FB8-42BE-B544-96A7D2C92465}"/>
              </a:ext>
            </a:extLst>
          </p:cNvPr>
          <p:cNvSpPr/>
          <p:nvPr/>
        </p:nvSpPr>
        <p:spPr>
          <a:xfrm>
            <a:off x="2874876" y="2263296"/>
            <a:ext cx="941695" cy="83474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96926B-484D-4258-BB7A-AE95925AFDC8}"/>
              </a:ext>
            </a:extLst>
          </p:cNvPr>
          <p:cNvSpPr txBox="1"/>
          <p:nvPr/>
        </p:nvSpPr>
        <p:spPr>
          <a:xfrm>
            <a:off x="3046549" y="2388281"/>
            <a:ext cx="633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E65D34-A121-4F7F-AFD7-4EDA3C69E573}"/>
              </a:ext>
            </a:extLst>
          </p:cNvPr>
          <p:cNvSpPr/>
          <p:nvPr/>
        </p:nvSpPr>
        <p:spPr>
          <a:xfrm>
            <a:off x="3998416" y="2263296"/>
            <a:ext cx="941695" cy="83474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22F2C4-1DBD-40CA-A1B8-514377A06A6E}"/>
              </a:ext>
            </a:extLst>
          </p:cNvPr>
          <p:cNvSpPr txBox="1"/>
          <p:nvPr/>
        </p:nvSpPr>
        <p:spPr>
          <a:xfrm>
            <a:off x="4285397" y="2388281"/>
            <a:ext cx="518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40E886-EA78-4B2F-9F81-402DA8E78651}"/>
              </a:ext>
            </a:extLst>
          </p:cNvPr>
          <p:cNvSpPr txBox="1"/>
          <p:nvPr/>
        </p:nvSpPr>
        <p:spPr>
          <a:xfrm>
            <a:off x="8597113" y="1527328"/>
            <a:ext cx="3305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He needs 4 racks.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CCE4E9-BE8F-459C-9E07-3757B72040B8}"/>
              </a:ext>
            </a:extLst>
          </p:cNvPr>
          <p:cNvSpPr txBox="1"/>
          <p:nvPr/>
        </p:nvSpPr>
        <p:spPr>
          <a:xfrm>
            <a:off x="5447690" y="2072842"/>
            <a:ext cx="1804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83 ÷ 25 =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67F981-AEF3-4957-A501-13BEBA74A745}"/>
              </a:ext>
            </a:extLst>
          </p:cNvPr>
          <p:cNvSpPr txBox="1"/>
          <p:nvPr/>
        </p:nvSpPr>
        <p:spPr>
          <a:xfrm>
            <a:off x="7063781" y="2072842"/>
            <a:ext cx="1804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r8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8CDE902-1946-4811-B58F-0EDC5E58C6DB}"/>
              </a:ext>
            </a:extLst>
          </p:cNvPr>
          <p:cNvCxnSpPr>
            <a:cxnSpLocks/>
          </p:cNvCxnSpPr>
          <p:nvPr/>
        </p:nvCxnSpPr>
        <p:spPr>
          <a:xfrm flipV="1">
            <a:off x="7035645" y="2551629"/>
            <a:ext cx="186863" cy="32775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ADFC66C-B36D-4182-B5BD-DD40A37D314F}"/>
              </a:ext>
            </a:extLst>
          </p:cNvPr>
          <p:cNvSpPr txBox="1"/>
          <p:nvPr/>
        </p:nvSpPr>
        <p:spPr>
          <a:xfrm>
            <a:off x="5344633" y="2726045"/>
            <a:ext cx="2128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 full racks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56EF977-10E6-42C5-BEFF-BE79CB1A40BF}"/>
              </a:ext>
            </a:extLst>
          </p:cNvPr>
          <p:cNvCxnSpPr>
            <a:cxnSpLocks/>
          </p:cNvCxnSpPr>
          <p:nvPr/>
        </p:nvCxnSpPr>
        <p:spPr>
          <a:xfrm flipH="1" flipV="1">
            <a:off x="7738366" y="2551630"/>
            <a:ext cx="139696" cy="28538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45590A5-39A2-408D-96A2-F57153B2B5DB}"/>
              </a:ext>
            </a:extLst>
          </p:cNvPr>
          <p:cNvSpPr txBox="1"/>
          <p:nvPr/>
        </p:nvSpPr>
        <p:spPr>
          <a:xfrm>
            <a:off x="7738366" y="2726045"/>
            <a:ext cx="2128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8 left over…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1BE6D0-270F-4D67-B667-F885B78A6DB2}"/>
              </a:ext>
            </a:extLst>
          </p:cNvPr>
          <p:cNvSpPr txBox="1"/>
          <p:nvPr/>
        </p:nvSpPr>
        <p:spPr>
          <a:xfrm>
            <a:off x="7738366" y="3136405"/>
            <a:ext cx="4125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…but these need to be held on a rack as well…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5C0943E-BF31-4C4A-86A1-5C12ED59E916}"/>
              </a:ext>
            </a:extLst>
          </p:cNvPr>
          <p:cNvSpPr txBox="1"/>
          <p:nvPr/>
        </p:nvSpPr>
        <p:spPr>
          <a:xfrm>
            <a:off x="7760872" y="3996002"/>
            <a:ext cx="412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…so we round up.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E7CC3F-077D-45AB-A04F-69C141DC9489}"/>
              </a:ext>
            </a:extLst>
          </p:cNvPr>
          <p:cNvSpPr/>
          <p:nvPr/>
        </p:nvSpPr>
        <p:spPr>
          <a:xfrm>
            <a:off x="328621" y="5186791"/>
            <a:ext cx="941695" cy="83474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4C2C41-3B16-4C49-BB80-ACF3FF4B211D}"/>
              </a:ext>
            </a:extLst>
          </p:cNvPr>
          <p:cNvSpPr txBox="1"/>
          <p:nvPr/>
        </p:nvSpPr>
        <p:spPr>
          <a:xfrm>
            <a:off x="500294" y="5311776"/>
            <a:ext cx="633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9AC0205-18D3-485B-86EF-ED2999724343}"/>
              </a:ext>
            </a:extLst>
          </p:cNvPr>
          <p:cNvSpPr/>
          <p:nvPr/>
        </p:nvSpPr>
        <p:spPr>
          <a:xfrm>
            <a:off x="1452161" y="5186791"/>
            <a:ext cx="941695" cy="83474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566A9D-630A-4753-8ACC-D2F0B022CCF1}"/>
              </a:ext>
            </a:extLst>
          </p:cNvPr>
          <p:cNvSpPr txBox="1"/>
          <p:nvPr/>
        </p:nvSpPr>
        <p:spPr>
          <a:xfrm>
            <a:off x="1623834" y="5311776"/>
            <a:ext cx="633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6CE0434-4968-4C3D-AC9B-1E844C729506}"/>
              </a:ext>
            </a:extLst>
          </p:cNvPr>
          <p:cNvSpPr/>
          <p:nvPr/>
        </p:nvSpPr>
        <p:spPr>
          <a:xfrm>
            <a:off x="2575701" y="5186791"/>
            <a:ext cx="941695" cy="83474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E44A89C-F8AB-4326-9CB5-990F59BE186B}"/>
              </a:ext>
            </a:extLst>
          </p:cNvPr>
          <p:cNvSpPr txBox="1"/>
          <p:nvPr/>
        </p:nvSpPr>
        <p:spPr>
          <a:xfrm>
            <a:off x="2747374" y="5311776"/>
            <a:ext cx="633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57F65F-1BC5-4CCB-A723-1B59DFC5E359}"/>
              </a:ext>
            </a:extLst>
          </p:cNvPr>
          <p:cNvSpPr/>
          <p:nvPr/>
        </p:nvSpPr>
        <p:spPr>
          <a:xfrm>
            <a:off x="3691769" y="5186791"/>
            <a:ext cx="941695" cy="83474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4C29CDA-648E-4D72-A547-13FE47FD90A6}"/>
              </a:ext>
            </a:extLst>
          </p:cNvPr>
          <p:cNvSpPr txBox="1"/>
          <p:nvPr/>
        </p:nvSpPr>
        <p:spPr>
          <a:xfrm>
            <a:off x="3863442" y="5311776"/>
            <a:ext cx="633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02E0E96-3342-4816-BF8B-B8AFFA2D4922}"/>
              </a:ext>
            </a:extLst>
          </p:cNvPr>
          <p:cNvSpPr/>
          <p:nvPr/>
        </p:nvSpPr>
        <p:spPr>
          <a:xfrm>
            <a:off x="4815309" y="5186791"/>
            <a:ext cx="941695" cy="83474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F235DE3-A236-4C33-90A6-C3D734A8E21E}"/>
              </a:ext>
            </a:extLst>
          </p:cNvPr>
          <p:cNvSpPr txBox="1"/>
          <p:nvPr/>
        </p:nvSpPr>
        <p:spPr>
          <a:xfrm>
            <a:off x="4986982" y="5311776"/>
            <a:ext cx="633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A3B414B-D078-4DA7-95EB-9592E04D54F2}"/>
              </a:ext>
            </a:extLst>
          </p:cNvPr>
          <p:cNvSpPr/>
          <p:nvPr/>
        </p:nvSpPr>
        <p:spPr>
          <a:xfrm>
            <a:off x="5938849" y="5186791"/>
            <a:ext cx="941695" cy="83474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C77EA9E-356E-4B59-B6CF-CDFCF82CCDE7}"/>
              </a:ext>
            </a:extLst>
          </p:cNvPr>
          <p:cNvSpPr txBox="1"/>
          <p:nvPr/>
        </p:nvSpPr>
        <p:spPr>
          <a:xfrm>
            <a:off x="6110522" y="5311776"/>
            <a:ext cx="633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65427A4-7755-4259-9769-B50BCAE96E5A}"/>
              </a:ext>
            </a:extLst>
          </p:cNvPr>
          <p:cNvSpPr txBox="1"/>
          <p:nvPr/>
        </p:nvSpPr>
        <p:spPr>
          <a:xfrm>
            <a:off x="7157922" y="4471932"/>
            <a:ext cx="3040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She has 150 CDs.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AF32DF0-DE85-4C04-92E4-937105793B3E}"/>
              </a:ext>
            </a:extLst>
          </p:cNvPr>
          <p:cNvGrpSpPr/>
          <p:nvPr/>
        </p:nvGrpSpPr>
        <p:grpSpPr>
          <a:xfrm>
            <a:off x="7738366" y="5193989"/>
            <a:ext cx="1854081" cy="1405123"/>
            <a:chOff x="2256385" y="1937292"/>
            <a:chExt cx="1854081" cy="140512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6C8A8B9-1784-4F1B-93A2-2420A17BC416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E6C1F06-AF23-4DA6-84E0-1EE944DA2B6F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D558D3C-6730-4ADD-8B5F-12A17AA406F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BCCA5EA-6BBA-49CC-B037-9FDE93EDD589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11AE335-424D-4DD9-8D44-D1541A6E15FD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018E6CD-DE14-4B25-B1E5-A2C38142365C}"/>
              </a:ext>
            </a:extLst>
          </p:cNvPr>
          <p:cNvSpPr txBox="1"/>
          <p:nvPr/>
        </p:nvSpPr>
        <p:spPr>
          <a:xfrm>
            <a:off x="8250675" y="493986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D0098B-041A-46B2-B675-C1D870BE65E5}"/>
              </a:ext>
            </a:extLst>
          </p:cNvPr>
          <p:cNvSpPr txBox="1"/>
          <p:nvPr/>
        </p:nvSpPr>
        <p:spPr>
          <a:xfrm>
            <a:off x="8617475" y="6076688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70086E5-9F71-4D5F-94CC-D11854C151C6}"/>
              </a:ext>
            </a:extLst>
          </p:cNvPr>
          <p:cNvSpPr txBox="1"/>
          <p:nvPr/>
        </p:nvSpPr>
        <p:spPr>
          <a:xfrm>
            <a:off x="7706905" y="6076688"/>
            <a:ext cx="969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</p:spTree>
    <p:extLst>
      <p:ext uri="{BB962C8B-B14F-4D97-AF65-F5344CB8AC3E}">
        <p14:creationId xmlns:p14="http://schemas.microsoft.com/office/powerpoint/2010/main" val="32780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/>
      <p:bldP spid="15" grpId="0"/>
      <p:bldP spid="16" grpId="0"/>
      <p:bldP spid="20" grpId="0"/>
      <p:bldP spid="23" grpId="0"/>
      <p:bldP spid="25" grpId="0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/>
      <p:bldP spid="53" grpId="0"/>
      <p:bldP spid="54" grpId="0"/>
      <p:bldP spid="55" grpId="0"/>
    </p:bld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         cat food 35p</a:t>
            </a:r>
          </a:p>
          <a:p>
            <a:r>
              <a:rPr lang="en-US" sz="3200" b="1" dirty="0"/>
              <a:t>Sarah’s cat eats one tin of cat food each day.</a:t>
            </a:r>
          </a:p>
          <a:p>
            <a:r>
              <a:rPr lang="en-US" sz="3200" b="1" dirty="0"/>
              <a:t>How much does it cost to feed Sarah’s cat for 7 days?  </a:t>
            </a:r>
            <a:endParaRPr lang="en-US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C0AED5F-9319-4412-919A-9B119168737A}"/>
              </a:ext>
            </a:extLst>
          </p:cNvPr>
          <p:cNvGrpSpPr/>
          <p:nvPr/>
        </p:nvGrpSpPr>
        <p:grpSpPr>
          <a:xfrm>
            <a:off x="763803" y="1891093"/>
            <a:ext cx="1861800" cy="1405123"/>
            <a:chOff x="2248666" y="1937292"/>
            <a:chExt cx="1861800" cy="14051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055195-2568-4D23-953E-41B8A72DDFDE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7DA737-C81A-4BBB-984E-2BB02467A2B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F1E39F-FCD1-4AD5-9175-9177E361F665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A1F242E-75CA-46DD-8DAC-BEF448B35C0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68E7380-A590-4C99-9FA0-30CF5AD60727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A8C5C83-8D50-47F6-A54B-7C019C2F7CEB}"/>
              </a:ext>
            </a:extLst>
          </p:cNvPr>
          <p:cNvSpPr txBox="1"/>
          <p:nvPr/>
        </p:nvSpPr>
        <p:spPr>
          <a:xfrm>
            <a:off x="1658918" y="278266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A67431-2D09-4102-9DC2-9B3F9846DD43}"/>
              </a:ext>
            </a:extLst>
          </p:cNvPr>
          <p:cNvSpPr txBox="1"/>
          <p:nvPr/>
        </p:nvSpPr>
        <p:spPr>
          <a:xfrm>
            <a:off x="1267718" y="165885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403CC8-19F0-4A97-B4B8-42628B87DD8F}"/>
              </a:ext>
            </a:extLst>
          </p:cNvPr>
          <p:cNvSpPr txBox="1"/>
          <p:nvPr/>
        </p:nvSpPr>
        <p:spPr>
          <a:xfrm>
            <a:off x="758100" y="2782670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99F1D1-E364-4999-9A23-0B1259077D9F}"/>
              </a:ext>
            </a:extLst>
          </p:cNvPr>
          <p:cNvSpPr txBox="1"/>
          <p:nvPr/>
        </p:nvSpPr>
        <p:spPr>
          <a:xfrm>
            <a:off x="443120" y="2782669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524CDA-7919-465B-B9A9-0025C9A1E95B}"/>
              </a:ext>
            </a:extLst>
          </p:cNvPr>
          <p:cNvSpPr/>
          <p:nvPr/>
        </p:nvSpPr>
        <p:spPr>
          <a:xfrm>
            <a:off x="9024874" y="1034751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£2.45</a:t>
            </a:r>
          </a:p>
        </p:txBody>
      </p:sp>
    </p:spTree>
    <p:extLst>
      <p:ext uri="{BB962C8B-B14F-4D97-AF65-F5344CB8AC3E}">
        <p14:creationId xmlns:p14="http://schemas.microsoft.com/office/powerpoint/2010/main" val="65718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Numbers are missing on four of these calculator buttons.</a:t>
            </a:r>
          </a:p>
          <a:p>
            <a:r>
              <a:rPr lang="en-US" sz="3200" b="1" dirty="0"/>
              <a:t>Write in numbers to make the answer 47</a:t>
            </a:r>
          </a:p>
        </p:txBody>
      </p:sp>
      <p:pic>
        <p:nvPicPr>
          <p:cNvPr id="184322" name="Picture 2">
            <a:extLst>
              <a:ext uri="{FF2B5EF4-FFF2-40B4-BE49-F238E27FC236}">
                <a16:creationId xmlns:a16="http://schemas.microsoft.com/office/drawing/2014/main" id="{3BAFD6BB-48AA-425D-B3AA-5B02D788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55" y="1228100"/>
            <a:ext cx="9055064" cy="961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8F4B9B-2F71-4E55-B667-2D9E2A458A23}"/>
              </a:ext>
            </a:extLst>
          </p:cNvPr>
          <p:cNvSpPr txBox="1"/>
          <p:nvPr/>
        </p:nvSpPr>
        <p:spPr>
          <a:xfrm>
            <a:off x="3384311" y="1362209"/>
            <a:ext cx="1466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1    0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75A323-8C03-41A8-AD9F-8A0905C84A69}"/>
              </a:ext>
            </a:extLst>
          </p:cNvPr>
          <p:cNvSpPr txBox="1"/>
          <p:nvPr/>
        </p:nvSpPr>
        <p:spPr>
          <a:xfrm>
            <a:off x="6065004" y="1362209"/>
            <a:ext cx="1466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1    0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AE7EA9-2CBB-40F0-A2DB-181BFB9A795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81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the start and finish times of some children doing a sponsored walk.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636320-4765-4829-A150-ED8C65730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26" y="1127218"/>
            <a:ext cx="5915474" cy="30553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930CC5-2168-4173-890F-3D98BDB8EC30}"/>
              </a:ext>
            </a:extLst>
          </p:cNvPr>
          <p:cNvSpPr/>
          <p:nvPr/>
        </p:nvSpPr>
        <p:spPr>
          <a:xfrm>
            <a:off x="7232073" y="1085238"/>
            <a:ext cx="47309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longer did Claire take than Tim?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7232073" y="2160938"/>
            <a:ext cx="11546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Claire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1B4BE4F-865A-48C6-BD3B-9B25EA47C945}"/>
              </a:ext>
            </a:extLst>
          </p:cNvPr>
          <p:cNvGrpSpPr/>
          <p:nvPr/>
        </p:nvGrpSpPr>
        <p:grpSpPr>
          <a:xfrm>
            <a:off x="7319481" y="3243276"/>
            <a:ext cx="650662" cy="492950"/>
            <a:chOff x="3713710" y="928777"/>
            <a:chExt cx="650662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23C3C01-54D4-453C-9841-94956E46C712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00813B-A0D7-4E58-9DE2-88AF3D03DDF8}"/>
                </a:ext>
              </a:extLst>
            </p:cNvPr>
            <p:cNvSpPr txBox="1"/>
            <p:nvPr/>
          </p:nvSpPr>
          <p:spPr>
            <a:xfrm>
              <a:off x="3713710" y="1021617"/>
              <a:ext cx="650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9:30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36F38B-8790-4925-902D-D707544BB05A}"/>
              </a:ext>
            </a:extLst>
          </p:cNvPr>
          <p:cNvGrpSpPr/>
          <p:nvPr/>
        </p:nvGrpSpPr>
        <p:grpSpPr>
          <a:xfrm>
            <a:off x="8134909" y="3240523"/>
            <a:ext cx="822935" cy="494964"/>
            <a:chOff x="6754512" y="926763"/>
            <a:chExt cx="822935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A8C048-5074-4548-99FF-C4A8D0F5A31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AC54AC8-D63F-490B-BA88-B2487A90D1E2}"/>
                </a:ext>
              </a:extLst>
            </p:cNvPr>
            <p:cNvGrpSpPr/>
            <p:nvPr/>
          </p:nvGrpSpPr>
          <p:grpSpPr>
            <a:xfrm>
              <a:off x="6754512" y="928608"/>
              <a:ext cx="822935" cy="493119"/>
              <a:chOff x="6754512" y="928608"/>
              <a:chExt cx="822935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3C50FFA-191D-4401-8975-F07C6D9F7686}"/>
                  </a:ext>
                </a:extLst>
              </p:cNvPr>
              <p:cNvSpPr txBox="1"/>
              <p:nvPr/>
            </p:nvSpPr>
            <p:spPr>
              <a:xfrm>
                <a:off x="675451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10:30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39A388E-9164-4A33-B2AF-8CDAE5AAA7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82430525-EC96-48AA-BC20-677C70A1D29C}"/>
              </a:ext>
            </a:extLst>
          </p:cNvPr>
          <p:cNvGrpSpPr/>
          <p:nvPr/>
        </p:nvGrpSpPr>
        <p:grpSpPr>
          <a:xfrm>
            <a:off x="7637199" y="2744651"/>
            <a:ext cx="893612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C25B81D-76A3-49AF-AAA9-99769F97E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8B11A50-23AD-4C0D-AFCD-AB6D0E207553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84CA16FD-E9D5-41F9-9D6B-22FDDB9D5951}"/>
              </a:ext>
            </a:extLst>
          </p:cNvPr>
          <p:cNvGrpSpPr/>
          <p:nvPr/>
        </p:nvGrpSpPr>
        <p:grpSpPr>
          <a:xfrm>
            <a:off x="8533748" y="2740220"/>
            <a:ext cx="889898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11486097-935C-4C8B-9DBE-78479DD88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A65C15A-49F8-49BA-9A45-9C66BC03579D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+25m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EE1A8D-082B-4C4B-AB5F-794BA8347CCA}"/>
              </a:ext>
            </a:extLst>
          </p:cNvPr>
          <p:cNvGrpSpPr/>
          <p:nvPr/>
        </p:nvGrpSpPr>
        <p:grpSpPr>
          <a:xfrm>
            <a:off x="8954793" y="3238141"/>
            <a:ext cx="961280" cy="494964"/>
            <a:chOff x="6683297" y="926763"/>
            <a:chExt cx="961280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F110D83-59D2-42A6-9CCF-602E3187413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0CD1F29-D535-4241-999A-781BFEF170D2}"/>
                </a:ext>
              </a:extLst>
            </p:cNvPr>
            <p:cNvGrpSpPr/>
            <p:nvPr/>
          </p:nvGrpSpPr>
          <p:grpSpPr>
            <a:xfrm>
              <a:off x="6683297" y="928608"/>
              <a:ext cx="961280" cy="493119"/>
              <a:chOff x="6683297" y="928608"/>
              <a:chExt cx="961280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E88BC60-5BA2-42DF-A19A-C111326EE4DE}"/>
                  </a:ext>
                </a:extLst>
              </p:cNvPr>
              <p:cNvSpPr txBox="1"/>
              <p:nvPr/>
            </p:nvSpPr>
            <p:spPr>
              <a:xfrm>
                <a:off x="6683297" y="1021617"/>
                <a:ext cx="961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10:55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B82C84E-CF31-4652-B580-8D2D068D9A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10A1BD8-0421-43CF-BCB0-45F0BEA628FC}"/>
              </a:ext>
            </a:extLst>
          </p:cNvPr>
          <p:cNvCxnSpPr>
            <a:cxnSpLocks/>
          </p:cNvCxnSpPr>
          <p:nvPr/>
        </p:nvCxnSpPr>
        <p:spPr>
          <a:xfrm>
            <a:off x="7304668" y="3256320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60CF34A2-9F2D-457D-A55D-F8A8381A2539}"/>
              </a:ext>
            </a:extLst>
          </p:cNvPr>
          <p:cNvSpPr/>
          <p:nvPr/>
        </p:nvSpPr>
        <p:spPr>
          <a:xfrm>
            <a:off x="7571183" y="309075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8564776" y="2160937"/>
            <a:ext cx="14558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1h 25m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7232073" y="3911028"/>
            <a:ext cx="8226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Tim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1B4BE4F-865A-48C6-BD3B-9B25EA47C945}"/>
              </a:ext>
            </a:extLst>
          </p:cNvPr>
          <p:cNvGrpSpPr/>
          <p:nvPr/>
        </p:nvGrpSpPr>
        <p:grpSpPr>
          <a:xfrm>
            <a:off x="7319481" y="4993366"/>
            <a:ext cx="650662" cy="492950"/>
            <a:chOff x="3713710" y="928777"/>
            <a:chExt cx="650662" cy="49295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23C3C01-54D4-453C-9841-94956E46C712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900813B-A0D7-4E58-9DE2-88AF3D03DDF8}"/>
                </a:ext>
              </a:extLst>
            </p:cNvPr>
            <p:cNvSpPr txBox="1"/>
            <p:nvPr/>
          </p:nvSpPr>
          <p:spPr>
            <a:xfrm>
              <a:off x="3713710" y="1021617"/>
              <a:ext cx="650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9:45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336F38B-8790-4925-902D-D707544BB05A}"/>
              </a:ext>
            </a:extLst>
          </p:cNvPr>
          <p:cNvGrpSpPr/>
          <p:nvPr/>
        </p:nvGrpSpPr>
        <p:grpSpPr>
          <a:xfrm>
            <a:off x="8134909" y="4990613"/>
            <a:ext cx="822935" cy="494964"/>
            <a:chOff x="6754512" y="926763"/>
            <a:chExt cx="822935" cy="4949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7A8C048-5074-4548-99FF-C4A8D0F5A31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AC54AC8-D63F-490B-BA88-B2487A90D1E2}"/>
                </a:ext>
              </a:extLst>
            </p:cNvPr>
            <p:cNvGrpSpPr/>
            <p:nvPr/>
          </p:nvGrpSpPr>
          <p:grpSpPr>
            <a:xfrm>
              <a:off x="6754512" y="928608"/>
              <a:ext cx="822935" cy="493119"/>
              <a:chOff x="6754512" y="928608"/>
              <a:chExt cx="822935" cy="493119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3C50FFA-191D-4401-8975-F07C6D9F7686}"/>
                  </a:ext>
                </a:extLst>
              </p:cNvPr>
              <p:cNvSpPr txBox="1"/>
              <p:nvPr/>
            </p:nvSpPr>
            <p:spPr>
              <a:xfrm>
                <a:off x="675451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10:45</a:t>
                </a: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639A388E-9164-4A33-B2AF-8CDAE5AAA7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91">
            <a:extLst>
              <a:ext uri="{FF2B5EF4-FFF2-40B4-BE49-F238E27FC236}">
                <a16:creationId xmlns:a16="http://schemas.microsoft.com/office/drawing/2014/main" id="{82430525-EC96-48AA-BC20-677C70A1D29C}"/>
              </a:ext>
            </a:extLst>
          </p:cNvPr>
          <p:cNvGrpSpPr/>
          <p:nvPr/>
        </p:nvGrpSpPr>
        <p:grpSpPr>
          <a:xfrm>
            <a:off x="7637199" y="4494741"/>
            <a:ext cx="893612" cy="479154"/>
            <a:chOff x="7395283" y="5821043"/>
            <a:chExt cx="205894" cy="512761"/>
          </a:xfrm>
        </p:grpSpPr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7C25B81D-76A3-49AF-AAA9-99769F97E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8B11A50-23AD-4C0D-AFCD-AB6D0E207553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42" name="Group 91">
            <a:extLst>
              <a:ext uri="{FF2B5EF4-FFF2-40B4-BE49-F238E27FC236}">
                <a16:creationId xmlns:a16="http://schemas.microsoft.com/office/drawing/2014/main" id="{84CA16FD-E9D5-41F9-9D6B-22FDDB9D5951}"/>
              </a:ext>
            </a:extLst>
          </p:cNvPr>
          <p:cNvGrpSpPr/>
          <p:nvPr/>
        </p:nvGrpSpPr>
        <p:grpSpPr>
          <a:xfrm>
            <a:off x="8533748" y="4490310"/>
            <a:ext cx="889898" cy="479154"/>
            <a:chOff x="7395283" y="5821043"/>
            <a:chExt cx="205894" cy="512761"/>
          </a:xfrm>
        </p:grpSpPr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1486097-935C-4C8B-9DBE-78479DD88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A65C15A-49F8-49BA-9A45-9C66BC03579D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+15m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2EE1A8D-082B-4C4B-AB5F-794BA8347CCA}"/>
              </a:ext>
            </a:extLst>
          </p:cNvPr>
          <p:cNvGrpSpPr/>
          <p:nvPr/>
        </p:nvGrpSpPr>
        <p:grpSpPr>
          <a:xfrm>
            <a:off x="8954793" y="4988231"/>
            <a:ext cx="961280" cy="494964"/>
            <a:chOff x="6683297" y="926763"/>
            <a:chExt cx="961280" cy="494964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F110D83-59D2-42A6-9CCF-602E3187413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0CD1F29-D535-4241-999A-781BFEF170D2}"/>
                </a:ext>
              </a:extLst>
            </p:cNvPr>
            <p:cNvGrpSpPr/>
            <p:nvPr/>
          </p:nvGrpSpPr>
          <p:grpSpPr>
            <a:xfrm>
              <a:off x="6683297" y="928608"/>
              <a:ext cx="961280" cy="493119"/>
              <a:chOff x="6683297" y="928608"/>
              <a:chExt cx="961280" cy="493119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E88BC60-5BA2-42DF-A19A-C111326EE4DE}"/>
                  </a:ext>
                </a:extLst>
              </p:cNvPr>
              <p:cNvSpPr txBox="1"/>
              <p:nvPr/>
            </p:nvSpPr>
            <p:spPr>
              <a:xfrm>
                <a:off x="6683297" y="1021617"/>
                <a:ext cx="961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11:00</a:t>
                </a: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DB82C84E-CF31-4652-B580-8D2D068D9A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10A1BD8-0421-43CF-BCB0-45F0BEA628FC}"/>
              </a:ext>
            </a:extLst>
          </p:cNvPr>
          <p:cNvCxnSpPr>
            <a:cxnSpLocks/>
          </p:cNvCxnSpPr>
          <p:nvPr/>
        </p:nvCxnSpPr>
        <p:spPr>
          <a:xfrm>
            <a:off x="7304668" y="5006410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60CF34A2-9F2D-457D-A55D-F8A8381A2539}"/>
              </a:ext>
            </a:extLst>
          </p:cNvPr>
          <p:cNvSpPr/>
          <p:nvPr/>
        </p:nvSpPr>
        <p:spPr>
          <a:xfrm>
            <a:off x="7571183" y="484084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8564776" y="3911027"/>
            <a:ext cx="14558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1h 20m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336F38B-8790-4925-902D-D707544BB05A}"/>
              </a:ext>
            </a:extLst>
          </p:cNvPr>
          <p:cNvGrpSpPr/>
          <p:nvPr/>
        </p:nvGrpSpPr>
        <p:grpSpPr>
          <a:xfrm>
            <a:off x="9927264" y="4988231"/>
            <a:ext cx="822935" cy="494964"/>
            <a:chOff x="6754512" y="926763"/>
            <a:chExt cx="822935" cy="494964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7A8C048-5074-4548-99FF-C4A8D0F5A31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1AC54AC8-D63F-490B-BA88-B2487A90D1E2}"/>
                </a:ext>
              </a:extLst>
            </p:cNvPr>
            <p:cNvGrpSpPr/>
            <p:nvPr/>
          </p:nvGrpSpPr>
          <p:grpSpPr>
            <a:xfrm>
              <a:off x="6754512" y="928608"/>
              <a:ext cx="822935" cy="493119"/>
              <a:chOff x="6754512" y="928608"/>
              <a:chExt cx="822935" cy="493119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3C50FFA-191D-4401-8975-F07C6D9F7686}"/>
                  </a:ext>
                </a:extLst>
              </p:cNvPr>
              <p:cNvSpPr txBox="1"/>
              <p:nvPr/>
            </p:nvSpPr>
            <p:spPr>
              <a:xfrm>
                <a:off x="675451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11:05</a:t>
                </a:r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639A388E-9164-4A33-B2AF-8CDAE5AAA7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Group 91">
            <a:extLst>
              <a:ext uri="{FF2B5EF4-FFF2-40B4-BE49-F238E27FC236}">
                <a16:creationId xmlns:a16="http://schemas.microsoft.com/office/drawing/2014/main" id="{82430525-EC96-48AA-BC20-677C70A1D29C}"/>
              </a:ext>
            </a:extLst>
          </p:cNvPr>
          <p:cNvGrpSpPr/>
          <p:nvPr/>
        </p:nvGrpSpPr>
        <p:grpSpPr>
          <a:xfrm>
            <a:off x="9429554" y="4492359"/>
            <a:ext cx="893612" cy="479154"/>
            <a:chOff x="7395283" y="5821043"/>
            <a:chExt cx="205894" cy="512761"/>
          </a:xfrm>
        </p:grpSpPr>
        <p:sp>
          <p:nvSpPr>
            <p:cNvPr id="68" name="Freeform 11">
              <a:extLst>
                <a:ext uri="{FF2B5EF4-FFF2-40B4-BE49-F238E27FC236}">
                  <a16:creationId xmlns:a16="http://schemas.microsoft.com/office/drawing/2014/main" id="{7C25B81D-76A3-49AF-AAA9-99769F97E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58B11A50-23AD-4C0D-AFCD-AB6D0E207553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+5m</a:t>
              </a: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6727374" y="5728234"/>
            <a:ext cx="5041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Claire took 5 minutes longer. </a:t>
            </a:r>
          </a:p>
        </p:txBody>
      </p:sp>
    </p:spTree>
    <p:extLst>
      <p:ext uri="{BB962C8B-B14F-4D97-AF65-F5344CB8AC3E}">
        <p14:creationId xmlns:p14="http://schemas.microsoft.com/office/powerpoint/2010/main" val="163172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85185E-6 L 0.01927 -0.03796 C 0.02331 -0.0463 0.0293 -0.0507 0.03581 -0.0507 C 0.04297 -0.0507 0.04883 -0.0463 0.05287 -0.03796 L 0.07253 1.85185E-6 " pathEditMode="relative" rAng="0" ptsTypes="AAAAA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1.85185E-6 L 0.0918 -0.03704 C 0.09597 -0.04537 0.10222 -0.04977 0.10847 -0.04977 C 0.11589 -0.04977 0.12175 -0.04537 0.12578 -0.03704 L 0.14584 1.85185E-6 " pathEditMode="relative" rAng="0" ptsTypes="AAAAA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0.01927 -0.03796 C 0.02331 -0.0463 0.0293 -0.05069 0.03581 -0.05069 C 0.04297 -0.05069 0.04883 -0.0463 0.05287 -0.03796 L 0.07253 -7.40741E-7 " pathEditMode="relative" rAng="0" ptsTypes="AAAAA">
                                      <p:cBhvr>
                                        <p:cTn id="7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7.40741E-7 L 0.0918 -0.03704 C 0.09597 -0.04537 0.10222 -0.04977 0.10847 -0.04977 C 0.11589 -0.04977 0.12175 -0.04537 0.12578 -0.03704 L 0.14584 -7.40741E-7 " pathEditMode="relative" rAng="0" ptsTypes="AAAAA">
                                      <p:cBhvr>
                                        <p:cTn id="9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9 -7.40741E-7 L 0.16602 -0.03657 C 0.17005 -0.04468 0.17617 -0.04907 0.18269 -0.04907 C 0.18998 -0.04907 0.19584 -0.04468 0.19987 -0.03657 L 0.21953 -7.40741E-7 " pathEditMode="relative" rAng="0" ptsTypes="AAAAA">
                                      <p:cBhvr>
                                        <p:cTn id="11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 animBg="1"/>
      <p:bldP spid="28" grpId="1" animBg="1"/>
      <p:bldP spid="28" grpId="2" animBg="1"/>
      <p:bldP spid="29" grpId="0"/>
      <p:bldP spid="30" grpId="0"/>
      <p:bldP spid="52" grpId="0" animBg="1"/>
      <p:bldP spid="52" grpId="1" animBg="1"/>
      <p:bldP spid="52" grpId="2" animBg="1"/>
      <p:bldP spid="52" grpId="3" animBg="1"/>
      <p:bldP spid="53" grpId="0"/>
      <p:bldP spid="71" grpId="0"/>
    </p:bld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1516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wants to shade      of this shape. </a:t>
            </a:r>
          </a:p>
          <a:p>
            <a:endParaRPr lang="en-US" sz="3200" b="1" dirty="0"/>
          </a:p>
          <a:p>
            <a:r>
              <a:rPr lang="en-US" sz="3200" b="1" dirty="0"/>
              <a:t>She has shaded 2 triangles.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F827E5-A2E3-4441-BBB1-0F7A92A59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00" y="2037099"/>
            <a:ext cx="5219414" cy="22838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369E91-B29E-4DE7-9C3E-350BBD897A63}"/>
              </a:ext>
            </a:extLst>
          </p:cNvPr>
          <p:cNvSpPr/>
          <p:nvPr/>
        </p:nvSpPr>
        <p:spPr>
          <a:xfrm>
            <a:off x="6096000" y="1081395"/>
            <a:ext cx="60821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triangles must she shade so that      is shaded? </a:t>
            </a:r>
            <a:endParaRPr lang="en-US" sz="28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E06655-FAAC-46DC-A860-AEFA124055DF}"/>
              </a:ext>
            </a:extLst>
          </p:cNvPr>
          <p:cNvCxnSpPr>
            <a:cxnSpLocks/>
          </p:cNvCxnSpPr>
          <p:nvPr/>
        </p:nvCxnSpPr>
        <p:spPr>
          <a:xfrm>
            <a:off x="6133373" y="3771713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55A815-C077-415E-8006-7DD90F230E1A}"/>
              </a:ext>
            </a:extLst>
          </p:cNvPr>
          <p:cNvCxnSpPr>
            <a:cxnSpLocks/>
          </p:cNvCxnSpPr>
          <p:nvPr/>
        </p:nvCxnSpPr>
        <p:spPr>
          <a:xfrm>
            <a:off x="7012603" y="3771713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DBE9E43-AD30-4FA3-8A0D-FD5516E03F2B}"/>
              </a:ext>
            </a:extLst>
          </p:cNvPr>
          <p:cNvSpPr txBox="1"/>
          <p:nvPr/>
        </p:nvSpPr>
        <p:spPr>
          <a:xfrm>
            <a:off x="6096000" y="326387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65472E-4962-4BAB-BF68-ADCA3D97EE72}"/>
              </a:ext>
            </a:extLst>
          </p:cNvPr>
          <p:cNvSpPr txBox="1"/>
          <p:nvPr/>
        </p:nvSpPr>
        <p:spPr>
          <a:xfrm>
            <a:off x="6106566" y="370992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B65749-1A0F-4863-972D-937845D6705B}"/>
              </a:ext>
            </a:extLst>
          </p:cNvPr>
          <p:cNvSpPr txBox="1"/>
          <p:nvPr/>
        </p:nvSpPr>
        <p:spPr>
          <a:xfrm>
            <a:off x="6993146" y="3709921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DC985C-C569-449A-9254-3ECF1EAE327D}"/>
              </a:ext>
            </a:extLst>
          </p:cNvPr>
          <p:cNvSpPr txBox="1"/>
          <p:nvPr/>
        </p:nvSpPr>
        <p:spPr>
          <a:xfrm>
            <a:off x="6565560" y="345624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43280901-28C9-4C8F-B197-C86B8792C437}"/>
              </a:ext>
            </a:extLst>
          </p:cNvPr>
          <p:cNvSpPr/>
          <p:nvPr/>
        </p:nvSpPr>
        <p:spPr>
          <a:xfrm rot="16200000">
            <a:off x="6384361" y="2855653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47A1C42F-05F7-4E74-8A46-A4EB17837346}"/>
              </a:ext>
            </a:extLst>
          </p:cNvPr>
          <p:cNvSpPr/>
          <p:nvPr/>
        </p:nvSpPr>
        <p:spPr>
          <a:xfrm rot="5400000">
            <a:off x="6374073" y="3789307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82FC73-B69D-47DB-AB05-CB61ED280BA0}"/>
              </a:ext>
            </a:extLst>
          </p:cNvPr>
          <p:cNvSpPr txBox="1"/>
          <p:nvPr/>
        </p:nvSpPr>
        <p:spPr>
          <a:xfrm>
            <a:off x="6492103" y="421078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F98EED-5BA3-45B3-AB57-9AEFC9559055}"/>
              </a:ext>
            </a:extLst>
          </p:cNvPr>
          <p:cNvSpPr txBox="1"/>
          <p:nvPr/>
        </p:nvSpPr>
        <p:spPr>
          <a:xfrm>
            <a:off x="6477514" y="2909939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C760B7-6BDD-4B80-9F1A-AE176E3AC355}"/>
              </a:ext>
            </a:extLst>
          </p:cNvPr>
          <p:cNvSpPr txBox="1"/>
          <p:nvPr/>
        </p:nvSpPr>
        <p:spPr>
          <a:xfrm>
            <a:off x="6982547" y="3263879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D8B197-12F3-4D51-BA88-D61FA99A6909}"/>
              </a:ext>
            </a:extLst>
          </p:cNvPr>
          <p:cNvSpPr/>
          <p:nvPr/>
        </p:nvSpPr>
        <p:spPr>
          <a:xfrm>
            <a:off x="7623000" y="2580430"/>
            <a:ext cx="42510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She needs to shade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more triangles so that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are shaded altogether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8B871B-62EC-414A-A681-BD0C19790E4E}"/>
              </a:ext>
            </a:extLst>
          </p:cNvPr>
          <p:cNvSpPr/>
          <p:nvPr/>
        </p:nvSpPr>
        <p:spPr>
          <a:xfrm>
            <a:off x="3802606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84EBEB-D2F5-44E5-821A-41D8880432D5}"/>
              </a:ext>
            </a:extLst>
          </p:cNvPr>
          <p:cNvSpPr/>
          <p:nvPr/>
        </p:nvSpPr>
        <p:spPr>
          <a:xfrm>
            <a:off x="3802606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E05713-481B-42F7-B5E9-FE0A4C5FC424}"/>
              </a:ext>
            </a:extLst>
          </p:cNvPr>
          <p:cNvCxnSpPr/>
          <p:nvPr/>
        </p:nvCxnSpPr>
        <p:spPr>
          <a:xfrm>
            <a:off x="3819575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1C2A591-1702-40F9-ADB1-631EE2AC49CA}"/>
              </a:ext>
            </a:extLst>
          </p:cNvPr>
          <p:cNvSpPr/>
          <p:nvPr/>
        </p:nvSpPr>
        <p:spPr>
          <a:xfrm>
            <a:off x="9204340" y="138524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A42F6A-D2F3-4EEF-A9E3-0028FC84AB28}"/>
              </a:ext>
            </a:extLst>
          </p:cNvPr>
          <p:cNvSpPr/>
          <p:nvPr/>
        </p:nvSpPr>
        <p:spPr>
          <a:xfrm>
            <a:off x="9204340" y="174471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CE95B96-14AB-4DC9-B247-F2180A5EAB39}"/>
              </a:ext>
            </a:extLst>
          </p:cNvPr>
          <p:cNvCxnSpPr/>
          <p:nvPr/>
        </p:nvCxnSpPr>
        <p:spPr>
          <a:xfrm>
            <a:off x="9221309" y="1861462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16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all the numbers that are greater than 0.6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dirty="0"/>
              <a:t>       0.5          0.8          0.23          0.09          0.67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01D5944-9A17-45EE-8D54-660E3CB6E065}"/>
              </a:ext>
            </a:extLst>
          </p:cNvPr>
          <p:cNvSpPr/>
          <p:nvPr/>
        </p:nvSpPr>
        <p:spPr>
          <a:xfrm>
            <a:off x="1969250" y="1028116"/>
            <a:ext cx="1020693" cy="59154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D0CC97-B4F4-4614-B71B-92CEE9CDDDC2}"/>
              </a:ext>
            </a:extLst>
          </p:cNvPr>
          <p:cNvSpPr/>
          <p:nvPr/>
        </p:nvSpPr>
        <p:spPr>
          <a:xfrm>
            <a:off x="3574313" y="1434518"/>
            <a:ext cx="9188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0.60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CD2999-B61B-4D08-A792-2C7C4D1E8507}"/>
              </a:ext>
            </a:extLst>
          </p:cNvPr>
          <p:cNvSpPr/>
          <p:nvPr/>
        </p:nvSpPr>
        <p:spPr>
          <a:xfrm>
            <a:off x="5191673" y="1434517"/>
            <a:ext cx="9188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0.60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32FB68-3E2A-4E01-B24C-AC1E4F35EC81}"/>
              </a:ext>
            </a:extLst>
          </p:cNvPr>
          <p:cNvSpPr/>
          <p:nvPr/>
        </p:nvSpPr>
        <p:spPr>
          <a:xfrm>
            <a:off x="6853747" y="1434516"/>
            <a:ext cx="9188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0.60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C71C2B3-FDAF-4A8F-B6F3-CEE0975B21A5}"/>
              </a:ext>
            </a:extLst>
          </p:cNvPr>
          <p:cNvSpPr/>
          <p:nvPr/>
        </p:nvSpPr>
        <p:spPr>
          <a:xfrm>
            <a:off x="6751895" y="1027820"/>
            <a:ext cx="1110993" cy="59154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49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 animBg="1"/>
    </p:bld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nearest to 1000</a:t>
            </a:r>
          </a:p>
          <a:p>
            <a:endParaRPr lang="en-US" sz="1600" b="1" dirty="0"/>
          </a:p>
          <a:p>
            <a:endParaRPr lang="en-US" sz="1600" b="1" dirty="0"/>
          </a:p>
          <a:p>
            <a:r>
              <a:rPr lang="en-US" sz="3200" dirty="0"/>
              <a:t>       1060           1049           1100               960              899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C93DEBF-15FB-49AB-B930-F8612F28FCC5}"/>
              </a:ext>
            </a:extLst>
          </p:cNvPr>
          <p:cNvCxnSpPr>
            <a:cxnSpLocks/>
          </p:cNvCxnSpPr>
          <p:nvPr/>
        </p:nvCxnSpPr>
        <p:spPr>
          <a:xfrm flipV="1">
            <a:off x="1079292" y="161571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B8AA9032-07AF-4FD3-8AC8-A645B56DC084}"/>
              </a:ext>
            </a:extLst>
          </p:cNvPr>
          <p:cNvSpPr/>
          <p:nvPr/>
        </p:nvSpPr>
        <p:spPr>
          <a:xfrm>
            <a:off x="299803" y="255148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E483E31-2D24-4975-A4C7-511401884822}"/>
              </a:ext>
            </a:extLst>
          </p:cNvPr>
          <p:cNvCxnSpPr>
            <a:cxnSpLocks/>
          </p:cNvCxnSpPr>
          <p:nvPr/>
        </p:nvCxnSpPr>
        <p:spPr>
          <a:xfrm flipV="1">
            <a:off x="3033103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7A8B18-69BF-4CFC-B4A4-340406B892C9}"/>
              </a:ext>
            </a:extLst>
          </p:cNvPr>
          <p:cNvSpPr/>
          <p:nvPr/>
        </p:nvSpPr>
        <p:spPr>
          <a:xfrm>
            <a:off x="2251926" y="2574362"/>
            <a:ext cx="1710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49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FA4464B-CF5A-4983-8827-EA338ED77492}"/>
              </a:ext>
            </a:extLst>
          </p:cNvPr>
          <p:cNvCxnSpPr>
            <a:cxnSpLocks/>
          </p:cNvCxnSpPr>
          <p:nvPr/>
        </p:nvCxnSpPr>
        <p:spPr>
          <a:xfrm flipV="1">
            <a:off x="4901302" y="1638596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A3838BF-66EE-444B-A4F5-1C857DC553FC}"/>
              </a:ext>
            </a:extLst>
          </p:cNvPr>
          <p:cNvSpPr/>
          <p:nvPr/>
        </p:nvSpPr>
        <p:spPr>
          <a:xfrm>
            <a:off x="3982371" y="2574362"/>
            <a:ext cx="186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17862DA-B88B-446A-A491-4DBD416E8105}"/>
              </a:ext>
            </a:extLst>
          </p:cNvPr>
          <p:cNvCxnSpPr>
            <a:cxnSpLocks/>
          </p:cNvCxnSpPr>
          <p:nvPr/>
        </p:nvCxnSpPr>
        <p:spPr>
          <a:xfrm flipV="1">
            <a:off x="7002067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5FCFEF5-3194-4CAF-BDCB-C2FC24C78700}"/>
              </a:ext>
            </a:extLst>
          </p:cNvPr>
          <p:cNvSpPr/>
          <p:nvPr/>
        </p:nvSpPr>
        <p:spPr>
          <a:xfrm>
            <a:off x="6222578" y="2567264"/>
            <a:ext cx="1953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DB2C7ED-365D-46C4-A183-A86B97152839}"/>
              </a:ext>
            </a:extLst>
          </p:cNvPr>
          <p:cNvCxnSpPr>
            <a:cxnSpLocks/>
          </p:cNvCxnSpPr>
          <p:nvPr/>
        </p:nvCxnSpPr>
        <p:spPr>
          <a:xfrm flipV="1">
            <a:off x="8916120" y="1661478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EEDF577-9CF1-4437-8CA6-185FA6420469}"/>
              </a:ext>
            </a:extLst>
          </p:cNvPr>
          <p:cNvSpPr/>
          <p:nvPr/>
        </p:nvSpPr>
        <p:spPr>
          <a:xfrm>
            <a:off x="8136631" y="2567264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101 less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B3B2A18-335D-4F6A-96B8-0201AA04FD82}"/>
              </a:ext>
            </a:extLst>
          </p:cNvPr>
          <p:cNvSpPr/>
          <p:nvPr/>
        </p:nvSpPr>
        <p:spPr>
          <a:xfrm>
            <a:off x="6317104" y="943354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24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4" grpId="0" animBg="1"/>
    </p:bld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pp.doublestruck.eu/content/K2_REAS/HTML/Q/Q13A10_files/Image_001.jpg">
            <a:extLst>
              <a:ext uri="{FF2B5EF4-FFF2-40B4-BE49-F238E27FC236}">
                <a16:creationId xmlns:a16="http://schemas.microsoft.com/office/drawing/2014/main" id="{343C152E-D9C0-4D38-B72D-1394B3AB045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416" y="1074875"/>
            <a:ext cx="6511167" cy="550332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6F057B-3DC2-4B75-89B9-A3A9C1AA2F6D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four designs made from two sizes of circles.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letters of all the designs that have line symmetry.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D998A-5794-46DC-B6CC-D361AD7CEA8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597273E-7C5A-4A4D-A194-F36DB9EE4D7C}"/>
              </a:ext>
            </a:extLst>
          </p:cNvPr>
          <p:cNvCxnSpPr>
            <a:cxnSpLocks/>
          </p:cNvCxnSpPr>
          <p:nvPr/>
        </p:nvCxnSpPr>
        <p:spPr>
          <a:xfrm flipV="1">
            <a:off x="2840416" y="1514901"/>
            <a:ext cx="2100074" cy="10645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4DEFAA4-0EDA-49E4-AF53-CAF12E4DCB1B}"/>
              </a:ext>
            </a:extLst>
          </p:cNvPr>
          <p:cNvSpPr/>
          <p:nvPr/>
        </p:nvSpPr>
        <p:spPr>
          <a:xfrm>
            <a:off x="10165215" y="528771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F57965-744B-4D38-9435-480D4BB8A880}"/>
              </a:ext>
            </a:extLst>
          </p:cNvPr>
          <p:cNvCxnSpPr>
            <a:cxnSpLocks/>
          </p:cNvCxnSpPr>
          <p:nvPr/>
        </p:nvCxnSpPr>
        <p:spPr>
          <a:xfrm>
            <a:off x="6177887" y="2074460"/>
            <a:ext cx="30752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4A5A196-AF52-41DC-A346-48DC95213D02}"/>
              </a:ext>
            </a:extLst>
          </p:cNvPr>
          <p:cNvSpPr/>
          <p:nvPr/>
        </p:nvSpPr>
        <p:spPr>
          <a:xfrm>
            <a:off x="10441111" y="528771"/>
            <a:ext cx="815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B</a:t>
            </a:r>
          </a:p>
        </p:txBody>
      </p:sp>
    </p:spTree>
    <p:extLst>
      <p:ext uri="{BB962C8B-B14F-4D97-AF65-F5344CB8AC3E}">
        <p14:creationId xmlns:p14="http://schemas.microsoft.com/office/powerpoint/2010/main" val="28024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53430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scarves and hats.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B66615-9387-4EBF-B158-3DC4CD17C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91" y="634774"/>
            <a:ext cx="5222038" cy="35573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E6CC830-F68A-48D0-87E9-8B4FAFD2F55B}"/>
              </a:ext>
            </a:extLst>
          </p:cNvPr>
          <p:cNvSpPr/>
          <p:nvPr/>
        </p:nvSpPr>
        <p:spPr>
          <a:xfrm>
            <a:off x="5399129" y="49240"/>
            <a:ext cx="66006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Ben buys one of the scarves and the £4.50 hat. How much change does he get from £20?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15A097-1C0B-4600-8C16-BB5585DE3725}"/>
              </a:ext>
            </a:extLst>
          </p:cNvPr>
          <p:cNvSpPr/>
          <p:nvPr/>
        </p:nvSpPr>
        <p:spPr>
          <a:xfrm>
            <a:off x="5399128" y="3300032"/>
            <a:ext cx="66006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Emily buys two scarves and a hat.</a:t>
            </a:r>
          </a:p>
          <a:p>
            <a:r>
              <a:rPr lang="en-US" sz="3200" b="1" dirty="0"/>
              <a:t>What is the most she could pay?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E94E1E-DEC7-45C8-8B1F-87AE630524C5}"/>
              </a:ext>
            </a:extLst>
          </p:cNvPr>
          <p:cNvGrpSpPr/>
          <p:nvPr/>
        </p:nvGrpSpPr>
        <p:grpSpPr>
          <a:xfrm>
            <a:off x="5676858" y="1837391"/>
            <a:ext cx="1885499" cy="1414081"/>
            <a:chOff x="1371600" y="1941038"/>
            <a:chExt cx="1885499" cy="14140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B954CC5-B52E-4E31-95B4-332CA3C78734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7.9 5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39426FA-D844-4187-91EF-938A70E0DCD5}"/>
                </a:ext>
              </a:extLst>
            </p:cNvPr>
            <p:cNvSpPr txBox="1"/>
            <p:nvPr/>
          </p:nvSpPr>
          <p:spPr>
            <a:xfrm>
              <a:off x="1796125" y="2373230"/>
              <a:ext cx="146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4.5 0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6D7B0C-33CE-4C98-A92D-6E092C8597AF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F01BB70-C88A-4865-8EF5-0401D9DA99F5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E7AE15-645F-435F-93FC-E3A7552BF75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5641ACE-DC17-4673-AE70-7859EBF15756}"/>
              </a:ext>
            </a:extLst>
          </p:cNvPr>
          <p:cNvSpPr txBox="1"/>
          <p:nvPr/>
        </p:nvSpPr>
        <p:spPr>
          <a:xfrm>
            <a:off x="7004760" y="272286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79A58F-B7C5-48A3-969C-48E75069D84A}"/>
              </a:ext>
            </a:extLst>
          </p:cNvPr>
          <p:cNvSpPr txBox="1"/>
          <p:nvPr/>
        </p:nvSpPr>
        <p:spPr>
          <a:xfrm>
            <a:off x="6556665" y="272944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EC2826-1EA1-4A25-81A9-62B19B6F0DFB}"/>
              </a:ext>
            </a:extLst>
          </p:cNvPr>
          <p:cNvSpPr txBox="1"/>
          <p:nvPr/>
        </p:nvSpPr>
        <p:spPr>
          <a:xfrm>
            <a:off x="5648037" y="2730046"/>
            <a:ext cx="941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9682D8-AA70-4D8A-8E84-7D36F489B85C}"/>
              </a:ext>
            </a:extLst>
          </p:cNvPr>
          <p:cNvSpPr txBox="1"/>
          <p:nvPr/>
        </p:nvSpPr>
        <p:spPr>
          <a:xfrm>
            <a:off x="6396625" y="2719430"/>
            <a:ext cx="2741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318404-C8D0-41D8-A287-93AA08820DC9}"/>
              </a:ext>
            </a:extLst>
          </p:cNvPr>
          <p:cNvSpPr txBox="1"/>
          <p:nvPr/>
        </p:nvSpPr>
        <p:spPr>
          <a:xfrm>
            <a:off x="6167902" y="1605366"/>
            <a:ext cx="482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A95C16-9A69-4162-9127-6CA1F0AD580A}"/>
              </a:ext>
            </a:extLst>
          </p:cNvPr>
          <p:cNvSpPr txBox="1"/>
          <p:nvPr/>
        </p:nvSpPr>
        <p:spPr>
          <a:xfrm>
            <a:off x="8299303" y="1823333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2 0.0 0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2DF192-1A1F-4D58-8B60-17C7E9A2544C}"/>
              </a:ext>
            </a:extLst>
          </p:cNvPr>
          <p:cNvSpPr txBox="1"/>
          <p:nvPr/>
        </p:nvSpPr>
        <p:spPr>
          <a:xfrm>
            <a:off x="7934687" y="2253440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2020FE-AA16-4224-A75C-E456685A44CD}"/>
              </a:ext>
            </a:extLst>
          </p:cNvPr>
          <p:cNvSpPr txBox="1"/>
          <p:nvPr/>
        </p:nvSpPr>
        <p:spPr>
          <a:xfrm>
            <a:off x="8299302" y="2264198"/>
            <a:ext cx="2823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1 2.4 5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AEF8BC3-A95A-4259-ACBB-712FA961DD11}"/>
              </a:ext>
            </a:extLst>
          </p:cNvPr>
          <p:cNvCxnSpPr>
            <a:cxnSpLocks/>
          </p:cNvCxnSpPr>
          <p:nvPr/>
        </p:nvCxnSpPr>
        <p:spPr>
          <a:xfrm flipV="1">
            <a:off x="7850460" y="2789550"/>
            <a:ext cx="2266427" cy="38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EE29C07-92EC-4244-91F3-BDBD6A68D97C}"/>
              </a:ext>
            </a:extLst>
          </p:cNvPr>
          <p:cNvCxnSpPr>
            <a:cxnSpLocks/>
          </p:cNvCxnSpPr>
          <p:nvPr/>
        </p:nvCxnSpPr>
        <p:spPr>
          <a:xfrm flipV="1">
            <a:off x="7850460" y="3235574"/>
            <a:ext cx="226642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CF9BF67-F51C-4216-8079-1033E65677F7}"/>
              </a:ext>
            </a:extLst>
          </p:cNvPr>
          <p:cNvSpPr txBox="1"/>
          <p:nvPr/>
        </p:nvSpPr>
        <p:spPr>
          <a:xfrm>
            <a:off x="9030233" y="271501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CBE520-3063-4C3E-B422-4EA65B04CD85}"/>
              </a:ext>
            </a:extLst>
          </p:cNvPr>
          <p:cNvSpPr txBox="1"/>
          <p:nvPr/>
        </p:nvSpPr>
        <p:spPr>
          <a:xfrm>
            <a:off x="9623179" y="272342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78ECEB0-3E54-4893-9B1A-F228EA85345D}"/>
              </a:ext>
            </a:extLst>
          </p:cNvPr>
          <p:cNvSpPr txBox="1"/>
          <p:nvPr/>
        </p:nvSpPr>
        <p:spPr>
          <a:xfrm>
            <a:off x="9168014" y="271432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1049D16-1289-4C13-B71C-06F16D8DE37F}"/>
              </a:ext>
            </a:extLst>
          </p:cNvPr>
          <p:cNvSpPr txBox="1"/>
          <p:nvPr/>
        </p:nvSpPr>
        <p:spPr>
          <a:xfrm>
            <a:off x="8737437" y="271735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E5B8AD6-CC99-42B6-8EE3-788CAA79BAB7}"/>
              </a:ext>
            </a:extLst>
          </p:cNvPr>
          <p:cNvCxnSpPr>
            <a:cxnSpLocks/>
          </p:cNvCxnSpPr>
          <p:nvPr/>
        </p:nvCxnSpPr>
        <p:spPr>
          <a:xfrm flipV="1">
            <a:off x="8301329" y="192271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F5EE6F9-6444-4B4C-9FF4-00AE47A6B38F}"/>
              </a:ext>
            </a:extLst>
          </p:cNvPr>
          <p:cNvSpPr txBox="1"/>
          <p:nvPr/>
        </p:nvSpPr>
        <p:spPr>
          <a:xfrm>
            <a:off x="8367190" y="161006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EFE9529-DEC1-485D-91B8-96DEA9D670AC}"/>
              </a:ext>
            </a:extLst>
          </p:cNvPr>
          <p:cNvSpPr txBox="1"/>
          <p:nvPr/>
        </p:nvSpPr>
        <p:spPr>
          <a:xfrm>
            <a:off x="8621705" y="186486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0F537AE-E695-4E2D-A6EC-6F6F487B8F9F}"/>
              </a:ext>
            </a:extLst>
          </p:cNvPr>
          <p:cNvCxnSpPr>
            <a:cxnSpLocks/>
          </p:cNvCxnSpPr>
          <p:nvPr/>
        </p:nvCxnSpPr>
        <p:spPr>
          <a:xfrm flipV="1">
            <a:off x="8755193" y="191995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0537BDA-7E11-4B4A-937A-A31DEA615DD2}"/>
              </a:ext>
            </a:extLst>
          </p:cNvPr>
          <p:cNvSpPr txBox="1"/>
          <p:nvPr/>
        </p:nvSpPr>
        <p:spPr>
          <a:xfrm>
            <a:off x="8801598" y="160729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26443F5-2191-43E2-A1E1-BEE865593608}"/>
              </a:ext>
            </a:extLst>
          </p:cNvPr>
          <p:cNvSpPr txBox="1"/>
          <p:nvPr/>
        </p:nvSpPr>
        <p:spPr>
          <a:xfrm>
            <a:off x="9075569" y="186209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A44867A-F515-4214-8FE6-E62AFB46CB11}"/>
              </a:ext>
            </a:extLst>
          </p:cNvPr>
          <p:cNvCxnSpPr>
            <a:cxnSpLocks/>
          </p:cNvCxnSpPr>
          <p:nvPr/>
        </p:nvCxnSpPr>
        <p:spPr>
          <a:xfrm flipV="1">
            <a:off x="9192935" y="191628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10A6828C-5D4E-48FD-AB81-9B93691B81E4}"/>
              </a:ext>
            </a:extLst>
          </p:cNvPr>
          <p:cNvSpPr txBox="1"/>
          <p:nvPr/>
        </p:nvSpPr>
        <p:spPr>
          <a:xfrm>
            <a:off x="9239340" y="160848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9FF27F5-41E5-44F4-BAD4-EB1D0898AED6}"/>
              </a:ext>
            </a:extLst>
          </p:cNvPr>
          <p:cNvSpPr txBox="1"/>
          <p:nvPr/>
        </p:nvSpPr>
        <p:spPr>
          <a:xfrm>
            <a:off x="9513311" y="1858426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9D4BF7E-259F-4688-B531-6A620FC9ED07}"/>
              </a:ext>
            </a:extLst>
          </p:cNvPr>
          <p:cNvSpPr txBox="1"/>
          <p:nvPr/>
        </p:nvSpPr>
        <p:spPr>
          <a:xfrm>
            <a:off x="8322924" y="272342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726E17F-30C2-4064-BC68-786B029C35CA}"/>
              </a:ext>
            </a:extLst>
          </p:cNvPr>
          <p:cNvSpPr txBox="1"/>
          <p:nvPr/>
        </p:nvSpPr>
        <p:spPr>
          <a:xfrm>
            <a:off x="7985064" y="271993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F339B20-E2E3-48F6-A937-3C80F8FB5D5F}"/>
              </a:ext>
            </a:extLst>
          </p:cNvPr>
          <p:cNvSpPr txBox="1"/>
          <p:nvPr/>
        </p:nvSpPr>
        <p:spPr>
          <a:xfrm>
            <a:off x="10010836" y="2708971"/>
            <a:ext cx="20125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change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036C60B-05C9-47A4-92D9-1B34D7102457}"/>
              </a:ext>
            </a:extLst>
          </p:cNvPr>
          <p:cNvGrpSpPr/>
          <p:nvPr/>
        </p:nvGrpSpPr>
        <p:grpSpPr>
          <a:xfrm>
            <a:off x="5678343" y="4574369"/>
            <a:ext cx="1885499" cy="1414081"/>
            <a:chOff x="1371600" y="1941038"/>
            <a:chExt cx="1885499" cy="14140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07AFEAA-3F6D-4737-A145-1B9D60FF39DC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7.9 5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FFD1244-3C43-4130-9298-AF95B8897FCB}"/>
                </a:ext>
              </a:extLst>
            </p:cNvPr>
            <p:cNvSpPr txBox="1"/>
            <p:nvPr/>
          </p:nvSpPr>
          <p:spPr>
            <a:xfrm>
              <a:off x="1796125" y="2373230"/>
              <a:ext cx="146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7.9 5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EF79278-8E7E-4D75-8093-2FB3075BE3CB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962F254-A798-4E4D-889C-68CB62662C0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96916F1-92A7-4E81-95F9-9B4F95B61AF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CED9C100-1125-4C88-A36E-72A07BDE0EE8}"/>
              </a:ext>
            </a:extLst>
          </p:cNvPr>
          <p:cNvSpPr txBox="1"/>
          <p:nvPr/>
        </p:nvSpPr>
        <p:spPr>
          <a:xfrm>
            <a:off x="7006245" y="545983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EAF11CA-F83B-4AE1-B8C3-63B53EFFFFBE}"/>
              </a:ext>
            </a:extLst>
          </p:cNvPr>
          <p:cNvSpPr txBox="1"/>
          <p:nvPr/>
        </p:nvSpPr>
        <p:spPr>
          <a:xfrm>
            <a:off x="6558150" y="546642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DD4D85F-2827-4187-AF15-FE8954602AC2}"/>
              </a:ext>
            </a:extLst>
          </p:cNvPr>
          <p:cNvSpPr txBox="1"/>
          <p:nvPr/>
        </p:nvSpPr>
        <p:spPr>
          <a:xfrm>
            <a:off x="5649522" y="5467024"/>
            <a:ext cx="941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EF1960F-8BA1-4667-BBDD-328AA0824A3C}"/>
              </a:ext>
            </a:extLst>
          </p:cNvPr>
          <p:cNvSpPr txBox="1"/>
          <p:nvPr/>
        </p:nvSpPr>
        <p:spPr>
          <a:xfrm>
            <a:off x="6398110" y="5456408"/>
            <a:ext cx="2741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8F2127B-0632-400F-881E-30A2688A122B}"/>
              </a:ext>
            </a:extLst>
          </p:cNvPr>
          <p:cNvSpPr txBox="1"/>
          <p:nvPr/>
        </p:nvSpPr>
        <p:spPr>
          <a:xfrm>
            <a:off x="6169387" y="4342344"/>
            <a:ext cx="482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95E6696-164D-4D35-98DD-2E813825365B}"/>
              </a:ext>
            </a:extLst>
          </p:cNvPr>
          <p:cNvSpPr txBox="1"/>
          <p:nvPr/>
        </p:nvSpPr>
        <p:spPr>
          <a:xfrm>
            <a:off x="6604142" y="4345665"/>
            <a:ext cx="482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F1DF0F7-7825-4228-9A3D-D2454C7A1473}"/>
              </a:ext>
            </a:extLst>
          </p:cNvPr>
          <p:cNvSpPr txBox="1"/>
          <p:nvPr/>
        </p:nvSpPr>
        <p:spPr>
          <a:xfrm>
            <a:off x="8304775" y="4553446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1 5.9 0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CA7C3CD-4A48-4AFC-80DE-631C4EF6A4C0}"/>
              </a:ext>
            </a:extLst>
          </p:cNvPr>
          <p:cNvSpPr txBox="1"/>
          <p:nvPr/>
        </p:nvSpPr>
        <p:spPr>
          <a:xfrm>
            <a:off x="7940159" y="4983553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FA51404-25F0-4C23-A5D9-D054A28EC16F}"/>
              </a:ext>
            </a:extLst>
          </p:cNvPr>
          <p:cNvSpPr txBox="1"/>
          <p:nvPr/>
        </p:nvSpPr>
        <p:spPr>
          <a:xfrm>
            <a:off x="8745880" y="4994311"/>
            <a:ext cx="23888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6.5 0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F700676A-D4F1-4D80-818A-6AEDEF2B7198}"/>
              </a:ext>
            </a:extLst>
          </p:cNvPr>
          <p:cNvCxnSpPr>
            <a:cxnSpLocks/>
          </p:cNvCxnSpPr>
          <p:nvPr/>
        </p:nvCxnSpPr>
        <p:spPr>
          <a:xfrm flipV="1">
            <a:off x="7855932" y="5519663"/>
            <a:ext cx="2266427" cy="38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D021002-3249-439E-8219-0C4D98D2DA8F}"/>
              </a:ext>
            </a:extLst>
          </p:cNvPr>
          <p:cNvCxnSpPr>
            <a:cxnSpLocks/>
          </p:cNvCxnSpPr>
          <p:nvPr/>
        </p:nvCxnSpPr>
        <p:spPr>
          <a:xfrm flipV="1">
            <a:off x="7855932" y="5965687"/>
            <a:ext cx="226642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B3D38B06-55E7-47F3-AD36-5DE2E43F4B57}"/>
              </a:ext>
            </a:extLst>
          </p:cNvPr>
          <p:cNvSpPr txBox="1"/>
          <p:nvPr/>
        </p:nvSpPr>
        <p:spPr>
          <a:xfrm>
            <a:off x="9035705" y="544512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A9ED469-938C-4BA8-9A80-9F4D64F5B460}"/>
              </a:ext>
            </a:extLst>
          </p:cNvPr>
          <p:cNvSpPr txBox="1"/>
          <p:nvPr/>
        </p:nvSpPr>
        <p:spPr>
          <a:xfrm>
            <a:off x="9628651" y="545354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035D99C-7966-47F4-99B8-2D41344ED590}"/>
              </a:ext>
            </a:extLst>
          </p:cNvPr>
          <p:cNvSpPr txBox="1"/>
          <p:nvPr/>
        </p:nvSpPr>
        <p:spPr>
          <a:xfrm>
            <a:off x="9173486" y="544443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AF2EFC2-6DD6-42D5-AE4C-B266D78019C4}"/>
              </a:ext>
            </a:extLst>
          </p:cNvPr>
          <p:cNvSpPr txBox="1"/>
          <p:nvPr/>
        </p:nvSpPr>
        <p:spPr>
          <a:xfrm>
            <a:off x="8742909" y="544747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F8A8F8E-66B0-465F-8305-EDB20046EFDE}"/>
              </a:ext>
            </a:extLst>
          </p:cNvPr>
          <p:cNvSpPr txBox="1"/>
          <p:nvPr/>
        </p:nvSpPr>
        <p:spPr>
          <a:xfrm>
            <a:off x="8372662" y="43401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C45988A-E444-44EC-9A29-24D2E89C66CD}"/>
              </a:ext>
            </a:extLst>
          </p:cNvPr>
          <p:cNvSpPr txBox="1"/>
          <p:nvPr/>
        </p:nvSpPr>
        <p:spPr>
          <a:xfrm>
            <a:off x="8807070" y="433740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7DA80E3-2209-44B0-B3B2-CAE13012863A}"/>
              </a:ext>
            </a:extLst>
          </p:cNvPr>
          <p:cNvSpPr txBox="1"/>
          <p:nvPr/>
        </p:nvSpPr>
        <p:spPr>
          <a:xfrm>
            <a:off x="8328396" y="545354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029E943-A6CD-4FDD-92D8-DEE6515A9A65}"/>
              </a:ext>
            </a:extLst>
          </p:cNvPr>
          <p:cNvSpPr txBox="1"/>
          <p:nvPr/>
        </p:nvSpPr>
        <p:spPr>
          <a:xfrm>
            <a:off x="7990536" y="545005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17758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7" grpId="0"/>
      <p:bldP spid="28" grpId="0"/>
      <p:bldP spid="29" grpId="0"/>
      <p:bldP spid="30" grpId="0"/>
      <p:bldP spid="33" grpId="0"/>
      <p:bldP spid="34" grpId="0"/>
      <p:bldP spid="35" grpId="0"/>
      <p:bldP spid="36" grpId="0"/>
      <p:bldP spid="38" grpId="0"/>
      <p:bldP spid="39" grpId="0"/>
      <p:bldP spid="41" grpId="0"/>
      <p:bldP spid="42" grpId="0"/>
      <p:bldP spid="44" grpId="0"/>
      <p:bldP spid="45" grpId="0"/>
      <p:bldP spid="46" grpId="0"/>
      <p:bldP spid="46" grpId="1"/>
      <p:bldP spid="47" grpId="0"/>
      <p:bldP spid="48" grpId="0"/>
      <p:bldP spid="56" grpId="0"/>
      <p:bldP spid="57" grpId="0"/>
      <p:bldP spid="58" grpId="0"/>
      <p:bldP spid="59" grpId="0"/>
      <p:bldP spid="60" grpId="0"/>
      <p:bldP spid="61" grpId="0"/>
      <p:bldP spid="80" grpId="0"/>
      <p:bldP spid="81" grpId="0"/>
      <p:bldP spid="82" grpId="0"/>
      <p:bldP spid="85" grpId="0"/>
      <p:bldP spid="86" grpId="0"/>
      <p:bldP spid="87" grpId="0"/>
      <p:bldP spid="88" grpId="0"/>
      <p:bldP spid="90" grpId="0"/>
      <p:bldP spid="93" grpId="0"/>
      <p:bldP spid="98" grpId="0"/>
      <p:bldP spid="98" grpId="1"/>
      <p:bldP spid="99" grpId="0"/>
    </p:bld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Here is a number line.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002354-E32B-4E22-9184-9C3B10E54D33}"/>
              </a:ext>
            </a:extLst>
          </p:cNvPr>
          <p:cNvSpPr/>
          <p:nvPr/>
        </p:nvSpPr>
        <p:spPr>
          <a:xfrm>
            <a:off x="56123" y="389777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What is the value of X?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FAA831-B7C2-4A78-86C4-01CED3AA78E5}"/>
              </a:ext>
            </a:extLst>
          </p:cNvPr>
          <p:cNvSpPr/>
          <p:nvPr/>
        </p:nvSpPr>
        <p:spPr>
          <a:xfrm>
            <a:off x="56123" y="4764846"/>
            <a:ext cx="45960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Estimate the value of Y.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8F5E44-B8CF-442E-917C-2788F8034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86" y="705450"/>
            <a:ext cx="9528774" cy="27235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5EC793-320B-42EB-9342-2C0B6036D7DD}"/>
              </a:ext>
            </a:extLst>
          </p:cNvPr>
          <p:cNvSpPr txBox="1"/>
          <p:nvPr/>
        </p:nvSpPr>
        <p:spPr>
          <a:xfrm>
            <a:off x="1090283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85167-9DCB-4C5B-9351-48719AFF0BE4}"/>
              </a:ext>
            </a:extLst>
          </p:cNvPr>
          <p:cNvSpPr txBox="1"/>
          <p:nvPr/>
        </p:nvSpPr>
        <p:spPr>
          <a:xfrm>
            <a:off x="2007671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6A2C41-9605-4768-BD67-1A165A0EF898}"/>
              </a:ext>
            </a:extLst>
          </p:cNvPr>
          <p:cNvSpPr txBox="1"/>
          <p:nvPr/>
        </p:nvSpPr>
        <p:spPr>
          <a:xfrm>
            <a:off x="2925059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FED15B-A919-4957-9970-5CDA3AD71DE3}"/>
              </a:ext>
            </a:extLst>
          </p:cNvPr>
          <p:cNvSpPr txBox="1"/>
          <p:nvPr/>
        </p:nvSpPr>
        <p:spPr>
          <a:xfrm>
            <a:off x="3842447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5C5B77-767A-46D2-8361-42F686CE24F4}"/>
              </a:ext>
            </a:extLst>
          </p:cNvPr>
          <p:cNvSpPr txBox="1"/>
          <p:nvPr/>
        </p:nvSpPr>
        <p:spPr>
          <a:xfrm>
            <a:off x="4759835" y="233788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4A89E1-7B1A-4055-9D42-E9757613D919}"/>
              </a:ext>
            </a:extLst>
          </p:cNvPr>
          <p:cNvSpPr txBox="1"/>
          <p:nvPr/>
        </p:nvSpPr>
        <p:spPr>
          <a:xfrm>
            <a:off x="5677223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F7A121-26B3-4A33-A16F-4FCEA42337B8}"/>
              </a:ext>
            </a:extLst>
          </p:cNvPr>
          <p:cNvSpPr txBox="1"/>
          <p:nvPr/>
        </p:nvSpPr>
        <p:spPr>
          <a:xfrm>
            <a:off x="6594611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F415CD-BD28-47F6-B15E-1B8DD127C8B5}"/>
              </a:ext>
            </a:extLst>
          </p:cNvPr>
          <p:cNvSpPr txBox="1"/>
          <p:nvPr/>
        </p:nvSpPr>
        <p:spPr>
          <a:xfrm>
            <a:off x="7511999" y="2559007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974A08-0E6B-4664-A42D-67F42AF3F27C}"/>
              </a:ext>
            </a:extLst>
          </p:cNvPr>
          <p:cNvSpPr txBox="1"/>
          <p:nvPr/>
        </p:nvSpPr>
        <p:spPr>
          <a:xfrm>
            <a:off x="8429387" y="2559006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75933E-3581-418B-A99C-667DD6C6AB46}"/>
              </a:ext>
            </a:extLst>
          </p:cNvPr>
          <p:cNvSpPr txBox="1"/>
          <p:nvPr/>
        </p:nvSpPr>
        <p:spPr>
          <a:xfrm>
            <a:off x="4105804" y="389777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FEA17C-5B8D-484C-817E-3BAD3F6108FF}"/>
              </a:ext>
            </a:extLst>
          </p:cNvPr>
          <p:cNvSpPr txBox="1"/>
          <p:nvPr/>
        </p:nvSpPr>
        <p:spPr>
          <a:xfrm>
            <a:off x="2796988" y="3320167"/>
            <a:ext cx="930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0.30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B9EDFB-490C-421D-8E7E-4D9113C422B0}"/>
              </a:ext>
            </a:extLst>
          </p:cNvPr>
          <p:cNvCxnSpPr>
            <a:cxnSpLocks/>
          </p:cNvCxnSpPr>
          <p:nvPr/>
        </p:nvCxnSpPr>
        <p:spPr>
          <a:xfrm flipV="1">
            <a:off x="3274470" y="3027422"/>
            <a:ext cx="0" cy="3948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3E5CA57-B36C-4471-9A51-5A54916236B4}"/>
              </a:ext>
            </a:extLst>
          </p:cNvPr>
          <p:cNvSpPr txBox="1"/>
          <p:nvPr/>
        </p:nvSpPr>
        <p:spPr>
          <a:xfrm>
            <a:off x="3721618" y="3320167"/>
            <a:ext cx="930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0.40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EDE9D19-9C0C-42F2-A20D-C2C900F20348}"/>
              </a:ext>
            </a:extLst>
          </p:cNvPr>
          <p:cNvCxnSpPr>
            <a:cxnSpLocks/>
          </p:cNvCxnSpPr>
          <p:nvPr/>
        </p:nvCxnSpPr>
        <p:spPr>
          <a:xfrm flipV="1">
            <a:off x="4192376" y="3027422"/>
            <a:ext cx="0" cy="3948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B9CC400-2A4C-48DF-9099-B7C53B971278}"/>
              </a:ext>
            </a:extLst>
          </p:cNvPr>
          <p:cNvSpPr txBox="1"/>
          <p:nvPr/>
        </p:nvSpPr>
        <p:spPr>
          <a:xfrm>
            <a:off x="4180999" y="4775281"/>
            <a:ext cx="117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0.33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1AAB9C-E56F-47F3-8A8B-8994073290F5}"/>
              </a:ext>
            </a:extLst>
          </p:cNvPr>
          <p:cNvSpPr txBox="1"/>
          <p:nvPr/>
        </p:nvSpPr>
        <p:spPr>
          <a:xfrm>
            <a:off x="2213111" y="5496888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You get the mark for any estimate between 0.31 and 0.34</a:t>
            </a:r>
          </a:p>
        </p:txBody>
      </p:sp>
    </p:spTree>
    <p:extLst>
      <p:ext uri="{BB962C8B-B14F-4D97-AF65-F5344CB8AC3E}">
        <p14:creationId xmlns:p14="http://schemas.microsoft.com/office/powerpoint/2010/main" val="291804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10" grpId="0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7" grpId="0"/>
      <p:bldP spid="20" grpId="0"/>
      <p:bldP spid="22" grpId="0"/>
      <p:bldP spid="23" grpId="0"/>
    </p:bld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first two numbers in this sequence are 2.1 and 2.2</a:t>
            </a:r>
          </a:p>
          <a:p>
            <a:r>
              <a:rPr lang="en-US" sz="3200" b="1" dirty="0"/>
              <a:t>The sequence then follows the rule: </a:t>
            </a:r>
          </a:p>
          <a:p>
            <a:r>
              <a:rPr lang="en-US" sz="3200" b="1" dirty="0"/>
              <a:t>‘to get the next number, add the two previous numbers’</a:t>
            </a:r>
          </a:p>
          <a:p>
            <a:r>
              <a:rPr lang="en-US" sz="3200" b="1" dirty="0"/>
              <a:t>Write in the next two numbers in the sequence.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35DE18-C5E3-4B03-805C-958E4139F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3" y="2112103"/>
            <a:ext cx="8664719" cy="10011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FDC74A-D1DF-4F8E-9528-4B10827B1755}"/>
              </a:ext>
            </a:extLst>
          </p:cNvPr>
          <p:cNvSpPr txBox="1"/>
          <p:nvPr/>
        </p:nvSpPr>
        <p:spPr>
          <a:xfrm>
            <a:off x="5531183" y="3484937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146384-31BE-4032-A223-3BDA4102A991}"/>
              </a:ext>
            </a:extLst>
          </p:cNvPr>
          <p:cNvSpPr txBox="1"/>
          <p:nvPr/>
        </p:nvSpPr>
        <p:spPr>
          <a:xfrm>
            <a:off x="5539898" y="3913768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35610C-0E4E-43C2-BD64-063241509C9F}"/>
              </a:ext>
            </a:extLst>
          </p:cNvPr>
          <p:cNvSpPr txBox="1"/>
          <p:nvPr/>
        </p:nvSpPr>
        <p:spPr>
          <a:xfrm>
            <a:off x="4647729" y="3885632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F6FA08-9BE3-44D1-B57F-262F3883B310}"/>
              </a:ext>
            </a:extLst>
          </p:cNvPr>
          <p:cNvCxnSpPr>
            <a:cxnSpLocks/>
          </p:cNvCxnSpPr>
          <p:nvPr/>
        </p:nvCxnSpPr>
        <p:spPr>
          <a:xfrm>
            <a:off x="4656013" y="4421256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C3802DD-1D65-463C-AB26-08E1F3E3D4C3}"/>
              </a:ext>
            </a:extLst>
          </p:cNvPr>
          <p:cNvCxnSpPr>
            <a:cxnSpLocks/>
          </p:cNvCxnSpPr>
          <p:nvPr/>
        </p:nvCxnSpPr>
        <p:spPr>
          <a:xfrm>
            <a:off x="4656013" y="4870435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B380310-1DF3-4F33-9945-D9F60D5F6064}"/>
              </a:ext>
            </a:extLst>
          </p:cNvPr>
          <p:cNvSpPr txBox="1"/>
          <p:nvPr/>
        </p:nvSpPr>
        <p:spPr>
          <a:xfrm>
            <a:off x="5845260" y="348493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E4A8D8-1272-4656-979A-1B188475E605}"/>
              </a:ext>
            </a:extLst>
          </p:cNvPr>
          <p:cNvSpPr txBox="1"/>
          <p:nvPr/>
        </p:nvSpPr>
        <p:spPr>
          <a:xfrm>
            <a:off x="5837658" y="4359956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3FAC1C-6DDE-41F1-AA92-E1678D1A47FB}"/>
              </a:ext>
            </a:extLst>
          </p:cNvPr>
          <p:cNvSpPr txBox="1"/>
          <p:nvPr/>
        </p:nvSpPr>
        <p:spPr>
          <a:xfrm>
            <a:off x="5993740" y="4348459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9FB477-D815-4BE9-811E-14DEEF91A913}"/>
              </a:ext>
            </a:extLst>
          </p:cNvPr>
          <p:cNvSpPr txBox="1"/>
          <p:nvPr/>
        </p:nvSpPr>
        <p:spPr>
          <a:xfrm>
            <a:off x="5065900" y="4355945"/>
            <a:ext cx="955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9FB477-D815-4BE9-811E-14DEEF91A913}"/>
              </a:ext>
            </a:extLst>
          </p:cNvPr>
          <p:cNvSpPr txBox="1"/>
          <p:nvPr/>
        </p:nvSpPr>
        <p:spPr>
          <a:xfrm>
            <a:off x="5569076" y="2313935"/>
            <a:ext cx="13019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10.8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600206-E766-40E1-B3C2-BAE0C04C183E}"/>
              </a:ext>
            </a:extLst>
          </p:cNvPr>
          <p:cNvSpPr txBox="1"/>
          <p:nvPr/>
        </p:nvSpPr>
        <p:spPr>
          <a:xfrm>
            <a:off x="7612083" y="3484937"/>
            <a:ext cx="10279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9D5A71-284A-4DA5-9B2F-2B2C076D602D}"/>
              </a:ext>
            </a:extLst>
          </p:cNvPr>
          <p:cNvSpPr txBox="1"/>
          <p:nvPr/>
        </p:nvSpPr>
        <p:spPr>
          <a:xfrm>
            <a:off x="8059996" y="3913768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4CA4AB-90BB-4ADD-BE93-87FF2CDD78EE}"/>
              </a:ext>
            </a:extLst>
          </p:cNvPr>
          <p:cNvSpPr txBox="1"/>
          <p:nvPr/>
        </p:nvSpPr>
        <p:spPr>
          <a:xfrm>
            <a:off x="7167827" y="3885632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1B857E9-AE2F-483F-9FC6-710FBACE03C7}"/>
              </a:ext>
            </a:extLst>
          </p:cNvPr>
          <p:cNvCxnSpPr>
            <a:cxnSpLocks/>
          </p:cNvCxnSpPr>
          <p:nvPr/>
        </p:nvCxnSpPr>
        <p:spPr>
          <a:xfrm>
            <a:off x="7176111" y="4421256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AB88F2F-FC73-4C12-9854-DDC2558B7139}"/>
              </a:ext>
            </a:extLst>
          </p:cNvPr>
          <p:cNvCxnSpPr>
            <a:cxnSpLocks/>
          </p:cNvCxnSpPr>
          <p:nvPr/>
        </p:nvCxnSpPr>
        <p:spPr>
          <a:xfrm>
            <a:off x="7176111" y="4870435"/>
            <a:ext cx="17986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3750E12-9559-456B-8DF8-E009F23F3679}"/>
              </a:ext>
            </a:extLst>
          </p:cNvPr>
          <p:cNvSpPr txBox="1"/>
          <p:nvPr/>
        </p:nvSpPr>
        <p:spPr>
          <a:xfrm>
            <a:off x="8365358" y="348493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BBDF9F-33E1-4BCF-B222-FB73BBDDCD67}"/>
              </a:ext>
            </a:extLst>
          </p:cNvPr>
          <p:cNvSpPr txBox="1"/>
          <p:nvPr/>
        </p:nvSpPr>
        <p:spPr>
          <a:xfrm>
            <a:off x="8357756" y="4359956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1F8E81-E1C9-486E-B661-86731087431B}"/>
              </a:ext>
            </a:extLst>
          </p:cNvPr>
          <p:cNvSpPr txBox="1"/>
          <p:nvPr/>
        </p:nvSpPr>
        <p:spPr>
          <a:xfrm>
            <a:off x="8513838" y="4348459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5B2C20-4E56-46E0-8146-531B9861B69D}"/>
              </a:ext>
            </a:extLst>
          </p:cNvPr>
          <p:cNvSpPr txBox="1"/>
          <p:nvPr/>
        </p:nvSpPr>
        <p:spPr>
          <a:xfrm>
            <a:off x="8113595" y="3210182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A03464-0916-4B91-A5BE-04A14A53ACCC}"/>
              </a:ext>
            </a:extLst>
          </p:cNvPr>
          <p:cNvSpPr txBox="1"/>
          <p:nvPr/>
        </p:nvSpPr>
        <p:spPr>
          <a:xfrm>
            <a:off x="8042787" y="4346227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66833EE-8444-4179-B2A5-5AD559C44CB0}"/>
              </a:ext>
            </a:extLst>
          </p:cNvPr>
          <p:cNvSpPr txBox="1"/>
          <p:nvPr/>
        </p:nvSpPr>
        <p:spPr>
          <a:xfrm>
            <a:off x="7601977" y="434328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6833EE-8444-4179-B2A5-5AD559C44CB0}"/>
              </a:ext>
            </a:extLst>
          </p:cNvPr>
          <p:cNvSpPr txBox="1"/>
          <p:nvPr/>
        </p:nvSpPr>
        <p:spPr>
          <a:xfrm>
            <a:off x="7633077" y="2309196"/>
            <a:ext cx="1231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17.3</a:t>
            </a:r>
          </a:p>
        </p:txBody>
      </p:sp>
    </p:spTree>
    <p:extLst>
      <p:ext uri="{BB962C8B-B14F-4D97-AF65-F5344CB8AC3E}">
        <p14:creationId xmlns:p14="http://schemas.microsoft.com/office/powerpoint/2010/main" val="242744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7" grpId="0"/>
      <p:bldP spid="28" grpId="0"/>
    </p:bld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2DA1A1-8D8B-4D50-8D76-0AB8331CE73B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 crosses on the two shapes that are in the wrong places in the sorting diagram. 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3CFF77-9FB5-4E5F-83C4-DA3EB35B3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082" y="1077218"/>
            <a:ext cx="7991835" cy="55808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D445C9-DCCA-43C6-8F19-574FD8D43409}"/>
              </a:ext>
            </a:extLst>
          </p:cNvPr>
          <p:cNvSpPr/>
          <p:nvPr/>
        </p:nvSpPr>
        <p:spPr>
          <a:xfrm>
            <a:off x="4129396" y="386762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2BF27C-FCF6-456C-B277-58F2B4558A15}"/>
              </a:ext>
            </a:extLst>
          </p:cNvPr>
          <p:cNvSpPr/>
          <p:nvPr/>
        </p:nvSpPr>
        <p:spPr>
          <a:xfrm>
            <a:off x="2681596" y="550303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87D41B-3FE6-4734-A7F6-8C790C3CD1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42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fraction of each shape is shaded. Match each fraction to the correct place on the number line. One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A49AF7-F611-4223-B99E-76E6DACCF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724" y="1127218"/>
            <a:ext cx="6747888" cy="485430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F59647E-30D4-49F6-B8F5-D80FCD611AFA}"/>
              </a:ext>
            </a:extLst>
          </p:cNvPr>
          <p:cNvGrpSpPr/>
          <p:nvPr/>
        </p:nvGrpSpPr>
        <p:grpSpPr>
          <a:xfrm>
            <a:off x="3513361" y="5458531"/>
            <a:ext cx="502160" cy="1076984"/>
            <a:chOff x="5292114" y="2257794"/>
            <a:chExt cx="502160" cy="1076984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0F4A4C9-890F-4107-AC48-DF0DC03AAE0E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014817-CF5F-4BB1-84DB-91D90C1D5EA0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CF8E3F5-5C63-426D-A3CB-AD5054A86D8D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9C80EA-5A2C-451F-98ED-E2328EBF96ED}"/>
              </a:ext>
            </a:extLst>
          </p:cNvPr>
          <p:cNvGrpSpPr/>
          <p:nvPr/>
        </p:nvGrpSpPr>
        <p:grpSpPr>
          <a:xfrm>
            <a:off x="4316465" y="5458531"/>
            <a:ext cx="502160" cy="1076984"/>
            <a:chOff x="5292114" y="2257794"/>
            <a:chExt cx="502160" cy="107698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BD33708-4520-4E18-8D85-0E2F60C8C5B3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A9DF20F-8E63-4463-A183-1ECC27497267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999BC7-9A64-486E-B8CA-977A5EB5F11D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42B861D-E527-466C-BCE7-2C009C00BAA2}"/>
              </a:ext>
            </a:extLst>
          </p:cNvPr>
          <p:cNvGrpSpPr/>
          <p:nvPr/>
        </p:nvGrpSpPr>
        <p:grpSpPr>
          <a:xfrm>
            <a:off x="5121703" y="5443033"/>
            <a:ext cx="502160" cy="1076984"/>
            <a:chOff x="5292114" y="2257794"/>
            <a:chExt cx="502160" cy="107698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4AAFFD4-D0E5-45E1-AC7E-2DAA556CE0E8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CA1E39-DE02-4956-965D-131585138197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862265-3BBB-489B-A055-12B14786D4E1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4F4D83D-FDC2-4127-904C-5EEC20D47D7C}"/>
              </a:ext>
            </a:extLst>
          </p:cNvPr>
          <p:cNvGrpSpPr/>
          <p:nvPr/>
        </p:nvGrpSpPr>
        <p:grpSpPr>
          <a:xfrm>
            <a:off x="5924807" y="5443033"/>
            <a:ext cx="502160" cy="1076984"/>
            <a:chOff x="5292114" y="2257794"/>
            <a:chExt cx="502160" cy="107698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F998416-9458-45B6-9530-571F25269B25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1DD768-21D3-4387-AEB5-9AB336EB9D62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4B62D99-DD82-47D4-9824-BA5A8FBB3B07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9302586-7C7C-4AC6-B29B-E40CF75BC89F}"/>
              </a:ext>
            </a:extLst>
          </p:cNvPr>
          <p:cNvGrpSpPr/>
          <p:nvPr/>
        </p:nvGrpSpPr>
        <p:grpSpPr>
          <a:xfrm>
            <a:off x="6727911" y="5463511"/>
            <a:ext cx="502160" cy="1076984"/>
            <a:chOff x="5292114" y="2257794"/>
            <a:chExt cx="502160" cy="107698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4BC7CC4-726C-44F3-BEB7-B37276AF9258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0D80354-4BB2-4331-849B-C886D7A3BF0F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7096F80-C2D7-4F7D-9780-FB455B5FBFA7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4D8D895-4B1A-4662-B558-53D3F6B62DDF}"/>
              </a:ext>
            </a:extLst>
          </p:cNvPr>
          <p:cNvGrpSpPr/>
          <p:nvPr/>
        </p:nvGrpSpPr>
        <p:grpSpPr>
          <a:xfrm>
            <a:off x="7531015" y="5463511"/>
            <a:ext cx="502160" cy="1076984"/>
            <a:chOff x="5292114" y="2257794"/>
            <a:chExt cx="502160" cy="107698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015A24B-F1E9-43FA-B5D5-2FE5EB73A3C6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828B50C-8127-4D39-B749-C57A270F69B0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A3F179-B7C5-442A-82AB-50D8CA15E5BC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A075EA1-C484-4FBB-924B-3691E486EF1F}"/>
              </a:ext>
            </a:extLst>
          </p:cNvPr>
          <p:cNvGrpSpPr/>
          <p:nvPr/>
        </p:nvGrpSpPr>
        <p:grpSpPr>
          <a:xfrm>
            <a:off x="8336253" y="5448013"/>
            <a:ext cx="502160" cy="1076984"/>
            <a:chOff x="5292114" y="2257794"/>
            <a:chExt cx="502160" cy="107698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C72CDFF-851E-471A-B7D3-402D84352C3D}"/>
                </a:ext>
              </a:extLst>
            </p:cNvPr>
            <p:cNvCxnSpPr>
              <a:cxnSpLocks/>
            </p:cNvCxnSpPr>
            <p:nvPr/>
          </p:nvCxnSpPr>
          <p:spPr>
            <a:xfrm>
              <a:off x="5329487" y="276562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6BABFA2-C440-49C9-BF35-286715EBA021}"/>
                </a:ext>
              </a:extLst>
            </p:cNvPr>
            <p:cNvSpPr txBox="1"/>
            <p:nvPr/>
          </p:nvSpPr>
          <p:spPr>
            <a:xfrm>
              <a:off x="5292114" y="225779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7C1DE14-D259-4B47-AF9C-BE39C31B0167}"/>
                </a:ext>
              </a:extLst>
            </p:cNvPr>
            <p:cNvSpPr txBox="1"/>
            <p:nvPr/>
          </p:nvSpPr>
          <p:spPr>
            <a:xfrm>
              <a:off x="5302680" y="270383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E47AA39-C6B9-4572-A1EE-5399DD81DEE7}"/>
              </a:ext>
            </a:extLst>
          </p:cNvPr>
          <p:cNvCxnSpPr>
            <a:cxnSpLocks/>
          </p:cNvCxnSpPr>
          <p:nvPr/>
        </p:nvCxnSpPr>
        <p:spPr>
          <a:xfrm>
            <a:off x="539934" y="384697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B193451-1726-456D-A373-4C591B822807}"/>
              </a:ext>
            </a:extLst>
          </p:cNvPr>
          <p:cNvCxnSpPr>
            <a:cxnSpLocks/>
          </p:cNvCxnSpPr>
          <p:nvPr/>
        </p:nvCxnSpPr>
        <p:spPr>
          <a:xfrm>
            <a:off x="1419164" y="3846975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030E443-677F-403B-90CD-4CF1AFA02B7E}"/>
              </a:ext>
            </a:extLst>
          </p:cNvPr>
          <p:cNvSpPr txBox="1"/>
          <p:nvPr/>
        </p:nvSpPr>
        <p:spPr>
          <a:xfrm>
            <a:off x="502561" y="33391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6AD206E-A500-41C9-8CFE-164D3680EC63}"/>
              </a:ext>
            </a:extLst>
          </p:cNvPr>
          <p:cNvSpPr txBox="1"/>
          <p:nvPr/>
        </p:nvSpPr>
        <p:spPr>
          <a:xfrm>
            <a:off x="513127" y="37851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E7A4A7D-004F-4191-9F28-0B40F65A6A48}"/>
              </a:ext>
            </a:extLst>
          </p:cNvPr>
          <p:cNvSpPr txBox="1"/>
          <p:nvPr/>
        </p:nvSpPr>
        <p:spPr>
          <a:xfrm>
            <a:off x="1399707" y="3785183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78EB53F-87CF-427D-AA66-CE95F572F2EE}"/>
              </a:ext>
            </a:extLst>
          </p:cNvPr>
          <p:cNvSpPr txBox="1"/>
          <p:nvPr/>
        </p:nvSpPr>
        <p:spPr>
          <a:xfrm>
            <a:off x="972121" y="35315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6E41D327-D1C0-412A-B308-629CBBE5C8AF}"/>
              </a:ext>
            </a:extLst>
          </p:cNvPr>
          <p:cNvSpPr/>
          <p:nvPr/>
        </p:nvSpPr>
        <p:spPr>
          <a:xfrm rot="16200000">
            <a:off x="790922" y="2930915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E2CBF142-2328-498E-BB68-51F4485FE2B3}"/>
              </a:ext>
            </a:extLst>
          </p:cNvPr>
          <p:cNvSpPr/>
          <p:nvPr/>
        </p:nvSpPr>
        <p:spPr>
          <a:xfrm rot="5400000">
            <a:off x="780634" y="3864569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0DC4FFC-C309-4186-AD10-EC5BBFAF427A}"/>
              </a:ext>
            </a:extLst>
          </p:cNvPr>
          <p:cNvSpPr txBox="1"/>
          <p:nvPr/>
        </p:nvSpPr>
        <p:spPr>
          <a:xfrm>
            <a:off x="898664" y="42860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6297ECE-5107-4845-BDD9-AD4D950BC51F}"/>
              </a:ext>
            </a:extLst>
          </p:cNvPr>
          <p:cNvSpPr txBox="1"/>
          <p:nvPr/>
        </p:nvSpPr>
        <p:spPr>
          <a:xfrm>
            <a:off x="884075" y="2985201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04BB88-2DF6-4472-B14C-D29B1D2E8492}"/>
              </a:ext>
            </a:extLst>
          </p:cNvPr>
          <p:cNvSpPr txBox="1"/>
          <p:nvPr/>
        </p:nvSpPr>
        <p:spPr>
          <a:xfrm>
            <a:off x="1389108" y="333914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C73104F-C0BA-4201-ABCD-90C86BAAAFD0}"/>
              </a:ext>
            </a:extLst>
          </p:cNvPr>
          <p:cNvCxnSpPr>
            <a:cxnSpLocks/>
          </p:cNvCxnSpPr>
          <p:nvPr/>
        </p:nvCxnSpPr>
        <p:spPr>
          <a:xfrm>
            <a:off x="4200041" y="2712203"/>
            <a:ext cx="1981684" cy="25646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714DF44-DEFF-4E5F-ADAF-51D31B904EE5}"/>
              </a:ext>
            </a:extLst>
          </p:cNvPr>
          <p:cNvCxnSpPr>
            <a:cxnSpLocks/>
          </p:cNvCxnSpPr>
          <p:nvPr/>
        </p:nvCxnSpPr>
        <p:spPr>
          <a:xfrm>
            <a:off x="2319179" y="381808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BA7A796-0CDB-4380-BFA1-0292414139C7}"/>
              </a:ext>
            </a:extLst>
          </p:cNvPr>
          <p:cNvCxnSpPr>
            <a:cxnSpLocks/>
          </p:cNvCxnSpPr>
          <p:nvPr/>
        </p:nvCxnSpPr>
        <p:spPr>
          <a:xfrm>
            <a:off x="3198409" y="3818085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51D6318-D96E-4945-B68F-CB7079E27748}"/>
              </a:ext>
            </a:extLst>
          </p:cNvPr>
          <p:cNvSpPr txBox="1"/>
          <p:nvPr/>
        </p:nvSpPr>
        <p:spPr>
          <a:xfrm>
            <a:off x="2281806" y="331025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C323D3B-F8EC-4FAD-9B25-3C87B1F614B5}"/>
              </a:ext>
            </a:extLst>
          </p:cNvPr>
          <p:cNvSpPr txBox="1"/>
          <p:nvPr/>
        </p:nvSpPr>
        <p:spPr>
          <a:xfrm>
            <a:off x="2292372" y="375629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3A6D29D-2E4B-4F57-8023-334496475C24}"/>
              </a:ext>
            </a:extLst>
          </p:cNvPr>
          <p:cNvSpPr txBox="1"/>
          <p:nvPr/>
        </p:nvSpPr>
        <p:spPr>
          <a:xfrm>
            <a:off x="3178952" y="3756293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F1B972-6879-4BF7-914A-443A9CE4AC3D}"/>
              </a:ext>
            </a:extLst>
          </p:cNvPr>
          <p:cNvSpPr txBox="1"/>
          <p:nvPr/>
        </p:nvSpPr>
        <p:spPr>
          <a:xfrm>
            <a:off x="2751366" y="350261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53EDF3A9-5C7F-45BE-BAD3-7793EA6AF59B}"/>
              </a:ext>
            </a:extLst>
          </p:cNvPr>
          <p:cNvSpPr/>
          <p:nvPr/>
        </p:nvSpPr>
        <p:spPr>
          <a:xfrm rot="16200000">
            <a:off x="2570167" y="2902025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9" name="Arc 58">
            <a:extLst>
              <a:ext uri="{FF2B5EF4-FFF2-40B4-BE49-F238E27FC236}">
                <a16:creationId xmlns:a16="http://schemas.microsoft.com/office/drawing/2014/main" id="{C11D7FE5-27B7-4A02-9B58-47DBB1FDB6D9}"/>
              </a:ext>
            </a:extLst>
          </p:cNvPr>
          <p:cNvSpPr/>
          <p:nvPr/>
        </p:nvSpPr>
        <p:spPr>
          <a:xfrm rot="5400000">
            <a:off x="2559879" y="3835679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9BC7B55-595E-4FE2-8DFD-DD46745F69FF}"/>
              </a:ext>
            </a:extLst>
          </p:cNvPr>
          <p:cNvSpPr txBox="1"/>
          <p:nvPr/>
        </p:nvSpPr>
        <p:spPr>
          <a:xfrm>
            <a:off x="2677909" y="425715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619208A-4C97-4F07-B3F0-72683E2BF129}"/>
              </a:ext>
            </a:extLst>
          </p:cNvPr>
          <p:cNvSpPr txBox="1"/>
          <p:nvPr/>
        </p:nvSpPr>
        <p:spPr>
          <a:xfrm>
            <a:off x="2663320" y="2956311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75C4151-E1FD-4434-85DC-0AD4C174DA68}"/>
              </a:ext>
            </a:extLst>
          </p:cNvPr>
          <p:cNvSpPr txBox="1"/>
          <p:nvPr/>
        </p:nvSpPr>
        <p:spPr>
          <a:xfrm>
            <a:off x="3168353" y="331025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C3AD83E-B485-490C-AAD4-45D11A2B5EE8}"/>
              </a:ext>
            </a:extLst>
          </p:cNvPr>
          <p:cNvCxnSpPr>
            <a:cxnSpLocks/>
          </p:cNvCxnSpPr>
          <p:nvPr/>
        </p:nvCxnSpPr>
        <p:spPr>
          <a:xfrm>
            <a:off x="6535997" y="2712203"/>
            <a:ext cx="1240815" cy="25794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18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 animBg="1"/>
      <p:bldP spid="44" grpId="0" animBg="1"/>
      <p:bldP spid="45" grpId="0"/>
      <p:bldP spid="46" grpId="0"/>
      <p:bldP spid="47" grpId="0"/>
      <p:bldP spid="54" grpId="0"/>
      <p:bldP spid="55" grpId="0"/>
      <p:bldP spid="56" grpId="0"/>
      <p:bldP spid="57" grpId="0"/>
      <p:bldP spid="58" grpId="0" animBg="1"/>
      <p:bldP spid="59" grpId="0" animBg="1"/>
      <p:bldP spid="60" grpId="0"/>
      <p:bldP spid="61" grpId="0"/>
      <p:bldP spid="62" grpId="0"/>
    </p:bld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Children take part in a long jump on Sports Day. </a:t>
            </a:r>
          </a:p>
          <a:p>
            <a:r>
              <a:rPr lang="en-US" sz="3200" b="1" dirty="0"/>
              <a:t>Sue jumped 212 cm. </a:t>
            </a:r>
          </a:p>
          <a:p>
            <a:r>
              <a:rPr lang="en-US" sz="3200" b="1" dirty="0"/>
              <a:t>Draw Sue’s long jump result on the graph.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5051D0-D840-4A55-B5D9-69E388A58E4B}"/>
              </a:ext>
            </a:extLst>
          </p:cNvPr>
          <p:cNvSpPr/>
          <p:nvPr/>
        </p:nvSpPr>
        <p:spPr>
          <a:xfrm>
            <a:off x="7751642" y="1616582"/>
            <a:ext cx="418796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graph to estimate how much further Sam jumped than Jan.</a:t>
            </a:r>
          </a:p>
        </p:txBody>
      </p:sp>
      <p:pic>
        <p:nvPicPr>
          <p:cNvPr id="214018" name="Picture 2">
            <a:extLst>
              <a:ext uri="{FF2B5EF4-FFF2-40B4-BE49-F238E27FC236}">
                <a16:creationId xmlns:a16="http://schemas.microsoft.com/office/drawing/2014/main" id="{762BDC5F-47A2-4031-83AE-8BB58332D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88" y="1616582"/>
            <a:ext cx="7302321" cy="420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763B956-6380-4CB0-823E-0A032512CEC5}"/>
              </a:ext>
            </a:extLst>
          </p:cNvPr>
          <p:cNvSpPr/>
          <p:nvPr/>
        </p:nvSpPr>
        <p:spPr>
          <a:xfrm>
            <a:off x="1300710" y="4359118"/>
            <a:ext cx="4399336" cy="31755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7200EA-EC26-45DC-9DB1-65A867EBD612}"/>
              </a:ext>
            </a:extLst>
          </p:cNvPr>
          <p:cNvCxnSpPr>
            <a:cxnSpLocks/>
          </p:cNvCxnSpPr>
          <p:nvPr/>
        </p:nvCxnSpPr>
        <p:spPr>
          <a:xfrm>
            <a:off x="4941151" y="3494483"/>
            <a:ext cx="0" cy="22787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766AB-5ECA-4FC6-9A38-F74C45CACBDA}"/>
              </a:ext>
            </a:extLst>
          </p:cNvPr>
          <p:cNvSpPr/>
          <p:nvPr/>
        </p:nvSpPr>
        <p:spPr>
          <a:xfrm>
            <a:off x="4616491" y="5721403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175</a:t>
            </a:r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D53041-A842-46B5-8ED1-C5940A525A35}"/>
              </a:ext>
            </a:extLst>
          </p:cNvPr>
          <p:cNvCxnSpPr>
            <a:cxnSpLocks/>
          </p:cNvCxnSpPr>
          <p:nvPr/>
        </p:nvCxnSpPr>
        <p:spPr>
          <a:xfrm>
            <a:off x="3637550" y="3932990"/>
            <a:ext cx="0" cy="18402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5D687CA2-3089-41F3-BCD6-0BFFC0E2CF2B}"/>
              </a:ext>
            </a:extLst>
          </p:cNvPr>
          <p:cNvSpPr/>
          <p:nvPr/>
        </p:nvSpPr>
        <p:spPr>
          <a:xfrm>
            <a:off x="3354562" y="5720258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112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C043D5-3BC6-452D-8F15-C65F9977C3B3}"/>
              </a:ext>
            </a:extLst>
          </p:cNvPr>
          <p:cNvSpPr/>
          <p:nvPr/>
        </p:nvSpPr>
        <p:spPr>
          <a:xfrm>
            <a:off x="7751642" y="3590735"/>
            <a:ext cx="21410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175 – 112 = 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FE8E1D-D13C-4877-B5EE-D56680251DC0}"/>
              </a:ext>
            </a:extLst>
          </p:cNvPr>
          <p:cNvSpPr/>
          <p:nvPr/>
        </p:nvSpPr>
        <p:spPr>
          <a:xfrm>
            <a:off x="9817385" y="3591147"/>
            <a:ext cx="1331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63 cm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6B1351-8719-4A85-862D-E0CB5AFD4FA3}"/>
              </a:ext>
            </a:extLst>
          </p:cNvPr>
          <p:cNvSpPr/>
          <p:nvPr/>
        </p:nvSpPr>
        <p:spPr>
          <a:xfrm>
            <a:off x="7751642" y="4152050"/>
            <a:ext cx="41868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You get the mark for an estimate of between 60 and 65 centimetres.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AC1779-EDA3-4026-BCF0-F0AB512DCD3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25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5" grpId="0"/>
      <p:bldP spid="16" grpId="0"/>
      <p:bldP spid="17" grpId="0"/>
      <p:bldP spid="18" grpId="0"/>
    </p:bld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set of stamps.</a:t>
            </a:r>
          </a:p>
        </p:txBody>
      </p:sp>
      <p:pic>
        <p:nvPicPr>
          <p:cNvPr id="189442" name="Picture 2">
            <a:extLst>
              <a:ext uri="{FF2B5EF4-FFF2-40B4-BE49-F238E27FC236}">
                <a16:creationId xmlns:a16="http://schemas.microsoft.com/office/drawing/2014/main" id="{7AB12579-0902-48FD-B545-D89A8A7B0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83" y="790375"/>
            <a:ext cx="4427537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8E306D6-8D9D-4664-B9CF-539A3FD500E2}"/>
              </a:ext>
            </a:extLst>
          </p:cNvPr>
          <p:cNvSpPr/>
          <p:nvPr/>
        </p:nvSpPr>
        <p:spPr>
          <a:xfrm>
            <a:off x="5306096" y="634775"/>
            <a:ext cx="648412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David posts a parcel.</a:t>
            </a:r>
          </a:p>
          <a:p>
            <a:r>
              <a:rPr lang="en-US" sz="3200" b="1" dirty="0"/>
              <a:t>It costs £1.90</a:t>
            </a:r>
          </a:p>
          <a:p>
            <a:r>
              <a:rPr lang="en-US" sz="3200" b="1" dirty="0"/>
              <a:t>He uses two of these stamps.</a:t>
            </a:r>
          </a:p>
          <a:p>
            <a:r>
              <a:rPr lang="en-US" sz="3200" b="1" dirty="0"/>
              <a:t>Which two stamps does he use?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335617-85A1-4EFA-814F-8F236E00790D}"/>
              </a:ext>
            </a:extLst>
          </p:cNvPr>
          <p:cNvSpPr txBox="1"/>
          <p:nvPr/>
        </p:nvSpPr>
        <p:spPr>
          <a:xfrm>
            <a:off x="5306096" y="2757305"/>
            <a:ext cx="37891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£1.75 and 15p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00AD60-AF98-48FF-BAFC-E1A3744157F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60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33056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a number machine.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BACD2E-603F-429E-9A54-5E2969841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30" y="1127218"/>
            <a:ext cx="2795148" cy="28329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CD01CE-EB2C-4354-9BF1-F3C75C32B170}"/>
              </a:ext>
            </a:extLst>
          </p:cNvPr>
          <p:cNvSpPr/>
          <p:nvPr/>
        </p:nvSpPr>
        <p:spPr>
          <a:xfrm>
            <a:off x="3844516" y="50000"/>
            <a:ext cx="80989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another number machine. </a:t>
            </a:r>
          </a:p>
          <a:p>
            <a:r>
              <a:rPr lang="en-GB" sz="3200" b="1" dirty="0"/>
              <a:t>Write the four missing numbers.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53E15C-E47D-47FE-BA68-297C5229D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529" y="1173384"/>
            <a:ext cx="5362575" cy="54292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BCBBD8B-2E99-47C3-A7A1-339A5BEFC0B6}"/>
              </a:ext>
            </a:extLst>
          </p:cNvPr>
          <p:cNvSpPr/>
          <p:nvPr/>
        </p:nvSpPr>
        <p:spPr>
          <a:xfrm>
            <a:off x="10941370" y="3581766"/>
            <a:ext cx="653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91E36A8-1E60-4D62-AB24-8031A50F4B60}"/>
              </a:ext>
            </a:extLst>
          </p:cNvPr>
          <p:cNvGrpSpPr/>
          <p:nvPr/>
        </p:nvGrpSpPr>
        <p:grpSpPr>
          <a:xfrm>
            <a:off x="8804979" y="4722590"/>
            <a:ext cx="1861800" cy="1405123"/>
            <a:chOff x="2248666" y="1937292"/>
            <a:chExt cx="1861800" cy="140512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6A05494-E409-4210-9CB3-CD7C1FD83A09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66E9B2-F0F3-438B-ABF3-EAB807AE3380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8B69FB7-9D1C-4D9D-93AF-FF989DEB921C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0B459E4-5884-4CDB-A2DB-99B4B9171AE7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4CC9F3C-2000-4C37-AC05-2D8DAD0C5E1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F2AC9A3-0D7D-44E8-B61F-69DC7B93182C}"/>
              </a:ext>
            </a:extLst>
          </p:cNvPr>
          <p:cNvSpPr txBox="1"/>
          <p:nvPr/>
        </p:nvSpPr>
        <p:spPr>
          <a:xfrm>
            <a:off x="9700094" y="561416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D3389E-C057-4E91-AEDD-B2391CEE486D}"/>
              </a:ext>
            </a:extLst>
          </p:cNvPr>
          <p:cNvSpPr txBox="1"/>
          <p:nvPr/>
        </p:nvSpPr>
        <p:spPr>
          <a:xfrm>
            <a:off x="9322867" y="449035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6E6CB-7790-4167-86FE-689DA022AC46}"/>
              </a:ext>
            </a:extLst>
          </p:cNvPr>
          <p:cNvSpPr txBox="1"/>
          <p:nvPr/>
        </p:nvSpPr>
        <p:spPr>
          <a:xfrm>
            <a:off x="9248492" y="5614167"/>
            <a:ext cx="523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D7BFC1-76AB-4CBC-AEB3-CD6B299A8EBA}"/>
              </a:ext>
            </a:extLst>
          </p:cNvPr>
          <p:cNvSpPr/>
          <p:nvPr/>
        </p:nvSpPr>
        <p:spPr>
          <a:xfrm>
            <a:off x="10924430" y="5876890"/>
            <a:ext cx="653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36E808-66DD-430E-9B67-31555391C49A}"/>
              </a:ext>
            </a:extLst>
          </p:cNvPr>
          <p:cNvSpPr txBox="1"/>
          <p:nvPr/>
        </p:nvSpPr>
        <p:spPr>
          <a:xfrm>
            <a:off x="9865119" y="2227793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D62FED-6E69-4E7C-AA8E-B49F8118E31A}"/>
              </a:ext>
            </a:extLst>
          </p:cNvPr>
          <p:cNvSpPr txBox="1"/>
          <p:nvPr/>
        </p:nvSpPr>
        <p:spPr>
          <a:xfrm>
            <a:off x="9390502" y="224085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F5EECDF-2950-4587-A9F8-2442B66C7BCC}"/>
              </a:ext>
            </a:extLst>
          </p:cNvPr>
          <p:cNvCxnSpPr>
            <a:cxnSpLocks/>
          </p:cNvCxnSpPr>
          <p:nvPr/>
        </p:nvCxnSpPr>
        <p:spPr>
          <a:xfrm>
            <a:off x="9865119" y="2290413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989953A-ACA9-4E4C-93F8-5F9661C1B8B6}"/>
              </a:ext>
            </a:extLst>
          </p:cNvPr>
          <p:cNvCxnSpPr>
            <a:cxnSpLocks/>
          </p:cNvCxnSpPr>
          <p:nvPr/>
        </p:nvCxnSpPr>
        <p:spPr>
          <a:xfrm>
            <a:off x="9884071" y="229041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09C9026-6A73-4331-B8E4-7DE3E3B5241F}"/>
              </a:ext>
            </a:extLst>
          </p:cNvPr>
          <p:cNvSpPr txBox="1"/>
          <p:nvPr/>
        </p:nvSpPr>
        <p:spPr>
          <a:xfrm>
            <a:off x="9865490" y="17901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979A6E-C91B-4C77-B674-B397756A5F3C}"/>
              </a:ext>
            </a:extLst>
          </p:cNvPr>
          <p:cNvSpPr txBox="1"/>
          <p:nvPr/>
        </p:nvSpPr>
        <p:spPr>
          <a:xfrm>
            <a:off x="10288496" y="17901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594394-778B-4043-B814-C1F6D30AC987}"/>
              </a:ext>
            </a:extLst>
          </p:cNvPr>
          <p:cNvSpPr/>
          <p:nvPr/>
        </p:nvSpPr>
        <p:spPr>
          <a:xfrm>
            <a:off x="8668980" y="1275737"/>
            <a:ext cx="653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ED1464-C278-4655-93D3-F5DD1BCEC092}"/>
              </a:ext>
            </a:extLst>
          </p:cNvPr>
          <p:cNvSpPr/>
          <p:nvPr/>
        </p:nvSpPr>
        <p:spPr>
          <a:xfrm>
            <a:off x="6396510" y="1279348"/>
            <a:ext cx="653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69033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5" grpId="0"/>
      <p:bldP spid="26" grpId="0"/>
    </p:bld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49923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line starts at A and goes along the dotted lines to B.</a:t>
            </a:r>
          </a:p>
          <a:p>
            <a:r>
              <a:rPr lang="en-US" sz="3200" b="1" dirty="0"/>
              <a:t>It divides the area of the grid into halves.</a:t>
            </a:r>
          </a:p>
        </p:txBody>
      </p:sp>
      <p:pic>
        <p:nvPicPr>
          <p:cNvPr id="217090" name="Picture 2">
            <a:extLst>
              <a:ext uri="{FF2B5EF4-FFF2-40B4-BE49-F238E27FC236}">
                <a16:creationId xmlns:a16="http://schemas.microsoft.com/office/drawing/2014/main" id="{51B727D5-65E9-4CF2-A847-21AB25965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51" y="2090293"/>
            <a:ext cx="2888159" cy="3548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692B50-638C-4E5A-8DC6-BBCCF71E7590}"/>
              </a:ext>
            </a:extLst>
          </p:cNvPr>
          <p:cNvSpPr/>
          <p:nvPr/>
        </p:nvSpPr>
        <p:spPr>
          <a:xfrm>
            <a:off x="5808372" y="49337"/>
            <a:ext cx="43694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Divide the area of the grid below into halves. Start at A and go along the dotted lines to B.</a:t>
            </a:r>
          </a:p>
        </p:txBody>
      </p:sp>
      <p:pic>
        <p:nvPicPr>
          <p:cNvPr id="217091" name="Picture 3">
            <a:extLst>
              <a:ext uri="{FF2B5EF4-FFF2-40B4-BE49-F238E27FC236}">
                <a16:creationId xmlns:a16="http://schemas.microsoft.com/office/drawing/2014/main" id="{B9423619-FEE9-4C6D-84C1-9EB7F46E0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052" y="2090293"/>
            <a:ext cx="4280848" cy="3548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01D942-58A4-45B1-935F-CA4E247CED46}"/>
              </a:ext>
            </a:extLst>
          </p:cNvPr>
          <p:cNvSpPr/>
          <p:nvPr/>
        </p:nvSpPr>
        <p:spPr>
          <a:xfrm>
            <a:off x="258512" y="5638824"/>
            <a:ext cx="2129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squares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B3D473-978D-487B-B50A-1F8519B44C37}"/>
              </a:ext>
            </a:extLst>
          </p:cNvPr>
          <p:cNvSpPr/>
          <p:nvPr/>
        </p:nvSpPr>
        <p:spPr>
          <a:xfrm>
            <a:off x="258511" y="6142314"/>
            <a:ext cx="3139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on each side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623A43-6A67-40E4-B92E-8E2C287E1ECE}"/>
              </a:ext>
            </a:extLst>
          </p:cNvPr>
          <p:cNvSpPr/>
          <p:nvPr/>
        </p:nvSpPr>
        <p:spPr>
          <a:xfrm>
            <a:off x="5958052" y="5641319"/>
            <a:ext cx="2129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squares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21F935-EE5D-4BA9-BF5A-DEA35FA01B14}"/>
              </a:ext>
            </a:extLst>
          </p:cNvPr>
          <p:cNvSpPr/>
          <p:nvPr/>
        </p:nvSpPr>
        <p:spPr>
          <a:xfrm>
            <a:off x="5958052" y="6142313"/>
            <a:ext cx="3139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on each side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66CF241-546C-4ADE-8AC6-41711925B3AF}"/>
              </a:ext>
            </a:extLst>
          </p:cNvPr>
          <p:cNvSpPr/>
          <p:nvPr/>
        </p:nvSpPr>
        <p:spPr>
          <a:xfrm>
            <a:off x="6263257" y="2720632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7926AF-C87D-4AAB-9F96-80CBA1FA1E0B}"/>
              </a:ext>
            </a:extLst>
          </p:cNvPr>
          <p:cNvSpPr/>
          <p:nvPr/>
        </p:nvSpPr>
        <p:spPr>
          <a:xfrm>
            <a:off x="6263256" y="3472826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1FDCF77-ABC5-40D7-BA3A-3802550EC120}"/>
              </a:ext>
            </a:extLst>
          </p:cNvPr>
          <p:cNvSpPr/>
          <p:nvPr/>
        </p:nvSpPr>
        <p:spPr>
          <a:xfrm>
            <a:off x="6263255" y="4179728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59E6F25-D5F3-498A-AABE-61DB62BF0137}"/>
              </a:ext>
            </a:extLst>
          </p:cNvPr>
          <p:cNvSpPr/>
          <p:nvPr/>
        </p:nvSpPr>
        <p:spPr>
          <a:xfrm>
            <a:off x="6263254" y="4886630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8DFF540-7FCB-484D-BB46-E72B630A2E8D}"/>
              </a:ext>
            </a:extLst>
          </p:cNvPr>
          <p:cNvSpPr/>
          <p:nvPr/>
        </p:nvSpPr>
        <p:spPr>
          <a:xfrm>
            <a:off x="6954203" y="4886630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C147C5C-2364-47C6-840E-833AE6D93DA3}"/>
              </a:ext>
            </a:extLst>
          </p:cNvPr>
          <p:cNvSpPr/>
          <p:nvPr/>
        </p:nvSpPr>
        <p:spPr>
          <a:xfrm>
            <a:off x="7645152" y="4886630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82F42B4-FDB4-4199-A613-425BC3876E2A}"/>
              </a:ext>
            </a:extLst>
          </p:cNvPr>
          <p:cNvSpPr/>
          <p:nvPr/>
        </p:nvSpPr>
        <p:spPr>
          <a:xfrm>
            <a:off x="8336101" y="4886630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42FF18F-9C9E-453E-A49F-104878B6B5D2}"/>
              </a:ext>
            </a:extLst>
          </p:cNvPr>
          <p:cNvSpPr/>
          <p:nvPr/>
        </p:nvSpPr>
        <p:spPr>
          <a:xfrm>
            <a:off x="9027050" y="4886630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9F431D5-18CD-43F1-B5D4-46552668236D}"/>
              </a:ext>
            </a:extLst>
          </p:cNvPr>
          <p:cNvSpPr/>
          <p:nvPr/>
        </p:nvSpPr>
        <p:spPr>
          <a:xfrm>
            <a:off x="6954203" y="4179728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B42F038-C6FC-4234-925D-FC0409E90EBB}"/>
              </a:ext>
            </a:extLst>
          </p:cNvPr>
          <p:cNvSpPr/>
          <p:nvPr/>
        </p:nvSpPr>
        <p:spPr>
          <a:xfrm>
            <a:off x="7645152" y="4179728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40AB00-154E-47D2-A21B-3AD9ED2D1D7A}"/>
              </a:ext>
            </a:extLst>
          </p:cNvPr>
          <p:cNvSpPr/>
          <p:nvPr/>
        </p:nvSpPr>
        <p:spPr>
          <a:xfrm>
            <a:off x="8336101" y="4179728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2C8B7DC-BFF5-48E9-A204-A7CC7F9075A5}"/>
              </a:ext>
            </a:extLst>
          </p:cNvPr>
          <p:cNvSpPr/>
          <p:nvPr/>
        </p:nvSpPr>
        <p:spPr>
          <a:xfrm>
            <a:off x="9027050" y="4179728"/>
            <a:ext cx="137543" cy="1430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CB303B-06F8-4C1E-8EA2-3A663A003613}"/>
              </a:ext>
            </a:extLst>
          </p:cNvPr>
          <p:cNvCxnSpPr/>
          <p:nvPr/>
        </p:nvCxnSpPr>
        <p:spPr>
          <a:xfrm>
            <a:off x="6690510" y="2453489"/>
            <a:ext cx="0" cy="138518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59D954A-0F1D-47BE-A702-87F793BE7838}"/>
              </a:ext>
            </a:extLst>
          </p:cNvPr>
          <p:cNvCxnSpPr>
            <a:cxnSpLocks/>
          </p:cNvCxnSpPr>
          <p:nvPr/>
        </p:nvCxnSpPr>
        <p:spPr>
          <a:xfrm flipH="1">
            <a:off x="6690510" y="3838669"/>
            <a:ext cx="2806576" cy="1311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3F5267B-020E-4964-8AAF-EA97B3BB4F68}"/>
              </a:ext>
            </a:extLst>
          </p:cNvPr>
          <p:cNvCxnSpPr/>
          <p:nvPr/>
        </p:nvCxnSpPr>
        <p:spPr>
          <a:xfrm>
            <a:off x="9497086" y="3851784"/>
            <a:ext cx="0" cy="138518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AEC7E5B-3BB2-4008-9D94-F29205DA10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86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3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Zak puts a cake in the oven at 6:50</a:t>
            </a:r>
          </a:p>
          <a:p>
            <a:r>
              <a:rPr lang="en-US" sz="3200" b="1" dirty="0"/>
              <a:t>He takes it out of the oven 50 minutes later. </a:t>
            </a:r>
          </a:p>
          <a:p>
            <a:r>
              <a:rPr lang="en-US" sz="3200" b="1" dirty="0"/>
              <a:t>What time does he take the cake out? </a:t>
            </a:r>
            <a:endParaRPr lang="en-US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0641197-7A61-4F11-9F44-D9A7EF536D88}"/>
              </a:ext>
            </a:extLst>
          </p:cNvPr>
          <p:cNvGrpSpPr/>
          <p:nvPr/>
        </p:nvGrpSpPr>
        <p:grpSpPr>
          <a:xfrm>
            <a:off x="1296053" y="2355582"/>
            <a:ext cx="650662" cy="492950"/>
            <a:chOff x="3713710" y="928777"/>
            <a:chExt cx="650662" cy="49295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A791EBE-4528-4679-8786-F68A62B7C669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3D181E-62CA-4586-A5F0-E4C098853629}"/>
                </a:ext>
              </a:extLst>
            </p:cNvPr>
            <p:cNvSpPr txBox="1"/>
            <p:nvPr/>
          </p:nvSpPr>
          <p:spPr>
            <a:xfrm>
              <a:off x="3713710" y="1021617"/>
              <a:ext cx="650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6:50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C19E539-BA8F-4490-A23B-EABAEE612C7A}"/>
              </a:ext>
            </a:extLst>
          </p:cNvPr>
          <p:cNvGrpSpPr/>
          <p:nvPr/>
        </p:nvGrpSpPr>
        <p:grpSpPr>
          <a:xfrm>
            <a:off x="2194221" y="2352829"/>
            <a:ext cx="734219" cy="494964"/>
            <a:chOff x="6837252" y="926763"/>
            <a:chExt cx="734219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4DB7E15-7BCC-4D3C-9C94-4B065A54ECC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457DA8B-1903-45E6-9CA3-E9165B4038CE}"/>
                </a:ext>
              </a:extLst>
            </p:cNvPr>
            <p:cNvGrpSpPr/>
            <p:nvPr/>
          </p:nvGrpSpPr>
          <p:grpSpPr>
            <a:xfrm>
              <a:off x="6837252" y="928608"/>
              <a:ext cx="734219" cy="493119"/>
              <a:chOff x="6837252" y="928608"/>
              <a:chExt cx="734219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56E715-3F22-40FE-8213-816E812F8995}"/>
                  </a:ext>
                </a:extLst>
              </p:cNvPr>
              <p:cNvSpPr txBox="1"/>
              <p:nvPr/>
            </p:nvSpPr>
            <p:spPr>
              <a:xfrm>
                <a:off x="6837252" y="1021617"/>
                <a:ext cx="7342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7:00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AC3A2E6-ADF8-4493-B618-8E77F09D06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91">
            <a:extLst>
              <a:ext uri="{FF2B5EF4-FFF2-40B4-BE49-F238E27FC236}">
                <a16:creationId xmlns:a16="http://schemas.microsoft.com/office/drawing/2014/main" id="{45F20905-E7EF-4E2C-BB6F-3A0605D797F3}"/>
              </a:ext>
            </a:extLst>
          </p:cNvPr>
          <p:cNvGrpSpPr/>
          <p:nvPr/>
        </p:nvGrpSpPr>
        <p:grpSpPr>
          <a:xfrm>
            <a:off x="1613771" y="1856957"/>
            <a:ext cx="893612" cy="479154"/>
            <a:chOff x="7395283" y="5821043"/>
            <a:chExt cx="205894" cy="512761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84029EC2-42D4-4EEF-BF42-CE8166F58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A11FDE0-E748-4FFC-9880-C2E1AAC7AAD9}"/>
                </a:ext>
              </a:extLst>
            </p:cNvPr>
            <p:cNvSpPr/>
            <p:nvPr/>
          </p:nvSpPr>
          <p:spPr>
            <a:xfrm>
              <a:off x="7412569" y="5821043"/>
              <a:ext cx="16468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+10m</a:t>
              </a:r>
            </a:p>
          </p:txBody>
        </p: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1C592392-153E-45E3-94C0-60A7783EACCA}"/>
              </a:ext>
            </a:extLst>
          </p:cNvPr>
          <p:cNvGrpSpPr/>
          <p:nvPr/>
        </p:nvGrpSpPr>
        <p:grpSpPr>
          <a:xfrm>
            <a:off x="2510320" y="1852526"/>
            <a:ext cx="889898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9A9F7222-4960-4115-B510-124EE414D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4B65E6B-2935-4690-95AF-5993485848AD}"/>
                </a:ext>
              </a:extLst>
            </p:cNvPr>
            <p:cNvSpPr/>
            <p:nvPr/>
          </p:nvSpPr>
          <p:spPr>
            <a:xfrm>
              <a:off x="7413028" y="5821043"/>
              <a:ext cx="16537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+40m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B105808-7E26-4568-8909-96A72783A5B8}"/>
              </a:ext>
            </a:extLst>
          </p:cNvPr>
          <p:cNvGrpSpPr/>
          <p:nvPr/>
        </p:nvGrpSpPr>
        <p:grpSpPr>
          <a:xfrm>
            <a:off x="3078735" y="2350447"/>
            <a:ext cx="837813" cy="494964"/>
            <a:chOff x="6830667" y="926763"/>
            <a:chExt cx="837813" cy="4949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5E891CB-4B53-4308-A20A-3C0FB3AB044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4A8A65A-E4E4-4FD0-81CE-812DB1E03BA8}"/>
                </a:ext>
              </a:extLst>
            </p:cNvPr>
            <p:cNvGrpSpPr/>
            <p:nvPr/>
          </p:nvGrpSpPr>
          <p:grpSpPr>
            <a:xfrm>
              <a:off x="6830667" y="928608"/>
              <a:ext cx="837813" cy="493119"/>
              <a:chOff x="6830667" y="928608"/>
              <a:chExt cx="837813" cy="49311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0A84B9E-B77B-40E0-BFA2-C887D82F0689}"/>
                  </a:ext>
                </a:extLst>
              </p:cNvPr>
              <p:cNvSpPr txBox="1"/>
              <p:nvPr/>
            </p:nvSpPr>
            <p:spPr>
              <a:xfrm>
                <a:off x="6830667" y="1021617"/>
                <a:ext cx="8378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7:40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FD73239-6FDE-4048-889B-5E0B9537BB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372DEC3-2137-4844-ABB7-9D7C3262AB51}"/>
              </a:ext>
            </a:extLst>
          </p:cNvPr>
          <p:cNvCxnSpPr>
            <a:cxnSpLocks/>
          </p:cNvCxnSpPr>
          <p:nvPr/>
        </p:nvCxnSpPr>
        <p:spPr>
          <a:xfrm>
            <a:off x="1281240" y="2368626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1DED8A19-9A8A-44EA-9AD2-B1EFEB464538}"/>
              </a:ext>
            </a:extLst>
          </p:cNvPr>
          <p:cNvSpPr/>
          <p:nvPr/>
        </p:nvSpPr>
        <p:spPr>
          <a:xfrm>
            <a:off x="1547755" y="220305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3FF741-B0F4-4C44-B8F0-77F5D1FC0489}"/>
              </a:ext>
            </a:extLst>
          </p:cNvPr>
          <p:cNvSpPr/>
          <p:nvPr/>
        </p:nvSpPr>
        <p:spPr>
          <a:xfrm>
            <a:off x="6519788" y="1002667"/>
            <a:ext cx="1298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7:40</a:t>
            </a:r>
          </a:p>
        </p:txBody>
      </p:sp>
    </p:spTree>
    <p:extLst>
      <p:ext uri="{BB962C8B-B14F-4D97-AF65-F5344CB8AC3E}">
        <p14:creationId xmlns:p14="http://schemas.microsoft.com/office/powerpoint/2010/main" val="411964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5.55112E-17 L 0.01927 -0.03796 C 0.02331 -0.0463 0.0293 -0.05069 0.03581 -0.05069 C 0.04297 -0.05069 0.04883 -0.0463 0.05287 -0.03796 L 0.07253 5.55112E-17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5.55112E-17 L 0.0918 -0.03704 C 0.09597 -0.04537 0.10222 -0.04977 0.10847 -0.04977 C 0.11589 -0.04977 0.12175 -0.04537 0.12578 -0.03704 L 0.14584 5.55112E-17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25" grpId="0"/>
    </p:bld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5099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Dev has five coins.</a:t>
            </a:r>
          </a:p>
          <a:p>
            <a:r>
              <a:rPr lang="en-US" sz="3200" b="1" dirty="0"/>
              <a:t>He has £1.60 altogether.</a:t>
            </a:r>
          </a:p>
          <a:p>
            <a:r>
              <a:rPr lang="en-US" sz="3200" b="1" dirty="0"/>
              <a:t>Write what the five coins could be. 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3E012F-226E-4090-9B8B-C7D7753B8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37" y="1766886"/>
            <a:ext cx="11287125" cy="1495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8916B7-0A25-4E56-9E30-2DD4769FC73C}"/>
              </a:ext>
            </a:extLst>
          </p:cNvPr>
          <p:cNvSpPr/>
          <p:nvPr/>
        </p:nvSpPr>
        <p:spPr>
          <a:xfrm>
            <a:off x="1138767" y="2199127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53D364-98F2-48AC-9E8E-D3BD048FDC9F}"/>
              </a:ext>
            </a:extLst>
          </p:cNvPr>
          <p:cNvSpPr/>
          <p:nvPr/>
        </p:nvSpPr>
        <p:spPr>
          <a:xfrm>
            <a:off x="3405717" y="2199127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A648EF-A50B-40AE-B375-A67861C3645A}"/>
              </a:ext>
            </a:extLst>
          </p:cNvPr>
          <p:cNvSpPr/>
          <p:nvPr/>
        </p:nvSpPr>
        <p:spPr>
          <a:xfrm>
            <a:off x="5756275" y="2199127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425276-DB71-4951-9126-B17B3945721A}"/>
              </a:ext>
            </a:extLst>
          </p:cNvPr>
          <p:cNvSpPr/>
          <p:nvPr/>
        </p:nvSpPr>
        <p:spPr>
          <a:xfrm>
            <a:off x="3405717" y="2199127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E10604-5F9E-429A-A323-C78797FE0F64}"/>
              </a:ext>
            </a:extLst>
          </p:cNvPr>
          <p:cNvSpPr/>
          <p:nvPr/>
        </p:nvSpPr>
        <p:spPr>
          <a:xfrm>
            <a:off x="5672667" y="2199127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7790C5-143A-40E0-86BC-E37CC12AE75F}"/>
              </a:ext>
            </a:extLst>
          </p:cNvPr>
          <p:cNvSpPr/>
          <p:nvPr/>
        </p:nvSpPr>
        <p:spPr>
          <a:xfrm>
            <a:off x="7996767" y="2199127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D528D7-5B2F-4755-A916-DEC350CFA41D}"/>
              </a:ext>
            </a:extLst>
          </p:cNvPr>
          <p:cNvSpPr/>
          <p:nvPr/>
        </p:nvSpPr>
        <p:spPr>
          <a:xfrm>
            <a:off x="10301817" y="2199127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897985-ED2E-4CF3-BDD2-5F0D72237F65}"/>
              </a:ext>
            </a:extLst>
          </p:cNvPr>
          <p:cNvSpPr/>
          <p:nvPr/>
        </p:nvSpPr>
        <p:spPr>
          <a:xfrm>
            <a:off x="986367" y="3321473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5E4221-5427-497A-979F-2F721F80E36C}"/>
              </a:ext>
            </a:extLst>
          </p:cNvPr>
          <p:cNvSpPr/>
          <p:nvPr/>
        </p:nvSpPr>
        <p:spPr>
          <a:xfrm>
            <a:off x="3405717" y="3321473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50p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CAC871-E79B-4B6F-86E3-D6938AC9D35C}"/>
              </a:ext>
            </a:extLst>
          </p:cNvPr>
          <p:cNvSpPr/>
          <p:nvPr/>
        </p:nvSpPr>
        <p:spPr>
          <a:xfrm>
            <a:off x="5646208" y="3321473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D5EE86-3B4D-4B20-91C3-B72E2D4A37D8}"/>
              </a:ext>
            </a:extLst>
          </p:cNvPr>
          <p:cNvSpPr/>
          <p:nvPr/>
        </p:nvSpPr>
        <p:spPr>
          <a:xfrm>
            <a:off x="8065558" y="3321473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6252DD-C88D-4DE1-9F99-029D8427702E}"/>
              </a:ext>
            </a:extLst>
          </p:cNvPr>
          <p:cNvSpPr/>
          <p:nvPr/>
        </p:nvSpPr>
        <p:spPr>
          <a:xfrm>
            <a:off x="10301817" y="3321473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FFCE6F-2F04-4D41-B144-64F687530216}"/>
              </a:ext>
            </a:extLst>
          </p:cNvPr>
          <p:cNvSpPr/>
          <p:nvPr/>
        </p:nvSpPr>
        <p:spPr>
          <a:xfrm>
            <a:off x="986367" y="4088742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A745C3-AF7A-412B-8AE3-F2281B66F8AC}"/>
              </a:ext>
            </a:extLst>
          </p:cNvPr>
          <p:cNvSpPr/>
          <p:nvPr/>
        </p:nvSpPr>
        <p:spPr>
          <a:xfrm>
            <a:off x="3405717" y="4088742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50p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7189D8-1AE8-47CC-9124-15A3FC48F1EF}"/>
              </a:ext>
            </a:extLst>
          </p:cNvPr>
          <p:cNvSpPr/>
          <p:nvPr/>
        </p:nvSpPr>
        <p:spPr>
          <a:xfrm>
            <a:off x="5646208" y="4088742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50p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A0B106-5358-43B2-8757-30E09EFDCB30}"/>
              </a:ext>
            </a:extLst>
          </p:cNvPr>
          <p:cNvSpPr/>
          <p:nvPr/>
        </p:nvSpPr>
        <p:spPr>
          <a:xfrm>
            <a:off x="8175626" y="4088742"/>
            <a:ext cx="90381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BA584C-6F20-41A6-852C-EF5DDD22E822}"/>
              </a:ext>
            </a:extLst>
          </p:cNvPr>
          <p:cNvSpPr/>
          <p:nvPr/>
        </p:nvSpPr>
        <p:spPr>
          <a:xfrm>
            <a:off x="10435167" y="4088742"/>
            <a:ext cx="8995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5p</a:t>
            </a:r>
          </a:p>
        </p:txBody>
      </p:sp>
    </p:spTree>
    <p:extLst>
      <p:ext uri="{BB962C8B-B14F-4D97-AF65-F5344CB8AC3E}">
        <p14:creationId xmlns:p14="http://schemas.microsoft.com/office/powerpoint/2010/main" val="14181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  <p:bldP spid="7" grpId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6096000" y="50000"/>
            <a:ext cx="55418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does it cost to hire a rowing boat for three hours?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73C655-64CF-4F7C-8DD7-73EF08B8A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99" y="237318"/>
            <a:ext cx="5673377" cy="20416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FE7514-93F4-4714-A287-4FD198A9029C}"/>
              </a:ext>
            </a:extLst>
          </p:cNvPr>
          <p:cNvSpPr/>
          <p:nvPr/>
        </p:nvSpPr>
        <p:spPr>
          <a:xfrm>
            <a:off x="56123" y="2838516"/>
            <a:ext cx="114324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Sasha pays £3.00 to hire a motor boat.</a:t>
            </a:r>
          </a:p>
          <a:p>
            <a:r>
              <a:rPr lang="en-US" sz="3200" b="1" dirty="0"/>
              <a:t>She goes out at 3:20pm.</a:t>
            </a:r>
          </a:p>
          <a:p>
            <a:r>
              <a:rPr lang="en-US" sz="3200" b="1" dirty="0"/>
              <a:t>By what time must she return?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BCE6E3-D6C6-4EFD-87A6-01DCD76978EA}"/>
              </a:ext>
            </a:extLst>
          </p:cNvPr>
          <p:cNvSpPr txBox="1"/>
          <p:nvPr/>
        </p:nvSpPr>
        <p:spPr>
          <a:xfrm>
            <a:off x="6626976" y="1316874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2.5 0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57B002-7235-4968-9ACC-A2CD17748C61}"/>
              </a:ext>
            </a:extLst>
          </p:cNvPr>
          <p:cNvSpPr txBox="1"/>
          <p:nvPr/>
        </p:nvSpPr>
        <p:spPr>
          <a:xfrm>
            <a:off x="6163616" y="173650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631254-7BC0-4577-A5BE-35B0B514D65F}"/>
              </a:ext>
            </a:extLst>
          </p:cNvPr>
          <p:cNvSpPr txBox="1"/>
          <p:nvPr/>
        </p:nvSpPr>
        <p:spPr>
          <a:xfrm>
            <a:off x="7521089" y="1733556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E1458E-D540-44B0-B7DA-72F6FF619FA0}"/>
              </a:ext>
            </a:extLst>
          </p:cNvPr>
          <p:cNvCxnSpPr>
            <a:cxnSpLocks/>
          </p:cNvCxnSpPr>
          <p:nvPr/>
        </p:nvCxnSpPr>
        <p:spPr>
          <a:xfrm>
            <a:off x="6200883" y="2273258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BC9755-4596-46E3-95DD-C5CC236272E6}"/>
              </a:ext>
            </a:extLst>
          </p:cNvPr>
          <p:cNvCxnSpPr>
            <a:cxnSpLocks/>
          </p:cNvCxnSpPr>
          <p:nvPr/>
        </p:nvCxnSpPr>
        <p:spPr>
          <a:xfrm>
            <a:off x="6200883" y="2715713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D99287C-F64F-46DF-8BCA-C5F34FEE1417}"/>
              </a:ext>
            </a:extLst>
          </p:cNvPr>
          <p:cNvSpPr txBox="1"/>
          <p:nvPr/>
        </p:nvSpPr>
        <p:spPr>
          <a:xfrm>
            <a:off x="6941685" y="219096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62C5E7-C882-4F0F-88E7-8F782A13C610}"/>
              </a:ext>
            </a:extLst>
          </p:cNvPr>
          <p:cNvSpPr txBox="1"/>
          <p:nvPr/>
        </p:nvSpPr>
        <p:spPr>
          <a:xfrm>
            <a:off x="7525229" y="218021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11D30F-3E38-49BF-97CE-263EB54B6BA5}"/>
              </a:ext>
            </a:extLst>
          </p:cNvPr>
          <p:cNvSpPr txBox="1"/>
          <p:nvPr/>
        </p:nvSpPr>
        <p:spPr>
          <a:xfrm>
            <a:off x="7106853" y="219096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DC4933-80A6-4167-8C7B-6BC543635592}"/>
              </a:ext>
            </a:extLst>
          </p:cNvPr>
          <p:cNvSpPr txBox="1"/>
          <p:nvPr/>
        </p:nvSpPr>
        <p:spPr>
          <a:xfrm>
            <a:off x="6645938" y="2192185"/>
            <a:ext cx="508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866395-6E1A-4520-9992-5FF8095C5E3E}"/>
              </a:ext>
            </a:extLst>
          </p:cNvPr>
          <p:cNvSpPr txBox="1"/>
          <p:nvPr/>
        </p:nvSpPr>
        <p:spPr>
          <a:xfrm>
            <a:off x="6663624" y="1036434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7A3B55-1BD2-4B93-AF7D-4C4AD17F57B4}"/>
              </a:ext>
            </a:extLst>
          </p:cNvPr>
          <p:cNvSpPr txBox="1"/>
          <p:nvPr/>
        </p:nvSpPr>
        <p:spPr>
          <a:xfrm>
            <a:off x="6273343" y="2190967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686B61-7EAC-4603-9229-0F7CBA144788}"/>
              </a:ext>
            </a:extLst>
          </p:cNvPr>
          <p:cNvSpPr/>
          <p:nvPr/>
        </p:nvSpPr>
        <p:spPr>
          <a:xfrm>
            <a:off x="9154431" y="1055282"/>
            <a:ext cx="2410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It costs £7.50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81443D-CADE-457D-A1A8-A906BCFE963D}"/>
              </a:ext>
            </a:extLst>
          </p:cNvPr>
          <p:cNvSpPr/>
          <p:nvPr/>
        </p:nvSpPr>
        <p:spPr>
          <a:xfrm>
            <a:off x="1904901" y="4420151"/>
            <a:ext cx="3554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£1.50 = 15 minutes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45F108-6723-47DF-B4AD-9F83C0DCB7D8}"/>
              </a:ext>
            </a:extLst>
          </p:cNvPr>
          <p:cNvSpPr/>
          <p:nvPr/>
        </p:nvSpPr>
        <p:spPr>
          <a:xfrm>
            <a:off x="1904902" y="5382487"/>
            <a:ext cx="1165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£3.00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AA963FE-8FC3-46A5-A0BE-954BA0062221}"/>
              </a:ext>
            </a:extLst>
          </p:cNvPr>
          <p:cNvCxnSpPr/>
          <p:nvPr/>
        </p:nvCxnSpPr>
        <p:spPr>
          <a:xfrm>
            <a:off x="2323765" y="502932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DE243-9CBC-49E1-BA19-A67AAB7741F0}"/>
              </a:ext>
            </a:extLst>
          </p:cNvPr>
          <p:cNvSpPr/>
          <p:nvPr/>
        </p:nvSpPr>
        <p:spPr>
          <a:xfrm>
            <a:off x="2407639" y="4936195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BF2C878-7577-4401-8B85-8E8722CAC29B}"/>
              </a:ext>
            </a:extLst>
          </p:cNvPr>
          <p:cNvCxnSpPr/>
          <p:nvPr/>
        </p:nvCxnSpPr>
        <p:spPr>
          <a:xfrm>
            <a:off x="3713827" y="502932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35408CD0-82B0-4376-BBCE-552403D6BAED}"/>
              </a:ext>
            </a:extLst>
          </p:cNvPr>
          <p:cNvSpPr/>
          <p:nvPr/>
        </p:nvSpPr>
        <p:spPr>
          <a:xfrm>
            <a:off x="3797701" y="4936195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5869AF-428E-48C2-A6FA-354F4E9623D5}"/>
              </a:ext>
            </a:extLst>
          </p:cNvPr>
          <p:cNvSpPr/>
          <p:nvPr/>
        </p:nvSpPr>
        <p:spPr>
          <a:xfrm>
            <a:off x="3021136" y="5366288"/>
            <a:ext cx="3554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30 minutes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5739DBC-E972-437C-9987-64088AACD2C8}"/>
              </a:ext>
            </a:extLst>
          </p:cNvPr>
          <p:cNvSpPr/>
          <p:nvPr/>
        </p:nvSpPr>
        <p:spPr>
          <a:xfrm>
            <a:off x="5459104" y="3798797"/>
            <a:ext cx="4067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3:20pm + 30 minutes =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9CC5888-9528-4E5A-869E-27928B16CB31}"/>
              </a:ext>
            </a:extLst>
          </p:cNvPr>
          <p:cNvSpPr/>
          <p:nvPr/>
        </p:nvSpPr>
        <p:spPr>
          <a:xfrm>
            <a:off x="9415152" y="3798796"/>
            <a:ext cx="1530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3:50pm</a:t>
            </a:r>
          </a:p>
        </p:txBody>
      </p:sp>
    </p:spTree>
    <p:extLst>
      <p:ext uri="{BB962C8B-B14F-4D97-AF65-F5344CB8AC3E}">
        <p14:creationId xmlns:p14="http://schemas.microsoft.com/office/powerpoint/2010/main" val="9740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4" grpId="0"/>
      <p:bldP spid="25" grpId="0"/>
      <p:bldP spid="26" grpId="0"/>
      <p:bldP spid="27" grpId="0"/>
    </p:bld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Look at the ruler below.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2ADD93-0161-4480-B20F-460D9DE69F9A}"/>
              </a:ext>
            </a:extLst>
          </p:cNvPr>
          <p:cNvSpPr/>
          <p:nvPr/>
        </p:nvSpPr>
        <p:spPr>
          <a:xfrm>
            <a:off x="56121" y="3311066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 want the distance between E and F to be 3½ cm.</a:t>
            </a:r>
          </a:p>
          <a:p>
            <a:r>
              <a:rPr lang="en-US" sz="3200" b="1" dirty="0"/>
              <a:t>There are two places F could be.</a:t>
            </a:r>
          </a:p>
          <a:p>
            <a:r>
              <a:rPr lang="en-US" sz="3200" b="1" dirty="0"/>
              <a:t>Show the two places by drawing arrows on the ruler.</a:t>
            </a:r>
          </a:p>
        </p:txBody>
      </p:sp>
      <p:pic>
        <p:nvPicPr>
          <p:cNvPr id="76802" name="Picture 2">
            <a:extLst>
              <a:ext uri="{FF2B5EF4-FFF2-40B4-BE49-F238E27FC236}">
                <a16:creationId xmlns:a16="http://schemas.microsoft.com/office/drawing/2014/main" id="{2D333E9A-1735-4BF5-9DD5-978DF05EF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52" y="789376"/>
            <a:ext cx="6424959" cy="2367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D81027B-798C-45B4-9795-795866FDC47C}"/>
              </a:ext>
            </a:extLst>
          </p:cNvPr>
          <p:cNvCxnSpPr/>
          <p:nvPr/>
        </p:nvCxnSpPr>
        <p:spPr>
          <a:xfrm>
            <a:off x="5646821" y="1010653"/>
            <a:ext cx="0" cy="64168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A73D801-E537-4D5B-B7D8-D55E434BDBDA}"/>
              </a:ext>
            </a:extLst>
          </p:cNvPr>
          <p:cNvCxnSpPr/>
          <p:nvPr/>
        </p:nvCxnSpPr>
        <p:spPr>
          <a:xfrm>
            <a:off x="1676400" y="1010653"/>
            <a:ext cx="0" cy="64168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D54885B8-0CC9-4BB8-B7B5-32F00BEA368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65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opening times at a swimming pool.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13CD3F-A25F-4446-8391-FB7F36987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59" y="634775"/>
            <a:ext cx="6651308" cy="49110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50D9853-31BA-435F-8F06-BCC16BC38236}"/>
              </a:ext>
            </a:extLst>
          </p:cNvPr>
          <p:cNvSpPr/>
          <p:nvPr/>
        </p:nvSpPr>
        <p:spPr>
          <a:xfrm>
            <a:off x="6984767" y="634775"/>
            <a:ext cx="47961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hours is the pool open on a Sunday?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5C902B-6535-41A1-9C82-C2336024E1DB}"/>
              </a:ext>
            </a:extLst>
          </p:cNvPr>
          <p:cNvSpPr/>
          <p:nvPr/>
        </p:nvSpPr>
        <p:spPr>
          <a:xfrm>
            <a:off x="6984767" y="2577350"/>
            <a:ext cx="47961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day has the latest closing time?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D67E86-796E-43A0-899F-D56C9B485130}"/>
              </a:ext>
            </a:extLst>
          </p:cNvPr>
          <p:cNvSpPr/>
          <p:nvPr/>
        </p:nvSpPr>
        <p:spPr>
          <a:xfrm>
            <a:off x="6984767" y="3793917"/>
            <a:ext cx="47961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Habib arrives at the pool at 5:20pm on Saturday.</a:t>
            </a:r>
          </a:p>
          <a:p>
            <a:r>
              <a:rPr lang="en-US" sz="3200" b="1" dirty="0"/>
              <a:t>How many minutes is it before the pool closes?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1ABB970-4A8C-4F2A-BEA8-EC5B387617E0}"/>
              </a:ext>
            </a:extLst>
          </p:cNvPr>
          <p:cNvGrpSpPr/>
          <p:nvPr/>
        </p:nvGrpSpPr>
        <p:grpSpPr>
          <a:xfrm>
            <a:off x="7117892" y="2123985"/>
            <a:ext cx="791845" cy="492950"/>
            <a:chOff x="3762856" y="928777"/>
            <a:chExt cx="791845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5A34969-07B8-4B69-98DB-92169FD5F60D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B07E9F4-D15E-4596-A80F-7DB89D5D1669}"/>
                </a:ext>
              </a:extLst>
            </p:cNvPr>
            <p:cNvSpPr txBox="1"/>
            <p:nvPr/>
          </p:nvSpPr>
          <p:spPr>
            <a:xfrm>
              <a:off x="3762856" y="1021617"/>
              <a:ext cx="7918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7:00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06E3B39-0A0F-4F4D-B048-282EEF0D31E0}"/>
              </a:ext>
            </a:extLst>
          </p:cNvPr>
          <p:cNvGrpSpPr/>
          <p:nvPr/>
        </p:nvGrpSpPr>
        <p:grpSpPr>
          <a:xfrm>
            <a:off x="7905225" y="2121232"/>
            <a:ext cx="827560" cy="494964"/>
            <a:chOff x="6775563" y="926763"/>
            <a:chExt cx="827560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A0B05D4-5618-4622-9740-902BACB2992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81A76C5-FEE2-4113-88DD-00B539611607}"/>
                </a:ext>
              </a:extLst>
            </p:cNvPr>
            <p:cNvGrpSpPr/>
            <p:nvPr/>
          </p:nvGrpSpPr>
          <p:grpSpPr>
            <a:xfrm>
              <a:off x="6775563" y="928608"/>
              <a:ext cx="827560" cy="493119"/>
              <a:chOff x="6775563" y="928608"/>
              <a:chExt cx="827560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0148889-F22A-4EB8-8251-E15328A5D14F}"/>
                  </a:ext>
                </a:extLst>
              </p:cNvPr>
              <p:cNvSpPr txBox="1"/>
              <p:nvPr/>
            </p:nvSpPr>
            <p:spPr>
              <a:xfrm>
                <a:off x="6775563" y="1021617"/>
                <a:ext cx="8275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12:00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36AAD3D-26E8-4611-A9C4-417B91053F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E968A910-D9AE-462E-96BD-7951DE3C3861}"/>
              </a:ext>
            </a:extLst>
          </p:cNvPr>
          <p:cNvGrpSpPr/>
          <p:nvPr/>
        </p:nvGrpSpPr>
        <p:grpSpPr>
          <a:xfrm>
            <a:off x="7386482" y="1625360"/>
            <a:ext cx="908777" cy="479154"/>
            <a:chOff x="7395283" y="5821043"/>
            <a:chExt cx="209388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314A47C-E728-4F1D-A15D-84D605DE8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F2351A-B9E2-4400-A618-75EDD355CD34}"/>
                </a:ext>
              </a:extLst>
            </p:cNvPr>
            <p:cNvSpPr/>
            <p:nvPr/>
          </p:nvSpPr>
          <p:spPr>
            <a:xfrm>
              <a:off x="7429247" y="5821043"/>
              <a:ext cx="17542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+5h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F12996D0-CEFF-48C0-A053-CF76A5F30B15}"/>
              </a:ext>
            </a:extLst>
          </p:cNvPr>
          <p:cNvGrpSpPr/>
          <p:nvPr/>
        </p:nvGrpSpPr>
        <p:grpSpPr>
          <a:xfrm>
            <a:off x="8283013" y="1620929"/>
            <a:ext cx="889898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DE9741C6-B170-47B6-B7B9-6408A3080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07A4E05-FF61-45AB-BC3B-D1BDA4D819A6}"/>
                </a:ext>
              </a:extLst>
            </p:cNvPr>
            <p:cNvSpPr/>
            <p:nvPr/>
          </p:nvSpPr>
          <p:spPr>
            <a:xfrm>
              <a:off x="7422023" y="5821043"/>
              <a:ext cx="17121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+4h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F235029-6D40-4F18-948E-87DAFACD535F}"/>
              </a:ext>
            </a:extLst>
          </p:cNvPr>
          <p:cNvGrpSpPr/>
          <p:nvPr/>
        </p:nvGrpSpPr>
        <p:grpSpPr>
          <a:xfrm>
            <a:off x="8930898" y="2118850"/>
            <a:ext cx="791845" cy="494964"/>
            <a:chOff x="6910137" y="926763"/>
            <a:chExt cx="791845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CE3DB3-9CDA-4063-AA96-044593B0F81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C2795CC-1228-4538-9436-C75B87398749}"/>
                </a:ext>
              </a:extLst>
            </p:cNvPr>
            <p:cNvGrpSpPr/>
            <p:nvPr/>
          </p:nvGrpSpPr>
          <p:grpSpPr>
            <a:xfrm>
              <a:off x="6910137" y="928608"/>
              <a:ext cx="791845" cy="493119"/>
              <a:chOff x="6910137" y="928608"/>
              <a:chExt cx="791845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ABDA1E-93CD-429C-987A-0EDA7E715D3A}"/>
                  </a:ext>
                </a:extLst>
              </p:cNvPr>
              <p:cNvSpPr txBox="1"/>
              <p:nvPr/>
            </p:nvSpPr>
            <p:spPr>
              <a:xfrm>
                <a:off x="6910137" y="1021617"/>
                <a:ext cx="79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4:00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38E4983D-F2BB-49C5-B878-3586B649F2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5371111-4845-429F-9C5B-603BA6D60E67}"/>
              </a:ext>
            </a:extLst>
          </p:cNvPr>
          <p:cNvCxnSpPr>
            <a:cxnSpLocks/>
          </p:cNvCxnSpPr>
          <p:nvPr/>
        </p:nvCxnSpPr>
        <p:spPr>
          <a:xfrm>
            <a:off x="7053933" y="2137029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47093B17-35B4-4B07-800A-3C98871B6639}"/>
              </a:ext>
            </a:extLst>
          </p:cNvPr>
          <p:cNvSpPr/>
          <p:nvPr/>
        </p:nvSpPr>
        <p:spPr>
          <a:xfrm>
            <a:off x="7320448" y="197146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1AA348-8C8F-4AA7-9828-0AEB423A20FF}"/>
              </a:ext>
            </a:extLst>
          </p:cNvPr>
          <p:cNvSpPr/>
          <p:nvPr/>
        </p:nvSpPr>
        <p:spPr>
          <a:xfrm>
            <a:off x="285946" y="4959458"/>
            <a:ext cx="6501353" cy="5206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17992D-931F-4D3D-8FCF-377510CBCC3F}"/>
              </a:ext>
            </a:extLst>
          </p:cNvPr>
          <p:cNvSpPr/>
          <p:nvPr/>
        </p:nvSpPr>
        <p:spPr>
          <a:xfrm>
            <a:off x="10060681" y="1841929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hours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78FA0B6-576E-4CF2-B794-5264F0B7866E}"/>
              </a:ext>
            </a:extLst>
          </p:cNvPr>
          <p:cNvSpPr/>
          <p:nvPr/>
        </p:nvSpPr>
        <p:spPr>
          <a:xfrm>
            <a:off x="5357108" y="3963558"/>
            <a:ext cx="999700" cy="4844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468F8B-A073-4D24-8B72-5FC25CCCFD7C}"/>
              </a:ext>
            </a:extLst>
          </p:cNvPr>
          <p:cNvSpPr/>
          <p:nvPr/>
        </p:nvSpPr>
        <p:spPr>
          <a:xfrm>
            <a:off x="9382842" y="3047941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Friday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478A64B-C05E-45D8-9713-11B52D227D3F}"/>
              </a:ext>
            </a:extLst>
          </p:cNvPr>
          <p:cNvSpPr/>
          <p:nvPr/>
        </p:nvSpPr>
        <p:spPr>
          <a:xfrm>
            <a:off x="5357108" y="4453897"/>
            <a:ext cx="999700" cy="4844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5983CD-52C0-4355-AD83-FCA9DDD9027E}"/>
              </a:ext>
            </a:extLst>
          </p:cNvPr>
          <p:cNvSpPr/>
          <p:nvPr/>
        </p:nvSpPr>
        <p:spPr>
          <a:xfrm>
            <a:off x="9607517" y="5856020"/>
            <a:ext cx="21851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minutes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4855F6D-BD97-4718-9A4D-C63340CB3BBD}"/>
              </a:ext>
            </a:extLst>
          </p:cNvPr>
          <p:cNvSpPr/>
          <p:nvPr/>
        </p:nvSpPr>
        <p:spPr>
          <a:xfrm>
            <a:off x="7002407" y="5857470"/>
            <a:ext cx="24164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+ __ = 60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8D3B90A-7836-40D6-B403-594DC47E9970}"/>
              </a:ext>
            </a:extLst>
          </p:cNvPr>
          <p:cNvSpPr/>
          <p:nvPr/>
        </p:nvSpPr>
        <p:spPr>
          <a:xfrm>
            <a:off x="7794256" y="5856019"/>
            <a:ext cx="696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08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1927 -0.03796 C 0.02331 -0.04629 0.0293 -0.05069 0.03581 -0.05069 C 0.04297 -0.05069 0.04883 -0.04629 0.05286 -0.03796 L 0.07253 -3.7037E-6 " pathEditMode="relative" rAng="0" ptsTypes="AAAAA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6 L 0.0918 -0.03703 C 0.09596 -0.04537 0.10221 -0.04976 0.10846 -0.04976 C 0.11589 -0.04976 0.12174 -0.04537 0.12578 -0.03703 L 0.14583 -3.7037E-6 " pathEditMode="relative" rAng="0" ptsTypes="AAAAA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8" grpId="2" animBg="1"/>
      <p:bldP spid="4" grpId="0" animBg="1"/>
      <p:bldP spid="4" grpId="1" animBg="1"/>
      <p:bldP spid="30" grpId="0"/>
      <p:bldP spid="31" grpId="0" animBg="1"/>
      <p:bldP spid="31" grpId="1" animBg="1"/>
      <p:bldP spid="32" grpId="0"/>
      <p:bldP spid="33" grpId="0" animBg="1"/>
      <p:bldP spid="33" grpId="1" animBg="1"/>
      <p:bldP spid="34" grpId="0"/>
      <p:bldP spid="35" grpId="0"/>
      <p:bldP spid="36" grpId="0"/>
    </p:bld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135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diagram shows the distances of different towns from Birmingham.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997D78-D9F7-4307-8924-D880A4FBDFD2}"/>
              </a:ext>
            </a:extLst>
          </p:cNvPr>
          <p:cNvSpPr/>
          <p:nvPr/>
        </p:nvSpPr>
        <p:spPr>
          <a:xfrm>
            <a:off x="6410782" y="634775"/>
            <a:ext cx="57246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name of a town which is between 30 and 50 miles from Birmingham.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B43F2A-88FA-44CA-A161-6F345D8EE1B1}"/>
              </a:ext>
            </a:extLst>
          </p:cNvPr>
          <p:cNvSpPr/>
          <p:nvPr/>
        </p:nvSpPr>
        <p:spPr>
          <a:xfrm>
            <a:off x="6410781" y="2787692"/>
            <a:ext cx="57246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diagram to estimate the distance in miles from Birmingham to Mansfield.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1E9C9EFD-0E26-4429-BDF5-B8F857B5B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77" y="690583"/>
            <a:ext cx="5840070" cy="474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76919D1C-27EA-46B9-B967-789864F98E72}"/>
              </a:ext>
            </a:extLst>
          </p:cNvPr>
          <p:cNvSpPr/>
          <p:nvPr/>
        </p:nvSpPr>
        <p:spPr>
          <a:xfrm>
            <a:off x="2763982" y="2023010"/>
            <a:ext cx="1880846" cy="18935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5053196-66FA-4847-826F-3FE24B272BAF}"/>
              </a:ext>
            </a:extLst>
          </p:cNvPr>
          <p:cNvSpPr/>
          <p:nvPr/>
        </p:nvSpPr>
        <p:spPr>
          <a:xfrm>
            <a:off x="2184850" y="1437954"/>
            <a:ext cx="3050915" cy="30693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66832-ADD1-4EC6-B6E3-DE2535EA5D66}"/>
              </a:ext>
            </a:extLst>
          </p:cNvPr>
          <p:cNvSpPr txBox="1"/>
          <p:nvPr/>
        </p:nvSpPr>
        <p:spPr>
          <a:xfrm>
            <a:off x="8733237" y="1618901"/>
            <a:ext cx="1389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Stoke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467128-5631-4608-8B0C-9EAB0DCD02DC}"/>
              </a:ext>
            </a:extLst>
          </p:cNvPr>
          <p:cNvSpPr txBox="1"/>
          <p:nvPr/>
        </p:nvSpPr>
        <p:spPr>
          <a:xfrm>
            <a:off x="8733237" y="2202158"/>
            <a:ext cx="1389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Derby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7A22F8E-55F2-48AB-B1B6-8DB4A3B4C4CA}"/>
              </a:ext>
            </a:extLst>
          </p:cNvPr>
          <p:cNvSpPr/>
          <p:nvPr/>
        </p:nvSpPr>
        <p:spPr>
          <a:xfrm>
            <a:off x="1600200" y="849086"/>
            <a:ext cx="4212771" cy="42291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6B8875-EDA8-47BF-A08B-CD908B67B758}"/>
              </a:ext>
            </a:extLst>
          </p:cNvPr>
          <p:cNvSpPr txBox="1"/>
          <p:nvPr/>
        </p:nvSpPr>
        <p:spPr>
          <a:xfrm>
            <a:off x="6410344" y="4355834"/>
            <a:ext cx="1654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62 miles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F3159A-CB87-4D6B-BD9A-924031AEA5F9}"/>
              </a:ext>
            </a:extLst>
          </p:cNvPr>
          <p:cNvSpPr txBox="1"/>
          <p:nvPr/>
        </p:nvSpPr>
        <p:spPr>
          <a:xfrm>
            <a:off x="6410343" y="4906982"/>
            <a:ext cx="5382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You get the mark for an estimate of between 60 and 65 miles.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37E1BC-0AE9-4187-8044-51D81706827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89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leaves for school at 8:10</a:t>
            </a:r>
          </a:p>
          <a:p>
            <a:r>
              <a:rPr lang="en-US" sz="3200" b="1" dirty="0"/>
              <a:t>It takes him 40 minutes to get to school. </a:t>
            </a:r>
          </a:p>
          <a:p>
            <a:r>
              <a:rPr lang="en-US" sz="3200" b="1" dirty="0"/>
              <a:t>Tick the time Jack gets to school. </a:t>
            </a:r>
          </a:p>
          <a:p>
            <a:endParaRPr lang="en-US" sz="3200" b="1" dirty="0"/>
          </a:p>
          <a:p>
            <a:r>
              <a:rPr lang="en-US" sz="3200" dirty="0"/>
              <a:t>          8:30          8:40          8:50          9:00          9:50        </a:t>
            </a:r>
            <a:endParaRPr lang="en-US" sz="28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5129A2C-F340-4A3E-9102-08FF1444EC5A}"/>
              </a:ext>
            </a:extLst>
          </p:cNvPr>
          <p:cNvSpPr/>
          <p:nvPr/>
        </p:nvSpPr>
        <p:spPr>
          <a:xfrm>
            <a:off x="4079631" y="1881554"/>
            <a:ext cx="1301261" cy="87923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36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two numbers which divide by 5 with no remainder.</a:t>
            </a:r>
          </a:p>
          <a:p>
            <a:endParaRPr lang="en-US" sz="3200" b="1" dirty="0"/>
          </a:p>
          <a:p>
            <a:r>
              <a:rPr lang="en-US" sz="3200" dirty="0"/>
              <a:t>          7            60            19            45            37            58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7D89B10-4755-4FD7-81DC-5102B1C888F7}"/>
              </a:ext>
            </a:extLst>
          </p:cNvPr>
          <p:cNvSpPr/>
          <p:nvPr/>
        </p:nvSpPr>
        <p:spPr>
          <a:xfrm>
            <a:off x="2133600" y="952910"/>
            <a:ext cx="876300" cy="723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5E20CF-A203-458C-955D-E41055E5E9A3}"/>
              </a:ext>
            </a:extLst>
          </p:cNvPr>
          <p:cNvSpPr/>
          <p:nvPr/>
        </p:nvSpPr>
        <p:spPr>
          <a:xfrm>
            <a:off x="5200650" y="952910"/>
            <a:ext cx="876300" cy="723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5EDECA-11C3-4D63-B7C6-9355F168D6B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75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8FF703-D156-44E9-8D32-0D811E346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446" y="768718"/>
            <a:ext cx="6949355" cy="2822277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table shows the four most popular names for baby girls born each year from 2004 to 2008. </a:t>
            </a:r>
            <a:endParaRPr lang="en-GB" sz="4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1B5F42-613A-4756-988E-99EDF5566F69}"/>
              </a:ext>
            </a:extLst>
          </p:cNvPr>
          <p:cNvSpPr/>
          <p:nvPr/>
        </p:nvSpPr>
        <p:spPr>
          <a:xfrm>
            <a:off x="56121" y="1127218"/>
            <a:ext cx="4729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In how many years was Olivia in the </a:t>
            </a:r>
            <a:r>
              <a:rPr lang="en-GB" sz="3200" b="1" u="sng" dirty="0"/>
              <a:t>top three</a:t>
            </a:r>
            <a:r>
              <a:rPr lang="en-GB" sz="3200" b="1" dirty="0"/>
              <a:t> most popular names? </a:t>
            </a:r>
            <a:endParaRPr lang="en-GB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AB5934-2457-4FE8-9DF5-375C26FE1B22}"/>
              </a:ext>
            </a:extLst>
          </p:cNvPr>
          <p:cNvSpPr/>
          <p:nvPr/>
        </p:nvSpPr>
        <p:spPr>
          <a:xfrm>
            <a:off x="56120" y="3590995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</a:t>
            </a:r>
            <a:r>
              <a:rPr lang="en-GB" sz="3200" b="1" u="sng" dirty="0"/>
              <a:t>all</a:t>
            </a:r>
            <a:r>
              <a:rPr lang="en-GB" sz="3200" b="1" dirty="0"/>
              <a:t> the years when Emily was a more popular name than Jessica. </a:t>
            </a:r>
            <a:endParaRPr lang="en-GB" sz="4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462A87-F881-4E26-9224-41C50B6BB410}"/>
              </a:ext>
            </a:extLst>
          </p:cNvPr>
          <p:cNvSpPr/>
          <p:nvPr/>
        </p:nvSpPr>
        <p:spPr>
          <a:xfrm>
            <a:off x="8386885" y="129598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E6265B-39C7-4115-86C8-F41469EDD2B5}"/>
              </a:ext>
            </a:extLst>
          </p:cNvPr>
          <p:cNvSpPr/>
          <p:nvPr/>
        </p:nvSpPr>
        <p:spPr>
          <a:xfrm>
            <a:off x="9598880" y="236039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861239-86EF-4F88-A7DD-8C6F75DF14ED}"/>
              </a:ext>
            </a:extLst>
          </p:cNvPr>
          <p:cNvSpPr/>
          <p:nvPr/>
        </p:nvSpPr>
        <p:spPr>
          <a:xfrm>
            <a:off x="10786866" y="129598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84CB5E-2C57-425B-943F-BEB4E932AEDF}"/>
              </a:ext>
            </a:extLst>
          </p:cNvPr>
          <p:cNvSpPr/>
          <p:nvPr/>
        </p:nvSpPr>
        <p:spPr>
          <a:xfrm>
            <a:off x="7225368" y="288310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F19FD7-83C2-47AB-9EC7-2E6D4A08B35A}"/>
              </a:ext>
            </a:extLst>
          </p:cNvPr>
          <p:cNvSpPr/>
          <p:nvPr/>
        </p:nvSpPr>
        <p:spPr>
          <a:xfrm>
            <a:off x="6081481" y="71172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04AD49-9E21-4437-BAC4-C3C5CFEE1A48}"/>
              </a:ext>
            </a:extLst>
          </p:cNvPr>
          <p:cNvSpPr/>
          <p:nvPr/>
        </p:nvSpPr>
        <p:spPr>
          <a:xfrm>
            <a:off x="457199" y="2714341"/>
            <a:ext cx="16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years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69E2B2-7535-4B21-A4EB-E0F732124DB4}"/>
              </a:ext>
            </a:extLst>
          </p:cNvPr>
          <p:cNvSpPr/>
          <p:nvPr/>
        </p:nvSpPr>
        <p:spPr>
          <a:xfrm>
            <a:off x="6034192" y="75942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B20197-9CBE-4EB8-8859-2252552FC8DD}"/>
              </a:ext>
            </a:extLst>
          </p:cNvPr>
          <p:cNvSpPr/>
          <p:nvPr/>
        </p:nvSpPr>
        <p:spPr>
          <a:xfrm>
            <a:off x="7225368" y="71121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E86C95-AB29-4312-9FCD-80266EDBD427}"/>
              </a:ext>
            </a:extLst>
          </p:cNvPr>
          <p:cNvSpPr/>
          <p:nvPr/>
        </p:nvSpPr>
        <p:spPr>
          <a:xfrm>
            <a:off x="8434173" y="71121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C2ABA7-75FD-4C37-AF9D-0F65718E02E9}"/>
              </a:ext>
            </a:extLst>
          </p:cNvPr>
          <p:cNvSpPr/>
          <p:nvPr/>
        </p:nvSpPr>
        <p:spPr>
          <a:xfrm>
            <a:off x="9577034" y="75942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EBB537-247B-42FB-91D7-A7CAACF37E37}"/>
              </a:ext>
            </a:extLst>
          </p:cNvPr>
          <p:cNvSpPr/>
          <p:nvPr/>
        </p:nvSpPr>
        <p:spPr>
          <a:xfrm>
            <a:off x="10739577" y="75942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3C619F-E929-4A7D-8BF6-AFB43B4EAB08}"/>
              </a:ext>
            </a:extLst>
          </p:cNvPr>
          <p:cNvSpPr/>
          <p:nvPr/>
        </p:nvSpPr>
        <p:spPr>
          <a:xfrm>
            <a:off x="457199" y="4235784"/>
            <a:ext cx="16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2FFA4C-0A6F-4790-91EE-1F45F11EA58F}"/>
              </a:ext>
            </a:extLst>
          </p:cNvPr>
          <p:cNvSpPr/>
          <p:nvPr/>
        </p:nvSpPr>
        <p:spPr>
          <a:xfrm>
            <a:off x="1657939" y="4235784"/>
            <a:ext cx="16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2CB21D-BBFB-4784-90CB-BCD22323042C}"/>
              </a:ext>
            </a:extLst>
          </p:cNvPr>
          <p:cNvSpPr/>
          <p:nvPr/>
        </p:nvSpPr>
        <p:spPr>
          <a:xfrm>
            <a:off x="2858679" y="4233707"/>
            <a:ext cx="16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2008</a:t>
            </a:r>
          </a:p>
        </p:txBody>
      </p:sp>
    </p:spTree>
    <p:extLst>
      <p:ext uri="{BB962C8B-B14F-4D97-AF65-F5344CB8AC3E}">
        <p14:creationId xmlns:p14="http://schemas.microsoft.com/office/powerpoint/2010/main" val="334254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1BF904-0514-43C9-B107-9A7C4D0CEB65}"/>
              </a:ext>
            </a:extLst>
          </p:cNvPr>
          <p:cNvSpPr/>
          <p:nvPr/>
        </p:nvSpPr>
        <p:spPr>
          <a:xfrm>
            <a:off x="56123" y="50000"/>
            <a:ext cx="12135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centimetre grid. </a:t>
            </a:r>
          </a:p>
          <a:p>
            <a:r>
              <a:rPr lang="en-US" sz="3200" b="1" dirty="0"/>
              <a:t>Draw a rectangle whose longer sides are 6cm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AFE85B-8FA0-45D8-B7C0-0D684E2FA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11" y="1072626"/>
            <a:ext cx="5553075" cy="551497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21AA1B9-59EA-4A9D-948A-C8B7D9298C46}"/>
              </a:ext>
            </a:extLst>
          </p:cNvPr>
          <p:cNvCxnSpPr/>
          <p:nvPr/>
        </p:nvCxnSpPr>
        <p:spPr>
          <a:xfrm>
            <a:off x="879722" y="1684421"/>
            <a:ext cx="32565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7CD6A9-A5EF-470B-B0AB-D7ADE4ED66A5}"/>
              </a:ext>
            </a:extLst>
          </p:cNvPr>
          <p:cNvCxnSpPr/>
          <p:nvPr/>
        </p:nvCxnSpPr>
        <p:spPr>
          <a:xfrm>
            <a:off x="879722" y="2233509"/>
            <a:ext cx="32565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7403A6-C193-4375-86CF-5CAAB81A5161}"/>
              </a:ext>
            </a:extLst>
          </p:cNvPr>
          <p:cNvCxnSpPr>
            <a:cxnSpLocks/>
          </p:cNvCxnSpPr>
          <p:nvPr/>
        </p:nvCxnSpPr>
        <p:spPr>
          <a:xfrm>
            <a:off x="896592" y="1670973"/>
            <a:ext cx="0" cy="576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2ADDA0-9017-4E94-9A8E-4D1C9CE27852}"/>
              </a:ext>
            </a:extLst>
          </p:cNvPr>
          <p:cNvCxnSpPr>
            <a:cxnSpLocks/>
          </p:cNvCxnSpPr>
          <p:nvPr/>
        </p:nvCxnSpPr>
        <p:spPr>
          <a:xfrm>
            <a:off x="4136390" y="1664249"/>
            <a:ext cx="0" cy="576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424BFDF-81EE-45E0-8742-51453C73DAAB}"/>
              </a:ext>
            </a:extLst>
          </p:cNvPr>
          <p:cNvSpPr/>
          <p:nvPr/>
        </p:nvSpPr>
        <p:spPr>
          <a:xfrm>
            <a:off x="903614" y="1684420"/>
            <a:ext cx="3232655" cy="10937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6168CD-1174-4555-86CE-4BB87337E951}"/>
              </a:ext>
            </a:extLst>
          </p:cNvPr>
          <p:cNvSpPr/>
          <p:nvPr/>
        </p:nvSpPr>
        <p:spPr>
          <a:xfrm>
            <a:off x="907958" y="1687815"/>
            <a:ext cx="3232655" cy="1629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BDDE42-6772-4BEE-8879-3E32DD16DB91}"/>
              </a:ext>
            </a:extLst>
          </p:cNvPr>
          <p:cNvSpPr/>
          <p:nvPr/>
        </p:nvSpPr>
        <p:spPr>
          <a:xfrm>
            <a:off x="920484" y="1701007"/>
            <a:ext cx="3232655" cy="2130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38599A-E56A-4BB7-89B7-493D2C0D44DE}"/>
              </a:ext>
            </a:extLst>
          </p:cNvPr>
          <p:cNvSpPr/>
          <p:nvPr/>
        </p:nvSpPr>
        <p:spPr>
          <a:xfrm>
            <a:off x="898949" y="1676508"/>
            <a:ext cx="3232655" cy="26922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DB2E26-7C43-40F8-906E-58D0C669487B}"/>
              </a:ext>
            </a:extLst>
          </p:cNvPr>
          <p:cNvSpPr/>
          <p:nvPr/>
        </p:nvSpPr>
        <p:spPr>
          <a:xfrm>
            <a:off x="905970" y="1684420"/>
            <a:ext cx="3232655" cy="29814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7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</p:bld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C1BF1B-9290-414D-9C00-43FA7A66DFA2}"/>
              </a:ext>
            </a:extLst>
          </p:cNvPr>
          <p:cNvSpPr/>
          <p:nvPr/>
        </p:nvSpPr>
        <p:spPr>
          <a:xfrm>
            <a:off x="56123" y="50000"/>
            <a:ext cx="598349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some shapes on a grid.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shape has the largest area?</a:t>
            </a:r>
          </a:p>
        </p:txBody>
      </p:sp>
      <p:pic>
        <p:nvPicPr>
          <p:cNvPr id="3" name="Picture 2" descr="https://app.doublestruck.eu/content/K2_REAS/HTML/Q/Q98A08_files/image001.gif">
            <a:extLst>
              <a:ext uri="{FF2B5EF4-FFF2-40B4-BE49-F238E27FC236}">
                <a16:creationId xmlns:a16="http://schemas.microsoft.com/office/drawing/2014/main" id="{EB6BA08F-6654-4444-BDEA-24E9CBA1938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99" y="1329111"/>
            <a:ext cx="7260894" cy="511144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5972496" y="506620"/>
            <a:ext cx="471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7877908" y="448387"/>
            <a:ext cx="41734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B has the largest area because it takes up the most space.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F194B5-4103-4F09-9599-2CDE74ACA80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7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the sunrise and sunset times for some days in July.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2D149F-6C70-4B35-88E6-48BA47000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3" y="634775"/>
            <a:ext cx="5152022" cy="344848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EDC10F-F400-44A4-B132-E26DE6BBA345}"/>
              </a:ext>
            </a:extLst>
          </p:cNvPr>
          <p:cNvSpPr/>
          <p:nvPr/>
        </p:nvSpPr>
        <p:spPr>
          <a:xfrm>
            <a:off x="5423485" y="634775"/>
            <a:ext cx="65397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minutes earlier is the sunset on 28</a:t>
            </a:r>
            <a:r>
              <a:rPr lang="en-US" sz="3200" b="1" baseline="30000" dirty="0"/>
              <a:t>th</a:t>
            </a:r>
            <a:r>
              <a:rPr lang="en-US" sz="3200" b="1" dirty="0"/>
              <a:t> July than on 7</a:t>
            </a:r>
            <a:r>
              <a:rPr lang="en-US" sz="3200" b="1" baseline="30000" dirty="0"/>
              <a:t>th</a:t>
            </a:r>
            <a:r>
              <a:rPr lang="en-US" sz="3200" b="1" dirty="0"/>
              <a:t> July?</a:t>
            </a:r>
            <a:endParaRPr lang="en-US" sz="2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3A18C54-16EA-4A0A-AEE5-0B278F10D2B3}"/>
              </a:ext>
            </a:extLst>
          </p:cNvPr>
          <p:cNvGrpSpPr/>
          <p:nvPr/>
        </p:nvGrpSpPr>
        <p:grpSpPr>
          <a:xfrm>
            <a:off x="5808607" y="2611540"/>
            <a:ext cx="793463" cy="492950"/>
            <a:chOff x="3619365" y="928777"/>
            <a:chExt cx="793463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154B95F-73BD-403B-B9A3-33004615A4C3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70A4A7-1921-4A29-B954-A8575843EB83}"/>
                </a:ext>
              </a:extLst>
            </p:cNvPr>
            <p:cNvSpPr txBox="1"/>
            <p:nvPr/>
          </p:nvSpPr>
          <p:spPr>
            <a:xfrm>
              <a:off x="3619365" y="1021617"/>
              <a:ext cx="7934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20:55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37AB815-E746-499F-88E0-C301461C3387}"/>
              </a:ext>
            </a:extLst>
          </p:cNvPr>
          <p:cNvGrpSpPr/>
          <p:nvPr/>
        </p:nvGrpSpPr>
        <p:grpSpPr>
          <a:xfrm>
            <a:off x="6718380" y="2608787"/>
            <a:ext cx="822935" cy="494964"/>
            <a:chOff x="6754512" y="926763"/>
            <a:chExt cx="822935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6667EFE-95C2-49FC-9599-4DAC7EE803B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933282-3C11-4A5B-B1E8-AFAC4FBA3238}"/>
                </a:ext>
              </a:extLst>
            </p:cNvPr>
            <p:cNvGrpSpPr/>
            <p:nvPr/>
          </p:nvGrpSpPr>
          <p:grpSpPr>
            <a:xfrm>
              <a:off x="6754512" y="928608"/>
              <a:ext cx="822935" cy="493119"/>
              <a:chOff x="6754512" y="928608"/>
              <a:chExt cx="822935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637276B-5DA7-44F2-9AEE-2A423E7281A7}"/>
                  </a:ext>
                </a:extLst>
              </p:cNvPr>
              <p:cNvSpPr txBox="1"/>
              <p:nvPr/>
            </p:nvSpPr>
            <p:spPr>
              <a:xfrm>
                <a:off x="6754512" y="1021617"/>
                <a:ext cx="822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21:00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BDECA3E-C7F6-4FAF-A86A-12033C79BE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8923709C-A28D-4CAF-8D95-4EBD64EFD037}"/>
              </a:ext>
            </a:extLst>
          </p:cNvPr>
          <p:cNvGrpSpPr/>
          <p:nvPr/>
        </p:nvGrpSpPr>
        <p:grpSpPr>
          <a:xfrm>
            <a:off x="6220670" y="2112915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20F37F7E-8D0F-4016-A742-1A78AF924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B41B666-EBBF-48F9-9E28-4C29EB31285B}"/>
                </a:ext>
              </a:extLst>
            </p:cNvPr>
            <p:cNvSpPr/>
            <p:nvPr/>
          </p:nvSpPr>
          <p:spPr>
            <a:xfrm>
              <a:off x="7417405" y="5821043"/>
              <a:ext cx="16672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+5m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C0B33BC4-4E59-4578-AD57-6B51ADA63814}"/>
              </a:ext>
            </a:extLst>
          </p:cNvPr>
          <p:cNvGrpSpPr/>
          <p:nvPr/>
        </p:nvGrpSpPr>
        <p:grpSpPr>
          <a:xfrm>
            <a:off x="7117219" y="2108484"/>
            <a:ext cx="889898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417B8CE4-6FE3-4B55-B0A5-574E7D65B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BCAACAE-6E62-4672-B0A7-C7AF7F6AF11C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+18m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B084EBB-85CF-4B95-B9AE-32EB44C1E9A5}"/>
              </a:ext>
            </a:extLst>
          </p:cNvPr>
          <p:cNvGrpSpPr/>
          <p:nvPr/>
        </p:nvGrpSpPr>
        <p:grpSpPr>
          <a:xfrm>
            <a:off x="7613504" y="2606405"/>
            <a:ext cx="866987" cy="494964"/>
            <a:chOff x="6758537" y="926763"/>
            <a:chExt cx="866987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E6C3A33-88AB-4EA9-BA09-91A49699407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C15B3A5-B604-425A-82DC-B6F7D8A4F776}"/>
                </a:ext>
              </a:extLst>
            </p:cNvPr>
            <p:cNvGrpSpPr/>
            <p:nvPr/>
          </p:nvGrpSpPr>
          <p:grpSpPr>
            <a:xfrm>
              <a:off x="6758537" y="928608"/>
              <a:ext cx="866987" cy="493119"/>
              <a:chOff x="6758537" y="928608"/>
              <a:chExt cx="866987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FD742A4-CA27-4F7D-8720-F1CA290AFC2C}"/>
                  </a:ext>
                </a:extLst>
              </p:cNvPr>
              <p:cNvSpPr txBox="1"/>
              <p:nvPr/>
            </p:nvSpPr>
            <p:spPr>
              <a:xfrm>
                <a:off x="6758537" y="1021617"/>
                <a:ext cx="8669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21:19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C29BC65-8CF5-42FA-97BC-BB9D137CB5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494CA3B-7402-4E87-B9C8-AD8E927F5A84}"/>
              </a:ext>
            </a:extLst>
          </p:cNvPr>
          <p:cNvCxnSpPr>
            <a:cxnSpLocks/>
          </p:cNvCxnSpPr>
          <p:nvPr/>
        </p:nvCxnSpPr>
        <p:spPr>
          <a:xfrm>
            <a:off x="5888139" y="2624584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7A15BA8-E9E5-4EDF-9474-16A868D91575}"/>
              </a:ext>
            </a:extLst>
          </p:cNvPr>
          <p:cNvSpPr/>
          <p:nvPr/>
        </p:nvSpPr>
        <p:spPr>
          <a:xfrm>
            <a:off x="6154654" y="245901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079813-6B8A-4586-96EC-36A0B7CADC18}"/>
              </a:ext>
            </a:extLst>
          </p:cNvPr>
          <p:cNvSpPr/>
          <p:nvPr/>
        </p:nvSpPr>
        <p:spPr>
          <a:xfrm>
            <a:off x="6950239" y="1638991"/>
            <a:ext cx="1702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+ 18 =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4203D63-2E8C-48F9-AE87-128BCD54A9D5}"/>
              </a:ext>
            </a:extLst>
          </p:cNvPr>
          <p:cNvSpPr/>
          <p:nvPr/>
        </p:nvSpPr>
        <p:spPr>
          <a:xfrm>
            <a:off x="8372877" y="1645126"/>
            <a:ext cx="2109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 minutes</a:t>
            </a:r>
          </a:p>
        </p:txBody>
      </p:sp>
    </p:spTree>
    <p:extLst>
      <p:ext uri="{BB962C8B-B14F-4D97-AF65-F5344CB8AC3E}">
        <p14:creationId xmlns:p14="http://schemas.microsoft.com/office/powerpoint/2010/main" val="366865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48148E-6 L 0.01927 -0.03796 C 0.0233 -0.0463 0.02929 -0.0507 0.0358 -0.0507 C 0.04297 -0.0507 0.04883 -0.0463 0.05286 -0.03796 L 0.07252 1.48148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1.48148E-6 L 0.09179 -0.03704 C 0.09596 -0.04537 0.10221 -0.04977 0.10846 -0.04977 C 0.11588 -0.04977 0.12174 -0.04537 0.12578 -0.03704 L 0.14583 1.48148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7" grpId="0"/>
      <p:bldP spid="28" grpId="0"/>
    </p:bld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diagram shows the volume of water in two measuring jugs.</a:t>
            </a:r>
          </a:p>
        </p:txBody>
      </p:sp>
      <p:pic>
        <p:nvPicPr>
          <p:cNvPr id="114690" name="Picture 2">
            <a:extLst>
              <a:ext uri="{FF2B5EF4-FFF2-40B4-BE49-F238E27FC236}">
                <a16:creationId xmlns:a16="http://schemas.microsoft.com/office/drawing/2014/main" id="{AA9A4144-EA72-41B5-A91B-E6FABA9F3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68" y="634775"/>
            <a:ext cx="8123000" cy="6028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C4CAE0E-F049-4914-AB91-3ABF1E5564F5}"/>
              </a:ext>
            </a:extLst>
          </p:cNvPr>
          <p:cNvSpPr/>
          <p:nvPr/>
        </p:nvSpPr>
        <p:spPr>
          <a:xfrm>
            <a:off x="8406063" y="788786"/>
            <a:ext cx="34067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jug contains more water?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5E2DE-D739-4251-A0A1-3E2FE58DB5B6}"/>
              </a:ext>
            </a:extLst>
          </p:cNvPr>
          <p:cNvSpPr/>
          <p:nvPr/>
        </p:nvSpPr>
        <p:spPr>
          <a:xfrm>
            <a:off x="8406063" y="2601304"/>
            <a:ext cx="34067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more does it contain?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2EBF88-EDC0-4D3A-BFE6-81E5B6CE6D57}"/>
              </a:ext>
            </a:extLst>
          </p:cNvPr>
          <p:cNvSpPr txBox="1"/>
          <p:nvPr/>
        </p:nvSpPr>
        <p:spPr>
          <a:xfrm>
            <a:off x="2383402" y="4554194"/>
            <a:ext cx="1055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3D9CD729-3C14-40AB-BA0D-9386ED7796F4}"/>
              </a:ext>
            </a:extLst>
          </p:cNvPr>
          <p:cNvSpPr/>
          <p:nvPr/>
        </p:nvSpPr>
        <p:spPr>
          <a:xfrm flipH="1" flipV="1">
            <a:off x="6836155" y="5400988"/>
            <a:ext cx="202713" cy="30145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84D540-1FD1-4681-9132-B72A171A0DCF}"/>
              </a:ext>
            </a:extLst>
          </p:cNvPr>
          <p:cNvSpPr/>
          <p:nvPr/>
        </p:nvSpPr>
        <p:spPr>
          <a:xfrm>
            <a:off x="5128136" y="5930838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r>
              <a:rPr lang="en-GB" sz="3200" b="1" dirty="0">
                <a:solidFill>
                  <a:srgbClr val="FF0000"/>
                </a:solidFill>
              </a:rPr>
              <a:t> ÷ 4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D7EF2E-AAA4-44A4-A29F-7F99ACC71B3F}"/>
              </a:ext>
            </a:extLst>
          </p:cNvPr>
          <p:cNvSpPr/>
          <p:nvPr/>
        </p:nvSpPr>
        <p:spPr>
          <a:xfrm>
            <a:off x="6716368" y="5930837"/>
            <a:ext cx="18654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id="{7C192C90-1F68-42A9-93F6-12951B79DA9F}"/>
              </a:ext>
            </a:extLst>
          </p:cNvPr>
          <p:cNvSpPr/>
          <p:nvPr/>
        </p:nvSpPr>
        <p:spPr>
          <a:xfrm flipH="1" flipV="1">
            <a:off x="6836155" y="5172590"/>
            <a:ext cx="202713" cy="30145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6555A604-DD3C-4E2A-BCF7-0C39E1C86988}"/>
              </a:ext>
            </a:extLst>
          </p:cNvPr>
          <p:cNvSpPr/>
          <p:nvPr/>
        </p:nvSpPr>
        <p:spPr>
          <a:xfrm flipH="1" flipV="1">
            <a:off x="6836155" y="4944192"/>
            <a:ext cx="202713" cy="30145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Arrow: Curved Right 15">
            <a:extLst>
              <a:ext uri="{FF2B5EF4-FFF2-40B4-BE49-F238E27FC236}">
                <a16:creationId xmlns:a16="http://schemas.microsoft.com/office/drawing/2014/main" id="{DBE1489F-5942-47B4-A7B8-6D9E68665B12}"/>
              </a:ext>
            </a:extLst>
          </p:cNvPr>
          <p:cNvSpPr/>
          <p:nvPr/>
        </p:nvSpPr>
        <p:spPr>
          <a:xfrm flipH="1" flipV="1">
            <a:off x="6836155" y="4715794"/>
            <a:ext cx="202713" cy="30145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7092C2-524E-4A2D-B7A4-D792FF493375}"/>
              </a:ext>
            </a:extLst>
          </p:cNvPr>
          <p:cNvSpPr txBox="1"/>
          <p:nvPr/>
        </p:nvSpPr>
        <p:spPr>
          <a:xfrm>
            <a:off x="6842239" y="2445832"/>
            <a:ext cx="1055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5327DB-8700-42B7-9192-81BF88CEDC88}"/>
              </a:ext>
            </a:extLst>
          </p:cNvPr>
          <p:cNvSpPr txBox="1"/>
          <p:nvPr/>
        </p:nvSpPr>
        <p:spPr>
          <a:xfrm>
            <a:off x="8406063" y="1802014"/>
            <a:ext cx="1299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Jug 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057B2E-6F0A-475A-B041-C9F97EF9C65E}"/>
              </a:ext>
            </a:extLst>
          </p:cNvPr>
          <p:cNvSpPr txBox="1"/>
          <p:nvPr/>
        </p:nvSpPr>
        <p:spPr>
          <a:xfrm>
            <a:off x="8406063" y="3673486"/>
            <a:ext cx="2253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 – 325 =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005A1C-42DA-46B6-8CDA-184ABDF63A36}"/>
              </a:ext>
            </a:extLst>
          </p:cNvPr>
          <p:cNvSpPr txBox="1"/>
          <p:nvPr/>
        </p:nvSpPr>
        <p:spPr>
          <a:xfrm>
            <a:off x="10448929" y="3673485"/>
            <a:ext cx="1363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 ml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53E214-DB33-41EE-848B-6D20799628C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2" grpId="0"/>
      <p:bldP spid="13" grpId="0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</p:bld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5359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Shade one third of this shape.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FBBB43-BD03-4C1D-A458-E33CCDB72BC0}"/>
              </a:ext>
            </a:extLst>
          </p:cNvPr>
          <p:cNvSpPr/>
          <p:nvPr/>
        </p:nvSpPr>
        <p:spPr>
          <a:xfrm>
            <a:off x="6096000" y="50000"/>
            <a:ext cx="60365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Shade one quarter of this shape.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E2BEF1-23B5-46E1-9F9C-A3C56D997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72" y="632680"/>
            <a:ext cx="2783036" cy="27963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277817-576D-4354-9191-1A8C30104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349" y="632680"/>
            <a:ext cx="4549832" cy="368636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EBC334-BC25-429F-96DC-CB060A6B4899}"/>
              </a:ext>
            </a:extLst>
          </p:cNvPr>
          <p:cNvCxnSpPr>
            <a:cxnSpLocks/>
          </p:cNvCxnSpPr>
          <p:nvPr/>
        </p:nvCxnSpPr>
        <p:spPr>
          <a:xfrm>
            <a:off x="3626004" y="193436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B20A7F-13C9-4DA1-B7A5-6F49EC6DE948}"/>
              </a:ext>
            </a:extLst>
          </p:cNvPr>
          <p:cNvCxnSpPr>
            <a:cxnSpLocks/>
          </p:cNvCxnSpPr>
          <p:nvPr/>
        </p:nvCxnSpPr>
        <p:spPr>
          <a:xfrm>
            <a:off x="4505234" y="1934360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247FF11-5CFF-4E82-8314-A064204FFD7B}"/>
              </a:ext>
            </a:extLst>
          </p:cNvPr>
          <p:cNvSpPr txBox="1"/>
          <p:nvPr/>
        </p:nvSpPr>
        <p:spPr>
          <a:xfrm>
            <a:off x="3588631" y="14265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B0DD9A-7660-4D10-BAAA-0EC38FC9C198}"/>
              </a:ext>
            </a:extLst>
          </p:cNvPr>
          <p:cNvSpPr txBox="1"/>
          <p:nvPr/>
        </p:nvSpPr>
        <p:spPr>
          <a:xfrm>
            <a:off x="3599197" y="18725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94AD3-C47F-40A5-AD97-D811D346853A}"/>
              </a:ext>
            </a:extLst>
          </p:cNvPr>
          <p:cNvSpPr txBox="1"/>
          <p:nvPr/>
        </p:nvSpPr>
        <p:spPr>
          <a:xfrm>
            <a:off x="4485777" y="1872568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2C473D-B4B9-40F2-8DE5-E1B171867019}"/>
              </a:ext>
            </a:extLst>
          </p:cNvPr>
          <p:cNvSpPr txBox="1"/>
          <p:nvPr/>
        </p:nvSpPr>
        <p:spPr>
          <a:xfrm>
            <a:off x="4058191" y="161888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7696AC32-F531-4AD4-88F1-8B571E8D7AA2}"/>
              </a:ext>
            </a:extLst>
          </p:cNvPr>
          <p:cNvSpPr/>
          <p:nvPr/>
        </p:nvSpPr>
        <p:spPr>
          <a:xfrm rot="16200000">
            <a:off x="3876992" y="1018300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A63FB17B-59DC-4723-9CD7-4F9451B42EB8}"/>
              </a:ext>
            </a:extLst>
          </p:cNvPr>
          <p:cNvSpPr/>
          <p:nvPr/>
        </p:nvSpPr>
        <p:spPr>
          <a:xfrm rot="5400000">
            <a:off x="3866704" y="1951954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D2B215-56D4-43A2-A12A-A3F78C14B8C1}"/>
              </a:ext>
            </a:extLst>
          </p:cNvPr>
          <p:cNvSpPr txBox="1"/>
          <p:nvPr/>
        </p:nvSpPr>
        <p:spPr>
          <a:xfrm>
            <a:off x="3984734" y="237343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D9991C-80BC-4445-8FC8-36A4E7044FA6}"/>
              </a:ext>
            </a:extLst>
          </p:cNvPr>
          <p:cNvSpPr txBox="1"/>
          <p:nvPr/>
        </p:nvSpPr>
        <p:spPr>
          <a:xfrm>
            <a:off x="3970145" y="1072586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EDB9E6-B4CB-460D-95D8-0F7A9699887D}"/>
              </a:ext>
            </a:extLst>
          </p:cNvPr>
          <p:cNvSpPr txBox="1"/>
          <p:nvPr/>
        </p:nvSpPr>
        <p:spPr>
          <a:xfrm>
            <a:off x="4475178" y="142652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CA4BC0-12E6-4D28-958F-9D4CDE037F82}"/>
              </a:ext>
            </a:extLst>
          </p:cNvPr>
          <p:cNvSpPr/>
          <p:nvPr/>
        </p:nvSpPr>
        <p:spPr>
          <a:xfrm>
            <a:off x="1024331" y="711776"/>
            <a:ext cx="873176" cy="175600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174D887-7531-45E0-92C8-09B1FD361282}"/>
              </a:ext>
            </a:extLst>
          </p:cNvPr>
          <p:cNvCxnSpPr>
            <a:cxnSpLocks/>
          </p:cNvCxnSpPr>
          <p:nvPr/>
        </p:nvCxnSpPr>
        <p:spPr>
          <a:xfrm>
            <a:off x="9941936" y="275716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B63F0F4-54DE-4C32-8ACF-4B62D4BC3F78}"/>
              </a:ext>
            </a:extLst>
          </p:cNvPr>
          <p:cNvCxnSpPr>
            <a:cxnSpLocks/>
          </p:cNvCxnSpPr>
          <p:nvPr/>
        </p:nvCxnSpPr>
        <p:spPr>
          <a:xfrm>
            <a:off x="10821166" y="2757161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432D5CB-B4DD-4E8E-806D-0950A328203A}"/>
              </a:ext>
            </a:extLst>
          </p:cNvPr>
          <p:cNvSpPr txBox="1"/>
          <p:nvPr/>
        </p:nvSpPr>
        <p:spPr>
          <a:xfrm>
            <a:off x="9904563" y="22493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E394444-94BC-4FE2-83E2-C30BC06F2172}"/>
              </a:ext>
            </a:extLst>
          </p:cNvPr>
          <p:cNvSpPr txBox="1"/>
          <p:nvPr/>
        </p:nvSpPr>
        <p:spPr>
          <a:xfrm>
            <a:off x="9915129" y="269536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6B85D5-54E3-4348-AACF-E3E2DE75139F}"/>
              </a:ext>
            </a:extLst>
          </p:cNvPr>
          <p:cNvSpPr txBox="1"/>
          <p:nvPr/>
        </p:nvSpPr>
        <p:spPr>
          <a:xfrm>
            <a:off x="10801709" y="2695369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6787147-0F63-4C66-BB18-B786EFFF13DC}"/>
              </a:ext>
            </a:extLst>
          </p:cNvPr>
          <p:cNvSpPr txBox="1"/>
          <p:nvPr/>
        </p:nvSpPr>
        <p:spPr>
          <a:xfrm>
            <a:off x="10374123" y="244169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B6CCC2CF-6834-4920-9A20-57C898FD0B2F}"/>
              </a:ext>
            </a:extLst>
          </p:cNvPr>
          <p:cNvSpPr/>
          <p:nvPr/>
        </p:nvSpPr>
        <p:spPr>
          <a:xfrm rot="16200000">
            <a:off x="10192924" y="1841101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764D0EBC-2D01-460F-B7B1-B703C7CB26F4}"/>
              </a:ext>
            </a:extLst>
          </p:cNvPr>
          <p:cNvSpPr/>
          <p:nvPr/>
        </p:nvSpPr>
        <p:spPr>
          <a:xfrm rot="5400000">
            <a:off x="10182636" y="2774755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CB7D0BB-0E24-455D-B7D9-B1314E6CD41E}"/>
              </a:ext>
            </a:extLst>
          </p:cNvPr>
          <p:cNvSpPr txBox="1"/>
          <p:nvPr/>
        </p:nvSpPr>
        <p:spPr>
          <a:xfrm>
            <a:off x="10300666" y="319623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7ED52D5-7A7B-405B-B511-C7DE812F5A71}"/>
              </a:ext>
            </a:extLst>
          </p:cNvPr>
          <p:cNvSpPr txBox="1"/>
          <p:nvPr/>
        </p:nvSpPr>
        <p:spPr>
          <a:xfrm>
            <a:off x="10286077" y="1895387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2184CE-4828-4C8F-857D-BDE46DB21DE4}"/>
              </a:ext>
            </a:extLst>
          </p:cNvPr>
          <p:cNvSpPr txBox="1"/>
          <p:nvPr/>
        </p:nvSpPr>
        <p:spPr>
          <a:xfrm>
            <a:off x="10791110" y="224932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02AE02B-E720-48EC-8062-67A1C8974EB6}"/>
              </a:ext>
            </a:extLst>
          </p:cNvPr>
          <p:cNvSpPr/>
          <p:nvPr/>
        </p:nvSpPr>
        <p:spPr>
          <a:xfrm>
            <a:off x="8677677" y="2475860"/>
            <a:ext cx="873176" cy="175600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13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6" grpId="0" animBg="1"/>
      <p:bldP spid="32" grpId="0"/>
      <p:bldP spid="33" grpId="0"/>
      <p:bldP spid="34" grpId="0"/>
      <p:bldP spid="35" grpId="0"/>
      <p:bldP spid="36" grpId="0" animBg="1"/>
      <p:bldP spid="37" grpId="0" animBg="1"/>
      <p:bldP spid="38" grpId="0"/>
      <p:bldP spid="39" grpId="0"/>
      <p:bldP spid="40" grpId="0"/>
      <p:bldP spid="41" grpId="0" animBg="1"/>
    </p:bld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98Y5B11_files/image001.jpg">
            <a:extLst>
              <a:ext uri="{FF2B5EF4-FFF2-40B4-BE49-F238E27FC236}">
                <a16:creationId xmlns:a16="http://schemas.microsoft.com/office/drawing/2014/main" id="{EDDBF27D-9C76-44B7-8AB7-BB91CC98BA0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354" y="253966"/>
            <a:ext cx="7746646" cy="63500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6EBEA15-1FA5-41AE-A49E-07E5E6293321}"/>
              </a:ext>
            </a:extLst>
          </p:cNvPr>
          <p:cNvSpPr/>
          <p:nvPr/>
        </p:nvSpPr>
        <p:spPr>
          <a:xfrm>
            <a:off x="103032" y="51516"/>
            <a:ext cx="46106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Cave has co-ordinates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(7 , 4).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co-ordinates of the Treasure?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E825C39-D4F8-4CE2-88F4-9710B951F346}"/>
              </a:ext>
            </a:extLst>
          </p:cNvPr>
          <p:cNvSpPr/>
          <p:nvPr/>
        </p:nvSpPr>
        <p:spPr>
          <a:xfrm>
            <a:off x="6424571" y="3351409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1F25312-3D22-469F-8B3D-7CD4BF91F2DD}"/>
              </a:ext>
            </a:extLst>
          </p:cNvPr>
          <p:cNvSpPr/>
          <p:nvPr/>
        </p:nvSpPr>
        <p:spPr>
          <a:xfrm>
            <a:off x="6424571" y="3351408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3F308D-5B1C-490A-8801-F83BA41A7A02}"/>
              </a:ext>
            </a:extLst>
          </p:cNvPr>
          <p:cNvSpPr/>
          <p:nvPr/>
        </p:nvSpPr>
        <p:spPr>
          <a:xfrm>
            <a:off x="3044276" y="1501366"/>
            <a:ext cx="916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(3,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24047-1733-4982-B852-D2E73493432D}"/>
              </a:ext>
            </a:extLst>
          </p:cNvPr>
          <p:cNvSpPr/>
          <p:nvPr/>
        </p:nvSpPr>
        <p:spPr>
          <a:xfrm>
            <a:off x="3688285" y="1488666"/>
            <a:ext cx="916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70E4CE1-5A61-495A-B478-3FE167465924}"/>
              </a:ext>
            </a:extLst>
          </p:cNvPr>
          <p:cNvSpPr/>
          <p:nvPr/>
        </p:nvSpPr>
        <p:spPr>
          <a:xfrm>
            <a:off x="6424571" y="3351408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B92ED7-8557-4CEA-8F59-8824D63F0DB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45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11111E-6 L 0.00078 0.3937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11111E-6 L -0.13307 -1.11111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  <p:bldP spid="7" grpId="0"/>
      <p:bldP spid="8" grpId="0"/>
      <p:bldP spid="9" grpId="0" animBg="1"/>
    </p:bld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FB3E75F-5641-4729-8F76-538420F84AC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7191AA1-64D2-4BBF-B7F2-E6F86116893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D747254-9CAB-4519-806C-CA7CC9ADE6F8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466E108-5BF9-4FC8-96B1-09B7A680B8B3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A84B6EC-A35B-4B64-9EA5-279DEE15C62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08D4603-21FD-4E28-B0BD-D9362E1F910D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7B6033F-E3FC-40C6-B41C-DDA2E92DB4FC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8E8C846-F000-4CF3-9C1B-2853CADE56D3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F1A9EC-D9EC-471D-A617-B115FC06FAD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9730D49-FE69-4524-B40D-A5BCAE9E6BE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37C25DE-0B87-433A-8756-72938C2998E9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057711-70BE-451C-A34A-AA80EF9561CD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D1F6EBE-7A8C-463F-9D3B-99C098FECDF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637FE3F-C049-4F91-A95B-0F9969828632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9E3F0F1-11AE-4661-8133-FD4EF365FBF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E9FC97A-59DC-43FA-8071-FD9DC6AF7A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653FA8F-4F54-411F-B4A1-EAE81ECD8B27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944460-7B77-4485-AC5C-B48034E940D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C11F124-6745-462C-AF9A-C925998BA66B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4DEA5AE-558C-4934-A0B2-905A039F473E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70E8FDB-DF35-45CA-9706-88EEE9D0F1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1F64BC5-05A7-4617-A20B-AC82EEC54BC6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2F2C59-504C-4FD8-9028-5ADF3DB847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9670B46-C4CA-4A1D-94DE-25C32569EDA3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DA6E150-9822-458F-8304-B1919B906863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9DADC6F-EFAB-41D2-B43E-2D42F8E99E4F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BDB58D4-1D18-4577-A3FB-F58B234C3349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E0B98D2-D680-403F-BCB7-C15AA3F12A99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558500D-A0CD-4AA3-9838-A747587A97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106FBF6-EC4F-4826-8E24-2F261FF195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414F376-6965-4319-8680-037C4EDB2E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8EC0D76-E3A6-425F-8ED8-72D005D168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8CE4C29-68F8-45E7-9107-4522FB1B80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A2E06DD-8BAB-454A-BDF0-805B877DB5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5F9C3F4-D93F-4BF8-AF19-6BF26DCA45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D464F26-72F9-49D5-A033-132994C0DC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FA1CFCE-AAF7-42CD-A331-A359F7D336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8DC979D-64E8-4646-A7A0-3F63DD1B5F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23EAF33-9757-49AA-959C-D93ABB161C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9335E2B-A572-453E-960F-CF20380311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41472FD-0A5F-43B7-9EFB-E568BF3850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25B0133-40E6-40CA-B3D6-0E0F0B3021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B115A06-406B-42DB-B046-5AAED81793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12FB634-08AD-4ED8-B11F-93E8797EB0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1" y="50000"/>
            <a:ext cx="1207918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The diagram shows distances on a train journey from Exeter to York.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4C7BE1-977B-4369-9812-1D460806B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18" y="634775"/>
            <a:ext cx="6072189" cy="22145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6923CA-0975-47FE-AE3E-C83FA3A6214D}"/>
              </a:ext>
            </a:extLst>
          </p:cNvPr>
          <p:cNvSpPr/>
          <p:nvPr/>
        </p:nvSpPr>
        <p:spPr>
          <a:xfrm>
            <a:off x="6429991" y="634775"/>
            <a:ext cx="5705316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How many kilometres is it altogether from Exeter to York?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438347-248B-4689-838F-1A6FA64C82BE}"/>
              </a:ext>
            </a:extLst>
          </p:cNvPr>
          <p:cNvSpPr/>
          <p:nvPr/>
        </p:nvSpPr>
        <p:spPr>
          <a:xfrm>
            <a:off x="56122" y="4122437"/>
            <a:ext cx="754707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What is the distance from Derby to York rounded to the nearest 10km?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C5139EB-82CC-4200-AD7D-548CB163577F}"/>
              </a:ext>
            </a:extLst>
          </p:cNvPr>
          <p:cNvSpPr txBox="1"/>
          <p:nvPr/>
        </p:nvSpPr>
        <p:spPr>
          <a:xfrm>
            <a:off x="7586939" y="1762819"/>
            <a:ext cx="14089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30DCB15-487B-4219-8ED0-38208446638E}"/>
              </a:ext>
            </a:extLst>
          </p:cNvPr>
          <p:cNvSpPr txBox="1"/>
          <p:nvPr/>
        </p:nvSpPr>
        <p:spPr>
          <a:xfrm>
            <a:off x="7577048" y="2199953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2 1 5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390093F-FD65-43B0-A96A-63696AC5AB92}"/>
              </a:ext>
            </a:extLst>
          </p:cNvPr>
          <p:cNvCxnSpPr>
            <a:cxnSpLocks/>
          </p:cNvCxnSpPr>
          <p:nvPr/>
        </p:nvCxnSpPr>
        <p:spPr>
          <a:xfrm>
            <a:off x="7165681" y="2715489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6FD6888-071C-41B0-83D5-ABC5CF9D6353}"/>
              </a:ext>
            </a:extLst>
          </p:cNvPr>
          <p:cNvSpPr txBox="1"/>
          <p:nvPr/>
        </p:nvSpPr>
        <p:spPr>
          <a:xfrm>
            <a:off x="7159738" y="2208936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11A476E-F451-4D84-8513-9B82134F21E8}"/>
              </a:ext>
            </a:extLst>
          </p:cNvPr>
          <p:cNvSpPr txBox="1"/>
          <p:nvPr/>
        </p:nvSpPr>
        <p:spPr>
          <a:xfrm>
            <a:off x="8470108" y="265041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B2D00B8-A9D1-41B5-80D3-BE89D857AE0F}"/>
              </a:ext>
            </a:extLst>
          </p:cNvPr>
          <p:cNvSpPr txBox="1"/>
          <p:nvPr/>
        </p:nvSpPr>
        <p:spPr>
          <a:xfrm>
            <a:off x="8024790" y="265936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8C75016-3508-4889-8101-72E72E4D98D7}"/>
              </a:ext>
            </a:extLst>
          </p:cNvPr>
          <p:cNvSpPr txBox="1"/>
          <p:nvPr/>
        </p:nvSpPr>
        <p:spPr>
          <a:xfrm>
            <a:off x="7576073" y="265575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18F259B-0927-4285-B965-875B1021CEE7}"/>
              </a:ext>
            </a:extLst>
          </p:cNvPr>
          <p:cNvSpPr txBox="1"/>
          <p:nvPr/>
        </p:nvSpPr>
        <p:spPr>
          <a:xfrm>
            <a:off x="8107808" y="2501659"/>
            <a:ext cx="519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F42109C-A60A-40E4-9FCE-D240A7F4A631}"/>
              </a:ext>
            </a:extLst>
          </p:cNvPr>
          <p:cNvSpPr txBox="1"/>
          <p:nvPr/>
        </p:nvSpPr>
        <p:spPr>
          <a:xfrm>
            <a:off x="7577048" y="309209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1 0 6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0A1951D-9DFF-4653-A21C-E029556D7792}"/>
              </a:ext>
            </a:extLst>
          </p:cNvPr>
          <p:cNvCxnSpPr>
            <a:cxnSpLocks/>
          </p:cNvCxnSpPr>
          <p:nvPr/>
        </p:nvCxnSpPr>
        <p:spPr>
          <a:xfrm>
            <a:off x="7152301" y="3603175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2E8C78A1-7864-42DC-B6D7-6B44CE69CF53}"/>
              </a:ext>
            </a:extLst>
          </p:cNvPr>
          <p:cNvSpPr txBox="1"/>
          <p:nvPr/>
        </p:nvSpPr>
        <p:spPr>
          <a:xfrm>
            <a:off x="7159738" y="3101082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EDD43C3-80CB-4CC3-86F7-D6AB50B00E49}"/>
              </a:ext>
            </a:extLst>
          </p:cNvPr>
          <p:cNvSpPr txBox="1"/>
          <p:nvPr/>
        </p:nvSpPr>
        <p:spPr>
          <a:xfrm>
            <a:off x="8470108" y="353335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ACDDD43-8880-4A9A-8321-52578DEBC90B}"/>
              </a:ext>
            </a:extLst>
          </p:cNvPr>
          <p:cNvSpPr txBox="1"/>
          <p:nvPr/>
        </p:nvSpPr>
        <p:spPr>
          <a:xfrm>
            <a:off x="8031881" y="353335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599BFB2-827E-43A7-9B3F-6CE0BB7195EC}"/>
              </a:ext>
            </a:extLst>
          </p:cNvPr>
          <p:cNvSpPr txBox="1"/>
          <p:nvPr/>
        </p:nvSpPr>
        <p:spPr>
          <a:xfrm>
            <a:off x="7576072" y="352974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3DF0F6F-6D67-4C1A-8F35-EA68C587BE14}"/>
              </a:ext>
            </a:extLst>
          </p:cNvPr>
          <p:cNvSpPr txBox="1"/>
          <p:nvPr/>
        </p:nvSpPr>
        <p:spPr>
          <a:xfrm>
            <a:off x="8934425" y="3524392"/>
            <a:ext cx="28774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kilometres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6D8B801-24FE-4F12-9064-7909ADD3752F}"/>
              </a:ext>
            </a:extLst>
          </p:cNvPr>
          <p:cNvSpPr txBox="1"/>
          <p:nvPr/>
        </p:nvSpPr>
        <p:spPr>
          <a:xfrm>
            <a:off x="1778575" y="5336493"/>
            <a:ext cx="138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1 0 6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86C3CD5-7706-4229-9E26-4FEFE5E9CBE6}"/>
              </a:ext>
            </a:extLst>
          </p:cNvPr>
          <p:cNvSpPr/>
          <p:nvPr/>
        </p:nvSpPr>
        <p:spPr>
          <a:xfrm>
            <a:off x="2250900" y="5410425"/>
            <a:ext cx="440511" cy="4470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EFD5394-41E0-462D-AA19-9BA547CC8DFC}"/>
              </a:ext>
            </a:extLst>
          </p:cNvPr>
          <p:cNvCxnSpPr>
            <a:cxnSpLocks/>
          </p:cNvCxnSpPr>
          <p:nvPr/>
        </p:nvCxnSpPr>
        <p:spPr>
          <a:xfrm>
            <a:off x="2691411" y="5857466"/>
            <a:ext cx="4477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54545AD-01F8-4C7E-A934-630B437613D0}"/>
              </a:ext>
            </a:extLst>
          </p:cNvPr>
          <p:cNvSpPr txBox="1"/>
          <p:nvPr/>
        </p:nvSpPr>
        <p:spPr>
          <a:xfrm>
            <a:off x="5371200" y="4605950"/>
            <a:ext cx="24873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 km</a:t>
            </a:r>
          </a:p>
        </p:txBody>
      </p:sp>
    </p:spTree>
    <p:extLst>
      <p:ext uri="{BB962C8B-B14F-4D97-AF65-F5344CB8AC3E}">
        <p14:creationId xmlns:p14="http://schemas.microsoft.com/office/powerpoint/2010/main" val="177805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5" grpId="0"/>
      <p:bldP spid="57" grpId="0"/>
      <p:bldP spid="58" grpId="0"/>
      <p:bldP spid="59" grpId="0"/>
      <p:bldP spid="60" grpId="0"/>
      <p:bldP spid="61" grpId="0"/>
      <p:bldP spid="63" grpId="0"/>
      <p:bldP spid="64" grpId="0"/>
      <p:bldP spid="66" grpId="0"/>
      <p:bldP spid="67" grpId="0"/>
      <p:bldP spid="68" grpId="0"/>
      <p:bldP spid="69" grpId="0"/>
      <p:bldP spid="70" grpId="0" animBg="1"/>
      <p:bldP spid="73" grpId="0"/>
    </p:bld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169BD6-6ACC-4F37-B613-962239D81D1B}"/>
              </a:ext>
            </a:extLst>
          </p:cNvPr>
          <p:cNvSpPr/>
          <p:nvPr/>
        </p:nvSpPr>
        <p:spPr>
          <a:xfrm>
            <a:off x="56122" y="50000"/>
            <a:ext cx="118310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Amy did a survey of what time people get up on a Sunday morning. This table shows her results for 150 people.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305EE9-A033-4020-8C3A-BAEEE05D10A3}"/>
              </a:ext>
            </a:extLst>
          </p:cNvPr>
          <p:cNvSpPr/>
          <p:nvPr/>
        </p:nvSpPr>
        <p:spPr>
          <a:xfrm>
            <a:off x="6227383" y="1413063"/>
            <a:ext cx="54380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Amy says, ‘Two-thirds of the 150 people in the survey get up before 9am.’ Amy is correct. Explain how you know.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2F32C1-688A-4E13-8987-955867E67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68" y="1211464"/>
            <a:ext cx="5438007" cy="35819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4041C95-EE3D-4187-A485-CD1BF0DBCB84}"/>
              </a:ext>
            </a:extLst>
          </p:cNvPr>
          <p:cNvSpPr/>
          <p:nvPr/>
        </p:nvSpPr>
        <p:spPr>
          <a:xfrm>
            <a:off x="465548" y="1828800"/>
            <a:ext cx="5343331" cy="17562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92298B-87BE-4415-9126-626FDCDD1867}"/>
              </a:ext>
            </a:extLst>
          </p:cNvPr>
          <p:cNvSpPr txBox="1"/>
          <p:nvPr/>
        </p:nvSpPr>
        <p:spPr>
          <a:xfrm>
            <a:off x="6562105" y="379563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EA823F-546F-4198-85CF-741FEC2D0121}"/>
              </a:ext>
            </a:extLst>
          </p:cNvPr>
          <p:cNvSpPr txBox="1"/>
          <p:nvPr/>
        </p:nvSpPr>
        <p:spPr>
          <a:xfrm>
            <a:off x="6553757" y="424839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84EBD3-35AD-4DB3-9F88-597ABBCE6FF0}"/>
              </a:ext>
            </a:extLst>
          </p:cNvPr>
          <p:cNvSpPr txBox="1"/>
          <p:nvPr/>
        </p:nvSpPr>
        <p:spPr>
          <a:xfrm>
            <a:off x="6102919" y="426440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B8C1E6-1938-420E-9B2F-F33F113551E4}"/>
              </a:ext>
            </a:extLst>
          </p:cNvPr>
          <p:cNvCxnSpPr>
            <a:cxnSpLocks/>
          </p:cNvCxnSpPr>
          <p:nvPr/>
        </p:nvCxnSpPr>
        <p:spPr>
          <a:xfrm>
            <a:off x="6115729" y="475455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57CB7D9-E897-45FD-95FE-3E46D4310B4B}"/>
              </a:ext>
            </a:extLst>
          </p:cNvPr>
          <p:cNvCxnSpPr>
            <a:cxnSpLocks/>
          </p:cNvCxnSpPr>
          <p:nvPr/>
        </p:nvCxnSpPr>
        <p:spPr>
          <a:xfrm>
            <a:off x="6115417" y="564406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C40ADE1-5D3C-4CF2-BAED-CABA2680B049}"/>
              </a:ext>
            </a:extLst>
          </p:cNvPr>
          <p:cNvSpPr txBox="1"/>
          <p:nvPr/>
        </p:nvSpPr>
        <p:spPr>
          <a:xfrm>
            <a:off x="6991786" y="468712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47C333-F3E8-4BFE-A747-6F3F035B0E57}"/>
              </a:ext>
            </a:extLst>
          </p:cNvPr>
          <p:cNvSpPr txBox="1"/>
          <p:nvPr/>
        </p:nvSpPr>
        <p:spPr>
          <a:xfrm>
            <a:off x="6551900" y="468417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6B802-834D-43F7-AB17-56673B7298E7}"/>
              </a:ext>
            </a:extLst>
          </p:cNvPr>
          <p:cNvSpPr txBox="1"/>
          <p:nvPr/>
        </p:nvSpPr>
        <p:spPr>
          <a:xfrm>
            <a:off x="6647697" y="3585029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3D5D92-CD6E-4C38-87DC-383F768790BF}"/>
              </a:ext>
            </a:extLst>
          </p:cNvPr>
          <p:cNvSpPr txBox="1"/>
          <p:nvPr/>
        </p:nvSpPr>
        <p:spPr>
          <a:xfrm>
            <a:off x="6547595" y="513446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82E7D7-AF53-4FA9-9D3F-C9E92B13B4B9}"/>
              </a:ext>
            </a:extLst>
          </p:cNvPr>
          <p:cNvSpPr txBox="1"/>
          <p:nvPr/>
        </p:nvSpPr>
        <p:spPr>
          <a:xfrm>
            <a:off x="6096757" y="515047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990FA3-58CD-46B2-A7CF-7A86F0FA07DB}"/>
              </a:ext>
            </a:extLst>
          </p:cNvPr>
          <p:cNvSpPr txBox="1"/>
          <p:nvPr/>
        </p:nvSpPr>
        <p:spPr>
          <a:xfrm>
            <a:off x="6987383" y="557475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5667E0-994A-4FBE-8BD3-6AC8CE60201C}"/>
              </a:ext>
            </a:extLst>
          </p:cNvPr>
          <p:cNvSpPr txBox="1"/>
          <p:nvPr/>
        </p:nvSpPr>
        <p:spPr>
          <a:xfrm>
            <a:off x="6102627" y="557180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05682C-A0E0-4407-A811-0915207B6133}"/>
              </a:ext>
            </a:extLst>
          </p:cNvPr>
          <p:cNvSpPr txBox="1"/>
          <p:nvPr/>
        </p:nvSpPr>
        <p:spPr>
          <a:xfrm>
            <a:off x="6611159" y="4521416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3BA5DD-F42B-4C87-B8E7-B75F7FC928B2}"/>
              </a:ext>
            </a:extLst>
          </p:cNvPr>
          <p:cNvGrpSpPr/>
          <p:nvPr/>
        </p:nvGrpSpPr>
        <p:grpSpPr>
          <a:xfrm>
            <a:off x="7940650" y="3795636"/>
            <a:ext cx="3190869" cy="1079473"/>
            <a:chOff x="771532" y="4999650"/>
            <a:chExt cx="3190869" cy="107947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06A4144-7CA0-4183-9B18-B510BB92E434}"/>
                </a:ext>
              </a:extLst>
            </p:cNvPr>
            <p:cNvGrpSpPr/>
            <p:nvPr/>
          </p:nvGrpSpPr>
          <p:grpSpPr>
            <a:xfrm>
              <a:off x="771532" y="4999650"/>
              <a:ext cx="508835" cy="1079473"/>
              <a:chOff x="5204774" y="3295747"/>
              <a:chExt cx="508835" cy="1079473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33DC575-DCCE-46DF-985E-923EB59FA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649113E-EFB8-47DD-BAF8-7EBC104866C6}"/>
                  </a:ext>
                </a:extLst>
              </p:cNvPr>
              <p:cNvSpPr txBox="1"/>
              <p:nvPr/>
            </p:nvSpPr>
            <p:spPr>
              <a:xfrm>
                <a:off x="5204774" y="3744278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052C3B1-291D-4E05-8BCE-4704CC5F7F69}"/>
                  </a:ext>
                </a:extLst>
              </p:cNvPr>
              <p:cNvSpPr txBox="1"/>
              <p:nvPr/>
            </p:nvSpPr>
            <p:spPr>
              <a:xfrm>
                <a:off x="5211371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FA39043-D265-4EA4-9A4F-A943FBB8CF44}"/>
                </a:ext>
              </a:extLst>
            </p:cNvPr>
            <p:cNvSpPr txBox="1"/>
            <p:nvPr/>
          </p:nvSpPr>
          <p:spPr>
            <a:xfrm>
              <a:off x="1264129" y="5194888"/>
              <a:ext cx="26982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of 150 = 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3D76F28-34D6-47E0-9805-1A7CAF3B9200}"/>
              </a:ext>
            </a:extLst>
          </p:cNvPr>
          <p:cNvSpPr txBox="1"/>
          <p:nvPr/>
        </p:nvSpPr>
        <p:spPr>
          <a:xfrm>
            <a:off x="10566400" y="3990874"/>
            <a:ext cx="1340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4DDAB2-12E3-4BD3-906B-104218E59393}"/>
              </a:ext>
            </a:extLst>
          </p:cNvPr>
          <p:cNvSpPr/>
          <p:nvPr/>
        </p:nvSpPr>
        <p:spPr>
          <a:xfrm>
            <a:off x="8711797" y="4754554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</a:t>
            </a:r>
            <a:r>
              <a:rPr lang="en-GB" sz="3200" b="1" dirty="0">
                <a:solidFill>
                  <a:srgbClr val="FF0000"/>
                </a:solidFill>
              </a:rPr>
              <a:t> ÷ 3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79E7B0-FA0E-48FA-BDD5-7FB7DA772ED1}"/>
              </a:ext>
            </a:extLst>
          </p:cNvPr>
          <p:cNvSpPr/>
          <p:nvPr/>
        </p:nvSpPr>
        <p:spPr>
          <a:xfrm>
            <a:off x="10309848" y="4754553"/>
            <a:ext cx="8326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DB7199D-01FB-46C3-A39D-8BFE3A54D7EB}"/>
              </a:ext>
            </a:extLst>
          </p:cNvPr>
          <p:cNvSpPr/>
          <p:nvPr/>
        </p:nvSpPr>
        <p:spPr>
          <a:xfrm>
            <a:off x="8719155" y="5251172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  <a:r>
              <a:rPr lang="en-GB" sz="3200" b="1" dirty="0">
                <a:solidFill>
                  <a:srgbClr val="FF0000"/>
                </a:solidFill>
              </a:rPr>
              <a:t> x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AC88F66-C708-4D81-8123-A29145E078CC}"/>
              </a:ext>
            </a:extLst>
          </p:cNvPr>
          <p:cNvSpPr/>
          <p:nvPr/>
        </p:nvSpPr>
        <p:spPr>
          <a:xfrm>
            <a:off x="10090192" y="5251172"/>
            <a:ext cx="9845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193614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31" grpId="0"/>
      <p:bldP spid="32" grpId="0"/>
      <p:bldP spid="33" grpId="0"/>
      <p:bldP spid="34" grpId="0"/>
      <p:bldP spid="35" grpId="0"/>
    </p:bld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number cards: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58E313-8AE4-4D57-BD5E-70719962ABF2}"/>
              </a:ext>
            </a:extLst>
          </p:cNvPr>
          <p:cNvSpPr/>
          <p:nvPr/>
        </p:nvSpPr>
        <p:spPr>
          <a:xfrm>
            <a:off x="56121" y="1322862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You can use each card once to make the number 1,735, like this: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508018-28B2-4CB1-9625-DC47BE8C1790}"/>
              </a:ext>
            </a:extLst>
          </p:cNvPr>
          <p:cNvSpPr/>
          <p:nvPr/>
        </p:nvSpPr>
        <p:spPr>
          <a:xfrm>
            <a:off x="56121" y="2809277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biggest number you can make with the four cards?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86B269-9B3F-467A-A376-9E5F8465680E}"/>
              </a:ext>
            </a:extLst>
          </p:cNvPr>
          <p:cNvSpPr/>
          <p:nvPr/>
        </p:nvSpPr>
        <p:spPr>
          <a:xfrm>
            <a:off x="56121" y="4295692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Explain why you cannot make an even number with the four cards.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C4971D-FFC1-4935-8653-B79E67D25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3" y="552297"/>
            <a:ext cx="4844793" cy="8813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8A1687-CA41-44EB-82E8-06D10C7BF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3" y="1866028"/>
            <a:ext cx="3552136" cy="8813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89CE24-0823-47D3-A970-C3A4EAA348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183" y="3368516"/>
            <a:ext cx="3541453" cy="8706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72575D-F88C-473A-9A57-69FAE375699E}"/>
              </a:ext>
            </a:extLst>
          </p:cNvPr>
          <p:cNvSpPr txBox="1"/>
          <p:nvPr/>
        </p:nvSpPr>
        <p:spPr>
          <a:xfrm>
            <a:off x="836341" y="3497372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98B525-FDFE-4F62-A8B9-7484868455BC}"/>
              </a:ext>
            </a:extLst>
          </p:cNvPr>
          <p:cNvSpPr txBox="1"/>
          <p:nvPr/>
        </p:nvSpPr>
        <p:spPr>
          <a:xfrm>
            <a:off x="1670322" y="3501150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E22233-59F0-47DF-9E79-2ED8827A2435}"/>
              </a:ext>
            </a:extLst>
          </p:cNvPr>
          <p:cNvSpPr txBox="1"/>
          <p:nvPr/>
        </p:nvSpPr>
        <p:spPr>
          <a:xfrm>
            <a:off x="2545247" y="3497372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71BA7B-E78C-4ABE-9108-141CB6FA2660}"/>
              </a:ext>
            </a:extLst>
          </p:cNvPr>
          <p:cNvSpPr txBox="1"/>
          <p:nvPr/>
        </p:nvSpPr>
        <p:spPr>
          <a:xfrm>
            <a:off x="3406520" y="3493594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63DA50-DEF3-4F2E-B85A-70B65EDCA886}"/>
              </a:ext>
            </a:extLst>
          </p:cNvPr>
          <p:cNvSpPr/>
          <p:nvPr/>
        </p:nvSpPr>
        <p:spPr>
          <a:xfrm>
            <a:off x="711087" y="4910569"/>
            <a:ext cx="5390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All digits are odd.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D435DB-6BFF-4E7E-A18E-C3111C62A0D2}"/>
              </a:ext>
            </a:extLst>
          </p:cNvPr>
          <p:cNvSpPr/>
          <p:nvPr/>
        </p:nvSpPr>
        <p:spPr>
          <a:xfrm>
            <a:off x="705134" y="5451608"/>
            <a:ext cx="109326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 ones digit of an even number must be even (0, 2, 4, 6 or 8).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CD8B71-EF42-4219-B478-26428B6018C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63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6064B8-D681-4006-AC83-3BEBFBB9163D}"/>
              </a:ext>
            </a:extLst>
          </p:cNvPr>
          <p:cNvSpPr/>
          <p:nvPr/>
        </p:nvSpPr>
        <p:spPr>
          <a:xfrm>
            <a:off x="64395" y="50000"/>
            <a:ext cx="2971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design and a mirror line.</a:t>
            </a:r>
          </a:p>
        </p:txBody>
      </p:sp>
      <p:pic>
        <p:nvPicPr>
          <p:cNvPr id="3" name="Picture 2" descr="https://app.doublestruck.eu/content/K2_REAS/HTML/Q/Q03B05_files/image001.jpg">
            <a:extLst>
              <a:ext uri="{FF2B5EF4-FFF2-40B4-BE49-F238E27FC236}">
                <a16:creationId xmlns:a16="http://schemas.microsoft.com/office/drawing/2014/main" id="{7965E4CB-B2B9-4162-8669-5FABB0B7A46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6" y="1569660"/>
            <a:ext cx="2938934" cy="41691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E20562-5965-44AD-9E32-7AA3EC684103}"/>
              </a:ext>
            </a:extLst>
          </p:cNvPr>
          <p:cNvSpPr/>
          <p:nvPr/>
        </p:nvSpPr>
        <p:spPr>
          <a:xfrm>
            <a:off x="3764655" y="492401"/>
            <a:ext cx="83629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 one of the designs below is the reflection of the design in the mirror line?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Tick the correct design.</a:t>
            </a:r>
          </a:p>
        </p:txBody>
      </p:sp>
      <p:pic>
        <p:nvPicPr>
          <p:cNvPr id="5" name="Picture 4" descr="https://app.doublestruck.eu/content/K2_REAS/HTML/Q/Q03B05_files/image003.jpg">
            <a:extLst>
              <a:ext uri="{FF2B5EF4-FFF2-40B4-BE49-F238E27FC236}">
                <a16:creationId xmlns:a16="http://schemas.microsoft.com/office/drawing/2014/main" id="{B2530DBF-636C-4EEC-8C71-EB1B5B6A048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1" y="2312895"/>
            <a:ext cx="6274282" cy="369075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0FDE5FA-8DA0-46E3-8807-93CF0246416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F4B6F-0BBF-41F3-ADAF-44D8CDF9864E}"/>
              </a:ext>
            </a:extLst>
          </p:cNvPr>
          <p:cNvSpPr/>
          <p:nvPr/>
        </p:nvSpPr>
        <p:spPr>
          <a:xfrm>
            <a:off x="8552552" y="5308688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3BF99407-B7A0-4902-A4D0-15F9A2E05F3E}"/>
              </a:ext>
            </a:extLst>
          </p:cNvPr>
          <p:cNvSpPr/>
          <p:nvPr/>
        </p:nvSpPr>
        <p:spPr>
          <a:xfrm>
            <a:off x="2512126" y="2116953"/>
            <a:ext cx="655616" cy="134470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2D61908-6CBD-463A-AFFE-9C92DEF079B8}"/>
              </a:ext>
            </a:extLst>
          </p:cNvPr>
          <p:cNvSpPr/>
          <p:nvPr/>
        </p:nvSpPr>
        <p:spPr>
          <a:xfrm rot="16200000">
            <a:off x="2193647" y="3793748"/>
            <a:ext cx="1296713" cy="65561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72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3376574" y="50000"/>
            <a:ext cx="80422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water is in this container?</a:t>
            </a:r>
          </a:p>
        </p:txBody>
      </p:sp>
      <p:pic>
        <p:nvPicPr>
          <p:cNvPr id="138242" name="Picture 2">
            <a:extLst>
              <a:ext uri="{FF2B5EF4-FFF2-40B4-BE49-F238E27FC236}">
                <a16:creationId xmlns:a16="http://schemas.microsoft.com/office/drawing/2014/main" id="{C5668925-941D-48E1-9F39-FA64A7C1A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701" y="230305"/>
            <a:ext cx="1590675" cy="618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230091-5627-45EF-A77E-CD7F0FD8C772}"/>
              </a:ext>
            </a:extLst>
          </p:cNvPr>
          <p:cNvSpPr/>
          <p:nvPr/>
        </p:nvSpPr>
        <p:spPr>
          <a:xfrm>
            <a:off x="3376573" y="1517630"/>
            <a:ext cx="85399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more water is needed to make 1 </a:t>
            </a:r>
            <a:r>
              <a:rPr lang="en-US" sz="3200" b="1" dirty="0" err="1"/>
              <a:t>litre</a:t>
            </a:r>
            <a:r>
              <a:rPr lang="en-US" sz="3200" b="1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8E9073-FBF3-4C04-9BB6-A18DF837C134}"/>
              </a:ext>
            </a:extLst>
          </p:cNvPr>
          <p:cNvSpPr txBox="1"/>
          <p:nvPr/>
        </p:nvSpPr>
        <p:spPr>
          <a:xfrm>
            <a:off x="9035735" y="711655"/>
            <a:ext cx="2125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550 ml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C42C70-87EE-4595-B0BE-801C743A9854}"/>
              </a:ext>
            </a:extLst>
          </p:cNvPr>
          <p:cNvSpPr txBox="1"/>
          <p:nvPr/>
        </p:nvSpPr>
        <p:spPr>
          <a:xfrm>
            <a:off x="3376572" y="2253126"/>
            <a:ext cx="2350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 – 550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B0A9B7-D5F6-4EED-8926-E856A9E481E7}"/>
              </a:ext>
            </a:extLst>
          </p:cNvPr>
          <p:cNvSpPr txBox="1"/>
          <p:nvPr/>
        </p:nvSpPr>
        <p:spPr>
          <a:xfrm>
            <a:off x="5700461" y="2251608"/>
            <a:ext cx="2350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450 ml more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C32B7A-9A11-4076-A3DA-74B1245F759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48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table shows the time taken for school teams to complete the relay race.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4CC14D-935E-416B-BCBA-C4D0EB17D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61" y="1127218"/>
            <a:ext cx="6052099" cy="28088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64A229-0EEA-4B75-9EE9-02D83BD22731}"/>
              </a:ext>
            </a:extLst>
          </p:cNvPr>
          <p:cNvSpPr/>
          <p:nvPr/>
        </p:nvSpPr>
        <p:spPr>
          <a:xfrm>
            <a:off x="56122" y="3934569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team finished first?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973199-8992-4A9C-9531-89F8319361F0}"/>
              </a:ext>
            </a:extLst>
          </p:cNvPr>
          <p:cNvSpPr/>
          <p:nvPr/>
        </p:nvSpPr>
        <p:spPr>
          <a:xfrm>
            <a:off x="56121" y="5011787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team finished last?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349DD7-56C7-4219-A34F-A1FE3E0210B8}"/>
              </a:ext>
            </a:extLst>
          </p:cNvPr>
          <p:cNvSpPr txBox="1"/>
          <p:nvPr/>
        </p:nvSpPr>
        <p:spPr>
          <a:xfrm>
            <a:off x="6334160" y="2239264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60 + 5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3A2308-1B20-47D5-BC67-CBF7DA31D1BF}"/>
              </a:ext>
            </a:extLst>
          </p:cNvPr>
          <p:cNvSpPr txBox="1"/>
          <p:nvPr/>
        </p:nvSpPr>
        <p:spPr>
          <a:xfrm>
            <a:off x="8437119" y="2239264"/>
            <a:ext cx="2409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125 seconds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D997F8-F52A-4079-8C05-30CEE8EE4BCB}"/>
              </a:ext>
            </a:extLst>
          </p:cNvPr>
          <p:cNvSpPr txBox="1"/>
          <p:nvPr/>
        </p:nvSpPr>
        <p:spPr>
          <a:xfrm>
            <a:off x="6334160" y="2794528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+ 50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B8F4EA-1AD6-4D35-83E8-F3C6512283E3}"/>
              </a:ext>
            </a:extLst>
          </p:cNvPr>
          <p:cNvSpPr txBox="1"/>
          <p:nvPr/>
        </p:nvSpPr>
        <p:spPr>
          <a:xfrm>
            <a:off x="8085426" y="2794528"/>
            <a:ext cx="2409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110 seconds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BA3A55-7E24-4292-B14E-35CA0CD0E70B}"/>
              </a:ext>
            </a:extLst>
          </p:cNvPr>
          <p:cNvSpPr txBox="1"/>
          <p:nvPr/>
        </p:nvSpPr>
        <p:spPr>
          <a:xfrm>
            <a:off x="4642432" y="3945640"/>
            <a:ext cx="2409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Yellow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16060D-5FA7-44FF-8594-36F9514DF94F}"/>
              </a:ext>
            </a:extLst>
          </p:cNvPr>
          <p:cNvSpPr txBox="1"/>
          <p:nvPr/>
        </p:nvSpPr>
        <p:spPr>
          <a:xfrm>
            <a:off x="4642432" y="5011787"/>
            <a:ext cx="2409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7407EB-3D86-4C3E-B29A-E00D67B9F5F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49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461495-9FAB-48B4-80D6-96F22A20319C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shaded rectangle drawn on a grid of centimetre squares. </a:t>
            </a:r>
          </a:p>
          <a:p>
            <a:r>
              <a:rPr lang="en-US" sz="3200" b="1" dirty="0"/>
              <a:t>What is the area of the shaded rectangle?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82D998-AF4D-4C04-BAC3-4DF389484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87" y="1403856"/>
            <a:ext cx="7002699" cy="499694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F22ABA-C1D6-4128-9FE8-8720AD0FC8D6}"/>
              </a:ext>
            </a:extLst>
          </p:cNvPr>
          <p:cNvCxnSpPr/>
          <p:nvPr/>
        </p:nvCxnSpPr>
        <p:spPr>
          <a:xfrm>
            <a:off x="2326105" y="2277979"/>
            <a:ext cx="0" cy="2470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87B9C-4BDE-46FF-BA44-C7BBF0475A80}"/>
              </a:ext>
            </a:extLst>
          </p:cNvPr>
          <p:cNvCxnSpPr/>
          <p:nvPr/>
        </p:nvCxnSpPr>
        <p:spPr>
          <a:xfrm>
            <a:off x="3139986" y="2277979"/>
            <a:ext cx="0" cy="2470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7B5C0A-FABF-419A-AA9A-FAEDCCC9B9B5}"/>
              </a:ext>
            </a:extLst>
          </p:cNvPr>
          <p:cNvCxnSpPr/>
          <p:nvPr/>
        </p:nvCxnSpPr>
        <p:spPr>
          <a:xfrm>
            <a:off x="3973322" y="2277979"/>
            <a:ext cx="0" cy="2470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3A192EB-D70B-46F3-B995-0A73D18DB8A0}"/>
              </a:ext>
            </a:extLst>
          </p:cNvPr>
          <p:cNvCxnSpPr/>
          <p:nvPr/>
        </p:nvCxnSpPr>
        <p:spPr>
          <a:xfrm>
            <a:off x="4796931" y="2277979"/>
            <a:ext cx="0" cy="2470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C61D8F-B69E-4528-83C8-155D59692598}"/>
              </a:ext>
            </a:extLst>
          </p:cNvPr>
          <p:cNvCxnSpPr>
            <a:cxnSpLocks/>
          </p:cNvCxnSpPr>
          <p:nvPr/>
        </p:nvCxnSpPr>
        <p:spPr>
          <a:xfrm flipH="1">
            <a:off x="1507787" y="3103123"/>
            <a:ext cx="411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6D2A22-E575-4AF9-AA17-CF042ED54D83}"/>
              </a:ext>
            </a:extLst>
          </p:cNvPr>
          <p:cNvCxnSpPr>
            <a:cxnSpLocks/>
          </p:cNvCxnSpPr>
          <p:nvPr/>
        </p:nvCxnSpPr>
        <p:spPr>
          <a:xfrm flipH="1">
            <a:off x="1507787" y="3926731"/>
            <a:ext cx="411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EE06697-610E-4390-93D7-E9DDDC59A407}"/>
              </a:ext>
            </a:extLst>
          </p:cNvPr>
          <p:cNvSpPr/>
          <p:nvPr/>
        </p:nvSpPr>
        <p:spPr>
          <a:xfrm>
            <a:off x="7180322" y="542443"/>
            <a:ext cx="1338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15 cm²</a:t>
            </a:r>
          </a:p>
        </p:txBody>
      </p:sp>
    </p:spTree>
    <p:extLst>
      <p:ext uri="{BB962C8B-B14F-4D97-AF65-F5344CB8AC3E}">
        <p14:creationId xmlns:p14="http://schemas.microsoft.com/office/powerpoint/2010/main" val="359384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Asif, Vicky and Nita go to town by bus. This is what they pay.</a:t>
            </a:r>
          </a:p>
          <a:p>
            <a:r>
              <a:rPr lang="en-US" sz="3200" dirty="0"/>
              <a:t>     Asif: 75p          Vicky: £1.35          Nita: £1.55</a:t>
            </a:r>
          </a:p>
          <a:p>
            <a:r>
              <a:rPr lang="en-US" sz="3200" b="1" dirty="0"/>
              <a:t>How much more does Nita pay than Asif?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02AC31-ED1E-4095-B76F-868107449576}"/>
              </a:ext>
            </a:extLst>
          </p:cNvPr>
          <p:cNvSpPr/>
          <p:nvPr/>
        </p:nvSpPr>
        <p:spPr>
          <a:xfrm>
            <a:off x="56122" y="3212889"/>
            <a:ext cx="119154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Vicky then takes another bus from town to visit her auntie. She pays 90p on this bus. How much has Vicky paid altogether for her two bus tickets?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EFCB05-9394-43E4-903E-B7A969AFEBD6}"/>
              </a:ext>
            </a:extLst>
          </p:cNvPr>
          <p:cNvSpPr txBox="1"/>
          <p:nvPr/>
        </p:nvSpPr>
        <p:spPr>
          <a:xfrm>
            <a:off x="7387438" y="1381292"/>
            <a:ext cx="1538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1.5 5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DEEC27-C6ED-4EAD-A0FD-45192CA47473}"/>
              </a:ext>
            </a:extLst>
          </p:cNvPr>
          <p:cNvSpPr txBox="1"/>
          <p:nvPr/>
        </p:nvSpPr>
        <p:spPr>
          <a:xfrm>
            <a:off x="7375804" y="181842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0.7 5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21CB69-44E9-4A13-9B16-0D43D3849673}"/>
              </a:ext>
            </a:extLst>
          </p:cNvPr>
          <p:cNvCxnSpPr>
            <a:cxnSpLocks/>
          </p:cNvCxnSpPr>
          <p:nvPr/>
        </p:nvCxnSpPr>
        <p:spPr>
          <a:xfrm>
            <a:off x="6991251" y="2329502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A93CB1-3E8D-442D-94DE-0EE4A5F7274D}"/>
              </a:ext>
            </a:extLst>
          </p:cNvPr>
          <p:cNvCxnSpPr>
            <a:cxnSpLocks/>
          </p:cNvCxnSpPr>
          <p:nvPr/>
        </p:nvCxnSpPr>
        <p:spPr>
          <a:xfrm>
            <a:off x="6991251" y="2778507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02756C-8D8B-4430-94F9-72978A762436}"/>
              </a:ext>
            </a:extLst>
          </p:cNvPr>
          <p:cNvSpPr txBox="1"/>
          <p:nvPr/>
        </p:nvSpPr>
        <p:spPr>
          <a:xfrm>
            <a:off x="7055707" y="1827409"/>
            <a:ext cx="47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6AE890-8268-4193-9200-9E9D9EDE2005}"/>
              </a:ext>
            </a:extLst>
          </p:cNvPr>
          <p:cNvSpPr txBox="1"/>
          <p:nvPr/>
        </p:nvSpPr>
        <p:spPr>
          <a:xfrm>
            <a:off x="7680669" y="22536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429569-8BFE-4145-BE98-981B0B8345E6}"/>
              </a:ext>
            </a:extLst>
          </p:cNvPr>
          <p:cNvSpPr txBox="1"/>
          <p:nvPr/>
        </p:nvSpPr>
        <p:spPr>
          <a:xfrm>
            <a:off x="8246332" y="2253689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BD49DE-7AEA-408B-BD0D-2F96C22CFC33}"/>
              </a:ext>
            </a:extLst>
          </p:cNvPr>
          <p:cNvSpPr txBox="1"/>
          <p:nvPr/>
        </p:nvSpPr>
        <p:spPr>
          <a:xfrm>
            <a:off x="7831901" y="226101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805ADC-6DE9-437F-AC9C-D85987FBC671}"/>
              </a:ext>
            </a:extLst>
          </p:cNvPr>
          <p:cNvSpPr txBox="1"/>
          <p:nvPr/>
        </p:nvSpPr>
        <p:spPr>
          <a:xfrm>
            <a:off x="7359245" y="225740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902C91B-7ECC-4920-A204-4F2BACA36130}"/>
              </a:ext>
            </a:extLst>
          </p:cNvPr>
          <p:cNvCxnSpPr>
            <a:cxnSpLocks/>
          </p:cNvCxnSpPr>
          <p:nvPr/>
        </p:nvCxnSpPr>
        <p:spPr>
          <a:xfrm flipV="1">
            <a:off x="7387437" y="145073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06F24CF-0148-4AA9-90B8-28A4E0912F6F}"/>
              </a:ext>
            </a:extLst>
          </p:cNvPr>
          <p:cNvSpPr txBox="1"/>
          <p:nvPr/>
        </p:nvSpPr>
        <p:spPr>
          <a:xfrm>
            <a:off x="7430491" y="1100491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E4DDBC-E110-48AE-9592-15273C6D3510}"/>
              </a:ext>
            </a:extLst>
          </p:cNvPr>
          <p:cNvSpPr txBox="1"/>
          <p:nvPr/>
        </p:nvSpPr>
        <p:spPr>
          <a:xfrm>
            <a:off x="7711311" y="1410519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D43406-A7EF-4A9D-B5C0-5B3B56A85C6E}"/>
              </a:ext>
            </a:extLst>
          </p:cNvPr>
          <p:cNvSpPr txBox="1"/>
          <p:nvPr/>
        </p:nvSpPr>
        <p:spPr>
          <a:xfrm>
            <a:off x="6980559" y="2240565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D9D815-41A3-4BBA-BB82-7EEC6EBE6CE3}"/>
              </a:ext>
            </a:extLst>
          </p:cNvPr>
          <p:cNvSpPr txBox="1"/>
          <p:nvPr/>
        </p:nvSpPr>
        <p:spPr>
          <a:xfrm>
            <a:off x="1899146" y="447253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1.3 5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3B33B3-1DE1-4674-A769-A89FF7A6D953}"/>
              </a:ext>
            </a:extLst>
          </p:cNvPr>
          <p:cNvSpPr txBox="1"/>
          <p:nvPr/>
        </p:nvSpPr>
        <p:spPr>
          <a:xfrm>
            <a:off x="1889255" y="4909670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0.9 0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513021A-7C04-4F15-A945-8B72F5328F8E}"/>
              </a:ext>
            </a:extLst>
          </p:cNvPr>
          <p:cNvCxnSpPr>
            <a:cxnSpLocks/>
          </p:cNvCxnSpPr>
          <p:nvPr/>
        </p:nvCxnSpPr>
        <p:spPr>
          <a:xfrm>
            <a:off x="1464508" y="542074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9C823C5-74CE-44CA-85CA-8A7A8748C2EC}"/>
              </a:ext>
            </a:extLst>
          </p:cNvPr>
          <p:cNvCxnSpPr>
            <a:cxnSpLocks/>
          </p:cNvCxnSpPr>
          <p:nvPr/>
        </p:nvCxnSpPr>
        <p:spPr>
          <a:xfrm>
            <a:off x="1464508" y="586975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0C20107-37C4-42B0-B977-BF1016577039}"/>
              </a:ext>
            </a:extLst>
          </p:cNvPr>
          <p:cNvSpPr txBox="1"/>
          <p:nvPr/>
        </p:nvSpPr>
        <p:spPr>
          <a:xfrm>
            <a:off x="1471945" y="4918653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393E97-94E9-4141-ACB3-7A777986829D}"/>
              </a:ext>
            </a:extLst>
          </p:cNvPr>
          <p:cNvSpPr txBox="1"/>
          <p:nvPr/>
        </p:nvSpPr>
        <p:spPr>
          <a:xfrm>
            <a:off x="2181420" y="534493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0A9BE5C-6D1A-4244-A7BD-E0F5FBD8165A}"/>
              </a:ext>
            </a:extLst>
          </p:cNvPr>
          <p:cNvSpPr txBox="1"/>
          <p:nvPr/>
        </p:nvSpPr>
        <p:spPr>
          <a:xfrm>
            <a:off x="2789031" y="534493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1F7C37-1353-4629-8319-C0CE4EF6163D}"/>
              </a:ext>
            </a:extLst>
          </p:cNvPr>
          <p:cNvSpPr txBox="1"/>
          <p:nvPr/>
        </p:nvSpPr>
        <p:spPr>
          <a:xfrm>
            <a:off x="2345534" y="534198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D2EC8D-79C3-46D7-A2AA-F499872E1A1C}"/>
              </a:ext>
            </a:extLst>
          </p:cNvPr>
          <p:cNvSpPr txBox="1"/>
          <p:nvPr/>
        </p:nvSpPr>
        <p:spPr>
          <a:xfrm>
            <a:off x="1872696" y="534865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726E98-4272-4031-B054-716856BA9F48}"/>
              </a:ext>
            </a:extLst>
          </p:cNvPr>
          <p:cNvSpPr txBox="1"/>
          <p:nvPr/>
        </p:nvSpPr>
        <p:spPr>
          <a:xfrm>
            <a:off x="1960167" y="4188947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84BD37-AF15-4B96-8FE7-92DBA9ABD586}"/>
              </a:ext>
            </a:extLst>
          </p:cNvPr>
          <p:cNvSpPr txBox="1"/>
          <p:nvPr/>
        </p:nvSpPr>
        <p:spPr>
          <a:xfrm>
            <a:off x="1507706" y="534865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84322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3" grpId="0"/>
      <p:bldP spid="18" grpId="0"/>
      <p:bldP spid="19" grpId="0"/>
      <p:bldP spid="20" grpId="0"/>
      <p:bldP spid="22" grpId="0"/>
      <p:bldP spid="23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>
            <a:extLst>
              <a:ext uri="{FF2B5EF4-FFF2-40B4-BE49-F238E27FC236}">
                <a16:creationId xmlns:a16="http://schemas.microsoft.com/office/drawing/2014/main" id="{A363D737-0C42-498E-B707-71EB92318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57" y="1393516"/>
            <a:ext cx="7477138" cy="254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Children in Year 6 make number patterns.</a:t>
            </a:r>
          </a:p>
          <a:p>
            <a:r>
              <a:rPr lang="en-US" sz="3200" b="1" dirty="0"/>
              <a:t>This group uses the rule ‘divide by 3’.</a:t>
            </a:r>
          </a:p>
          <a:p>
            <a:r>
              <a:rPr lang="en-US" sz="3200" b="1" dirty="0"/>
              <a:t>Write in the missing number.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6C62E3-69FF-44F4-81FD-80D640566A57}"/>
              </a:ext>
            </a:extLst>
          </p:cNvPr>
          <p:cNvGrpSpPr/>
          <p:nvPr/>
        </p:nvGrpSpPr>
        <p:grpSpPr>
          <a:xfrm>
            <a:off x="2162393" y="4242626"/>
            <a:ext cx="1861800" cy="1405123"/>
            <a:chOff x="2248666" y="1937292"/>
            <a:chExt cx="1861800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EBC9C8-9729-4F79-B3D5-205EBD462A71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5 4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22D4614-0A98-41DF-939D-88228F89BEB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89F2141-9296-458D-9BD6-D6CD58B93E3B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B3F1D40-1B45-460A-81DC-1364EE0CC416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37A3CCE-5246-4B10-880E-C4918BB1FB78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EB3B2FC-FE70-4D8D-A776-7DBBB3D510BD}"/>
              </a:ext>
            </a:extLst>
          </p:cNvPr>
          <p:cNvSpPr txBox="1"/>
          <p:nvPr/>
        </p:nvSpPr>
        <p:spPr>
          <a:xfrm>
            <a:off x="2686755" y="39885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30A845-BC2E-468D-9D66-EEA4C31F48A4}"/>
              </a:ext>
            </a:extLst>
          </p:cNvPr>
          <p:cNvSpPr txBox="1"/>
          <p:nvPr/>
        </p:nvSpPr>
        <p:spPr>
          <a:xfrm>
            <a:off x="3047804" y="5125325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C2E68F-0FF5-420C-BD50-2BE004BD00BD}"/>
              </a:ext>
            </a:extLst>
          </p:cNvPr>
          <p:cNvSpPr txBox="1"/>
          <p:nvPr/>
        </p:nvSpPr>
        <p:spPr>
          <a:xfrm>
            <a:off x="2126862" y="5125325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CE2C6B-B91A-45C9-81FF-73EAFF871549}"/>
              </a:ext>
            </a:extLst>
          </p:cNvPr>
          <p:cNvSpPr txBox="1"/>
          <p:nvPr/>
        </p:nvSpPr>
        <p:spPr>
          <a:xfrm>
            <a:off x="1684337" y="3156503"/>
            <a:ext cx="11993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3B6093-1CB4-4B20-8D5B-55761FCDC76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15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26D80A-C5D3-464C-97DA-75E72035E446}"/>
              </a:ext>
            </a:extLst>
          </p:cNvPr>
          <p:cNvSpPr/>
          <p:nvPr/>
        </p:nvSpPr>
        <p:spPr>
          <a:xfrm>
            <a:off x="56123" y="50000"/>
            <a:ext cx="121920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centimetre square grid. On the grid draw a shape which has an area of 10 square centimetres.</a:t>
            </a:r>
          </a:p>
        </p:txBody>
      </p:sp>
      <p:pic>
        <p:nvPicPr>
          <p:cNvPr id="3" name="Picture 2" descr="https://app.doublestruck.eu/content/K2_REAS/HTML/Q/Q98B10_files/image001.jpg">
            <a:extLst>
              <a:ext uri="{FF2B5EF4-FFF2-40B4-BE49-F238E27FC236}">
                <a16:creationId xmlns:a16="http://schemas.microsoft.com/office/drawing/2014/main" id="{470FD123-C144-4E90-B513-F21A5F73197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41" y="1440695"/>
            <a:ext cx="10031898" cy="37685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EB77483-47C2-40F4-9774-79E8A3918EF6}"/>
              </a:ext>
            </a:extLst>
          </p:cNvPr>
          <p:cNvGrpSpPr/>
          <p:nvPr/>
        </p:nvGrpSpPr>
        <p:grpSpPr>
          <a:xfrm>
            <a:off x="2462675" y="2393163"/>
            <a:ext cx="4528968" cy="1841211"/>
            <a:chOff x="2237591" y="2829261"/>
            <a:chExt cx="3444240" cy="87791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897A946-A3F3-4CD5-9709-B8D8DBE9F7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7591" y="2840017"/>
              <a:ext cx="3444240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242A60D-28C2-4619-B52D-6D1B9E2764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7591" y="3696414"/>
              <a:ext cx="3444240" cy="537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CA541B2-E3E3-4BB0-8F90-063EA7E41F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37591" y="2840018"/>
              <a:ext cx="0" cy="86715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F449BB5-9C63-45DA-9F9F-A4A49FB963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1831" y="2829261"/>
              <a:ext cx="0" cy="87791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094145A-ABDF-4CFD-B966-609A8018F2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21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Josh thinks of a number.</a:t>
            </a:r>
          </a:p>
          <a:p>
            <a:r>
              <a:rPr lang="en-US" sz="3200" b="1" dirty="0"/>
              <a:t>He adds 4</a:t>
            </a:r>
          </a:p>
          <a:p>
            <a:r>
              <a:rPr lang="en-US" sz="3200" b="1" dirty="0"/>
              <a:t>He multiplies his result by 3</a:t>
            </a:r>
          </a:p>
          <a:p>
            <a:r>
              <a:rPr lang="en-US" sz="3200" b="1" dirty="0"/>
              <a:t>Then he takes away 9</a:t>
            </a:r>
          </a:p>
          <a:p>
            <a:r>
              <a:rPr lang="en-US" sz="3200" b="1" dirty="0"/>
              <a:t>His final answer is 90</a:t>
            </a:r>
          </a:p>
          <a:p>
            <a:r>
              <a:rPr lang="en-US" sz="3200" b="1" dirty="0"/>
              <a:t>What number did Josh start with?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9C6A04-86FD-4746-B1F6-274EF10B19B3}"/>
              </a:ext>
            </a:extLst>
          </p:cNvPr>
          <p:cNvSpPr/>
          <p:nvPr/>
        </p:nvSpPr>
        <p:spPr>
          <a:xfrm>
            <a:off x="306978" y="3243680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2EADCBA-5253-4E8B-9422-176F1C3F4607}"/>
              </a:ext>
            </a:extLst>
          </p:cNvPr>
          <p:cNvCxnSpPr>
            <a:cxnSpLocks/>
          </p:cNvCxnSpPr>
          <p:nvPr/>
        </p:nvCxnSpPr>
        <p:spPr>
          <a:xfrm>
            <a:off x="1595452" y="3568548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66DCC90-8DB2-48C7-9B2E-0003D745EB38}"/>
              </a:ext>
            </a:extLst>
          </p:cNvPr>
          <p:cNvSpPr txBox="1"/>
          <p:nvPr/>
        </p:nvSpPr>
        <p:spPr>
          <a:xfrm>
            <a:off x="1819258" y="3162302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731429-8F3F-4BA5-9DE5-A275B970BCA1}"/>
              </a:ext>
            </a:extLst>
          </p:cNvPr>
          <p:cNvSpPr/>
          <p:nvPr/>
        </p:nvSpPr>
        <p:spPr>
          <a:xfrm>
            <a:off x="2523705" y="3243680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B1F3F2-F1F1-4834-82BC-646E6257B6DD}"/>
              </a:ext>
            </a:extLst>
          </p:cNvPr>
          <p:cNvCxnSpPr>
            <a:cxnSpLocks/>
          </p:cNvCxnSpPr>
          <p:nvPr/>
        </p:nvCxnSpPr>
        <p:spPr>
          <a:xfrm>
            <a:off x="3817694" y="3568548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4301B8-57D6-4FA7-9135-BC834A925F59}"/>
              </a:ext>
            </a:extLst>
          </p:cNvPr>
          <p:cNvSpPr txBox="1"/>
          <p:nvPr/>
        </p:nvSpPr>
        <p:spPr>
          <a:xfrm>
            <a:off x="4041500" y="3162302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40A90-8F63-4866-8F75-851B98441A50}"/>
              </a:ext>
            </a:extLst>
          </p:cNvPr>
          <p:cNvSpPr/>
          <p:nvPr/>
        </p:nvSpPr>
        <p:spPr>
          <a:xfrm>
            <a:off x="4745947" y="3243680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0BB2A31-558E-46B3-864B-C451A53BF4AB}"/>
              </a:ext>
            </a:extLst>
          </p:cNvPr>
          <p:cNvCxnSpPr>
            <a:cxnSpLocks/>
          </p:cNvCxnSpPr>
          <p:nvPr/>
        </p:nvCxnSpPr>
        <p:spPr>
          <a:xfrm>
            <a:off x="6027112" y="3550979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540C7EE-B496-429B-884C-8B44962F4FF6}"/>
              </a:ext>
            </a:extLst>
          </p:cNvPr>
          <p:cNvSpPr txBox="1"/>
          <p:nvPr/>
        </p:nvSpPr>
        <p:spPr>
          <a:xfrm>
            <a:off x="6250918" y="3144733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-9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18362C-6D42-41D0-B715-70FE10FC532C}"/>
              </a:ext>
            </a:extLst>
          </p:cNvPr>
          <p:cNvSpPr/>
          <p:nvPr/>
        </p:nvSpPr>
        <p:spPr>
          <a:xfrm>
            <a:off x="6955365" y="322611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8B53E2-2FF6-4BB5-A2B3-E8B2142383FE}"/>
              </a:ext>
            </a:extLst>
          </p:cNvPr>
          <p:cNvSpPr txBox="1"/>
          <p:nvPr/>
        </p:nvSpPr>
        <p:spPr>
          <a:xfrm>
            <a:off x="7315199" y="3244904"/>
            <a:ext cx="8210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99CA3F-4696-4B82-A989-FD34E4EB5AC4}"/>
              </a:ext>
            </a:extLst>
          </p:cNvPr>
          <p:cNvSpPr txBox="1"/>
          <p:nvPr/>
        </p:nvSpPr>
        <p:spPr>
          <a:xfrm>
            <a:off x="5356548" y="3969365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 + 9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82B4C2-9730-46E9-AE9D-8459F119C07A}"/>
              </a:ext>
            </a:extLst>
          </p:cNvPr>
          <p:cNvSpPr txBox="1"/>
          <p:nvPr/>
        </p:nvSpPr>
        <p:spPr>
          <a:xfrm>
            <a:off x="6760287" y="3969365"/>
            <a:ext cx="640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BCB555-7A4F-4F18-87CA-184F53A31FB0}"/>
              </a:ext>
            </a:extLst>
          </p:cNvPr>
          <p:cNvSpPr txBox="1"/>
          <p:nvPr/>
        </p:nvSpPr>
        <p:spPr>
          <a:xfrm>
            <a:off x="5045964" y="3244904"/>
            <a:ext cx="8210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F59D70-45FD-43E7-BE9E-294E6F1B22CE}"/>
              </a:ext>
            </a:extLst>
          </p:cNvPr>
          <p:cNvSpPr txBox="1"/>
          <p:nvPr/>
        </p:nvSpPr>
        <p:spPr>
          <a:xfrm>
            <a:off x="2733982" y="3969365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99 ÷ 3 =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E506EC-5C76-411F-870F-52656C04DC97}"/>
              </a:ext>
            </a:extLst>
          </p:cNvPr>
          <p:cNvSpPr txBox="1"/>
          <p:nvPr/>
        </p:nvSpPr>
        <p:spPr>
          <a:xfrm>
            <a:off x="4156166" y="3968673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384B17-522C-44EE-8F44-826E5215EF70}"/>
              </a:ext>
            </a:extLst>
          </p:cNvPr>
          <p:cNvSpPr txBox="1"/>
          <p:nvPr/>
        </p:nvSpPr>
        <p:spPr>
          <a:xfrm>
            <a:off x="2861786" y="3243680"/>
            <a:ext cx="8210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CEDF89-1832-428A-B74C-A39C140A9E6D}"/>
              </a:ext>
            </a:extLst>
          </p:cNvPr>
          <p:cNvSpPr txBox="1"/>
          <p:nvPr/>
        </p:nvSpPr>
        <p:spPr>
          <a:xfrm>
            <a:off x="220689" y="3969159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 – 4 =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78256D-854D-46FA-849F-F783A0DD8AAB}"/>
              </a:ext>
            </a:extLst>
          </p:cNvPr>
          <p:cNvSpPr txBox="1"/>
          <p:nvPr/>
        </p:nvSpPr>
        <p:spPr>
          <a:xfrm>
            <a:off x="1642873" y="3968467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343F1F-58B8-4F47-B88E-941921661242}"/>
              </a:ext>
            </a:extLst>
          </p:cNvPr>
          <p:cNvSpPr txBox="1"/>
          <p:nvPr/>
        </p:nvSpPr>
        <p:spPr>
          <a:xfrm>
            <a:off x="606995" y="3241309"/>
            <a:ext cx="8210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6B2518-77DD-4ED0-8179-DE510846FEB9}"/>
              </a:ext>
            </a:extLst>
          </p:cNvPr>
          <p:cNvSpPr txBox="1"/>
          <p:nvPr/>
        </p:nvSpPr>
        <p:spPr>
          <a:xfrm>
            <a:off x="5923878" y="2450917"/>
            <a:ext cx="8210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64858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5" grpId="0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</p:bld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two more numbers in this diagram so that the total of all the numbers is 1000.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1C4C79E-927B-4F6E-8C70-9558C5E6E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99" y="1406973"/>
            <a:ext cx="4861864" cy="464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54B1B9-5642-4458-B3F7-9D8AEC00E7F3}"/>
              </a:ext>
            </a:extLst>
          </p:cNvPr>
          <p:cNvSpPr txBox="1"/>
          <p:nvPr/>
        </p:nvSpPr>
        <p:spPr>
          <a:xfrm>
            <a:off x="5196115" y="951625"/>
            <a:ext cx="57041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400 + 300 + 50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4D598E-6540-4F8E-9E48-B0285F04D860}"/>
              </a:ext>
            </a:extLst>
          </p:cNvPr>
          <p:cNvSpPr txBox="1"/>
          <p:nvPr/>
        </p:nvSpPr>
        <p:spPr>
          <a:xfrm>
            <a:off x="9420241" y="951625"/>
            <a:ext cx="1109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750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836C79-4413-47AF-BFEE-B3487C7CB825}"/>
              </a:ext>
            </a:extLst>
          </p:cNvPr>
          <p:cNvSpPr txBox="1"/>
          <p:nvPr/>
        </p:nvSpPr>
        <p:spPr>
          <a:xfrm>
            <a:off x="5196116" y="1646709"/>
            <a:ext cx="3367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1000 – 750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61C5A4-5563-48B1-8DAF-B674A9FB3A4C}"/>
              </a:ext>
            </a:extLst>
          </p:cNvPr>
          <p:cNvSpPr txBox="1"/>
          <p:nvPr/>
        </p:nvSpPr>
        <p:spPr>
          <a:xfrm>
            <a:off x="8415621" y="1646709"/>
            <a:ext cx="13280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8A9696-B174-425F-BF1D-A0430D63E257}"/>
              </a:ext>
            </a:extLst>
          </p:cNvPr>
          <p:cNvSpPr txBox="1"/>
          <p:nvPr/>
        </p:nvSpPr>
        <p:spPr>
          <a:xfrm>
            <a:off x="1347164" y="5208126"/>
            <a:ext cx="13280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249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4D6251-4F94-4E62-96AD-45E8FDF336C7}"/>
              </a:ext>
            </a:extLst>
          </p:cNvPr>
          <p:cNvSpPr txBox="1"/>
          <p:nvPr/>
        </p:nvSpPr>
        <p:spPr>
          <a:xfrm>
            <a:off x="4649044" y="3030336"/>
            <a:ext cx="13280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85CE8E-EED8-41D7-889C-A6C1EEEE73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21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3" y="50000"/>
            <a:ext cx="62602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diagram the rule is: </a:t>
            </a:r>
          </a:p>
          <a:p>
            <a:r>
              <a:rPr lang="en-US" sz="3200" b="1" dirty="0"/>
              <a:t>‘double the number in the square and add the number in the triangle to make the number in the circle.’</a:t>
            </a:r>
          </a:p>
          <a:p>
            <a:endParaRPr lang="en-US" sz="3200" b="1" dirty="0"/>
          </a:p>
          <a:p>
            <a:r>
              <a:rPr lang="en-US" sz="3200" b="1" dirty="0"/>
              <a:t>Use the same rule to write in the missing numbers below. </a:t>
            </a:r>
          </a:p>
          <a:p>
            <a:endParaRPr lang="en-US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6F6F90-F94F-43BA-BE95-8653108C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395" y="228058"/>
            <a:ext cx="3186112" cy="23764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925DD7-9EEA-4AD9-A2B6-0A5E93146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620" y="3843455"/>
            <a:ext cx="3198933" cy="23764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55DDB3-AA54-4484-A6E1-A09DBB0E0B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21" y="3843455"/>
            <a:ext cx="3186111" cy="23740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C51B3F-E209-4661-A6F2-AE8C1A9AF194}"/>
              </a:ext>
            </a:extLst>
          </p:cNvPr>
          <p:cNvSpPr txBox="1"/>
          <p:nvPr/>
        </p:nvSpPr>
        <p:spPr>
          <a:xfrm>
            <a:off x="2403799" y="4549747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A96E8C-AD73-418A-A408-2020869CEF37}"/>
              </a:ext>
            </a:extLst>
          </p:cNvPr>
          <p:cNvSpPr txBox="1"/>
          <p:nvPr/>
        </p:nvSpPr>
        <p:spPr>
          <a:xfrm>
            <a:off x="6434600" y="3999865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3C84C15-E3CE-4CDD-AD10-7D0F9029BFFF}"/>
              </a:ext>
            </a:extLst>
          </p:cNvPr>
          <p:cNvGrpSpPr/>
          <p:nvPr/>
        </p:nvGrpSpPr>
        <p:grpSpPr>
          <a:xfrm>
            <a:off x="3945861" y="3429000"/>
            <a:ext cx="1854081" cy="1094319"/>
            <a:chOff x="2256385" y="1937292"/>
            <a:chExt cx="1854081" cy="10943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3982BA-2419-4464-9447-FE0590C70BEB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019B720-FDC8-4C37-A5F3-F55B5EF4026D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475190-0588-4010-A0E0-C1E20CAD9CB8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9E4E813-800B-4AE1-88AE-B3A46C10F8DD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97AC3B6-6E03-4B90-9ECC-41B7E0685FF6}"/>
              </a:ext>
            </a:extLst>
          </p:cNvPr>
          <p:cNvSpPr txBox="1"/>
          <p:nvPr/>
        </p:nvSpPr>
        <p:spPr>
          <a:xfrm>
            <a:off x="4458170" y="317487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AFEFE9-13AA-41BA-92D5-7D612CE02A7D}"/>
              </a:ext>
            </a:extLst>
          </p:cNvPr>
          <p:cNvSpPr txBox="1"/>
          <p:nvPr/>
        </p:nvSpPr>
        <p:spPr>
          <a:xfrm>
            <a:off x="4824970" y="4311699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4C50B7-A34A-4D54-887E-4BF82F6A206C}"/>
              </a:ext>
            </a:extLst>
          </p:cNvPr>
          <p:cNvSpPr txBox="1"/>
          <p:nvPr/>
        </p:nvSpPr>
        <p:spPr>
          <a:xfrm>
            <a:off x="4370676" y="4311699"/>
            <a:ext cx="5284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5FB475-7844-415F-9607-D0C0544ED42F}"/>
              </a:ext>
            </a:extLst>
          </p:cNvPr>
          <p:cNvCxnSpPr>
            <a:cxnSpLocks/>
          </p:cNvCxnSpPr>
          <p:nvPr/>
        </p:nvCxnSpPr>
        <p:spPr>
          <a:xfrm>
            <a:off x="3945861" y="5291323"/>
            <a:ext cx="13424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CA4ED73-5C23-4BD5-9151-708A431A0FEF}"/>
              </a:ext>
            </a:extLst>
          </p:cNvPr>
          <p:cNvSpPr txBox="1"/>
          <p:nvPr/>
        </p:nvSpPr>
        <p:spPr>
          <a:xfrm>
            <a:off x="3928186" y="4753145"/>
            <a:ext cx="1502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+ 1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4FAAD9-87A3-48AB-8EFA-90EBBE9B8DA8}"/>
              </a:ext>
            </a:extLst>
          </p:cNvPr>
          <p:cNvSpPr txBox="1"/>
          <p:nvPr/>
        </p:nvSpPr>
        <p:spPr>
          <a:xfrm>
            <a:off x="4811712" y="5241155"/>
            <a:ext cx="5284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766231-84CA-4F0E-8A5A-BEF6F90C56C7}"/>
              </a:ext>
            </a:extLst>
          </p:cNvPr>
          <p:cNvSpPr txBox="1"/>
          <p:nvPr/>
        </p:nvSpPr>
        <p:spPr>
          <a:xfrm>
            <a:off x="4384121" y="5241155"/>
            <a:ext cx="5284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DBB8D2-8FA4-4E64-B32D-A0DB6DFC1C20}"/>
              </a:ext>
            </a:extLst>
          </p:cNvPr>
          <p:cNvSpPr txBox="1"/>
          <p:nvPr/>
        </p:nvSpPr>
        <p:spPr>
          <a:xfrm>
            <a:off x="6612430" y="2628372"/>
            <a:ext cx="32554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150 – 10 =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04BB8B-FA0B-42A9-B604-2F8925BB6B98}"/>
              </a:ext>
            </a:extLst>
          </p:cNvPr>
          <p:cNvSpPr txBox="1"/>
          <p:nvPr/>
        </p:nvSpPr>
        <p:spPr>
          <a:xfrm>
            <a:off x="9193064" y="2622027"/>
            <a:ext cx="15816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A1036B-4799-4DBE-9E5F-6530A6466A94}"/>
              </a:ext>
            </a:extLst>
          </p:cNvPr>
          <p:cNvSpPr txBox="1"/>
          <p:nvPr/>
        </p:nvSpPr>
        <p:spPr>
          <a:xfrm>
            <a:off x="6645103" y="3224384"/>
            <a:ext cx="37783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140 ÷ 2 =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2824F3-BF4C-494C-8C8C-FCEF6E3EBCC4}"/>
              </a:ext>
            </a:extLst>
          </p:cNvPr>
          <p:cNvSpPr txBox="1"/>
          <p:nvPr/>
        </p:nvSpPr>
        <p:spPr>
          <a:xfrm>
            <a:off x="9017465" y="3224384"/>
            <a:ext cx="15816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179178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20902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these fractions to make each equivalent to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39B5FD-DFCB-4DD6-A287-36F81DE42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72" y="1072091"/>
            <a:ext cx="1211281" cy="20445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377A82-C1B5-4886-89C4-0BB3EC5CC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9989" y="1262592"/>
            <a:ext cx="1211281" cy="18902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28288-3E15-4A12-88BD-FCA7AB7080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5455" y="1156499"/>
            <a:ext cx="1180420" cy="195193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9B6C1EC-1139-46C1-A2EC-E3F28F2AE9FD}"/>
              </a:ext>
            </a:extLst>
          </p:cNvPr>
          <p:cNvCxnSpPr>
            <a:cxnSpLocks/>
          </p:cNvCxnSpPr>
          <p:nvPr/>
        </p:nvCxnSpPr>
        <p:spPr>
          <a:xfrm>
            <a:off x="447400" y="424266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9F26FAF-4969-4B9A-90E5-AB532F90BF41}"/>
              </a:ext>
            </a:extLst>
          </p:cNvPr>
          <p:cNvCxnSpPr>
            <a:cxnSpLocks/>
          </p:cNvCxnSpPr>
          <p:nvPr/>
        </p:nvCxnSpPr>
        <p:spPr>
          <a:xfrm>
            <a:off x="1326630" y="424266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CD9FB20-89FD-4239-9F1A-FDA516E24F5E}"/>
              </a:ext>
            </a:extLst>
          </p:cNvPr>
          <p:cNvSpPr txBox="1"/>
          <p:nvPr/>
        </p:nvSpPr>
        <p:spPr>
          <a:xfrm>
            <a:off x="410027" y="373482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DE6476-F5B3-4C6D-92DF-A23E3B8A8B15}"/>
              </a:ext>
            </a:extLst>
          </p:cNvPr>
          <p:cNvSpPr txBox="1"/>
          <p:nvPr/>
        </p:nvSpPr>
        <p:spPr>
          <a:xfrm>
            <a:off x="420593" y="418087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131EDC-2675-48B7-9388-9B6546944BBB}"/>
              </a:ext>
            </a:extLst>
          </p:cNvPr>
          <p:cNvSpPr txBox="1"/>
          <p:nvPr/>
        </p:nvSpPr>
        <p:spPr>
          <a:xfrm>
            <a:off x="1326629" y="418087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0FD773-EE03-427C-AF2A-771AAF8AA72B}"/>
              </a:ext>
            </a:extLst>
          </p:cNvPr>
          <p:cNvSpPr txBox="1"/>
          <p:nvPr/>
        </p:nvSpPr>
        <p:spPr>
          <a:xfrm>
            <a:off x="879587" y="39271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DDA45EC-BDE7-4A56-895F-758BB4034378}"/>
              </a:ext>
            </a:extLst>
          </p:cNvPr>
          <p:cNvSpPr/>
          <p:nvPr/>
        </p:nvSpPr>
        <p:spPr>
          <a:xfrm rot="16200000">
            <a:off x="812288" y="321270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D68C3F5A-49CD-472F-9684-DBAA06A762B9}"/>
              </a:ext>
            </a:extLst>
          </p:cNvPr>
          <p:cNvSpPr/>
          <p:nvPr/>
        </p:nvSpPr>
        <p:spPr>
          <a:xfrm rot="5400000">
            <a:off x="802001" y="413982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9A478F-ABA2-45AF-9E72-A6039BFEE06F}"/>
              </a:ext>
            </a:extLst>
          </p:cNvPr>
          <p:cNvSpPr txBox="1"/>
          <p:nvPr/>
        </p:nvSpPr>
        <p:spPr>
          <a:xfrm>
            <a:off x="932591" y="46752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17ECAA-BB53-466A-BD67-C4575B79543F}"/>
              </a:ext>
            </a:extLst>
          </p:cNvPr>
          <p:cNvSpPr txBox="1"/>
          <p:nvPr/>
        </p:nvSpPr>
        <p:spPr>
          <a:xfrm>
            <a:off x="932590" y="33808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D29BFD-AD7B-4D88-B482-D1655CDC50B9}"/>
              </a:ext>
            </a:extLst>
          </p:cNvPr>
          <p:cNvSpPr txBox="1"/>
          <p:nvPr/>
        </p:nvSpPr>
        <p:spPr>
          <a:xfrm>
            <a:off x="1540518" y="373482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92BED5-6B34-4E55-91CE-A0A38F9D335B}"/>
              </a:ext>
            </a:extLst>
          </p:cNvPr>
          <p:cNvSpPr txBox="1"/>
          <p:nvPr/>
        </p:nvSpPr>
        <p:spPr>
          <a:xfrm>
            <a:off x="903896" y="1381522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B4F127C-B348-4214-A840-1FDE2C69B6EF}"/>
              </a:ext>
            </a:extLst>
          </p:cNvPr>
          <p:cNvCxnSpPr>
            <a:cxnSpLocks/>
          </p:cNvCxnSpPr>
          <p:nvPr/>
        </p:nvCxnSpPr>
        <p:spPr>
          <a:xfrm>
            <a:off x="3917612" y="424266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37C3B4-665F-4259-8D1B-4D1C10DD6942}"/>
              </a:ext>
            </a:extLst>
          </p:cNvPr>
          <p:cNvCxnSpPr>
            <a:cxnSpLocks/>
          </p:cNvCxnSpPr>
          <p:nvPr/>
        </p:nvCxnSpPr>
        <p:spPr>
          <a:xfrm>
            <a:off x="4796842" y="424266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AB27DBF-CC9D-44AF-9514-CE98CF0AEF99}"/>
              </a:ext>
            </a:extLst>
          </p:cNvPr>
          <p:cNvSpPr txBox="1"/>
          <p:nvPr/>
        </p:nvSpPr>
        <p:spPr>
          <a:xfrm>
            <a:off x="3880239" y="373482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6FEC48-855C-484E-A9CE-9B674B5F4749}"/>
              </a:ext>
            </a:extLst>
          </p:cNvPr>
          <p:cNvSpPr txBox="1"/>
          <p:nvPr/>
        </p:nvSpPr>
        <p:spPr>
          <a:xfrm>
            <a:off x="3890805" y="418087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0C49F4-1407-4480-9078-1EF7FE25DE51}"/>
              </a:ext>
            </a:extLst>
          </p:cNvPr>
          <p:cNvSpPr txBox="1"/>
          <p:nvPr/>
        </p:nvSpPr>
        <p:spPr>
          <a:xfrm>
            <a:off x="4796841" y="418087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19957A-EF0F-4B78-AF50-A0077E6E908E}"/>
              </a:ext>
            </a:extLst>
          </p:cNvPr>
          <p:cNvSpPr txBox="1"/>
          <p:nvPr/>
        </p:nvSpPr>
        <p:spPr>
          <a:xfrm>
            <a:off x="4349799" y="39271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BB52A7DE-9C5E-4DA7-8034-E1D9E4EEA7AD}"/>
              </a:ext>
            </a:extLst>
          </p:cNvPr>
          <p:cNvSpPr/>
          <p:nvPr/>
        </p:nvSpPr>
        <p:spPr>
          <a:xfrm rot="16200000">
            <a:off x="4282500" y="321270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E64BA4A4-08C6-49D9-92A9-0E05E914DCC1}"/>
              </a:ext>
            </a:extLst>
          </p:cNvPr>
          <p:cNvSpPr/>
          <p:nvPr/>
        </p:nvSpPr>
        <p:spPr>
          <a:xfrm rot="5400000">
            <a:off x="4272213" y="413982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C87648-113B-4B12-8D11-0E417E75C0DC}"/>
              </a:ext>
            </a:extLst>
          </p:cNvPr>
          <p:cNvSpPr txBox="1"/>
          <p:nvPr/>
        </p:nvSpPr>
        <p:spPr>
          <a:xfrm>
            <a:off x="4402803" y="46752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3AAC50-B6C5-43E6-8752-9075BF6656FF}"/>
              </a:ext>
            </a:extLst>
          </p:cNvPr>
          <p:cNvSpPr txBox="1"/>
          <p:nvPr/>
        </p:nvSpPr>
        <p:spPr>
          <a:xfrm>
            <a:off x="4402802" y="33808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2E22534-774D-4CFF-A5C3-66360A8C19C1}"/>
              </a:ext>
            </a:extLst>
          </p:cNvPr>
          <p:cNvSpPr txBox="1"/>
          <p:nvPr/>
        </p:nvSpPr>
        <p:spPr>
          <a:xfrm>
            <a:off x="4794718" y="373482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086C95-5B99-41B4-A3BF-BAC247864F0D}"/>
              </a:ext>
            </a:extLst>
          </p:cNvPr>
          <p:cNvSpPr txBox="1"/>
          <p:nvPr/>
        </p:nvSpPr>
        <p:spPr>
          <a:xfrm>
            <a:off x="4304161" y="232043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62110A6-2F58-40B5-BE82-86BE0752EEB3}"/>
              </a:ext>
            </a:extLst>
          </p:cNvPr>
          <p:cNvCxnSpPr>
            <a:cxnSpLocks/>
          </p:cNvCxnSpPr>
          <p:nvPr/>
        </p:nvCxnSpPr>
        <p:spPr>
          <a:xfrm>
            <a:off x="7772502" y="424266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9C8EBC5-86D9-43C2-A235-D3465BA7D32F}"/>
              </a:ext>
            </a:extLst>
          </p:cNvPr>
          <p:cNvCxnSpPr>
            <a:cxnSpLocks/>
          </p:cNvCxnSpPr>
          <p:nvPr/>
        </p:nvCxnSpPr>
        <p:spPr>
          <a:xfrm>
            <a:off x="8651732" y="424266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8230221-C5CE-4255-BA1C-DAE5DE1610FC}"/>
              </a:ext>
            </a:extLst>
          </p:cNvPr>
          <p:cNvSpPr txBox="1"/>
          <p:nvPr/>
        </p:nvSpPr>
        <p:spPr>
          <a:xfrm>
            <a:off x="7735129" y="373482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8C18BE-7510-4796-B33E-9B6BFEBF52CB}"/>
              </a:ext>
            </a:extLst>
          </p:cNvPr>
          <p:cNvSpPr txBox="1"/>
          <p:nvPr/>
        </p:nvSpPr>
        <p:spPr>
          <a:xfrm>
            <a:off x="7745695" y="418087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75CA44E-4209-4D5E-8ABC-0B29CECD0A02}"/>
              </a:ext>
            </a:extLst>
          </p:cNvPr>
          <p:cNvSpPr txBox="1"/>
          <p:nvPr/>
        </p:nvSpPr>
        <p:spPr>
          <a:xfrm>
            <a:off x="8651731" y="418087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ACE118B-5713-4E84-9C15-5369971C2B98}"/>
              </a:ext>
            </a:extLst>
          </p:cNvPr>
          <p:cNvSpPr txBox="1"/>
          <p:nvPr/>
        </p:nvSpPr>
        <p:spPr>
          <a:xfrm>
            <a:off x="8204689" y="39271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B99E8C4C-04A9-4F39-BCB6-53986B03D5A5}"/>
              </a:ext>
            </a:extLst>
          </p:cNvPr>
          <p:cNvSpPr/>
          <p:nvPr/>
        </p:nvSpPr>
        <p:spPr>
          <a:xfrm rot="16200000">
            <a:off x="8137390" y="321270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9F4FFEF6-C395-432C-A70C-6B1F6837CDAD}"/>
              </a:ext>
            </a:extLst>
          </p:cNvPr>
          <p:cNvSpPr/>
          <p:nvPr/>
        </p:nvSpPr>
        <p:spPr>
          <a:xfrm rot="5400000">
            <a:off x="8127103" y="413982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3436FD1-2664-430D-93A0-01D6CAF8D3D9}"/>
              </a:ext>
            </a:extLst>
          </p:cNvPr>
          <p:cNvSpPr txBox="1"/>
          <p:nvPr/>
        </p:nvSpPr>
        <p:spPr>
          <a:xfrm>
            <a:off x="8257693" y="46752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D336B4-2628-4DA4-8848-FFDB1F349F28}"/>
              </a:ext>
            </a:extLst>
          </p:cNvPr>
          <p:cNvSpPr txBox="1"/>
          <p:nvPr/>
        </p:nvSpPr>
        <p:spPr>
          <a:xfrm>
            <a:off x="8257692" y="33808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7568B8B-1491-40D7-813E-D37D8B5CA6C8}"/>
              </a:ext>
            </a:extLst>
          </p:cNvPr>
          <p:cNvSpPr txBox="1"/>
          <p:nvPr/>
        </p:nvSpPr>
        <p:spPr>
          <a:xfrm>
            <a:off x="8865620" y="373482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144D35D-5F65-44B9-B738-BED26D886966}"/>
              </a:ext>
            </a:extLst>
          </p:cNvPr>
          <p:cNvSpPr txBox="1"/>
          <p:nvPr/>
        </p:nvSpPr>
        <p:spPr>
          <a:xfrm>
            <a:off x="8237289" y="141040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5E6D17E-9D0B-49CA-AF54-2F93E35EB4AF}"/>
              </a:ext>
            </a:extLst>
          </p:cNvPr>
          <p:cNvSpPr/>
          <p:nvPr/>
        </p:nvSpPr>
        <p:spPr>
          <a:xfrm>
            <a:off x="9081410" y="60070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EF4C00E-56FF-414A-906E-83F0469EC6A2}"/>
              </a:ext>
            </a:extLst>
          </p:cNvPr>
          <p:cNvSpPr/>
          <p:nvPr/>
        </p:nvSpPr>
        <p:spPr>
          <a:xfrm>
            <a:off x="9081410" y="41953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F19D5AF-7905-44A2-8435-D804EE2E1AA0}"/>
              </a:ext>
            </a:extLst>
          </p:cNvPr>
          <p:cNvCxnSpPr/>
          <p:nvPr/>
        </p:nvCxnSpPr>
        <p:spPr>
          <a:xfrm>
            <a:off x="9098379" y="53628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89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3" grpId="0"/>
      <p:bldP spid="34" grpId="0"/>
      <p:bldP spid="35" grpId="0"/>
      <p:bldP spid="36" grpId="0"/>
      <p:bldP spid="37" grpId="0" animBg="1"/>
      <p:bldP spid="38" grpId="0" animBg="1"/>
      <p:bldP spid="39" grpId="0"/>
      <p:bldP spid="40" grpId="0"/>
      <p:bldP spid="41" grpId="0"/>
      <p:bldP spid="42" grpId="0"/>
    </p:bld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801884-D6FA-470F-B4FA-CB11B7C83F33}"/>
              </a:ext>
            </a:extLst>
          </p:cNvPr>
          <p:cNvSpPr/>
          <p:nvPr/>
        </p:nvSpPr>
        <p:spPr>
          <a:xfrm>
            <a:off x="103032" y="51516"/>
            <a:ext cx="95561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diagrams are made from regular octagons.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the line of symmetry on each diagram.</a:t>
            </a:r>
          </a:p>
        </p:txBody>
      </p:sp>
      <p:pic>
        <p:nvPicPr>
          <p:cNvPr id="3" name="Picture 2" descr="https://app.doublestruck.eu/content/K2_REAS/HTML/Q/Q11B03_files/image002.jpg">
            <a:extLst>
              <a:ext uri="{FF2B5EF4-FFF2-40B4-BE49-F238E27FC236}">
                <a16:creationId xmlns:a16="http://schemas.microsoft.com/office/drawing/2014/main" id="{31CBB513-9223-47BC-825F-CD5299C89E3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73" y="1598033"/>
            <a:ext cx="3447353" cy="1759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ttps://app.doublestruck.eu/content/K2_REAS/HTML/Q/Q11B03_files/image003.jpg">
            <a:extLst>
              <a:ext uri="{FF2B5EF4-FFF2-40B4-BE49-F238E27FC236}">
                <a16:creationId xmlns:a16="http://schemas.microsoft.com/office/drawing/2014/main" id="{815EC74C-3E81-48AA-BDAC-F02FC90721B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030" y="1598033"/>
            <a:ext cx="2860948" cy="2878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s://app.doublestruck.eu/content/K2_REAS/HTML/Q/Q11B03_files/image004.jpg">
            <a:extLst>
              <a:ext uri="{FF2B5EF4-FFF2-40B4-BE49-F238E27FC236}">
                <a16:creationId xmlns:a16="http://schemas.microsoft.com/office/drawing/2014/main" id="{3065D0A7-9A56-40F7-A4E3-B307EABCF71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682" y="1598033"/>
            <a:ext cx="3216345" cy="32163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BA050A-EC2E-4871-8BF7-68A942C4662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AB0094-4759-43A2-8BF2-49063A209FF5}"/>
              </a:ext>
            </a:extLst>
          </p:cNvPr>
          <p:cNvCxnSpPr>
            <a:cxnSpLocks/>
          </p:cNvCxnSpPr>
          <p:nvPr/>
        </p:nvCxnSpPr>
        <p:spPr>
          <a:xfrm flipH="1">
            <a:off x="1992573" y="1323832"/>
            <a:ext cx="1" cy="248389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0F958E-B36E-4AD2-AEA6-15ED228F1AD4}"/>
              </a:ext>
            </a:extLst>
          </p:cNvPr>
          <p:cNvCxnSpPr>
            <a:cxnSpLocks/>
          </p:cNvCxnSpPr>
          <p:nvPr/>
        </p:nvCxnSpPr>
        <p:spPr>
          <a:xfrm>
            <a:off x="4785557" y="1570737"/>
            <a:ext cx="2183132" cy="22096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3D870B1-EC86-43CB-85CE-F4BA4E5987F3}"/>
              </a:ext>
            </a:extLst>
          </p:cNvPr>
          <p:cNvCxnSpPr>
            <a:cxnSpLocks/>
          </p:cNvCxnSpPr>
          <p:nvPr/>
        </p:nvCxnSpPr>
        <p:spPr>
          <a:xfrm flipH="1">
            <a:off x="9157648" y="1611681"/>
            <a:ext cx="2785957" cy="270813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50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Three children do a sponsored silence.</a:t>
            </a:r>
          </a:p>
          <a:p>
            <a:r>
              <a:rPr lang="en-US" sz="3200" b="1" dirty="0"/>
              <a:t>This is a chart of the money they collected.</a:t>
            </a:r>
          </a:p>
        </p:txBody>
      </p:sp>
      <p:pic>
        <p:nvPicPr>
          <p:cNvPr id="81922" name="Picture 2">
            <a:extLst>
              <a:ext uri="{FF2B5EF4-FFF2-40B4-BE49-F238E27FC236}">
                <a16:creationId xmlns:a16="http://schemas.microsoft.com/office/drawing/2014/main" id="{118D92DA-4F08-4AF6-B1B3-3AB253E85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36" y="1127218"/>
            <a:ext cx="4684734" cy="3744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EEDC9E-31B0-4895-8C89-6081A10DE655}"/>
              </a:ext>
            </a:extLst>
          </p:cNvPr>
          <p:cNvSpPr/>
          <p:nvPr/>
        </p:nvSpPr>
        <p:spPr>
          <a:xfrm>
            <a:off x="5279701" y="1127218"/>
            <a:ext cx="66590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how much Sheena collected.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5CE8DB-97EE-49FF-A5D3-4FC37E95602B}"/>
              </a:ext>
            </a:extLst>
          </p:cNvPr>
          <p:cNvSpPr/>
          <p:nvPr/>
        </p:nvSpPr>
        <p:spPr>
          <a:xfrm>
            <a:off x="5279701" y="3168938"/>
            <a:ext cx="66590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Together Gary and Pip collected more than £60</a:t>
            </a:r>
          </a:p>
          <a:p>
            <a:r>
              <a:rPr lang="en-US" sz="3200" b="1" dirty="0"/>
              <a:t>Explain how the chart shows this.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4D1240-A7FE-4678-A0D6-3BAAC0A1F16B}"/>
              </a:ext>
            </a:extLst>
          </p:cNvPr>
          <p:cNvSpPr txBox="1"/>
          <p:nvPr/>
        </p:nvSpPr>
        <p:spPr>
          <a:xfrm>
            <a:off x="5279702" y="1641637"/>
            <a:ext cx="1654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D09515-D04A-4F15-8D50-BD63DBA3CAD8}"/>
              </a:ext>
            </a:extLst>
          </p:cNvPr>
          <p:cNvSpPr txBox="1"/>
          <p:nvPr/>
        </p:nvSpPr>
        <p:spPr>
          <a:xfrm>
            <a:off x="5279701" y="2192785"/>
            <a:ext cx="53824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You get the mark for an estimate of between £33 and £34.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81B541-41E0-4170-AA8A-8957879A093A}"/>
              </a:ext>
            </a:extLst>
          </p:cNvPr>
          <p:cNvSpPr txBox="1"/>
          <p:nvPr/>
        </p:nvSpPr>
        <p:spPr>
          <a:xfrm>
            <a:off x="56121" y="4902118"/>
            <a:ext cx="11581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Pip collected £35 because the chart shows 3 circles and 1 half circle.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9C202D-3FAE-4DD2-97E3-4A4F8C2ECC72}"/>
              </a:ext>
            </a:extLst>
          </p:cNvPr>
          <p:cNvSpPr txBox="1"/>
          <p:nvPr/>
        </p:nvSpPr>
        <p:spPr>
          <a:xfrm>
            <a:off x="56121" y="5397900"/>
            <a:ext cx="118825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Gary collected more than £25 because the chart shows 2 circles and more than half of another circle.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0E9AF8-C871-48BB-BEF4-A09F802D487D}"/>
              </a:ext>
            </a:extLst>
          </p:cNvPr>
          <p:cNvSpPr txBox="1"/>
          <p:nvPr/>
        </p:nvSpPr>
        <p:spPr>
          <a:xfrm>
            <a:off x="5846968" y="5912250"/>
            <a:ext cx="6039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 + more than 25 = more than 60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A207D5-E650-499F-96F4-13D68E8DA77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33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Class 6 did a survey of birthday dates. This chart shows the number of people with birthdays in each three months of the year.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50C61-5AD5-4FE1-854A-926C8C7E4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98" y="1242866"/>
            <a:ext cx="5591156" cy="40606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3F3254-FB53-4178-B5CC-B27EF97D2224}"/>
              </a:ext>
            </a:extLst>
          </p:cNvPr>
          <p:cNvSpPr/>
          <p:nvPr/>
        </p:nvSpPr>
        <p:spPr>
          <a:xfrm>
            <a:off x="5784954" y="1127218"/>
            <a:ext cx="61641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From the chart, how many people have a birthday before July?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859E6C-4D5D-4382-8CEF-6B383574F48A}"/>
              </a:ext>
            </a:extLst>
          </p:cNvPr>
          <p:cNvSpPr/>
          <p:nvPr/>
        </p:nvSpPr>
        <p:spPr>
          <a:xfrm>
            <a:off x="5784953" y="2779941"/>
            <a:ext cx="616413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Nobody has a birthday in October. </a:t>
            </a:r>
          </a:p>
          <a:p>
            <a:r>
              <a:rPr lang="en-US" sz="3200" b="1" dirty="0"/>
              <a:t>Six people have a birthday in November. How many people have a birthday in December?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9BA931-EB20-4BB9-8610-EB2176354E0B}"/>
              </a:ext>
            </a:extLst>
          </p:cNvPr>
          <p:cNvSpPr txBox="1"/>
          <p:nvPr/>
        </p:nvSpPr>
        <p:spPr>
          <a:xfrm>
            <a:off x="1162386" y="3649374"/>
            <a:ext cx="409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A3547B-2CDA-4581-85E7-DB5A4CD006FE}"/>
              </a:ext>
            </a:extLst>
          </p:cNvPr>
          <p:cNvSpPr txBox="1"/>
          <p:nvPr/>
        </p:nvSpPr>
        <p:spPr>
          <a:xfrm>
            <a:off x="1162386" y="3388843"/>
            <a:ext cx="409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A70054-1CAA-47DD-8367-0885ABFC9838}"/>
              </a:ext>
            </a:extLst>
          </p:cNvPr>
          <p:cNvSpPr txBox="1"/>
          <p:nvPr/>
        </p:nvSpPr>
        <p:spPr>
          <a:xfrm>
            <a:off x="1162386" y="3127766"/>
            <a:ext cx="409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4FF5DB-97D6-431B-8537-3D6B4AD38F39}"/>
              </a:ext>
            </a:extLst>
          </p:cNvPr>
          <p:cNvSpPr txBox="1"/>
          <p:nvPr/>
        </p:nvSpPr>
        <p:spPr>
          <a:xfrm>
            <a:off x="1162386" y="2871998"/>
            <a:ext cx="409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BF6F71-BEEE-46EE-8E4F-47310A813272}"/>
              </a:ext>
            </a:extLst>
          </p:cNvPr>
          <p:cNvSpPr txBox="1"/>
          <p:nvPr/>
        </p:nvSpPr>
        <p:spPr>
          <a:xfrm>
            <a:off x="1052849" y="2352456"/>
            <a:ext cx="475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1A559A-C108-4672-8E9B-77485864ACE6}"/>
              </a:ext>
            </a:extLst>
          </p:cNvPr>
          <p:cNvSpPr txBox="1"/>
          <p:nvPr/>
        </p:nvSpPr>
        <p:spPr>
          <a:xfrm>
            <a:off x="1052849" y="2091925"/>
            <a:ext cx="475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D45D2F-82ED-47D8-A223-B80BAE97311A}"/>
              </a:ext>
            </a:extLst>
          </p:cNvPr>
          <p:cNvSpPr txBox="1"/>
          <p:nvPr/>
        </p:nvSpPr>
        <p:spPr>
          <a:xfrm>
            <a:off x="1052849" y="1830848"/>
            <a:ext cx="475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9C6BBE-4787-4151-B415-2257EC000C0E}"/>
              </a:ext>
            </a:extLst>
          </p:cNvPr>
          <p:cNvSpPr txBox="1"/>
          <p:nvPr/>
        </p:nvSpPr>
        <p:spPr>
          <a:xfrm>
            <a:off x="1052849" y="1575080"/>
            <a:ext cx="475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18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853C74D-ADEC-4DB9-8C03-EADB911A4C1F}"/>
              </a:ext>
            </a:extLst>
          </p:cNvPr>
          <p:cNvCxnSpPr>
            <a:cxnSpLocks/>
          </p:cNvCxnSpPr>
          <p:nvPr/>
        </p:nvCxnSpPr>
        <p:spPr>
          <a:xfrm flipH="1">
            <a:off x="1528763" y="2558861"/>
            <a:ext cx="9604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07370F-2CE9-4945-9B8C-80A27AF2E6C5}"/>
              </a:ext>
            </a:extLst>
          </p:cNvPr>
          <p:cNvCxnSpPr>
            <a:cxnSpLocks/>
          </p:cNvCxnSpPr>
          <p:nvPr/>
        </p:nvCxnSpPr>
        <p:spPr>
          <a:xfrm flipH="1">
            <a:off x="1528763" y="3202669"/>
            <a:ext cx="18780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10EE84DB-A672-40C6-A1D0-EB0358B97642}"/>
              </a:ext>
            </a:extLst>
          </p:cNvPr>
          <p:cNvSpPr/>
          <p:nvPr/>
        </p:nvSpPr>
        <p:spPr>
          <a:xfrm>
            <a:off x="6069331" y="2166056"/>
            <a:ext cx="201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+ 7 =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AA02B9-853E-4D9D-A81C-640AE6A4BBE7}"/>
              </a:ext>
            </a:extLst>
          </p:cNvPr>
          <p:cNvSpPr/>
          <p:nvPr/>
        </p:nvSpPr>
        <p:spPr>
          <a:xfrm>
            <a:off x="7505090" y="2161654"/>
            <a:ext cx="201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 people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CE15863-31B2-4A12-8B66-E68B7B978BFA}"/>
              </a:ext>
            </a:extLst>
          </p:cNvPr>
          <p:cNvCxnSpPr>
            <a:cxnSpLocks/>
          </p:cNvCxnSpPr>
          <p:nvPr/>
        </p:nvCxnSpPr>
        <p:spPr>
          <a:xfrm flipH="1">
            <a:off x="1528763" y="2300068"/>
            <a:ext cx="37179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9A077DA-2F1A-42FC-9303-15F81C5ADF79}"/>
              </a:ext>
            </a:extLst>
          </p:cNvPr>
          <p:cNvSpPr/>
          <p:nvPr/>
        </p:nvSpPr>
        <p:spPr>
          <a:xfrm>
            <a:off x="6096000" y="4851010"/>
            <a:ext cx="201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 – 6 =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406FBB-93AD-4B59-BF11-AD8D7A1FB9A2}"/>
              </a:ext>
            </a:extLst>
          </p:cNvPr>
          <p:cNvSpPr/>
          <p:nvPr/>
        </p:nvSpPr>
        <p:spPr>
          <a:xfrm>
            <a:off x="7531759" y="4846608"/>
            <a:ext cx="201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people</a:t>
            </a:r>
          </a:p>
        </p:txBody>
      </p:sp>
    </p:spTree>
    <p:extLst>
      <p:ext uri="{BB962C8B-B14F-4D97-AF65-F5344CB8AC3E}">
        <p14:creationId xmlns:p14="http://schemas.microsoft.com/office/powerpoint/2010/main" val="231987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0" grpId="0"/>
      <p:bldP spid="21" grpId="0"/>
      <p:bldP spid="24" grpId="0"/>
      <p:bldP spid="25" grpId="0"/>
    </p:bld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A and B stand for two different whole numbers.</a:t>
            </a:r>
          </a:p>
          <a:p>
            <a:r>
              <a:rPr lang="en-US" sz="3200" b="1" dirty="0"/>
              <a:t>The sum of all the numbers on all five cards is 30</a:t>
            </a:r>
          </a:p>
          <a:p>
            <a:r>
              <a:rPr lang="en-US" sz="3200" b="1" dirty="0"/>
              <a:t>What could be the values of A and B?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89C38-3E54-4AD9-8E71-AB6DB695A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2" y="583189"/>
            <a:ext cx="6151417" cy="973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5A5238-6DF0-4E23-B602-66F476078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17" y="3096987"/>
            <a:ext cx="3808577" cy="1217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66B38D-CE5F-4AE0-8BD0-6324FDBF5C2A}"/>
              </a:ext>
            </a:extLst>
          </p:cNvPr>
          <p:cNvSpPr txBox="1"/>
          <p:nvPr/>
        </p:nvSpPr>
        <p:spPr>
          <a:xfrm>
            <a:off x="1152678" y="3429000"/>
            <a:ext cx="7046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C09AD8-9FD3-447E-809B-1175B2CCAF61}"/>
              </a:ext>
            </a:extLst>
          </p:cNvPr>
          <p:cNvSpPr txBox="1"/>
          <p:nvPr/>
        </p:nvSpPr>
        <p:spPr>
          <a:xfrm>
            <a:off x="3462336" y="3429000"/>
            <a:ext cx="7046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C57F95E-57D7-4527-BDCC-D175A1D00E17}"/>
              </a:ext>
            </a:extLst>
          </p:cNvPr>
          <p:cNvSpPr txBox="1"/>
          <p:nvPr/>
        </p:nvSpPr>
        <p:spPr>
          <a:xfrm>
            <a:off x="4914933" y="3088844"/>
            <a:ext cx="344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x 3 = 3 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2605501-E1EB-4E10-B991-F54BD3ACE305}"/>
              </a:ext>
            </a:extLst>
          </p:cNvPr>
          <p:cNvSpPr txBox="1"/>
          <p:nvPr/>
        </p:nvSpPr>
        <p:spPr>
          <a:xfrm>
            <a:off x="5361332" y="3544029"/>
            <a:ext cx="344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 x 2 =    0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BE38581-5B5D-4380-A740-55B0C0ABF5CC}"/>
              </a:ext>
            </a:extLst>
          </p:cNvPr>
          <p:cNvGrpSpPr/>
          <p:nvPr/>
        </p:nvGrpSpPr>
        <p:grpSpPr>
          <a:xfrm>
            <a:off x="7139153" y="3994315"/>
            <a:ext cx="1049108" cy="630942"/>
            <a:chOff x="7139153" y="3994315"/>
            <a:chExt cx="1049108" cy="63094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74465DE-83AB-45A5-9C51-99E287F6DB5D}"/>
                </a:ext>
              </a:extLst>
            </p:cNvPr>
            <p:cNvCxnSpPr>
              <a:cxnSpLocks/>
            </p:cNvCxnSpPr>
            <p:nvPr/>
          </p:nvCxnSpPr>
          <p:spPr>
            <a:xfrm>
              <a:off x="7139153" y="4055352"/>
              <a:ext cx="9104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33F5672-40CD-4D26-AC80-02A0E66E7C3D}"/>
                </a:ext>
              </a:extLst>
            </p:cNvPr>
            <p:cNvSpPr txBox="1"/>
            <p:nvPr/>
          </p:nvSpPr>
          <p:spPr>
            <a:xfrm>
              <a:off x="7151715" y="3994315"/>
              <a:ext cx="1036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260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3" grpId="0"/>
      <p:bldP spid="54" grpId="0"/>
    </p:bld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A and B stand for two different whole numbers.</a:t>
            </a:r>
          </a:p>
          <a:p>
            <a:r>
              <a:rPr lang="en-US" sz="3200" b="1" dirty="0"/>
              <a:t>The sum of all the numbers on all five cards is 30</a:t>
            </a:r>
          </a:p>
          <a:p>
            <a:r>
              <a:rPr lang="en-US" sz="3200" b="1" dirty="0"/>
              <a:t>What could be the values of A and B?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89C38-3E54-4AD9-8E71-AB6DB695A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2" y="583189"/>
            <a:ext cx="6151417" cy="973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5A5238-6DF0-4E23-B602-66F476078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17" y="3096987"/>
            <a:ext cx="3808577" cy="1217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66B38D-CE5F-4AE0-8BD0-6324FDBF5C2A}"/>
              </a:ext>
            </a:extLst>
          </p:cNvPr>
          <p:cNvSpPr txBox="1"/>
          <p:nvPr/>
        </p:nvSpPr>
        <p:spPr>
          <a:xfrm>
            <a:off x="1270387" y="3429000"/>
            <a:ext cx="6285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C09AD8-9FD3-447E-809B-1175B2CCAF61}"/>
              </a:ext>
            </a:extLst>
          </p:cNvPr>
          <p:cNvSpPr txBox="1"/>
          <p:nvPr/>
        </p:nvSpPr>
        <p:spPr>
          <a:xfrm>
            <a:off x="3462336" y="3429000"/>
            <a:ext cx="7046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C57F95E-57D7-4527-BDCC-D175A1D00E17}"/>
              </a:ext>
            </a:extLst>
          </p:cNvPr>
          <p:cNvSpPr txBox="1"/>
          <p:nvPr/>
        </p:nvSpPr>
        <p:spPr>
          <a:xfrm>
            <a:off x="5361332" y="3088844"/>
            <a:ext cx="2996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x 3 = 2 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2605501-E1EB-4E10-B991-F54BD3ACE305}"/>
              </a:ext>
            </a:extLst>
          </p:cNvPr>
          <p:cNvSpPr txBox="1"/>
          <p:nvPr/>
        </p:nvSpPr>
        <p:spPr>
          <a:xfrm>
            <a:off x="5361332" y="3544029"/>
            <a:ext cx="344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x 2 =    6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BE38581-5B5D-4380-A740-55B0C0ABF5CC}"/>
              </a:ext>
            </a:extLst>
          </p:cNvPr>
          <p:cNvGrpSpPr/>
          <p:nvPr/>
        </p:nvGrpSpPr>
        <p:grpSpPr>
          <a:xfrm>
            <a:off x="7139153" y="3994315"/>
            <a:ext cx="1049108" cy="630942"/>
            <a:chOff x="7139153" y="3994315"/>
            <a:chExt cx="1049108" cy="63094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74465DE-83AB-45A5-9C51-99E287F6DB5D}"/>
                </a:ext>
              </a:extLst>
            </p:cNvPr>
            <p:cNvCxnSpPr>
              <a:cxnSpLocks/>
            </p:cNvCxnSpPr>
            <p:nvPr/>
          </p:nvCxnSpPr>
          <p:spPr>
            <a:xfrm>
              <a:off x="7139153" y="4055352"/>
              <a:ext cx="9104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33F5672-40CD-4D26-AC80-02A0E66E7C3D}"/>
                </a:ext>
              </a:extLst>
            </p:cNvPr>
            <p:cNvSpPr txBox="1"/>
            <p:nvPr/>
          </p:nvSpPr>
          <p:spPr>
            <a:xfrm>
              <a:off x="7151715" y="3994315"/>
              <a:ext cx="1036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696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3" grpId="0"/>
      <p:bldP spid="54" grpId="0"/>
    </p:bld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A and B stand for two different whole numbers.</a:t>
            </a:r>
          </a:p>
          <a:p>
            <a:r>
              <a:rPr lang="en-US" sz="3200" b="1" dirty="0"/>
              <a:t>The sum of all the numbers on all five cards is 30</a:t>
            </a:r>
          </a:p>
          <a:p>
            <a:r>
              <a:rPr lang="en-US" sz="3200" b="1" dirty="0"/>
              <a:t>What could be the values of A and B?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89C38-3E54-4AD9-8E71-AB6DB695A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2" y="583189"/>
            <a:ext cx="6151417" cy="973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5A5238-6DF0-4E23-B602-66F476078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17" y="3096987"/>
            <a:ext cx="3808577" cy="1217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66B38D-CE5F-4AE0-8BD0-6324FDBF5C2A}"/>
              </a:ext>
            </a:extLst>
          </p:cNvPr>
          <p:cNvSpPr txBox="1"/>
          <p:nvPr/>
        </p:nvSpPr>
        <p:spPr>
          <a:xfrm>
            <a:off x="1270387" y="3429000"/>
            <a:ext cx="6285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C09AD8-9FD3-447E-809B-1175B2CCAF61}"/>
              </a:ext>
            </a:extLst>
          </p:cNvPr>
          <p:cNvSpPr txBox="1"/>
          <p:nvPr/>
        </p:nvSpPr>
        <p:spPr>
          <a:xfrm>
            <a:off x="3462336" y="3429000"/>
            <a:ext cx="7046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C57F95E-57D7-4527-BDCC-D175A1D00E17}"/>
              </a:ext>
            </a:extLst>
          </p:cNvPr>
          <p:cNvSpPr txBox="1"/>
          <p:nvPr/>
        </p:nvSpPr>
        <p:spPr>
          <a:xfrm>
            <a:off x="5361332" y="3088844"/>
            <a:ext cx="2996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x 3 = 1 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2605501-E1EB-4E10-B991-F54BD3ACE305}"/>
              </a:ext>
            </a:extLst>
          </p:cNvPr>
          <p:cNvSpPr txBox="1"/>
          <p:nvPr/>
        </p:nvSpPr>
        <p:spPr>
          <a:xfrm>
            <a:off x="5361332" y="3544029"/>
            <a:ext cx="344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x 2 = 1 2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BE38581-5B5D-4380-A740-55B0C0ABF5CC}"/>
              </a:ext>
            </a:extLst>
          </p:cNvPr>
          <p:cNvGrpSpPr/>
          <p:nvPr/>
        </p:nvGrpSpPr>
        <p:grpSpPr>
          <a:xfrm>
            <a:off x="7139153" y="3994315"/>
            <a:ext cx="1049108" cy="630942"/>
            <a:chOff x="7139153" y="3994315"/>
            <a:chExt cx="1049108" cy="63094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74465DE-83AB-45A5-9C51-99E287F6DB5D}"/>
                </a:ext>
              </a:extLst>
            </p:cNvPr>
            <p:cNvCxnSpPr>
              <a:cxnSpLocks/>
            </p:cNvCxnSpPr>
            <p:nvPr/>
          </p:nvCxnSpPr>
          <p:spPr>
            <a:xfrm>
              <a:off x="7139153" y="4055352"/>
              <a:ext cx="9104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33F5672-40CD-4D26-AC80-02A0E66E7C3D}"/>
                </a:ext>
              </a:extLst>
            </p:cNvPr>
            <p:cNvSpPr txBox="1"/>
            <p:nvPr/>
          </p:nvSpPr>
          <p:spPr>
            <a:xfrm>
              <a:off x="7151715" y="3994315"/>
              <a:ext cx="1036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24D54D28-C9B9-4389-8D07-C1407E2FA0B6}"/>
              </a:ext>
            </a:extLst>
          </p:cNvPr>
          <p:cNvSpPr txBox="1"/>
          <p:nvPr/>
        </p:nvSpPr>
        <p:spPr>
          <a:xfrm>
            <a:off x="397990" y="4375860"/>
            <a:ext cx="39417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But they can’t be the same!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AA5EFC1-9000-427E-88EC-E9E1493F41ED}"/>
              </a:ext>
            </a:extLst>
          </p:cNvPr>
          <p:cNvSpPr/>
          <p:nvPr/>
        </p:nvSpPr>
        <p:spPr>
          <a:xfrm>
            <a:off x="3774385" y="1570775"/>
            <a:ext cx="1726297" cy="4969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75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3" grpId="0"/>
      <p:bldP spid="54" grpId="0"/>
      <p:bldP spid="58" grpId="0"/>
      <p:bldP spid="59" grpId="0" animBg="1"/>
    </p:bld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A and B stand for two different whole numbers.</a:t>
            </a:r>
          </a:p>
          <a:p>
            <a:r>
              <a:rPr lang="en-US" sz="3200" b="1" dirty="0"/>
              <a:t>The sum of all the numbers on all five cards is 30</a:t>
            </a:r>
          </a:p>
          <a:p>
            <a:r>
              <a:rPr lang="en-US" sz="3200" b="1" dirty="0"/>
              <a:t>What could be the values of A and B?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89C38-3E54-4AD9-8E71-AB6DB695A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2" y="583189"/>
            <a:ext cx="6151417" cy="973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5A5238-6DF0-4E23-B602-66F476078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17" y="3096987"/>
            <a:ext cx="3808577" cy="1217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66B38D-CE5F-4AE0-8BD0-6324FDBF5C2A}"/>
              </a:ext>
            </a:extLst>
          </p:cNvPr>
          <p:cNvSpPr txBox="1"/>
          <p:nvPr/>
        </p:nvSpPr>
        <p:spPr>
          <a:xfrm>
            <a:off x="1270387" y="3429000"/>
            <a:ext cx="6285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C09AD8-9FD3-447E-809B-1175B2CCAF61}"/>
              </a:ext>
            </a:extLst>
          </p:cNvPr>
          <p:cNvSpPr txBox="1"/>
          <p:nvPr/>
        </p:nvSpPr>
        <p:spPr>
          <a:xfrm>
            <a:off x="3296077" y="3429000"/>
            <a:ext cx="8629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7.5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C57F95E-57D7-4527-BDCC-D175A1D00E17}"/>
              </a:ext>
            </a:extLst>
          </p:cNvPr>
          <p:cNvSpPr txBox="1"/>
          <p:nvPr/>
        </p:nvSpPr>
        <p:spPr>
          <a:xfrm>
            <a:off x="5361332" y="3088844"/>
            <a:ext cx="2996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x 3 = 1 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2605501-E1EB-4E10-B991-F54BD3ACE305}"/>
              </a:ext>
            </a:extLst>
          </p:cNvPr>
          <p:cNvSpPr txBox="1"/>
          <p:nvPr/>
        </p:nvSpPr>
        <p:spPr>
          <a:xfrm>
            <a:off x="4924800" y="3544029"/>
            <a:ext cx="3878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 x 2 = 1 5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BE38581-5B5D-4380-A740-55B0C0ABF5CC}"/>
              </a:ext>
            </a:extLst>
          </p:cNvPr>
          <p:cNvGrpSpPr/>
          <p:nvPr/>
        </p:nvGrpSpPr>
        <p:grpSpPr>
          <a:xfrm>
            <a:off x="7139153" y="3994315"/>
            <a:ext cx="1049108" cy="630942"/>
            <a:chOff x="7139153" y="3994315"/>
            <a:chExt cx="1049108" cy="63094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74465DE-83AB-45A5-9C51-99E287F6DB5D}"/>
                </a:ext>
              </a:extLst>
            </p:cNvPr>
            <p:cNvCxnSpPr>
              <a:cxnSpLocks/>
            </p:cNvCxnSpPr>
            <p:nvPr/>
          </p:nvCxnSpPr>
          <p:spPr>
            <a:xfrm>
              <a:off x="7139153" y="4055352"/>
              <a:ext cx="9104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33F5672-40CD-4D26-AC80-02A0E66E7C3D}"/>
                </a:ext>
              </a:extLst>
            </p:cNvPr>
            <p:cNvSpPr txBox="1"/>
            <p:nvPr/>
          </p:nvSpPr>
          <p:spPr>
            <a:xfrm>
              <a:off x="7151715" y="3994315"/>
              <a:ext cx="1036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24D54D28-C9B9-4389-8D07-C1407E2FA0B6}"/>
              </a:ext>
            </a:extLst>
          </p:cNvPr>
          <p:cNvSpPr txBox="1"/>
          <p:nvPr/>
        </p:nvSpPr>
        <p:spPr>
          <a:xfrm>
            <a:off x="397990" y="4375860"/>
            <a:ext cx="39417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But they can’t be decimals!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AA5EFC1-9000-427E-88EC-E9E1493F41ED}"/>
              </a:ext>
            </a:extLst>
          </p:cNvPr>
          <p:cNvSpPr/>
          <p:nvPr/>
        </p:nvSpPr>
        <p:spPr>
          <a:xfrm>
            <a:off x="5364980" y="1570775"/>
            <a:ext cx="1276741" cy="4969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14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3" grpId="0"/>
      <p:bldP spid="54" grpId="0"/>
      <p:bldP spid="58" grpId="0"/>
      <p:bldP spid="59" grpId="0" animBg="1"/>
    </p:bld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A and B stand for two different whole numbers.</a:t>
            </a:r>
          </a:p>
          <a:p>
            <a:r>
              <a:rPr lang="en-US" sz="3200" b="1" dirty="0"/>
              <a:t>The sum of all the numbers on all five cards is 30</a:t>
            </a:r>
          </a:p>
          <a:p>
            <a:r>
              <a:rPr lang="en-US" sz="3200" b="1" dirty="0"/>
              <a:t>What could be the values of A and B?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89C38-3E54-4AD9-8E71-AB6DB695A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2" y="583189"/>
            <a:ext cx="6151417" cy="973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5A5238-6DF0-4E23-B602-66F476078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17" y="3096987"/>
            <a:ext cx="3808577" cy="1217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66B38D-CE5F-4AE0-8BD0-6324FDBF5C2A}"/>
              </a:ext>
            </a:extLst>
          </p:cNvPr>
          <p:cNvSpPr txBox="1"/>
          <p:nvPr/>
        </p:nvSpPr>
        <p:spPr>
          <a:xfrm>
            <a:off x="1270387" y="3429000"/>
            <a:ext cx="6285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C09AD8-9FD3-447E-809B-1175B2CCAF61}"/>
              </a:ext>
            </a:extLst>
          </p:cNvPr>
          <p:cNvSpPr txBox="1"/>
          <p:nvPr/>
        </p:nvSpPr>
        <p:spPr>
          <a:xfrm>
            <a:off x="3462336" y="3429000"/>
            <a:ext cx="7046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C57F95E-57D7-4527-BDCC-D175A1D00E17}"/>
              </a:ext>
            </a:extLst>
          </p:cNvPr>
          <p:cNvSpPr txBox="1"/>
          <p:nvPr/>
        </p:nvSpPr>
        <p:spPr>
          <a:xfrm>
            <a:off x="5361332" y="3088844"/>
            <a:ext cx="2996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x 3 = 1 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2605501-E1EB-4E10-B991-F54BD3ACE305}"/>
              </a:ext>
            </a:extLst>
          </p:cNvPr>
          <p:cNvSpPr txBox="1"/>
          <p:nvPr/>
        </p:nvSpPr>
        <p:spPr>
          <a:xfrm>
            <a:off x="5361332" y="3544029"/>
            <a:ext cx="344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x 2 = 1 8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BE38581-5B5D-4380-A740-55B0C0ABF5CC}"/>
              </a:ext>
            </a:extLst>
          </p:cNvPr>
          <p:cNvGrpSpPr/>
          <p:nvPr/>
        </p:nvGrpSpPr>
        <p:grpSpPr>
          <a:xfrm>
            <a:off x="7139153" y="3994315"/>
            <a:ext cx="1049108" cy="630942"/>
            <a:chOff x="7139153" y="3994315"/>
            <a:chExt cx="1049108" cy="63094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74465DE-83AB-45A5-9C51-99E287F6DB5D}"/>
                </a:ext>
              </a:extLst>
            </p:cNvPr>
            <p:cNvCxnSpPr>
              <a:cxnSpLocks/>
            </p:cNvCxnSpPr>
            <p:nvPr/>
          </p:nvCxnSpPr>
          <p:spPr>
            <a:xfrm>
              <a:off x="7139153" y="4055352"/>
              <a:ext cx="9104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33F5672-40CD-4D26-AC80-02A0E66E7C3D}"/>
                </a:ext>
              </a:extLst>
            </p:cNvPr>
            <p:cNvSpPr txBox="1"/>
            <p:nvPr/>
          </p:nvSpPr>
          <p:spPr>
            <a:xfrm>
              <a:off x="7151715" y="3994315"/>
              <a:ext cx="1036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0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3" grpId="0"/>
      <p:bldP spid="54" grpId="0"/>
    </p:bld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A and B stand for two different whole numbers.</a:t>
            </a:r>
          </a:p>
          <a:p>
            <a:r>
              <a:rPr lang="en-US" sz="3200" b="1" dirty="0"/>
              <a:t>The sum of all the numbers on all five cards is 30</a:t>
            </a:r>
          </a:p>
          <a:p>
            <a:r>
              <a:rPr lang="en-US" sz="3200" b="1" dirty="0"/>
              <a:t>What could be the values of A and B?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89C38-3E54-4AD9-8E71-AB6DB695A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2" y="583189"/>
            <a:ext cx="6151417" cy="973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5A5238-6DF0-4E23-B602-66F476078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17" y="3096987"/>
            <a:ext cx="3808577" cy="1217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66B38D-CE5F-4AE0-8BD0-6324FDBF5C2A}"/>
              </a:ext>
            </a:extLst>
          </p:cNvPr>
          <p:cNvSpPr txBox="1"/>
          <p:nvPr/>
        </p:nvSpPr>
        <p:spPr>
          <a:xfrm>
            <a:off x="1270387" y="3429000"/>
            <a:ext cx="6285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C09AD8-9FD3-447E-809B-1175B2CCAF61}"/>
              </a:ext>
            </a:extLst>
          </p:cNvPr>
          <p:cNvSpPr txBox="1"/>
          <p:nvPr/>
        </p:nvSpPr>
        <p:spPr>
          <a:xfrm>
            <a:off x="3351499" y="3429000"/>
            <a:ext cx="7046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C57F95E-57D7-4527-BDCC-D175A1D00E17}"/>
              </a:ext>
            </a:extLst>
          </p:cNvPr>
          <p:cNvSpPr txBox="1"/>
          <p:nvPr/>
        </p:nvSpPr>
        <p:spPr>
          <a:xfrm>
            <a:off x="5361332" y="3088844"/>
            <a:ext cx="2996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x 3 =    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2605501-E1EB-4E10-B991-F54BD3ACE305}"/>
              </a:ext>
            </a:extLst>
          </p:cNvPr>
          <p:cNvSpPr txBox="1"/>
          <p:nvPr/>
        </p:nvSpPr>
        <p:spPr>
          <a:xfrm>
            <a:off x="4938655" y="3544029"/>
            <a:ext cx="3878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x 2 = 2 4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BE38581-5B5D-4380-A740-55B0C0ABF5CC}"/>
              </a:ext>
            </a:extLst>
          </p:cNvPr>
          <p:cNvGrpSpPr/>
          <p:nvPr/>
        </p:nvGrpSpPr>
        <p:grpSpPr>
          <a:xfrm>
            <a:off x="7139153" y="3994315"/>
            <a:ext cx="1049108" cy="630942"/>
            <a:chOff x="7139153" y="3994315"/>
            <a:chExt cx="1049108" cy="63094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74465DE-83AB-45A5-9C51-99E287F6DB5D}"/>
                </a:ext>
              </a:extLst>
            </p:cNvPr>
            <p:cNvCxnSpPr>
              <a:cxnSpLocks/>
            </p:cNvCxnSpPr>
            <p:nvPr/>
          </p:nvCxnSpPr>
          <p:spPr>
            <a:xfrm>
              <a:off x="7139153" y="4055352"/>
              <a:ext cx="9104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33F5672-40CD-4D26-AC80-02A0E66E7C3D}"/>
                </a:ext>
              </a:extLst>
            </p:cNvPr>
            <p:cNvSpPr txBox="1"/>
            <p:nvPr/>
          </p:nvSpPr>
          <p:spPr>
            <a:xfrm>
              <a:off x="7151715" y="3994315"/>
              <a:ext cx="1036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01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3" grpId="0"/>
      <p:bldP spid="54" grpId="0"/>
    </p:bld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A and B stand for two different whole numbers.</a:t>
            </a:r>
          </a:p>
          <a:p>
            <a:r>
              <a:rPr lang="en-US" sz="3200" b="1" dirty="0"/>
              <a:t>The sum of all the numbers on all five cards is 30</a:t>
            </a:r>
          </a:p>
          <a:p>
            <a:r>
              <a:rPr lang="en-US" sz="3200" b="1" dirty="0"/>
              <a:t>What could be the values of A and B?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89C38-3E54-4AD9-8E71-AB6DB695A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2" y="583189"/>
            <a:ext cx="6151417" cy="973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5A5238-6DF0-4E23-B602-66F476078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17" y="3096987"/>
            <a:ext cx="3808577" cy="1217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66B38D-CE5F-4AE0-8BD0-6324FDBF5C2A}"/>
              </a:ext>
            </a:extLst>
          </p:cNvPr>
          <p:cNvSpPr txBox="1"/>
          <p:nvPr/>
        </p:nvSpPr>
        <p:spPr>
          <a:xfrm>
            <a:off x="1270387" y="3429000"/>
            <a:ext cx="6285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C09AD8-9FD3-447E-809B-1175B2CCAF61}"/>
              </a:ext>
            </a:extLst>
          </p:cNvPr>
          <p:cNvSpPr txBox="1"/>
          <p:nvPr/>
        </p:nvSpPr>
        <p:spPr>
          <a:xfrm>
            <a:off x="3351499" y="3429000"/>
            <a:ext cx="7046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C57F95E-57D7-4527-BDCC-D175A1D00E17}"/>
              </a:ext>
            </a:extLst>
          </p:cNvPr>
          <p:cNvSpPr txBox="1"/>
          <p:nvPr/>
        </p:nvSpPr>
        <p:spPr>
          <a:xfrm>
            <a:off x="5361332" y="3088844"/>
            <a:ext cx="2996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 x 3 =    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2605501-E1EB-4E10-B991-F54BD3ACE305}"/>
              </a:ext>
            </a:extLst>
          </p:cNvPr>
          <p:cNvSpPr txBox="1"/>
          <p:nvPr/>
        </p:nvSpPr>
        <p:spPr>
          <a:xfrm>
            <a:off x="4938655" y="3544029"/>
            <a:ext cx="3878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x 2 = 3 0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BE38581-5B5D-4380-A740-55B0C0ABF5CC}"/>
              </a:ext>
            </a:extLst>
          </p:cNvPr>
          <p:cNvGrpSpPr/>
          <p:nvPr/>
        </p:nvGrpSpPr>
        <p:grpSpPr>
          <a:xfrm>
            <a:off x="7139153" y="3994315"/>
            <a:ext cx="1049108" cy="630942"/>
            <a:chOff x="7139153" y="3994315"/>
            <a:chExt cx="1049108" cy="63094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74465DE-83AB-45A5-9C51-99E287F6DB5D}"/>
                </a:ext>
              </a:extLst>
            </p:cNvPr>
            <p:cNvCxnSpPr>
              <a:cxnSpLocks/>
            </p:cNvCxnSpPr>
            <p:nvPr/>
          </p:nvCxnSpPr>
          <p:spPr>
            <a:xfrm>
              <a:off x="7139153" y="4055352"/>
              <a:ext cx="9104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33F5672-40CD-4D26-AC80-02A0E66E7C3D}"/>
                </a:ext>
              </a:extLst>
            </p:cNvPr>
            <p:cNvSpPr txBox="1"/>
            <p:nvPr/>
          </p:nvSpPr>
          <p:spPr>
            <a:xfrm>
              <a:off x="7151715" y="3994315"/>
              <a:ext cx="10365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782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3" grpId="0"/>
      <p:bldP spid="54" grpId="0"/>
    </p:bld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FE4DFE-71D8-436C-A66C-213317285C9A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five patterns. For each pattern put a tick if it has a line of symmetry. Put a cross if it does not.</a:t>
            </a:r>
          </a:p>
        </p:txBody>
      </p:sp>
      <p:pic>
        <p:nvPicPr>
          <p:cNvPr id="3" name="Picture 2" descr="https://app.doublestruck.eu/content/K2_REAS/HTML/Q/Q07A12_files/image004.jpg">
            <a:extLst>
              <a:ext uri="{FF2B5EF4-FFF2-40B4-BE49-F238E27FC236}">
                <a16:creationId xmlns:a16="http://schemas.microsoft.com/office/drawing/2014/main" id="{F77C0390-E4AC-4F2A-9020-23CCAE4F126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1524000"/>
            <a:ext cx="8491764" cy="48196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CFB65E-1F9D-4E2B-A303-15383326A36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A4FE2F-E4F5-425D-975B-12B5458AFCE9}"/>
              </a:ext>
            </a:extLst>
          </p:cNvPr>
          <p:cNvCxnSpPr>
            <a:cxnSpLocks/>
          </p:cNvCxnSpPr>
          <p:nvPr/>
        </p:nvCxnSpPr>
        <p:spPr>
          <a:xfrm>
            <a:off x="1419368" y="1259287"/>
            <a:ext cx="1705970" cy="17878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9268D61-5AF4-4C3E-9BDD-243C9487C102}"/>
              </a:ext>
            </a:extLst>
          </p:cNvPr>
          <p:cNvSpPr/>
          <p:nvPr/>
        </p:nvSpPr>
        <p:spPr>
          <a:xfrm>
            <a:off x="2494870" y="1527692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849294-1582-4E5E-A3EA-2284FD98B6DE}"/>
              </a:ext>
            </a:extLst>
          </p:cNvPr>
          <p:cNvSpPr/>
          <p:nvPr/>
        </p:nvSpPr>
        <p:spPr>
          <a:xfrm>
            <a:off x="5600905" y="1626104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2536CE-BED7-4EE3-B640-4B14D295321A}"/>
              </a:ext>
            </a:extLst>
          </p:cNvPr>
          <p:cNvCxnSpPr>
            <a:cxnSpLocks/>
          </p:cNvCxnSpPr>
          <p:nvPr/>
        </p:nvCxnSpPr>
        <p:spPr>
          <a:xfrm flipH="1">
            <a:off x="8667477" y="1294275"/>
            <a:ext cx="1665246" cy="17665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188DE0D-DA1C-4664-A053-D72C21822309}"/>
              </a:ext>
            </a:extLst>
          </p:cNvPr>
          <p:cNvSpPr/>
          <p:nvPr/>
        </p:nvSpPr>
        <p:spPr>
          <a:xfrm>
            <a:off x="9518646" y="1823590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FFC692-84E1-426F-96AA-6C533D276FCC}"/>
              </a:ext>
            </a:extLst>
          </p:cNvPr>
          <p:cNvCxnSpPr>
            <a:cxnSpLocks/>
          </p:cNvCxnSpPr>
          <p:nvPr/>
        </p:nvCxnSpPr>
        <p:spPr>
          <a:xfrm>
            <a:off x="4408226" y="4791209"/>
            <a:ext cx="0" cy="20167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278C627-E0F6-4AD3-95E6-7D78C042509B}"/>
              </a:ext>
            </a:extLst>
          </p:cNvPr>
          <p:cNvSpPr/>
          <p:nvPr/>
        </p:nvSpPr>
        <p:spPr>
          <a:xfrm>
            <a:off x="4642295" y="5445661"/>
            <a:ext cx="1260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0FC730-618C-4C8F-AA8F-CE373008F3A2}"/>
              </a:ext>
            </a:extLst>
          </p:cNvPr>
          <p:cNvSpPr/>
          <p:nvPr/>
        </p:nvSpPr>
        <p:spPr>
          <a:xfrm>
            <a:off x="7566011" y="509171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42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5" grpId="0"/>
      <p:bldP spid="16" grpId="0"/>
    </p:bld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the numbers of children who went walking, sailing or climbing at an outdoor </a:t>
            </a:r>
            <a:r>
              <a:rPr lang="en-US" sz="3200" b="1" dirty="0" err="1"/>
              <a:t>centre</a:t>
            </a:r>
            <a:r>
              <a:rPr lang="en-US" sz="3200" b="1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571EAC-B8EB-4CAF-938C-7F8C0FE9B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70" y="1127219"/>
            <a:ext cx="5827530" cy="27961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15AD6C-69EB-408A-AF5F-623E5493CCC7}"/>
              </a:ext>
            </a:extLst>
          </p:cNvPr>
          <p:cNvSpPr/>
          <p:nvPr/>
        </p:nvSpPr>
        <p:spPr>
          <a:xfrm>
            <a:off x="6307911" y="1127218"/>
            <a:ext cx="54823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children went sailing in May, June and July altogether?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BB016A-FCB2-40EB-9985-A5930DA46B79}"/>
              </a:ext>
            </a:extLst>
          </p:cNvPr>
          <p:cNvSpPr/>
          <p:nvPr/>
        </p:nvSpPr>
        <p:spPr>
          <a:xfrm>
            <a:off x="322728" y="2514600"/>
            <a:ext cx="5707531" cy="6768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60EA28-D2E7-4EE6-A22D-6E8C3EB5DB6A}"/>
              </a:ext>
            </a:extLst>
          </p:cNvPr>
          <p:cNvSpPr/>
          <p:nvPr/>
        </p:nvSpPr>
        <p:spPr>
          <a:xfrm>
            <a:off x="6307911" y="2766153"/>
            <a:ext cx="2021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+ 42 =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492990-831F-47A7-AC7D-2936F7087140}"/>
              </a:ext>
            </a:extLst>
          </p:cNvPr>
          <p:cNvSpPr/>
          <p:nvPr/>
        </p:nvSpPr>
        <p:spPr>
          <a:xfrm>
            <a:off x="7913846" y="2766152"/>
            <a:ext cx="712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9CEE8B-2094-40AC-8A05-745A545B607B}"/>
              </a:ext>
            </a:extLst>
          </p:cNvPr>
          <p:cNvSpPr/>
          <p:nvPr/>
        </p:nvSpPr>
        <p:spPr>
          <a:xfrm>
            <a:off x="6307911" y="3335269"/>
            <a:ext cx="18465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92 + 15 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C9AF75-91AF-474A-B211-3DEDC09392E5}"/>
              </a:ext>
            </a:extLst>
          </p:cNvPr>
          <p:cNvSpPr txBox="1"/>
          <p:nvPr/>
        </p:nvSpPr>
        <p:spPr>
          <a:xfrm>
            <a:off x="8530643" y="349351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334700-130A-4922-8588-0BF449D247C7}"/>
              </a:ext>
            </a:extLst>
          </p:cNvPr>
          <p:cNvSpPr txBox="1"/>
          <p:nvPr/>
        </p:nvSpPr>
        <p:spPr>
          <a:xfrm>
            <a:off x="8522295" y="394627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735538-08F6-49E0-B264-B420C2E5FF3D}"/>
              </a:ext>
            </a:extLst>
          </p:cNvPr>
          <p:cNvSpPr txBox="1"/>
          <p:nvPr/>
        </p:nvSpPr>
        <p:spPr>
          <a:xfrm>
            <a:off x="8071457" y="396228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7766C0-4F91-41F2-B86F-B14901B2DC39}"/>
              </a:ext>
            </a:extLst>
          </p:cNvPr>
          <p:cNvCxnSpPr>
            <a:cxnSpLocks/>
          </p:cNvCxnSpPr>
          <p:nvPr/>
        </p:nvCxnSpPr>
        <p:spPr>
          <a:xfrm>
            <a:off x="8084267" y="445243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93344FA-8E67-49B1-B52C-076B0969741F}"/>
              </a:ext>
            </a:extLst>
          </p:cNvPr>
          <p:cNvCxnSpPr>
            <a:cxnSpLocks/>
          </p:cNvCxnSpPr>
          <p:nvPr/>
        </p:nvCxnSpPr>
        <p:spPr>
          <a:xfrm>
            <a:off x="8084267" y="489529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FC95F08-0B97-49AB-AAAC-8AE2415AE097}"/>
              </a:ext>
            </a:extLst>
          </p:cNvPr>
          <p:cNvSpPr txBox="1"/>
          <p:nvPr/>
        </p:nvSpPr>
        <p:spPr>
          <a:xfrm>
            <a:off x="8960324" y="438500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074924-1757-4E96-8E6E-2A2B72D559D7}"/>
              </a:ext>
            </a:extLst>
          </p:cNvPr>
          <p:cNvSpPr txBox="1"/>
          <p:nvPr/>
        </p:nvSpPr>
        <p:spPr>
          <a:xfrm>
            <a:off x="8078668" y="4382059"/>
            <a:ext cx="1007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ECF6D9-E579-4DC9-B4F0-FA955176EC88}"/>
              </a:ext>
            </a:extLst>
          </p:cNvPr>
          <p:cNvSpPr/>
          <p:nvPr/>
        </p:nvSpPr>
        <p:spPr>
          <a:xfrm>
            <a:off x="8344026" y="2088892"/>
            <a:ext cx="23782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107 children</a:t>
            </a:r>
          </a:p>
        </p:txBody>
      </p:sp>
    </p:spTree>
    <p:extLst>
      <p:ext uri="{BB962C8B-B14F-4D97-AF65-F5344CB8AC3E}">
        <p14:creationId xmlns:p14="http://schemas.microsoft.com/office/powerpoint/2010/main" val="403566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</p:bld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the numbers of children who went walking, sailing or climbing at an outdoor </a:t>
            </a:r>
            <a:r>
              <a:rPr lang="en-US" sz="3200" b="1" dirty="0" err="1"/>
              <a:t>centre</a:t>
            </a:r>
            <a:r>
              <a:rPr lang="en-US" sz="3200" b="1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571EAC-B8EB-4CAF-938C-7F8C0FE9B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70" y="1127219"/>
            <a:ext cx="5827530" cy="27961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15AD6C-69EB-408A-AF5F-623E5493CCC7}"/>
              </a:ext>
            </a:extLst>
          </p:cNvPr>
          <p:cNvSpPr/>
          <p:nvPr/>
        </p:nvSpPr>
        <p:spPr>
          <a:xfrm>
            <a:off x="6307911" y="1127218"/>
            <a:ext cx="54823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children went walking in June than climbing in June?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E17FF5-3CBD-4E8B-A7AC-2C89BB3E2A17}"/>
              </a:ext>
            </a:extLst>
          </p:cNvPr>
          <p:cNvSpPr/>
          <p:nvPr/>
        </p:nvSpPr>
        <p:spPr>
          <a:xfrm>
            <a:off x="3325091" y="1835724"/>
            <a:ext cx="1357745" cy="6768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9BF485-F13C-4738-9A5B-6129743A897B}"/>
              </a:ext>
            </a:extLst>
          </p:cNvPr>
          <p:cNvSpPr/>
          <p:nvPr/>
        </p:nvSpPr>
        <p:spPr>
          <a:xfrm>
            <a:off x="3325091" y="3179499"/>
            <a:ext cx="1357745" cy="6768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7241D7-8F3A-4CCE-B8DD-FF36A966DBD8}"/>
              </a:ext>
            </a:extLst>
          </p:cNvPr>
          <p:cNvSpPr txBox="1"/>
          <p:nvPr/>
        </p:nvSpPr>
        <p:spPr>
          <a:xfrm>
            <a:off x="6853492" y="293089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35DE4C-1959-4C00-9D6F-6862D02036B1}"/>
              </a:ext>
            </a:extLst>
          </p:cNvPr>
          <p:cNvCxnSpPr>
            <a:cxnSpLocks/>
          </p:cNvCxnSpPr>
          <p:nvPr/>
        </p:nvCxnSpPr>
        <p:spPr>
          <a:xfrm flipV="1">
            <a:off x="6850704" y="300604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2602542-FDDB-47FF-AE78-7A9525E83586}"/>
              </a:ext>
            </a:extLst>
          </p:cNvPr>
          <p:cNvSpPr txBox="1"/>
          <p:nvPr/>
        </p:nvSpPr>
        <p:spPr>
          <a:xfrm>
            <a:off x="6930235" y="274525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341E3E-D305-447B-9E36-EE17415A6CEE}"/>
              </a:ext>
            </a:extLst>
          </p:cNvPr>
          <p:cNvSpPr txBox="1"/>
          <p:nvPr/>
        </p:nvSpPr>
        <p:spPr>
          <a:xfrm>
            <a:off x="7169315" y="2963609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F05837-B32B-4F2A-84D5-58A7B0FBAD93}"/>
              </a:ext>
            </a:extLst>
          </p:cNvPr>
          <p:cNvSpPr txBox="1"/>
          <p:nvPr/>
        </p:nvSpPr>
        <p:spPr>
          <a:xfrm>
            <a:off x="6845144" y="337556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9F91A7-149C-4E0D-B907-EF8D807C0BA7}"/>
              </a:ext>
            </a:extLst>
          </p:cNvPr>
          <p:cNvSpPr txBox="1"/>
          <p:nvPr/>
        </p:nvSpPr>
        <p:spPr>
          <a:xfrm>
            <a:off x="6394306" y="3399662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787BC0A-8478-4F27-870B-21E53BC7FAC7}"/>
              </a:ext>
            </a:extLst>
          </p:cNvPr>
          <p:cNvCxnSpPr>
            <a:cxnSpLocks/>
          </p:cNvCxnSpPr>
          <p:nvPr/>
        </p:nvCxnSpPr>
        <p:spPr>
          <a:xfrm>
            <a:off x="6407116" y="388980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9744258-27BE-4956-887A-7F087E010014}"/>
              </a:ext>
            </a:extLst>
          </p:cNvPr>
          <p:cNvCxnSpPr>
            <a:cxnSpLocks/>
          </p:cNvCxnSpPr>
          <p:nvPr/>
        </p:nvCxnSpPr>
        <p:spPr>
          <a:xfrm>
            <a:off x="6407116" y="433266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F961AC8-D4F3-4389-9499-32018BD3883B}"/>
              </a:ext>
            </a:extLst>
          </p:cNvPr>
          <p:cNvSpPr txBox="1"/>
          <p:nvPr/>
        </p:nvSpPr>
        <p:spPr>
          <a:xfrm>
            <a:off x="7283173" y="382238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F72A38-5AA3-4E81-92AF-85FB92EDBC65}"/>
              </a:ext>
            </a:extLst>
          </p:cNvPr>
          <p:cNvSpPr txBox="1"/>
          <p:nvPr/>
        </p:nvSpPr>
        <p:spPr>
          <a:xfrm>
            <a:off x="6843287" y="3819435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ABBB12-CCB1-426F-A8E9-FCE2F7795658}"/>
              </a:ext>
            </a:extLst>
          </p:cNvPr>
          <p:cNvSpPr/>
          <p:nvPr/>
        </p:nvSpPr>
        <p:spPr>
          <a:xfrm>
            <a:off x="7863580" y="2088892"/>
            <a:ext cx="23782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53 children</a:t>
            </a:r>
          </a:p>
        </p:txBody>
      </p:sp>
    </p:spTree>
    <p:extLst>
      <p:ext uri="{BB962C8B-B14F-4D97-AF65-F5344CB8AC3E}">
        <p14:creationId xmlns:p14="http://schemas.microsoft.com/office/powerpoint/2010/main" val="260823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0" grpId="0"/>
      <p:bldP spid="11" grpId="0"/>
      <p:bldP spid="12" grpId="0"/>
      <p:bldP spid="13" grpId="0"/>
      <p:bldP spid="16" grpId="0"/>
      <p:bldP spid="17" grpId="0"/>
      <p:bldP spid="18" grpId="0"/>
    </p:bld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11041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table below shows five journeys a taxi driver made one day.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A6DC54-530D-496F-BEB3-73AA7269C2B3}"/>
              </a:ext>
            </a:extLst>
          </p:cNvPr>
          <p:cNvSpPr/>
          <p:nvPr/>
        </p:nvSpPr>
        <p:spPr>
          <a:xfrm>
            <a:off x="7356765" y="634775"/>
            <a:ext cx="47786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12 km journey took 40 minutes. What time did the taxi finish its journey?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632EC7-A0A9-4817-AB02-57809683B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59" y="634775"/>
            <a:ext cx="7118206" cy="408072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6D05DAE-ABC1-4CA9-BFBF-26B13894FE70}"/>
              </a:ext>
            </a:extLst>
          </p:cNvPr>
          <p:cNvGrpSpPr/>
          <p:nvPr/>
        </p:nvGrpSpPr>
        <p:grpSpPr>
          <a:xfrm>
            <a:off x="7943424" y="2910650"/>
            <a:ext cx="650662" cy="492950"/>
            <a:chOff x="3713710" y="928777"/>
            <a:chExt cx="650662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53E3C51-6DA0-41A0-A47F-1D07FAE6E2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EBFE80C-32DF-48C5-9607-0CA02A88DE9B}"/>
                </a:ext>
              </a:extLst>
            </p:cNvPr>
            <p:cNvSpPr txBox="1"/>
            <p:nvPr/>
          </p:nvSpPr>
          <p:spPr>
            <a:xfrm>
              <a:off x="3713710" y="1021617"/>
              <a:ext cx="650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9:40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EB48DCC-6716-4F05-83DA-A4E11BAAAD22}"/>
              </a:ext>
            </a:extLst>
          </p:cNvPr>
          <p:cNvGrpSpPr/>
          <p:nvPr/>
        </p:nvGrpSpPr>
        <p:grpSpPr>
          <a:xfrm>
            <a:off x="8767214" y="2907897"/>
            <a:ext cx="791845" cy="494964"/>
            <a:chOff x="6762874" y="926763"/>
            <a:chExt cx="791845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84297FB-6075-434F-B82A-D0AF27906CD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BFD157F-A6E1-4DC9-9BCD-D11DE9E1E437}"/>
                </a:ext>
              </a:extLst>
            </p:cNvPr>
            <p:cNvGrpSpPr/>
            <p:nvPr/>
          </p:nvGrpSpPr>
          <p:grpSpPr>
            <a:xfrm>
              <a:off x="6762874" y="928608"/>
              <a:ext cx="791845" cy="493119"/>
              <a:chOff x="6762874" y="928608"/>
              <a:chExt cx="791845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D864578-432F-494E-88E6-E6FFAC26AD44}"/>
                  </a:ext>
                </a:extLst>
              </p:cNvPr>
              <p:cNvSpPr txBox="1"/>
              <p:nvPr/>
            </p:nvSpPr>
            <p:spPr>
              <a:xfrm>
                <a:off x="6762874" y="1021617"/>
                <a:ext cx="79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10:00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B7FBC5B-418E-4AEC-B746-F354800BDC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E87DC08A-65CC-4614-9CA7-161B3BB73760}"/>
              </a:ext>
            </a:extLst>
          </p:cNvPr>
          <p:cNvGrpSpPr/>
          <p:nvPr/>
        </p:nvGrpSpPr>
        <p:grpSpPr>
          <a:xfrm>
            <a:off x="8261142" y="2412025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A6911D0-812C-4DC7-AB95-3664D1D38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B05FA68-0590-4A19-BC00-2BA02163C0CD}"/>
                </a:ext>
              </a:extLst>
            </p:cNvPr>
            <p:cNvSpPr/>
            <p:nvPr/>
          </p:nvSpPr>
          <p:spPr>
            <a:xfrm>
              <a:off x="7412569" y="5821043"/>
              <a:ext cx="16468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+20m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2E75A08B-0E03-43E2-B8C9-B2350E2DCF33}"/>
              </a:ext>
            </a:extLst>
          </p:cNvPr>
          <p:cNvGrpSpPr/>
          <p:nvPr/>
        </p:nvGrpSpPr>
        <p:grpSpPr>
          <a:xfrm>
            <a:off x="9157691" y="2407594"/>
            <a:ext cx="889898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49E595F2-5DA1-449F-ABF3-4FF798BD8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EDAB3BC-338D-41CD-B76E-358431947F64}"/>
                </a:ext>
              </a:extLst>
            </p:cNvPr>
            <p:cNvSpPr/>
            <p:nvPr/>
          </p:nvSpPr>
          <p:spPr>
            <a:xfrm>
              <a:off x="7416994" y="5821043"/>
              <a:ext cx="16742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+20m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09A6C2F-B581-4B2C-9DFA-75D80BE76A14}"/>
              </a:ext>
            </a:extLst>
          </p:cNvPr>
          <p:cNvGrpSpPr/>
          <p:nvPr/>
        </p:nvGrpSpPr>
        <p:grpSpPr>
          <a:xfrm>
            <a:off x="9681666" y="2905515"/>
            <a:ext cx="791845" cy="494964"/>
            <a:chOff x="6786227" y="926763"/>
            <a:chExt cx="791845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83E9017-A918-469F-ACC6-FF0F4D5B260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F564AD3-880B-4177-A767-D3D63E96707D}"/>
                </a:ext>
              </a:extLst>
            </p:cNvPr>
            <p:cNvGrpSpPr/>
            <p:nvPr/>
          </p:nvGrpSpPr>
          <p:grpSpPr>
            <a:xfrm>
              <a:off x="6786227" y="928608"/>
              <a:ext cx="791845" cy="493119"/>
              <a:chOff x="6786227" y="928608"/>
              <a:chExt cx="791845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BA0BA7E-2BD9-4F8B-ACD9-D7EDAAC3BC32}"/>
                  </a:ext>
                </a:extLst>
              </p:cNvPr>
              <p:cNvSpPr txBox="1"/>
              <p:nvPr/>
            </p:nvSpPr>
            <p:spPr>
              <a:xfrm>
                <a:off x="6786227" y="1021617"/>
                <a:ext cx="79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10:20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41AC51E-4990-4EED-A94B-5A85AE4FB4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93B7098-B64D-4E9A-9239-CD469A08B9E8}"/>
              </a:ext>
            </a:extLst>
          </p:cNvPr>
          <p:cNvCxnSpPr>
            <a:cxnSpLocks/>
          </p:cNvCxnSpPr>
          <p:nvPr/>
        </p:nvCxnSpPr>
        <p:spPr>
          <a:xfrm>
            <a:off x="7928611" y="2923694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C9D3F40F-A062-4427-9C6C-97E344FB21FC}"/>
              </a:ext>
            </a:extLst>
          </p:cNvPr>
          <p:cNvSpPr/>
          <p:nvPr/>
        </p:nvSpPr>
        <p:spPr>
          <a:xfrm>
            <a:off x="8195126" y="275812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BE383B-77DF-459C-ABD5-F8AE9422D354}"/>
              </a:ext>
            </a:extLst>
          </p:cNvPr>
          <p:cNvSpPr txBox="1"/>
          <p:nvPr/>
        </p:nvSpPr>
        <p:spPr>
          <a:xfrm>
            <a:off x="10675132" y="2084870"/>
            <a:ext cx="1275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10:20</a:t>
            </a:r>
          </a:p>
        </p:txBody>
      </p:sp>
    </p:spTree>
    <p:extLst>
      <p:ext uri="{BB962C8B-B14F-4D97-AF65-F5344CB8AC3E}">
        <p14:creationId xmlns:p14="http://schemas.microsoft.com/office/powerpoint/2010/main" val="229977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96296E-6 L 0.01928 -0.03797 C 0.02331 -0.0463 0.0293 -0.0507 0.03581 -0.0507 C 0.04297 -0.0507 0.04883 -0.0463 0.05287 -0.03797 L 0.07253 2.96296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2.96296E-6 L 0.0918 -0.03704 C 0.09597 -0.04537 0.10222 -0.04977 0.10847 -0.04977 C 0.11589 -0.04977 0.12175 -0.04537 0.12579 -0.03704 L 0.14584 2.96296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7" grpId="0"/>
    </p:bld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117202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pie charts show the results of a school’s netball and football matches. The netball team played 30 games. The football team played 24 games.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C2276F-3D1D-4C85-B6EA-DBF23CEED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53" y="1605805"/>
            <a:ext cx="2493123" cy="29453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510B36-E2A1-49F8-8BD7-858A75496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038" y="1619660"/>
            <a:ext cx="2493123" cy="29114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A2CB6F-D125-431A-A419-235517DBB952}"/>
              </a:ext>
            </a:extLst>
          </p:cNvPr>
          <p:cNvSpPr/>
          <p:nvPr/>
        </p:nvSpPr>
        <p:spPr>
          <a:xfrm>
            <a:off x="5502053" y="1605805"/>
            <a:ext cx="64609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David says, ‘The two teams won the same number of games.’</a:t>
            </a:r>
          </a:p>
          <a:p>
            <a:r>
              <a:rPr lang="en-US" sz="3200" b="1" dirty="0"/>
              <a:t>Is he correct? Explain how you know.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8E9413-A3DD-4F30-937E-3902F9566829}"/>
              </a:ext>
            </a:extLst>
          </p:cNvPr>
          <p:cNvSpPr/>
          <p:nvPr/>
        </p:nvSpPr>
        <p:spPr>
          <a:xfrm>
            <a:off x="5502053" y="3267417"/>
            <a:ext cx="434533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David is wrong.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C924BD-8FF8-4522-B0EF-6590A8DDFC22}"/>
              </a:ext>
            </a:extLst>
          </p:cNvPr>
          <p:cNvSpPr/>
          <p:nvPr/>
        </p:nvSpPr>
        <p:spPr>
          <a:xfrm>
            <a:off x="492949" y="4531130"/>
            <a:ext cx="21141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30 games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D4846F-6442-4ED5-9148-2D1EBD7577E9}"/>
              </a:ext>
            </a:extLst>
          </p:cNvPr>
          <p:cNvSpPr/>
          <p:nvPr/>
        </p:nvSpPr>
        <p:spPr>
          <a:xfrm>
            <a:off x="2997500" y="4531130"/>
            <a:ext cx="21141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24 games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995C4B-7947-4477-9809-8CE99CB6A5BC}"/>
              </a:ext>
            </a:extLst>
          </p:cNvPr>
          <p:cNvGrpSpPr/>
          <p:nvPr/>
        </p:nvGrpSpPr>
        <p:grpSpPr>
          <a:xfrm>
            <a:off x="5576585" y="3883294"/>
            <a:ext cx="487609" cy="1071647"/>
            <a:chOff x="1951435" y="36281"/>
            <a:chExt cx="487609" cy="107164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747C88F-F158-4532-A974-2DFABE74D7EC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C2144EB-7B62-4265-84CA-D6BCC9F48369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6790D1D-9044-4556-BFEA-2BD313D1D757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BB01691-E420-4F66-9718-1EE591AC9C7E}"/>
              </a:ext>
            </a:extLst>
          </p:cNvPr>
          <p:cNvSpPr txBox="1"/>
          <p:nvPr/>
        </p:nvSpPr>
        <p:spPr>
          <a:xfrm>
            <a:off x="6059543" y="4094462"/>
            <a:ext cx="2007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30 =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5DA698-7B4B-4088-863F-46DD49C5C3EF}"/>
              </a:ext>
            </a:extLst>
          </p:cNvPr>
          <p:cNvSpPr/>
          <p:nvPr/>
        </p:nvSpPr>
        <p:spPr>
          <a:xfrm>
            <a:off x="7873698" y="4094462"/>
            <a:ext cx="78418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15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69BADAA-A6DE-4087-8533-EDA00E6F1BA6}"/>
              </a:ext>
            </a:extLst>
          </p:cNvPr>
          <p:cNvGrpSpPr/>
          <p:nvPr/>
        </p:nvGrpSpPr>
        <p:grpSpPr>
          <a:xfrm>
            <a:off x="5502051" y="5041027"/>
            <a:ext cx="487609" cy="1071647"/>
            <a:chOff x="1951435" y="36281"/>
            <a:chExt cx="487609" cy="107164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F89E2F-99F4-480A-BE47-8E53E7F40BCA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5F58A3D-0746-4AC2-BA4D-8886CFC05252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6682FD6-DB76-4A3B-B9F2-D1ABA8D2D56B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1A0242E-67E3-4A7E-AD3E-367A62624FF5}"/>
              </a:ext>
            </a:extLst>
          </p:cNvPr>
          <p:cNvSpPr txBox="1"/>
          <p:nvPr/>
        </p:nvSpPr>
        <p:spPr>
          <a:xfrm>
            <a:off x="5985009" y="5252195"/>
            <a:ext cx="2007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24 =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5D8DD0-7065-462F-89B6-6763CC88509C}"/>
              </a:ext>
            </a:extLst>
          </p:cNvPr>
          <p:cNvSpPr/>
          <p:nvPr/>
        </p:nvSpPr>
        <p:spPr>
          <a:xfrm>
            <a:off x="7799164" y="5252195"/>
            <a:ext cx="78418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9F412F-4C37-4CFC-9A24-515DCE5A6101}"/>
              </a:ext>
            </a:extLst>
          </p:cNvPr>
          <p:cNvSpPr/>
          <p:nvPr/>
        </p:nvSpPr>
        <p:spPr>
          <a:xfrm>
            <a:off x="8571725" y="4094462"/>
            <a:ext cx="324960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netball wins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76F553-C4C3-45AB-9EA4-63F15B55AD4B}"/>
              </a:ext>
            </a:extLst>
          </p:cNvPr>
          <p:cNvSpPr/>
          <p:nvPr/>
        </p:nvSpPr>
        <p:spPr>
          <a:xfrm>
            <a:off x="8571725" y="5244251"/>
            <a:ext cx="3342903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football wins</a:t>
            </a:r>
          </a:p>
        </p:txBody>
      </p:sp>
    </p:spTree>
    <p:extLst>
      <p:ext uri="{BB962C8B-B14F-4D97-AF65-F5344CB8AC3E}">
        <p14:creationId xmlns:p14="http://schemas.microsoft.com/office/powerpoint/2010/main" val="410089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  <p:bldP spid="15" grpId="0"/>
      <p:bldP spid="20" grpId="0"/>
      <p:bldP spid="21" grpId="0"/>
      <p:bldP spid="22" grpId="0"/>
      <p:bldP spid="23" grpId="0"/>
    </p:bld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Emma counts how many letters there are in each of 40 words.</a:t>
            </a:r>
          </a:p>
          <a:p>
            <a:r>
              <a:rPr lang="en-US" sz="3200" b="1" dirty="0"/>
              <a:t>The bar chart shows her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3F4BB4-9E8A-406A-827D-517E4DD58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1052512"/>
            <a:ext cx="5875484" cy="55006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7AC0A8-BB0C-4B92-9423-F9E55F109FA2}"/>
              </a:ext>
            </a:extLst>
          </p:cNvPr>
          <p:cNvSpPr/>
          <p:nvPr/>
        </p:nvSpPr>
        <p:spPr>
          <a:xfrm>
            <a:off x="6150263" y="1052512"/>
            <a:ext cx="58754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words have fewer than 4 letters in them?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4B1258-83FA-4280-80F8-15E6F9F98C67}"/>
              </a:ext>
            </a:extLst>
          </p:cNvPr>
          <p:cNvSpPr/>
          <p:nvPr/>
        </p:nvSpPr>
        <p:spPr>
          <a:xfrm>
            <a:off x="6150260" y="2848828"/>
            <a:ext cx="59851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fraction of the 40 words have more than 6 letters in them?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8703AA-2754-4897-A711-D1DA38A41EE6}"/>
              </a:ext>
            </a:extLst>
          </p:cNvPr>
          <p:cNvCxnSpPr>
            <a:cxnSpLocks/>
          </p:cNvCxnSpPr>
          <p:nvPr/>
        </p:nvCxnSpPr>
        <p:spPr>
          <a:xfrm flipH="1">
            <a:off x="1633268" y="5162690"/>
            <a:ext cx="6157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42AAF2E-DCE8-4E5E-9721-00E9F36D3077}"/>
              </a:ext>
            </a:extLst>
          </p:cNvPr>
          <p:cNvSpPr/>
          <p:nvPr/>
        </p:nvSpPr>
        <p:spPr>
          <a:xfrm>
            <a:off x="1311208" y="4901080"/>
            <a:ext cx="427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646B8C-032A-4F61-BF05-EC1A06B74220}"/>
              </a:ext>
            </a:extLst>
          </p:cNvPr>
          <p:cNvCxnSpPr>
            <a:cxnSpLocks/>
          </p:cNvCxnSpPr>
          <p:nvPr/>
        </p:nvCxnSpPr>
        <p:spPr>
          <a:xfrm flipH="1">
            <a:off x="1633268" y="3705365"/>
            <a:ext cx="11933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97C5BF9-2A92-4445-9746-DC47D8EE5C60}"/>
              </a:ext>
            </a:extLst>
          </p:cNvPr>
          <p:cNvSpPr/>
          <p:nvPr/>
        </p:nvSpPr>
        <p:spPr>
          <a:xfrm>
            <a:off x="1311208" y="3443755"/>
            <a:ext cx="427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8290E03-7147-4A8C-AAFC-5F6C3173DDE8}"/>
              </a:ext>
            </a:extLst>
          </p:cNvPr>
          <p:cNvCxnSpPr>
            <a:cxnSpLocks/>
          </p:cNvCxnSpPr>
          <p:nvPr/>
        </p:nvCxnSpPr>
        <p:spPr>
          <a:xfrm flipH="1">
            <a:off x="1633268" y="4286390"/>
            <a:ext cx="17881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D6E852F-B694-4A8D-9094-258EF0F785F5}"/>
              </a:ext>
            </a:extLst>
          </p:cNvPr>
          <p:cNvSpPr/>
          <p:nvPr/>
        </p:nvSpPr>
        <p:spPr>
          <a:xfrm>
            <a:off x="6150260" y="2068713"/>
            <a:ext cx="20931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+ 5 + 2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4D0DA-515E-44E0-B94F-DFB1416FE187}"/>
              </a:ext>
            </a:extLst>
          </p:cNvPr>
          <p:cNvSpPr/>
          <p:nvPr/>
        </p:nvSpPr>
        <p:spPr>
          <a:xfrm>
            <a:off x="7959080" y="2068713"/>
            <a:ext cx="20931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 words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C64452-33AF-4019-BB38-E0849125EF41}"/>
              </a:ext>
            </a:extLst>
          </p:cNvPr>
          <p:cNvCxnSpPr>
            <a:cxnSpLocks/>
          </p:cNvCxnSpPr>
          <p:nvPr/>
        </p:nvCxnSpPr>
        <p:spPr>
          <a:xfrm flipH="1">
            <a:off x="1633268" y="3414505"/>
            <a:ext cx="41018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F8C3EF7-9A5A-4E3F-9961-A9E93DFACF62}"/>
              </a:ext>
            </a:extLst>
          </p:cNvPr>
          <p:cNvSpPr/>
          <p:nvPr/>
        </p:nvSpPr>
        <p:spPr>
          <a:xfrm>
            <a:off x="1310772" y="3148481"/>
            <a:ext cx="427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3CE9968-32BC-4026-A5CD-3E1082846211}"/>
              </a:ext>
            </a:extLst>
          </p:cNvPr>
          <p:cNvCxnSpPr>
            <a:cxnSpLocks/>
          </p:cNvCxnSpPr>
          <p:nvPr/>
        </p:nvCxnSpPr>
        <p:spPr>
          <a:xfrm>
            <a:off x="6399026" y="4908018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65824EC-1AC0-4598-A943-DDA0E70B848D}"/>
              </a:ext>
            </a:extLst>
          </p:cNvPr>
          <p:cNvCxnSpPr>
            <a:cxnSpLocks/>
          </p:cNvCxnSpPr>
          <p:nvPr/>
        </p:nvCxnSpPr>
        <p:spPr>
          <a:xfrm>
            <a:off x="7734960" y="4908018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A23AE07-4C49-4DFE-B552-EF192DFEEFA5}"/>
              </a:ext>
            </a:extLst>
          </p:cNvPr>
          <p:cNvSpPr txBox="1"/>
          <p:nvPr/>
        </p:nvSpPr>
        <p:spPr>
          <a:xfrm>
            <a:off x="6591875" y="437906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87A48B-49FF-43E7-BD16-84EE2011FA5E}"/>
              </a:ext>
            </a:extLst>
          </p:cNvPr>
          <p:cNvSpPr txBox="1"/>
          <p:nvPr/>
        </p:nvSpPr>
        <p:spPr>
          <a:xfrm>
            <a:off x="6363799" y="4855399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09F206-4454-494B-8B90-4613602A3984}"/>
              </a:ext>
            </a:extLst>
          </p:cNvPr>
          <p:cNvSpPr txBox="1"/>
          <p:nvPr/>
        </p:nvSpPr>
        <p:spPr>
          <a:xfrm>
            <a:off x="7720665" y="4849492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DEB5AB-7867-438F-8C2E-A38995B22685}"/>
              </a:ext>
            </a:extLst>
          </p:cNvPr>
          <p:cNvSpPr txBox="1"/>
          <p:nvPr/>
        </p:nvSpPr>
        <p:spPr>
          <a:xfrm>
            <a:off x="7277199" y="459581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B4726161-0E11-46D1-BFF0-DF1877934290}"/>
              </a:ext>
            </a:extLst>
          </p:cNvPr>
          <p:cNvSpPr/>
          <p:nvPr/>
        </p:nvSpPr>
        <p:spPr>
          <a:xfrm rot="16200000">
            <a:off x="7013958" y="3881325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10B007A9-F786-4389-8DA3-7D2BE62E4D97}"/>
              </a:ext>
            </a:extLst>
          </p:cNvPr>
          <p:cNvSpPr/>
          <p:nvPr/>
        </p:nvSpPr>
        <p:spPr>
          <a:xfrm rot="5400000">
            <a:off x="7003671" y="480844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05722A-1E26-4ABC-A1CF-40C932423469}"/>
              </a:ext>
            </a:extLst>
          </p:cNvPr>
          <p:cNvSpPr txBox="1"/>
          <p:nvPr/>
        </p:nvSpPr>
        <p:spPr>
          <a:xfrm>
            <a:off x="7134261" y="534382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8FACC4-7AFF-4088-931C-2A81BAA65C0B}"/>
              </a:ext>
            </a:extLst>
          </p:cNvPr>
          <p:cNvSpPr txBox="1"/>
          <p:nvPr/>
        </p:nvSpPr>
        <p:spPr>
          <a:xfrm>
            <a:off x="7134260" y="404951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914B7F-090F-4296-99BA-8C59C6DDA14E}"/>
              </a:ext>
            </a:extLst>
          </p:cNvPr>
          <p:cNvSpPr txBox="1"/>
          <p:nvPr/>
        </p:nvSpPr>
        <p:spPr>
          <a:xfrm>
            <a:off x="7719382" y="4403450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0134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3" grpId="0"/>
      <p:bldP spid="13" grpId="1"/>
      <p:bldP spid="16" grpId="0"/>
      <p:bldP spid="17" grpId="0"/>
      <p:bldP spid="21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</p:bld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04B9DE-3135-4192-92E7-980687E99B9A}"/>
              </a:ext>
            </a:extLst>
          </p:cNvPr>
          <p:cNvSpPr/>
          <p:nvPr/>
        </p:nvSpPr>
        <p:spPr>
          <a:xfrm>
            <a:off x="56123" y="50000"/>
            <a:ext cx="52866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6D5053-26AC-458E-80AD-73B36C899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01" y="634775"/>
            <a:ext cx="7028341" cy="59993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4DCE7E-85C4-46E3-B942-9F312D2F6785}"/>
              </a:ext>
            </a:extLst>
          </p:cNvPr>
          <p:cNvSpPr/>
          <p:nvPr/>
        </p:nvSpPr>
        <p:spPr>
          <a:xfrm>
            <a:off x="1123150" y="2251430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6840348-389F-478E-9CD5-812EB2CE57F1}"/>
              </a:ext>
            </a:extLst>
          </p:cNvPr>
          <p:cNvCxnSpPr/>
          <p:nvPr/>
        </p:nvCxnSpPr>
        <p:spPr>
          <a:xfrm>
            <a:off x="1465659" y="2672984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6835DCC-0BB4-435E-B7BB-65C66535D980}"/>
              </a:ext>
            </a:extLst>
          </p:cNvPr>
          <p:cNvSpPr/>
          <p:nvPr/>
        </p:nvSpPr>
        <p:spPr>
          <a:xfrm>
            <a:off x="4819050" y="2146736"/>
            <a:ext cx="25538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292951-2BAC-4275-B12F-48284BEB3A79}"/>
              </a:ext>
            </a:extLst>
          </p:cNvPr>
          <p:cNvSpPr/>
          <p:nvPr/>
        </p:nvSpPr>
        <p:spPr>
          <a:xfrm>
            <a:off x="1123150" y="3392025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1DFF70-9306-4464-A204-EDFC5CD87FAD}"/>
              </a:ext>
            </a:extLst>
          </p:cNvPr>
          <p:cNvCxnSpPr/>
          <p:nvPr/>
        </p:nvCxnSpPr>
        <p:spPr>
          <a:xfrm>
            <a:off x="1465659" y="3813579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4470D38-CACC-4F1D-911F-CE11BC4F5C1E}"/>
              </a:ext>
            </a:extLst>
          </p:cNvPr>
          <p:cNvSpPr/>
          <p:nvPr/>
        </p:nvSpPr>
        <p:spPr>
          <a:xfrm>
            <a:off x="4819050" y="3287331"/>
            <a:ext cx="25538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F82125-0692-4279-BAD9-528759A1C7C5}"/>
              </a:ext>
            </a:extLst>
          </p:cNvPr>
          <p:cNvSpPr/>
          <p:nvPr/>
        </p:nvSpPr>
        <p:spPr>
          <a:xfrm>
            <a:off x="1113394" y="4591496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4DDBA5-2C3D-45DB-A8EE-53E5C57D4773}"/>
              </a:ext>
            </a:extLst>
          </p:cNvPr>
          <p:cNvCxnSpPr/>
          <p:nvPr/>
        </p:nvCxnSpPr>
        <p:spPr>
          <a:xfrm>
            <a:off x="1455903" y="5013050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791AE5C-E237-4F1D-8683-2D10F47F1520}"/>
              </a:ext>
            </a:extLst>
          </p:cNvPr>
          <p:cNvSpPr/>
          <p:nvPr/>
        </p:nvSpPr>
        <p:spPr>
          <a:xfrm>
            <a:off x="4809294" y="4486802"/>
            <a:ext cx="25538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68B65D-68D7-45CD-8C84-EBEAE21928B6}"/>
              </a:ext>
            </a:extLst>
          </p:cNvPr>
          <p:cNvSpPr/>
          <p:nvPr/>
        </p:nvSpPr>
        <p:spPr>
          <a:xfrm>
            <a:off x="1113394" y="5732090"/>
            <a:ext cx="276267" cy="421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0A7F880-2060-428F-B853-7124879B0760}"/>
              </a:ext>
            </a:extLst>
          </p:cNvPr>
          <p:cNvCxnSpPr/>
          <p:nvPr/>
        </p:nvCxnSpPr>
        <p:spPr>
          <a:xfrm>
            <a:off x="1455903" y="6153644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DF5CE41-865D-4BFB-BB98-0B2AF1348CB6}"/>
              </a:ext>
            </a:extLst>
          </p:cNvPr>
          <p:cNvSpPr/>
          <p:nvPr/>
        </p:nvSpPr>
        <p:spPr>
          <a:xfrm>
            <a:off x="4809294" y="5627396"/>
            <a:ext cx="255389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10" grpId="0"/>
      <p:bldP spid="11" grpId="0" animBg="1"/>
      <p:bldP spid="13" grpId="0"/>
      <p:bldP spid="14" grpId="0" animBg="1"/>
      <p:bldP spid="16" grpId="0"/>
    </p:bld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s://app.doublestruck.eu/content/K2_REAS/HTML/Q/Q13A13_files/Image_001.jpg">
            <a:extLst>
              <a:ext uri="{FF2B5EF4-FFF2-40B4-BE49-F238E27FC236}">
                <a16:creationId xmlns:a16="http://schemas.microsoft.com/office/drawing/2014/main" id="{B600EF20-FEED-4308-913C-0281DAD87D2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004" y="0"/>
            <a:ext cx="6551996" cy="39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F15CB7-9894-4D23-B5DF-0EA9A7755FC0}"/>
              </a:ext>
            </a:extLst>
          </p:cNvPr>
          <p:cNvSpPr/>
          <p:nvPr/>
        </p:nvSpPr>
        <p:spPr>
          <a:xfrm>
            <a:off x="103032" y="51516"/>
            <a:ext cx="56400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Alfie places three cubes on a coordinate grid.</a:t>
            </a:r>
            <a:b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base of his shape is a rectangle.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582533-ECB9-40F0-A78E-FF03E72D64BD}"/>
              </a:ext>
            </a:extLst>
          </p:cNvPr>
          <p:cNvSpPr/>
          <p:nvPr/>
        </p:nvSpPr>
        <p:spPr>
          <a:xfrm>
            <a:off x="103032" y="2030116"/>
            <a:ext cx="53833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Complete this sentence: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four vertices of the rectangle are</a:t>
            </a:r>
          </a:p>
          <a:p>
            <a:r>
              <a:rPr lang="en-US" sz="3200" b="1" dirty="0">
                <a:latin typeface="Calibri" panose="020F0502020204030204" pitchFamily="34" charset="0"/>
              </a:rPr>
              <a:t>(2, 3), (5, 3), (5, 4) and: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D8B1F8-1A67-494E-8DED-FF02B3BA6A09}"/>
              </a:ext>
            </a:extLst>
          </p:cNvPr>
          <p:cNvSpPr/>
          <p:nvPr/>
        </p:nvSpPr>
        <p:spPr>
          <a:xfrm>
            <a:off x="1307847" y="4373577"/>
            <a:ext cx="25843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(2, 4)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97E5677-C5FE-41E6-B189-D69D72D8107B}"/>
              </a:ext>
            </a:extLst>
          </p:cNvPr>
          <p:cNvSpPr/>
          <p:nvPr/>
        </p:nvSpPr>
        <p:spPr>
          <a:xfrm>
            <a:off x="9111414" y="1816243"/>
            <a:ext cx="131023" cy="13759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E23D8A-18C3-4636-9E65-FB937E33595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72192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written in Roman numerals.</a:t>
            </a:r>
          </a:p>
          <a:p>
            <a:r>
              <a:rPr lang="en-US" sz="3200" dirty="0"/>
              <a:t>     XXIV</a:t>
            </a:r>
          </a:p>
          <a:p>
            <a:r>
              <a:rPr lang="en-US" sz="3200" b="1" dirty="0"/>
              <a:t>Write the number in figures.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C6720A-B508-4238-8601-7D8540D27A60}"/>
              </a:ext>
            </a:extLst>
          </p:cNvPr>
          <p:cNvSpPr/>
          <p:nvPr/>
        </p:nvSpPr>
        <p:spPr>
          <a:xfrm>
            <a:off x="699751" y="1841403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= 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380979-35A0-45B6-939D-9B3DCDD40E0D}"/>
              </a:ext>
            </a:extLst>
          </p:cNvPr>
          <p:cNvSpPr/>
          <p:nvPr/>
        </p:nvSpPr>
        <p:spPr>
          <a:xfrm>
            <a:off x="2189249" y="1841403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V = 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093AA-6387-4479-BF3D-D0D4719E96CD}"/>
              </a:ext>
            </a:extLst>
          </p:cNvPr>
          <p:cNvSpPr/>
          <p:nvPr/>
        </p:nvSpPr>
        <p:spPr>
          <a:xfrm>
            <a:off x="3584034" y="1841403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 =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84AF45-4F59-46D8-A5EB-5BED7A2F100E}"/>
              </a:ext>
            </a:extLst>
          </p:cNvPr>
          <p:cNvSpPr/>
          <p:nvPr/>
        </p:nvSpPr>
        <p:spPr>
          <a:xfrm>
            <a:off x="4985885" y="103488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1E252B-8F8D-452B-9D90-2788E9C7B31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14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numbers that add up to 100</a:t>
            </a:r>
          </a:p>
          <a:p>
            <a:endParaRPr lang="en-US" sz="3200" b="1" dirty="0"/>
          </a:p>
          <a:p>
            <a:r>
              <a:rPr lang="en-US" sz="3200" dirty="0"/>
              <a:t>       64          32          16          8          4          2          1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4BF3A77-C92C-4ED7-9D1E-3357659CF0B2}"/>
              </a:ext>
            </a:extLst>
          </p:cNvPr>
          <p:cNvSpPr/>
          <p:nvPr/>
        </p:nvSpPr>
        <p:spPr>
          <a:xfrm>
            <a:off x="527289" y="834830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1E7C3E-524E-4D09-8068-4E637EF6DC4A}"/>
              </a:ext>
            </a:extLst>
          </p:cNvPr>
          <p:cNvSpPr/>
          <p:nvPr/>
        </p:nvSpPr>
        <p:spPr>
          <a:xfrm>
            <a:off x="1849583" y="834830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A5E94F8-7C8E-47DD-9FA6-AE2CCA8EDD17}"/>
              </a:ext>
            </a:extLst>
          </p:cNvPr>
          <p:cNvSpPr/>
          <p:nvPr/>
        </p:nvSpPr>
        <p:spPr>
          <a:xfrm>
            <a:off x="5544671" y="834830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jug shows how much juice Tom has.</a:t>
            </a:r>
          </a:p>
        </p:txBody>
      </p:sp>
      <p:pic>
        <p:nvPicPr>
          <p:cNvPr id="68610" name="Picture 2">
            <a:extLst>
              <a:ext uri="{FF2B5EF4-FFF2-40B4-BE49-F238E27FC236}">
                <a16:creationId xmlns:a16="http://schemas.microsoft.com/office/drawing/2014/main" id="{260E8D3D-CB65-4761-9192-86CBAEDD8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54" y="552426"/>
            <a:ext cx="5610898" cy="6129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BB15AF-9A93-4BC8-AE36-0F7164CB6E5F}"/>
              </a:ext>
            </a:extLst>
          </p:cNvPr>
          <p:cNvSpPr/>
          <p:nvPr/>
        </p:nvSpPr>
        <p:spPr>
          <a:xfrm>
            <a:off x="5943548" y="716024"/>
            <a:ext cx="58466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juice is in the jug?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25FBA5-85E3-46BE-B1C1-9CCFE6E6E1F4}"/>
              </a:ext>
            </a:extLst>
          </p:cNvPr>
          <p:cNvSpPr/>
          <p:nvPr/>
        </p:nvSpPr>
        <p:spPr>
          <a:xfrm>
            <a:off x="5943547" y="2137135"/>
            <a:ext cx="58466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 fills the jug up to 400 ml with water. How much water does he put in the jug?</a:t>
            </a: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6A27094A-175C-4467-8777-1B07A726E2D2}"/>
              </a:ext>
            </a:extLst>
          </p:cNvPr>
          <p:cNvSpPr/>
          <p:nvPr/>
        </p:nvSpPr>
        <p:spPr>
          <a:xfrm flipV="1">
            <a:off x="3505199" y="6270037"/>
            <a:ext cx="259213" cy="37841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6661FA63-1D10-4AD3-8EB2-8EA01C89B202}"/>
              </a:ext>
            </a:extLst>
          </p:cNvPr>
          <p:cNvSpPr/>
          <p:nvPr/>
        </p:nvSpPr>
        <p:spPr>
          <a:xfrm flipV="1">
            <a:off x="3505199" y="6022387"/>
            <a:ext cx="259213" cy="37841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90125DFD-D3E5-49CB-AD89-525AF4B39497}"/>
              </a:ext>
            </a:extLst>
          </p:cNvPr>
          <p:cNvSpPr/>
          <p:nvPr/>
        </p:nvSpPr>
        <p:spPr>
          <a:xfrm flipV="1">
            <a:off x="3505199" y="5765780"/>
            <a:ext cx="259213" cy="37841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9F20D30D-15EA-4AFF-84C8-54E54606E79A}"/>
              </a:ext>
            </a:extLst>
          </p:cNvPr>
          <p:cNvSpPr/>
          <p:nvPr/>
        </p:nvSpPr>
        <p:spPr>
          <a:xfrm flipV="1">
            <a:off x="3505199" y="5518130"/>
            <a:ext cx="259213" cy="37841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71782E50-AF78-4094-9C45-11D6A0A7803F}"/>
              </a:ext>
            </a:extLst>
          </p:cNvPr>
          <p:cNvSpPr/>
          <p:nvPr/>
        </p:nvSpPr>
        <p:spPr>
          <a:xfrm flipV="1">
            <a:off x="3505199" y="5266002"/>
            <a:ext cx="259213" cy="37841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E925AB-344F-4B98-B15F-7D81181DD6C3}"/>
              </a:ext>
            </a:extLst>
          </p:cNvPr>
          <p:cNvSpPr txBox="1"/>
          <p:nvPr/>
        </p:nvSpPr>
        <p:spPr>
          <a:xfrm>
            <a:off x="946357" y="6063673"/>
            <a:ext cx="195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÷ 5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D7F6AF-E4AB-4E5B-95BA-7489EA235C9D}"/>
              </a:ext>
            </a:extLst>
          </p:cNvPr>
          <p:cNvSpPr txBox="1"/>
          <p:nvPr/>
        </p:nvSpPr>
        <p:spPr>
          <a:xfrm>
            <a:off x="2567422" y="6063644"/>
            <a:ext cx="799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6F6517-80CF-4A5A-9D78-F80BA4814E56}"/>
              </a:ext>
            </a:extLst>
          </p:cNvPr>
          <p:cNvSpPr txBox="1"/>
          <p:nvPr/>
        </p:nvSpPr>
        <p:spPr>
          <a:xfrm>
            <a:off x="3999999" y="6144191"/>
            <a:ext cx="7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CC0CEA-B794-450C-9C79-C72E327B1E55}"/>
              </a:ext>
            </a:extLst>
          </p:cNvPr>
          <p:cNvSpPr txBox="1"/>
          <p:nvPr/>
        </p:nvSpPr>
        <p:spPr>
          <a:xfrm>
            <a:off x="3999999" y="5890983"/>
            <a:ext cx="7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4DA8B4-4F9C-4716-96AA-0B6A0074F791}"/>
              </a:ext>
            </a:extLst>
          </p:cNvPr>
          <p:cNvSpPr txBox="1"/>
          <p:nvPr/>
        </p:nvSpPr>
        <p:spPr>
          <a:xfrm>
            <a:off x="3999999" y="5644413"/>
            <a:ext cx="7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82FF23-D5D8-4635-84C0-7FCC2427E475}"/>
              </a:ext>
            </a:extLst>
          </p:cNvPr>
          <p:cNvSpPr txBox="1"/>
          <p:nvPr/>
        </p:nvSpPr>
        <p:spPr>
          <a:xfrm>
            <a:off x="3997718" y="5394524"/>
            <a:ext cx="7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FB2D7B-AD68-4C79-9913-C47E8D568DB6}"/>
              </a:ext>
            </a:extLst>
          </p:cNvPr>
          <p:cNvSpPr txBox="1"/>
          <p:nvPr/>
        </p:nvSpPr>
        <p:spPr>
          <a:xfrm>
            <a:off x="10479054" y="1321230"/>
            <a:ext cx="1311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ml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33FB77-7AFC-44FD-B728-CED9A99F019A}"/>
              </a:ext>
            </a:extLst>
          </p:cNvPr>
          <p:cNvSpPr txBox="1"/>
          <p:nvPr/>
        </p:nvSpPr>
        <p:spPr>
          <a:xfrm>
            <a:off x="6361949" y="3807111"/>
            <a:ext cx="2006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 – 80 =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9DAEB5-8765-4109-AC9F-71EB14F84495}"/>
              </a:ext>
            </a:extLst>
          </p:cNvPr>
          <p:cNvSpPr txBox="1"/>
          <p:nvPr/>
        </p:nvSpPr>
        <p:spPr>
          <a:xfrm>
            <a:off x="8231960" y="3807110"/>
            <a:ext cx="2006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320 ml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378E33-DF59-4F90-8C2C-A3C7E3971B5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24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11041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table below shows five journeys a taxi driver made one day.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A6DC54-530D-496F-BEB3-73AA7269C2B3}"/>
              </a:ext>
            </a:extLst>
          </p:cNvPr>
          <p:cNvSpPr/>
          <p:nvPr/>
        </p:nvSpPr>
        <p:spPr>
          <a:xfrm>
            <a:off x="7356765" y="634775"/>
            <a:ext cx="42949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On journey number 5, the passengers shared the cost equally. </a:t>
            </a:r>
          </a:p>
          <a:p>
            <a:r>
              <a:rPr lang="en-GB" sz="3200" b="1" dirty="0"/>
              <a:t>How much did </a:t>
            </a:r>
            <a:r>
              <a:rPr lang="en-GB" sz="3200" b="1" u="sng" dirty="0"/>
              <a:t>each</a:t>
            </a:r>
            <a:r>
              <a:rPr lang="en-GB" sz="3200" b="1" dirty="0"/>
              <a:t> passenger pay?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632EC7-A0A9-4817-AB02-57809683B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59" y="634775"/>
            <a:ext cx="7118206" cy="40807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E237D6-998D-41CC-BF8B-A0E973E53B3C}"/>
              </a:ext>
            </a:extLst>
          </p:cNvPr>
          <p:cNvSpPr txBox="1"/>
          <p:nvPr/>
        </p:nvSpPr>
        <p:spPr>
          <a:xfrm>
            <a:off x="7538765" y="3189321"/>
            <a:ext cx="2092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£12 ÷ 4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A5C7F9-E649-4C96-9066-72B5A7944434}"/>
              </a:ext>
            </a:extLst>
          </p:cNvPr>
          <p:cNvSpPr txBox="1"/>
          <p:nvPr/>
        </p:nvSpPr>
        <p:spPr>
          <a:xfrm>
            <a:off x="9209891" y="3189320"/>
            <a:ext cx="152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 each</a:t>
            </a:r>
          </a:p>
        </p:txBody>
      </p:sp>
    </p:spTree>
    <p:extLst>
      <p:ext uri="{BB962C8B-B14F-4D97-AF65-F5344CB8AC3E}">
        <p14:creationId xmlns:p14="http://schemas.microsoft.com/office/powerpoint/2010/main" val="85393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11041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table below shows five journeys a taxi driver made one day.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A6DC54-530D-496F-BEB3-73AA7269C2B3}"/>
              </a:ext>
            </a:extLst>
          </p:cNvPr>
          <p:cNvSpPr/>
          <p:nvPr/>
        </p:nvSpPr>
        <p:spPr>
          <a:xfrm>
            <a:off x="7356765" y="634775"/>
            <a:ext cx="42949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</a:t>
            </a:r>
            <a:r>
              <a:rPr lang="en-GB" sz="3200" b="1" u="sng" dirty="0"/>
              <a:t>passengers</a:t>
            </a:r>
            <a:r>
              <a:rPr lang="en-GB" sz="3200" b="1" dirty="0"/>
              <a:t> made journeys of more than 10 km?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632EC7-A0A9-4817-AB02-57809683B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59" y="634775"/>
            <a:ext cx="7118206" cy="40807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1D18939-9DD0-4D15-B88B-620766384988}"/>
              </a:ext>
            </a:extLst>
          </p:cNvPr>
          <p:cNvSpPr/>
          <p:nvPr/>
        </p:nvSpPr>
        <p:spPr>
          <a:xfrm>
            <a:off x="4136006" y="196725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94C232-6935-49BA-9C8F-4679315E4F41}"/>
              </a:ext>
            </a:extLst>
          </p:cNvPr>
          <p:cNvSpPr/>
          <p:nvPr/>
        </p:nvSpPr>
        <p:spPr>
          <a:xfrm>
            <a:off x="4128309" y="329972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048D51-D229-47EA-BE81-D1C3C6DD16B6}"/>
              </a:ext>
            </a:extLst>
          </p:cNvPr>
          <p:cNvSpPr/>
          <p:nvPr/>
        </p:nvSpPr>
        <p:spPr>
          <a:xfrm>
            <a:off x="4128309" y="396596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39A745-CECB-4384-A6AD-2988E70C9320}"/>
              </a:ext>
            </a:extLst>
          </p:cNvPr>
          <p:cNvSpPr txBox="1"/>
          <p:nvPr/>
        </p:nvSpPr>
        <p:spPr>
          <a:xfrm>
            <a:off x="7538765" y="2257989"/>
            <a:ext cx="2092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+ 1 + 4 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702C9E-18D5-4049-81F4-CA2D9715A409}"/>
              </a:ext>
            </a:extLst>
          </p:cNvPr>
          <p:cNvSpPr txBox="1"/>
          <p:nvPr/>
        </p:nvSpPr>
        <p:spPr>
          <a:xfrm>
            <a:off x="9328422" y="2257988"/>
            <a:ext cx="2441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passengers</a:t>
            </a:r>
          </a:p>
        </p:txBody>
      </p:sp>
    </p:spTree>
    <p:extLst>
      <p:ext uri="{BB962C8B-B14F-4D97-AF65-F5344CB8AC3E}">
        <p14:creationId xmlns:p14="http://schemas.microsoft.com/office/powerpoint/2010/main" val="326463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225E20-33C0-494D-BE5E-254882CD89FB}"/>
              </a:ext>
            </a:extLst>
          </p:cNvPr>
          <p:cNvSpPr/>
          <p:nvPr/>
        </p:nvSpPr>
        <p:spPr>
          <a:xfrm>
            <a:off x="56122" y="50000"/>
            <a:ext cx="95643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Megan and Chen are washing cars.</a:t>
            </a:r>
          </a:p>
          <a:p>
            <a:r>
              <a:rPr lang="en-GB" sz="3200" b="1" dirty="0"/>
              <a:t>Megan gets £39 and Chen gets £55</a:t>
            </a:r>
          </a:p>
          <a:p>
            <a:r>
              <a:rPr lang="en-GB" sz="3200" b="1" dirty="0"/>
              <a:t>They share what they get equally between them.</a:t>
            </a:r>
          </a:p>
          <a:p>
            <a:r>
              <a:rPr lang="en-GB" sz="3200" b="1" dirty="0"/>
              <a:t> How much does each of them get?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D49F9F-5E97-480A-BF7E-8713B11191C5}"/>
              </a:ext>
            </a:extLst>
          </p:cNvPr>
          <p:cNvSpPr txBox="1"/>
          <p:nvPr/>
        </p:nvSpPr>
        <p:spPr>
          <a:xfrm>
            <a:off x="1458974" y="240125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81688B-E340-4536-B96A-17DFDEFE9B0C}"/>
              </a:ext>
            </a:extLst>
          </p:cNvPr>
          <p:cNvSpPr txBox="1"/>
          <p:nvPr/>
        </p:nvSpPr>
        <p:spPr>
          <a:xfrm>
            <a:off x="1450626" y="284592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4AB03-ADF3-4D2F-804C-D4FF23CC9AB9}"/>
              </a:ext>
            </a:extLst>
          </p:cNvPr>
          <p:cNvSpPr txBox="1"/>
          <p:nvPr/>
        </p:nvSpPr>
        <p:spPr>
          <a:xfrm>
            <a:off x="999788" y="287002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A869FD-3F6B-43A5-859C-B5444DB97A94}"/>
              </a:ext>
            </a:extLst>
          </p:cNvPr>
          <p:cNvCxnSpPr>
            <a:cxnSpLocks/>
          </p:cNvCxnSpPr>
          <p:nvPr/>
        </p:nvCxnSpPr>
        <p:spPr>
          <a:xfrm>
            <a:off x="1012598" y="3360172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C760B7-C532-4B17-BE40-5990F678A776}"/>
              </a:ext>
            </a:extLst>
          </p:cNvPr>
          <p:cNvCxnSpPr>
            <a:cxnSpLocks/>
          </p:cNvCxnSpPr>
          <p:nvPr/>
        </p:nvCxnSpPr>
        <p:spPr>
          <a:xfrm>
            <a:off x="1012598" y="3803029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650DB72-38DD-4346-9BD9-3606E7889288}"/>
              </a:ext>
            </a:extLst>
          </p:cNvPr>
          <p:cNvSpPr txBox="1"/>
          <p:nvPr/>
        </p:nvSpPr>
        <p:spPr>
          <a:xfrm>
            <a:off x="1888655" y="329274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89DE04-71C7-4AC0-B45A-F9A2D3492447}"/>
              </a:ext>
            </a:extLst>
          </p:cNvPr>
          <p:cNvSpPr txBox="1"/>
          <p:nvPr/>
        </p:nvSpPr>
        <p:spPr>
          <a:xfrm>
            <a:off x="1448769" y="328979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427C3-2439-4475-B639-36B88BA59C9B}"/>
              </a:ext>
            </a:extLst>
          </p:cNvPr>
          <p:cNvSpPr txBox="1"/>
          <p:nvPr/>
        </p:nvSpPr>
        <p:spPr>
          <a:xfrm>
            <a:off x="1508028" y="2107594"/>
            <a:ext cx="565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B4F8A3-9350-45B8-B707-5C7D350FCAB9}"/>
              </a:ext>
            </a:extLst>
          </p:cNvPr>
          <p:cNvSpPr txBox="1"/>
          <p:nvPr/>
        </p:nvSpPr>
        <p:spPr>
          <a:xfrm>
            <a:off x="3638909" y="304470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DDD224-3C5A-4128-BD38-52BC95135ACE}"/>
              </a:ext>
            </a:extLst>
          </p:cNvPr>
          <p:cNvSpPr txBox="1"/>
          <p:nvPr/>
        </p:nvSpPr>
        <p:spPr>
          <a:xfrm>
            <a:off x="3164292" y="305776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14085E-2BAE-4238-BD1D-FD9887FEA478}"/>
              </a:ext>
            </a:extLst>
          </p:cNvPr>
          <p:cNvCxnSpPr>
            <a:cxnSpLocks/>
          </p:cNvCxnSpPr>
          <p:nvPr/>
        </p:nvCxnSpPr>
        <p:spPr>
          <a:xfrm>
            <a:off x="3638909" y="310732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14F5A38-5313-4B72-8709-1B076D293D46}"/>
              </a:ext>
            </a:extLst>
          </p:cNvPr>
          <p:cNvCxnSpPr>
            <a:cxnSpLocks/>
          </p:cNvCxnSpPr>
          <p:nvPr/>
        </p:nvCxnSpPr>
        <p:spPr>
          <a:xfrm>
            <a:off x="3657861" y="310732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59E1DD7-9763-4F84-A8AD-19BE04DC3A0D}"/>
              </a:ext>
            </a:extLst>
          </p:cNvPr>
          <p:cNvSpPr txBox="1"/>
          <p:nvPr/>
        </p:nvSpPr>
        <p:spPr>
          <a:xfrm>
            <a:off x="3639280" y="26070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3B5993-A03D-45E3-A922-87F1C1039681}"/>
              </a:ext>
            </a:extLst>
          </p:cNvPr>
          <p:cNvSpPr txBox="1"/>
          <p:nvPr/>
        </p:nvSpPr>
        <p:spPr>
          <a:xfrm>
            <a:off x="4062286" y="26070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E3C79C-8B5C-4213-B0A2-8EB8D536895C}"/>
              </a:ext>
            </a:extLst>
          </p:cNvPr>
          <p:cNvSpPr txBox="1"/>
          <p:nvPr/>
        </p:nvSpPr>
        <p:spPr>
          <a:xfrm>
            <a:off x="3936899" y="3082492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22383D-8D0C-4401-B4E8-C357F1EDA5CC}"/>
              </a:ext>
            </a:extLst>
          </p:cNvPr>
          <p:cNvSpPr txBox="1"/>
          <p:nvPr/>
        </p:nvSpPr>
        <p:spPr>
          <a:xfrm>
            <a:off x="3297493" y="259995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FD1B98-193C-4F61-BA6C-562AE50563A7}"/>
              </a:ext>
            </a:extLst>
          </p:cNvPr>
          <p:cNvSpPr/>
          <p:nvPr/>
        </p:nvSpPr>
        <p:spPr>
          <a:xfrm>
            <a:off x="6096000" y="1522819"/>
            <a:ext cx="170887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£47</a:t>
            </a:r>
            <a:endParaRPr lang="en-GB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84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/>
    </p:bld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0D8F666-839B-44C4-9992-E8CD5BF20374}"/>
              </a:ext>
            </a:extLst>
          </p:cNvPr>
          <p:cNvSpPr txBox="1"/>
          <p:nvPr/>
        </p:nvSpPr>
        <p:spPr>
          <a:xfrm>
            <a:off x="2293015" y="3607754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Fares to France: </a:t>
            </a:r>
          </a:p>
          <a:p>
            <a:r>
              <a:rPr lang="en-US" sz="3200" dirty="0"/>
              <a:t>Adults £23.00          </a:t>
            </a:r>
          </a:p>
          <a:p>
            <a:r>
              <a:rPr lang="en-US" sz="3200" dirty="0"/>
              <a:t>Children £11.50</a:t>
            </a:r>
          </a:p>
          <a:p>
            <a:r>
              <a:rPr lang="en-US" sz="3200" b="1" dirty="0"/>
              <a:t>There are 2 adults and 3 children in a family.</a:t>
            </a:r>
          </a:p>
          <a:p>
            <a:r>
              <a:rPr lang="en-US" sz="3200" b="1" dirty="0"/>
              <a:t>How much does it cost the family to go to France?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088DFB-3BEA-4F31-8237-3903012242FD}"/>
              </a:ext>
            </a:extLst>
          </p:cNvPr>
          <p:cNvSpPr txBox="1"/>
          <p:nvPr/>
        </p:nvSpPr>
        <p:spPr>
          <a:xfrm>
            <a:off x="949107" y="3182356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2 3.0 0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C6DE28-DBEC-4352-955A-451CED4C1EF1}"/>
              </a:ext>
            </a:extLst>
          </p:cNvPr>
          <p:cNvSpPr txBox="1"/>
          <p:nvPr/>
        </p:nvSpPr>
        <p:spPr>
          <a:xfrm>
            <a:off x="509201" y="359430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7B14371-EA2A-452E-97E2-DB654E075BE4}"/>
              </a:ext>
            </a:extLst>
          </p:cNvPr>
          <p:cNvCxnSpPr>
            <a:cxnSpLocks/>
          </p:cNvCxnSpPr>
          <p:nvPr/>
        </p:nvCxnSpPr>
        <p:spPr>
          <a:xfrm flipV="1">
            <a:off x="507017" y="4135977"/>
            <a:ext cx="2247982" cy="28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607523-1654-40DB-A2FD-EA9D4F42472F}"/>
              </a:ext>
            </a:extLst>
          </p:cNvPr>
          <p:cNvCxnSpPr>
            <a:cxnSpLocks/>
          </p:cNvCxnSpPr>
          <p:nvPr/>
        </p:nvCxnSpPr>
        <p:spPr>
          <a:xfrm>
            <a:off x="507017" y="4574755"/>
            <a:ext cx="22497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1C3C02C-DFE6-4BF6-A5CE-9CD165D74F25}"/>
              </a:ext>
            </a:extLst>
          </p:cNvPr>
          <p:cNvSpPr txBox="1"/>
          <p:nvPr/>
        </p:nvSpPr>
        <p:spPr>
          <a:xfrm>
            <a:off x="2293378" y="40573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7EF27D-2E34-4807-B8FC-AAB41227AC8A}"/>
              </a:ext>
            </a:extLst>
          </p:cNvPr>
          <p:cNvSpPr txBox="1"/>
          <p:nvPr/>
        </p:nvSpPr>
        <p:spPr>
          <a:xfrm>
            <a:off x="1833793" y="405764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E68444-5F49-4AA0-AF2F-0A8781E73459}"/>
              </a:ext>
            </a:extLst>
          </p:cNvPr>
          <p:cNvSpPr txBox="1"/>
          <p:nvPr/>
        </p:nvSpPr>
        <p:spPr>
          <a:xfrm>
            <a:off x="1386001" y="40573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F24D5D-3627-495B-91FC-4AEDD036DE17}"/>
              </a:ext>
            </a:extLst>
          </p:cNvPr>
          <p:cNvSpPr txBox="1"/>
          <p:nvPr/>
        </p:nvSpPr>
        <p:spPr>
          <a:xfrm>
            <a:off x="935937" y="4057649"/>
            <a:ext cx="516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5236CA-DADC-4BA4-BAD9-9260BE17533A}"/>
              </a:ext>
            </a:extLst>
          </p:cNvPr>
          <p:cNvSpPr txBox="1"/>
          <p:nvPr/>
        </p:nvSpPr>
        <p:spPr>
          <a:xfrm>
            <a:off x="1694929" y="4039317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B5D61D-8664-4FB4-A713-F532DEBA67AA}"/>
              </a:ext>
            </a:extLst>
          </p:cNvPr>
          <p:cNvSpPr txBox="1"/>
          <p:nvPr/>
        </p:nvSpPr>
        <p:spPr>
          <a:xfrm>
            <a:off x="5221767" y="3589422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0FD7AA-53F6-4394-942F-C08751A2BC4A}"/>
              </a:ext>
            </a:extLst>
          </p:cNvPr>
          <p:cNvSpPr txBox="1"/>
          <p:nvPr/>
        </p:nvSpPr>
        <p:spPr>
          <a:xfrm>
            <a:off x="3877859" y="3164024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1 1.5 0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4D4C0D-3AD4-4487-ABF9-85763A10290C}"/>
              </a:ext>
            </a:extLst>
          </p:cNvPr>
          <p:cNvSpPr txBox="1"/>
          <p:nvPr/>
        </p:nvSpPr>
        <p:spPr>
          <a:xfrm>
            <a:off x="3437953" y="3575975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3CF886A-F831-423F-836F-FB36D4199042}"/>
              </a:ext>
            </a:extLst>
          </p:cNvPr>
          <p:cNvCxnSpPr>
            <a:cxnSpLocks/>
          </p:cNvCxnSpPr>
          <p:nvPr/>
        </p:nvCxnSpPr>
        <p:spPr>
          <a:xfrm flipV="1">
            <a:off x="3435769" y="4117645"/>
            <a:ext cx="2247982" cy="28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601F23B-A78C-4308-9B1D-48F7B30795E7}"/>
              </a:ext>
            </a:extLst>
          </p:cNvPr>
          <p:cNvCxnSpPr>
            <a:cxnSpLocks/>
          </p:cNvCxnSpPr>
          <p:nvPr/>
        </p:nvCxnSpPr>
        <p:spPr>
          <a:xfrm>
            <a:off x="3435769" y="4556423"/>
            <a:ext cx="22497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835D302-B680-4024-B102-FF772FBAE80C}"/>
              </a:ext>
            </a:extLst>
          </p:cNvPr>
          <p:cNvSpPr txBox="1"/>
          <p:nvPr/>
        </p:nvSpPr>
        <p:spPr>
          <a:xfrm>
            <a:off x="5222130" y="40389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5A952D-EBE8-4474-AA95-A708757F243B}"/>
              </a:ext>
            </a:extLst>
          </p:cNvPr>
          <p:cNvSpPr txBox="1"/>
          <p:nvPr/>
        </p:nvSpPr>
        <p:spPr>
          <a:xfrm>
            <a:off x="4762545" y="403931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DDDBA6-083C-4386-B2C1-D95BF1E8732C}"/>
              </a:ext>
            </a:extLst>
          </p:cNvPr>
          <p:cNvSpPr txBox="1"/>
          <p:nvPr/>
        </p:nvSpPr>
        <p:spPr>
          <a:xfrm>
            <a:off x="4314753" y="40389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8ADB24-8B74-4C3E-AA43-626E701B2321}"/>
              </a:ext>
            </a:extLst>
          </p:cNvPr>
          <p:cNvSpPr txBox="1"/>
          <p:nvPr/>
        </p:nvSpPr>
        <p:spPr>
          <a:xfrm>
            <a:off x="3885951" y="4039317"/>
            <a:ext cx="5248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A5DC70-F2A0-4C6C-AA97-08ADB0262488}"/>
              </a:ext>
            </a:extLst>
          </p:cNvPr>
          <p:cNvSpPr txBox="1"/>
          <p:nvPr/>
        </p:nvSpPr>
        <p:spPr>
          <a:xfrm>
            <a:off x="4365908" y="2893249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464B97B-5FA8-4496-B5D1-AE96C74D38EC}"/>
              </a:ext>
            </a:extLst>
          </p:cNvPr>
          <p:cNvSpPr txBox="1"/>
          <p:nvPr/>
        </p:nvSpPr>
        <p:spPr>
          <a:xfrm>
            <a:off x="4623681" y="4020985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0E37995-A52D-4CB9-A743-CDB8E9693E95}"/>
              </a:ext>
            </a:extLst>
          </p:cNvPr>
          <p:cNvSpPr txBox="1"/>
          <p:nvPr/>
        </p:nvSpPr>
        <p:spPr>
          <a:xfrm>
            <a:off x="6850799" y="3589422"/>
            <a:ext cx="19227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3 4.5 0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53AF82-86EC-451D-9623-DA9636CCA52C}"/>
              </a:ext>
            </a:extLst>
          </p:cNvPr>
          <p:cNvSpPr txBox="1"/>
          <p:nvPr/>
        </p:nvSpPr>
        <p:spPr>
          <a:xfrm>
            <a:off x="6848927" y="3164024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4 6.0 0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986372-BBDE-4C9E-AF18-96CD037EC7DB}"/>
              </a:ext>
            </a:extLst>
          </p:cNvPr>
          <p:cNvSpPr txBox="1"/>
          <p:nvPr/>
        </p:nvSpPr>
        <p:spPr>
          <a:xfrm>
            <a:off x="6409021" y="3575975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4AC1630-039D-4E7F-9D3B-9ED473F0821B}"/>
              </a:ext>
            </a:extLst>
          </p:cNvPr>
          <p:cNvCxnSpPr>
            <a:cxnSpLocks/>
          </p:cNvCxnSpPr>
          <p:nvPr/>
        </p:nvCxnSpPr>
        <p:spPr>
          <a:xfrm flipV="1">
            <a:off x="6406837" y="4117645"/>
            <a:ext cx="2247982" cy="28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1F745F1-AAA8-432A-BFF7-54ED1198029A}"/>
              </a:ext>
            </a:extLst>
          </p:cNvPr>
          <p:cNvCxnSpPr>
            <a:cxnSpLocks/>
          </p:cNvCxnSpPr>
          <p:nvPr/>
        </p:nvCxnSpPr>
        <p:spPr>
          <a:xfrm>
            <a:off x="6406837" y="4556423"/>
            <a:ext cx="22497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7A5FF66-5810-49DB-85D7-DEDD1B60DB11}"/>
              </a:ext>
            </a:extLst>
          </p:cNvPr>
          <p:cNvSpPr txBox="1"/>
          <p:nvPr/>
        </p:nvSpPr>
        <p:spPr>
          <a:xfrm>
            <a:off x="8193198" y="40389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37418E3-E74E-4D9D-AEF4-0F8E81D5BD05}"/>
              </a:ext>
            </a:extLst>
          </p:cNvPr>
          <p:cNvSpPr txBox="1"/>
          <p:nvPr/>
        </p:nvSpPr>
        <p:spPr>
          <a:xfrm>
            <a:off x="7733613" y="403931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6B82290-5DFE-4E67-A76F-10152FD51D33}"/>
              </a:ext>
            </a:extLst>
          </p:cNvPr>
          <p:cNvSpPr txBox="1"/>
          <p:nvPr/>
        </p:nvSpPr>
        <p:spPr>
          <a:xfrm>
            <a:off x="7285821" y="40389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5BD9A09-8D12-4F45-81CC-85DB5549AF43}"/>
              </a:ext>
            </a:extLst>
          </p:cNvPr>
          <p:cNvSpPr txBox="1"/>
          <p:nvPr/>
        </p:nvSpPr>
        <p:spPr>
          <a:xfrm>
            <a:off x="6857019" y="4039317"/>
            <a:ext cx="5248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9D0EF8-D9D0-4A62-90B2-81E9575F0DA1}"/>
              </a:ext>
            </a:extLst>
          </p:cNvPr>
          <p:cNvSpPr txBox="1"/>
          <p:nvPr/>
        </p:nvSpPr>
        <p:spPr>
          <a:xfrm>
            <a:off x="6882887" y="2893249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AF1E02-2006-4735-A72B-EB8C07CFBD84}"/>
              </a:ext>
            </a:extLst>
          </p:cNvPr>
          <p:cNvSpPr txBox="1"/>
          <p:nvPr/>
        </p:nvSpPr>
        <p:spPr>
          <a:xfrm>
            <a:off x="7594749" y="4020985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D2C6D17-74E0-464A-A4AC-B7A0652C6720}"/>
              </a:ext>
            </a:extLst>
          </p:cNvPr>
          <p:cNvSpPr txBox="1"/>
          <p:nvPr/>
        </p:nvSpPr>
        <p:spPr>
          <a:xfrm>
            <a:off x="6475126" y="4029474"/>
            <a:ext cx="5248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70FE261-9106-469A-B295-AA46A976B8AC}"/>
              </a:ext>
            </a:extLst>
          </p:cNvPr>
          <p:cNvSpPr/>
          <p:nvPr/>
        </p:nvSpPr>
        <p:spPr>
          <a:xfrm>
            <a:off x="8640601" y="2007122"/>
            <a:ext cx="13356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£84.50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11E67D-54D1-4AEE-8D89-F81E659592D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62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  <p:bldP spid="15" grpId="0"/>
      <p:bldP spid="16" grpId="0"/>
      <p:bldP spid="18" grpId="0"/>
      <p:bldP spid="20" grpId="0"/>
      <p:bldP spid="21" grpId="0"/>
      <p:bldP spid="22" grpId="0"/>
      <p:bldP spid="23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/>
      <p:bldP spid="35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 to make this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E15A99-E69A-45FC-A4AE-DF4E89A19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10" y="1281113"/>
            <a:ext cx="5491788" cy="347376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C1D6CA1-78F0-4D9F-A309-780043F9BCCB}"/>
              </a:ext>
            </a:extLst>
          </p:cNvPr>
          <p:cNvSpPr/>
          <p:nvPr/>
        </p:nvSpPr>
        <p:spPr>
          <a:xfrm>
            <a:off x="4899547" y="777922"/>
            <a:ext cx="1014235" cy="3862317"/>
          </a:xfrm>
          <a:prstGeom prst="rect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25E4D6-B621-419F-8F3A-B005DE850CA2}"/>
              </a:ext>
            </a:extLst>
          </p:cNvPr>
          <p:cNvSpPr txBox="1"/>
          <p:nvPr/>
        </p:nvSpPr>
        <p:spPr>
          <a:xfrm>
            <a:off x="5983498" y="1281113"/>
            <a:ext cx="1808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6 = 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D9FC48-E064-40C5-A133-D16C9FE8B473}"/>
              </a:ext>
            </a:extLst>
          </p:cNvPr>
          <p:cNvSpPr txBox="1"/>
          <p:nvPr/>
        </p:nvSpPr>
        <p:spPr>
          <a:xfrm>
            <a:off x="5983498" y="1855214"/>
            <a:ext cx="1808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x 6 = 42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F5413-436A-4E37-9EB7-09E7D78DD058}"/>
              </a:ext>
            </a:extLst>
          </p:cNvPr>
          <p:cNvSpPr txBox="1"/>
          <p:nvPr/>
        </p:nvSpPr>
        <p:spPr>
          <a:xfrm>
            <a:off x="5148314" y="1550417"/>
            <a:ext cx="5814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C5C21C-E885-4357-9862-4D96691D2F14}"/>
              </a:ext>
            </a:extLst>
          </p:cNvPr>
          <p:cNvSpPr/>
          <p:nvPr/>
        </p:nvSpPr>
        <p:spPr>
          <a:xfrm>
            <a:off x="3483861" y="777921"/>
            <a:ext cx="1014235" cy="3862317"/>
          </a:xfrm>
          <a:prstGeom prst="rect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B16027-7D17-4241-9D3D-423118D9A1FD}"/>
              </a:ext>
            </a:extLst>
          </p:cNvPr>
          <p:cNvSpPr txBox="1"/>
          <p:nvPr/>
        </p:nvSpPr>
        <p:spPr>
          <a:xfrm>
            <a:off x="3786388" y="807839"/>
            <a:ext cx="581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422DCE-3700-4C27-8C3B-64CD537660B1}"/>
              </a:ext>
            </a:extLst>
          </p:cNvPr>
          <p:cNvSpPr txBox="1"/>
          <p:nvPr/>
        </p:nvSpPr>
        <p:spPr>
          <a:xfrm>
            <a:off x="2457929" y="807839"/>
            <a:ext cx="581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B89C4C-5211-4753-A086-5EB87579450D}"/>
              </a:ext>
            </a:extLst>
          </p:cNvPr>
          <p:cNvSpPr/>
          <p:nvPr/>
        </p:nvSpPr>
        <p:spPr>
          <a:xfrm>
            <a:off x="1172308" y="777921"/>
            <a:ext cx="2037973" cy="3862317"/>
          </a:xfrm>
          <a:prstGeom prst="rect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9A59EC-3530-46B9-AF84-12798492800D}"/>
              </a:ext>
            </a:extLst>
          </p:cNvPr>
          <p:cNvSpPr txBox="1"/>
          <p:nvPr/>
        </p:nvSpPr>
        <p:spPr>
          <a:xfrm>
            <a:off x="1230888" y="4774390"/>
            <a:ext cx="2907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x 6 + 2 = 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7283F0-4376-43DF-ACF2-90409D325438}"/>
              </a:ext>
            </a:extLst>
          </p:cNvPr>
          <p:cNvSpPr txBox="1"/>
          <p:nvPr/>
        </p:nvSpPr>
        <p:spPr>
          <a:xfrm>
            <a:off x="1230888" y="5286576"/>
            <a:ext cx="2907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x 6 = 18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C29F63-81A2-4B82-9594-B95196E2A4A7}"/>
              </a:ext>
            </a:extLst>
          </p:cNvPr>
          <p:cNvSpPr txBox="1"/>
          <p:nvPr/>
        </p:nvSpPr>
        <p:spPr>
          <a:xfrm>
            <a:off x="1336395" y="5296389"/>
            <a:ext cx="457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C7A700-DFE2-4F5A-8573-651B70342094}"/>
              </a:ext>
            </a:extLst>
          </p:cNvPr>
          <p:cNvSpPr txBox="1"/>
          <p:nvPr/>
        </p:nvSpPr>
        <p:spPr>
          <a:xfrm>
            <a:off x="1353960" y="4789701"/>
            <a:ext cx="457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EBAD92-335F-4D17-BCC4-8B2B4321A332}"/>
              </a:ext>
            </a:extLst>
          </p:cNvPr>
          <p:cNvSpPr txBox="1"/>
          <p:nvPr/>
        </p:nvSpPr>
        <p:spPr>
          <a:xfrm>
            <a:off x="2416157" y="1588560"/>
            <a:ext cx="5814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3546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/>
      <p:bldP spid="7" grpId="0"/>
      <p:bldP spid="7" grpId="1"/>
      <p:bldP spid="8" grpId="0"/>
      <p:bldP spid="10" grpId="0" animBg="1"/>
      <p:bldP spid="10" grpId="1" animBg="1"/>
      <p:bldP spid="9" grpId="0"/>
      <p:bldP spid="11" grpId="0"/>
      <p:bldP spid="12" grpId="0" animBg="1"/>
      <p:bldP spid="12" grpId="1" animBg="1"/>
      <p:bldP spid="13" grpId="0"/>
      <p:bldP spid="14" grpId="0"/>
      <p:bldP spid="15" grpId="0"/>
      <p:bldP spid="16" grpId="0"/>
      <p:bldP spid="17" grpId="0"/>
    </p:bld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sequence.</a:t>
            </a:r>
          </a:p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106498" name="Picture 2">
            <a:extLst>
              <a:ext uri="{FF2B5EF4-FFF2-40B4-BE49-F238E27FC236}">
                <a16:creationId xmlns:a16="http://schemas.microsoft.com/office/drawing/2014/main" id="{A262BE7E-3AD4-43C4-A11B-0E17F2F33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382" y="1657190"/>
            <a:ext cx="9427865" cy="321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C50EDE-64D8-4486-8A97-EE0947F5D3AC}"/>
              </a:ext>
            </a:extLst>
          </p:cNvPr>
          <p:cNvSpPr txBox="1"/>
          <p:nvPr/>
        </p:nvSpPr>
        <p:spPr>
          <a:xfrm>
            <a:off x="1217285" y="3032390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772AE5-02C8-43F7-A8D0-455431922B2F}"/>
              </a:ext>
            </a:extLst>
          </p:cNvPr>
          <p:cNvSpPr txBox="1"/>
          <p:nvPr/>
        </p:nvSpPr>
        <p:spPr>
          <a:xfrm>
            <a:off x="2893686" y="3032390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EC46FA-BAFB-4413-AF61-ED430F9D9051}"/>
              </a:ext>
            </a:extLst>
          </p:cNvPr>
          <p:cNvSpPr txBox="1"/>
          <p:nvPr/>
        </p:nvSpPr>
        <p:spPr>
          <a:xfrm>
            <a:off x="3475233" y="3032390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C96B8E-10BC-433E-B9D2-27F2D8722B91}"/>
              </a:ext>
            </a:extLst>
          </p:cNvPr>
          <p:cNvSpPr txBox="1"/>
          <p:nvPr/>
        </p:nvSpPr>
        <p:spPr>
          <a:xfrm>
            <a:off x="5151634" y="3032390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7554D7-1D38-40D4-81E1-689FC3CFD772}"/>
              </a:ext>
            </a:extLst>
          </p:cNvPr>
          <p:cNvSpPr txBox="1"/>
          <p:nvPr/>
        </p:nvSpPr>
        <p:spPr>
          <a:xfrm>
            <a:off x="5697934" y="3032390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B19946-E3CA-48D3-9D13-461AC2B24DBD}"/>
              </a:ext>
            </a:extLst>
          </p:cNvPr>
          <p:cNvSpPr txBox="1"/>
          <p:nvPr/>
        </p:nvSpPr>
        <p:spPr>
          <a:xfrm>
            <a:off x="7374335" y="3032390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D0A159-ACC6-45BA-8A3B-BAC5DF81F2FB}"/>
              </a:ext>
            </a:extLst>
          </p:cNvPr>
          <p:cNvSpPr txBox="1"/>
          <p:nvPr/>
        </p:nvSpPr>
        <p:spPr>
          <a:xfrm>
            <a:off x="7983934" y="3032390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373978-C89F-4EC7-BDE1-02E73DBFF0DF}"/>
              </a:ext>
            </a:extLst>
          </p:cNvPr>
          <p:cNvSpPr txBox="1"/>
          <p:nvPr/>
        </p:nvSpPr>
        <p:spPr>
          <a:xfrm>
            <a:off x="9660335" y="3032390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A23315-78F2-44E1-AB1A-4C6A2DECF235}"/>
              </a:ext>
            </a:extLst>
          </p:cNvPr>
          <p:cNvSpPr txBox="1"/>
          <p:nvPr/>
        </p:nvSpPr>
        <p:spPr>
          <a:xfrm>
            <a:off x="6450524" y="4009879"/>
            <a:ext cx="7961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0C5C00-D008-4451-A975-F0BE534C9E44}"/>
              </a:ext>
            </a:extLst>
          </p:cNvPr>
          <p:cNvSpPr txBox="1"/>
          <p:nvPr/>
        </p:nvSpPr>
        <p:spPr>
          <a:xfrm>
            <a:off x="9759782" y="1908077"/>
            <a:ext cx="7961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44D16E-6B1C-4A15-87C4-5CF3C8CB3094}"/>
              </a:ext>
            </a:extLst>
          </p:cNvPr>
          <p:cNvSpPr txBox="1"/>
          <p:nvPr/>
        </p:nvSpPr>
        <p:spPr>
          <a:xfrm>
            <a:off x="2097554" y="1954244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BF473C-6AE5-4E82-ACA8-2DF093A10F4D}"/>
              </a:ext>
            </a:extLst>
          </p:cNvPr>
          <p:cNvSpPr txBox="1"/>
          <p:nvPr/>
        </p:nvSpPr>
        <p:spPr>
          <a:xfrm>
            <a:off x="4280041" y="1957230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EAF80C-305E-4807-AC8D-B6CB801EC794}"/>
              </a:ext>
            </a:extLst>
          </p:cNvPr>
          <p:cNvSpPr txBox="1"/>
          <p:nvPr/>
        </p:nvSpPr>
        <p:spPr>
          <a:xfrm>
            <a:off x="6494066" y="1954244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DF819E-EC4E-483F-B5B1-9DE627AA3013}"/>
              </a:ext>
            </a:extLst>
          </p:cNvPr>
          <p:cNvSpPr txBox="1"/>
          <p:nvPr/>
        </p:nvSpPr>
        <p:spPr>
          <a:xfrm>
            <a:off x="8676553" y="1957230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32D662-E3B2-486F-BF5F-FEB30C8447FC}"/>
              </a:ext>
            </a:extLst>
          </p:cNvPr>
          <p:cNvSpPr txBox="1"/>
          <p:nvPr/>
        </p:nvSpPr>
        <p:spPr>
          <a:xfrm>
            <a:off x="3277238" y="3996496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99D0B7-9B4F-4561-B01B-9163A763D03E}"/>
              </a:ext>
            </a:extLst>
          </p:cNvPr>
          <p:cNvSpPr txBox="1"/>
          <p:nvPr/>
        </p:nvSpPr>
        <p:spPr>
          <a:xfrm>
            <a:off x="5331606" y="3993510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8D78D4-035B-488D-8449-F762154D257D}"/>
              </a:ext>
            </a:extLst>
          </p:cNvPr>
          <p:cNvSpPr txBox="1"/>
          <p:nvPr/>
        </p:nvSpPr>
        <p:spPr>
          <a:xfrm>
            <a:off x="7673750" y="3996496"/>
            <a:ext cx="796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30852C-208D-445C-B4C4-894A250114F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49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jug with some water in it. </a:t>
            </a:r>
          </a:p>
          <a:p>
            <a:r>
              <a:rPr lang="en-US" sz="3200" b="1" dirty="0"/>
              <a:t>How many more </a:t>
            </a:r>
            <a:r>
              <a:rPr lang="en-US" sz="3200" b="1" dirty="0" err="1"/>
              <a:t>millilitres</a:t>
            </a:r>
            <a:r>
              <a:rPr lang="en-US" sz="3200" b="1" dirty="0"/>
              <a:t> of water must be added so that there are 500 ml in the jug?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89423F-856E-4D3B-B7CE-0D261F7D0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570" y="1619660"/>
            <a:ext cx="4393196" cy="47586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578171-47AB-4664-9423-4ABE19E4D756}"/>
              </a:ext>
            </a:extLst>
          </p:cNvPr>
          <p:cNvSpPr txBox="1"/>
          <p:nvPr/>
        </p:nvSpPr>
        <p:spPr>
          <a:xfrm>
            <a:off x="2336989" y="4899192"/>
            <a:ext cx="141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150 ml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88A1F5-E6C9-4F56-B062-3BDCBF9DA945}"/>
              </a:ext>
            </a:extLst>
          </p:cNvPr>
          <p:cNvSpPr txBox="1"/>
          <p:nvPr/>
        </p:nvSpPr>
        <p:spPr>
          <a:xfrm>
            <a:off x="6040934" y="1822788"/>
            <a:ext cx="2962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500 – 150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A0C07D-25A4-48B4-8F13-7E97D52776C9}"/>
              </a:ext>
            </a:extLst>
          </p:cNvPr>
          <p:cNvSpPr txBox="1"/>
          <p:nvPr/>
        </p:nvSpPr>
        <p:spPr>
          <a:xfrm>
            <a:off x="8117304" y="1822787"/>
            <a:ext cx="1182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9B5157-C6DD-488F-A79C-CDE30FBA9605}"/>
              </a:ext>
            </a:extLst>
          </p:cNvPr>
          <p:cNvSpPr txBox="1"/>
          <p:nvPr/>
        </p:nvSpPr>
        <p:spPr>
          <a:xfrm>
            <a:off x="3165082" y="1050927"/>
            <a:ext cx="2875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350 ml more</a:t>
            </a:r>
          </a:p>
        </p:txBody>
      </p:sp>
    </p:spTree>
    <p:extLst>
      <p:ext uri="{BB962C8B-B14F-4D97-AF65-F5344CB8AC3E}">
        <p14:creationId xmlns:p14="http://schemas.microsoft.com/office/powerpoint/2010/main" val="132421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829AB9-3CEB-4280-AE37-A41DDEFB906F}"/>
              </a:ext>
            </a:extLst>
          </p:cNvPr>
          <p:cNvSpPr/>
          <p:nvPr/>
        </p:nvSpPr>
        <p:spPr>
          <a:xfrm>
            <a:off x="56123" y="50000"/>
            <a:ext cx="767126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some shapes on a 1cm square grid.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 perimeter of shape A?</a:t>
            </a:r>
          </a:p>
        </p:txBody>
      </p:sp>
      <p:pic>
        <p:nvPicPr>
          <p:cNvPr id="3" name="Picture 2" descr="https://app.doublestruck.eu/content/K2_REAS/HTML/Q/Q11A13_files/image001.jpg">
            <a:extLst>
              <a:ext uri="{FF2B5EF4-FFF2-40B4-BE49-F238E27FC236}">
                <a16:creationId xmlns:a16="http://schemas.microsoft.com/office/drawing/2014/main" id="{F214D0D1-34A7-4F0C-8FB0-3A81FD6F3EA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88" y="1330103"/>
            <a:ext cx="6762875" cy="52064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>
            <a:off x="1418482" y="1876502"/>
            <a:ext cx="2156" cy="20568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 flipH="1">
            <a:off x="1418482" y="3933305"/>
            <a:ext cx="10298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 flipV="1">
            <a:off x="2448326" y="3433451"/>
            <a:ext cx="0" cy="499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 flipV="1">
            <a:off x="1933404" y="3433450"/>
            <a:ext cx="51492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>
            <a:off x="1933404" y="2904903"/>
            <a:ext cx="0" cy="528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>
            <a:off x="1933404" y="2904903"/>
            <a:ext cx="5149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 flipH="1">
            <a:off x="2446171" y="2397670"/>
            <a:ext cx="2155" cy="5072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 flipH="1" flipV="1">
            <a:off x="1932327" y="2397670"/>
            <a:ext cx="513844" cy="737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 flipV="1">
            <a:off x="1932327" y="1876502"/>
            <a:ext cx="0" cy="528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F4483D8-38A3-4C51-AC70-D5988FB6F86A}"/>
              </a:ext>
            </a:extLst>
          </p:cNvPr>
          <p:cNvCxnSpPr>
            <a:cxnSpLocks/>
          </p:cNvCxnSpPr>
          <p:nvPr/>
        </p:nvCxnSpPr>
        <p:spPr>
          <a:xfrm>
            <a:off x="1418482" y="1876502"/>
            <a:ext cx="513845" cy="213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6096000" y="611179"/>
            <a:ext cx="1862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14 cm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2480FA-A708-4A86-8B3F-96857443EFD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69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shape made from matching triangles.</a:t>
            </a:r>
          </a:p>
          <a:p>
            <a:r>
              <a:rPr lang="en-US" sz="3200" b="1" dirty="0"/>
              <a:t>Circle the fraction of the shape that is shaded.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85863C-545B-46F4-A828-B950AE6ED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14" y="1127218"/>
            <a:ext cx="3095625" cy="532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8E0EB2-C0AD-4673-A535-924FDAF0D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0451" y="1386756"/>
            <a:ext cx="7564582" cy="8229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E1BB4A0-C827-4A5E-BE72-C9905BEA2191}"/>
              </a:ext>
            </a:extLst>
          </p:cNvPr>
          <p:cNvSpPr/>
          <p:nvPr/>
        </p:nvSpPr>
        <p:spPr>
          <a:xfrm>
            <a:off x="3765177" y="3133165"/>
            <a:ext cx="4006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triangles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triangles altogether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841E2F-4FA8-49BD-A93D-08C472D7F414}"/>
              </a:ext>
            </a:extLst>
          </p:cNvPr>
          <p:cNvCxnSpPr>
            <a:cxnSpLocks/>
          </p:cNvCxnSpPr>
          <p:nvPr/>
        </p:nvCxnSpPr>
        <p:spPr>
          <a:xfrm>
            <a:off x="7886148" y="3632060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A5CAF2B-8B9A-48DA-84F6-A12DCC00F64E}"/>
              </a:ext>
            </a:extLst>
          </p:cNvPr>
          <p:cNvSpPr txBox="1"/>
          <p:nvPr/>
        </p:nvSpPr>
        <p:spPr>
          <a:xfrm>
            <a:off x="8076965" y="3103103"/>
            <a:ext cx="833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EA7381-A90E-4ACA-BAFA-760FCEA87EC9}"/>
              </a:ext>
            </a:extLst>
          </p:cNvPr>
          <p:cNvSpPr txBox="1"/>
          <p:nvPr/>
        </p:nvSpPr>
        <p:spPr>
          <a:xfrm>
            <a:off x="7850921" y="3579441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ADC99F-8BFA-4E14-BE9B-C19279B1FD58}"/>
              </a:ext>
            </a:extLst>
          </p:cNvPr>
          <p:cNvCxnSpPr>
            <a:cxnSpLocks/>
          </p:cNvCxnSpPr>
          <p:nvPr/>
        </p:nvCxnSpPr>
        <p:spPr>
          <a:xfrm>
            <a:off x="9239606" y="3630624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1BFC58A-DFC6-4543-B020-EFE7630E92C9}"/>
              </a:ext>
            </a:extLst>
          </p:cNvPr>
          <p:cNvSpPr txBox="1"/>
          <p:nvPr/>
        </p:nvSpPr>
        <p:spPr>
          <a:xfrm>
            <a:off x="9229527" y="3568832"/>
            <a:ext cx="822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C6A0F9-6864-4DD1-A2F0-FEAC85B30449}"/>
              </a:ext>
            </a:extLst>
          </p:cNvPr>
          <p:cNvSpPr txBox="1"/>
          <p:nvPr/>
        </p:nvSpPr>
        <p:spPr>
          <a:xfrm>
            <a:off x="8774387" y="3315153"/>
            <a:ext cx="6192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80D4707D-360A-400D-9322-D41FA15911A7}"/>
              </a:ext>
            </a:extLst>
          </p:cNvPr>
          <p:cNvSpPr/>
          <p:nvPr/>
        </p:nvSpPr>
        <p:spPr>
          <a:xfrm rot="16200000">
            <a:off x="8506683" y="2609882"/>
            <a:ext cx="810037" cy="1107829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93799F5C-1CA0-4D88-8242-5E618F3C0BE9}"/>
              </a:ext>
            </a:extLst>
          </p:cNvPr>
          <p:cNvSpPr/>
          <p:nvPr/>
        </p:nvSpPr>
        <p:spPr>
          <a:xfrm rot="5400000">
            <a:off x="8496395" y="3543538"/>
            <a:ext cx="810037" cy="1107828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21DB72-36CA-4A33-B6A2-69CDE6C86979}"/>
              </a:ext>
            </a:extLst>
          </p:cNvPr>
          <p:cNvSpPr txBox="1"/>
          <p:nvPr/>
        </p:nvSpPr>
        <p:spPr>
          <a:xfrm>
            <a:off x="8509744" y="4069695"/>
            <a:ext cx="1107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E68BC1-B9DC-4DEC-8688-8A817066051C}"/>
              </a:ext>
            </a:extLst>
          </p:cNvPr>
          <p:cNvSpPr txBox="1"/>
          <p:nvPr/>
        </p:nvSpPr>
        <p:spPr>
          <a:xfrm>
            <a:off x="8537633" y="2768850"/>
            <a:ext cx="883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015254-06B0-42AD-833E-C5C88A85486A}"/>
              </a:ext>
            </a:extLst>
          </p:cNvPr>
          <p:cNvSpPr txBox="1"/>
          <p:nvPr/>
        </p:nvSpPr>
        <p:spPr>
          <a:xfrm>
            <a:off x="9225349" y="3122790"/>
            <a:ext cx="549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24094CB-088F-43C1-9E0C-3A2A95F1D07B}"/>
              </a:ext>
            </a:extLst>
          </p:cNvPr>
          <p:cNvSpPr/>
          <p:nvPr/>
        </p:nvSpPr>
        <p:spPr>
          <a:xfrm>
            <a:off x="10919312" y="1194175"/>
            <a:ext cx="806166" cy="13286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93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19" grpId="0" animBg="1"/>
    </p:bld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three numbers which divide by 5 with no remainder.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918181-A4DA-4438-8CCF-5AEF9BE7E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739" y="761225"/>
            <a:ext cx="3784647" cy="312819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3C07EB8-C33F-4132-8CCA-7C145D243874}"/>
              </a:ext>
            </a:extLst>
          </p:cNvPr>
          <p:cNvSpPr/>
          <p:nvPr/>
        </p:nvSpPr>
        <p:spPr>
          <a:xfrm>
            <a:off x="1981200" y="819560"/>
            <a:ext cx="876300" cy="723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E2E713-3BFB-424C-8951-76398FE2BC70}"/>
              </a:ext>
            </a:extLst>
          </p:cNvPr>
          <p:cNvSpPr/>
          <p:nvPr/>
        </p:nvSpPr>
        <p:spPr>
          <a:xfrm>
            <a:off x="3181350" y="2306682"/>
            <a:ext cx="876300" cy="723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14A188-47A8-468F-82B4-635CD67B0B9D}"/>
              </a:ext>
            </a:extLst>
          </p:cNvPr>
          <p:cNvSpPr/>
          <p:nvPr/>
        </p:nvSpPr>
        <p:spPr>
          <a:xfrm>
            <a:off x="762000" y="3067050"/>
            <a:ext cx="876300" cy="723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D30FE1-04F0-4B1D-A5D3-7204ADB6F39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15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number of people visiting a shop.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39C907-9A0E-434E-9DE1-2847513DC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4" y="756371"/>
            <a:ext cx="5838825" cy="50958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BCC447-050C-49EE-ABB1-6ABC2DE27056}"/>
              </a:ext>
            </a:extLst>
          </p:cNvPr>
          <p:cNvSpPr/>
          <p:nvPr/>
        </p:nvSpPr>
        <p:spPr>
          <a:xfrm>
            <a:off x="5992515" y="634775"/>
            <a:ext cx="60943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275 people visited on Tuesday. </a:t>
            </a:r>
          </a:p>
          <a:p>
            <a:r>
              <a:rPr lang="en-US" sz="3200" b="1" dirty="0"/>
              <a:t>Draw the missing bar on the graph.</a:t>
            </a:r>
            <a:endParaRPr lang="en-US" sz="28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65E4A8-B05B-4E0E-9553-56EDC31700A8}"/>
              </a:ext>
            </a:extLst>
          </p:cNvPr>
          <p:cNvSpPr/>
          <p:nvPr/>
        </p:nvSpPr>
        <p:spPr>
          <a:xfrm>
            <a:off x="6040934" y="2105560"/>
            <a:ext cx="59848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how many more people visited the shop on Saturday than Friday. </a:t>
            </a: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DC0F6B-ACB5-4997-862E-44B7547DA34F}"/>
              </a:ext>
            </a:extLst>
          </p:cNvPr>
          <p:cNvSpPr/>
          <p:nvPr/>
        </p:nvSpPr>
        <p:spPr>
          <a:xfrm>
            <a:off x="1234747" y="4894335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50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534C09-2E22-4996-93EF-1769DBED617F}"/>
              </a:ext>
            </a:extLst>
          </p:cNvPr>
          <p:cNvSpPr/>
          <p:nvPr/>
        </p:nvSpPr>
        <p:spPr>
          <a:xfrm>
            <a:off x="1095745" y="4198183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150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B14DC8-226F-410E-93C2-194C159D4253}"/>
              </a:ext>
            </a:extLst>
          </p:cNvPr>
          <p:cNvSpPr/>
          <p:nvPr/>
        </p:nvSpPr>
        <p:spPr>
          <a:xfrm>
            <a:off x="1095745" y="3475165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250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D5580F-EA20-4046-BDED-A37FD82DAD9A}"/>
              </a:ext>
            </a:extLst>
          </p:cNvPr>
          <p:cNvSpPr/>
          <p:nvPr/>
        </p:nvSpPr>
        <p:spPr>
          <a:xfrm>
            <a:off x="1095744" y="2752147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350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2660B9-0FC2-4600-8839-C6AD4572558F}"/>
              </a:ext>
            </a:extLst>
          </p:cNvPr>
          <p:cNvSpPr/>
          <p:nvPr/>
        </p:nvSpPr>
        <p:spPr>
          <a:xfrm>
            <a:off x="1095744" y="2017434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450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80D01A-143C-4AEE-8019-199B612FC595}"/>
              </a:ext>
            </a:extLst>
          </p:cNvPr>
          <p:cNvSpPr/>
          <p:nvPr/>
        </p:nvSpPr>
        <p:spPr>
          <a:xfrm>
            <a:off x="1095743" y="1306111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550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396492-C68B-490F-A70B-13F3FD21CB9B}"/>
              </a:ext>
            </a:extLst>
          </p:cNvPr>
          <p:cNvSpPr/>
          <p:nvPr/>
        </p:nvSpPr>
        <p:spPr>
          <a:xfrm>
            <a:off x="1884066" y="3475165"/>
            <a:ext cx="254016" cy="198434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9CC56D4-E6BD-42B6-84E4-E7B9D9D073D4}"/>
              </a:ext>
            </a:extLst>
          </p:cNvPr>
          <p:cNvCxnSpPr>
            <a:cxnSpLocks/>
          </p:cNvCxnSpPr>
          <p:nvPr/>
        </p:nvCxnSpPr>
        <p:spPr>
          <a:xfrm flipH="1">
            <a:off x="1695157" y="1503456"/>
            <a:ext cx="38686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FD2EEB6-5113-478D-B2DF-2B4C29AE8F74}"/>
              </a:ext>
            </a:extLst>
          </p:cNvPr>
          <p:cNvCxnSpPr>
            <a:cxnSpLocks/>
          </p:cNvCxnSpPr>
          <p:nvPr/>
        </p:nvCxnSpPr>
        <p:spPr>
          <a:xfrm flipH="1">
            <a:off x="1688124" y="2689832"/>
            <a:ext cx="30315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1912000-6902-4790-91E1-99B5B2BE00F1}"/>
              </a:ext>
            </a:extLst>
          </p:cNvPr>
          <p:cNvSpPr/>
          <p:nvPr/>
        </p:nvSpPr>
        <p:spPr>
          <a:xfrm>
            <a:off x="4682510" y="2489777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390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B7DEC6-522F-4023-BF37-AF66EF03C7A3}"/>
              </a:ext>
            </a:extLst>
          </p:cNvPr>
          <p:cNvSpPr/>
          <p:nvPr/>
        </p:nvSpPr>
        <p:spPr>
          <a:xfrm>
            <a:off x="5513867" y="1313401"/>
            <a:ext cx="64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500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FE2685-6ED3-4134-ABD0-385A1AFF5DFB}"/>
              </a:ext>
            </a:extLst>
          </p:cNvPr>
          <p:cNvSpPr/>
          <p:nvPr/>
        </p:nvSpPr>
        <p:spPr>
          <a:xfrm>
            <a:off x="6040934" y="3613408"/>
            <a:ext cx="2288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500 – 390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BAE5C6-D7FB-4163-8501-048ABF8EF7A3}"/>
              </a:ext>
            </a:extLst>
          </p:cNvPr>
          <p:cNvSpPr/>
          <p:nvPr/>
        </p:nvSpPr>
        <p:spPr>
          <a:xfrm>
            <a:off x="8084128" y="3608967"/>
            <a:ext cx="32451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110 more people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62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4" grpId="0" animBg="1"/>
      <p:bldP spid="19" grpId="0"/>
      <p:bldP spid="20" grpId="0"/>
      <p:bldP spid="21" grpId="0"/>
      <p:bldP spid="22" grpId="0"/>
    </p:bld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ADB2D9-E128-4C26-B747-085EB6CDC588}"/>
              </a:ext>
            </a:extLst>
          </p:cNvPr>
          <p:cNvSpPr/>
          <p:nvPr/>
        </p:nvSpPr>
        <p:spPr>
          <a:xfrm>
            <a:off x="56123" y="50000"/>
            <a:ext cx="1207931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10 each time.</a:t>
            </a:r>
          </a:p>
          <a:p>
            <a:r>
              <a:rPr lang="en-US" sz="4400" dirty="0"/>
              <a:t>   3    13    23   …</a:t>
            </a:r>
          </a:p>
          <a:p>
            <a:r>
              <a:rPr lang="en-US" sz="3200" b="1" dirty="0"/>
              <a:t>The sequence continues in the same way.</a:t>
            </a:r>
          </a:p>
          <a:p>
            <a:r>
              <a:rPr lang="en-US" sz="3200" b="1" dirty="0"/>
              <a:t>Write two numbers from the sequence that add to make a total of 96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52A8EB-71CA-45F4-BE7B-94C395156C9C}"/>
              </a:ext>
            </a:extLst>
          </p:cNvPr>
          <p:cNvSpPr/>
          <p:nvPr/>
        </p:nvSpPr>
        <p:spPr>
          <a:xfrm>
            <a:off x="56122" y="2873035"/>
            <a:ext cx="108007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Explain why it is not possible to find three numbers from the sequence that add to make a total of 96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3B223C-CB01-4C79-8F54-3874680214DA}"/>
              </a:ext>
            </a:extLst>
          </p:cNvPr>
          <p:cNvSpPr/>
          <p:nvPr/>
        </p:nvSpPr>
        <p:spPr>
          <a:xfrm>
            <a:off x="10008516" y="2204436"/>
            <a:ext cx="19666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43 and 53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D5D791-4E73-45A2-90BC-1F3E49B0DD12}"/>
              </a:ext>
            </a:extLst>
          </p:cNvPr>
          <p:cNvSpPr/>
          <p:nvPr/>
        </p:nvSpPr>
        <p:spPr>
          <a:xfrm>
            <a:off x="1335111" y="3950253"/>
            <a:ext cx="9373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All numbers in the sequence have 3 as the ones digit.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8C5199-F8B5-493F-9AD6-9382A423CBCC}"/>
              </a:ext>
            </a:extLst>
          </p:cNvPr>
          <p:cNvSpPr/>
          <p:nvPr/>
        </p:nvSpPr>
        <p:spPr>
          <a:xfrm>
            <a:off x="1335111" y="4535028"/>
            <a:ext cx="9373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+ 3 + 3 = 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A6FDF7-027E-4BF3-8D60-EB8E5653C4C3}"/>
              </a:ext>
            </a:extLst>
          </p:cNvPr>
          <p:cNvSpPr/>
          <p:nvPr/>
        </p:nvSpPr>
        <p:spPr>
          <a:xfrm>
            <a:off x="1335111" y="5119803"/>
            <a:ext cx="89343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So adding three numbers in the sequence will add to make a number with a ones digit of 9</a:t>
            </a:r>
          </a:p>
        </p:txBody>
      </p:sp>
    </p:spTree>
    <p:extLst>
      <p:ext uri="{BB962C8B-B14F-4D97-AF65-F5344CB8AC3E}">
        <p14:creationId xmlns:p14="http://schemas.microsoft.com/office/powerpoint/2010/main" val="15668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712A19-B0AB-4933-B26E-26724AB1C97E}"/>
              </a:ext>
            </a:extLst>
          </p:cNvPr>
          <p:cNvSpPr/>
          <p:nvPr/>
        </p:nvSpPr>
        <p:spPr>
          <a:xfrm>
            <a:off x="103032" y="51516"/>
            <a:ext cx="8384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vertices does this 3-D shape have?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8C1D00-C030-4483-B705-F589F625D72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5" y="955661"/>
            <a:ext cx="3743298" cy="516792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42541F9-9211-49BF-983B-340B3B3CADA0}"/>
              </a:ext>
            </a:extLst>
          </p:cNvPr>
          <p:cNvSpPr/>
          <p:nvPr/>
        </p:nvSpPr>
        <p:spPr>
          <a:xfrm>
            <a:off x="707695" y="983679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1FE7F4-194F-4DCA-939B-1550D6F176CB}"/>
              </a:ext>
            </a:extLst>
          </p:cNvPr>
          <p:cNvSpPr/>
          <p:nvPr/>
        </p:nvSpPr>
        <p:spPr>
          <a:xfrm>
            <a:off x="2436721" y="179564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4490CFE-6782-4A1A-895C-2F2B1D5DF22E}"/>
              </a:ext>
            </a:extLst>
          </p:cNvPr>
          <p:cNvSpPr/>
          <p:nvPr/>
        </p:nvSpPr>
        <p:spPr>
          <a:xfrm>
            <a:off x="4210717" y="974255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6DE94F6-118D-457B-83F4-3CBA3E88E7DF}"/>
              </a:ext>
            </a:extLst>
          </p:cNvPr>
          <p:cNvSpPr/>
          <p:nvPr/>
        </p:nvSpPr>
        <p:spPr>
          <a:xfrm>
            <a:off x="666315" y="5063502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57DCA72-0B1A-4589-8A73-7931F00094C6}"/>
              </a:ext>
            </a:extLst>
          </p:cNvPr>
          <p:cNvSpPr/>
          <p:nvPr/>
        </p:nvSpPr>
        <p:spPr>
          <a:xfrm>
            <a:off x="2436721" y="5902339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F5BA124-BA73-4F57-8357-1CC9DB8C7206}"/>
              </a:ext>
            </a:extLst>
          </p:cNvPr>
          <p:cNvSpPr/>
          <p:nvPr/>
        </p:nvSpPr>
        <p:spPr>
          <a:xfrm>
            <a:off x="4199318" y="5054078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A7212B-DA36-497D-9A6F-D6142742BD9E}"/>
              </a:ext>
            </a:extLst>
          </p:cNvPr>
          <p:cNvSpPr/>
          <p:nvPr/>
        </p:nvSpPr>
        <p:spPr>
          <a:xfrm>
            <a:off x="5070355" y="1197318"/>
            <a:ext cx="46849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 vertices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B78D79-1F85-46E9-BE5F-6EE57DBBC656}"/>
              </a:ext>
            </a:extLst>
          </p:cNvPr>
          <p:cNvSpPr/>
          <p:nvPr/>
        </p:nvSpPr>
        <p:spPr>
          <a:xfrm>
            <a:off x="5070355" y="1905204"/>
            <a:ext cx="4684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Triangular prism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5FAD8A-4E4A-4DB3-97E4-FFA00EF6385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40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in the missing fraction.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AA1C76-13C7-4202-85EC-75B6FCABF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8" y="1127218"/>
            <a:ext cx="7497309" cy="211200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C05F6D0-FD33-4978-A46F-B0235A076964}"/>
              </a:ext>
            </a:extLst>
          </p:cNvPr>
          <p:cNvGrpSpPr/>
          <p:nvPr/>
        </p:nvGrpSpPr>
        <p:grpSpPr>
          <a:xfrm>
            <a:off x="5475734" y="1203418"/>
            <a:ext cx="677416" cy="1076984"/>
            <a:chOff x="1532158" y="1672748"/>
            <a:chExt cx="677416" cy="107698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0EA301C-1AFF-4121-BD6C-E422ADC67627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19AB0E-9CF3-44C6-8E65-4D3C9F24AB39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A00AC4-E628-461C-9D6F-00B16CBA752F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4B95D3-7715-45F3-8BEC-C9A39E53EA7C}"/>
              </a:ext>
            </a:extLst>
          </p:cNvPr>
          <p:cNvGrpSpPr/>
          <p:nvPr/>
        </p:nvGrpSpPr>
        <p:grpSpPr>
          <a:xfrm>
            <a:off x="3717694" y="3142692"/>
            <a:ext cx="677416" cy="1076984"/>
            <a:chOff x="1532158" y="1672748"/>
            <a:chExt cx="677416" cy="107698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ABA854F-94B2-4538-A97C-5C46BD354AE4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CDEA41-BBE3-4A45-A5D2-80B3D9BBDE18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C2B88F-861F-43B4-8CF5-5124165EA381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EC85076-0B5E-4B8C-A249-233304C580AF}"/>
              </a:ext>
            </a:extLst>
          </p:cNvPr>
          <p:cNvGrpSpPr/>
          <p:nvPr/>
        </p:nvGrpSpPr>
        <p:grpSpPr>
          <a:xfrm>
            <a:off x="7179758" y="3142692"/>
            <a:ext cx="677416" cy="1076984"/>
            <a:chOff x="1532158" y="1672748"/>
            <a:chExt cx="677416" cy="107698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51D90D8-CF11-4D40-A7C7-8C140CDB8001}"/>
                </a:ext>
              </a:extLst>
            </p:cNvPr>
            <p:cNvCxnSpPr>
              <a:cxnSpLocks/>
            </p:cNvCxnSpPr>
            <p:nvPr/>
          </p:nvCxnSpPr>
          <p:spPr>
            <a:xfrm>
              <a:off x="1562214" y="2180582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21D2714-5208-4487-9778-CA3B4DB9E956}"/>
                </a:ext>
              </a:extLst>
            </p:cNvPr>
            <p:cNvSpPr txBox="1"/>
            <p:nvPr/>
          </p:nvSpPr>
          <p:spPr>
            <a:xfrm>
              <a:off x="1542757" y="2118790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C1C1088-499D-4F80-816E-285B88E0D696}"/>
                </a:ext>
              </a:extLst>
            </p:cNvPr>
            <p:cNvSpPr txBox="1"/>
            <p:nvPr/>
          </p:nvSpPr>
          <p:spPr>
            <a:xfrm>
              <a:off x="1532158" y="1672748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22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Five children share a bag of cherries. </a:t>
            </a:r>
          </a:p>
          <a:p>
            <a:r>
              <a:rPr lang="en-US" sz="3200" b="1" dirty="0"/>
              <a:t>Each child gets 6 cherries. </a:t>
            </a:r>
          </a:p>
          <a:p>
            <a:r>
              <a:rPr lang="en-US" sz="3200" b="1" dirty="0"/>
              <a:t>There are 3 cherries left over. </a:t>
            </a:r>
          </a:p>
          <a:p>
            <a:r>
              <a:rPr lang="en-US" sz="3200" b="1" dirty="0"/>
              <a:t>How many cherries were in the bag altogether?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1DE426-C0EC-4A45-BC92-DE4260FFBC34}"/>
              </a:ext>
            </a:extLst>
          </p:cNvPr>
          <p:cNvSpPr/>
          <p:nvPr/>
        </p:nvSpPr>
        <p:spPr>
          <a:xfrm>
            <a:off x="4466666" y="545263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x 6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2FA04B-FBC9-47BA-951C-CFC69453BBA0}"/>
              </a:ext>
            </a:extLst>
          </p:cNvPr>
          <p:cNvSpPr/>
          <p:nvPr/>
        </p:nvSpPr>
        <p:spPr>
          <a:xfrm>
            <a:off x="5647765" y="545263"/>
            <a:ext cx="53576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cherries given to children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656BD5-EAB2-4898-91FB-2EF4D2E923B3}"/>
              </a:ext>
            </a:extLst>
          </p:cNvPr>
          <p:cNvSpPr/>
          <p:nvPr/>
        </p:nvSpPr>
        <p:spPr>
          <a:xfrm>
            <a:off x="5096276" y="1039008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+ 3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34A93-5C4B-46DB-BEE4-C121686CBA14}"/>
              </a:ext>
            </a:extLst>
          </p:cNvPr>
          <p:cNvSpPr/>
          <p:nvPr/>
        </p:nvSpPr>
        <p:spPr>
          <a:xfrm>
            <a:off x="6477278" y="1039008"/>
            <a:ext cx="2191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 cherries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4861A4-810F-445B-B73A-8A3C240013B9}"/>
              </a:ext>
            </a:extLst>
          </p:cNvPr>
          <p:cNvSpPr/>
          <p:nvPr/>
        </p:nvSpPr>
        <p:spPr>
          <a:xfrm>
            <a:off x="8155577" y="1527328"/>
            <a:ext cx="2191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 cherries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E87FA2-F7CD-48C3-B5C1-F8E6230A6131}"/>
              </a:ext>
            </a:extLst>
          </p:cNvPr>
          <p:cNvSpPr/>
          <p:nvPr/>
        </p:nvSpPr>
        <p:spPr>
          <a:xfrm>
            <a:off x="662109" y="2112103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</a:t>
            </a:r>
            <a:r>
              <a:rPr lang="en-GB" sz="3200" b="1" dirty="0">
                <a:solidFill>
                  <a:srgbClr val="FF0000"/>
                </a:solidFill>
              </a:rPr>
              <a:t> ÷ 5 = 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76CF72-41B2-402D-9822-350B03FC4B22}"/>
              </a:ext>
            </a:extLst>
          </p:cNvPr>
          <p:cNvSpPr/>
          <p:nvPr/>
        </p:nvSpPr>
        <p:spPr>
          <a:xfrm>
            <a:off x="2106620" y="2112103"/>
            <a:ext cx="199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r3</a:t>
            </a:r>
          </a:p>
        </p:txBody>
      </p:sp>
    </p:spTree>
    <p:extLst>
      <p:ext uri="{BB962C8B-B14F-4D97-AF65-F5344CB8AC3E}">
        <p14:creationId xmlns:p14="http://schemas.microsoft.com/office/powerpoint/2010/main" val="356452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CF846FB-F036-423F-9295-87FDDFA5A3C8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4AFB57C-6671-48BF-8E79-BE2623331779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7B0CCA9-C8EE-4CB3-8AA7-CF777F44D079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32A668A-C7D5-4FF1-B1F8-27564AD2029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F0BA0B3-BCFA-4FF8-B7E4-B7A5D91068E7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95FC3CF-2842-495A-8666-9584250B06C5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BCA8F42-1E9B-4346-A576-45A6D57763F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3297C0-ECB7-4742-A1F7-002D5EFDB9B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AC05BA1-914F-4A3D-BC95-C395E39CC127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2632E3A-6870-466D-81A6-B2312B54A1E3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F9EC328-7153-4235-8C7B-4178BC1C3F90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FC29A67-B98E-47F3-AD6B-30FDF806DD7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B4B333F-44E2-4DB0-8D1C-4E3032204E8D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391D6E1-DB95-4CB6-AC97-0C3EED27480B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BD2A5BF-2355-401C-8502-7F8BCAF86CA9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91AFFA9-CB4B-4ACF-8C5D-4A150498C7F5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E311F99-71AC-4F5E-9DDB-69A278CFAE9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E497509-1C6F-4B83-8B31-EECADD811B9B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BDF13FF-F124-4F45-8747-5471183BC37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8B7D0C6-F6C7-467A-9D50-47D94E2BBD7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CFDB2E7-F562-483A-858C-64132CA01BB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B82DFF2-E791-41D7-8E12-2F94B13A27BC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D86DB4D-9E20-4C87-B786-767DB8EAC358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742E6EC-4DAD-44F3-B310-455D51352E8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CC52B7E-E077-4B06-802B-9565E2FE7AA2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A5BB3C2-00CB-424D-BB93-53A66AF3ECE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E16B05A-80CD-4543-B6B7-7B3EDEE8D6D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9B8345B-2666-44C5-99D1-10CC792722D1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C626C3B-7411-4C77-B8AF-7BE8B1BD6D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3BB1808-F39A-42F1-AE7E-7F06B755A9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A73621-B29C-4347-A2F1-09E165B3B3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4AFF5E3-AFA5-446E-B704-E3AE270924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CA9EB7-FDF1-4C2F-965B-8EA9C8747F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EF2624-2E50-4E2B-B8D2-CD41090BB2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867CA63-D8A5-41E2-8137-1A4D8A4276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1B00BD6-87EB-4D9C-9A8F-D36963A0EB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DFAC6FD-89AC-4B8E-BF90-544FCD376A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537F4BC-B27E-4BD5-93DA-1F91D1FF82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3852B34-27EE-4E32-BD52-B9D4B24CE8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554B4E-E2A5-4BFC-93EF-6E7E6C2BCD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D5AB46C-57F5-477E-81EF-72A8EC06A1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452076D-C653-417B-B7D3-9FA05DB583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6497B8B-0C33-4C86-9E4C-C707BD9B9D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149A0AA-D360-4D39-A6EC-D00B00BAC9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11075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 of size, starting with the smallest.</a:t>
            </a:r>
          </a:p>
          <a:p>
            <a:endParaRPr lang="en-US" sz="3200" b="1" dirty="0"/>
          </a:p>
          <a:p>
            <a:r>
              <a:rPr lang="en-US" sz="3200" dirty="0"/>
              <a:t>       901          1091          910          109          190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94A220-8D4B-46E4-BDBD-708D429FD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01" y="1945733"/>
            <a:ext cx="9259599" cy="1429963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E067D3-2D61-4ECB-8E8E-A67754322495}"/>
              </a:ext>
            </a:extLst>
          </p:cNvPr>
          <p:cNvSpPr txBox="1"/>
          <p:nvPr/>
        </p:nvSpPr>
        <p:spPr>
          <a:xfrm>
            <a:off x="2672070" y="3544399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9 0 1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7E7F267-4448-4134-AF00-ECD4F9D91537}"/>
              </a:ext>
            </a:extLst>
          </p:cNvPr>
          <p:cNvSpPr txBox="1"/>
          <p:nvPr/>
        </p:nvSpPr>
        <p:spPr>
          <a:xfrm>
            <a:off x="2246013" y="3994857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1 0 9 1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6068DA2-4A8C-478A-A97F-8EE3BE007349}"/>
              </a:ext>
            </a:extLst>
          </p:cNvPr>
          <p:cNvSpPr txBox="1"/>
          <p:nvPr/>
        </p:nvSpPr>
        <p:spPr>
          <a:xfrm>
            <a:off x="2692800" y="4440386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F5EFAC8-383C-46D1-9A10-F44B2A85E27A}"/>
              </a:ext>
            </a:extLst>
          </p:cNvPr>
          <p:cNvSpPr txBox="1"/>
          <p:nvPr/>
        </p:nvSpPr>
        <p:spPr>
          <a:xfrm>
            <a:off x="2692799" y="4885915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07B91BD-57F7-4691-9C12-511F3C74D455}"/>
              </a:ext>
            </a:extLst>
          </p:cNvPr>
          <p:cNvSpPr txBox="1"/>
          <p:nvPr/>
        </p:nvSpPr>
        <p:spPr>
          <a:xfrm>
            <a:off x="2688113" y="5331444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E992D47-AB33-46BE-89B1-19D3226AB379}"/>
              </a:ext>
            </a:extLst>
          </p:cNvPr>
          <p:cNvSpPr txBox="1"/>
          <p:nvPr/>
        </p:nvSpPr>
        <p:spPr>
          <a:xfrm>
            <a:off x="8010575" y="2154949"/>
            <a:ext cx="2127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1091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E6FE618-2DF5-4EB4-843A-165AAADE790C}"/>
              </a:ext>
            </a:extLst>
          </p:cNvPr>
          <p:cNvSpPr txBox="1"/>
          <p:nvPr/>
        </p:nvSpPr>
        <p:spPr>
          <a:xfrm>
            <a:off x="6303025" y="2145706"/>
            <a:ext cx="1484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3B956DB-3811-4101-9437-7C49C486E797}"/>
              </a:ext>
            </a:extLst>
          </p:cNvPr>
          <p:cNvSpPr txBox="1"/>
          <p:nvPr/>
        </p:nvSpPr>
        <p:spPr>
          <a:xfrm>
            <a:off x="4455597" y="2154949"/>
            <a:ext cx="1484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901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DED8167-FF0C-4236-B014-28A5846ECD2C}"/>
              </a:ext>
            </a:extLst>
          </p:cNvPr>
          <p:cNvSpPr txBox="1"/>
          <p:nvPr/>
        </p:nvSpPr>
        <p:spPr>
          <a:xfrm>
            <a:off x="2563874" y="2159214"/>
            <a:ext cx="1484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9994936-FF9B-4C79-BBEA-3B4AC22BAF73}"/>
              </a:ext>
            </a:extLst>
          </p:cNvPr>
          <p:cNvSpPr txBox="1"/>
          <p:nvPr/>
        </p:nvSpPr>
        <p:spPr>
          <a:xfrm>
            <a:off x="691282" y="2156877"/>
            <a:ext cx="1484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109</a:t>
            </a:r>
          </a:p>
        </p:txBody>
      </p:sp>
    </p:spTree>
    <p:extLst>
      <p:ext uri="{BB962C8B-B14F-4D97-AF65-F5344CB8AC3E}">
        <p14:creationId xmlns:p14="http://schemas.microsoft.com/office/powerpoint/2010/main" val="211572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Mr</a:t>
            </a:r>
            <a:r>
              <a:rPr lang="en-US" sz="3200" b="1" dirty="0"/>
              <a:t> Tyler is 1.97 m tall.</a:t>
            </a:r>
          </a:p>
          <a:p>
            <a:r>
              <a:rPr lang="en-US" sz="3200" b="1" dirty="0"/>
              <a:t>His young daughter is 83 cm tall.</a:t>
            </a:r>
          </a:p>
          <a:p>
            <a:r>
              <a:rPr lang="en-US" sz="3200" b="1" dirty="0"/>
              <a:t>What is the difference in their heights, to the nearest 10 cm?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B3B201-1F52-4734-AEC1-BD11364204D8}"/>
              </a:ext>
            </a:extLst>
          </p:cNvPr>
          <p:cNvSpPr txBox="1"/>
          <p:nvPr/>
        </p:nvSpPr>
        <p:spPr>
          <a:xfrm>
            <a:off x="1548756" y="2117179"/>
            <a:ext cx="1538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1 9 7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D361F7-5572-4C26-8B33-351B52B9B46B}"/>
              </a:ext>
            </a:extLst>
          </p:cNvPr>
          <p:cNvSpPr txBox="1"/>
          <p:nvPr/>
        </p:nvSpPr>
        <p:spPr>
          <a:xfrm>
            <a:off x="1987996" y="2554313"/>
            <a:ext cx="13855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8 3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9E1EC3B-B463-4968-A752-C8EBF448BCBB}"/>
              </a:ext>
            </a:extLst>
          </p:cNvPr>
          <p:cNvCxnSpPr>
            <a:cxnSpLocks/>
          </p:cNvCxnSpPr>
          <p:nvPr/>
        </p:nvCxnSpPr>
        <p:spPr>
          <a:xfrm>
            <a:off x="1152569" y="3065389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060BDC-49B2-4B39-B255-80E849813282}"/>
              </a:ext>
            </a:extLst>
          </p:cNvPr>
          <p:cNvCxnSpPr>
            <a:cxnSpLocks/>
          </p:cNvCxnSpPr>
          <p:nvPr/>
        </p:nvCxnSpPr>
        <p:spPr>
          <a:xfrm>
            <a:off x="1152569" y="3514394"/>
            <a:ext cx="17419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553C624-A79C-45E7-9D10-A989B65336F1}"/>
              </a:ext>
            </a:extLst>
          </p:cNvPr>
          <p:cNvSpPr txBox="1"/>
          <p:nvPr/>
        </p:nvSpPr>
        <p:spPr>
          <a:xfrm>
            <a:off x="1217025" y="2563296"/>
            <a:ext cx="47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273D7F-1DC7-4E8B-8EDA-3197B2487AC5}"/>
              </a:ext>
            </a:extLst>
          </p:cNvPr>
          <p:cNvSpPr txBox="1"/>
          <p:nvPr/>
        </p:nvSpPr>
        <p:spPr>
          <a:xfrm>
            <a:off x="2407650" y="2989576"/>
            <a:ext cx="548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2D179D-6D81-4F4E-A3CF-7F87B43169C1}"/>
              </a:ext>
            </a:extLst>
          </p:cNvPr>
          <p:cNvSpPr txBox="1"/>
          <p:nvPr/>
        </p:nvSpPr>
        <p:spPr>
          <a:xfrm>
            <a:off x="1982945" y="299690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0459B-FC60-41DF-A698-7662615E0538}"/>
              </a:ext>
            </a:extLst>
          </p:cNvPr>
          <p:cNvSpPr txBox="1"/>
          <p:nvPr/>
        </p:nvSpPr>
        <p:spPr>
          <a:xfrm>
            <a:off x="1520563" y="2993293"/>
            <a:ext cx="4059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1E999B-1688-4FC0-8B96-2189D7670C34}"/>
              </a:ext>
            </a:extLst>
          </p:cNvPr>
          <p:cNvSpPr txBox="1"/>
          <p:nvPr/>
        </p:nvSpPr>
        <p:spPr>
          <a:xfrm>
            <a:off x="2831519" y="2973400"/>
            <a:ext cx="10746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6C3A5C-38BF-49F3-9599-26B4CEA6CD40}"/>
              </a:ext>
            </a:extLst>
          </p:cNvPr>
          <p:cNvSpPr txBox="1"/>
          <p:nvPr/>
        </p:nvSpPr>
        <p:spPr>
          <a:xfrm>
            <a:off x="3751812" y="2957224"/>
            <a:ext cx="45940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rounds to 110 cm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A4B066-B836-4098-9A7D-5107F970ACB8}"/>
              </a:ext>
            </a:extLst>
          </p:cNvPr>
          <p:cNvSpPr/>
          <p:nvPr/>
        </p:nvSpPr>
        <p:spPr>
          <a:xfrm>
            <a:off x="10394866" y="1034885"/>
            <a:ext cx="1740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110 cm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B970DA-C76A-4FB1-BBB6-A4F3B074221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43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0" grpId="0"/>
      <p:bldP spid="11" grpId="0"/>
      <p:bldP spid="12" grpId="0"/>
      <p:bldP spid="16" grpId="0"/>
      <p:bldP spid="17" grpId="0"/>
      <p:bldP spid="18" grpId="0"/>
    </p:bld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the two divisions that have the same answer. </a:t>
            </a:r>
          </a:p>
          <a:p>
            <a:endParaRPr lang="en-US" sz="2400" b="1" dirty="0"/>
          </a:p>
          <a:p>
            <a:r>
              <a:rPr lang="en-US" sz="3200" dirty="0"/>
              <a:t>          100 ÷ 10               100 ÷ 5               100 ÷ 2               20 ÷ 2 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7F9C21-8219-46F9-9AD5-830B4BB28838}"/>
              </a:ext>
            </a:extLst>
          </p:cNvPr>
          <p:cNvSpPr txBox="1"/>
          <p:nvPr/>
        </p:nvSpPr>
        <p:spPr>
          <a:xfrm>
            <a:off x="1296340" y="1548786"/>
            <a:ext cx="10312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9BCD89-A49D-4955-ADB4-F3B4B804464D}"/>
              </a:ext>
            </a:extLst>
          </p:cNvPr>
          <p:cNvSpPr txBox="1"/>
          <p:nvPr/>
        </p:nvSpPr>
        <p:spPr>
          <a:xfrm>
            <a:off x="3567345" y="199300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64ADA5-2F84-4E56-A7A3-41FD2005A72E}"/>
              </a:ext>
            </a:extLst>
          </p:cNvPr>
          <p:cNvSpPr txBox="1"/>
          <p:nvPr/>
        </p:nvSpPr>
        <p:spPr>
          <a:xfrm>
            <a:off x="3092728" y="200607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E677484-C569-4649-9F9E-37492FD8588D}"/>
              </a:ext>
            </a:extLst>
          </p:cNvPr>
          <p:cNvCxnSpPr>
            <a:cxnSpLocks/>
          </p:cNvCxnSpPr>
          <p:nvPr/>
        </p:nvCxnSpPr>
        <p:spPr>
          <a:xfrm>
            <a:off x="3567345" y="205562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C49CAD-CF43-406B-B4DB-566E0004CA76}"/>
              </a:ext>
            </a:extLst>
          </p:cNvPr>
          <p:cNvCxnSpPr>
            <a:cxnSpLocks/>
          </p:cNvCxnSpPr>
          <p:nvPr/>
        </p:nvCxnSpPr>
        <p:spPr>
          <a:xfrm>
            <a:off x="3586297" y="203958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8E8DF0F-FE51-41B5-826A-5882438F774D}"/>
              </a:ext>
            </a:extLst>
          </p:cNvPr>
          <p:cNvSpPr txBox="1"/>
          <p:nvPr/>
        </p:nvSpPr>
        <p:spPr>
          <a:xfrm>
            <a:off x="4003125" y="156184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06BCAA-4EBD-4037-813E-566AAE508E7B}"/>
              </a:ext>
            </a:extLst>
          </p:cNvPr>
          <p:cNvSpPr txBox="1"/>
          <p:nvPr/>
        </p:nvSpPr>
        <p:spPr>
          <a:xfrm>
            <a:off x="4455586" y="15487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F392BE-10D6-4BAC-83F5-2F91B9BFFB70}"/>
              </a:ext>
            </a:extLst>
          </p:cNvPr>
          <p:cNvSpPr txBox="1"/>
          <p:nvPr/>
        </p:nvSpPr>
        <p:spPr>
          <a:xfrm>
            <a:off x="6199447" y="197994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75338A-9C60-4A01-A5E9-37C74A9914E6}"/>
              </a:ext>
            </a:extLst>
          </p:cNvPr>
          <p:cNvSpPr txBox="1"/>
          <p:nvPr/>
        </p:nvSpPr>
        <p:spPr>
          <a:xfrm>
            <a:off x="5724830" y="199300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0C290E-1989-45D7-860D-5576AAA05579}"/>
              </a:ext>
            </a:extLst>
          </p:cNvPr>
          <p:cNvCxnSpPr>
            <a:cxnSpLocks/>
          </p:cNvCxnSpPr>
          <p:nvPr/>
        </p:nvCxnSpPr>
        <p:spPr>
          <a:xfrm>
            <a:off x="6199447" y="2042564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4BE2910-2797-4979-9AEE-FF635B954E2C}"/>
              </a:ext>
            </a:extLst>
          </p:cNvPr>
          <p:cNvCxnSpPr>
            <a:cxnSpLocks/>
          </p:cNvCxnSpPr>
          <p:nvPr/>
        </p:nvCxnSpPr>
        <p:spPr>
          <a:xfrm>
            <a:off x="6218399" y="202652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1C1F34A-EC12-4707-A814-0E57FC895BF2}"/>
              </a:ext>
            </a:extLst>
          </p:cNvPr>
          <p:cNvSpPr txBox="1"/>
          <p:nvPr/>
        </p:nvSpPr>
        <p:spPr>
          <a:xfrm>
            <a:off x="6635227" y="15487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A6312F-3C02-455B-808A-983A93A84784}"/>
              </a:ext>
            </a:extLst>
          </p:cNvPr>
          <p:cNvSpPr txBox="1"/>
          <p:nvPr/>
        </p:nvSpPr>
        <p:spPr>
          <a:xfrm>
            <a:off x="7087688" y="153572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CCE131-965C-40C9-91C9-8869849B11E9}"/>
              </a:ext>
            </a:extLst>
          </p:cNvPr>
          <p:cNvSpPr txBox="1"/>
          <p:nvPr/>
        </p:nvSpPr>
        <p:spPr>
          <a:xfrm>
            <a:off x="9147501" y="1548786"/>
            <a:ext cx="10312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5F067F-20AC-4F25-AF93-67C8EB62A348}"/>
              </a:ext>
            </a:extLst>
          </p:cNvPr>
          <p:cNvSpPr/>
          <p:nvPr/>
        </p:nvSpPr>
        <p:spPr>
          <a:xfrm>
            <a:off x="2354175" y="79296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C0C26D-339A-4FBF-A5BB-23C55EBE2DFC}"/>
              </a:ext>
            </a:extLst>
          </p:cNvPr>
          <p:cNvSpPr/>
          <p:nvPr/>
        </p:nvSpPr>
        <p:spPr>
          <a:xfrm>
            <a:off x="9918755" y="79296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62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9" grpId="0"/>
      <p:bldP spid="20" grpId="0"/>
    </p:bldLst>
  </p:timing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Emily has these coins.</a:t>
            </a:r>
          </a:p>
          <a:p>
            <a:r>
              <a:rPr lang="en-US" sz="3200" b="1" dirty="0"/>
              <a:t>How much more money does Emily need to make exactly £5?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4929C6-B098-40E3-B6DA-B4C96825C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782" y="1079595"/>
            <a:ext cx="3826020" cy="25289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0E64FA4-B08A-454B-9150-819BC6ADBC31}"/>
              </a:ext>
            </a:extLst>
          </p:cNvPr>
          <p:cNvSpPr/>
          <p:nvPr/>
        </p:nvSpPr>
        <p:spPr>
          <a:xfrm>
            <a:off x="4326220" y="1301006"/>
            <a:ext cx="25327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She has £1.95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662-6176-4D04-A4FA-8074E7192A0A}"/>
              </a:ext>
            </a:extLst>
          </p:cNvPr>
          <p:cNvSpPr/>
          <p:nvPr/>
        </p:nvSpPr>
        <p:spPr>
          <a:xfrm>
            <a:off x="4580596" y="1885781"/>
            <a:ext cx="25327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+ 5p = £2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6BF07C-267F-4443-8ADD-F7F6B23EC964}"/>
              </a:ext>
            </a:extLst>
          </p:cNvPr>
          <p:cNvSpPr/>
          <p:nvPr/>
        </p:nvSpPr>
        <p:spPr>
          <a:xfrm>
            <a:off x="4594451" y="2383742"/>
            <a:ext cx="25327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 £3 = £5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29C46E-025E-4560-AF8A-34D937836D84}"/>
              </a:ext>
            </a:extLst>
          </p:cNvPr>
          <p:cNvSpPr/>
          <p:nvPr/>
        </p:nvSpPr>
        <p:spPr>
          <a:xfrm>
            <a:off x="4890655" y="1885781"/>
            <a:ext cx="568036" cy="10827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077071-DBB3-4E5E-9E10-705CB0066C81}"/>
              </a:ext>
            </a:extLst>
          </p:cNvPr>
          <p:cNvSpPr/>
          <p:nvPr/>
        </p:nvSpPr>
        <p:spPr>
          <a:xfrm>
            <a:off x="4347025" y="3105863"/>
            <a:ext cx="4007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She needs £3.05 more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2AF6BF-1D5F-448C-B7C3-31F1407FB90E}"/>
              </a:ext>
            </a:extLst>
          </p:cNvPr>
          <p:cNvGrpSpPr/>
          <p:nvPr/>
        </p:nvGrpSpPr>
        <p:grpSpPr>
          <a:xfrm>
            <a:off x="5981112" y="3872084"/>
            <a:ext cx="1885499" cy="1414081"/>
            <a:chOff x="1371600" y="1941038"/>
            <a:chExt cx="1885499" cy="14140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7D5EDA-0186-456F-9CC6-7756BFB46B1D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5.0 0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F90BEC6-CCD6-4953-A412-DE99FE34AF05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1.9 5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6A3704-FBB7-4FAB-AB10-05A8A3A61F65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F36ED8D-DBAA-48E8-8CCF-0087B09B98D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7BD38AD-5BF2-4204-A5CB-51D3FBD8ADA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251FD21-DCB9-469D-9B5D-E090E0C55120}"/>
              </a:ext>
            </a:extLst>
          </p:cNvPr>
          <p:cNvSpPr txBox="1"/>
          <p:nvPr/>
        </p:nvSpPr>
        <p:spPr>
          <a:xfrm>
            <a:off x="7309014" y="475755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4423CE-7BB8-4B23-8256-E9372D5FA539}"/>
              </a:ext>
            </a:extLst>
          </p:cNvPr>
          <p:cNvCxnSpPr>
            <a:cxnSpLocks/>
          </p:cNvCxnSpPr>
          <p:nvPr/>
        </p:nvCxnSpPr>
        <p:spPr>
          <a:xfrm flipV="1">
            <a:off x="6866600" y="395613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D9B8C72-CB89-4338-9214-F18E0BA8DC5E}"/>
              </a:ext>
            </a:extLst>
          </p:cNvPr>
          <p:cNvSpPr txBox="1"/>
          <p:nvPr/>
        </p:nvSpPr>
        <p:spPr>
          <a:xfrm>
            <a:off x="6896675" y="365871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EEDDCA-566B-47CB-8B57-6D98E5886C27}"/>
              </a:ext>
            </a:extLst>
          </p:cNvPr>
          <p:cNvSpPr txBox="1"/>
          <p:nvPr/>
        </p:nvSpPr>
        <p:spPr>
          <a:xfrm>
            <a:off x="7187910" y="3904710"/>
            <a:ext cx="38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6B1EA5-3E8C-4912-B3CB-80BD19C08F6B}"/>
              </a:ext>
            </a:extLst>
          </p:cNvPr>
          <p:cNvSpPr txBox="1"/>
          <p:nvPr/>
        </p:nvSpPr>
        <p:spPr>
          <a:xfrm>
            <a:off x="6873619" y="476414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1CA5A6-C512-4658-B0B8-BF59853B093A}"/>
              </a:ext>
            </a:extLst>
          </p:cNvPr>
          <p:cNvSpPr txBox="1"/>
          <p:nvPr/>
        </p:nvSpPr>
        <p:spPr>
          <a:xfrm>
            <a:off x="6398065" y="476473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31F442C-9C88-465F-8971-8D9C9D7D259E}"/>
              </a:ext>
            </a:extLst>
          </p:cNvPr>
          <p:cNvCxnSpPr>
            <a:cxnSpLocks/>
          </p:cNvCxnSpPr>
          <p:nvPr/>
        </p:nvCxnSpPr>
        <p:spPr>
          <a:xfrm flipV="1">
            <a:off x="6422100" y="395613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29B8441-0D9E-442C-9923-F50969C36613}"/>
              </a:ext>
            </a:extLst>
          </p:cNvPr>
          <p:cNvSpPr txBox="1"/>
          <p:nvPr/>
        </p:nvSpPr>
        <p:spPr>
          <a:xfrm>
            <a:off x="6452175" y="365871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A50DF8-EED4-48A3-92EF-35F8FC4C9244}"/>
              </a:ext>
            </a:extLst>
          </p:cNvPr>
          <p:cNvSpPr txBox="1"/>
          <p:nvPr/>
        </p:nvSpPr>
        <p:spPr>
          <a:xfrm>
            <a:off x="6744531" y="3900873"/>
            <a:ext cx="303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187699-F8BC-4CD4-A342-DD7F360A41AE}"/>
              </a:ext>
            </a:extLst>
          </p:cNvPr>
          <p:cNvSpPr txBox="1"/>
          <p:nvPr/>
        </p:nvSpPr>
        <p:spPr>
          <a:xfrm>
            <a:off x="6707558" y="475755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FEB858-E8CF-4B2E-A7A8-FFAF7D28288A}"/>
              </a:ext>
            </a:extLst>
          </p:cNvPr>
          <p:cNvSpPr txBox="1"/>
          <p:nvPr/>
        </p:nvSpPr>
        <p:spPr>
          <a:xfrm>
            <a:off x="6037738" y="476414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303789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4" grpId="0" animBg="1"/>
      <p:bldP spid="9" grpId="0"/>
      <p:bldP spid="16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</p:bld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clock shows this time.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How long is it from this time until 5pm?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B6026D-F067-4ADE-AC84-3F1360405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3" y="582807"/>
            <a:ext cx="2870859" cy="143995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D70D4C-66F6-4602-810B-0E55536C9A8D}"/>
              </a:ext>
            </a:extLst>
          </p:cNvPr>
          <p:cNvSpPr/>
          <p:nvPr/>
        </p:nvSpPr>
        <p:spPr>
          <a:xfrm>
            <a:off x="56121" y="40124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time was it quarter of an hour before the time on the clock?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1DB3781-75AC-4CCE-A918-68B678F440FB}"/>
              </a:ext>
            </a:extLst>
          </p:cNvPr>
          <p:cNvGrpSpPr/>
          <p:nvPr/>
        </p:nvGrpSpPr>
        <p:grpSpPr>
          <a:xfrm>
            <a:off x="1833081" y="3313525"/>
            <a:ext cx="650662" cy="492950"/>
            <a:chOff x="3713710" y="928777"/>
            <a:chExt cx="650662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B7923FE-FE4B-46B9-BD9A-40B3942BDBE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2F403D-0785-4BF6-9325-5B0F353FDF1F}"/>
                </a:ext>
              </a:extLst>
            </p:cNvPr>
            <p:cNvSpPr txBox="1"/>
            <p:nvPr/>
          </p:nvSpPr>
          <p:spPr>
            <a:xfrm>
              <a:off x="3713710" y="1021617"/>
              <a:ext cx="650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3:40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B43528-3E9C-4079-A520-F26F8E2CE6D3}"/>
              </a:ext>
            </a:extLst>
          </p:cNvPr>
          <p:cNvGrpSpPr/>
          <p:nvPr/>
        </p:nvGrpSpPr>
        <p:grpSpPr>
          <a:xfrm>
            <a:off x="2731249" y="3310772"/>
            <a:ext cx="734219" cy="494964"/>
            <a:chOff x="6837252" y="926763"/>
            <a:chExt cx="734219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4FDAD06-DE75-4675-8DED-56E478A7376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95327EF-FEE7-4763-908A-0DDCFB281BD5}"/>
                </a:ext>
              </a:extLst>
            </p:cNvPr>
            <p:cNvGrpSpPr/>
            <p:nvPr/>
          </p:nvGrpSpPr>
          <p:grpSpPr>
            <a:xfrm>
              <a:off x="6837252" y="928608"/>
              <a:ext cx="734219" cy="493119"/>
              <a:chOff x="6837252" y="928608"/>
              <a:chExt cx="734219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26D4AAD-0F5E-4971-9235-1B9BB2305B49}"/>
                  </a:ext>
                </a:extLst>
              </p:cNvPr>
              <p:cNvSpPr txBox="1"/>
              <p:nvPr/>
            </p:nvSpPr>
            <p:spPr>
              <a:xfrm>
                <a:off x="6837252" y="1021617"/>
                <a:ext cx="7342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4:00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0036BD3-426F-4F78-894F-31FBB2B566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709C32B0-A8EC-4FC8-95A3-9D1F06981D71}"/>
              </a:ext>
            </a:extLst>
          </p:cNvPr>
          <p:cNvGrpSpPr/>
          <p:nvPr/>
        </p:nvGrpSpPr>
        <p:grpSpPr>
          <a:xfrm>
            <a:off x="2150799" y="2814900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D585205-6016-4BCE-96B0-158F283D8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523F4AA-9403-47D0-BB39-D5DC6AC0D945}"/>
                </a:ext>
              </a:extLst>
            </p:cNvPr>
            <p:cNvSpPr/>
            <p:nvPr/>
          </p:nvSpPr>
          <p:spPr>
            <a:xfrm>
              <a:off x="7412569" y="5821043"/>
              <a:ext cx="16468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+20m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827623B6-D6A2-4379-A678-2C3C0B027299}"/>
              </a:ext>
            </a:extLst>
          </p:cNvPr>
          <p:cNvGrpSpPr/>
          <p:nvPr/>
        </p:nvGrpSpPr>
        <p:grpSpPr>
          <a:xfrm>
            <a:off x="3047348" y="2810469"/>
            <a:ext cx="889898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838DE162-1AE3-4680-AA92-B568AE875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AE05125-FD1A-44C6-85EE-2AD533A0BC45}"/>
                </a:ext>
              </a:extLst>
            </p:cNvPr>
            <p:cNvSpPr/>
            <p:nvPr/>
          </p:nvSpPr>
          <p:spPr>
            <a:xfrm>
              <a:off x="7430003" y="5821043"/>
              <a:ext cx="1516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E6FA143-9605-4459-B7D2-66C217A089AE}"/>
              </a:ext>
            </a:extLst>
          </p:cNvPr>
          <p:cNvGrpSpPr/>
          <p:nvPr/>
        </p:nvGrpSpPr>
        <p:grpSpPr>
          <a:xfrm>
            <a:off x="3615763" y="3308390"/>
            <a:ext cx="837813" cy="494964"/>
            <a:chOff x="6830667" y="926763"/>
            <a:chExt cx="837813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7E2D5EE-E032-4F06-B2F7-80ED404C31B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C7DE98C-71FB-4C0C-9C48-B3A3DCFBC584}"/>
                </a:ext>
              </a:extLst>
            </p:cNvPr>
            <p:cNvGrpSpPr/>
            <p:nvPr/>
          </p:nvGrpSpPr>
          <p:grpSpPr>
            <a:xfrm>
              <a:off x="6830667" y="928608"/>
              <a:ext cx="837813" cy="493119"/>
              <a:chOff x="6830667" y="928608"/>
              <a:chExt cx="837813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CB77D2D-A0F3-4B0E-8263-57D0A73EC5C8}"/>
                  </a:ext>
                </a:extLst>
              </p:cNvPr>
              <p:cNvSpPr txBox="1"/>
              <p:nvPr/>
            </p:nvSpPr>
            <p:spPr>
              <a:xfrm>
                <a:off x="6830667" y="1021617"/>
                <a:ext cx="8378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5:00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3AA6575-68B1-49B9-9AED-EF11B3D8B1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2047CC-A19D-42EA-AB3D-D4FB7DAC8DFD}"/>
              </a:ext>
            </a:extLst>
          </p:cNvPr>
          <p:cNvCxnSpPr>
            <a:cxnSpLocks/>
          </p:cNvCxnSpPr>
          <p:nvPr/>
        </p:nvCxnSpPr>
        <p:spPr>
          <a:xfrm>
            <a:off x="1818268" y="3326569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083A7D3A-6958-41AD-8A9E-7B44C14A5741}"/>
              </a:ext>
            </a:extLst>
          </p:cNvPr>
          <p:cNvSpPr/>
          <p:nvPr/>
        </p:nvSpPr>
        <p:spPr>
          <a:xfrm>
            <a:off x="2084783" y="316100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2F4033-517E-4111-B948-AD1D1859537C}"/>
              </a:ext>
            </a:extLst>
          </p:cNvPr>
          <p:cNvSpPr txBox="1"/>
          <p:nvPr/>
        </p:nvSpPr>
        <p:spPr>
          <a:xfrm>
            <a:off x="6910272" y="2019770"/>
            <a:ext cx="3643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hour 20 minutes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E75A01-9084-4200-877C-97D8BAAA4CB8}"/>
              </a:ext>
            </a:extLst>
          </p:cNvPr>
          <p:cNvSpPr txBox="1"/>
          <p:nvPr/>
        </p:nvSpPr>
        <p:spPr>
          <a:xfrm>
            <a:off x="662029" y="4825425"/>
            <a:ext cx="3643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¼ hour = 15 minutes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A74D1D-1B7C-48C8-87C6-2B1723B885E2}"/>
              </a:ext>
            </a:extLst>
          </p:cNvPr>
          <p:cNvSpPr txBox="1"/>
          <p:nvPr/>
        </p:nvSpPr>
        <p:spPr>
          <a:xfrm>
            <a:off x="662029" y="5398872"/>
            <a:ext cx="1821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– 15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397FB9-4913-4F19-8490-834BBB61833C}"/>
              </a:ext>
            </a:extLst>
          </p:cNvPr>
          <p:cNvSpPr txBox="1"/>
          <p:nvPr/>
        </p:nvSpPr>
        <p:spPr>
          <a:xfrm>
            <a:off x="2335588" y="5398872"/>
            <a:ext cx="1821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0A7ABC-643B-4DC9-94B0-D87D80F07346}"/>
              </a:ext>
            </a:extLst>
          </p:cNvPr>
          <p:cNvSpPr txBox="1"/>
          <p:nvPr/>
        </p:nvSpPr>
        <p:spPr>
          <a:xfrm>
            <a:off x="5455467" y="4825425"/>
            <a:ext cx="3276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 was 3:25pm</a:t>
            </a:r>
          </a:p>
        </p:txBody>
      </p:sp>
    </p:spTree>
    <p:extLst>
      <p:ext uri="{BB962C8B-B14F-4D97-AF65-F5344CB8AC3E}">
        <p14:creationId xmlns:p14="http://schemas.microsoft.com/office/powerpoint/2010/main" val="179975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33333E-6 L 0.01927 -0.03796 C 0.02331 -0.04629 0.0293 -0.05069 0.03581 -0.05069 C 0.04297 -0.05069 0.04883 -0.04629 0.05287 -0.03796 L 0.07253 -3.33333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33333E-6 L 0.0918 -0.03703 C 0.09597 -0.04537 0.10222 -0.04977 0.10847 -0.04977 C 0.11589 -0.04977 0.12175 -0.04537 0.12578 -0.03703 L 0.14584 -3.33333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7" grpId="0"/>
      <p:bldP spid="28" grpId="0"/>
      <p:bldP spid="29" grpId="0"/>
      <p:bldP spid="30" grpId="0"/>
      <p:bldP spid="31" grpId="0"/>
    </p:bld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three missing numbers could be.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E3F527-37B8-4A40-82D3-499C6553418D}"/>
              </a:ext>
            </a:extLst>
          </p:cNvPr>
          <p:cNvSpPr/>
          <p:nvPr/>
        </p:nvSpPr>
        <p:spPr>
          <a:xfrm>
            <a:off x="56122" y="2292488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two missing numbers could be.</a:t>
            </a:r>
          </a:p>
        </p:txBody>
      </p:sp>
      <p:pic>
        <p:nvPicPr>
          <p:cNvPr id="192514" name="Picture 2">
            <a:extLst>
              <a:ext uri="{FF2B5EF4-FFF2-40B4-BE49-F238E27FC236}">
                <a16:creationId xmlns:a16="http://schemas.microsoft.com/office/drawing/2014/main" id="{2684D68B-2066-426E-9F2B-C3B5ABB1A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46" y="652921"/>
            <a:ext cx="7274342" cy="85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5" name="Picture 3">
            <a:extLst>
              <a:ext uri="{FF2B5EF4-FFF2-40B4-BE49-F238E27FC236}">
                <a16:creationId xmlns:a16="http://schemas.microsoft.com/office/drawing/2014/main" id="{1F876512-C477-4D93-9F4E-8C3F95CB2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46" y="2985751"/>
            <a:ext cx="7274342" cy="85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E33D77-9022-4142-83D8-0FD3BAF17066}"/>
              </a:ext>
            </a:extLst>
          </p:cNvPr>
          <p:cNvSpPr txBox="1"/>
          <p:nvPr/>
        </p:nvSpPr>
        <p:spPr>
          <a:xfrm>
            <a:off x="749599" y="746257"/>
            <a:ext cx="1466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2C1F31-F066-41E4-94C6-7B74D8C2D4D5}"/>
              </a:ext>
            </a:extLst>
          </p:cNvPr>
          <p:cNvSpPr txBox="1"/>
          <p:nvPr/>
        </p:nvSpPr>
        <p:spPr>
          <a:xfrm>
            <a:off x="3102759" y="746257"/>
            <a:ext cx="1466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F4AFAE-845A-47DF-8B6B-E9C2D080891D}"/>
              </a:ext>
            </a:extLst>
          </p:cNvPr>
          <p:cNvSpPr txBox="1"/>
          <p:nvPr/>
        </p:nvSpPr>
        <p:spPr>
          <a:xfrm>
            <a:off x="5295097" y="746257"/>
            <a:ext cx="1466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BEEB6A-0992-430C-BE32-8A5141DA9330}"/>
              </a:ext>
            </a:extLst>
          </p:cNvPr>
          <p:cNvSpPr txBox="1"/>
          <p:nvPr/>
        </p:nvSpPr>
        <p:spPr>
          <a:xfrm>
            <a:off x="2759409" y="3097233"/>
            <a:ext cx="1466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FE8F53-3560-417D-B623-60EB169A671C}"/>
              </a:ext>
            </a:extLst>
          </p:cNvPr>
          <p:cNvSpPr txBox="1"/>
          <p:nvPr/>
        </p:nvSpPr>
        <p:spPr>
          <a:xfrm>
            <a:off x="5204157" y="3097233"/>
            <a:ext cx="1466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02C09F-46C5-4A00-AE7C-2D861E2830C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06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20" grpId="0"/>
      <p:bldP spid="21" grpId="0"/>
    </p:bldLst>
  </p:timing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92D2B8-5702-4E0B-BE5F-B2D0F76F87B8}"/>
              </a:ext>
            </a:extLst>
          </p:cNvPr>
          <p:cNvSpPr/>
          <p:nvPr/>
        </p:nvSpPr>
        <p:spPr>
          <a:xfrm>
            <a:off x="56122" y="50000"/>
            <a:ext cx="8701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missing number in each calculation.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F7F3C4-5F7C-4230-A82C-B30B1EE82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08" y="1062323"/>
            <a:ext cx="7107629" cy="10386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14D088-2CA9-492C-8980-7FCACF90F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7" y="2909653"/>
            <a:ext cx="7107629" cy="103869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E9367F-C663-4A29-AA95-3E05F9BE8201}"/>
              </a:ext>
            </a:extLst>
          </p:cNvPr>
          <p:cNvSpPr/>
          <p:nvPr/>
        </p:nvSpPr>
        <p:spPr>
          <a:xfrm>
            <a:off x="7224987" y="1057374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– 4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AD4B31-1694-4F5C-8453-296B135C6A51}"/>
              </a:ext>
            </a:extLst>
          </p:cNvPr>
          <p:cNvSpPr/>
          <p:nvPr/>
        </p:nvSpPr>
        <p:spPr>
          <a:xfrm>
            <a:off x="8674614" y="1057374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30A930-DC20-4079-B83E-07D1054AA0B2}"/>
              </a:ext>
            </a:extLst>
          </p:cNvPr>
          <p:cNvSpPr/>
          <p:nvPr/>
        </p:nvSpPr>
        <p:spPr>
          <a:xfrm>
            <a:off x="7210338" y="1632831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</a:t>
            </a:r>
            <a:r>
              <a:rPr lang="en-GB" sz="3200" b="1" dirty="0">
                <a:solidFill>
                  <a:srgbClr val="FF0000"/>
                </a:solidFill>
              </a:rPr>
              <a:t> ÷ 3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3C2BED-BA94-466E-85CE-60A30829747F}"/>
              </a:ext>
            </a:extLst>
          </p:cNvPr>
          <p:cNvSpPr/>
          <p:nvPr/>
        </p:nvSpPr>
        <p:spPr>
          <a:xfrm>
            <a:off x="8656040" y="1632830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4F2F8F-DD0D-4E8E-97D4-D64159230DD7}"/>
              </a:ext>
            </a:extLst>
          </p:cNvPr>
          <p:cNvSpPr txBox="1"/>
          <p:nvPr/>
        </p:nvSpPr>
        <p:spPr>
          <a:xfrm>
            <a:off x="2433334" y="1266198"/>
            <a:ext cx="8571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193A99-173F-4EDF-9C50-99DE1FF1B3AD}"/>
              </a:ext>
            </a:extLst>
          </p:cNvPr>
          <p:cNvSpPr/>
          <p:nvPr/>
        </p:nvSpPr>
        <p:spPr>
          <a:xfrm>
            <a:off x="7254886" y="2909652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 – 3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0A4818-209A-4688-8A45-AF155103E20B}"/>
              </a:ext>
            </a:extLst>
          </p:cNvPr>
          <p:cNvSpPr/>
          <p:nvPr/>
        </p:nvSpPr>
        <p:spPr>
          <a:xfrm>
            <a:off x="8723128" y="2909653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06CA68-1128-4390-BD45-C49BDEDBC3C0}"/>
              </a:ext>
            </a:extLst>
          </p:cNvPr>
          <p:cNvSpPr/>
          <p:nvPr/>
        </p:nvSpPr>
        <p:spPr>
          <a:xfrm>
            <a:off x="7258852" y="3485110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  <a:r>
              <a:rPr lang="en-GB" sz="3200" b="1" dirty="0">
                <a:solidFill>
                  <a:srgbClr val="FF0000"/>
                </a:solidFill>
              </a:rPr>
              <a:t> ÷ 4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8B4F9E-80B3-4B13-916D-B3E8D6A275E3}"/>
              </a:ext>
            </a:extLst>
          </p:cNvPr>
          <p:cNvSpPr/>
          <p:nvPr/>
        </p:nvSpPr>
        <p:spPr>
          <a:xfrm>
            <a:off x="8704554" y="3485109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418A90-857E-49E4-B7D8-F860025A2B19}"/>
              </a:ext>
            </a:extLst>
          </p:cNvPr>
          <p:cNvSpPr txBox="1"/>
          <p:nvPr/>
        </p:nvSpPr>
        <p:spPr>
          <a:xfrm>
            <a:off x="2437572" y="3113528"/>
            <a:ext cx="8571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5658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missing digit in this sum is a 9 or a 1</a:t>
            </a:r>
          </a:p>
          <a:p>
            <a:r>
              <a:rPr lang="en-US" sz="3200" b="1" dirty="0"/>
              <a:t>Write in the missing digits.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EDB50F-2EE3-4ECB-A00C-8206CB900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92" y="1127218"/>
            <a:ext cx="9862272" cy="11757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337E9D-0C5B-48D4-9BFC-3C8A8100FC19}"/>
              </a:ext>
            </a:extLst>
          </p:cNvPr>
          <p:cNvSpPr txBox="1"/>
          <p:nvPr/>
        </p:nvSpPr>
        <p:spPr>
          <a:xfrm>
            <a:off x="1622879" y="1399644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88C902-4BDA-448A-A2DF-2B6F07B6CC26}"/>
              </a:ext>
            </a:extLst>
          </p:cNvPr>
          <p:cNvSpPr txBox="1"/>
          <p:nvPr/>
        </p:nvSpPr>
        <p:spPr>
          <a:xfrm>
            <a:off x="4629079" y="1398230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26AA92-E900-451A-9DC1-618C461976E6}"/>
              </a:ext>
            </a:extLst>
          </p:cNvPr>
          <p:cNvSpPr txBox="1"/>
          <p:nvPr/>
        </p:nvSpPr>
        <p:spPr>
          <a:xfrm>
            <a:off x="7635279" y="1398230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31AB00-319D-4648-9EB0-3342DE5E5246}"/>
              </a:ext>
            </a:extLst>
          </p:cNvPr>
          <p:cNvSpPr txBox="1"/>
          <p:nvPr/>
        </p:nvSpPr>
        <p:spPr>
          <a:xfrm>
            <a:off x="1878239" y="2744942"/>
            <a:ext cx="38113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201 – 11 = 190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F812AA-2BFC-4118-A417-E34BEAF1752A}"/>
              </a:ext>
            </a:extLst>
          </p:cNvPr>
          <p:cNvSpPr txBox="1"/>
          <p:nvPr/>
        </p:nvSpPr>
        <p:spPr>
          <a:xfrm>
            <a:off x="1878238" y="3336667"/>
            <a:ext cx="47547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90 + 90 + 10 = 190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312C9-90C6-4B2F-B7DE-D770261EC718}"/>
              </a:ext>
            </a:extLst>
          </p:cNvPr>
          <p:cNvSpPr txBox="1"/>
          <p:nvPr/>
        </p:nvSpPr>
        <p:spPr>
          <a:xfrm>
            <a:off x="620629" y="1405530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A9E51E-8DEA-4CFF-915A-49E18EB9B298}"/>
              </a:ext>
            </a:extLst>
          </p:cNvPr>
          <p:cNvSpPr txBox="1"/>
          <p:nvPr/>
        </p:nvSpPr>
        <p:spPr>
          <a:xfrm>
            <a:off x="3626829" y="1404116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41813D-723E-4573-9122-90AC02DCEE9D}"/>
              </a:ext>
            </a:extLst>
          </p:cNvPr>
          <p:cNvSpPr txBox="1"/>
          <p:nvPr/>
        </p:nvSpPr>
        <p:spPr>
          <a:xfrm>
            <a:off x="6633029" y="1404116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016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One length of a swimming pool is 25 </a:t>
            </a:r>
            <a:r>
              <a:rPr lang="en-US" sz="3200" b="1" dirty="0" err="1"/>
              <a:t>metres</a:t>
            </a:r>
            <a:r>
              <a:rPr lang="en-US" sz="3200" b="1" dirty="0"/>
              <a:t>.</a:t>
            </a:r>
          </a:p>
          <a:p>
            <a:r>
              <a:rPr lang="en-US" sz="3200" b="1" dirty="0"/>
              <a:t>How many lengths are there in a 150 </a:t>
            </a:r>
            <a:r>
              <a:rPr lang="en-US" sz="3200" b="1" dirty="0" err="1"/>
              <a:t>metre</a:t>
            </a:r>
            <a:r>
              <a:rPr lang="en-US" sz="3200" b="1" dirty="0"/>
              <a:t> race?</a:t>
            </a:r>
          </a:p>
        </p:txBody>
      </p:sp>
      <p:pic>
        <p:nvPicPr>
          <p:cNvPr id="88066" name="Picture 2">
            <a:extLst>
              <a:ext uri="{FF2B5EF4-FFF2-40B4-BE49-F238E27FC236}">
                <a16:creationId xmlns:a16="http://schemas.microsoft.com/office/drawing/2014/main" id="{3A60DABF-090C-4AC2-998F-DD32BBEEA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747" y="222115"/>
            <a:ext cx="32131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92408B-D268-4FE4-B125-79EA967ECDBF}"/>
              </a:ext>
            </a:extLst>
          </p:cNvPr>
          <p:cNvSpPr txBox="1"/>
          <p:nvPr/>
        </p:nvSpPr>
        <p:spPr>
          <a:xfrm>
            <a:off x="634679" y="1358765"/>
            <a:ext cx="4242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 length = 25 metres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485B0A-760E-40F4-A8CF-C57737622483}"/>
              </a:ext>
            </a:extLst>
          </p:cNvPr>
          <p:cNvSpPr txBox="1"/>
          <p:nvPr/>
        </p:nvSpPr>
        <p:spPr>
          <a:xfrm>
            <a:off x="442173" y="2285422"/>
            <a:ext cx="47875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 lengths = 100 metres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189538-0EEF-4181-B3D0-CA64D7021343}"/>
              </a:ext>
            </a:extLst>
          </p:cNvPr>
          <p:cNvSpPr txBox="1"/>
          <p:nvPr/>
        </p:nvSpPr>
        <p:spPr>
          <a:xfrm>
            <a:off x="442173" y="3021196"/>
            <a:ext cx="47875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 lengths = 125 metres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48324E-FB25-4912-A719-63B4A6F3E9DC}"/>
              </a:ext>
            </a:extLst>
          </p:cNvPr>
          <p:cNvSpPr txBox="1"/>
          <p:nvPr/>
        </p:nvSpPr>
        <p:spPr>
          <a:xfrm>
            <a:off x="442172" y="3756970"/>
            <a:ext cx="47875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 lengths = 150 metres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34914-CC9A-451E-80A7-3301A2F4C356}"/>
              </a:ext>
            </a:extLst>
          </p:cNvPr>
          <p:cNvSpPr txBox="1"/>
          <p:nvPr/>
        </p:nvSpPr>
        <p:spPr>
          <a:xfrm>
            <a:off x="7610958" y="940571"/>
            <a:ext cx="21255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 lengths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B6F5AD-7375-4BBB-8965-F5CA8EDAA94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2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spoonful is 5ml.</a:t>
            </a:r>
          </a:p>
          <a:p>
            <a:r>
              <a:rPr lang="en-US" sz="3200" b="1" dirty="0"/>
              <a:t>How many </a:t>
            </a:r>
            <a:r>
              <a:rPr lang="en-US" sz="3200" b="1" dirty="0" err="1"/>
              <a:t>spoonfuls</a:t>
            </a:r>
            <a:r>
              <a:rPr lang="en-US" sz="3200" b="1" dirty="0"/>
              <a:t> can you get from a 375ml bottle?</a:t>
            </a:r>
          </a:p>
        </p:txBody>
      </p:sp>
      <p:pic>
        <p:nvPicPr>
          <p:cNvPr id="176130" name="Picture 2">
            <a:extLst>
              <a:ext uri="{FF2B5EF4-FFF2-40B4-BE49-F238E27FC236}">
                <a16:creationId xmlns:a16="http://schemas.microsoft.com/office/drawing/2014/main" id="{AC120938-9E5A-4837-BCE4-6F3180964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1127217"/>
            <a:ext cx="2884476" cy="4216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303E48-52F1-454B-A28D-193B64284359}"/>
              </a:ext>
            </a:extLst>
          </p:cNvPr>
          <p:cNvSpPr txBox="1"/>
          <p:nvPr/>
        </p:nvSpPr>
        <p:spPr>
          <a:xfrm>
            <a:off x="3244315" y="196650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3 7 5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EFD6FA-D2BB-47CF-BF3B-37107C521470}"/>
              </a:ext>
            </a:extLst>
          </p:cNvPr>
          <p:cNvSpPr txBox="1"/>
          <p:nvPr/>
        </p:nvSpPr>
        <p:spPr>
          <a:xfrm>
            <a:off x="2769698" y="197291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76D862-2928-4863-9DB6-2A8F2BDCB344}"/>
              </a:ext>
            </a:extLst>
          </p:cNvPr>
          <p:cNvCxnSpPr>
            <a:cxnSpLocks/>
          </p:cNvCxnSpPr>
          <p:nvPr/>
        </p:nvCxnSpPr>
        <p:spPr>
          <a:xfrm>
            <a:off x="3244315" y="2022468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04F5B0-DE5B-4363-A642-99922C5B4FB4}"/>
              </a:ext>
            </a:extLst>
          </p:cNvPr>
          <p:cNvCxnSpPr>
            <a:cxnSpLocks/>
          </p:cNvCxnSpPr>
          <p:nvPr/>
        </p:nvCxnSpPr>
        <p:spPr>
          <a:xfrm>
            <a:off x="3263267" y="200642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98E2309-1466-4F49-B6E6-E2C888355CCC}"/>
              </a:ext>
            </a:extLst>
          </p:cNvPr>
          <p:cNvSpPr txBox="1"/>
          <p:nvPr/>
        </p:nvSpPr>
        <p:spPr>
          <a:xfrm>
            <a:off x="3685637" y="15139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D9DAC-77E6-496F-95FA-27BFFD0EFED9}"/>
              </a:ext>
            </a:extLst>
          </p:cNvPr>
          <p:cNvSpPr txBox="1"/>
          <p:nvPr/>
        </p:nvSpPr>
        <p:spPr>
          <a:xfrm>
            <a:off x="4115930" y="15156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DBDF4B-C825-403C-9A7E-514019E0C043}"/>
              </a:ext>
            </a:extLst>
          </p:cNvPr>
          <p:cNvSpPr txBox="1"/>
          <p:nvPr/>
        </p:nvSpPr>
        <p:spPr>
          <a:xfrm>
            <a:off x="3969752" y="200152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683695-53D8-421C-ADD3-81C87EF2F42E}"/>
              </a:ext>
            </a:extLst>
          </p:cNvPr>
          <p:cNvSpPr/>
          <p:nvPr/>
        </p:nvSpPr>
        <p:spPr>
          <a:xfrm flipH="1">
            <a:off x="9435078" y="542442"/>
            <a:ext cx="2382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 </a:t>
            </a:r>
            <a:r>
              <a:rPr lang="en-GB" sz="3200" b="1" dirty="0" err="1">
                <a:solidFill>
                  <a:srgbClr val="FF0000"/>
                </a:solidFill>
              </a:rPr>
              <a:t>spoonfuls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F81F37-44C8-40F2-8CBD-712AC00A759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87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</p:bldLst>
  </p:timing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Vijay buys 9 party bags. </a:t>
            </a:r>
          </a:p>
          <a:p>
            <a:r>
              <a:rPr lang="en-US" sz="3200" b="1" dirty="0"/>
              <a:t>Each bag costs 99p. </a:t>
            </a:r>
          </a:p>
          <a:p>
            <a:r>
              <a:rPr lang="en-US" sz="3200" b="1" dirty="0"/>
              <a:t>How much do they cost altogether? </a:t>
            </a:r>
            <a:endParaRPr lang="en-US" sz="2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3B207F-5792-453A-8971-23701253E7C9}"/>
              </a:ext>
            </a:extLst>
          </p:cNvPr>
          <p:cNvSpPr/>
          <p:nvPr/>
        </p:nvSpPr>
        <p:spPr>
          <a:xfrm>
            <a:off x="6139542" y="1034885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£8.91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448B3F-5DFB-4443-A51C-573BB2B19E3A}"/>
              </a:ext>
            </a:extLst>
          </p:cNvPr>
          <p:cNvSpPr/>
          <p:nvPr/>
        </p:nvSpPr>
        <p:spPr>
          <a:xfrm>
            <a:off x="5084482" y="2490281"/>
            <a:ext cx="3754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99p = 1p less than £1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20537D5-6815-4E41-8645-8AAE9E1BDB2C}"/>
              </a:ext>
            </a:extLst>
          </p:cNvPr>
          <p:cNvGrpSpPr/>
          <p:nvPr/>
        </p:nvGrpSpPr>
        <p:grpSpPr>
          <a:xfrm>
            <a:off x="763803" y="1891093"/>
            <a:ext cx="1861800" cy="1405123"/>
            <a:chOff x="2248666" y="1937292"/>
            <a:chExt cx="1861800" cy="140512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FF1585D-C086-437D-BB5F-D1ACECE6B8D5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9 9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B9F73BB-62AC-4E93-B30B-F73F45E6550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2246E65-2223-410F-B123-D3F66F41E8E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2BB0DBB-85E1-417E-A5F2-47918E2F02B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1545A85-8B70-4E59-8C90-EF48BA58AD17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99DCA40-CE76-42B5-85F0-3E05F01526A3}"/>
              </a:ext>
            </a:extLst>
          </p:cNvPr>
          <p:cNvSpPr txBox="1"/>
          <p:nvPr/>
        </p:nvSpPr>
        <p:spPr>
          <a:xfrm>
            <a:off x="1658918" y="278266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77E10A-DF86-46AD-9DD6-E079C0361805}"/>
              </a:ext>
            </a:extLst>
          </p:cNvPr>
          <p:cNvSpPr txBox="1"/>
          <p:nvPr/>
        </p:nvSpPr>
        <p:spPr>
          <a:xfrm>
            <a:off x="1267718" y="165885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70ECE7-0DD4-4222-9CE4-AEA26491B259}"/>
              </a:ext>
            </a:extLst>
          </p:cNvPr>
          <p:cNvSpPr txBox="1"/>
          <p:nvPr/>
        </p:nvSpPr>
        <p:spPr>
          <a:xfrm>
            <a:off x="758100" y="2782670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1E241A-B84E-4E12-A6C4-B585BE04A4A3}"/>
              </a:ext>
            </a:extLst>
          </p:cNvPr>
          <p:cNvSpPr txBox="1"/>
          <p:nvPr/>
        </p:nvSpPr>
        <p:spPr>
          <a:xfrm>
            <a:off x="452596" y="2782669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3DA4AB9-5119-4DE7-B4F9-D3F7B3042DA2}"/>
              </a:ext>
            </a:extLst>
          </p:cNvPr>
          <p:cNvSpPr/>
          <p:nvPr/>
        </p:nvSpPr>
        <p:spPr>
          <a:xfrm>
            <a:off x="5089648" y="3105834"/>
            <a:ext cx="19928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x £1 = £9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781DF9-EFDB-4D9E-AC11-88DC1FE61EF5}"/>
              </a:ext>
            </a:extLst>
          </p:cNvPr>
          <p:cNvSpPr/>
          <p:nvPr/>
        </p:nvSpPr>
        <p:spPr>
          <a:xfrm>
            <a:off x="5084482" y="3721387"/>
            <a:ext cx="2852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£9.00 – £0.09 =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EB3987-E830-4B9D-8994-4EC20D63747C}"/>
              </a:ext>
            </a:extLst>
          </p:cNvPr>
          <p:cNvSpPr/>
          <p:nvPr/>
        </p:nvSpPr>
        <p:spPr>
          <a:xfrm>
            <a:off x="7742800" y="3721386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£8.91</a:t>
            </a:r>
          </a:p>
        </p:txBody>
      </p:sp>
    </p:spTree>
    <p:extLst>
      <p:ext uri="{BB962C8B-B14F-4D97-AF65-F5344CB8AC3E}">
        <p14:creationId xmlns:p14="http://schemas.microsoft.com/office/powerpoint/2010/main" val="205255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Tony and Gemma looked for snails, worms, slugs and beetles in their gardens. They each made a pie chart of what they found.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11F7C-4DEE-45EF-92BC-857DBA8921E8}"/>
              </a:ext>
            </a:extLst>
          </p:cNvPr>
          <p:cNvSpPr/>
          <p:nvPr/>
        </p:nvSpPr>
        <p:spPr>
          <a:xfrm>
            <a:off x="7191160" y="1127218"/>
            <a:ext cx="46956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the number of worms that Tony found.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EDD85C-3BB5-4AD1-BC10-C4FFB1C968BA}"/>
              </a:ext>
            </a:extLst>
          </p:cNvPr>
          <p:cNvSpPr/>
          <p:nvPr/>
        </p:nvSpPr>
        <p:spPr>
          <a:xfrm>
            <a:off x="7191159" y="3545112"/>
            <a:ext cx="46956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Who found more snails? </a:t>
            </a:r>
          </a:p>
          <a:p>
            <a:r>
              <a:rPr lang="en-US" sz="3200" b="1" dirty="0"/>
              <a:t>Explain how you know.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45C406-5F17-4544-B65B-3866FAFAC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41" y="1296031"/>
            <a:ext cx="6932515" cy="3939481"/>
          </a:xfrm>
          <a:prstGeom prst="rect">
            <a:avLst/>
          </a:prstGeom>
        </p:spPr>
      </p:pic>
      <p:sp>
        <p:nvSpPr>
          <p:cNvPr id="6" name="Partial Circle 5">
            <a:extLst>
              <a:ext uri="{FF2B5EF4-FFF2-40B4-BE49-F238E27FC236}">
                <a16:creationId xmlns:a16="http://schemas.microsoft.com/office/drawing/2014/main" id="{DE60827C-8ED5-4F5A-A21E-F124627F31C7}"/>
              </a:ext>
            </a:extLst>
          </p:cNvPr>
          <p:cNvSpPr/>
          <p:nvPr/>
        </p:nvSpPr>
        <p:spPr>
          <a:xfrm>
            <a:off x="306878" y="1817662"/>
            <a:ext cx="2993928" cy="2919663"/>
          </a:xfrm>
          <a:prstGeom prst="pie">
            <a:avLst>
              <a:gd name="adj1" fmla="val 10739872"/>
              <a:gd name="adj2" fmla="val 1620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909C3DB-B4E6-4E22-B2BC-91D11A0DDB4D}"/>
              </a:ext>
            </a:extLst>
          </p:cNvPr>
          <p:cNvGrpSpPr/>
          <p:nvPr/>
        </p:nvGrpSpPr>
        <p:grpSpPr>
          <a:xfrm>
            <a:off x="453615" y="5270580"/>
            <a:ext cx="397920" cy="948752"/>
            <a:chOff x="2143043" y="3103825"/>
            <a:chExt cx="516537" cy="94875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BED25FC-2AC2-45FA-B1D9-AC978AD1EDBB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2D1D4BE-5F68-4BB3-9943-C0E96FD12945}"/>
                </a:ext>
              </a:extLst>
            </p:cNvPr>
            <p:cNvSpPr txBox="1"/>
            <p:nvPr/>
          </p:nvSpPr>
          <p:spPr>
            <a:xfrm>
              <a:off x="2167986" y="3103825"/>
              <a:ext cx="4915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F337C3-9196-4A3F-8698-909D123993FD}"/>
                </a:ext>
              </a:extLst>
            </p:cNvPr>
            <p:cNvSpPr txBox="1"/>
            <p:nvPr/>
          </p:nvSpPr>
          <p:spPr>
            <a:xfrm>
              <a:off x="2143043" y="3467802"/>
              <a:ext cx="4915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4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6862BBD-89D0-4B14-B567-16B19E6646A6}"/>
              </a:ext>
            </a:extLst>
          </p:cNvPr>
          <p:cNvSpPr txBox="1"/>
          <p:nvPr/>
        </p:nvSpPr>
        <p:spPr>
          <a:xfrm>
            <a:off x="801608" y="5433353"/>
            <a:ext cx="2510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of 80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C7086B-1CA9-4EF1-A44B-EB0975419515}"/>
              </a:ext>
            </a:extLst>
          </p:cNvPr>
          <p:cNvSpPr txBox="1"/>
          <p:nvPr/>
        </p:nvSpPr>
        <p:spPr>
          <a:xfrm>
            <a:off x="1095753" y="6043163"/>
            <a:ext cx="1632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÷ 4 =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5E7438-F690-41C8-B77B-D56C7406D18D}"/>
              </a:ext>
            </a:extLst>
          </p:cNvPr>
          <p:cNvSpPr txBox="1"/>
          <p:nvPr/>
        </p:nvSpPr>
        <p:spPr>
          <a:xfrm>
            <a:off x="2496062" y="6043163"/>
            <a:ext cx="606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08A7E4-9FB8-4CB3-AC8C-D3ED3DE8B71F}"/>
              </a:ext>
            </a:extLst>
          </p:cNvPr>
          <p:cNvSpPr txBox="1"/>
          <p:nvPr/>
        </p:nvSpPr>
        <p:spPr>
          <a:xfrm>
            <a:off x="2031430" y="5445422"/>
            <a:ext cx="606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990245-16B7-4078-B0AC-07B04863A376}"/>
              </a:ext>
            </a:extLst>
          </p:cNvPr>
          <p:cNvSpPr txBox="1"/>
          <p:nvPr/>
        </p:nvSpPr>
        <p:spPr>
          <a:xfrm>
            <a:off x="7331838" y="2115116"/>
            <a:ext cx="2204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 worms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55D528-64E7-4B54-880C-70217B9394D0}"/>
              </a:ext>
            </a:extLst>
          </p:cNvPr>
          <p:cNvSpPr txBox="1"/>
          <p:nvPr/>
        </p:nvSpPr>
        <p:spPr>
          <a:xfrm>
            <a:off x="7186695" y="2659456"/>
            <a:ext cx="4834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You get the mark for an estimate of between 21 and 26</a:t>
            </a:r>
          </a:p>
        </p:txBody>
      </p:sp>
      <p:sp>
        <p:nvSpPr>
          <p:cNvPr id="18" name="Partial Circle 17">
            <a:extLst>
              <a:ext uri="{FF2B5EF4-FFF2-40B4-BE49-F238E27FC236}">
                <a16:creationId xmlns:a16="http://schemas.microsoft.com/office/drawing/2014/main" id="{2FDFB38D-2404-4A10-8636-FD93C3A5A032}"/>
              </a:ext>
            </a:extLst>
          </p:cNvPr>
          <p:cNvSpPr/>
          <p:nvPr/>
        </p:nvSpPr>
        <p:spPr>
          <a:xfrm>
            <a:off x="318843" y="1818383"/>
            <a:ext cx="2993928" cy="2919663"/>
          </a:xfrm>
          <a:prstGeom prst="pie">
            <a:avLst>
              <a:gd name="adj1" fmla="val 16198712"/>
              <a:gd name="adj2" fmla="val 453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Partial Circle 18">
            <a:extLst>
              <a:ext uri="{FF2B5EF4-FFF2-40B4-BE49-F238E27FC236}">
                <a16:creationId xmlns:a16="http://schemas.microsoft.com/office/drawing/2014/main" id="{16F40570-75C7-4035-AF87-103E8351BF5A}"/>
              </a:ext>
            </a:extLst>
          </p:cNvPr>
          <p:cNvSpPr/>
          <p:nvPr/>
        </p:nvSpPr>
        <p:spPr>
          <a:xfrm>
            <a:off x="4069898" y="1805354"/>
            <a:ext cx="2982205" cy="2955417"/>
          </a:xfrm>
          <a:prstGeom prst="pie">
            <a:avLst>
              <a:gd name="adj1" fmla="val 16198712"/>
              <a:gd name="adj2" fmla="val 535724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37F9E9A-BBC2-445B-B0B3-82D4C1BE69CA}"/>
              </a:ext>
            </a:extLst>
          </p:cNvPr>
          <p:cNvGrpSpPr/>
          <p:nvPr/>
        </p:nvGrpSpPr>
        <p:grpSpPr>
          <a:xfrm>
            <a:off x="3860653" y="5241552"/>
            <a:ext cx="397920" cy="948752"/>
            <a:chOff x="2143043" y="3103825"/>
            <a:chExt cx="516537" cy="94875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463E14F-D137-481F-8EB1-E3D2340BE07A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C2F0392-D082-4971-ADEF-FA7D32E26540}"/>
                </a:ext>
              </a:extLst>
            </p:cNvPr>
            <p:cNvSpPr txBox="1"/>
            <p:nvPr/>
          </p:nvSpPr>
          <p:spPr>
            <a:xfrm>
              <a:off x="2167986" y="3103825"/>
              <a:ext cx="4915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144EC9A-6B9B-4FF7-9591-EDA0FCD1BCF7}"/>
                </a:ext>
              </a:extLst>
            </p:cNvPr>
            <p:cNvSpPr txBox="1"/>
            <p:nvPr/>
          </p:nvSpPr>
          <p:spPr>
            <a:xfrm>
              <a:off x="2143043" y="3467802"/>
              <a:ext cx="4915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0213316-2CDC-46B4-B4E7-9797404B077B}"/>
              </a:ext>
            </a:extLst>
          </p:cNvPr>
          <p:cNvSpPr txBox="1"/>
          <p:nvPr/>
        </p:nvSpPr>
        <p:spPr>
          <a:xfrm>
            <a:off x="4208646" y="5404325"/>
            <a:ext cx="2510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of 36 =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31AE12-18A4-48D8-973E-9D7425AA5272}"/>
              </a:ext>
            </a:extLst>
          </p:cNvPr>
          <p:cNvSpPr txBox="1"/>
          <p:nvPr/>
        </p:nvSpPr>
        <p:spPr>
          <a:xfrm>
            <a:off x="4502791" y="6014135"/>
            <a:ext cx="1632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÷ 2 =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3236CB-37F3-468C-8BD9-0213F4A9FDE4}"/>
              </a:ext>
            </a:extLst>
          </p:cNvPr>
          <p:cNvSpPr txBox="1"/>
          <p:nvPr/>
        </p:nvSpPr>
        <p:spPr>
          <a:xfrm>
            <a:off x="5438468" y="5416394"/>
            <a:ext cx="606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1FFD5F-78FA-44A8-B994-47BC901CC930}"/>
              </a:ext>
            </a:extLst>
          </p:cNvPr>
          <p:cNvSpPr txBox="1"/>
          <p:nvPr/>
        </p:nvSpPr>
        <p:spPr>
          <a:xfrm>
            <a:off x="6446051" y="6001169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74B1B6B-9C03-48CD-8BDE-E2BF71448CD3}"/>
              </a:ext>
            </a:extLst>
          </p:cNvPr>
          <p:cNvSpPr txBox="1"/>
          <p:nvPr/>
        </p:nvSpPr>
        <p:spPr>
          <a:xfrm>
            <a:off x="5971434" y="601423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967F7E0-2D39-48E2-87D1-B48DAC278AD8}"/>
              </a:ext>
            </a:extLst>
          </p:cNvPr>
          <p:cNvCxnSpPr>
            <a:cxnSpLocks/>
          </p:cNvCxnSpPr>
          <p:nvPr/>
        </p:nvCxnSpPr>
        <p:spPr>
          <a:xfrm>
            <a:off x="6446051" y="6063789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11F1554-3890-4A41-A292-8D3D6591E87F}"/>
              </a:ext>
            </a:extLst>
          </p:cNvPr>
          <p:cNvCxnSpPr>
            <a:cxnSpLocks/>
          </p:cNvCxnSpPr>
          <p:nvPr/>
        </p:nvCxnSpPr>
        <p:spPr>
          <a:xfrm>
            <a:off x="6465003" y="606378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44C1317-908F-41CD-AF09-E176CF6F8F91}"/>
              </a:ext>
            </a:extLst>
          </p:cNvPr>
          <p:cNvSpPr txBox="1"/>
          <p:nvPr/>
        </p:nvSpPr>
        <p:spPr>
          <a:xfrm>
            <a:off x="6446422" y="556347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307EE3F-77B2-43AB-8852-03F4F5B0338E}"/>
              </a:ext>
            </a:extLst>
          </p:cNvPr>
          <p:cNvSpPr txBox="1"/>
          <p:nvPr/>
        </p:nvSpPr>
        <p:spPr>
          <a:xfrm>
            <a:off x="6869428" y="556347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98F99AA-078E-48B5-8F8D-0A1D2DF2968C}"/>
              </a:ext>
            </a:extLst>
          </p:cNvPr>
          <p:cNvSpPr txBox="1"/>
          <p:nvPr/>
        </p:nvSpPr>
        <p:spPr>
          <a:xfrm>
            <a:off x="6756673" y="604774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11398FE-98B5-4B12-AEA5-1BE3109277EE}"/>
              </a:ext>
            </a:extLst>
          </p:cNvPr>
          <p:cNvSpPr txBox="1"/>
          <p:nvPr/>
        </p:nvSpPr>
        <p:spPr>
          <a:xfrm>
            <a:off x="7204962" y="4522333"/>
            <a:ext cx="32979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Tony found more.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D80904-1C39-49DF-8DC9-19B00CE98E51}"/>
              </a:ext>
            </a:extLst>
          </p:cNvPr>
          <p:cNvSpPr txBox="1"/>
          <p:nvPr/>
        </p:nvSpPr>
        <p:spPr>
          <a:xfrm>
            <a:off x="7751637" y="5061728"/>
            <a:ext cx="43838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¼ of 80 = 20 for Tony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½ of 36 = 18 for Gemma</a:t>
            </a:r>
          </a:p>
        </p:txBody>
      </p:sp>
    </p:spTree>
    <p:extLst>
      <p:ext uri="{BB962C8B-B14F-4D97-AF65-F5344CB8AC3E}">
        <p14:creationId xmlns:p14="http://schemas.microsoft.com/office/powerpoint/2010/main" val="38834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4" grpId="0"/>
      <p:bldP spid="25" grpId="0"/>
      <p:bldP spid="27" grpId="0"/>
      <p:bldP spid="35" grpId="0"/>
      <p:bldP spid="36" grpId="0"/>
      <p:bldP spid="39" grpId="0"/>
      <p:bldP spid="40" grpId="0"/>
      <p:bldP spid="41" grpId="0"/>
      <p:bldP spid="42" grpId="0"/>
      <p:bldP spid="43" grpId="0"/>
    </p:bldLst>
  </p:timing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112907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survey was done to find out children’s favourite season. </a:t>
            </a:r>
          </a:p>
          <a:p>
            <a:r>
              <a:rPr lang="en-GB" sz="3200" b="1" dirty="0"/>
              <a:t>This chart shows the results.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77CCC4-5413-4570-8387-8F9244E62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57" y="1127218"/>
            <a:ext cx="6501679" cy="34583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02400B-6D35-4B81-A912-855683B51364}"/>
              </a:ext>
            </a:extLst>
          </p:cNvPr>
          <p:cNvSpPr/>
          <p:nvPr/>
        </p:nvSpPr>
        <p:spPr>
          <a:xfrm>
            <a:off x="6538909" y="1111891"/>
            <a:ext cx="55965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more children chose autumn than chose spring?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98EEF7-358B-4DF2-9A4A-DBD75CE83EB2}"/>
              </a:ext>
            </a:extLst>
          </p:cNvPr>
          <p:cNvCxnSpPr>
            <a:cxnSpLocks/>
          </p:cNvCxnSpPr>
          <p:nvPr/>
        </p:nvCxnSpPr>
        <p:spPr>
          <a:xfrm flipV="1">
            <a:off x="5029200" y="2471738"/>
            <a:ext cx="0" cy="12858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0FA63E-F002-4055-9212-87F8893D1CC0}"/>
              </a:ext>
            </a:extLst>
          </p:cNvPr>
          <p:cNvCxnSpPr>
            <a:cxnSpLocks/>
          </p:cNvCxnSpPr>
          <p:nvPr/>
        </p:nvCxnSpPr>
        <p:spPr>
          <a:xfrm flipV="1">
            <a:off x="2934511" y="1340473"/>
            <a:ext cx="0" cy="24171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C20BBE8-66F8-4510-BF92-05C311B6BD18}"/>
              </a:ext>
            </a:extLst>
          </p:cNvPr>
          <p:cNvSpPr txBox="1"/>
          <p:nvPr/>
        </p:nvSpPr>
        <p:spPr>
          <a:xfrm>
            <a:off x="6769834" y="2156267"/>
            <a:ext cx="2211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 – 5 =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759321-7EC4-44B7-A37D-2239CF327AB9}"/>
              </a:ext>
            </a:extLst>
          </p:cNvPr>
          <p:cNvSpPr txBox="1"/>
          <p:nvPr/>
        </p:nvSpPr>
        <p:spPr>
          <a:xfrm>
            <a:off x="8315055" y="2156267"/>
            <a:ext cx="6370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8161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112907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survey was done to find out children’s favourite season. </a:t>
            </a:r>
          </a:p>
          <a:p>
            <a:r>
              <a:rPr lang="en-GB" sz="3200" b="1" dirty="0"/>
              <a:t>This chart shows the results.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77CCC4-5413-4570-8387-8F9244E62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57" y="1127218"/>
            <a:ext cx="6501679" cy="34583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02400B-6D35-4B81-A912-855683B51364}"/>
              </a:ext>
            </a:extLst>
          </p:cNvPr>
          <p:cNvSpPr/>
          <p:nvPr/>
        </p:nvSpPr>
        <p:spPr>
          <a:xfrm>
            <a:off x="6538909" y="1111891"/>
            <a:ext cx="53344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Kirsty says, ‘Exactly twice as many children chose summer as chose winter.’ </a:t>
            </a:r>
          </a:p>
          <a:p>
            <a:r>
              <a:rPr lang="en-GB" sz="3200" b="1" dirty="0"/>
              <a:t>Is Kirsty correct? </a:t>
            </a:r>
          </a:p>
          <a:p>
            <a:r>
              <a:rPr lang="en-GB" sz="3200" b="1" dirty="0"/>
              <a:t>Explain how you know.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4E96E2-0519-4094-A15B-1EFABA1FF181}"/>
              </a:ext>
            </a:extLst>
          </p:cNvPr>
          <p:cNvCxnSpPr>
            <a:cxnSpLocks/>
          </p:cNvCxnSpPr>
          <p:nvPr/>
        </p:nvCxnSpPr>
        <p:spPr>
          <a:xfrm flipV="1">
            <a:off x="5943600" y="1919289"/>
            <a:ext cx="0" cy="19478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A6F73F7-FA88-4BE5-8E39-5A2DD092E797}"/>
              </a:ext>
            </a:extLst>
          </p:cNvPr>
          <p:cNvCxnSpPr>
            <a:cxnSpLocks/>
          </p:cNvCxnSpPr>
          <p:nvPr/>
        </p:nvCxnSpPr>
        <p:spPr>
          <a:xfrm flipV="1">
            <a:off x="3825800" y="3037592"/>
            <a:ext cx="0" cy="7493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73BE2AE-769A-480C-BD0C-73F0AA968175}"/>
              </a:ext>
            </a:extLst>
          </p:cNvPr>
          <p:cNvSpPr txBox="1"/>
          <p:nvPr/>
        </p:nvSpPr>
        <p:spPr>
          <a:xfrm>
            <a:off x="6664036" y="3652138"/>
            <a:ext cx="4122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Kirsty is wrong.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A4DB54-84C7-47F4-92EE-B891CB597BAB}"/>
              </a:ext>
            </a:extLst>
          </p:cNvPr>
          <p:cNvSpPr txBox="1"/>
          <p:nvPr/>
        </p:nvSpPr>
        <p:spPr>
          <a:xfrm>
            <a:off x="6664036" y="4283080"/>
            <a:ext cx="41224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8 chose winter. </a:t>
            </a:r>
          </a:p>
          <a:p>
            <a:r>
              <a:rPr lang="en-GB" sz="3500" b="1" dirty="0">
                <a:solidFill>
                  <a:srgbClr val="FF0000"/>
                </a:solidFill>
              </a:rPr>
              <a:t>15 chose summer.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CBBDBB-9F83-4F60-B8A0-B7BCAF05F74B}"/>
              </a:ext>
            </a:extLst>
          </p:cNvPr>
          <p:cNvSpPr txBox="1"/>
          <p:nvPr/>
        </p:nvSpPr>
        <p:spPr>
          <a:xfrm>
            <a:off x="6664036" y="5462408"/>
            <a:ext cx="4122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8 x 2 = 16, not 15</a:t>
            </a:r>
          </a:p>
        </p:txBody>
      </p:sp>
    </p:spTree>
    <p:extLst>
      <p:ext uri="{BB962C8B-B14F-4D97-AF65-F5344CB8AC3E}">
        <p14:creationId xmlns:p14="http://schemas.microsoft.com/office/powerpoint/2010/main" val="426560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Draw an arrow to show the position of 0.32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2E9B95-9F2D-4DB8-8BDC-7DC734BC4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57" y="1408643"/>
            <a:ext cx="10582756" cy="14315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0A2412-56EF-4B22-B3A7-E5DFCD74573B}"/>
              </a:ext>
            </a:extLst>
          </p:cNvPr>
          <p:cNvSpPr txBox="1"/>
          <p:nvPr/>
        </p:nvSpPr>
        <p:spPr>
          <a:xfrm>
            <a:off x="2092605" y="1744093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9E0E1-7D6B-4750-BF0A-C3FA24553EFB}"/>
              </a:ext>
            </a:extLst>
          </p:cNvPr>
          <p:cNvSpPr txBox="1"/>
          <p:nvPr/>
        </p:nvSpPr>
        <p:spPr>
          <a:xfrm>
            <a:off x="3915543" y="1744092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D5C37D-0E7E-4B01-A008-41B94453943B}"/>
              </a:ext>
            </a:extLst>
          </p:cNvPr>
          <p:cNvSpPr txBox="1"/>
          <p:nvPr/>
        </p:nvSpPr>
        <p:spPr>
          <a:xfrm>
            <a:off x="5703312" y="1744092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9EEDC5-D8EA-4D9A-A78E-8690F095A024}"/>
              </a:ext>
            </a:extLst>
          </p:cNvPr>
          <p:cNvSpPr txBox="1"/>
          <p:nvPr/>
        </p:nvSpPr>
        <p:spPr>
          <a:xfrm>
            <a:off x="7526250" y="174409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5F83C7-37CA-4C6C-9B86-47B7D083D131}"/>
              </a:ext>
            </a:extLst>
          </p:cNvPr>
          <p:cNvSpPr txBox="1"/>
          <p:nvPr/>
        </p:nvSpPr>
        <p:spPr>
          <a:xfrm>
            <a:off x="2601467" y="174409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6FE585-5392-46FB-A388-7735757EDE70}"/>
              </a:ext>
            </a:extLst>
          </p:cNvPr>
          <p:cNvSpPr txBox="1"/>
          <p:nvPr/>
        </p:nvSpPr>
        <p:spPr>
          <a:xfrm>
            <a:off x="4428306" y="174409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CD0680-D97C-4BA2-AACA-60D53FE1B1FD}"/>
              </a:ext>
            </a:extLst>
          </p:cNvPr>
          <p:cNvSpPr txBox="1"/>
          <p:nvPr/>
        </p:nvSpPr>
        <p:spPr>
          <a:xfrm>
            <a:off x="6221997" y="174409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BD2752-6AE9-41F2-A321-51AEAE5CB0D8}"/>
              </a:ext>
            </a:extLst>
          </p:cNvPr>
          <p:cNvSpPr txBox="1"/>
          <p:nvPr/>
        </p:nvSpPr>
        <p:spPr>
          <a:xfrm>
            <a:off x="8051587" y="1744091"/>
            <a:ext cx="84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89CFAF-BB4A-4BA9-BF45-A50E4723A38F}"/>
              </a:ext>
            </a:extLst>
          </p:cNvPr>
          <p:cNvSpPr txBox="1"/>
          <p:nvPr/>
        </p:nvSpPr>
        <p:spPr>
          <a:xfrm>
            <a:off x="9968817" y="1273636"/>
            <a:ext cx="849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068A54E-5F8D-4779-A2C4-E2F0558E61FA}"/>
              </a:ext>
            </a:extLst>
          </p:cNvPr>
          <p:cNvCxnSpPr/>
          <p:nvPr/>
        </p:nvCxnSpPr>
        <p:spPr>
          <a:xfrm flipV="1">
            <a:off x="6436997" y="2673066"/>
            <a:ext cx="0" cy="100686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191909A-6486-47D8-98D2-A0EBF8BCF5A4}"/>
              </a:ext>
            </a:extLst>
          </p:cNvPr>
          <p:cNvGrpSpPr/>
          <p:nvPr/>
        </p:nvGrpSpPr>
        <p:grpSpPr>
          <a:xfrm rot="5400000">
            <a:off x="6811487" y="1540086"/>
            <a:ext cx="360000" cy="1847576"/>
            <a:chOff x="6653408" y="3429000"/>
            <a:chExt cx="360000" cy="215945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0E9FB2B-7282-4E65-83F0-1FBA3CB05740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AD22AA1-41DE-493C-8412-D81E7EC824DA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6069966-AA98-4F8D-BACC-A684B6560F68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C066F3D-B1DC-4BCD-BB46-661EFE2713ED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45099E7-6817-4F77-B808-29D8EEAAC14F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67051D8-51BC-4FDC-A144-CA03E8DD63A8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EDA620E-0A26-42DF-A9A0-6840D2FC97EA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1599F65-F6F9-452F-9080-2151CC4A9DD1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0E933F5-F522-40D7-9CBF-D6DAD0742516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499AC3-85ED-4DAB-BF96-03BDA8BC4232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335114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Reshma buys 4 packets of balloons. </a:t>
            </a:r>
          </a:p>
          <a:p>
            <a:r>
              <a:rPr lang="en-US" sz="3200" b="1" dirty="0"/>
              <a:t>She pays with a £5 note and gets 40p change. </a:t>
            </a:r>
          </a:p>
          <a:p>
            <a:r>
              <a:rPr lang="en-US" sz="3200" b="1" dirty="0"/>
              <a:t>How much does one packet of balloons cost? </a:t>
            </a:r>
            <a:endParaRPr lang="en-US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DF160C-C868-4469-810F-636D6AF0365C}"/>
              </a:ext>
            </a:extLst>
          </p:cNvPr>
          <p:cNvGrpSpPr/>
          <p:nvPr/>
        </p:nvGrpSpPr>
        <p:grpSpPr>
          <a:xfrm>
            <a:off x="641016" y="1833030"/>
            <a:ext cx="1885499" cy="1414081"/>
            <a:chOff x="1371600" y="1941038"/>
            <a:chExt cx="1885499" cy="14140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FC2D191-9BD5-4E3E-B837-5A3095556B07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5.0 0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F5FFD1-BCBE-48F5-BC79-15709E3A6DBA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0.4 0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BBC9549-E0FD-4622-BACF-9165149985DE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613DE8F-BA5D-4813-AF8E-4AA47EF0D5E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2D300B2-9443-481C-997D-98D7F0AB66B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F06A0C1-1BC9-46BA-9379-89D988F7FD62}"/>
              </a:ext>
            </a:extLst>
          </p:cNvPr>
          <p:cNvSpPr txBox="1"/>
          <p:nvPr/>
        </p:nvSpPr>
        <p:spPr>
          <a:xfrm>
            <a:off x="1968918" y="271849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D19EE8-1FBD-48BC-A434-A4CE4AA56AD4}"/>
              </a:ext>
            </a:extLst>
          </p:cNvPr>
          <p:cNvSpPr txBox="1"/>
          <p:nvPr/>
        </p:nvSpPr>
        <p:spPr>
          <a:xfrm>
            <a:off x="1533523" y="272508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BD401C-26E1-4150-B26A-4C5C0BB53A52}"/>
              </a:ext>
            </a:extLst>
          </p:cNvPr>
          <p:cNvSpPr txBox="1"/>
          <p:nvPr/>
        </p:nvSpPr>
        <p:spPr>
          <a:xfrm>
            <a:off x="1057969" y="272568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C006BFA-C29F-4211-9DCA-4A45E667DF3D}"/>
              </a:ext>
            </a:extLst>
          </p:cNvPr>
          <p:cNvCxnSpPr>
            <a:cxnSpLocks/>
          </p:cNvCxnSpPr>
          <p:nvPr/>
        </p:nvCxnSpPr>
        <p:spPr>
          <a:xfrm flipV="1">
            <a:off x="1082004" y="191708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53059AF-FA98-48FC-83AC-DFD97F3CB1DD}"/>
              </a:ext>
            </a:extLst>
          </p:cNvPr>
          <p:cNvSpPr txBox="1"/>
          <p:nvPr/>
        </p:nvSpPr>
        <p:spPr>
          <a:xfrm>
            <a:off x="1112079" y="161966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7E8A33-438F-4DD3-8DCC-A2A96605C860}"/>
              </a:ext>
            </a:extLst>
          </p:cNvPr>
          <p:cNvSpPr txBox="1"/>
          <p:nvPr/>
        </p:nvSpPr>
        <p:spPr>
          <a:xfrm>
            <a:off x="1404435" y="1861819"/>
            <a:ext cx="303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25E8BB-ACF3-4C56-8A34-5D7CEFE391AB}"/>
              </a:ext>
            </a:extLst>
          </p:cNvPr>
          <p:cNvSpPr txBox="1"/>
          <p:nvPr/>
        </p:nvSpPr>
        <p:spPr>
          <a:xfrm>
            <a:off x="1367462" y="2718499"/>
            <a:ext cx="3408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9D325B-4914-40F7-9A39-0F610315B20B}"/>
              </a:ext>
            </a:extLst>
          </p:cNvPr>
          <p:cNvSpPr txBox="1"/>
          <p:nvPr/>
        </p:nvSpPr>
        <p:spPr>
          <a:xfrm>
            <a:off x="697642" y="272508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0242C1-A448-49C8-966E-36B03F9A6B99}"/>
              </a:ext>
            </a:extLst>
          </p:cNvPr>
          <p:cNvSpPr txBox="1"/>
          <p:nvPr/>
        </p:nvSpPr>
        <p:spPr>
          <a:xfrm>
            <a:off x="3669746" y="278618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4.6 0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D9CA7B-8BB2-4060-B13F-00D99B7137AE}"/>
              </a:ext>
            </a:extLst>
          </p:cNvPr>
          <p:cNvSpPr txBox="1"/>
          <p:nvPr/>
        </p:nvSpPr>
        <p:spPr>
          <a:xfrm>
            <a:off x="3203479" y="279805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3AD184E-F0D2-4270-A278-F92CEFB0D82D}"/>
              </a:ext>
            </a:extLst>
          </p:cNvPr>
          <p:cNvCxnSpPr>
            <a:cxnSpLocks/>
          </p:cNvCxnSpPr>
          <p:nvPr/>
        </p:nvCxnSpPr>
        <p:spPr>
          <a:xfrm>
            <a:off x="3678096" y="2847615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20296AC-A4CD-4559-9E1A-09335AAAE915}"/>
              </a:ext>
            </a:extLst>
          </p:cNvPr>
          <p:cNvCxnSpPr>
            <a:cxnSpLocks/>
          </p:cNvCxnSpPr>
          <p:nvPr/>
        </p:nvCxnSpPr>
        <p:spPr>
          <a:xfrm flipH="1">
            <a:off x="3693250" y="2847615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EC5CDAB-F29E-49CB-B65D-7FEA4104D517}"/>
              </a:ext>
            </a:extLst>
          </p:cNvPr>
          <p:cNvSpPr txBox="1"/>
          <p:nvPr/>
        </p:nvSpPr>
        <p:spPr>
          <a:xfrm>
            <a:off x="3962092" y="233139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913825-F699-48DE-9F3D-AA1996065692}"/>
              </a:ext>
            </a:extLst>
          </p:cNvPr>
          <p:cNvSpPr txBox="1"/>
          <p:nvPr/>
        </p:nvSpPr>
        <p:spPr>
          <a:xfrm>
            <a:off x="4125038" y="23325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30F277-9D04-47CE-990C-7FD985273B16}"/>
              </a:ext>
            </a:extLst>
          </p:cNvPr>
          <p:cNvSpPr txBox="1"/>
          <p:nvPr/>
        </p:nvSpPr>
        <p:spPr>
          <a:xfrm>
            <a:off x="4400952" y="282289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7AB1D2-266A-4482-B4DB-9B3D89D7890C}"/>
              </a:ext>
            </a:extLst>
          </p:cNvPr>
          <p:cNvSpPr txBox="1"/>
          <p:nvPr/>
        </p:nvSpPr>
        <p:spPr>
          <a:xfrm>
            <a:off x="3650723" y="233139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C285CA-CEA4-42C1-956F-ACCA2737D93A}"/>
              </a:ext>
            </a:extLst>
          </p:cNvPr>
          <p:cNvSpPr txBox="1"/>
          <p:nvPr/>
        </p:nvSpPr>
        <p:spPr>
          <a:xfrm>
            <a:off x="4538762" y="23325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9A0B97-63F9-4FED-85F0-5FA027A062F1}"/>
              </a:ext>
            </a:extLst>
          </p:cNvPr>
          <p:cNvSpPr txBox="1"/>
          <p:nvPr/>
        </p:nvSpPr>
        <p:spPr>
          <a:xfrm>
            <a:off x="3320222" y="233139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3E68E3F-DB1D-4FF7-AB3D-40A38DC9E5C8}"/>
              </a:ext>
            </a:extLst>
          </p:cNvPr>
          <p:cNvSpPr/>
          <p:nvPr/>
        </p:nvSpPr>
        <p:spPr>
          <a:xfrm>
            <a:off x="7744085" y="1027223"/>
            <a:ext cx="2410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£1.15</a:t>
            </a:r>
          </a:p>
        </p:txBody>
      </p:sp>
    </p:spTree>
    <p:extLst>
      <p:ext uri="{BB962C8B-B14F-4D97-AF65-F5344CB8AC3E}">
        <p14:creationId xmlns:p14="http://schemas.microsoft.com/office/powerpoint/2010/main" val="264148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all the numbers that are less than 0.4</a:t>
            </a:r>
          </a:p>
          <a:p>
            <a:endParaRPr lang="en-US" sz="3200" b="1" dirty="0"/>
          </a:p>
          <a:p>
            <a:r>
              <a:rPr lang="en-US" sz="3200" dirty="0"/>
              <a:t>       0.3            0.8            0.23            0.09            0.63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E957EBF-DB30-4B5D-9EE7-5E9FCEA8A51B}"/>
              </a:ext>
            </a:extLst>
          </p:cNvPr>
          <p:cNvSpPr/>
          <p:nvPr/>
        </p:nvSpPr>
        <p:spPr>
          <a:xfrm>
            <a:off x="536598" y="870000"/>
            <a:ext cx="1028432" cy="9236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8B24E7-2525-4608-83B3-1AD4FC291600}"/>
              </a:ext>
            </a:extLst>
          </p:cNvPr>
          <p:cNvSpPr/>
          <p:nvPr/>
        </p:nvSpPr>
        <p:spPr>
          <a:xfrm>
            <a:off x="7354656" y="50000"/>
            <a:ext cx="1072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F37AABA-3C65-4B65-9F1F-CD5F2FE5E079}"/>
              </a:ext>
            </a:extLst>
          </p:cNvPr>
          <p:cNvSpPr/>
          <p:nvPr/>
        </p:nvSpPr>
        <p:spPr>
          <a:xfrm>
            <a:off x="3889398" y="870000"/>
            <a:ext cx="1028432" cy="9236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5410851-FB29-45BF-B3E9-B49EB208E271}"/>
              </a:ext>
            </a:extLst>
          </p:cNvPr>
          <p:cNvSpPr/>
          <p:nvPr/>
        </p:nvSpPr>
        <p:spPr>
          <a:xfrm>
            <a:off x="5723874" y="870000"/>
            <a:ext cx="1028432" cy="9236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BB7689-A721-4CB4-BD5C-12033552C5C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76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303C80-53C2-4984-B3B3-15760C3B6CC6}"/>
              </a:ext>
            </a:extLst>
          </p:cNvPr>
          <p:cNvSpPr/>
          <p:nvPr/>
        </p:nvSpPr>
        <p:spPr>
          <a:xfrm>
            <a:off x="56122" y="50000"/>
            <a:ext cx="78515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Liam buys two apples.</a:t>
            </a:r>
          </a:p>
          <a:p>
            <a:r>
              <a:rPr lang="en-US" sz="3200" b="1" dirty="0"/>
              <a:t>He pays with a £1 coin and gets 64p change.</a:t>
            </a:r>
          </a:p>
          <a:p>
            <a:r>
              <a:rPr lang="en-US" sz="3200" b="1" dirty="0"/>
              <a:t>How much does one apple cost?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C867C-3E55-4CBE-AC9B-D4DC44350AAF}"/>
              </a:ext>
            </a:extLst>
          </p:cNvPr>
          <p:cNvSpPr txBox="1"/>
          <p:nvPr/>
        </p:nvSpPr>
        <p:spPr>
          <a:xfrm>
            <a:off x="814616" y="1619660"/>
            <a:ext cx="2465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– 64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C6E32C-29FE-45BB-A239-1218B771F740}"/>
              </a:ext>
            </a:extLst>
          </p:cNvPr>
          <p:cNvSpPr txBox="1"/>
          <p:nvPr/>
        </p:nvSpPr>
        <p:spPr>
          <a:xfrm>
            <a:off x="2662813" y="1622530"/>
            <a:ext cx="894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117A87-4B24-40F4-A49E-A0D9B8EE395E}"/>
              </a:ext>
            </a:extLst>
          </p:cNvPr>
          <p:cNvSpPr txBox="1"/>
          <p:nvPr/>
        </p:nvSpPr>
        <p:spPr>
          <a:xfrm>
            <a:off x="3398019" y="1619660"/>
            <a:ext cx="245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for 2 apples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7FBCC2-3F4D-4490-B74C-5EF2252A68C1}"/>
              </a:ext>
            </a:extLst>
          </p:cNvPr>
          <p:cNvSpPr/>
          <p:nvPr/>
        </p:nvSpPr>
        <p:spPr>
          <a:xfrm>
            <a:off x="814616" y="2204435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36p</a:t>
            </a:r>
            <a:r>
              <a:rPr lang="en-GB" sz="3200" b="1" dirty="0">
                <a:solidFill>
                  <a:srgbClr val="FF0000"/>
                </a:solidFill>
              </a:rPr>
              <a:t> 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C27912-6FD8-492E-82B2-3DF82916B218}"/>
              </a:ext>
            </a:extLst>
          </p:cNvPr>
          <p:cNvSpPr txBox="1"/>
          <p:nvPr/>
        </p:nvSpPr>
        <p:spPr>
          <a:xfrm>
            <a:off x="2902580" y="3128572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FA562A-7196-4C7E-9A6E-E9FDB53D9F5C}"/>
              </a:ext>
            </a:extLst>
          </p:cNvPr>
          <p:cNvSpPr txBox="1"/>
          <p:nvPr/>
        </p:nvSpPr>
        <p:spPr>
          <a:xfrm>
            <a:off x="2427963" y="314163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314A510-8914-45C2-A64C-EA98FFF01524}"/>
              </a:ext>
            </a:extLst>
          </p:cNvPr>
          <p:cNvCxnSpPr>
            <a:cxnSpLocks/>
          </p:cNvCxnSpPr>
          <p:nvPr/>
        </p:nvCxnSpPr>
        <p:spPr>
          <a:xfrm>
            <a:off x="2902580" y="3191192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8DC044C-DF01-4E39-A7EB-8D7DDEC8A8DC}"/>
              </a:ext>
            </a:extLst>
          </p:cNvPr>
          <p:cNvCxnSpPr>
            <a:cxnSpLocks/>
          </p:cNvCxnSpPr>
          <p:nvPr/>
        </p:nvCxnSpPr>
        <p:spPr>
          <a:xfrm>
            <a:off x="2921532" y="3191192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23DCE4F-2CC7-4B7A-9097-99B472241012}"/>
              </a:ext>
            </a:extLst>
          </p:cNvPr>
          <p:cNvSpPr txBox="1"/>
          <p:nvPr/>
        </p:nvSpPr>
        <p:spPr>
          <a:xfrm>
            <a:off x="2902951" y="26908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EB1305-A182-434A-8CE3-6689B1077718}"/>
              </a:ext>
            </a:extLst>
          </p:cNvPr>
          <p:cNvSpPr txBox="1"/>
          <p:nvPr/>
        </p:nvSpPr>
        <p:spPr>
          <a:xfrm>
            <a:off x="3325957" y="26908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45DF79-5A5D-4DA4-9EA7-92A75369F744}"/>
              </a:ext>
            </a:extLst>
          </p:cNvPr>
          <p:cNvSpPr txBox="1"/>
          <p:nvPr/>
        </p:nvSpPr>
        <p:spPr>
          <a:xfrm>
            <a:off x="3213202" y="317514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F9CCFB-118D-4826-BE14-D75699394EEB}"/>
              </a:ext>
            </a:extLst>
          </p:cNvPr>
          <p:cNvSpPr txBox="1"/>
          <p:nvPr/>
        </p:nvSpPr>
        <p:spPr>
          <a:xfrm>
            <a:off x="3686553" y="27442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DF7B7B-ACD4-4BF6-A7EE-1783DA7057F3}"/>
              </a:ext>
            </a:extLst>
          </p:cNvPr>
          <p:cNvSpPr txBox="1"/>
          <p:nvPr/>
        </p:nvSpPr>
        <p:spPr>
          <a:xfrm>
            <a:off x="5652823" y="1032015"/>
            <a:ext cx="245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18p</a:t>
            </a:r>
          </a:p>
        </p:txBody>
      </p:sp>
    </p:spTree>
    <p:extLst>
      <p:ext uri="{BB962C8B-B14F-4D97-AF65-F5344CB8AC3E}">
        <p14:creationId xmlns:p14="http://schemas.microsoft.com/office/powerpoint/2010/main" val="287522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</p:bldLst>
  </p:timing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E7B1E2-C7CA-4089-A870-DBE86419E8E0}"/>
              </a:ext>
            </a:extLst>
          </p:cNvPr>
          <p:cNvSpPr/>
          <p:nvPr/>
        </p:nvSpPr>
        <p:spPr>
          <a:xfrm>
            <a:off x="56123" y="50000"/>
            <a:ext cx="88027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These are the opening times at Black Tower Castle.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12574B-4301-4888-A33D-9851BA59079E}"/>
              </a:ext>
            </a:extLst>
          </p:cNvPr>
          <p:cNvSpPr/>
          <p:nvPr/>
        </p:nvSpPr>
        <p:spPr>
          <a:xfrm>
            <a:off x="7263686" y="755795"/>
            <a:ext cx="47265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hours is the castle open on Saturdays?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03BA6-2105-4280-9C7F-658E282F1693}"/>
              </a:ext>
            </a:extLst>
          </p:cNvPr>
          <p:cNvSpPr/>
          <p:nvPr/>
        </p:nvSpPr>
        <p:spPr>
          <a:xfrm>
            <a:off x="56123" y="3815056"/>
            <a:ext cx="100458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Alfie arrived at the castle at 5pm on a Thursday.</a:t>
            </a:r>
          </a:p>
          <a:p>
            <a:r>
              <a:rPr lang="en-GB" sz="3200" b="1" dirty="0"/>
              <a:t>How long could he stay before closing time?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AD95F3-99F1-4058-A980-459AB96A6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64" y="634775"/>
            <a:ext cx="7019322" cy="326034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49C960A-8DAE-45A4-916D-980F90E4F7A4}"/>
              </a:ext>
            </a:extLst>
          </p:cNvPr>
          <p:cNvGrpSpPr/>
          <p:nvPr/>
        </p:nvGrpSpPr>
        <p:grpSpPr>
          <a:xfrm>
            <a:off x="7531330" y="2457089"/>
            <a:ext cx="788535" cy="492950"/>
            <a:chOff x="3660224" y="928777"/>
            <a:chExt cx="788535" cy="49295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5E06762-F8E7-4105-B72F-F197DC44259B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587BBA6-F617-451C-8B08-50967FCF6BF9}"/>
                </a:ext>
              </a:extLst>
            </p:cNvPr>
            <p:cNvSpPr txBox="1"/>
            <p:nvPr/>
          </p:nvSpPr>
          <p:spPr>
            <a:xfrm>
              <a:off x="3660224" y="1021617"/>
              <a:ext cx="7885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10:00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C6470E-E57F-42CD-A265-FE83E5D25001}"/>
              </a:ext>
            </a:extLst>
          </p:cNvPr>
          <p:cNvGrpSpPr/>
          <p:nvPr/>
        </p:nvGrpSpPr>
        <p:grpSpPr>
          <a:xfrm>
            <a:off x="8411907" y="2454336"/>
            <a:ext cx="788525" cy="494964"/>
            <a:chOff x="6766175" y="926763"/>
            <a:chExt cx="788525" cy="49496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0EEC37C-A19A-490B-BABD-7DA2450BEF1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2C99027-708E-440A-9AAC-576729CFF892}"/>
                </a:ext>
              </a:extLst>
            </p:cNvPr>
            <p:cNvGrpSpPr/>
            <p:nvPr/>
          </p:nvGrpSpPr>
          <p:grpSpPr>
            <a:xfrm>
              <a:off x="6766175" y="928608"/>
              <a:ext cx="788525" cy="493119"/>
              <a:chOff x="6766175" y="928608"/>
              <a:chExt cx="788525" cy="493119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D4A9A28-E259-49A4-ADC3-E3AA1B2F5C9C}"/>
                  </a:ext>
                </a:extLst>
              </p:cNvPr>
              <p:cNvSpPr txBox="1"/>
              <p:nvPr/>
            </p:nvSpPr>
            <p:spPr>
              <a:xfrm>
                <a:off x="6766175" y="1021617"/>
                <a:ext cx="7885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12:00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7AB0262-3F71-4328-A495-982FB286A4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90378392-D547-4006-B889-0C7A6BBF80BB}"/>
              </a:ext>
            </a:extLst>
          </p:cNvPr>
          <p:cNvGrpSpPr/>
          <p:nvPr/>
        </p:nvGrpSpPr>
        <p:grpSpPr>
          <a:xfrm>
            <a:off x="7902534" y="1958464"/>
            <a:ext cx="893612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B42F1218-2387-4ADC-B9D9-70D98E81F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D116E17-921E-41AB-8286-32DE169A8A64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+2h</a:t>
              </a:r>
            </a:p>
          </p:txBody>
        </p:sp>
      </p:grpSp>
      <p:grpSp>
        <p:nvGrpSpPr>
          <p:cNvPr id="18" name="Group 91">
            <a:extLst>
              <a:ext uri="{FF2B5EF4-FFF2-40B4-BE49-F238E27FC236}">
                <a16:creationId xmlns:a16="http://schemas.microsoft.com/office/drawing/2014/main" id="{6E31D73B-2A37-44D7-A7AD-1FAFE7B29790}"/>
              </a:ext>
            </a:extLst>
          </p:cNvPr>
          <p:cNvGrpSpPr/>
          <p:nvPr/>
        </p:nvGrpSpPr>
        <p:grpSpPr>
          <a:xfrm>
            <a:off x="8799046" y="1954033"/>
            <a:ext cx="889897" cy="479154"/>
            <a:chOff x="7395283" y="5821043"/>
            <a:chExt cx="205894" cy="512761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F08F72A-6398-432F-8163-433CF6A5E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88EDF15-15BA-4426-BDFB-BC4FD72ABE60}"/>
                </a:ext>
              </a:extLst>
            </p:cNvPr>
            <p:cNvSpPr/>
            <p:nvPr/>
          </p:nvSpPr>
          <p:spPr>
            <a:xfrm>
              <a:off x="7438785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+6h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09491E0-260E-4539-9D4E-28DDF8420FDB}"/>
              </a:ext>
            </a:extLst>
          </p:cNvPr>
          <p:cNvGrpSpPr/>
          <p:nvPr/>
        </p:nvGrpSpPr>
        <p:grpSpPr>
          <a:xfrm>
            <a:off x="9443551" y="2451954"/>
            <a:ext cx="659177" cy="494964"/>
            <a:chOff x="6906720" y="926763"/>
            <a:chExt cx="659177" cy="49496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0CC0684-1CAA-4E9C-BD92-415A8C022AB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7241831-4351-4651-8DC1-12A40F037BB2}"/>
                </a:ext>
              </a:extLst>
            </p:cNvPr>
            <p:cNvGrpSpPr/>
            <p:nvPr/>
          </p:nvGrpSpPr>
          <p:grpSpPr>
            <a:xfrm>
              <a:off x="6906720" y="928608"/>
              <a:ext cx="659177" cy="493119"/>
              <a:chOff x="6906720" y="928608"/>
              <a:chExt cx="659177" cy="49311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0EAD5E3-DB3D-428F-928D-DFFA0F0E9B20}"/>
                  </a:ext>
                </a:extLst>
              </p:cNvPr>
              <p:cNvSpPr txBox="1"/>
              <p:nvPr/>
            </p:nvSpPr>
            <p:spPr>
              <a:xfrm>
                <a:off x="6906720" y="1021617"/>
                <a:ext cx="6591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6:00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DF458DA-37C1-4640-9B8C-F78370ABA4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246D487-B8F6-4D91-82A0-B1B1AF2172DB}"/>
              </a:ext>
            </a:extLst>
          </p:cNvPr>
          <p:cNvCxnSpPr>
            <a:cxnSpLocks/>
          </p:cNvCxnSpPr>
          <p:nvPr/>
        </p:nvCxnSpPr>
        <p:spPr>
          <a:xfrm>
            <a:off x="7570003" y="2470133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C2C87FA2-04B0-42EB-BFDB-F86AC0107AC9}"/>
              </a:ext>
            </a:extLst>
          </p:cNvPr>
          <p:cNvSpPr/>
          <p:nvPr/>
        </p:nvSpPr>
        <p:spPr>
          <a:xfrm>
            <a:off x="7836518" y="230456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8AF87A-35A6-4C60-B6EA-F58BE40098FE}"/>
              </a:ext>
            </a:extLst>
          </p:cNvPr>
          <p:cNvSpPr/>
          <p:nvPr/>
        </p:nvSpPr>
        <p:spPr>
          <a:xfrm flipH="1">
            <a:off x="8167881" y="3052128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hours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9E2623-1A6A-45C0-9C66-B629F3A47D78}"/>
              </a:ext>
            </a:extLst>
          </p:cNvPr>
          <p:cNvGrpSpPr/>
          <p:nvPr/>
        </p:nvGrpSpPr>
        <p:grpSpPr>
          <a:xfrm>
            <a:off x="1643308" y="5487871"/>
            <a:ext cx="659177" cy="492950"/>
            <a:chOff x="3782858" y="928777"/>
            <a:chExt cx="659177" cy="49295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C910349-97A0-465F-A0ED-099C7A536362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F3A3624-C5F8-481D-B289-70E5975D865A}"/>
                </a:ext>
              </a:extLst>
            </p:cNvPr>
            <p:cNvSpPr txBox="1"/>
            <p:nvPr/>
          </p:nvSpPr>
          <p:spPr>
            <a:xfrm>
              <a:off x="3782858" y="1021617"/>
              <a:ext cx="6591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5:00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300F577-E5D0-44CD-B560-E0ED2C1197E8}"/>
              </a:ext>
            </a:extLst>
          </p:cNvPr>
          <p:cNvGrpSpPr/>
          <p:nvPr/>
        </p:nvGrpSpPr>
        <p:grpSpPr>
          <a:xfrm>
            <a:off x="2537323" y="5485118"/>
            <a:ext cx="659177" cy="494964"/>
            <a:chOff x="6902247" y="926763"/>
            <a:chExt cx="659177" cy="49496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8A748F1-8519-47D4-83AD-3B71F04084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6E11599-D3A9-48F2-99F1-6E5C48B6D6A4}"/>
                </a:ext>
              </a:extLst>
            </p:cNvPr>
            <p:cNvGrpSpPr/>
            <p:nvPr/>
          </p:nvGrpSpPr>
          <p:grpSpPr>
            <a:xfrm>
              <a:off x="6902247" y="928608"/>
              <a:ext cx="659177" cy="493119"/>
              <a:chOff x="6902247" y="928608"/>
              <a:chExt cx="659177" cy="49311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6189CCF-0D0A-4B93-9C42-44248C206BD9}"/>
                  </a:ext>
                </a:extLst>
              </p:cNvPr>
              <p:cNvSpPr txBox="1"/>
              <p:nvPr/>
            </p:nvSpPr>
            <p:spPr>
              <a:xfrm>
                <a:off x="6902247" y="1021617"/>
                <a:ext cx="6591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6:00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62E3122F-63AF-411B-8E45-06647C0FF5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Group 91">
            <a:extLst>
              <a:ext uri="{FF2B5EF4-FFF2-40B4-BE49-F238E27FC236}">
                <a16:creationId xmlns:a16="http://schemas.microsoft.com/office/drawing/2014/main" id="{3FF86950-5F00-4D3B-909D-AB861471DBE6}"/>
              </a:ext>
            </a:extLst>
          </p:cNvPr>
          <p:cNvGrpSpPr/>
          <p:nvPr/>
        </p:nvGrpSpPr>
        <p:grpSpPr>
          <a:xfrm>
            <a:off x="1891878" y="4989246"/>
            <a:ext cx="893612" cy="479154"/>
            <a:chOff x="7395283" y="5821043"/>
            <a:chExt cx="205894" cy="512761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011CEEB3-411A-48C0-ACF0-81716E43A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B80F344-62C5-4B0A-8D77-06B93872399F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+1h</a:t>
              </a:r>
            </a:p>
          </p:txBody>
        </p:sp>
      </p:grpSp>
      <p:grpSp>
        <p:nvGrpSpPr>
          <p:cNvPr id="40" name="Group 91">
            <a:extLst>
              <a:ext uri="{FF2B5EF4-FFF2-40B4-BE49-F238E27FC236}">
                <a16:creationId xmlns:a16="http://schemas.microsoft.com/office/drawing/2014/main" id="{5C639F2F-84EC-44FC-AEA2-196AACED0E55}"/>
              </a:ext>
            </a:extLst>
          </p:cNvPr>
          <p:cNvGrpSpPr/>
          <p:nvPr/>
        </p:nvGrpSpPr>
        <p:grpSpPr>
          <a:xfrm>
            <a:off x="2788390" y="4984815"/>
            <a:ext cx="889897" cy="479154"/>
            <a:chOff x="7395283" y="5821043"/>
            <a:chExt cx="205894" cy="512761"/>
          </a:xfrm>
        </p:grpSpPr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BB6A414F-2D48-42FC-8559-3D2B55FEB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D27DB5F-5128-477F-8973-D3A98D93F9A9}"/>
                </a:ext>
              </a:extLst>
            </p:cNvPr>
            <p:cNvSpPr/>
            <p:nvPr/>
          </p:nvSpPr>
          <p:spPr>
            <a:xfrm>
              <a:off x="7411442" y="5821043"/>
              <a:ext cx="16692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+30m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3B0476F-D6C6-4755-9036-7C6417E28B01}"/>
              </a:ext>
            </a:extLst>
          </p:cNvPr>
          <p:cNvGrpSpPr/>
          <p:nvPr/>
        </p:nvGrpSpPr>
        <p:grpSpPr>
          <a:xfrm>
            <a:off x="3432895" y="5482736"/>
            <a:ext cx="659177" cy="494964"/>
            <a:chOff x="6906720" y="926763"/>
            <a:chExt cx="659177" cy="4949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CE71289-1EF0-4D6E-A7AF-6D1A00AED48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3E45DBD-901B-4C69-A881-F97DEDCE3865}"/>
                </a:ext>
              </a:extLst>
            </p:cNvPr>
            <p:cNvGrpSpPr/>
            <p:nvPr/>
          </p:nvGrpSpPr>
          <p:grpSpPr>
            <a:xfrm>
              <a:off x="6906720" y="928608"/>
              <a:ext cx="659177" cy="493119"/>
              <a:chOff x="6906720" y="928608"/>
              <a:chExt cx="659177" cy="49311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58030CE-EB9A-483F-A7E8-3EC193D0650E}"/>
                  </a:ext>
                </a:extLst>
              </p:cNvPr>
              <p:cNvSpPr txBox="1"/>
              <p:nvPr/>
            </p:nvSpPr>
            <p:spPr>
              <a:xfrm>
                <a:off x="6906720" y="1021617"/>
                <a:ext cx="6591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6:30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24C92B46-1E0B-47A9-8147-3923381D0A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153405E-CE09-4F41-9789-96681A14CE10}"/>
              </a:ext>
            </a:extLst>
          </p:cNvPr>
          <p:cNvCxnSpPr>
            <a:cxnSpLocks/>
          </p:cNvCxnSpPr>
          <p:nvPr/>
        </p:nvCxnSpPr>
        <p:spPr>
          <a:xfrm>
            <a:off x="1559347" y="5500915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939DC3F5-4DD9-4C5D-AEB5-2076B70074F8}"/>
              </a:ext>
            </a:extLst>
          </p:cNvPr>
          <p:cNvSpPr/>
          <p:nvPr/>
        </p:nvSpPr>
        <p:spPr>
          <a:xfrm>
            <a:off x="1825862" y="533534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906AC00-24DB-4862-AB19-050E6259FD83}"/>
              </a:ext>
            </a:extLst>
          </p:cNvPr>
          <p:cNvSpPr/>
          <p:nvPr/>
        </p:nvSpPr>
        <p:spPr>
          <a:xfrm flipH="1">
            <a:off x="4737219" y="5208527"/>
            <a:ext cx="3362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hour 30 minutes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33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0.01927 -0.03796 C 0.0233 -0.04629 0.02929 -0.05069 0.0358 -0.05069 C 0.04297 -0.05069 0.04883 -0.04629 0.05286 -0.03796 L 0.07252 -4.81481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4.81481E-6 L 0.09179 -0.03703 C 0.09596 -0.04537 0.10221 -0.04976 0.10846 -0.04976 C 0.11588 -0.04976 0.12174 -0.04537 0.12578 -0.03703 L 0.14583 -4.81481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0.01927 -0.03796 C 0.02331 -0.04629 0.0293 -0.05069 0.03581 -0.05069 C 0.04297 -0.05069 0.04883 -0.04629 0.05286 -0.03796 L 0.07252 -2.96296E-6 " pathEditMode="relative" rAng="0" ptsTypes="AAAAA">
                                      <p:cBhvr>
                                        <p:cTn id="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2.96296E-6 L 0.0918 -0.03703 C 0.09596 -0.04537 0.10221 -0.04977 0.10846 -0.04977 C 0.11588 -0.04977 0.12174 -0.04537 0.12578 -0.03703 L 0.14583 -2.96296E-6 " pathEditMode="relative" rAng="0" ptsTypes="AAAAA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28" grpId="0"/>
      <p:bldP spid="49" grpId="0" animBg="1"/>
      <p:bldP spid="49" grpId="1" animBg="1"/>
      <p:bldP spid="49" grpId="2" animBg="1"/>
      <p:bldP spid="51" grpId="0"/>
    </p:bldLst>
  </p:timing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GFY543_files/img01.jpg">
            <a:extLst>
              <a:ext uri="{FF2B5EF4-FFF2-40B4-BE49-F238E27FC236}">
                <a16:creationId xmlns:a16="http://schemas.microsoft.com/office/drawing/2014/main" id="{E808DB88-BAEF-4FB5-AFE4-6F11321BFEA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91" y="1265583"/>
            <a:ext cx="4293704" cy="23125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7ABBAB-511C-4496-8309-6232B2DDC237}"/>
              </a:ext>
            </a:extLst>
          </p:cNvPr>
          <p:cNvSpPr/>
          <p:nvPr/>
        </p:nvSpPr>
        <p:spPr>
          <a:xfrm>
            <a:off x="103032" y="51516"/>
            <a:ext cx="95818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Jack says, </a:t>
            </a:r>
            <a:r>
              <a:rPr lang="en-GB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“My rhombus is a regular quadrilateral.”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why Jack is not correct.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EDACA2-9AA9-484B-9BD3-A0E4FFF07269}"/>
              </a:ext>
            </a:extLst>
          </p:cNvPr>
          <p:cNvSpPr/>
          <p:nvPr/>
        </p:nvSpPr>
        <p:spPr>
          <a:xfrm>
            <a:off x="4740727" y="1265583"/>
            <a:ext cx="71994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Regular shapes have sides of the same length </a:t>
            </a:r>
            <a:r>
              <a:rPr lang="en-GB" sz="40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and</a:t>
            </a: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 angles of the same size.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418C61-362C-467D-A828-68A6DF559F63}"/>
              </a:ext>
            </a:extLst>
          </p:cNvPr>
          <p:cNvSpPr/>
          <p:nvPr/>
        </p:nvSpPr>
        <p:spPr>
          <a:xfrm>
            <a:off x="4740727" y="3204575"/>
            <a:ext cx="71994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A rhombus does not have angles of the same size.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CA48D2-F713-4354-ACC9-F579310B78D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98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two decimals that have a difference of 0.5</a:t>
            </a:r>
          </a:p>
          <a:p>
            <a:endParaRPr lang="en-US" sz="3200" b="1" dirty="0"/>
          </a:p>
          <a:p>
            <a:r>
              <a:rPr lang="en-US" sz="3200" dirty="0"/>
              <a:t>        0.2          0.25            0.4            0.45            0.6            0.75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75890E-48DB-42EB-A10B-2B3545268C0B}"/>
              </a:ext>
            </a:extLst>
          </p:cNvPr>
          <p:cNvSpPr txBox="1"/>
          <p:nvPr/>
        </p:nvSpPr>
        <p:spPr>
          <a:xfrm>
            <a:off x="782764" y="679253"/>
            <a:ext cx="813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473FC3-B2D7-43D1-9DBA-0DADFC9E6429}"/>
              </a:ext>
            </a:extLst>
          </p:cNvPr>
          <p:cNvSpPr txBox="1"/>
          <p:nvPr/>
        </p:nvSpPr>
        <p:spPr>
          <a:xfrm>
            <a:off x="2224827" y="679253"/>
            <a:ext cx="983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0.75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8F2378D-79B1-46D3-BD90-4420C5227FD4}"/>
              </a:ext>
            </a:extLst>
          </p:cNvPr>
          <p:cNvSpPr/>
          <p:nvPr/>
        </p:nvSpPr>
        <p:spPr>
          <a:xfrm>
            <a:off x="1983783" y="971640"/>
            <a:ext cx="1410346" cy="7132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EF5F400-A984-4D4E-A4C6-93C2E43E7AC8}"/>
              </a:ext>
            </a:extLst>
          </p:cNvPr>
          <p:cNvSpPr/>
          <p:nvPr/>
        </p:nvSpPr>
        <p:spPr>
          <a:xfrm>
            <a:off x="8937356" y="971640"/>
            <a:ext cx="1410346" cy="7132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C7A23B-0142-442B-9957-7E6F32453FF4}"/>
              </a:ext>
            </a:extLst>
          </p:cNvPr>
          <p:cNvSpPr txBox="1"/>
          <p:nvPr/>
        </p:nvSpPr>
        <p:spPr>
          <a:xfrm>
            <a:off x="4054148" y="679252"/>
            <a:ext cx="813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268920-783E-45F2-A859-DD84735A9A83}"/>
              </a:ext>
            </a:extLst>
          </p:cNvPr>
          <p:cNvSpPr txBox="1"/>
          <p:nvPr/>
        </p:nvSpPr>
        <p:spPr>
          <a:xfrm>
            <a:off x="5661928" y="679252"/>
            <a:ext cx="924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0.95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AE9696-FD66-452D-A4E1-26540BC10688}"/>
              </a:ext>
            </a:extLst>
          </p:cNvPr>
          <p:cNvSpPr txBox="1"/>
          <p:nvPr/>
        </p:nvSpPr>
        <p:spPr>
          <a:xfrm>
            <a:off x="7525769" y="1412477"/>
            <a:ext cx="924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952EAB-662E-4227-A30A-77A9DF56159D}"/>
              </a:ext>
            </a:extLst>
          </p:cNvPr>
          <p:cNvSpPr txBox="1"/>
          <p:nvPr/>
        </p:nvSpPr>
        <p:spPr>
          <a:xfrm>
            <a:off x="9130016" y="1392529"/>
            <a:ext cx="924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0.25</a:t>
            </a:r>
          </a:p>
        </p:txBody>
      </p:sp>
    </p:spTree>
    <p:extLst>
      <p:ext uri="{BB962C8B-B14F-4D97-AF65-F5344CB8AC3E}">
        <p14:creationId xmlns:p14="http://schemas.microsoft.com/office/powerpoint/2010/main" val="203179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52FD98-3C80-4F23-8BF6-7C1ADF69ACC6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coach leaves the school at 9:30</a:t>
            </a:r>
          </a:p>
          <a:p>
            <a:r>
              <a:rPr lang="en-US" sz="3200" b="1" dirty="0"/>
              <a:t>It gets back to school three hours later. </a:t>
            </a:r>
          </a:p>
          <a:p>
            <a:r>
              <a:rPr lang="en-US" sz="3200" b="1" dirty="0"/>
              <a:t>At what time does it get back? 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E5B548-4EB6-421C-8167-50E1D14C8626}"/>
              </a:ext>
            </a:extLst>
          </p:cNvPr>
          <p:cNvSpPr/>
          <p:nvPr/>
        </p:nvSpPr>
        <p:spPr>
          <a:xfrm>
            <a:off x="5268254" y="1034885"/>
            <a:ext cx="2126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12:30</a:t>
            </a:r>
          </a:p>
        </p:txBody>
      </p:sp>
    </p:spTree>
    <p:extLst>
      <p:ext uri="{BB962C8B-B14F-4D97-AF65-F5344CB8AC3E}">
        <p14:creationId xmlns:p14="http://schemas.microsoft.com/office/powerpoint/2010/main" val="351104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Nisha has thirty 5p coins and twenty 10p coins.</a:t>
            </a:r>
          </a:p>
          <a:p>
            <a:r>
              <a:rPr lang="en-US" sz="3200" b="1" dirty="0"/>
              <a:t>How much money does she have altogether?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3ECB7AC-1845-451F-9783-3DC378065804}"/>
              </a:ext>
            </a:extLst>
          </p:cNvPr>
          <p:cNvGrpSpPr/>
          <p:nvPr/>
        </p:nvGrpSpPr>
        <p:grpSpPr>
          <a:xfrm>
            <a:off x="980014" y="1359457"/>
            <a:ext cx="1861800" cy="1405123"/>
            <a:chOff x="2248666" y="1937292"/>
            <a:chExt cx="1861800" cy="14051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8ED3AE5-26F2-4369-A2A8-115ED834E52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2244C66-7C03-4DFC-958B-62ED4C6D0614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F9E57CF-4EEC-4325-A435-EADF1DEBCE47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264D19F-AA3F-49E1-8CC3-6FC34FA4AD79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AD068AD-D1D4-4EA7-BCE1-1D7F2866BDE7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543B94D-F092-4775-8A9F-0125467BB51A}"/>
              </a:ext>
            </a:extLst>
          </p:cNvPr>
          <p:cNvSpPr txBox="1"/>
          <p:nvPr/>
        </p:nvSpPr>
        <p:spPr>
          <a:xfrm>
            <a:off x="1875129" y="225103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77C8DB-61B9-490D-8C7D-0218C89098A4}"/>
              </a:ext>
            </a:extLst>
          </p:cNvPr>
          <p:cNvSpPr txBox="1"/>
          <p:nvPr/>
        </p:nvSpPr>
        <p:spPr>
          <a:xfrm>
            <a:off x="974311" y="2251034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243F31-3BD3-48D3-B9CC-B886B1645B2C}"/>
              </a:ext>
            </a:extLst>
          </p:cNvPr>
          <p:cNvSpPr txBox="1"/>
          <p:nvPr/>
        </p:nvSpPr>
        <p:spPr>
          <a:xfrm>
            <a:off x="554183" y="2241996"/>
            <a:ext cx="10798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 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749A73-6D48-4923-AD25-8D8A159B567F}"/>
              </a:ext>
            </a:extLst>
          </p:cNvPr>
          <p:cNvSpPr txBox="1"/>
          <p:nvPr/>
        </p:nvSpPr>
        <p:spPr>
          <a:xfrm>
            <a:off x="554182" y="3021196"/>
            <a:ext cx="4710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x 1 0 =    2 0 0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E9A4CE-CD99-4CDC-B486-B5CF79B2B04E}"/>
              </a:ext>
            </a:extLst>
          </p:cNvPr>
          <p:cNvSpPr txBox="1"/>
          <p:nvPr/>
        </p:nvSpPr>
        <p:spPr>
          <a:xfrm>
            <a:off x="3269676" y="3035956"/>
            <a:ext cx="10798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 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2DA0BC-AA06-46A3-88A3-D936ABF158BA}"/>
              </a:ext>
            </a:extLst>
          </p:cNvPr>
          <p:cNvSpPr txBox="1"/>
          <p:nvPr/>
        </p:nvSpPr>
        <p:spPr>
          <a:xfrm>
            <a:off x="554182" y="3904087"/>
            <a:ext cx="4710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£2.00 + £1.50 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0B7CF5-A1BF-4F1F-87BC-D1DE0826BFD4}"/>
              </a:ext>
            </a:extLst>
          </p:cNvPr>
          <p:cNvSpPr txBox="1"/>
          <p:nvPr/>
        </p:nvSpPr>
        <p:spPr>
          <a:xfrm>
            <a:off x="4447309" y="3904087"/>
            <a:ext cx="1911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£3.50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71D013-1DB3-44EB-BE01-3F6A992335CA}"/>
              </a:ext>
            </a:extLst>
          </p:cNvPr>
          <p:cNvSpPr txBox="1"/>
          <p:nvPr/>
        </p:nvSpPr>
        <p:spPr>
          <a:xfrm>
            <a:off x="7772400" y="612396"/>
            <a:ext cx="1911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£3.50</a:t>
            </a:r>
          </a:p>
        </p:txBody>
      </p:sp>
    </p:spTree>
    <p:extLst>
      <p:ext uri="{BB962C8B-B14F-4D97-AF65-F5344CB8AC3E}">
        <p14:creationId xmlns:p14="http://schemas.microsoft.com/office/powerpoint/2010/main" val="340743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start and finish times on a video cassette recorder.</a:t>
            </a:r>
          </a:p>
          <a:p>
            <a:r>
              <a:rPr lang="en-US" sz="3200" b="1" dirty="0"/>
              <a:t>START 14:45</a:t>
            </a:r>
          </a:p>
          <a:p>
            <a:r>
              <a:rPr lang="en-US" sz="3200" b="1" dirty="0"/>
              <a:t>FINISH 17:25</a:t>
            </a:r>
          </a:p>
          <a:p>
            <a:r>
              <a:rPr lang="en-US" sz="3200" b="1" dirty="0"/>
              <a:t>For how long was the video recording?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51DF86-028E-465B-A811-886C4D7DE120}"/>
              </a:ext>
            </a:extLst>
          </p:cNvPr>
          <p:cNvGrpSpPr/>
          <p:nvPr/>
        </p:nvGrpSpPr>
        <p:grpSpPr>
          <a:xfrm>
            <a:off x="537654" y="2775751"/>
            <a:ext cx="822936" cy="492950"/>
            <a:chOff x="3641019" y="928777"/>
            <a:chExt cx="822936" cy="49295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17C44E2-7131-40B2-B6AF-718CEAF79626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BE88A6-9765-4AEF-872B-BE6E849F14B1}"/>
                </a:ext>
              </a:extLst>
            </p:cNvPr>
            <p:cNvSpPr txBox="1"/>
            <p:nvPr/>
          </p:nvSpPr>
          <p:spPr>
            <a:xfrm>
              <a:off x="3641019" y="1021617"/>
              <a:ext cx="8229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14:45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0E8EEA8-38F3-4AED-AF27-B23739428B34}"/>
              </a:ext>
            </a:extLst>
          </p:cNvPr>
          <p:cNvGrpSpPr/>
          <p:nvPr/>
        </p:nvGrpSpPr>
        <p:grpSpPr>
          <a:xfrm>
            <a:off x="1447200" y="2772998"/>
            <a:ext cx="776870" cy="494964"/>
            <a:chOff x="6775939" y="926763"/>
            <a:chExt cx="776870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F1F840F-F6CF-41D6-A0F5-52AF311C948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530F4D0-E66E-44DF-8E79-D1E3B88E5A0B}"/>
                </a:ext>
              </a:extLst>
            </p:cNvPr>
            <p:cNvGrpSpPr/>
            <p:nvPr/>
          </p:nvGrpSpPr>
          <p:grpSpPr>
            <a:xfrm>
              <a:off x="6775939" y="928608"/>
              <a:ext cx="776870" cy="493119"/>
              <a:chOff x="6775939" y="928608"/>
              <a:chExt cx="776870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B2D42EE-E84E-4DA6-995F-2104E380D81B}"/>
                  </a:ext>
                </a:extLst>
              </p:cNvPr>
              <p:cNvSpPr txBox="1"/>
              <p:nvPr/>
            </p:nvSpPr>
            <p:spPr>
              <a:xfrm>
                <a:off x="6775939" y="1021617"/>
                <a:ext cx="7768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16:45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F3D555A-CBCD-41D1-97DF-BF1FB581B3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91">
            <a:extLst>
              <a:ext uri="{FF2B5EF4-FFF2-40B4-BE49-F238E27FC236}">
                <a16:creationId xmlns:a16="http://schemas.microsoft.com/office/drawing/2014/main" id="{009B8210-0C84-426E-85C7-3E2B5D7E5BFC}"/>
              </a:ext>
            </a:extLst>
          </p:cNvPr>
          <p:cNvGrpSpPr/>
          <p:nvPr/>
        </p:nvGrpSpPr>
        <p:grpSpPr>
          <a:xfrm>
            <a:off x="928063" y="2277126"/>
            <a:ext cx="893612" cy="479154"/>
            <a:chOff x="7395283" y="5821043"/>
            <a:chExt cx="205894" cy="512761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7AE2074-77BB-46AB-A561-86A8487E9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C4DC404-899E-4D50-BB92-DAD9FC36CD9F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+2h</a:t>
              </a:r>
            </a:p>
          </p:txBody>
        </p: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34AB8691-193B-4A4A-8800-0C96F622BDB6}"/>
              </a:ext>
            </a:extLst>
          </p:cNvPr>
          <p:cNvGrpSpPr/>
          <p:nvPr/>
        </p:nvGrpSpPr>
        <p:grpSpPr>
          <a:xfrm>
            <a:off x="1824612" y="2272695"/>
            <a:ext cx="889898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7BF90405-78A0-4182-964C-0101D6574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BA48787-9AFB-40E8-B421-FB6D962A57DE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+15m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84D033-66A4-40DC-9DB7-E89459C9666E}"/>
              </a:ext>
            </a:extLst>
          </p:cNvPr>
          <p:cNvGrpSpPr/>
          <p:nvPr/>
        </p:nvGrpSpPr>
        <p:grpSpPr>
          <a:xfrm>
            <a:off x="2329681" y="2770616"/>
            <a:ext cx="822936" cy="494964"/>
            <a:chOff x="6767321" y="926763"/>
            <a:chExt cx="822936" cy="4949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D1028C7-8EEB-4425-8D95-08FAA8CA4F9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F53F2BF-0ED3-4DEE-BCB3-6E45434BE6C7}"/>
                </a:ext>
              </a:extLst>
            </p:cNvPr>
            <p:cNvGrpSpPr/>
            <p:nvPr/>
          </p:nvGrpSpPr>
          <p:grpSpPr>
            <a:xfrm>
              <a:off x="6767321" y="928608"/>
              <a:ext cx="822936" cy="493119"/>
              <a:chOff x="6767321" y="928608"/>
              <a:chExt cx="822936" cy="49311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7ABF47E-E41B-4DF4-86CA-366F29047A32}"/>
                  </a:ext>
                </a:extLst>
              </p:cNvPr>
              <p:cNvSpPr txBox="1"/>
              <p:nvPr/>
            </p:nvSpPr>
            <p:spPr>
              <a:xfrm>
                <a:off x="6767321" y="1021617"/>
                <a:ext cx="8229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17:00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488728F3-8E80-4A30-A3FD-A1C6BF9948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FA143A0-CF2A-42D6-9D28-5B6E13ADDB45}"/>
              </a:ext>
            </a:extLst>
          </p:cNvPr>
          <p:cNvCxnSpPr>
            <a:cxnSpLocks/>
          </p:cNvCxnSpPr>
          <p:nvPr/>
        </p:nvCxnSpPr>
        <p:spPr>
          <a:xfrm>
            <a:off x="595532" y="2788795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6A234CB6-BEA3-4356-B4A6-3A856448AFA4}"/>
              </a:ext>
            </a:extLst>
          </p:cNvPr>
          <p:cNvSpPr/>
          <p:nvPr/>
        </p:nvSpPr>
        <p:spPr>
          <a:xfrm>
            <a:off x="862047" y="262322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87B53AD-FBCD-48AF-A701-70310431AD85}"/>
              </a:ext>
            </a:extLst>
          </p:cNvPr>
          <p:cNvGrpSpPr/>
          <p:nvPr/>
        </p:nvGrpSpPr>
        <p:grpSpPr>
          <a:xfrm>
            <a:off x="3249175" y="2770616"/>
            <a:ext cx="782835" cy="494964"/>
            <a:chOff x="6785559" y="926763"/>
            <a:chExt cx="782835" cy="49496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9C4D8A9-5761-4C92-A387-BDC40701063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60A7828-C249-48BA-8497-42519D21BE00}"/>
                </a:ext>
              </a:extLst>
            </p:cNvPr>
            <p:cNvGrpSpPr/>
            <p:nvPr/>
          </p:nvGrpSpPr>
          <p:grpSpPr>
            <a:xfrm>
              <a:off x="6785559" y="928608"/>
              <a:ext cx="782835" cy="493119"/>
              <a:chOff x="6785559" y="928608"/>
              <a:chExt cx="782835" cy="49311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5E5B155-2498-49CC-83AC-98D2FDFECD7D}"/>
                  </a:ext>
                </a:extLst>
              </p:cNvPr>
              <p:cNvSpPr txBox="1"/>
              <p:nvPr/>
            </p:nvSpPr>
            <p:spPr>
              <a:xfrm>
                <a:off x="6785559" y="1021617"/>
                <a:ext cx="7828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17:25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FCA9D4EA-1B7A-4F44-BAFC-CA07544F0A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91">
            <a:extLst>
              <a:ext uri="{FF2B5EF4-FFF2-40B4-BE49-F238E27FC236}">
                <a16:creationId xmlns:a16="http://schemas.microsoft.com/office/drawing/2014/main" id="{7DB59153-ABDA-4BC3-A728-6193C333923A}"/>
              </a:ext>
            </a:extLst>
          </p:cNvPr>
          <p:cNvGrpSpPr/>
          <p:nvPr/>
        </p:nvGrpSpPr>
        <p:grpSpPr>
          <a:xfrm>
            <a:off x="2720418" y="2274744"/>
            <a:ext cx="893612" cy="479154"/>
            <a:chOff x="7395283" y="5821043"/>
            <a:chExt cx="205894" cy="512761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1D1C4F44-2E17-4B1A-B126-36D84E4CA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F4FE43E-0302-4BA5-9B11-7FF979D01EF0}"/>
                </a:ext>
              </a:extLst>
            </p:cNvPr>
            <p:cNvSpPr/>
            <p:nvPr/>
          </p:nvSpPr>
          <p:spPr>
            <a:xfrm>
              <a:off x="7408754" y="5821043"/>
              <a:ext cx="16850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+25m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14356E8-4F33-427C-999D-5B318903E124}"/>
              </a:ext>
            </a:extLst>
          </p:cNvPr>
          <p:cNvSpPr txBox="1"/>
          <p:nvPr/>
        </p:nvSpPr>
        <p:spPr>
          <a:xfrm>
            <a:off x="1821675" y="3239374"/>
            <a:ext cx="238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+ 25 = 40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7089287-C6E2-43EC-8EA3-85E6AB55FD3C}"/>
              </a:ext>
            </a:extLst>
          </p:cNvPr>
          <p:cNvSpPr txBox="1"/>
          <p:nvPr/>
        </p:nvSpPr>
        <p:spPr>
          <a:xfrm>
            <a:off x="6710967" y="1527328"/>
            <a:ext cx="4697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hours and 40 minutes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BDBC9A-2BCB-46C2-BF8A-7A0C6B52EF1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58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11111E-6 L 0.01927 -0.03796 C 0.02331 -0.0463 0.0293 -0.05069 0.03581 -0.05069 C 0.04297 -0.05069 0.04883 -0.0463 0.05287 -0.03796 L 0.07253 -1.11111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1.11111E-6 L 0.0918 -0.03704 C 0.09597 -0.04537 0.10222 -0.04977 0.10847 -0.04977 C 0.11589 -0.04977 0.12175 -0.04537 0.12578 -0.03704 L 0.14584 -1.11111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9 -1.11111E-6 L 0.16602 -0.03657 C 0.17005 -0.04467 0.17617 -0.04907 0.18268 -0.04907 C 0.18998 -0.04907 0.19584 -0.04467 0.19987 -0.03657 L 0.21953 -1.11111E-6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24" grpId="3" animBg="1"/>
      <p:bldP spid="33" grpId="0"/>
      <p:bldP spid="34" grpId="0"/>
    </p:bldLst>
  </p:timing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         grapefruit 45p each          melons 59p each</a:t>
            </a:r>
          </a:p>
          <a:p>
            <a:r>
              <a:rPr lang="en-US" sz="3200" b="1" dirty="0"/>
              <a:t>Zak has one 50p coin and three 20p coins. </a:t>
            </a:r>
          </a:p>
          <a:p>
            <a:r>
              <a:rPr lang="en-US" sz="3200" b="1" dirty="0"/>
              <a:t>He buys a grapefruit and a melon. </a:t>
            </a:r>
          </a:p>
          <a:p>
            <a:r>
              <a:rPr lang="en-US" sz="3200" b="1" dirty="0"/>
              <a:t>How much money does he have left?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98CB59-9924-4BE7-8662-BE662415F2FE}"/>
              </a:ext>
            </a:extLst>
          </p:cNvPr>
          <p:cNvSpPr/>
          <p:nvPr/>
        </p:nvSpPr>
        <p:spPr>
          <a:xfrm>
            <a:off x="7176487" y="551696"/>
            <a:ext cx="3574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+ 20 + 20 + 20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0A2F2A-45AF-4787-A916-933638C9CFBC}"/>
              </a:ext>
            </a:extLst>
          </p:cNvPr>
          <p:cNvSpPr/>
          <p:nvPr/>
        </p:nvSpPr>
        <p:spPr>
          <a:xfrm>
            <a:off x="10411336" y="556393"/>
            <a:ext cx="106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E3F82C-C95D-423A-A90E-7F91E76C0D5E}"/>
              </a:ext>
            </a:extLst>
          </p:cNvPr>
          <p:cNvSpPr/>
          <p:nvPr/>
        </p:nvSpPr>
        <p:spPr>
          <a:xfrm>
            <a:off x="11058859" y="561090"/>
            <a:ext cx="4192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DE0AA8-23DC-41EA-B761-352BA0636D9D}"/>
              </a:ext>
            </a:extLst>
          </p:cNvPr>
          <p:cNvSpPr/>
          <p:nvPr/>
        </p:nvSpPr>
        <p:spPr>
          <a:xfrm>
            <a:off x="10432117" y="1041860"/>
            <a:ext cx="13719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B612C8-14F4-47B8-A67D-3474D9C4B465}"/>
              </a:ext>
            </a:extLst>
          </p:cNvPr>
          <p:cNvSpPr txBox="1"/>
          <p:nvPr/>
        </p:nvSpPr>
        <p:spPr>
          <a:xfrm>
            <a:off x="1810339" y="223093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C572F1-006D-4639-BD13-FB09E20FB149}"/>
              </a:ext>
            </a:extLst>
          </p:cNvPr>
          <p:cNvSpPr txBox="1"/>
          <p:nvPr/>
        </p:nvSpPr>
        <p:spPr>
          <a:xfrm>
            <a:off x="1801991" y="268369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0E1916-6A8C-4988-BFDA-F449DE3DFEEA}"/>
              </a:ext>
            </a:extLst>
          </p:cNvPr>
          <p:cNvSpPr txBox="1"/>
          <p:nvPr/>
        </p:nvSpPr>
        <p:spPr>
          <a:xfrm>
            <a:off x="1351153" y="269970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0370C82-8FF2-4465-B882-1E1209C18333}"/>
              </a:ext>
            </a:extLst>
          </p:cNvPr>
          <p:cNvCxnSpPr>
            <a:cxnSpLocks/>
          </p:cNvCxnSpPr>
          <p:nvPr/>
        </p:nvCxnSpPr>
        <p:spPr>
          <a:xfrm>
            <a:off x="1363963" y="318985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9164B6-A177-4FF5-9D82-C021975A905D}"/>
              </a:ext>
            </a:extLst>
          </p:cNvPr>
          <p:cNvCxnSpPr>
            <a:cxnSpLocks/>
          </p:cNvCxnSpPr>
          <p:nvPr/>
        </p:nvCxnSpPr>
        <p:spPr>
          <a:xfrm>
            <a:off x="1363963" y="363270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23A875C-DA0E-467C-B72E-C4863BA89F60}"/>
              </a:ext>
            </a:extLst>
          </p:cNvPr>
          <p:cNvSpPr txBox="1"/>
          <p:nvPr/>
        </p:nvSpPr>
        <p:spPr>
          <a:xfrm>
            <a:off x="2240020" y="312242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D0E4A9-4D22-4953-8A59-22D7823F6DE8}"/>
              </a:ext>
            </a:extLst>
          </p:cNvPr>
          <p:cNvSpPr txBox="1"/>
          <p:nvPr/>
        </p:nvSpPr>
        <p:spPr>
          <a:xfrm>
            <a:off x="1358364" y="3119476"/>
            <a:ext cx="1007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1768BB-6F75-49B8-A6EF-815DBB971950}"/>
              </a:ext>
            </a:extLst>
          </p:cNvPr>
          <p:cNvSpPr txBox="1"/>
          <p:nvPr/>
        </p:nvSpPr>
        <p:spPr>
          <a:xfrm>
            <a:off x="1895931" y="2020326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9E343F-DCD1-4A96-89D8-186457DA3970}"/>
              </a:ext>
            </a:extLst>
          </p:cNvPr>
          <p:cNvSpPr txBox="1"/>
          <p:nvPr/>
        </p:nvSpPr>
        <p:spPr>
          <a:xfrm>
            <a:off x="1033920" y="3118408"/>
            <a:ext cx="1007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549AB3-F364-4FEA-AF95-024569AF1AD0}"/>
              </a:ext>
            </a:extLst>
          </p:cNvPr>
          <p:cNvSpPr/>
          <p:nvPr/>
        </p:nvSpPr>
        <p:spPr>
          <a:xfrm>
            <a:off x="3290084" y="2254016"/>
            <a:ext cx="2918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£1.10 – £1.04 =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28DAD5-0DE6-4044-AD86-99777DDAE885}"/>
              </a:ext>
            </a:extLst>
          </p:cNvPr>
          <p:cNvSpPr/>
          <p:nvPr/>
        </p:nvSpPr>
        <p:spPr>
          <a:xfrm>
            <a:off x="5912556" y="2254015"/>
            <a:ext cx="1284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£0.06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653221-6A3C-41A3-97A5-38F7AD8D80DA}"/>
              </a:ext>
            </a:extLst>
          </p:cNvPr>
          <p:cNvSpPr/>
          <p:nvPr/>
        </p:nvSpPr>
        <p:spPr>
          <a:xfrm>
            <a:off x="6357958" y="1508721"/>
            <a:ext cx="33635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He has 6p left.</a:t>
            </a:r>
          </a:p>
        </p:txBody>
      </p:sp>
    </p:spTree>
    <p:extLst>
      <p:ext uri="{BB962C8B-B14F-4D97-AF65-F5344CB8AC3E}">
        <p14:creationId xmlns:p14="http://schemas.microsoft.com/office/powerpoint/2010/main" val="83710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2FDF87-066E-4BEA-A933-D44CDCABF315}"/>
              </a:ext>
            </a:extLst>
          </p:cNvPr>
          <p:cNvSpPr/>
          <p:nvPr/>
        </p:nvSpPr>
        <p:spPr>
          <a:xfrm>
            <a:off x="56122" y="50000"/>
            <a:ext cx="76712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Megan has 7 coins that make one pound.</a:t>
            </a:r>
          </a:p>
          <a:p>
            <a:r>
              <a:rPr lang="en-US" sz="3200" b="1" dirty="0"/>
              <a:t>The coins are of only two different kinds.</a:t>
            </a:r>
          </a:p>
          <a:p>
            <a:r>
              <a:rPr lang="en-US" sz="3200" b="1" dirty="0"/>
              <a:t>What are the 7 coins?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6417E7-CED1-454A-8C3B-9405629E6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00" y="1619660"/>
            <a:ext cx="11400000" cy="11428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388C56-25F0-4D45-B4B2-DFDBE36317D0}"/>
              </a:ext>
            </a:extLst>
          </p:cNvPr>
          <p:cNvSpPr txBox="1"/>
          <p:nvPr/>
        </p:nvSpPr>
        <p:spPr>
          <a:xfrm>
            <a:off x="654493" y="1875617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859273-B593-47F9-A518-87BD609AB80B}"/>
              </a:ext>
            </a:extLst>
          </p:cNvPr>
          <p:cNvSpPr txBox="1"/>
          <p:nvPr/>
        </p:nvSpPr>
        <p:spPr>
          <a:xfrm>
            <a:off x="2273750" y="1875617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CAE1A5-91CC-446E-A9BF-484C2036DA34}"/>
              </a:ext>
            </a:extLst>
          </p:cNvPr>
          <p:cNvSpPr txBox="1"/>
          <p:nvPr/>
        </p:nvSpPr>
        <p:spPr>
          <a:xfrm>
            <a:off x="3893007" y="1875617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E8A947-596D-4BA2-957F-09B3E206C9A3}"/>
              </a:ext>
            </a:extLst>
          </p:cNvPr>
          <p:cNvSpPr txBox="1"/>
          <p:nvPr/>
        </p:nvSpPr>
        <p:spPr>
          <a:xfrm>
            <a:off x="5512264" y="1875617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B62602-7157-4D79-8883-F0611A36B8F9}"/>
              </a:ext>
            </a:extLst>
          </p:cNvPr>
          <p:cNvSpPr txBox="1"/>
          <p:nvPr/>
        </p:nvSpPr>
        <p:spPr>
          <a:xfrm>
            <a:off x="7222180" y="1875617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1E235E-31C5-4F53-864F-E6062CAED966}"/>
              </a:ext>
            </a:extLst>
          </p:cNvPr>
          <p:cNvSpPr txBox="1"/>
          <p:nvPr/>
        </p:nvSpPr>
        <p:spPr>
          <a:xfrm>
            <a:off x="8841437" y="1875617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903151-47D2-4911-BDBE-AD2A5EB1A07C}"/>
              </a:ext>
            </a:extLst>
          </p:cNvPr>
          <p:cNvSpPr txBox="1"/>
          <p:nvPr/>
        </p:nvSpPr>
        <p:spPr>
          <a:xfrm>
            <a:off x="654493" y="1864509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1557A9-DE11-4CB7-BB66-F665360AD2E4}"/>
              </a:ext>
            </a:extLst>
          </p:cNvPr>
          <p:cNvSpPr txBox="1"/>
          <p:nvPr/>
        </p:nvSpPr>
        <p:spPr>
          <a:xfrm>
            <a:off x="2273750" y="1864509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2888A7-E8DA-45FB-AA33-F1882EFF47CB}"/>
              </a:ext>
            </a:extLst>
          </p:cNvPr>
          <p:cNvSpPr txBox="1"/>
          <p:nvPr/>
        </p:nvSpPr>
        <p:spPr>
          <a:xfrm>
            <a:off x="3893007" y="1864509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2390BB-0F2B-4DF2-828E-F66333738DE6}"/>
              </a:ext>
            </a:extLst>
          </p:cNvPr>
          <p:cNvSpPr txBox="1"/>
          <p:nvPr/>
        </p:nvSpPr>
        <p:spPr>
          <a:xfrm>
            <a:off x="5512264" y="1864509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2E8E6F-D7B1-470C-9505-3D1D9D1AC2F7}"/>
              </a:ext>
            </a:extLst>
          </p:cNvPr>
          <p:cNvSpPr txBox="1"/>
          <p:nvPr/>
        </p:nvSpPr>
        <p:spPr>
          <a:xfrm>
            <a:off x="7222180" y="1864509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30113B-1ED0-4E38-A7C8-65E3584E604C}"/>
              </a:ext>
            </a:extLst>
          </p:cNvPr>
          <p:cNvSpPr txBox="1"/>
          <p:nvPr/>
        </p:nvSpPr>
        <p:spPr>
          <a:xfrm>
            <a:off x="8841437" y="1864509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5DAEEF-CCA9-4499-9E02-D91DCF9939D2}"/>
              </a:ext>
            </a:extLst>
          </p:cNvPr>
          <p:cNvSpPr txBox="1"/>
          <p:nvPr/>
        </p:nvSpPr>
        <p:spPr>
          <a:xfrm>
            <a:off x="5512264" y="1875617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D621F5-3F90-457D-AF82-F8E247694AEE}"/>
              </a:ext>
            </a:extLst>
          </p:cNvPr>
          <p:cNvSpPr txBox="1"/>
          <p:nvPr/>
        </p:nvSpPr>
        <p:spPr>
          <a:xfrm>
            <a:off x="7222180" y="1875617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5DC65C-019A-4BDA-B68A-56C3386252AA}"/>
              </a:ext>
            </a:extLst>
          </p:cNvPr>
          <p:cNvSpPr txBox="1"/>
          <p:nvPr/>
        </p:nvSpPr>
        <p:spPr>
          <a:xfrm>
            <a:off x="8841437" y="1875617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328941-5D24-48FB-90B1-2CD56BC5BE18}"/>
              </a:ext>
            </a:extLst>
          </p:cNvPr>
          <p:cNvSpPr txBox="1"/>
          <p:nvPr/>
        </p:nvSpPr>
        <p:spPr>
          <a:xfrm>
            <a:off x="10460694" y="1875617"/>
            <a:ext cx="1244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10p</a:t>
            </a:r>
          </a:p>
        </p:txBody>
      </p:sp>
    </p:spTree>
    <p:extLst>
      <p:ext uri="{BB962C8B-B14F-4D97-AF65-F5344CB8AC3E}">
        <p14:creationId xmlns:p14="http://schemas.microsoft.com/office/powerpoint/2010/main" val="31047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2" grpId="0"/>
      <p:bldP spid="13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8" grpId="0"/>
      <p:bldP spid="19" grpId="0"/>
      <p:bldP spid="20" grpId="0"/>
    </p:bldLst>
  </p:timing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5099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Dev and Joe each buy a book.</a:t>
            </a:r>
          </a:p>
          <a:p>
            <a:r>
              <a:rPr lang="en-US" sz="3200" b="1" dirty="0"/>
              <a:t>Dev pays with a £5 note and gets £1.05 change.</a:t>
            </a:r>
          </a:p>
          <a:p>
            <a:r>
              <a:rPr lang="en-US" sz="3200" b="1" dirty="0"/>
              <a:t>Joe’s book costs £7</a:t>
            </a:r>
          </a:p>
          <a:p>
            <a:r>
              <a:rPr lang="en-US" sz="3200" b="1" dirty="0"/>
              <a:t>How much more does Joe’s book cost than Dev’s book?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A482DB-D51A-49A7-9BA9-D22AFBDA8F19}"/>
              </a:ext>
            </a:extLst>
          </p:cNvPr>
          <p:cNvGrpSpPr/>
          <p:nvPr/>
        </p:nvGrpSpPr>
        <p:grpSpPr>
          <a:xfrm>
            <a:off x="1115198" y="2325473"/>
            <a:ext cx="1885499" cy="1414081"/>
            <a:chOff x="1371600" y="1941038"/>
            <a:chExt cx="1885499" cy="14140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37C68D8-1916-4BCD-B497-8A074A3D5D4B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5.0 0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83AA726-2CA5-4365-904F-197785087BE2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1.0 5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6425A6-FD94-4C95-A934-144EFB09B9CA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B9AB843-369C-4A6C-BA55-19140B4A7604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285BF3E-B584-41B3-9328-5640ECC72FF1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F48ED5B-833D-4D1F-A430-2E64F77BBFD5}"/>
              </a:ext>
            </a:extLst>
          </p:cNvPr>
          <p:cNvSpPr txBox="1"/>
          <p:nvPr/>
        </p:nvSpPr>
        <p:spPr>
          <a:xfrm>
            <a:off x="2443100" y="321094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6FC81FA-A25A-4F24-A770-B3EE6737004F}"/>
              </a:ext>
            </a:extLst>
          </p:cNvPr>
          <p:cNvCxnSpPr>
            <a:cxnSpLocks/>
          </p:cNvCxnSpPr>
          <p:nvPr/>
        </p:nvCxnSpPr>
        <p:spPr>
          <a:xfrm flipV="1">
            <a:off x="2000686" y="240952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0A19AA3-5DBB-4030-932D-B83FAABFA134}"/>
              </a:ext>
            </a:extLst>
          </p:cNvPr>
          <p:cNvSpPr txBox="1"/>
          <p:nvPr/>
        </p:nvSpPr>
        <p:spPr>
          <a:xfrm>
            <a:off x="2030761" y="21121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6467CE-FA0D-4C2F-BBF5-1E209505AAD7}"/>
              </a:ext>
            </a:extLst>
          </p:cNvPr>
          <p:cNvSpPr txBox="1"/>
          <p:nvPr/>
        </p:nvSpPr>
        <p:spPr>
          <a:xfrm>
            <a:off x="2321996" y="2358099"/>
            <a:ext cx="38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9AC4B4-7BBC-454B-B2F8-A46C3A1A9D03}"/>
              </a:ext>
            </a:extLst>
          </p:cNvPr>
          <p:cNvSpPr txBox="1"/>
          <p:nvPr/>
        </p:nvSpPr>
        <p:spPr>
          <a:xfrm>
            <a:off x="2007705" y="321752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EC7A4F-C988-4CCA-8D2A-1BB84AFC5907}"/>
              </a:ext>
            </a:extLst>
          </p:cNvPr>
          <p:cNvSpPr txBox="1"/>
          <p:nvPr/>
        </p:nvSpPr>
        <p:spPr>
          <a:xfrm>
            <a:off x="1532151" y="32181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1A8D845-2D65-4F75-B6DE-EC44927024E3}"/>
              </a:ext>
            </a:extLst>
          </p:cNvPr>
          <p:cNvCxnSpPr>
            <a:cxnSpLocks/>
          </p:cNvCxnSpPr>
          <p:nvPr/>
        </p:nvCxnSpPr>
        <p:spPr>
          <a:xfrm flipV="1">
            <a:off x="1556186" y="240952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CF96ABC-E840-4FB9-BCB5-96FDDB91295D}"/>
              </a:ext>
            </a:extLst>
          </p:cNvPr>
          <p:cNvSpPr txBox="1"/>
          <p:nvPr/>
        </p:nvSpPr>
        <p:spPr>
          <a:xfrm>
            <a:off x="1586261" y="21121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F61C0B-63BF-4F58-A49C-ABF00741BDE6}"/>
              </a:ext>
            </a:extLst>
          </p:cNvPr>
          <p:cNvSpPr txBox="1"/>
          <p:nvPr/>
        </p:nvSpPr>
        <p:spPr>
          <a:xfrm>
            <a:off x="1878617" y="2354262"/>
            <a:ext cx="303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A40EF0-651C-48A9-A85C-173C6ADF7BA6}"/>
              </a:ext>
            </a:extLst>
          </p:cNvPr>
          <p:cNvSpPr txBox="1"/>
          <p:nvPr/>
        </p:nvSpPr>
        <p:spPr>
          <a:xfrm>
            <a:off x="1841644" y="321094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07A8A1-D5E3-4146-8E77-F5715127452A}"/>
              </a:ext>
            </a:extLst>
          </p:cNvPr>
          <p:cNvSpPr txBox="1"/>
          <p:nvPr/>
        </p:nvSpPr>
        <p:spPr>
          <a:xfrm>
            <a:off x="1171824" y="321752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1DA51C-AE90-4E18-9CC8-F4BEC4654197}"/>
              </a:ext>
            </a:extLst>
          </p:cNvPr>
          <p:cNvSpPr txBox="1"/>
          <p:nvPr/>
        </p:nvSpPr>
        <p:spPr>
          <a:xfrm>
            <a:off x="8099778" y="489084"/>
            <a:ext cx="25282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£3.9 5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46D9E6D-512B-4A4C-94C5-B3F7C012E5F2}"/>
              </a:ext>
            </a:extLst>
          </p:cNvPr>
          <p:cNvGrpSpPr/>
          <p:nvPr/>
        </p:nvGrpSpPr>
        <p:grpSpPr>
          <a:xfrm>
            <a:off x="3545550" y="2325473"/>
            <a:ext cx="1885499" cy="1414081"/>
            <a:chOff x="1371600" y="1941038"/>
            <a:chExt cx="1885499" cy="14140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B37525E-CB86-4EDB-86CA-DCC6E3079963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7.0 0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F3C4EB6-E478-4936-B08C-2CA40BF0D26A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3.9 5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D6D8A97-DD6E-4651-BB7D-50CAD01D1FD3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830E98C-4000-4C2A-A8FA-B9EE9BA4AA9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24BADC9-E55F-4C4B-9C83-B693539DF27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FA2ADF2-C3BE-413F-9DDA-F703AD214C5F}"/>
              </a:ext>
            </a:extLst>
          </p:cNvPr>
          <p:cNvSpPr txBox="1"/>
          <p:nvPr/>
        </p:nvSpPr>
        <p:spPr>
          <a:xfrm>
            <a:off x="4873452" y="321094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B4D48BE-E962-4BFD-9CFD-BA56642BD9F0}"/>
              </a:ext>
            </a:extLst>
          </p:cNvPr>
          <p:cNvCxnSpPr>
            <a:cxnSpLocks/>
          </p:cNvCxnSpPr>
          <p:nvPr/>
        </p:nvCxnSpPr>
        <p:spPr>
          <a:xfrm flipV="1">
            <a:off x="4431038" y="240952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DD5B835-F079-4D63-A66E-98984FA3CFDD}"/>
              </a:ext>
            </a:extLst>
          </p:cNvPr>
          <p:cNvSpPr txBox="1"/>
          <p:nvPr/>
        </p:nvSpPr>
        <p:spPr>
          <a:xfrm>
            <a:off x="4461113" y="21121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A13ECA-427B-4727-8300-17BE9D25C820}"/>
              </a:ext>
            </a:extLst>
          </p:cNvPr>
          <p:cNvSpPr txBox="1"/>
          <p:nvPr/>
        </p:nvSpPr>
        <p:spPr>
          <a:xfrm>
            <a:off x="4752348" y="2358099"/>
            <a:ext cx="38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45D6522-CE0D-43FE-9B57-C9E0C7E2C1E6}"/>
              </a:ext>
            </a:extLst>
          </p:cNvPr>
          <p:cNvSpPr txBox="1"/>
          <p:nvPr/>
        </p:nvSpPr>
        <p:spPr>
          <a:xfrm>
            <a:off x="4438057" y="321752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3865AAB-58F0-42A9-8ECB-337701F0EB93}"/>
              </a:ext>
            </a:extLst>
          </p:cNvPr>
          <p:cNvSpPr txBox="1"/>
          <p:nvPr/>
        </p:nvSpPr>
        <p:spPr>
          <a:xfrm>
            <a:off x="3962503" y="32181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BD075A-30A4-4486-8D7B-D2B8F623D8C3}"/>
              </a:ext>
            </a:extLst>
          </p:cNvPr>
          <p:cNvCxnSpPr>
            <a:cxnSpLocks/>
          </p:cNvCxnSpPr>
          <p:nvPr/>
        </p:nvCxnSpPr>
        <p:spPr>
          <a:xfrm flipV="1">
            <a:off x="3986538" y="240952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DA11C71-BA3B-4B80-8B39-1E154E4E3330}"/>
              </a:ext>
            </a:extLst>
          </p:cNvPr>
          <p:cNvSpPr txBox="1"/>
          <p:nvPr/>
        </p:nvSpPr>
        <p:spPr>
          <a:xfrm>
            <a:off x="4016613" y="21121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9738405-E353-4870-9A93-0202DF0A2BC2}"/>
              </a:ext>
            </a:extLst>
          </p:cNvPr>
          <p:cNvSpPr txBox="1"/>
          <p:nvPr/>
        </p:nvSpPr>
        <p:spPr>
          <a:xfrm>
            <a:off x="4308969" y="2354262"/>
            <a:ext cx="303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39F7445-6951-4E38-A5F1-B4D5D804DE24}"/>
              </a:ext>
            </a:extLst>
          </p:cNvPr>
          <p:cNvSpPr txBox="1"/>
          <p:nvPr/>
        </p:nvSpPr>
        <p:spPr>
          <a:xfrm>
            <a:off x="4271996" y="321094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6F17DD-C097-4C4F-9C79-4395AEA84B02}"/>
              </a:ext>
            </a:extLst>
          </p:cNvPr>
          <p:cNvSpPr txBox="1"/>
          <p:nvPr/>
        </p:nvSpPr>
        <p:spPr>
          <a:xfrm>
            <a:off x="3602176" y="321752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0F601A-BA27-448C-9DFF-50C480ACB3BE}"/>
              </a:ext>
            </a:extLst>
          </p:cNvPr>
          <p:cNvSpPr txBox="1"/>
          <p:nvPr/>
        </p:nvSpPr>
        <p:spPr>
          <a:xfrm>
            <a:off x="9566031" y="1481161"/>
            <a:ext cx="2110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£3.0 5</a:t>
            </a:r>
          </a:p>
        </p:txBody>
      </p:sp>
    </p:spTree>
    <p:extLst>
      <p:ext uri="{BB962C8B-B14F-4D97-AF65-F5344CB8AC3E}">
        <p14:creationId xmlns:p14="http://schemas.microsoft.com/office/powerpoint/2010/main" val="197938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8" grpId="0"/>
      <p:bldP spid="30" grpId="0"/>
      <p:bldP spid="31" grpId="0"/>
      <p:bldP spid="32" grpId="0"/>
      <p:bldP spid="33" grpId="0"/>
      <p:bldP spid="35" grpId="0"/>
      <p:bldP spid="36" grpId="0"/>
      <p:bldP spid="37" grpId="0"/>
      <p:bldP spid="38" grpId="0"/>
      <p:bldP spid="39" grpId="0"/>
    </p:bldLst>
  </p:timing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these digits.</a:t>
            </a:r>
          </a:p>
          <a:p>
            <a:r>
              <a:rPr lang="en-US" sz="3200" dirty="0"/>
              <a:t>5     0     8     2</a:t>
            </a:r>
          </a:p>
          <a:p>
            <a:r>
              <a:rPr lang="en-US" sz="3200" b="1" dirty="0"/>
              <a:t>Make the largest number possible with the digits.</a:t>
            </a:r>
          </a:p>
          <a:p>
            <a:r>
              <a:rPr lang="en-US" sz="3200" b="1" dirty="0"/>
              <a:t>Write your number in words.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7DEE71-60D2-491E-8A71-F7A5C55931E3}"/>
              </a:ext>
            </a:extLst>
          </p:cNvPr>
          <p:cNvSpPr txBox="1"/>
          <p:nvPr/>
        </p:nvSpPr>
        <p:spPr>
          <a:xfrm>
            <a:off x="645272" y="2294116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49521B-0402-4A35-9EBA-02BC1A307063}"/>
              </a:ext>
            </a:extLst>
          </p:cNvPr>
          <p:cNvSpPr txBox="1"/>
          <p:nvPr/>
        </p:nvSpPr>
        <p:spPr>
          <a:xfrm>
            <a:off x="1179001" y="2297894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2185EB-5C36-4A52-A6DF-D56D8C1F644C}"/>
              </a:ext>
            </a:extLst>
          </p:cNvPr>
          <p:cNvSpPr txBox="1"/>
          <p:nvPr/>
        </p:nvSpPr>
        <p:spPr>
          <a:xfrm>
            <a:off x="1726378" y="2294116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3CBBC4-86B7-4E57-9EDB-FBFB8071FD7A}"/>
              </a:ext>
            </a:extLst>
          </p:cNvPr>
          <p:cNvSpPr txBox="1"/>
          <p:nvPr/>
        </p:nvSpPr>
        <p:spPr>
          <a:xfrm>
            <a:off x="2246459" y="2290338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6A2BA5-B9E2-4AA4-922F-4A4210C93D8A}"/>
              </a:ext>
            </a:extLst>
          </p:cNvPr>
          <p:cNvSpPr txBox="1"/>
          <p:nvPr/>
        </p:nvSpPr>
        <p:spPr>
          <a:xfrm>
            <a:off x="2888967" y="2286560"/>
            <a:ext cx="7872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eight thousand, five hundred and twenty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259A6B-3FFC-41E8-801E-F9A5731D835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21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David needs to solve this problem.</a:t>
            </a:r>
          </a:p>
          <a:p>
            <a:r>
              <a:rPr lang="en-US" sz="3200" b="1" dirty="0"/>
              <a:t>‘How much do two oranges and one apple cost?’ </a:t>
            </a:r>
          </a:p>
          <a:p>
            <a:r>
              <a:rPr lang="en-US" sz="3200" b="1" dirty="0"/>
              <a:t>Tick all the information that David needs to solve his problem.</a:t>
            </a:r>
          </a:p>
          <a:p>
            <a:endParaRPr lang="en-US" sz="3200" b="1" dirty="0"/>
          </a:p>
          <a:p>
            <a:r>
              <a:rPr lang="en-US" sz="3200" dirty="0"/>
              <a:t>An orange costs 5p more than an apple.</a:t>
            </a:r>
          </a:p>
          <a:p>
            <a:endParaRPr lang="en-US" sz="3200" dirty="0"/>
          </a:p>
          <a:p>
            <a:r>
              <a:rPr lang="en-US" sz="3200" dirty="0"/>
              <a:t>An apple costs 20p</a:t>
            </a:r>
          </a:p>
          <a:p>
            <a:endParaRPr lang="en-US" sz="3200" dirty="0"/>
          </a:p>
          <a:p>
            <a:r>
              <a:rPr lang="en-US" sz="3200" dirty="0"/>
              <a:t>David has £1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D577C5-10A4-4B50-B64B-9EAB1C9E4328}"/>
              </a:ext>
            </a:extLst>
          </p:cNvPr>
          <p:cNvSpPr/>
          <p:nvPr/>
        </p:nvSpPr>
        <p:spPr>
          <a:xfrm>
            <a:off x="6636362" y="195821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3C372D-650A-480B-B23B-6A87F79C31B6}"/>
              </a:ext>
            </a:extLst>
          </p:cNvPr>
          <p:cNvSpPr/>
          <p:nvPr/>
        </p:nvSpPr>
        <p:spPr>
          <a:xfrm>
            <a:off x="3147204" y="292876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A7BEB3-062D-419F-AA43-B3932235DF11}"/>
              </a:ext>
            </a:extLst>
          </p:cNvPr>
          <p:cNvSpPr/>
          <p:nvPr/>
        </p:nvSpPr>
        <p:spPr>
          <a:xfrm>
            <a:off x="5383596" y="2517295"/>
            <a:ext cx="4968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…so 25p per orange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B6632D-BFF9-4B93-BAD3-FFAC58A2139F}"/>
              </a:ext>
            </a:extLst>
          </p:cNvPr>
          <p:cNvSpPr/>
          <p:nvPr/>
        </p:nvSpPr>
        <p:spPr>
          <a:xfrm>
            <a:off x="5383595" y="3661151"/>
            <a:ext cx="49687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 x 25p + 20p = 75p</a:t>
            </a:r>
          </a:p>
        </p:txBody>
      </p:sp>
    </p:spTree>
    <p:extLst>
      <p:ext uri="{BB962C8B-B14F-4D97-AF65-F5344CB8AC3E}">
        <p14:creationId xmlns:p14="http://schemas.microsoft.com/office/powerpoint/2010/main" val="66411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the correct answer.</a:t>
            </a:r>
          </a:p>
          <a:p>
            <a:endParaRPr lang="en-US" sz="3200" b="1" dirty="0"/>
          </a:p>
          <a:p>
            <a:r>
              <a:rPr lang="en-US" sz="3200" b="1" dirty="0"/>
              <a:t>About how much does a new-born baby weigh?</a:t>
            </a:r>
          </a:p>
          <a:p>
            <a:endParaRPr lang="en-US" sz="3200" b="1" dirty="0"/>
          </a:p>
          <a:p>
            <a:r>
              <a:rPr lang="en-US" sz="3200" dirty="0"/>
              <a:t>	0.3 kg              3 kg              30 kg              300 kg</a:t>
            </a:r>
          </a:p>
          <a:p>
            <a:endParaRPr lang="en-US" sz="3200" b="1" dirty="0"/>
          </a:p>
          <a:p>
            <a:r>
              <a:rPr lang="en-US" sz="3200" b="1" dirty="0"/>
              <a:t>About how much milk does a baby’s bottle hold?</a:t>
            </a:r>
          </a:p>
          <a:p>
            <a:endParaRPr lang="en-US" sz="3200" b="1" dirty="0"/>
          </a:p>
          <a:p>
            <a:r>
              <a:rPr lang="en-US" sz="3200" dirty="0"/>
              <a:t>	3 </a:t>
            </a:r>
            <a:r>
              <a:rPr lang="en-US" sz="3200" dirty="0" err="1"/>
              <a:t>millilitres</a:t>
            </a:r>
            <a:r>
              <a:rPr lang="en-US" sz="3200" dirty="0"/>
              <a:t>          300 </a:t>
            </a:r>
            <a:r>
              <a:rPr lang="en-US" sz="3200" dirty="0" err="1"/>
              <a:t>millilitres</a:t>
            </a:r>
            <a:r>
              <a:rPr lang="en-US" sz="3200" dirty="0"/>
              <a:t>          3 </a:t>
            </a:r>
            <a:r>
              <a:rPr lang="en-US" sz="3200" dirty="0" err="1"/>
              <a:t>litres</a:t>
            </a:r>
            <a:r>
              <a:rPr lang="en-US" sz="3200" dirty="0"/>
              <a:t>          300 </a:t>
            </a:r>
            <a:r>
              <a:rPr lang="en-US" sz="3200" dirty="0" err="1"/>
              <a:t>litres</a:t>
            </a:r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14F462-0A8E-42C6-B537-54208DD26224}"/>
              </a:ext>
            </a:extLst>
          </p:cNvPr>
          <p:cNvSpPr/>
          <p:nvPr/>
        </p:nvSpPr>
        <p:spPr>
          <a:xfrm>
            <a:off x="3956469" y="195821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11C5C7-3B0B-4782-8273-5DEF3E1B27E7}"/>
              </a:ext>
            </a:extLst>
          </p:cNvPr>
          <p:cNvSpPr/>
          <p:nvPr/>
        </p:nvSpPr>
        <p:spPr>
          <a:xfrm>
            <a:off x="5987194" y="386642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76374D-288D-466C-A767-0D70A376A0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53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CB0318-0AF7-45A9-BEDC-D51FBF369090}"/>
              </a:ext>
            </a:extLst>
          </p:cNvPr>
          <p:cNvSpPr/>
          <p:nvPr/>
        </p:nvSpPr>
        <p:spPr>
          <a:xfrm>
            <a:off x="56123" y="50000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a pencil sharpener, a key and a rubber.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999B41-5320-492E-923A-968A68B386FE}"/>
              </a:ext>
            </a:extLst>
          </p:cNvPr>
          <p:cNvSpPr/>
          <p:nvPr/>
        </p:nvSpPr>
        <p:spPr>
          <a:xfrm>
            <a:off x="56123" y="3663094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length of all three things together?</a:t>
            </a:r>
          </a:p>
          <a:p>
            <a:r>
              <a:rPr lang="en-US" sz="3200" b="1" dirty="0"/>
              <a:t>Give your answer in </a:t>
            </a:r>
            <a:r>
              <a:rPr lang="en-US" sz="3200" b="1" dirty="0" err="1"/>
              <a:t>millimetres</a:t>
            </a:r>
            <a:r>
              <a:rPr lang="en-US" sz="3200" b="1" dirty="0"/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2B478E-C59E-438A-92E4-4B9BECE0E290}"/>
              </a:ext>
            </a:extLst>
          </p:cNvPr>
          <p:cNvSpPr/>
          <p:nvPr/>
        </p:nvSpPr>
        <p:spPr>
          <a:xfrm>
            <a:off x="56123" y="5215057"/>
            <a:ext cx="6039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length of the key?</a:t>
            </a:r>
          </a:p>
          <a:p>
            <a:r>
              <a:rPr lang="en-US" sz="3200" b="1" dirty="0"/>
              <a:t>Give your answer in </a:t>
            </a:r>
            <a:r>
              <a:rPr lang="en-US" sz="3200" b="1" dirty="0" err="1"/>
              <a:t>millimetres</a:t>
            </a:r>
            <a:r>
              <a:rPr lang="en-US" sz="3200" b="1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C752E2-E52F-4C9E-9C9C-E543D82D6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28" y="634775"/>
            <a:ext cx="7863599" cy="29401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2F9D3E-010B-494B-8590-DD293FE29B4E}"/>
              </a:ext>
            </a:extLst>
          </p:cNvPr>
          <p:cNvSpPr/>
          <p:nvPr/>
        </p:nvSpPr>
        <p:spPr>
          <a:xfrm>
            <a:off x="7167294" y="1218032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8cm 3mm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EEEB1C-FE8F-442F-8844-B49FF805E8BF}"/>
              </a:ext>
            </a:extLst>
          </p:cNvPr>
          <p:cNvSpPr/>
          <p:nvPr/>
        </p:nvSpPr>
        <p:spPr>
          <a:xfrm>
            <a:off x="7167294" y="1692777"/>
            <a:ext cx="1963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8.3cm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912345-8175-43CC-9F94-394A8B16F908}"/>
              </a:ext>
            </a:extLst>
          </p:cNvPr>
          <p:cNvSpPr/>
          <p:nvPr/>
        </p:nvSpPr>
        <p:spPr>
          <a:xfrm>
            <a:off x="5673774" y="4158759"/>
            <a:ext cx="38500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83 millimetres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E5A13B-15B3-4D28-AF34-219188EE0096}"/>
              </a:ext>
            </a:extLst>
          </p:cNvPr>
          <p:cNvSpPr/>
          <p:nvPr/>
        </p:nvSpPr>
        <p:spPr>
          <a:xfrm>
            <a:off x="4605461" y="2685704"/>
            <a:ext cx="719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53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9A5CCE-F72C-4FC3-A988-6F37438C05F7}"/>
              </a:ext>
            </a:extLst>
          </p:cNvPr>
          <p:cNvCxnSpPr/>
          <p:nvPr/>
        </p:nvCxnSpPr>
        <p:spPr>
          <a:xfrm>
            <a:off x="4839322" y="699303"/>
            <a:ext cx="0" cy="20439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09710AC-0E27-4940-AF0B-6C66E6C2F31C}"/>
              </a:ext>
            </a:extLst>
          </p:cNvPr>
          <p:cNvSpPr/>
          <p:nvPr/>
        </p:nvSpPr>
        <p:spPr>
          <a:xfrm>
            <a:off x="2359548" y="2681972"/>
            <a:ext cx="719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453C03-A51B-4FD4-961D-10E3E3AA96E1}"/>
              </a:ext>
            </a:extLst>
          </p:cNvPr>
          <p:cNvCxnSpPr>
            <a:cxnSpLocks/>
          </p:cNvCxnSpPr>
          <p:nvPr/>
        </p:nvCxnSpPr>
        <p:spPr>
          <a:xfrm>
            <a:off x="2593409" y="978794"/>
            <a:ext cx="0" cy="17606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3B7F0E3-F6C7-44AB-BF82-9785BD7F46EA}"/>
              </a:ext>
            </a:extLst>
          </p:cNvPr>
          <p:cNvSpPr/>
          <p:nvPr/>
        </p:nvSpPr>
        <p:spPr>
          <a:xfrm>
            <a:off x="5673774" y="5704863"/>
            <a:ext cx="38500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53 – 24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F0ACF4-0D15-4711-B097-E80F59F4F09A}"/>
              </a:ext>
            </a:extLst>
          </p:cNvPr>
          <p:cNvSpPr/>
          <p:nvPr/>
        </p:nvSpPr>
        <p:spPr>
          <a:xfrm>
            <a:off x="7312074" y="5721191"/>
            <a:ext cx="38500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29 millimetres</a:t>
            </a:r>
          </a:p>
        </p:txBody>
      </p:sp>
    </p:spTree>
    <p:extLst>
      <p:ext uri="{BB962C8B-B14F-4D97-AF65-F5344CB8AC3E}">
        <p14:creationId xmlns:p14="http://schemas.microsoft.com/office/powerpoint/2010/main" val="409074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  <p:bldP spid="16" grpId="0"/>
      <p:bldP spid="17" grpId="0"/>
    </p:bldLst>
  </p:timing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boat can safely carry 145 kilograms.</a:t>
            </a:r>
          </a:p>
        </p:txBody>
      </p:sp>
      <p:pic>
        <p:nvPicPr>
          <p:cNvPr id="175106" name="Picture 2">
            <a:extLst>
              <a:ext uri="{FF2B5EF4-FFF2-40B4-BE49-F238E27FC236}">
                <a16:creationId xmlns:a16="http://schemas.microsoft.com/office/drawing/2014/main" id="{358058BF-D633-4101-B4F7-6972E1785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859" y="236583"/>
            <a:ext cx="129698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107" name="Picture 3">
            <a:extLst>
              <a:ext uri="{FF2B5EF4-FFF2-40B4-BE49-F238E27FC236}">
                <a16:creationId xmlns:a16="http://schemas.microsoft.com/office/drawing/2014/main" id="{F6CBDB94-43CD-4F24-B9A8-530FEA353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50" y="731302"/>
            <a:ext cx="7976406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3479BB7-FA1A-4DFB-98A7-825D23DA491D}"/>
              </a:ext>
            </a:extLst>
          </p:cNvPr>
          <p:cNvSpPr/>
          <p:nvPr/>
        </p:nvSpPr>
        <p:spPr>
          <a:xfrm>
            <a:off x="56122" y="1966806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Work out if the boat can safely carry Mary and Bob.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02329B-34F5-4BD1-841A-2E8CC0ABC764}"/>
              </a:ext>
            </a:extLst>
          </p:cNvPr>
          <p:cNvSpPr txBox="1"/>
          <p:nvPr/>
        </p:nvSpPr>
        <p:spPr>
          <a:xfrm>
            <a:off x="1245120" y="3499941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5 9.5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A59DE1-EB46-4375-BB15-DCED7C032344}"/>
              </a:ext>
            </a:extLst>
          </p:cNvPr>
          <p:cNvSpPr txBox="1"/>
          <p:nvPr/>
        </p:nvSpPr>
        <p:spPr>
          <a:xfrm>
            <a:off x="1235229" y="393707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8 0.3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134655-7EB4-4536-888D-24FBAD87A99E}"/>
              </a:ext>
            </a:extLst>
          </p:cNvPr>
          <p:cNvCxnSpPr>
            <a:cxnSpLocks/>
          </p:cNvCxnSpPr>
          <p:nvPr/>
        </p:nvCxnSpPr>
        <p:spPr>
          <a:xfrm>
            <a:off x="810482" y="4448151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134A2E2-D268-4B66-8484-F64A3A7EF5CF}"/>
              </a:ext>
            </a:extLst>
          </p:cNvPr>
          <p:cNvCxnSpPr>
            <a:cxnSpLocks/>
          </p:cNvCxnSpPr>
          <p:nvPr/>
        </p:nvCxnSpPr>
        <p:spPr>
          <a:xfrm>
            <a:off x="810482" y="489715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53510A6-2352-4CEF-A0DF-EFEF40C0F8D7}"/>
              </a:ext>
            </a:extLst>
          </p:cNvPr>
          <p:cNvSpPr txBox="1"/>
          <p:nvPr/>
        </p:nvSpPr>
        <p:spPr>
          <a:xfrm>
            <a:off x="817919" y="3946058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22A303-A398-4CF0-A1DC-7B6EF18EA2C5}"/>
              </a:ext>
            </a:extLst>
          </p:cNvPr>
          <p:cNvSpPr txBox="1"/>
          <p:nvPr/>
        </p:nvSpPr>
        <p:spPr>
          <a:xfrm>
            <a:off x="1984410" y="437233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468F92-0C92-44CA-91F6-016912E04184}"/>
              </a:ext>
            </a:extLst>
          </p:cNvPr>
          <p:cNvSpPr txBox="1"/>
          <p:nvPr/>
        </p:nvSpPr>
        <p:spPr>
          <a:xfrm>
            <a:off x="2135005" y="437233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EDC606-12A2-4B5D-802F-1779C82F23B0}"/>
              </a:ext>
            </a:extLst>
          </p:cNvPr>
          <p:cNvSpPr txBox="1"/>
          <p:nvPr/>
        </p:nvSpPr>
        <p:spPr>
          <a:xfrm>
            <a:off x="1697591" y="4369393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DB2DE1-C365-43D8-B506-00A853ADEA37}"/>
              </a:ext>
            </a:extLst>
          </p:cNvPr>
          <p:cNvSpPr txBox="1"/>
          <p:nvPr/>
        </p:nvSpPr>
        <p:spPr>
          <a:xfrm>
            <a:off x="774746" y="4376055"/>
            <a:ext cx="101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1CAA8C-9A76-433A-ACE6-228BFCFA40C3}"/>
              </a:ext>
            </a:extLst>
          </p:cNvPr>
          <p:cNvSpPr/>
          <p:nvPr/>
        </p:nvSpPr>
        <p:spPr>
          <a:xfrm>
            <a:off x="2600043" y="4399138"/>
            <a:ext cx="30973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is less than 145.0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4F6DB4B-C893-459E-B864-57080AFA421E}"/>
              </a:ext>
            </a:extLst>
          </p:cNvPr>
          <p:cNvSpPr/>
          <p:nvPr/>
        </p:nvSpPr>
        <p:spPr>
          <a:xfrm>
            <a:off x="774746" y="2618287"/>
            <a:ext cx="70085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The boat </a:t>
            </a:r>
            <a:r>
              <a:rPr lang="en-GB" sz="32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can</a:t>
            </a:r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 safely carry Mary and Bob.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0DDC63-7275-4004-9973-B512300274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7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/>
      <p:bldP spid="21" grpId="0"/>
      <p:bldP spid="22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24249</Words>
  <Application>Microsoft Office PowerPoint</Application>
  <PresentationFormat>Widescreen</PresentationFormat>
  <Paragraphs>6705</Paragraphs>
  <Slides>470</Slides>
  <Notes>470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470</vt:i4>
      </vt:variant>
    </vt:vector>
  </HeadingPairs>
  <TitlesOfParts>
    <vt:vector size="476" baseType="lpstr">
      <vt:lpstr>MS Mincho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Rigelsford</dc:creator>
  <cp:lastModifiedBy>Simon Rigelsford</cp:lastModifiedBy>
  <cp:revision>38</cp:revision>
  <dcterms:created xsi:type="dcterms:W3CDTF">2020-06-09T16:43:25Z</dcterms:created>
  <dcterms:modified xsi:type="dcterms:W3CDTF">2020-08-30T11:35:49Z</dcterms:modified>
</cp:coreProperties>
</file>