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69.xml" ContentType="application/vnd.openxmlformats-officedocument.presentationml.slide+xml"/>
  <Override PartName="/ppt/slides/slide170.xml" ContentType="application/vnd.openxmlformats-officedocument.presentationml.slide+xml"/>
  <Override PartName="/ppt/slides/slide171.xml" ContentType="application/vnd.openxmlformats-officedocument.presentationml.slide+xml"/>
  <Override PartName="/ppt/slides/slide172.xml" ContentType="application/vnd.openxmlformats-officedocument.presentationml.slide+xml"/>
  <Override PartName="/ppt/slides/slide173.xml" ContentType="application/vnd.openxmlformats-officedocument.presentationml.slide+xml"/>
  <Override PartName="/ppt/slides/slide174.xml" ContentType="application/vnd.openxmlformats-officedocument.presentationml.slide+xml"/>
  <Override PartName="/ppt/slides/slide175.xml" ContentType="application/vnd.openxmlformats-officedocument.presentationml.slide+xml"/>
  <Override PartName="/ppt/slides/slide176.xml" ContentType="application/vnd.openxmlformats-officedocument.presentationml.slide+xml"/>
  <Override PartName="/ppt/slides/slide177.xml" ContentType="application/vnd.openxmlformats-officedocument.presentationml.slide+xml"/>
  <Override PartName="/ppt/slides/slide178.xml" ContentType="application/vnd.openxmlformats-officedocument.presentationml.slide+xml"/>
  <Override PartName="/ppt/slides/slide179.xml" ContentType="application/vnd.openxmlformats-officedocument.presentationml.slide+xml"/>
  <Override PartName="/ppt/slides/slide180.xml" ContentType="application/vnd.openxmlformats-officedocument.presentationml.slide+xml"/>
  <Override PartName="/ppt/slides/slide181.xml" ContentType="application/vnd.openxmlformats-officedocument.presentationml.slide+xml"/>
  <Override PartName="/ppt/slides/slide182.xml" ContentType="application/vnd.openxmlformats-officedocument.presentationml.slide+xml"/>
  <Override PartName="/ppt/slides/slide183.xml" ContentType="application/vnd.openxmlformats-officedocument.presentationml.slide+xml"/>
  <Override PartName="/ppt/slides/slide184.xml" ContentType="application/vnd.openxmlformats-officedocument.presentationml.slide+xml"/>
  <Override PartName="/ppt/slides/slide185.xml" ContentType="application/vnd.openxmlformats-officedocument.presentationml.slide+xml"/>
  <Override PartName="/ppt/slides/slide186.xml" ContentType="application/vnd.openxmlformats-officedocument.presentationml.slide+xml"/>
  <Override PartName="/ppt/slides/slide187.xml" ContentType="application/vnd.openxmlformats-officedocument.presentationml.slide+xml"/>
  <Override PartName="/ppt/slides/slide188.xml" ContentType="application/vnd.openxmlformats-officedocument.presentationml.slide+xml"/>
  <Override PartName="/ppt/slides/slide189.xml" ContentType="application/vnd.openxmlformats-officedocument.presentationml.slide+xml"/>
  <Override PartName="/ppt/slides/slide190.xml" ContentType="application/vnd.openxmlformats-officedocument.presentationml.slide+xml"/>
  <Override PartName="/ppt/slides/slide191.xml" ContentType="application/vnd.openxmlformats-officedocument.presentationml.slide+xml"/>
  <Override PartName="/ppt/slides/slide192.xml" ContentType="application/vnd.openxmlformats-officedocument.presentationml.slide+xml"/>
  <Override PartName="/ppt/slides/slide193.xml" ContentType="application/vnd.openxmlformats-officedocument.presentationml.slide+xml"/>
  <Override PartName="/ppt/slides/slide194.xml" ContentType="application/vnd.openxmlformats-officedocument.presentationml.slide+xml"/>
  <Override PartName="/ppt/slides/slide195.xml" ContentType="application/vnd.openxmlformats-officedocument.presentationml.slide+xml"/>
  <Override PartName="/ppt/slides/slide196.xml" ContentType="application/vnd.openxmlformats-officedocument.presentationml.slide+xml"/>
  <Override PartName="/ppt/slides/slide197.xml" ContentType="application/vnd.openxmlformats-officedocument.presentationml.slide+xml"/>
  <Override PartName="/ppt/slides/slide198.xml" ContentType="application/vnd.openxmlformats-officedocument.presentationml.slide+xml"/>
  <Override PartName="/ppt/slides/slide199.xml" ContentType="application/vnd.openxmlformats-officedocument.presentationml.slide+xml"/>
  <Override PartName="/ppt/slides/slide200.xml" ContentType="application/vnd.openxmlformats-officedocument.presentationml.slide+xml"/>
  <Override PartName="/ppt/slides/slide201.xml" ContentType="application/vnd.openxmlformats-officedocument.presentationml.slide+xml"/>
  <Override PartName="/ppt/slides/slide202.xml" ContentType="application/vnd.openxmlformats-officedocument.presentationml.slide+xml"/>
  <Override PartName="/ppt/slides/slide203.xml" ContentType="application/vnd.openxmlformats-officedocument.presentationml.slide+xml"/>
  <Override PartName="/ppt/slides/slide204.xml" ContentType="application/vnd.openxmlformats-officedocument.presentationml.slide+xml"/>
  <Override PartName="/ppt/slides/slide205.xml" ContentType="application/vnd.openxmlformats-officedocument.presentationml.slide+xml"/>
  <Override PartName="/ppt/slides/slide206.xml" ContentType="application/vnd.openxmlformats-officedocument.presentationml.slide+xml"/>
  <Override PartName="/ppt/slides/slide207.xml" ContentType="application/vnd.openxmlformats-officedocument.presentationml.slide+xml"/>
  <Override PartName="/ppt/slides/slide208.xml" ContentType="application/vnd.openxmlformats-officedocument.presentationml.slide+xml"/>
  <Override PartName="/ppt/slides/slide209.xml" ContentType="application/vnd.openxmlformats-officedocument.presentationml.slide+xml"/>
  <Override PartName="/ppt/slides/slide210.xml" ContentType="application/vnd.openxmlformats-officedocument.presentationml.slide+xml"/>
  <Override PartName="/ppt/slides/slide211.xml" ContentType="application/vnd.openxmlformats-officedocument.presentationml.slide+xml"/>
  <Override PartName="/ppt/slides/slide212.xml" ContentType="application/vnd.openxmlformats-officedocument.presentationml.slide+xml"/>
  <Override PartName="/ppt/slides/slide213.xml" ContentType="application/vnd.openxmlformats-officedocument.presentationml.slide+xml"/>
  <Override PartName="/ppt/slides/slide214.xml" ContentType="application/vnd.openxmlformats-officedocument.presentationml.slide+xml"/>
  <Override PartName="/ppt/slides/slide215.xml" ContentType="application/vnd.openxmlformats-officedocument.presentationml.slide+xml"/>
  <Override PartName="/ppt/slides/slide216.xml" ContentType="application/vnd.openxmlformats-officedocument.presentationml.slide+xml"/>
  <Override PartName="/ppt/slides/slide217.xml" ContentType="application/vnd.openxmlformats-officedocument.presentationml.slide+xml"/>
  <Override PartName="/ppt/slides/slide218.xml" ContentType="application/vnd.openxmlformats-officedocument.presentationml.slide+xml"/>
  <Override PartName="/ppt/slides/slide219.xml" ContentType="application/vnd.openxmlformats-officedocument.presentationml.slide+xml"/>
  <Override PartName="/ppt/slides/slide220.xml" ContentType="application/vnd.openxmlformats-officedocument.presentationml.slide+xml"/>
  <Override PartName="/ppt/slides/slide221.xml" ContentType="application/vnd.openxmlformats-officedocument.presentationml.slide+xml"/>
  <Override PartName="/ppt/slides/slide222.xml" ContentType="application/vnd.openxmlformats-officedocument.presentationml.slide+xml"/>
  <Override PartName="/ppt/slides/slide223.xml" ContentType="application/vnd.openxmlformats-officedocument.presentationml.slide+xml"/>
  <Override PartName="/ppt/slides/slide224.xml" ContentType="application/vnd.openxmlformats-officedocument.presentationml.slide+xml"/>
  <Override PartName="/ppt/slides/slide225.xml" ContentType="application/vnd.openxmlformats-officedocument.presentationml.slide+xml"/>
  <Override PartName="/ppt/slides/slide226.xml" ContentType="application/vnd.openxmlformats-officedocument.presentationml.slide+xml"/>
  <Override PartName="/ppt/slides/slide227.xml" ContentType="application/vnd.openxmlformats-officedocument.presentationml.slide+xml"/>
  <Override PartName="/ppt/slides/slide228.xml" ContentType="application/vnd.openxmlformats-officedocument.presentationml.slide+xml"/>
  <Override PartName="/ppt/slides/slide229.xml" ContentType="application/vnd.openxmlformats-officedocument.presentationml.slide+xml"/>
  <Override PartName="/ppt/slides/slide230.xml" ContentType="application/vnd.openxmlformats-officedocument.presentationml.slide+xml"/>
  <Override PartName="/ppt/slides/slide2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05.xml" ContentType="application/vnd.openxmlformats-officedocument.presentationml.notesSlide+xml"/>
  <Override PartName="/ppt/notesSlides/notesSlide106.xml" ContentType="application/vnd.openxmlformats-officedocument.presentationml.notesSlide+xml"/>
  <Override PartName="/ppt/notesSlides/notesSlide107.xml" ContentType="application/vnd.openxmlformats-officedocument.presentationml.notesSlide+xml"/>
  <Override PartName="/ppt/notesSlides/notesSlide108.xml" ContentType="application/vnd.openxmlformats-officedocument.presentationml.notesSlide+xml"/>
  <Override PartName="/ppt/notesSlides/notesSlide109.xml" ContentType="application/vnd.openxmlformats-officedocument.presentationml.notesSlide+xml"/>
  <Override PartName="/ppt/notesSlides/notesSlide110.xml" ContentType="application/vnd.openxmlformats-officedocument.presentationml.notesSlide+xml"/>
  <Override PartName="/ppt/notesSlides/notesSlide111.xml" ContentType="application/vnd.openxmlformats-officedocument.presentationml.notesSlide+xml"/>
  <Override PartName="/ppt/notesSlides/notesSlide112.xml" ContentType="application/vnd.openxmlformats-officedocument.presentationml.notesSlide+xml"/>
  <Override PartName="/ppt/notesSlides/notesSlide113.xml" ContentType="application/vnd.openxmlformats-officedocument.presentationml.notesSlide+xml"/>
  <Override PartName="/ppt/notesSlides/notesSlide114.xml" ContentType="application/vnd.openxmlformats-officedocument.presentationml.notesSlide+xml"/>
  <Override PartName="/ppt/notesSlides/notesSlide115.xml" ContentType="application/vnd.openxmlformats-officedocument.presentationml.notesSlide+xml"/>
  <Override PartName="/ppt/notesSlides/notesSlide116.xml" ContentType="application/vnd.openxmlformats-officedocument.presentationml.notesSlide+xml"/>
  <Override PartName="/ppt/notesSlides/notesSlide117.xml" ContentType="application/vnd.openxmlformats-officedocument.presentationml.notesSlide+xml"/>
  <Override PartName="/ppt/notesSlides/notesSlide118.xml" ContentType="application/vnd.openxmlformats-officedocument.presentationml.notesSlide+xml"/>
  <Override PartName="/ppt/notesSlides/notesSlide119.xml" ContentType="application/vnd.openxmlformats-officedocument.presentationml.notesSlide+xml"/>
  <Override PartName="/ppt/notesSlides/notesSlide120.xml" ContentType="application/vnd.openxmlformats-officedocument.presentationml.notesSlide+xml"/>
  <Override PartName="/ppt/notesSlides/notesSlide121.xml" ContentType="application/vnd.openxmlformats-officedocument.presentationml.notesSlide+xml"/>
  <Override PartName="/ppt/notesSlides/notesSlide122.xml" ContentType="application/vnd.openxmlformats-officedocument.presentationml.notesSlide+xml"/>
  <Override PartName="/ppt/notesSlides/notesSlide123.xml" ContentType="application/vnd.openxmlformats-officedocument.presentationml.notesSlide+xml"/>
  <Override PartName="/ppt/notesSlides/notesSlide124.xml" ContentType="application/vnd.openxmlformats-officedocument.presentationml.notesSlide+xml"/>
  <Override PartName="/ppt/notesSlides/notesSlide125.xml" ContentType="application/vnd.openxmlformats-officedocument.presentationml.notesSlide+xml"/>
  <Override PartName="/ppt/notesSlides/notesSlide126.xml" ContentType="application/vnd.openxmlformats-officedocument.presentationml.notesSlide+xml"/>
  <Override PartName="/ppt/notesSlides/notesSlide127.xml" ContentType="application/vnd.openxmlformats-officedocument.presentationml.notesSlide+xml"/>
  <Override PartName="/ppt/notesSlides/notesSlide128.xml" ContentType="application/vnd.openxmlformats-officedocument.presentationml.notesSlide+xml"/>
  <Override PartName="/ppt/notesSlides/notesSlide129.xml" ContentType="application/vnd.openxmlformats-officedocument.presentationml.notesSlide+xml"/>
  <Override PartName="/ppt/notesSlides/notesSlide130.xml" ContentType="application/vnd.openxmlformats-officedocument.presentationml.notesSlide+xml"/>
  <Override PartName="/ppt/notesSlides/notesSlide131.xml" ContentType="application/vnd.openxmlformats-officedocument.presentationml.notesSlide+xml"/>
  <Override PartName="/ppt/notesSlides/notesSlide132.xml" ContentType="application/vnd.openxmlformats-officedocument.presentationml.notesSlide+xml"/>
  <Override PartName="/ppt/notesSlides/notesSlide133.xml" ContentType="application/vnd.openxmlformats-officedocument.presentationml.notesSlide+xml"/>
  <Override PartName="/ppt/notesSlides/notesSlide134.xml" ContentType="application/vnd.openxmlformats-officedocument.presentationml.notesSlide+xml"/>
  <Override PartName="/ppt/notesSlides/notesSlide135.xml" ContentType="application/vnd.openxmlformats-officedocument.presentationml.notesSlide+xml"/>
  <Override PartName="/ppt/notesSlides/notesSlide136.xml" ContentType="application/vnd.openxmlformats-officedocument.presentationml.notesSlide+xml"/>
  <Override PartName="/ppt/notesSlides/notesSlide137.xml" ContentType="application/vnd.openxmlformats-officedocument.presentationml.notesSlide+xml"/>
  <Override PartName="/ppt/notesSlides/notesSlide138.xml" ContentType="application/vnd.openxmlformats-officedocument.presentationml.notesSlide+xml"/>
  <Override PartName="/ppt/notesSlides/notesSlide139.xml" ContentType="application/vnd.openxmlformats-officedocument.presentationml.notesSlide+xml"/>
  <Override PartName="/ppt/notesSlides/notesSlide140.xml" ContentType="application/vnd.openxmlformats-officedocument.presentationml.notesSlide+xml"/>
  <Override PartName="/ppt/notesSlides/notesSlide141.xml" ContentType="application/vnd.openxmlformats-officedocument.presentationml.notesSlide+xml"/>
  <Override PartName="/ppt/notesSlides/notesSlide142.xml" ContentType="application/vnd.openxmlformats-officedocument.presentationml.notesSlide+xml"/>
  <Override PartName="/ppt/notesSlides/notesSlide143.xml" ContentType="application/vnd.openxmlformats-officedocument.presentationml.notesSlide+xml"/>
  <Override PartName="/ppt/notesSlides/notesSlide144.xml" ContentType="application/vnd.openxmlformats-officedocument.presentationml.notesSlide+xml"/>
  <Override PartName="/ppt/notesSlides/notesSlide145.xml" ContentType="application/vnd.openxmlformats-officedocument.presentationml.notesSlide+xml"/>
  <Override PartName="/ppt/notesSlides/notesSlide146.xml" ContentType="application/vnd.openxmlformats-officedocument.presentationml.notesSlide+xml"/>
  <Override PartName="/ppt/notesSlides/notesSlide147.xml" ContentType="application/vnd.openxmlformats-officedocument.presentationml.notesSlide+xml"/>
  <Override PartName="/ppt/notesSlides/notesSlide148.xml" ContentType="application/vnd.openxmlformats-officedocument.presentationml.notesSlide+xml"/>
  <Override PartName="/ppt/notesSlides/notesSlide149.xml" ContentType="application/vnd.openxmlformats-officedocument.presentationml.notesSlide+xml"/>
  <Override PartName="/ppt/notesSlides/notesSlide150.xml" ContentType="application/vnd.openxmlformats-officedocument.presentationml.notesSlide+xml"/>
  <Override PartName="/ppt/notesSlides/notesSlide151.xml" ContentType="application/vnd.openxmlformats-officedocument.presentationml.notesSlide+xml"/>
  <Override PartName="/ppt/notesSlides/notesSlide152.xml" ContentType="application/vnd.openxmlformats-officedocument.presentationml.notesSlide+xml"/>
  <Override PartName="/ppt/notesSlides/notesSlide153.xml" ContentType="application/vnd.openxmlformats-officedocument.presentationml.notesSlide+xml"/>
  <Override PartName="/ppt/notesSlides/notesSlide154.xml" ContentType="application/vnd.openxmlformats-officedocument.presentationml.notesSlide+xml"/>
  <Override PartName="/ppt/notesSlides/notesSlide155.xml" ContentType="application/vnd.openxmlformats-officedocument.presentationml.notesSlide+xml"/>
  <Override PartName="/ppt/notesSlides/notesSlide156.xml" ContentType="application/vnd.openxmlformats-officedocument.presentationml.notesSlide+xml"/>
  <Override PartName="/ppt/notesSlides/notesSlide157.xml" ContentType="application/vnd.openxmlformats-officedocument.presentationml.notesSlide+xml"/>
  <Override PartName="/ppt/notesSlides/notesSlide158.xml" ContentType="application/vnd.openxmlformats-officedocument.presentationml.notesSlide+xml"/>
  <Override PartName="/ppt/notesSlides/notesSlide159.xml" ContentType="application/vnd.openxmlformats-officedocument.presentationml.notesSlide+xml"/>
  <Override PartName="/ppt/notesSlides/notesSlide160.xml" ContentType="application/vnd.openxmlformats-officedocument.presentationml.notesSlide+xml"/>
  <Override PartName="/ppt/notesSlides/notesSlide161.xml" ContentType="application/vnd.openxmlformats-officedocument.presentationml.notesSlide+xml"/>
  <Override PartName="/ppt/notesSlides/notesSlide162.xml" ContentType="application/vnd.openxmlformats-officedocument.presentationml.notesSlide+xml"/>
  <Override PartName="/ppt/notesSlides/notesSlide163.xml" ContentType="application/vnd.openxmlformats-officedocument.presentationml.notesSlide+xml"/>
  <Override PartName="/ppt/notesSlides/notesSlide164.xml" ContentType="application/vnd.openxmlformats-officedocument.presentationml.notesSlide+xml"/>
  <Override PartName="/ppt/notesSlides/notesSlide165.xml" ContentType="application/vnd.openxmlformats-officedocument.presentationml.notesSlide+xml"/>
  <Override PartName="/ppt/notesSlides/notesSlide166.xml" ContentType="application/vnd.openxmlformats-officedocument.presentationml.notesSlide+xml"/>
  <Override PartName="/ppt/notesSlides/notesSlide167.xml" ContentType="application/vnd.openxmlformats-officedocument.presentationml.notesSlide+xml"/>
  <Override PartName="/ppt/notesSlides/notesSlide168.xml" ContentType="application/vnd.openxmlformats-officedocument.presentationml.notesSlide+xml"/>
  <Override PartName="/ppt/notesSlides/notesSlide169.xml" ContentType="application/vnd.openxmlformats-officedocument.presentationml.notesSlide+xml"/>
  <Override PartName="/ppt/notesSlides/notesSlide170.xml" ContentType="application/vnd.openxmlformats-officedocument.presentationml.notesSlide+xml"/>
  <Override PartName="/ppt/notesSlides/notesSlide171.xml" ContentType="application/vnd.openxmlformats-officedocument.presentationml.notesSlide+xml"/>
  <Override PartName="/ppt/notesSlides/notesSlide172.xml" ContentType="application/vnd.openxmlformats-officedocument.presentationml.notesSlide+xml"/>
  <Override PartName="/ppt/notesSlides/notesSlide173.xml" ContentType="application/vnd.openxmlformats-officedocument.presentationml.notesSlide+xml"/>
  <Override PartName="/ppt/notesSlides/notesSlide174.xml" ContentType="application/vnd.openxmlformats-officedocument.presentationml.notesSlide+xml"/>
  <Override PartName="/ppt/notesSlides/notesSlide175.xml" ContentType="application/vnd.openxmlformats-officedocument.presentationml.notesSlide+xml"/>
  <Override PartName="/ppt/notesSlides/notesSlide176.xml" ContentType="application/vnd.openxmlformats-officedocument.presentationml.notesSlide+xml"/>
  <Override PartName="/ppt/notesSlides/notesSlide177.xml" ContentType="application/vnd.openxmlformats-officedocument.presentationml.notesSlide+xml"/>
  <Override PartName="/ppt/notesSlides/notesSlide178.xml" ContentType="application/vnd.openxmlformats-officedocument.presentationml.notesSlide+xml"/>
  <Override PartName="/ppt/notesSlides/notesSlide179.xml" ContentType="application/vnd.openxmlformats-officedocument.presentationml.notesSlide+xml"/>
  <Override PartName="/ppt/notesSlides/notesSlide180.xml" ContentType="application/vnd.openxmlformats-officedocument.presentationml.notesSlide+xml"/>
  <Override PartName="/ppt/notesSlides/notesSlide181.xml" ContentType="application/vnd.openxmlformats-officedocument.presentationml.notesSlide+xml"/>
  <Override PartName="/ppt/notesSlides/notesSlide182.xml" ContentType="application/vnd.openxmlformats-officedocument.presentationml.notesSlide+xml"/>
  <Override PartName="/ppt/notesSlides/notesSlide183.xml" ContentType="application/vnd.openxmlformats-officedocument.presentationml.notesSlide+xml"/>
  <Override PartName="/ppt/notesSlides/notesSlide184.xml" ContentType="application/vnd.openxmlformats-officedocument.presentationml.notesSlide+xml"/>
  <Override PartName="/ppt/notesSlides/notesSlide185.xml" ContentType="application/vnd.openxmlformats-officedocument.presentationml.notesSlide+xml"/>
  <Override PartName="/ppt/notesSlides/notesSlide186.xml" ContentType="application/vnd.openxmlformats-officedocument.presentationml.notesSlide+xml"/>
  <Override PartName="/ppt/notesSlides/notesSlide187.xml" ContentType="application/vnd.openxmlformats-officedocument.presentationml.notesSlide+xml"/>
  <Override PartName="/ppt/notesSlides/notesSlide188.xml" ContentType="application/vnd.openxmlformats-officedocument.presentationml.notesSlide+xml"/>
  <Override PartName="/ppt/notesSlides/notesSlide189.xml" ContentType="application/vnd.openxmlformats-officedocument.presentationml.notesSlide+xml"/>
  <Override PartName="/ppt/notesSlides/notesSlide190.xml" ContentType="application/vnd.openxmlformats-officedocument.presentationml.notesSlide+xml"/>
  <Override PartName="/ppt/notesSlides/notesSlide191.xml" ContentType="application/vnd.openxmlformats-officedocument.presentationml.notesSlide+xml"/>
  <Override PartName="/ppt/notesSlides/notesSlide192.xml" ContentType="application/vnd.openxmlformats-officedocument.presentationml.notesSlide+xml"/>
  <Override PartName="/ppt/notesSlides/notesSlide193.xml" ContentType="application/vnd.openxmlformats-officedocument.presentationml.notesSlide+xml"/>
  <Override PartName="/ppt/notesSlides/notesSlide194.xml" ContentType="application/vnd.openxmlformats-officedocument.presentationml.notesSlide+xml"/>
  <Override PartName="/ppt/notesSlides/notesSlide195.xml" ContentType="application/vnd.openxmlformats-officedocument.presentationml.notesSlide+xml"/>
  <Override PartName="/ppt/notesSlides/notesSlide196.xml" ContentType="application/vnd.openxmlformats-officedocument.presentationml.notesSlide+xml"/>
  <Override PartName="/ppt/notesSlides/notesSlide197.xml" ContentType="application/vnd.openxmlformats-officedocument.presentationml.notesSlide+xml"/>
  <Override PartName="/ppt/notesSlides/notesSlide198.xml" ContentType="application/vnd.openxmlformats-officedocument.presentationml.notesSlide+xml"/>
  <Override PartName="/ppt/notesSlides/notesSlide199.xml" ContentType="application/vnd.openxmlformats-officedocument.presentationml.notesSlide+xml"/>
  <Override PartName="/ppt/notesSlides/notesSlide200.xml" ContentType="application/vnd.openxmlformats-officedocument.presentationml.notesSlide+xml"/>
  <Override PartName="/ppt/notesSlides/notesSlide201.xml" ContentType="application/vnd.openxmlformats-officedocument.presentationml.notesSlide+xml"/>
  <Override PartName="/ppt/notesSlides/notesSlide20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3"/>
  </p:notesMasterIdLst>
  <p:sldIdLst>
    <p:sldId id="954" r:id="rId2"/>
    <p:sldId id="1137" r:id="rId3"/>
    <p:sldId id="1138" r:id="rId4"/>
    <p:sldId id="1139" r:id="rId5"/>
    <p:sldId id="1158" r:id="rId6"/>
    <p:sldId id="1159" r:id="rId7"/>
    <p:sldId id="1130" r:id="rId8"/>
    <p:sldId id="269" r:id="rId9"/>
    <p:sldId id="1160" r:id="rId10"/>
    <p:sldId id="1161" r:id="rId11"/>
    <p:sldId id="1163" r:id="rId12"/>
    <p:sldId id="1162" r:id="rId13"/>
    <p:sldId id="1164" r:id="rId14"/>
    <p:sldId id="1129" r:id="rId15"/>
    <p:sldId id="315" r:id="rId16"/>
    <p:sldId id="1165" r:id="rId17"/>
    <p:sldId id="1166" r:id="rId18"/>
    <p:sldId id="1167" r:id="rId19"/>
    <p:sldId id="999" r:id="rId20"/>
    <p:sldId id="1168" r:id="rId21"/>
    <p:sldId id="840" r:id="rId22"/>
    <p:sldId id="1210" r:id="rId23"/>
    <p:sldId id="1211" r:id="rId24"/>
    <p:sldId id="1212" r:id="rId25"/>
    <p:sldId id="1213" r:id="rId26"/>
    <p:sldId id="1214" r:id="rId27"/>
    <p:sldId id="1215" r:id="rId28"/>
    <p:sldId id="1216" r:id="rId29"/>
    <p:sldId id="1131" r:id="rId30"/>
    <p:sldId id="1217" r:id="rId31"/>
    <p:sldId id="1218" r:id="rId32"/>
    <p:sldId id="1132" r:id="rId33"/>
    <p:sldId id="1219" r:id="rId34"/>
    <p:sldId id="1220" r:id="rId35"/>
    <p:sldId id="1221" r:id="rId36"/>
    <p:sldId id="1133" r:id="rId37"/>
    <p:sldId id="1324" r:id="rId38"/>
    <p:sldId id="1325" r:id="rId39"/>
    <p:sldId id="308" r:id="rId40"/>
    <p:sldId id="1326" r:id="rId41"/>
    <p:sldId id="1028" r:id="rId42"/>
    <p:sldId id="1319" r:id="rId43"/>
    <p:sldId id="701" r:id="rId44"/>
    <p:sldId id="1327" r:id="rId45"/>
    <p:sldId id="1328" r:id="rId46"/>
    <p:sldId id="452" r:id="rId47"/>
    <p:sldId id="1329" r:id="rId48"/>
    <p:sldId id="983" r:id="rId49"/>
    <p:sldId id="1134" r:id="rId50"/>
    <p:sldId id="930" r:id="rId51"/>
    <p:sldId id="1330" r:id="rId52"/>
    <p:sldId id="331" r:id="rId53"/>
    <p:sldId id="1253" r:id="rId54"/>
    <p:sldId id="1331" r:id="rId55"/>
    <p:sldId id="1029" r:id="rId56"/>
    <p:sldId id="1332" r:id="rId57"/>
    <p:sldId id="1155" r:id="rId58"/>
    <p:sldId id="1333" r:id="rId59"/>
    <p:sldId id="1334" r:id="rId60"/>
    <p:sldId id="1185" r:id="rId61"/>
    <p:sldId id="1230" r:id="rId62"/>
    <p:sldId id="1335" r:id="rId63"/>
    <p:sldId id="1336" r:id="rId64"/>
    <p:sldId id="1337" r:id="rId65"/>
    <p:sldId id="1338" r:id="rId66"/>
    <p:sldId id="1339" r:id="rId67"/>
    <p:sldId id="1030" r:id="rId68"/>
    <p:sldId id="1245" r:id="rId69"/>
    <p:sldId id="1340" r:id="rId70"/>
    <p:sldId id="1341" r:id="rId71"/>
    <p:sldId id="1342" r:id="rId72"/>
    <p:sldId id="1343" r:id="rId73"/>
    <p:sldId id="1344" r:id="rId74"/>
    <p:sldId id="1345" r:id="rId75"/>
    <p:sldId id="984" r:id="rId76"/>
    <p:sldId id="1346" r:id="rId77"/>
    <p:sldId id="1045" r:id="rId78"/>
    <p:sldId id="1347" r:id="rId79"/>
    <p:sldId id="1348" r:id="rId80"/>
    <p:sldId id="1349" r:id="rId81"/>
    <p:sldId id="1350" r:id="rId82"/>
    <p:sldId id="1351" r:id="rId83"/>
    <p:sldId id="1352" r:id="rId84"/>
    <p:sldId id="1353" r:id="rId85"/>
    <p:sldId id="1354" r:id="rId86"/>
    <p:sldId id="1038" r:id="rId87"/>
    <p:sldId id="1355" r:id="rId88"/>
    <p:sldId id="1356" r:id="rId89"/>
    <p:sldId id="1357" r:id="rId90"/>
    <p:sldId id="1358" r:id="rId91"/>
    <p:sldId id="1359" r:id="rId92"/>
    <p:sldId id="1360" r:id="rId93"/>
    <p:sldId id="1361" r:id="rId94"/>
    <p:sldId id="1039" r:id="rId95"/>
    <p:sldId id="1362" r:id="rId96"/>
    <p:sldId id="1363" r:id="rId97"/>
    <p:sldId id="1254" r:id="rId98"/>
    <p:sldId id="1364" r:id="rId99"/>
    <p:sldId id="1365" r:id="rId100"/>
    <p:sldId id="1366" r:id="rId101"/>
    <p:sldId id="1367" r:id="rId102"/>
    <p:sldId id="1368" r:id="rId103"/>
    <p:sldId id="1369" r:id="rId104"/>
    <p:sldId id="1187" r:id="rId105"/>
    <p:sldId id="347" r:id="rId106"/>
    <p:sldId id="941" r:id="rId107"/>
    <p:sldId id="1243" r:id="rId108"/>
    <p:sldId id="1370" r:id="rId109"/>
    <p:sldId id="1371" r:id="rId110"/>
    <p:sldId id="1372" r:id="rId111"/>
    <p:sldId id="1373" r:id="rId112"/>
    <p:sldId id="1374" r:id="rId113"/>
    <p:sldId id="1375" r:id="rId114"/>
    <p:sldId id="1376" r:id="rId115"/>
    <p:sldId id="1377" r:id="rId116"/>
    <p:sldId id="1378" r:id="rId117"/>
    <p:sldId id="1379" r:id="rId118"/>
    <p:sldId id="942" r:id="rId119"/>
    <p:sldId id="1380" r:id="rId120"/>
    <p:sldId id="1381" r:id="rId121"/>
    <p:sldId id="1382" r:id="rId122"/>
    <p:sldId id="1383" r:id="rId123"/>
    <p:sldId id="1384" r:id="rId124"/>
    <p:sldId id="1385" r:id="rId125"/>
    <p:sldId id="1386" r:id="rId126"/>
    <p:sldId id="1387" r:id="rId127"/>
    <p:sldId id="936" r:id="rId128"/>
    <p:sldId id="1388" r:id="rId129"/>
    <p:sldId id="1389" r:id="rId130"/>
    <p:sldId id="1201" r:id="rId131"/>
    <p:sldId id="1390" r:id="rId132"/>
    <p:sldId id="1391" r:id="rId133"/>
    <p:sldId id="1392" r:id="rId134"/>
    <p:sldId id="1393" r:id="rId135"/>
    <p:sldId id="1394" r:id="rId136"/>
    <p:sldId id="1395" r:id="rId137"/>
    <p:sldId id="1396" r:id="rId138"/>
    <p:sldId id="1397" r:id="rId139"/>
    <p:sldId id="1398" r:id="rId140"/>
    <p:sldId id="1399" r:id="rId141"/>
    <p:sldId id="938" r:id="rId142"/>
    <p:sldId id="1400" r:id="rId143"/>
    <p:sldId id="1401" r:id="rId144"/>
    <p:sldId id="1198" r:id="rId145"/>
    <p:sldId id="1402" r:id="rId146"/>
    <p:sldId id="1228" r:id="rId147"/>
    <p:sldId id="1403" r:id="rId148"/>
    <p:sldId id="1404" r:id="rId149"/>
    <p:sldId id="1405" r:id="rId150"/>
    <p:sldId id="1406" r:id="rId151"/>
    <p:sldId id="1191" r:id="rId152"/>
    <p:sldId id="1316" r:id="rId153"/>
    <p:sldId id="1408" r:id="rId154"/>
    <p:sldId id="1407" r:id="rId155"/>
    <p:sldId id="1048" r:id="rId156"/>
    <p:sldId id="1409" r:id="rId157"/>
    <p:sldId id="1290" r:id="rId158"/>
    <p:sldId id="1410" r:id="rId159"/>
    <p:sldId id="1411" r:id="rId160"/>
    <p:sldId id="1412" r:id="rId161"/>
    <p:sldId id="939" r:id="rId162"/>
    <p:sldId id="1413" r:id="rId163"/>
    <p:sldId id="1414" r:id="rId164"/>
    <p:sldId id="1415" r:id="rId165"/>
    <p:sldId id="1416" r:id="rId166"/>
    <p:sldId id="1417" r:id="rId167"/>
    <p:sldId id="1418" r:id="rId168"/>
    <p:sldId id="1419" r:id="rId169"/>
    <p:sldId id="1420" r:id="rId170"/>
    <p:sldId id="927" r:id="rId171"/>
    <p:sldId id="1421" r:id="rId172"/>
    <p:sldId id="1292" r:id="rId173"/>
    <p:sldId id="1422" r:id="rId174"/>
    <p:sldId id="1423" r:id="rId175"/>
    <p:sldId id="1424" r:id="rId176"/>
    <p:sldId id="1425" r:id="rId177"/>
    <p:sldId id="1426" r:id="rId178"/>
    <p:sldId id="1276" r:id="rId179"/>
    <p:sldId id="1135" r:id="rId180"/>
    <p:sldId id="1427" r:id="rId181"/>
    <p:sldId id="1428" r:id="rId182"/>
    <p:sldId id="1429" r:id="rId183"/>
    <p:sldId id="1430" r:id="rId184"/>
    <p:sldId id="940" r:id="rId185"/>
    <p:sldId id="1431" r:id="rId186"/>
    <p:sldId id="1432" r:id="rId187"/>
    <p:sldId id="1433" r:id="rId188"/>
    <p:sldId id="1207" r:id="rId189"/>
    <p:sldId id="1434" r:id="rId190"/>
    <p:sldId id="1136" r:id="rId191"/>
    <p:sldId id="1435" r:id="rId192"/>
    <p:sldId id="1436" r:id="rId193"/>
    <p:sldId id="1053" r:id="rId194"/>
    <p:sldId id="1437" r:id="rId195"/>
    <p:sldId id="1438" r:id="rId196"/>
    <p:sldId id="1439" r:id="rId197"/>
    <p:sldId id="1440" r:id="rId198"/>
    <p:sldId id="1441" r:id="rId199"/>
    <p:sldId id="1442" r:id="rId200"/>
    <p:sldId id="1054" r:id="rId201"/>
    <p:sldId id="1443" r:id="rId202"/>
    <p:sldId id="1444" r:id="rId203"/>
    <p:sldId id="1445" r:id="rId204"/>
    <p:sldId id="1287" r:id="rId205"/>
    <p:sldId id="1446" r:id="rId206"/>
    <p:sldId id="1447" r:id="rId207"/>
    <p:sldId id="1278" r:id="rId208"/>
    <p:sldId id="1450" r:id="rId209"/>
    <p:sldId id="1448" r:id="rId210"/>
    <p:sldId id="1449" r:id="rId211"/>
    <p:sldId id="1122" r:id="rId212"/>
    <p:sldId id="1451" r:id="rId213"/>
    <p:sldId id="1452" r:id="rId214"/>
    <p:sldId id="1453" r:id="rId215"/>
    <p:sldId id="928" r:id="rId216"/>
    <p:sldId id="1454" r:id="rId217"/>
    <p:sldId id="1455" r:id="rId218"/>
    <p:sldId id="1190" r:id="rId219"/>
    <p:sldId id="1456" r:id="rId220"/>
    <p:sldId id="1055" r:id="rId221"/>
    <p:sldId id="1457" r:id="rId222"/>
    <p:sldId id="1458" r:id="rId223"/>
    <p:sldId id="1459" r:id="rId224"/>
    <p:sldId id="1460" r:id="rId225"/>
    <p:sldId id="1461" r:id="rId226"/>
    <p:sldId id="1056" r:id="rId227"/>
    <p:sldId id="1462" r:id="rId228"/>
    <p:sldId id="1463" r:id="rId229"/>
    <p:sldId id="1282" r:id="rId230"/>
    <p:sldId id="1464" r:id="rId231"/>
    <p:sldId id="1465" r:id="rId23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394" autoAdjust="0"/>
  </p:normalViewPr>
  <p:slideViewPr>
    <p:cSldViewPr snapToGrid="0">
      <p:cViewPr varScale="1">
        <p:scale>
          <a:sx n="70" d="100"/>
          <a:sy n="70" d="100"/>
        </p:scale>
        <p:origin x="71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59" Type="http://schemas.openxmlformats.org/officeDocument/2006/relationships/slide" Target="slides/slide158.xml"/><Relationship Id="rId170" Type="http://schemas.openxmlformats.org/officeDocument/2006/relationships/slide" Target="slides/slide169.xml"/><Relationship Id="rId191" Type="http://schemas.openxmlformats.org/officeDocument/2006/relationships/slide" Target="slides/slide190.xml"/><Relationship Id="rId205" Type="http://schemas.openxmlformats.org/officeDocument/2006/relationships/slide" Target="slides/slide204.xml"/><Relationship Id="rId226" Type="http://schemas.openxmlformats.org/officeDocument/2006/relationships/slide" Target="slides/slide22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160" Type="http://schemas.openxmlformats.org/officeDocument/2006/relationships/slide" Target="slides/slide159.xml"/><Relationship Id="rId181" Type="http://schemas.openxmlformats.org/officeDocument/2006/relationships/slide" Target="slides/slide180.xml"/><Relationship Id="rId216" Type="http://schemas.openxmlformats.org/officeDocument/2006/relationships/slide" Target="slides/slide215.xml"/><Relationship Id="rId237" Type="http://schemas.openxmlformats.org/officeDocument/2006/relationships/tableStyles" Target="tableStyles.xml"/><Relationship Id="rId22" Type="http://schemas.openxmlformats.org/officeDocument/2006/relationships/slide" Target="slides/slide21.xml"/><Relationship Id="rId43" Type="http://schemas.openxmlformats.org/officeDocument/2006/relationships/slide" Target="slides/slide42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39" Type="http://schemas.openxmlformats.org/officeDocument/2006/relationships/slide" Target="slides/slide13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55" Type="http://schemas.openxmlformats.org/officeDocument/2006/relationships/slide" Target="slides/slide154.xml"/><Relationship Id="rId171" Type="http://schemas.openxmlformats.org/officeDocument/2006/relationships/slide" Target="slides/slide170.xml"/><Relationship Id="rId176" Type="http://schemas.openxmlformats.org/officeDocument/2006/relationships/slide" Target="slides/slide175.xml"/><Relationship Id="rId192" Type="http://schemas.openxmlformats.org/officeDocument/2006/relationships/slide" Target="slides/slide191.xml"/><Relationship Id="rId197" Type="http://schemas.openxmlformats.org/officeDocument/2006/relationships/slide" Target="slides/slide196.xml"/><Relationship Id="rId206" Type="http://schemas.openxmlformats.org/officeDocument/2006/relationships/slide" Target="slides/slide205.xml"/><Relationship Id="rId227" Type="http://schemas.openxmlformats.org/officeDocument/2006/relationships/slide" Target="slides/slide226.xml"/><Relationship Id="rId201" Type="http://schemas.openxmlformats.org/officeDocument/2006/relationships/slide" Target="slides/slide200.xml"/><Relationship Id="rId222" Type="http://schemas.openxmlformats.org/officeDocument/2006/relationships/slide" Target="slides/slide221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61" Type="http://schemas.openxmlformats.org/officeDocument/2006/relationships/slide" Target="slides/slide160.xml"/><Relationship Id="rId166" Type="http://schemas.openxmlformats.org/officeDocument/2006/relationships/slide" Target="slides/slide165.xml"/><Relationship Id="rId182" Type="http://schemas.openxmlformats.org/officeDocument/2006/relationships/slide" Target="slides/slide181.xml"/><Relationship Id="rId187" Type="http://schemas.openxmlformats.org/officeDocument/2006/relationships/slide" Target="slides/slide186.xml"/><Relationship Id="rId217" Type="http://schemas.openxmlformats.org/officeDocument/2006/relationships/slide" Target="slides/slide21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12" Type="http://schemas.openxmlformats.org/officeDocument/2006/relationships/slide" Target="slides/slide211.xml"/><Relationship Id="rId233" Type="http://schemas.openxmlformats.org/officeDocument/2006/relationships/notesMaster" Target="notesMasters/notesMaster1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51" Type="http://schemas.openxmlformats.org/officeDocument/2006/relationships/slide" Target="slides/slide150.xml"/><Relationship Id="rId156" Type="http://schemas.openxmlformats.org/officeDocument/2006/relationships/slide" Target="slides/slide155.xml"/><Relationship Id="rId177" Type="http://schemas.openxmlformats.org/officeDocument/2006/relationships/slide" Target="slides/slide176.xml"/><Relationship Id="rId198" Type="http://schemas.openxmlformats.org/officeDocument/2006/relationships/slide" Target="slides/slide197.xml"/><Relationship Id="rId172" Type="http://schemas.openxmlformats.org/officeDocument/2006/relationships/slide" Target="slides/slide171.xml"/><Relationship Id="rId193" Type="http://schemas.openxmlformats.org/officeDocument/2006/relationships/slide" Target="slides/slide192.xml"/><Relationship Id="rId202" Type="http://schemas.openxmlformats.org/officeDocument/2006/relationships/slide" Target="slides/slide201.xml"/><Relationship Id="rId207" Type="http://schemas.openxmlformats.org/officeDocument/2006/relationships/slide" Target="slides/slide206.xml"/><Relationship Id="rId223" Type="http://schemas.openxmlformats.org/officeDocument/2006/relationships/slide" Target="slides/slide222.xml"/><Relationship Id="rId228" Type="http://schemas.openxmlformats.org/officeDocument/2006/relationships/slide" Target="slides/slide22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167" Type="http://schemas.openxmlformats.org/officeDocument/2006/relationships/slide" Target="slides/slide166.xml"/><Relationship Id="rId188" Type="http://schemas.openxmlformats.org/officeDocument/2006/relationships/slide" Target="slides/slide187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162" Type="http://schemas.openxmlformats.org/officeDocument/2006/relationships/slide" Target="slides/slide161.xml"/><Relationship Id="rId183" Type="http://schemas.openxmlformats.org/officeDocument/2006/relationships/slide" Target="slides/slide182.xml"/><Relationship Id="rId213" Type="http://schemas.openxmlformats.org/officeDocument/2006/relationships/slide" Target="slides/slide212.xml"/><Relationship Id="rId218" Type="http://schemas.openxmlformats.org/officeDocument/2006/relationships/slide" Target="slides/slide217.xml"/><Relationship Id="rId234" Type="http://schemas.openxmlformats.org/officeDocument/2006/relationships/presProps" Target="presProps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178" Type="http://schemas.openxmlformats.org/officeDocument/2006/relationships/slide" Target="slides/slide177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73" Type="http://schemas.openxmlformats.org/officeDocument/2006/relationships/slide" Target="slides/slide172.xml"/><Relationship Id="rId194" Type="http://schemas.openxmlformats.org/officeDocument/2006/relationships/slide" Target="slides/slide193.xml"/><Relationship Id="rId199" Type="http://schemas.openxmlformats.org/officeDocument/2006/relationships/slide" Target="slides/slide198.xml"/><Relationship Id="rId203" Type="http://schemas.openxmlformats.org/officeDocument/2006/relationships/slide" Target="slides/slide202.xml"/><Relationship Id="rId208" Type="http://schemas.openxmlformats.org/officeDocument/2006/relationships/slide" Target="slides/slide207.xml"/><Relationship Id="rId229" Type="http://schemas.openxmlformats.org/officeDocument/2006/relationships/slide" Target="slides/slide228.xml"/><Relationship Id="rId19" Type="http://schemas.openxmlformats.org/officeDocument/2006/relationships/slide" Target="slides/slide18.xml"/><Relationship Id="rId224" Type="http://schemas.openxmlformats.org/officeDocument/2006/relationships/slide" Target="slides/slide223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168" Type="http://schemas.openxmlformats.org/officeDocument/2006/relationships/slide" Target="slides/slide167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163" Type="http://schemas.openxmlformats.org/officeDocument/2006/relationships/slide" Target="slides/slide162.xml"/><Relationship Id="rId184" Type="http://schemas.openxmlformats.org/officeDocument/2006/relationships/slide" Target="slides/slide183.xml"/><Relationship Id="rId189" Type="http://schemas.openxmlformats.org/officeDocument/2006/relationships/slide" Target="slides/slide188.xml"/><Relationship Id="rId219" Type="http://schemas.openxmlformats.org/officeDocument/2006/relationships/slide" Target="slides/slide218.xml"/><Relationship Id="rId3" Type="http://schemas.openxmlformats.org/officeDocument/2006/relationships/slide" Target="slides/slide2.xml"/><Relationship Id="rId214" Type="http://schemas.openxmlformats.org/officeDocument/2006/relationships/slide" Target="slides/slide213.xml"/><Relationship Id="rId230" Type="http://schemas.openxmlformats.org/officeDocument/2006/relationships/slide" Target="slides/slide229.xml"/><Relationship Id="rId235" Type="http://schemas.openxmlformats.org/officeDocument/2006/relationships/viewProps" Target="viewProps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slide" Target="slides/slide157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74" Type="http://schemas.openxmlformats.org/officeDocument/2006/relationships/slide" Target="slides/slide173.xml"/><Relationship Id="rId179" Type="http://schemas.openxmlformats.org/officeDocument/2006/relationships/slide" Target="slides/slide178.xml"/><Relationship Id="rId195" Type="http://schemas.openxmlformats.org/officeDocument/2006/relationships/slide" Target="slides/slide194.xml"/><Relationship Id="rId209" Type="http://schemas.openxmlformats.org/officeDocument/2006/relationships/slide" Target="slides/slide208.xml"/><Relationship Id="rId190" Type="http://schemas.openxmlformats.org/officeDocument/2006/relationships/slide" Target="slides/slide189.xml"/><Relationship Id="rId204" Type="http://schemas.openxmlformats.org/officeDocument/2006/relationships/slide" Target="slides/slide203.xml"/><Relationship Id="rId220" Type="http://schemas.openxmlformats.org/officeDocument/2006/relationships/slide" Target="slides/slide219.xml"/><Relationship Id="rId225" Type="http://schemas.openxmlformats.org/officeDocument/2006/relationships/slide" Target="slides/slide224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164" Type="http://schemas.openxmlformats.org/officeDocument/2006/relationships/slide" Target="slides/slide163.xml"/><Relationship Id="rId169" Type="http://schemas.openxmlformats.org/officeDocument/2006/relationships/slide" Target="slides/slide168.xml"/><Relationship Id="rId185" Type="http://schemas.openxmlformats.org/officeDocument/2006/relationships/slide" Target="slides/slide18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80" Type="http://schemas.openxmlformats.org/officeDocument/2006/relationships/slide" Target="slides/slide179.xml"/><Relationship Id="rId210" Type="http://schemas.openxmlformats.org/officeDocument/2006/relationships/slide" Target="slides/slide209.xml"/><Relationship Id="rId215" Type="http://schemas.openxmlformats.org/officeDocument/2006/relationships/slide" Target="slides/slide214.xml"/><Relationship Id="rId236" Type="http://schemas.openxmlformats.org/officeDocument/2006/relationships/theme" Target="theme/theme1.xml"/><Relationship Id="rId26" Type="http://schemas.openxmlformats.org/officeDocument/2006/relationships/slide" Target="slides/slide25.xml"/><Relationship Id="rId231" Type="http://schemas.openxmlformats.org/officeDocument/2006/relationships/slide" Target="slides/slide230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75" Type="http://schemas.openxmlformats.org/officeDocument/2006/relationships/slide" Target="slides/slide174.xml"/><Relationship Id="rId196" Type="http://schemas.openxmlformats.org/officeDocument/2006/relationships/slide" Target="slides/slide195.xml"/><Relationship Id="rId200" Type="http://schemas.openxmlformats.org/officeDocument/2006/relationships/slide" Target="slides/slide199.xml"/><Relationship Id="rId16" Type="http://schemas.openxmlformats.org/officeDocument/2006/relationships/slide" Target="slides/slide15.xml"/><Relationship Id="rId221" Type="http://schemas.openxmlformats.org/officeDocument/2006/relationships/slide" Target="slides/slide220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Relationship Id="rId165" Type="http://schemas.openxmlformats.org/officeDocument/2006/relationships/slide" Target="slides/slide164.xml"/><Relationship Id="rId186" Type="http://schemas.openxmlformats.org/officeDocument/2006/relationships/slide" Target="slides/slide185.xml"/><Relationship Id="rId211" Type="http://schemas.openxmlformats.org/officeDocument/2006/relationships/slide" Target="slides/slide210.xml"/><Relationship Id="rId232" Type="http://schemas.openxmlformats.org/officeDocument/2006/relationships/slide" Target="slides/slide231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6305C3-3534-48C7-898B-595F403C4057}" type="datetimeFigureOut">
              <a:rPr lang="en-GB" smtClean="0"/>
              <a:t>13/09/2020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79F72D-FC0C-4793-B01D-B0790716AF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27874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5.xml"/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6.xml"/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7.xml"/><Relationship Id="rId1" Type="http://schemas.openxmlformats.org/officeDocument/2006/relationships/notesMaster" Target="../notesMasters/notesMaster1.xml"/></Relationships>
</file>

<file path=ppt/notesSlides/_rels/notesSlide10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9.xml"/><Relationship Id="rId1" Type="http://schemas.openxmlformats.org/officeDocument/2006/relationships/notesMaster" Target="../notesMasters/notesMaster1.xml"/></Relationships>
</file>

<file path=ppt/notesSlides/_rels/notesSlide10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0.xml"/><Relationship Id="rId1" Type="http://schemas.openxmlformats.org/officeDocument/2006/relationships/notesMaster" Target="../notesMasters/notesMaster1.xml"/></Relationships>
</file>

<file path=ppt/notesSlides/_rels/notesSlide10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1.xml"/><Relationship Id="rId1" Type="http://schemas.openxmlformats.org/officeDocument/2006/relationships/notesMaster" Target="../notesMasters/notesMaster1.xml"/></Relationships>
</file>

<file path=ppt/notesSlides/_rels/notesSlide10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2.xml"/><Relationship Id="rId1" Type="http://schemas.openxmlformats.org/officeDocument/2006/relationships/notesMaster" Target="../notesMasters/notesMaster1.xml"/></Relationships>
</file>

<file path=ppt/notesSlides/_rels/notesSlide10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3.xml"/><Relationship Id="rId1" Type="http://schemas.openxmlformats.org/officeDocument/2006/relationships/notesMaster" Target="../notesMasters/notesMaster1.xml"/></Relationships>
</file>

<file path=ppt/notesSlides/_rels/notesSlide10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4.xml"/><Relationship Id="rId1" Type="http://schemas.openxmlformats.org/officeDocument/2006/relationships/notesMaster" Target="../notesMasters/notesMaster1.xml"/></Relationships>
</file>

<file path=ppt/notesSlides/_rels/notesSlide10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5.xml"/><Relationship Id="rId1" Type="http://schemas.openxmlformats.org/officeDocument/2006/relationships/notesMaster" Target="../notesMasters/notesMaster1.xml"/></Relationships>
</file>

<file path=ppt/notesSlides/_rels/notesSlide1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6.xml"/><Relationship Id="rId1" Type="http://schemas.openxmlformats.org/officeDocument/2006/relationships/notesMaster" Target="../notesMasters/notesMaster1.xml"/></Relationships>
</file>

<file path=ppt/notesSlides/_rels/notesSlide1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8.xml"/><Relationship Id="rId1" Type="http://schemas.openxmlformats.org/officeDocument/2006/relationships/notesMaster" Target="../notesMasters/notesMaster1.xml"/></Relationships>
</file>

<file path=ppt/notesSlides/_rels/notesSlide1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9.xml"/><Relationship Id="rId1" Type="http://schemas.openxmlformats.org/officeDocument/2006/relationships/notesMaster" Target="../notesMasters/notesMaster1.xml"/></Relationships>
</file>

<file path=ppt/notesSlides/_rels/notesSlide1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0.xml"/><Relationship Id="rId1" Type="http://schemas.openxmlformats.org/officeDocument/2006/relationships/notesMaster" Target="../notesMasters/notesMaster1.xml"/></Relationships>
</file>

<file path=ppt/notesSlides/_rels/notesSlide1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1.xml"/><Relationship Id="rId1" Type="http://schemas.openxmlformats.org/officeDocument/2006/relationships/notesMaster" Target="../notesMasters/notesMaster1.xml"/></Relationships>
</file>

<file path=ppt/notesSlides/_rels/notesSlide1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2.xml"/><Relationship Id="rId1" Type="http://schemas.openxmlformats.org/officeDocument/2006/relationships/notesMaster" Target="../notesMasters/notesMaster1.xml"/></Relationships>
</file>

<file path=ppt/notesSlides/_rels/notesSlide1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3.xml"/><Relationship Id="rId1" Type="http://schemas.openxmlformats.org/officeDocument/2006/relationships/notesMaster" Target="../notesMasters/notesMaster1.xml"/></Relationships>
</file>

<file path=ppt/notesSlides/_rels/notesSlide1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4.xml"/><Relationship Id="rId1" Type="http://schemas.openxmlformats.org/officeDocument/2006/relationships/notesMaster" Target="../notesMasters/notesMaster1.xml"/></Relationships>
</file>

<file path=ppt/notesSlides/_rels/notesSlide1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5.xml"/><Relationship Id="rId1" Type="http://schemas.openxmlformats.org/officeDocument/2006/relationships/notesMaster" Target="../notesMasters/notesMaster1.xml"/></Relationships>
</file>

<file path=ppt/notesSlides/_rels/notesSlide1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6.xml"/><Relationship Id="rId1" Type="http://schemas.openxmlformats.org/officeDocument/2006/relationships/notesMaster" Target="../notesMasters/notesMaster1.xml"/></Relationships>
</file>

<file path=ppt/notesSlides/_rels/notesSlide1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7.xml"/><Relationship Id="rId1" Type="http://schemas.openxmlformats.org/officeDocument/2006/relationships/notesMaster" Target="../notesMasters/notesMaster1.xml"/></Relationships>
</file>

<file path=ppt/notesSlides/_rels/notesSlide1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8.xml"/><Relationship Id="rId1" Type="http://schemas.openxmlformats.org/officeDocument/2006/relationships/notesMaster" Target="../notesMasters/notesMaster1.xml"/></Relationships>
</file>

<file path=ppt/notesSlides/_rels/notesSlide1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9.xml"/><Relationship Id="rId1" Type="http://schemas.openxmlformats.org/officeDocument/2006/relationships/notesMaster" Target="../notesMasters/notesMaster1.xml"/></Relationships>
</file>

<file path=ppt/notesSlides/_rels/notesSlide1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0.xml"/><Relationship Id="rId1" Type="http://schemas.openxmlformats.org/officeDocument/2006/relationships/notesMaster" Target="../notesMasters/notesMaster1.xml"/></Relationships>
</file>

<file path=ppt/notesSlides/_rels/notesSlide1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2.xml"/><Relationship Id="rId1" Type="http://schemas.openxmlformats.org/officeDocument/2006/relationships/notesMaster" Target="../notesMasters/notesMaster1.xml"/></Relationships>
</file>

<file path=ppt/notesSlides/_rels/notesSlide1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3.xml"/><Relationship Id="rId1" Type="http://schemas.openxmlformats.org/officeDocument/2006/relationships/notesMaster" Target="../notesMasters/notesMaster1.xml"/></Relationships>
</file>

<file path=ppt/notesSlides/_rels/notesSlide1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4.xml"/><Relationship Id="rId1" Type="http://schemas.openxmlformats.org/officeDocument/2006/relationships/notesMaster" Target="../notesMasters/notesMaster1.xml"/></Relationships>
</file>

<file path=ppt/notesSlides/_rels/notesSlide1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5.xml"/><Relationship Id="rId1" Type="http://schemas.openxmlformats.org/officeDocument/2006/relationships/notesMaster" Target="../notesMasters/notesMaster1.xml"/></Relationships>
</file>

<file path=ppt/notesSlides/_rels/notesSlide1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6.xml"/><Relationship Id="rId1" Type="http://schemas.openxmlformats.org/officeDocument/2006/relationships/notesMaster" Target="../notesMasters/notesMaster1.xml"/></Relationships>
</file>

<file path=ppt/notesSlides/_rels/notesSlide1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7.xml"/><Relationship Id="rId1" Type="http://schemas.openxmlformats.org/officeDocument/2006/relationships/notesMaster" Target="../notesMasters/notesMaster1.xml"/></Relationships>
</file>

<file path=ppt/notesSlides/_rels/notesSlide1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8.xml"/><Relationship Id="rId1" Type="http://schemas.openxmlformats.org/officeDocument/2006/relationships/notesMaster" Target="../notesMasters/notesMaster1.xml"/></Relationships>
</file>

<file path=ppt/notesSlides/_rels/notesSlide1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9.xml"/><Relationship Id="rId1" Type="http://schemas.openxmlformats.org/officeDocument/2006/relationships/notesMaster" Target="../notesMasters/notesMaster1.xml"/></Relationships>
</file>

<file path=ppt/notesSlides/_rels/notesSlide1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0.xml"/><Relationship Id="rId1" Type="http://schemas.openxmlformats.org/officeDocument/2006/relationships/notesMaster" Target="../notesMasters/notesMaster1.xml"/></Relationships>
</file>

<file path=ppt/notesSlides/_rels/notesSlide1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1.xml"/><Relationship Id="rId1" Type="http://schemas.openxmlformats.org/officeDocument/2006/relationships/notesMaster" Target="../notesMasters/notesMaster1.xml"/></Relationships>
</file>

<file path=ppt/notesSlides/_rels/notesSlide1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2.xml"/><Relationship Id="rId1" Type="http://schemas.openxmlformats.org/officeDocument/2006/relationships/notesMaster" Target="../notesMasters/notesMaster1.xml"/></Relationships>
</file>

<file path=ppt/notesSlides/_rels/notesSlide1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3.xml"/><Relationship Id="rId1" Type="http://schemas.openxmlformats.org/officeDocument/2006/relationships/notesMaster" Target="../notesMasters/notesMaster1.xml"/></Relationships>
</file>

<file path=ppt/notesSlides/_rels/notesSlide1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4.xml"/><Relationship Id="rId1" Type="http://schemas.openxmlformats.org/officeDocument/2006/relationships/notesMaster" Target="../notesMasters/notesMaster1.xml"/></Relationships>
</file>

<file path=ppt/notesSlides/_rels/notesSlide1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6.xml"/><Relationship Id="rId1" Type="http://schemas.openxmlformats.org/officeDocument/2006/relationships/notesMaster" Target="../notesMasters/notesMaster1.xml"/></Relationships>
</file>

<file path=ppt/notesSlides/_rels/notesSlide1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7.xml"/><Relationship Id="rId1" Type="http://schemas.openxmlformats.org/officeDocument/2006/relationships/notesMaster" Target="../notesMasters/notesMaster1.xml"/></Relationships>
</file>

<file path=ppt/notesSlides/_rels/notesSlide1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8.xml"/><Relationship Id="rId1" Type="http://schemas.openxmlformats.org/officeDocument/2006/relationships/notesMaster" Target="../notesMasters/notesMaster1.xml"/></Relationships>
</file>

<file path=ppt/notesSlides/_rels/notesSlide1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9.xml"/><Relationship Id="rId1" Type="http://schemas.openxmlformats.org/officeDocument/2006/relationships/notesMaster" Target="../notesMasters/notesMaster1.xml"/></Relationships>
</file>

<file path=ppt/notesSlides/_rels/notesSlide1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0.xml"/><Relationship Id="rId1" Type="http://schemas.openxmlformats.org/officeDocument/2006/relationships/notesMaster" Target="../notesMasters/notesMaster1.xml"/></Relationships>
</file>

<file path=ppt/notesSlides/_rels/notesSlide1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2.xml"/><Relationship Id="rId1" Type="http://schemas.openxmlformats.org/officeDocument/2006/relationships/notesMaster" Target="../notesMasters/notesMaster1.xml"/></Relationships>
</file>

<file path=ppt/notesSlides/_rels/notesSlide1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3.xml"/><Relationship Id="rId1" Type="http://schemas.openxmlformats.org/officeDocument/2006/relationships/notesMaster" Target="../notesMasters/notesMaster1.xml"/></Relationships>
</file>

<file path=ppt/notesSlides/_rels/notesSlide1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4.xml"/><Relationship Id="rId1" Type="http://schemas.openxmlformats.org/officeDocument/2006/relationships/notesMaster" Target="../notesMasters/notesMaster1.xml"/></Relationships>
</file>

<file path=ppt/notesSlides/_rels/notesSlide1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5.xml"/><Relationship Id="rId1" Type="http://schemas.openxmlformats.org/officeDocument/2006/relationships/notesMaster" Target="../notesMasters/notesMaster1.xml"/></Relationships>
</file>

<file path=ppt/notesSlides/_rels/notesSlide1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6.xml"/><Relationship Id="rId1" Type="http://schemas.openxmlformats.org/officeDocument/2006/relationships/notesMaster" Target="../notesMasters/notesMaster1.xml"/></Relationships>
</file>

<file path=ppt/notesSlides/_rels/notesSlide1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7.xml"/><Relationship Id="rId1" Type="http://schemas.openxmlformats.org/officeDocument/2006/relationships/notesMaster" Target="../notesMasters/notesMaster1.xml"/></Relationships>
</file>

<file path=ppt/notesSlides/_rels/notesSlide1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8.xml"/><Relationship Id="rId1" Type="http://schemas.openxmlformats.org/officeDocument/2006/relationships/notesMaster" Target="../notesMasters/notesMaster1.xml"/></Relationships>
</file>

<file path=ppt/notesSlides/_rels/notesSlide1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9.xml"/><Relationship Id="rId1" Type="http://schemas.openxmlformats.org/officeDocument/2006/relationships/notesMaster" Target="../notesMasters/notesMaster1.xml"/></Relationships>
</file>

<file path=ppt/notesSlides/_rels/notesSlide1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1.xml"/><Relationship Id="rId1" Type="http://schemas.openxmlformats.org/officeDocument/2006/relationships/notesMaster" Target="../notesMasters/notesMaster1.xml"/></Relationships>
</file>

<file path=ppt/notesSlides/_rels/notesSlide1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2.xml"/><Relationship Id="rId1" Type="http://schemas.openxmlformats.org/officeDocument/2006/relationships/notesMaster" Target="../notesMasters/notesMaster1.xml"/></Relationships>
</file>

<file path=ppt/notesSlides/_rels/notesSlide1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3.xml"/><Relationship Id="rId1" Type="http://schemas.openxmlformats.org/officeDocument/2006/relationships/notesMaster" Target="../notesMasters/notesMaster1.xml"/></Relationships>
</file>

<file path=ppt/notesSlides/_rels/notesSlide1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4.xml"/><Relationship Id="rId1" Type="http://schemas.openxmlformats.org/officeDocument/2006/relationships/notesMaster" Target="../notesMasters/notesMaster1.xml"/></Relationships>
</file>

<file path=ppt/notesSlides/_rels/notesSlide1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5.xml"/><Relationship Id="rId1" Type="http://schemas.openxmlformats.org/officeDocument/2006/relationships/notesMaster" Target="../notesMasters/notesMaster1.xml"/></Relationships>
</file>

<file path=ppt/notesSlides/_rels/notesSlide1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6.xml"/><Relationship Id="rId1" Type="http://schemas.openxmlformats.org/officeDocument/2006/relationships/notesMaster" Target="../notesMasters/notesMaster1.xml"/></Relationships>
</file>

<file path=ppt/notesSlides/_rels/notesSlide1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7.xml"/><Relationship Id="rId1" Type="http://schemas.openxmlformats.org/officeDocument/2006/relationships/notesMaster" Target="../notesMasters/notesMaster1.xml"/></Relationships>
</file>

<file path=ppt/notesSlides/_rels/notesSlide1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8.xml"/><Relationship Id="rId1" Type="http://schemas.openxmlformats.org/officeDocument/2006/relationships/notesMaster" Target="../notesMasters/notesMaster1.xml"/></Relationships>
</file>

<file path=ppt/notesSlides/_rels/notesSlide1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0.xml"/><Relationship Id="rId1" Type="http://schemas.openxmlformats.org/officeDocument/2006/relationships/notesMaster" Target="../notesMasters/notesMaster1.xml"/></Relationships>
</file>

<file path=ppt/notesSlides/_rels/notesSlide1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1.xml"/><Relationship Id="rId1" Type="http://schemas.openxmlformats.org/officeDocument/2006/relationships/notesMaster" Target="../notesMasters/notesMaster1.xml"/></Relationships>
</file>

<file path=ppt/notesSlides/_rels/notesSlide1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2.xml"/><Relationship Id="rId1" Type="http://schemas.openxmlformats.org/officeDocument/2006/relationships/notesMaster" Target="../notesMasters/notesMaster1.xml"/></Relationships>
</file>

<file path=ppt/notesSlides/_rels/notesSlide1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3.xml"/><Relationship Id="rId1" Type="http://schemas.openxmlformats.org/officeDocument/2006/relationships/notesMaster" Target="../notesMasters/notesMaster1.xml"/></Relationships>
</file>

<file path=ppt/notesSlides/_rels/notesSlide1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5.xml"/><Relationship Id="rId1" Type="http://schemas.openxmlformats.org/officeDocument/2006/relationships/notesMaster" Target="../notesMasters/notesMaster1.xml"/></Relationships>
</file>

<file path=ppt/notesSlides/_rels/notesSlide1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6.xml"/><Relationship Id="rId1" Type="http://schemas.openxmlformats.org/officeDocument/2006/relationships/notesMaster" Target="../notesMasters/notesMaster1.xml"/></Relationships>
</file>

<file path=ppt/notesSlides/_rels/notesSlide1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7.xml"/><Relationship Id="rId1" Type="http://schemas.openxmlformats.org/officeDocument/2006/relationships/notesMaster" Target="../notesMasters/notesMaster1.xml"/></Relationships>
</file>

<file path=ppt/notesSlides/_rels/notesSlide1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8.xml"/><Relationship Id="rId1" Type="http://schemas.openxmlformats.org/officeDocument/2006/relationships/notesMaster" Target="../notesMasters/notesMaster1.xml"/></Relationships>
</file>

<file path=ppt/notesSlides/_rels/notesSlide1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9.xml"/><Relationship Id="rId1" Type="http://schemas.openxmlformats.org/officeDocument/2006/relationships/notesMaster" Target="../notesMasters/notesMaster1.xml"/></Relationships>
</file>

<file path=ppt/notesSlides/_rels/notesSlide1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1.xml"/><Relationship Id="rId1" Type="http://schemas.openxmlformats.org/officeDocument/2006/relationships/notesMaster" Target="../notesMasters/notesMaster1.xml"/></Relationships>
</file>

<file path=ppt/notesSlides/_rels/notesSlide1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2.xml"/><Relationship Id="rId1" Type="http://schemas.openxmlformats.org/officeDocument/2006/relationships/notesMaster" Target="../notesMasters/notesMaster1.xml"/></Relationships>
</file>

<file path=ppt/notesSlides/_rels/notesSlide1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4.xml"/><Relationship Id="rId1" Type="http://schemas.openxmlformats.org/officeDocument/2006/relationships/notesMaster" Target="../notesMasters/notesMaster1.xml"/></Relationships>
</file>

<file path=ppt/notesSlides/_rels/notesSlide1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5.xml"/><Relationship Id="rId1" Type="http://schemas.openxmlformats.org/officeDocument/2006/relationships/notesMaster" Target="../notesMasters/notesMaster1.xml"/></Relationships>
</file>

<file path=ppt/notesSlides/_rels/notesSlide1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6.xml"/><Relationship Id="rId1" Type="http://schemas.openxmlformats.org/officeDocument/2006/relationships/notesMaster" Target="../notesMasters/notesMaster1.xml"/></Relationships>
</file>

<file path=ppt/notesSlides/_rels/notesSlide1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7.xml"/><Relationship Id="rId1" Type="http://schemas.openxmlformats.org/officeDocument/2006/relationships/notesMaster" Target="../notesMasters/notesMaster1.xml"/></Relationships>
</file>

<file path=ppt/notesSlides/_rels/notesSlide1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8.xml"/><Relationship Id="rId1" Type="http://schemas.openxmlformats.org/officeDocument/2006/relationships/notesMaster" Target="../notesMasters/notesMaster1.xml"/></Relationships>
</file>

<file path=ppt/notesSlides/_rels/notesSlide1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9.xml"/><Relationship Id="rId1" Type="http://schemas.openxmlformats.org/officeDocument/2006/relationships/notesMaster" Target="../notesMasters/notesMaster1.xml"/></Relationships>
</file>

<file path=ppt/notesSlides/_rels/notesSlide1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1.xml"/><Relationship Id="rId1" Type="http://schemas.openxmlformats.org/officeDocument/2006/relationships/notesMaster" Target="../notesMasters/notesMaster1.xml"/></Relationships>
</file>

<file path=ppt/notesSlides/_rels/notesSlide1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2.xml"/><Relationship Id="rId1" Type="http://schemas.openxmlformats.org/officeDocument/2006/relationships/notesMaster" Target="../notesMasters/notesMaster1.xml"/></Relationships>
</file>

<file path=ppt/notesSlides/_rels/notesSlide1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3.xml"/><Relationship Id="rId1" Type="http://schemas.openxmlformats.org/officeDocument/2006/relationships/notesMaster" Target="../notesMasters/notesMaster1.xml"/></Relationships>
</file>

<file path=ppt/notesSlides/_rels/notesSlide1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4.xml"/><Relationship Id="rId1" Type="http://schemas.openxmlformats.org/officeDocument/2006/relationships/notesMaster" Target="../notesMasters/notesMaster1.xml"/></Relationships>
</file>

<file path=ppt/notesSlides/_rels/notesSlide1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5.xml"/><Relationship Id="rId1" Type="http://schemas.openxmlformats.org/officeDocument/2006/relationships/notesMaster" Target="../notesMasters/notesMaster1.xml"/></Relationships>
</file>

<file path=ppt/notesSlides/_rels/notesSlide1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6.xml"/><Relationship Id="rId1" Type="http://schemas.openxmlformats.org/officeDocument/2006/relationships/notesMaster" Target="../notesMasters/notesMaster1.xml"/></Relationships>
</file>

<file path=ppt/notesSlides/_rels/notesSlide1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7.xml"/><Relationship Id="rId1" Type="http://schemas.openxmlformats.org/officeDocument/2006/relationships/notesMaster" Target="../notesMasters/notesMaster1.xml"/></Relationships>
</file>

<file path=ppt/notesSlides/_rels/notesSlide1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8.xml"/><Relationship Id="rId1" Type="http://schemas.openxmlformats.org/officeDocument/2006/relationships/notesMaster" Target="../notesMasters/notesMaster1.xml"/></Relationships>
</file>

<file path=ppt/notesSlides/_rels/notesSlide1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9.xml"/><Relationship Id="rId1" Type="http://schemas.openxmlformats.org/officeDocument/2006/relationships/notesMaster" Target="../notesMasters/notesMaster1.xml"/></Relationships>
</file>

<file path=ppt/notesSlides/_rels/notesSlide1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0.xml"/><Relationship Id="rId1" Type="http://schemas.openxmlformats.org/officeDocument/2006/relationships/notesMaster" Target="../notesMasters/notesMaster1.xml"/></Relationships>
</file>

<file path=ppt/notesSlides/_rels/notesSlide1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1.xml"/><Relationship Id="rId1" Type="http://schemas.openxmlformats.org/officeDocument/2006/relationships/notesMaster" Target="../notesMasters/notesMaster1.xml"/></Relationships>
</file>

<file path=ppt/notesSlides/_rels/notesSlide1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2.xml"/><Relationship Id="rId1" Type="http://schemas.openxmlformats.org/officeDocument/2006/relationships/notesMaster" Target="../notesMasters/notesMaster1.xml"/></Relationships>
</file>

<file path=ppt/notesSlides/_rels/notesSlide1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3.xml"/><Relationship Id="rId1" Type="http://schemas.openxmlformats.org/officeDocument/2006/relationships/notesMaster" Target="../notesMasters/notesMaster1.xml"/></Relationships>
</file>

<file path=ppt/notesSlides/_rels/notesSlide1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4.xml"/><Relationship Id="rId1" Type="http://schemas.openxmlformats.org/officeDocument/2006/relationships/notesMaster" Target="../notesMasters/notesMaster1.xml"/></Relationships>
</file>

<file path=ppt/notesSlides/_rels/notesSlide1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6.xml"/><Relationship Id="rId1" Type="http://schemas.openxmlformats.org/officeDocument/2006/relationships/notesMaster" Target="../notesMasters/notesMaster1.xml"/></Relationships>
</file>

<file path=ppt/notesSlides/_rels/notesSlide1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7.xml"/><Relationship Id="rId1" Type="http://schemas.openxmlformats.org/officeDocument/2006/relationships/notesMaster" Target="../notesMasters/notesMaster1.xml"/></Relationships>
</file>

<file path=ppt/notesSlides/_rels/notesSlide1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8.xml"/><Relationship Id="rId1" Type="http://schemas.openxmlformats.org/officeDocument/2006/relationships/notesMaster" Target="../notesMasters/notesMaster1.xml"/></Relationships>
</file>

<file path=ppt/notesSlides/_rels/notesSlide1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9.xml"/><Relationship Id="rId1" Type="http://schemas.openxmlformats.org/officeDocument/2006/relationships/notesMaster" Target="../notesMasters/notesMaster1.xml"/></Relationships>
</file>

<file path=ppt/notesSlides/_rels/notesSlide1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1.xml"/><Relationship Id="rId1" Type="http://schemas.openxmlformats.org/officeDocument/2006/relationships/notesMaster" Target="../notesMasters/notesMaster1.xml"/></Relationships>
</file>

<file path=ppt/notesSlides/_rels/notesSlide1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2.xml"/><Relationship Id="rId1" Type="http://schemas.openxmlformats.org/officeDocument/2006/relationships/notesMaster" Target="../notesMasters/notesMaster1.xml"/></Relationships>
</file>

<file path=ppt/notesSlides/_rels/notesSlide1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3.xml"/><Relationship Id="rId1" Type="http://schemas.openxmlformats.org/officeDocument/2006/relationships/notesMaster" Target="../notesMasters/notesMaster1.xml"/></Relationships>
</file>

<file path=ppt/notesSlides/_rels/notesSlide1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4.xml"/><Relationship Id="rId1" Type="http://schemas.openxmlformats.org/officeDocument/2006/relationships/notesMaster" Target="../notesMasters/notesMaster1.xml"/></Relationships>
</file>

<file path=ppt/notesSlides/_rels/notesSlide1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5.xml"/><Relationship Id="rId1" Type="http://schemas.openxmlformats.org/officeDocument/2006/relationships/notesMaster" Target="../notesMasters/notesMaster1.xml"/></Relationships>
</file>

<file path=ppt/notesSlides/_rels/notesSlide1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7.xml"/><Relationship Id="rId1" Type="http://schemas.openxmlformats.org/officeDocument/2006/relationships/notesMaster" Target="../notesMasters/notesMaster1.xml"/></Relationships>
</file>

<file path=ppt/notesSlides/_rels/notesSlide1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8.xml"/><Relationship Id="rId1" Type="http://schemas.openxmlformats.org/officeDocument/2006/relationships/notesMaster" Target="../notesMasters/notesMaster1.xml"/></Relationships>
</file>

<file path=ppt/notesSlides/_rels/notesSlide2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9.xml"/><Relationship Id="rId1" Type="http://schemas.openxmlformats.org/officeDocument/2006/relationships/notesMaster" Target="../notesMasters/notesMaster1.xml"/></Relationships>
</file>

<file path=ppt/notesSlides/_rels/notesSlide20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0.xml"/><Relationship Id="rId1" Type="http://schemas.openxmlformats.org/officeDocument/2006/relationships/notesMaster" Target="../notesMasters/notesMaster1.xml"/></Relationships>
</file>

<file path=ppt/notesSlides/_rels/notesSlide20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G11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77905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2015 (Sample) Paper 3 Q7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FCF336-C3EB-46CD-826C-089A3E1DF063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58976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G115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0557944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G226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10647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2016 Paper 2 Q2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AA4DD1-1001-4C2C-8D24-42A9D35BB002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626770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2019 Paper 2 Q14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1B9C72-A3BB-4D1B-8196-EA16374BA7E4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3275099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2017 Paper 2 Q10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2E40C1-E271-4BB8-A424-23A123E7ED02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906566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2015 (Sample) Paper 2 Q14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613BD5-83DE-4762-9D78-EAF2266223FD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103951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G460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1282547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G370 2012 Paper 1 Q10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5D04A2-BA3E-42AB-9143-FE638C7EC0E9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159436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G628 2012 Level 6 Paper A Q5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650091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2017 Paper 2 Q15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2E40C1-E271-4BB8-A424-23A123E7ED02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206929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G39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612032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G166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299514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G261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8710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2018 Paper 2 Q6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82E71A-1628-4C4B-9221-CE40F713E252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149928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G335a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377840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G407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0225186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2017 Paper 2 Q5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2E40C1-E271-4BB8-A424-23A123E7ED02}" type="slidenum">
              <a:rPr lang="en-GB" smtClean="0"/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9373524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G509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24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1210291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G61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626592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G118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26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643034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G289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27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035418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G381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28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043356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2018 Paper 3 Q4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10833E-CE33-42AC-9606-1474CE34F37A}" type="slidenum">
              <a:rPr lang="en-GB" smtClean="0"/>
              <a:t>30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0410542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G404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31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6076542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G496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33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9075781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G95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34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11139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G127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35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73072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G617 2013 Paper 1 Q15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5D04A2-BA3E-42AB-9143-FE638C7EC0E9}" type="slidenum">
              <a:rPr lang="en-GB" smtClean="0"/>
              <a:t>37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410887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2016 Paper 2 Q4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AA4DD1-1001-4C2C-8D24-42A9D35BB002}" type="slidenum">
              <a:rPr lang="en-GB" smtClean="0"/>
              <a:t>38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5068233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2017 Paper 2 Q8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2E40C1-E271-4BB8-A424-23A123E7ED02}" type="slidenum">
              <a:rPr lang="en-GB" smtClean="0"/>
              <a:t>39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0662733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G307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40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65634833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G603 2003 Year 5 Optional Paper 2 Q1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613BD5-83DE-4762-9D78-EAF2266223FD}" type="slidenum">
              <a:rPr lang="en-GB" smtClean="0"/>
              <a:t>42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57186897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G528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43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16205155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G20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44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0030358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G184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45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75618709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2018 Paper 2 Q10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82E71A-1628-4C4B-9221-CE40F713E252}" type="slidenum">
              <a:rPr lang="en-GB" smtClean="0"/>
              <a:t>46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8249290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G230 2000 Paper 1 Q18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47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04827218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2016 Paper 3 Q19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C55B3C-A346-443E-BF10-4076A7AA77A2}" type="slidenum">
              <a:rPr lang="en-GB" smtClean="0"/>
              <a:t>48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5484988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G372 2002 Paper 1 Q19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50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53652600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G311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51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44757854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2015 (Sample) Paper 2 Q10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613BD5-83DE-4762-9D78-EAF2266223FD}" type="slidenum">
              <a:rPr lang="en-GB" smtClean="0"/>
              <a:t>52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3856826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G506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53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24661565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G103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54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7759599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G136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56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6364103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G214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57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1063627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G326 2003 Paper 2 Q13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58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1547227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G327 2003 Paper 2 Q13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59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9693368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G328 2003 Paper 2 Q13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60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4470053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G430 2014 Paper 2 Q23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6F8807-B4D3-490A-A6A8-8A97046EA2E9}" type="slidenum">
              <a:rPr lang="en-GB" smtClean="0"/>
              <a:t>61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62841565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G562 2001 Paper 2 Q23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62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3676257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G7 2012 Paper 2 Q13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63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89767516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G134 2010 Paper 2 Q12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64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35008252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G254 2013 Paper 2 Q18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65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7953709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G362 2011 Paper 2 Q17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66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8002156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G489 2006 Year 5 Optional Paper 2 Q15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613BD5-83DE-4762-9D78-EAF2266223FD}" type="slidenum">
              <a:rPr lang="en-GB" smtClean="0"/>
              <a:t>68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30704485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G549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69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3432362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2018 Paper 3 Q12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10833E-CE33-42AC-9606-1474CE34F37A}" type="slidenum">
              <a:rPr lang="en-GB" smtClean="0"/>
              <a:t>70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5430382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G22 2003 Year 5 Optional Paper 2 Q23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613BD5-83DE-4762-9D78-EAF2266223FD}" type="slidenum">
              <a:rPr lang="en-GB" smtClean="0"/>
              <a:t>71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23862227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2017 Paper 3 Q2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CCA7C2-0228-42B5-A651-B27D2DA67B34}" type="slidenum">
              <a:rPr lang="en-GB" smtClean="0"/>
              <a:t>72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3283683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G123 2004 Paper 2 Q11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73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8842225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2018 Paper 2 Q15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82E71A-1628-4C4B-9221-CE40F713E252}" type="slidenum">
              <a:rPr lang="en-GB" smtClean="0"/>
              <a:t>74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11102315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2016 Paper 3 Q11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C55B3C-A346-443E-BF10-4076A7AA77A2}" type="slidenum">
              <a:rPr lang="en-GB" smtClean="0"/>
              <a:t>75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1194645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2017 Paper 3 Q12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CCA7C2-0228-42B5-A651-B27D2DA67B34}" type="slidenum">
              <a:rPr lang="en-GB" smtClean="0"/>
              <a:t>76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48290278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G301 2006 Paper 2 Q2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78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19776010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G311 2003 Paper 2 Q7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79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0083418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G423 2005 Paper 1 Q12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80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1392770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G539 2001 Paper 2 Q7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81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27732340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G27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82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2395898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G171 2014 Paper 2 Q14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6F8807-B4D3-490A-A6A8-8A97046EA2E9}" type="slidenum">
              <a:rPr lang="en-GB" smtClean="0"/>
              <a:t>83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59399937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G281 2006 Paper 2 Q12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84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2633807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G354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85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84706612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G413 2003 Year 4 Optional Paper 2 Q33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613BD5-83DE-4762-9D78-EAF2266223FD}" type="slidenum">
              <a:rPr lang="en-GB" smtClean="0"/>
              <a:t>87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95231469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2016 Paper 3 Q4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C55B3C-A346-443E-BF10-4076A7AA77A2}" type="slidenum">
              <a:rPr lang="en-GB" smtClean="0"/>
              <a:t>88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4787282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G492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89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6710367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2018 Paper 2 Q21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82E71A-1628-4C4B-9221-CE40F713E252}" type="slidenum">
              <a:rPr lang="en-GB" smtClean="0"/>
              <a:t>90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55582063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G29 2006 Year 5 Optional Paper 1 Q23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613BD5-83DE-4762-9D78-EAF2266223FD}" type="slidenum">
              <a:rPr lang="en-GB" smtClean="0"/>
              <a:t>91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0786406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G168 2006 Paper 2 Q17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92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38165275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G208 2009 Paper 1 Q17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5D04A2-BA3E-42AB-9143-FE638C7EC0E9}" type="slidenum">
              <a:rPr lang="en-GB" smtClean="0"/>
              <a:t>93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31549875"/>
      </p:ext>
    </p:extLst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G367 2014 Paper 2 Q19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6F8807-B4D3-490A-A6A8-8A97046EA2E9}" type="slidenum">
              <a:rPr lang="en-GB" smtClean="0"/>
              <a:t>95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9949393"/>
      </p:ext>
    </p:extLst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G439 2013 Paper 1 Q24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5D04A2-BA3E-42AB-9143-FE638C7EC0E9}" type="slidenum">
              <a:rPr lang="en-GB" smtClean="0"/>
              <a:t>96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4728623"/>
      </p:ext>
    </p:extLst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G507 2003 Year 4 Optional Paper 2 Q29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613BD5-83DE-4762-9D78-EAF2266223FD}" type="slidenum">
              <a:rPr lang="en-GB" smtClean="0"/>
              <a:t>97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54652990"/>
      </p:ext>
    </p:extLst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G84 2010 Paper 2 Q18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98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190183"/>
      </p:ext>
    </p:extLst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G164 2012 Paper 1 Q21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5D04A2-BA3E-42AB-9143-FE638C7EC0E9}" type="slidenum">
              <a:rPr lang="en-GB" smtClean="0"/>
              <a:t>99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83620276"/>
      </p:ext>
    </p:extLst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2017 Paper 3 Q16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CCA7C2-0228-42B5-A651-B27D2DA67B34}" type="slidenum">
              <a:rPr lang="en-GB" smtClean="0"/>
              <a:t>100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3686909"/>
      </p:ext>
    </p:extLst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2019 Paper 3 Q19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9CAC70-FAEB-4BE0-B410-2052F4CC3CF4}" type="slidenum">
              <a:rPr lang="en-GB" smtClean="0"/>
              <a:t>101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8779046"/>
      </p:ext>
    </p:extLst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G249 2004 Paper 1 Q22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102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689404"/>
      </p:ext>
    </p:extLst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G250 2004 Paper 1 Q22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103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8824744"/>
      </p:ext>
    </p:extLst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G333 2003 Paper 1 Q26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104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19132271"/>
      </p:ext>
    </p:extLst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G334 2003 Paper 1 Q26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105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4541812"/>
      </p:ext>
    </p:extLst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G479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107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26637193"/>
      </p:ext>
    </p:extLst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G493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108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17942305"/>
      </p:ext>
    </p:extLst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G57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109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572623"/>
      </p:ext>
    </p:extLst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G125 2015 Paper 2 Q2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00C338-B6C7-4BAA-AC30-47AEEA286F8F}" type="slidenum">
              <a:rPr lang="en-GB" smtClean="0"/>
              <a:t>110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0620934"/>
      </p:ext>
    </p:extLst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G291 2001 Paper 2 Q11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111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6773211"/>
      </p:ext>
    </p:extLst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G352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112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58649869"/>
      </p:ext>
    </p:extLst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G437 2013 Paper 2 Q13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113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17899241"/>
      </p:ext>
    </p:extLst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G530 2006 Year 5 Optional Paper 1 Q17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613BD5-83DE-4762-9D78-EAF2266223FD}" type="slidenum">
              <a:rPr lang="en-GB" smtClean="0"/>
              <a:t>114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71747628"/>
      </p:ext>
    </p:extLst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G35 2003 Paper 2 Q11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115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61924634"/>
      </p:ext>
    </p:extLst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2016 Paper 3 Q2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C55B3C-A346-443E-BF10-4076A7AA77A2}" type="slidenum">
              <a:rPr lang="en-GB" smtClean="0"/>
              <a:t>116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1631938"/>
      </p:ext>
    </p:extLst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G119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117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23125708"/>
      </p:ext>
    </p:extLst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G218 2006 Year 4 Optional Paper 2 Q14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613BD5-83DE-4762-9D78-EAF2266223FD}" type="slidenum">
              <a:rPr lang="en-GB" smtClean="0"/>
              <a:t>119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16613347"/>
      </p:ext>
    </p:extLst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G359 2007 Paper 1 Q13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5D04A2-BA3E-42AB-9143-FE638C7EC0E9}" type="slidenum">
              <a:rPr lang="en-GB" smtClean="0"/>
              <a:t>120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7655800"/>
      </p:ext>
    </p:extLst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G415 2000 Paper 1 Q8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121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111523"/>
      </p:ext>
    </p:extLst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G544 2002 Paper 2 Q8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122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29992260"/>
      </p:ext>
    </p:extLst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2018 Paper 2 Q5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82E71A-1628-4C4B-9221-CE40F713E252}" type="slidenum">
              <a:rPr lang="en-GB" smtClean="0"/>
              <a:t>123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7387137"/>
      </p:ext>
    </p:extLst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G15 2014 Paper 1 Q12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C24104-46F0-4470-92CA-D16316BF9A7F}" type="slidenum">
              <a:rPr lang="en-GB" smtClean="0"/>
              <a:t>124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1206127"/>
      </p:ext>
    </p:extLst>
  </p:cSld>
  <p:clrMapOvr>
    <a:masterClrMapping/>
  </p:clrMapOvr>
</p:notes>
</file>

<file path=ppt/notesSlides/notesSlide10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2015 (Sample) Paper 2 Q3 page 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613BD5-83DE-4762-9D78-EAF2266223FD}" type="slidenum">
              <a:rPr lang="en-GB" smtClean="0"/>
              <a:t>125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18534726"/>
      </p:ext>
    </p:extLst>
  </p:cSld>
  <p:clrMapOvr>
    <a:masterClrMapping/>
  </p:clrMapOvr>
</p:notes>
</file>

<file path=ppt/notesSlides/notesSlide1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2015 (Sample) Paper 2 Q3 page 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613BD5-83DE-4762-9D78-EAF2266223FD}" type="slidenum">
              <a:rPr lang="en-GB" smtClean="0"/>
              <a:t>126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56182889"/>
      </p:ext>
    </p:extLst>
  </p:cSld>
  <p:clrMapOvr>
    <a:masterClrMapping/>
  </p:clrMapOvr>
</p:notes>
</file>

<file path=ppt/notesSlides/notesSlide1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G111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128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1702309"/>
      </p:ext>
    </p:extLst>
  </p:cSld>
  <p:clrMapOvr>
    <a:masterClrMapping/>
  </p:clrMapOvr>
</p:notes>
</file>

<file path=ppt/notesSlides/notesSlide1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G285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129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0651211"/>
      </p:ext>
    </p:extLst>
  </p:cSld>
  <p:clrMapOvr>
    <a:masterClrMapping/>
  </p:clrMapOvr>
</p:notes>
</file>

<file path=ppt/notesSlides/notesSlide1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G383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130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12040331"/>
      </p:ext>
    </p:extLst>
  </p:cSld>
  <p:clrMapOvr>
    <a:masterClrMapping/>
  </p:clrMapOvr>
</p:notes>
</file>

<file path=ppt/notesSlides/notesSlide1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G450 2006 Year 3 Optional Paper 1 Q20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613BD5-83DE-4762-9D78-EAF2266223FD}" type="slidenum">
              <a:rPr lang="en-GB" smtClean="0"/>
              <a:t>131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90101599"/>
      </p:ext>
    </p:extLst>
  </p:cSld>
  <p:clrMapOvr>
    <a:masterClrMapping/>
  </p:clrMapOvr>
</p:notes>
</file>

<file path=ppt/notesSlides/notesSlide1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G563 2002 Paper 1 Q7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132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62030209"/>
      </p:ext>
    </p:extLst>
  </p:cSld>
  <p:clrMapOvr>
    <a:masterClrMapping/>
  </p:clrMapOvr>
</p:notes>
</file>

<file path=ppt/notesSlides/notesSlide1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G28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133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2945830"/>
      </p:ext>
    </p:extLst>
  </p:cSld>
  <p:clrMapOvr>
    <a:masterClrMapping/>
  </p:clrMapOvr>
</p:notes>
</file>

<file path=ppt/notesSlides/notesSlide1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G153 2006 Year 4 Optional Paper 1 Q12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613BD5-83DE-4762-9D78-EAF2266223FD}" type="slidenum">
              <a:rPr lang="en-GB" smtClean="0"/>
              <a:t>134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3913582"/>
      </p:ext>
    </p:extLst>
  </p:cSld>
  <p:clrMapOvr>
    <a:masterClrMapping/>
  </p:clrMapOvr>
</p:notes>
</file>

<file path=ppt/notesSlides/notesSlide1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G215 2006 Year 5 Optional Paper 1 Q10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613BD5-83DE-4762-9D78-EAF2266223FD}" type="slidenum">
              <a:rPr lang="en-GB" smtClean="0"/>
              <a:t>135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08064091"/>
      </p:ext>
    </p:extLst>
  </p:cSld>
  <p:clrMapOvr>
    <a:masterClrMapping/>
  </p:clrMapOvr>
</p:notes>
</file>

<file path=ppt/notesSlides/notesSlide1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G384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136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8947952"/>
      </p:ext>
    </p:extLst>
  </p:cSld>
  <p:clrMapOvr>
    <a:masterClrMapping/>
  </p:clrMapOvr>
</p:notes>
</file>

<file path=ppt/notesSlides/notesSlide1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2015 (Sample) Paper 2 Q7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613BD5-83DE-4762-9D78-EAF2266223FD}" type="slidenum">
              <a:rPr lang="en-GB" smtClean="0"/>
              <a:t>137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8134122"/>
      </p:ext>
    </p:extLst>
  </p:cSld>
  <p:clrMapOvr>
    <a:masterClrMapping/>
  </p:clrMapOvr>
</p:notes>
</file>

<file path=ppt/notesSlides/notesSlide1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G485 2008 Paper 2 Q9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138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8614777"/>
      </p:ext>
    </p:extLst>
  </p:cSld>
  <p:clrMapOvr>
    <a:masterClrMapping/>
  </p:clrMapOvr>
</p:notes>
</file>

<file path=ppt/notesSlides/notesSlide1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G636 2003 Paper 2 Q14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139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29536216"/>
      </p:ext>
    </p:extLst>
  </p:cSld>
  <p:clrMapOvr>
    <a:masterClrMapping/>
  </p:clrMapOvr>
</p:notes>
</file>

<file path=ppt/notesSlides/notesSlide1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G3 2014 Paper 1 Q9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C24104-46F0-4470-92CA-D16316BF9A7F}" type="slidenum">
              <a:rPr lang="en-GB" smtClean="0"/>
              <a:t>140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894796"/>
      </p:ext>
    </p:extLst>
  </p:cSld>
  <p:clrMapOvr>
    <a:masterClrMapping/>
  </p:clrMapOvr>
</p:notes>
</file>

<file path=ppt/notesSlides/notesSlide1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G203 2004 Paper 2 Q6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142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6982016"/>
      </p:ext>
    </p:extLst>
  </p:cSld>
  <p:clrMapOvr>
    <a:masterClrMapping/>
  </p:clrMapOvr>
</p:notes>
</file>

<file path=ppt/notesSlides/notesSlide1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G596 2009 Paper 1 Q12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5D04A2-BA3E-42AB-9143-FE638C7EC0E9}" type="slidenum">
              <a:rPr lang="en-GB" smtClean="0"/>
              <a:t>143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1032673"/>
      </p:ext>
    </p:extLst>
  </p:cSld>
  <p:clrMapOvr>
    <a:masterClrMapping/>
  </p:clrMapOvr>
</p:notes>
</file>

<file path=ppt/notesSlides/notesSlide1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G376 2006 Year 4 Optional Paper 2 Q26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613BD5-83DE-4762-9D78-EAF2266223FD}" type="slidenum">
              <a:rPr lang="en-GB" smtClean="0"/>
              <a:t>144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50535824"/>
      </p:ext>
    </p:extLst>
  </p:cSld>
  <p:clrMapOvr>
    <a:masterClrMapping/>
  </p:clrMapOvr>
</p:notes>
</file>

<file path=ppt/notesSlides/notesSlide1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G454 2005 Paper 1 Q2 first page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145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1834692"/>
      </p:ext>
    </p:extLst>
  </p:cSld>
  <p:clrMapOvr>
    <a:masterClrMapping/>
  </p:clrMapOvr>
</p:notes>
</file>

<file path=ppt/notesSlides/notesSlide1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G455 2005 Paper 1 Q2 second page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146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2245729"/>
      </p:ext>
    </p:extLst>
  </p:cSld>
  <p:clrMapOvr>
    <a:masterClrMapping/>
  </p:clrMapOvr>
</p:notes>
</file>

<file path=ppt/notesSlides/notesSlide1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2017 Paper 3 Q3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CCA7C2-0228-42B5-A651-B27D2DA67B34}" type="slidenum">
              <a:rPr lang="en-GB" smtClean="0"/>
              <a:t>147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3478858"/>
      </p:ext>
    </p:extLst>
  </p:cSld>
  <p:clrMapOvr>
    <a:masterClrMapping/>
  </p:clrMapOvr>
</p:notes>
</file>

<file path=ppt/notesSlides/notesSlide1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G526 2003 Year 5 Optional Paper 1 Q8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613BD5-83DE-4762-9D78-EAF2266223FD}" type="slidenum">
              <a:rPr lang="en-GB" smtClean="0"/>
              <a:t>148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769144"/>
      </p:ext>
    </p:extLst>
  </p:cSld>
  <p:clrMapOvr>
    <a:masterClrMapping/>
  </p:clrMapOvr>
</p:notes>
</file>

<file path=ppt/notesSlides/notesSlide1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G82 2010 Paper 2 Q8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149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4981944"/>
      </p:ext>
    </p:extLst>
  </p:cSld>
  <p:clrMapOvr>
    <a:masterClrMapping/>
  </p:clrMapOvr>
</p:notes>
</file>

<file path=ppt/notesSlides/notesSlide1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G185 2015 Paper 2 Q13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00C338-B6C7-4BAA-AC30-47AEEA286F8F}" type="slidenum">
              <a:rPr lang="en-GB" smtClean="0"/>
              <a:t>150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5775963"/>
      </p:ext>
    </p:extLst>
  </p:cSld>
  <p:clrMapOvr>
    <a:masterClrMapping/>
  </p:clrMapOvr>
</p:notes>
</file>

<file path=ppt/notesSlides/notesSlide1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G345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151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3378618"/>
      </p:ext>
    </p:extLst>
  </p:cSld>
  <p:clrMapOvr>
    <a:masterClrMapping/>
  </p:clrMapOvr>
</p:notes>
</file>

<file path=ppt/notesSlides/notesSlide1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G284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152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3649631"/>
      </p:ext>
    </p:extLst>
  </p:cSld>
  <p:clrMapOvr>
    <a:masterClrMapping/>
  </p:clrMapOvr>
</p:notes>
</file>

<file path=ppt/notesSlides/notesSlide1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G546 Older Level 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D4A4AC-F7EC-4B37-A51B-9CB08824E6D7}" type="slidenum">
              <a:rPr lang="en-GB" smtClean="0"/>
              <a:t>153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30989930"/>
      </p:ext>
    </p:extLst>
  </p:cSld>
  <p:clrMapOvr>
    <a:masterClrMapping/>
  </p:clrMapOvr>
</p:notes>
</file>

<file path=ppt/notesSlides/notesSlide1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G248 2006 Paper 2 Q13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154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8504674"/>
      </p:ext>
    </p:extLst>
  </p:cSld>
  <p:clrMapOvr>
    <a:masterClrMapping/>
  </p:clrMapOvr>
</p:notes>
</file>

<file path=ppt/notesSlides/notesSlide1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G41 2003 Year 3 Optional Paper 2 Q26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613BD5-83DE-4762-9D78-EAF2266223FD}" type="slidenum">
              <a:rPr lang="en-GB" smtClean="0"/>
              <a:t>156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4480141"/>
      </p:ext>
    </p:extLst>
  </p:cSld>
  <p:clrMapOvr>
    <a:masterClrMapping/>
  </p:clrMapOvr>
</p:notes>
</file>

<file path=ppt/notesSlides/notesSlide1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G583 2006 Year 5 Optional Paper 2 Q14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613BD5-83DE-4762-9D78-EAF2266223FD}" type="slidenum">
              <a:rPr lang="en-GB" smtClean="0"/>
              <a:t>157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3442734"/>
      </p:ext>
    </p:extLst>
  </p:cSld>
  <p:clrMapOvr>
    <a:masterClrMapping/>
  </p:clrMapOvr>
</p:notes>
</file>

<file path=ppt/notesSlides/notesSlide1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G212 2000 Paper 1 Q4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158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2699341"/>
      </p:ext>
    </p:extLst>
  </p:cSld>
  <p:clrMapOvr>
    <a:masterClrMapping/>
  </p:clrMapOvr>
</p:notes>
</file>

<file path=ppt/notesSlides/notesSlide1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G390 2003 Year 4 Optional Paper 2 Q26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613BD5-83DE-4762-9D78-EAF2266223FD}" type="slidenum">
              <a:rPr lang="en-GB" smtClean="0"/>
              <a:t>159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579435"/>
      </p:ext>
    </p:extLst>
  </p:cSld>
  <p:clrMapOvr>
    <a:masterClrMapping/>
  </p:clrMapOvr>
</p:notes>
</file>

<file path=ppt/notesSlides/notesSlide1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G416 2012 Paper 1 Q16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5D04A2-BA3E-42AB-9143-FE638C7EC0E9}" type="slidenum">
              <a:rPr lang="en-GB" smtClean="0"/>
              <a:t>160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5838944"/>
      </p:ext>
    </p:extLst>
  </p:cSld>
  <p:clrMapOvr>
    <a:masterClrMapping/>
  </p:clrMapOvr>
</p:notes>
</file>

<file path=ppt/notesSlides/notesSlide1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2015 (Sample) Paper 3 Q1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FCF336-C3EB-46CD-826C-089A3E1DF063}" type="slidenum">
              <a:rPr lang="en-GB" smtClean="0"/>
              <a:t>162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0912522"/>
      </p:ext>
    </p:extLst>
  </p:cSld>
  <p:clrMapOvr>
    <a:masterClrMapping/>
  </p:clrMapOvr>
</p:notes>
</file>

<file path=ppt/notesSlides/notesSlide1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G626 2007 Paper 1 Q15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5D04A2-BA3E-42AB-9143-FE638C7EC0E9}" type="slidenum">
              <a:rPr lang="en-GB" smtClean="0"/>
              <a:t>163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6802281"/>
      </p:ext>
    </p:extLst>
  </p:cSld>
  <p:clrMapOvr>
    <a:masterClrMapping/>
  </p:clrMapOvr>
</p:notes>
</file>

<file path=ppt/notesSlides/notesSlide1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G17 2008 Paper 1 Q10 first page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5D04A2-BA3E-42AB-9143-FE638C7EC0E9}" type="slidenum">
              <a:rPr lang="en-GB" smtClean="0"/>
              <a:t>164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0658992"/>
      </p:ext>
    </p:extLst>
  </p:cSld>
  <p:clrMapOvr>
    <a:masterClrMapping/>
  </p:clrMapOvr>
</p:notes>
</file>

<file path=ppt/notesSlides/notesSlide1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G18 2008 Paper 1 Q10 second page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5D04A2-BA3E-42AB-9143-FE638C7EC0E9}" type="slidenum">
              <a:rPr lang="en-GB" smtClean="0"/>
              <a:t>165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14180604"/>
      </p:ext>
    </p:extLst>
  </p:cSld>
  <p:clrMapOvr>
    <a:masterClrMapping/>
  </p:clrMapOvr>
</p:notes>
</file>

<file path=ppt/notesSlides/notesSlide1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2016 Paper 2 Q14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AA4DD1-1001-4C2C-8D24-42A9D35BB002}" type="slidenum">
              <a:rPr lang="en-GB" smtClean="0"/>
              <a:t>166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5205653"/>
      </p:ext>
    </p:extLst>
  </p:cSld>
  <p:clrMapOvr>
    <a:masterClrMapping/>
  </p:clrMapOvr>
</p:notes>
</file>

<file path=ppt/notesSlides/notesSlide1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G144 2013 Paper 2 Q24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167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88697411"/>
      </p:ext>
    </p:extLst>
  </p:cSld>
  <p:clrMapOvr>
    <a:masterClrMapping/>
  </p:clrMapOvr>
</p:notes>
</file>

<file path=ppt/notesSlides/notesSlide1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G252 2015 Level 6 Paper B Q7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168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5446855"/>
      </p:ext>
    </p:extLst>
  </p:cSld>
  <p:clrMapOvr>
    <a:masterClrMapping/>
  </p:clrMapOvr>
</p:notes>
</file>

<file path=ppt/notesSlides/notesSlide1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G339 2011 Level 6 Paper B Q8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169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02795833"/>
      </p:ext>
    </p:extLst>
  </p:cSld>
  <p:clrMapOvr>
    <a:masterClrMapping/>
  </p:clrMapOvr>
</p:notes>
</file>

<file path=ppt/notesSlides/notesSlide1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G448 2003 Year 5 Optional Paper 1 Q19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613BD5-83DE-4762-9D78-EAF2266223FD}" type="slidenum">
              <a:rPr lang="en-GB" smtClean="0"/>
              <a:t>171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6583696"/>
      </p:ext>
    </p:extLst>
  </p:cSld>
  <p:clrMapOvr>
    <a:masterClrMapping/>
  </p:clrMapOvr>
</p:notes>
</file>

<file path=ppt/notesSlides/notesSlide1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G589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172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9395182"/>
      </p:ext>
    </p:extLst>
  </p:cSld>
  <p:clrMapOvr>
    <a:masterClrMapping/>
  </p:clrMapOvr>
</p:notes>
</file>

<file path=ppt/notesSlides/notesSlide1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G105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173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7899423"/>
      </p:ext>
    </p:extLst>
  </p:cSld>
  <p:clrMapOvr>
    <a:masterClrMapping/>
  </p:clrMapOvr>
</p:notes>
</file>

<file path=ppt/notesSlides/notesSlide1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G180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174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6890484"/>
      </p:ext>
    </p:extLst>
  </p:cSld>
  <p:clrMapOvr>
    <a:masterClrMapping/>
  </p:clrMapOvr>
</p:notes>
</file>

<file path=ppt/notesSlides/notesSlide1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G243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175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1486750"/>
      </p:ext>
    </p:extLst>
  </p:cSld>
  <p:clrMapOvr>
    <a:masterClrMapping/>
  </p:clrMapOvr>
</p:notes>
</file>

<file path=ppt/notesSlides/notesSlide1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G357 2009 Paper 1 Q18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5D04A2-BA3E-42AB-9143-FE638C7EC0E9}" type="slidenum">
              <a:rPr lang="en-GB" smtClean="0"/>
              <a:t>176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8986294"/>
      </p:ext>
    </p:extLst>
  </p:cSld>
  <p:clrMapOvr>
    <a:masterClrMapping/>
  </p:clrMapOvr>
</p:notes>
</file>

<file path=ppt/notesSlides/notesSlide1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G477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177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82512502"/>
      </p:ext>
    </p:extLst>
  </p:cSld>
  <p:clrMapOvr>
    <a:masterClrMapping/>
  </p:clrMapOvr>
</p:notes>
</file>

<file path=ppt/notesSlides/notesSlide1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G558 2012 Level 6 Paper B Q8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178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0713462"/>
      </p:ext>
    </p:extLst>
  </p:cSld>
  <p:clrMapOvr>
    <a:masterClrMapping/>
  </p:clrMapOvr>
</p:notes>
</file>

<file path=ppt/notesSlides/notesSlide1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G69 2006 Paper 1 Q13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180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8546012"/>
      </p:ext>
    </p:extLst>
  </p:cSld>
  <p:clrMapOvr>
    <a:masterClrMapping/>
  </p:clrMapOvr>
</p:notes>
</file>

<file path=ppt/notesSlides/notesSlide1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2018 Paper 3 Q5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10833E-CE33-42AC-9606-1474CE34F37A}" type="slidenum">
              <a:rPr lang="en-GB" smtClean="0"/>
              <a:t>181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43114502"/>
      </p:ext>
    </p:extLst>
  </p:cSld>
  <p:clrMapOvr>
    <a:masterClrMapping/>
  </p:clrMapOvr>
</p:notes>
</file>

<file path=ppt/notesSlides/notesSlide1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G113 2005 Paper 2 Q16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182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6051322"/>
      </p:ext>
    </p:extLst>
  </p:cSld>
  <p:clrMapOvr>
    <a:masterClrMapping/>
  </p:clrMapOvr>
</p:notes>
</file>

<file path=ppt/notesSlides/notesSlide1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2017 Paper 3 Q8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CCA7C2-0228-42B5-A651-B27D2DA67B34}" type="slidenum">
              <a:rPr lang="en-GB" smtClean="0"/>
              <a:t>183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6855503"/>
      </p:ext>
    </p:extLst>
  </p:cSld>
  <p:clrMapOvr>
    <a:masterClrMapping/>
  </p:clrMapOvr>
</p:notes>
</file>

<file path=ppt/notesSlides/notesSlide1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G265 2006 Paper 2 Q23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185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7043486"/>
      </p:ext>
    </p:extLst>
  </p:cSld>
  <p:clrMapOvr>
    <a:masterClrMapping/>
  </p:clrMapOvr>
</p:notes>
</file>

<file path=ppt/notesSlides/notesSlide1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2019 Paper 2 Q18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1B9C72-A3BB-4D1B-8196-EA16374BA7E4}" type="slidenum">
              <a:rPr lang="en-GB" smtClean="0"/>
              <a:t>186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7958573"/>
      </p:ext>
    </p:extLst>
  </p:cSld>
  <p:clrMapOvr>
    <a:masterClrMapping/>
  </p:clrMapOvr>
</p:notes>
</file>

<file path=ppt/notesSlides/notesSlide1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G371 2001 Paper 1 Q12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187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3029441"/>
      </p:ext>
    </p:extLst>
  </p:cSld>
  <p:clrMapOvr>
    <a:masterClrMapping/>
  </p:clrMapOvr>
</p:notes>
</file>

<file path=ppt/notesSlides/notesSlide1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G401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188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69137050"/>
      </p:ext>
    </p:extLst>
  </p:cSld>
  <p:clrMapOvr>
    <a:masterClrMapping/>
  </p:clrMapOvr>
</p:notes>
</file>

<file path=ppt/notesSlides/notesSlide1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G537 2014 Level 6 Paper A Q6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189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352435"/>
      </p:ext>
    </p:extLst>
  </p:cSld>
  <p:clrMapOvr>
    <a:masterClrMapping/>
  </p:clrMapOvr>
</p:notes>
</file>

<file path=ppt/notesSlides/notesSlide1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G37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191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4751763"/>
      </p:ext>
    </p:extLst>
  </p:cSld>
  <p:clrMapOvr>
    <a:masterClrMapping/>
  </p:clrMapOvr>
</p:notes>
</file>

<file path=ppt/notesSlides/notesSlide1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G126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192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4601242"/>
      </p:ext>
    </p:extLst>
  </p:cSld>
  <p:clrMapOvr>
    <a:masterClrMapping/>
  </p:clrMapOvr>
</p:notes>
</file>

<file path=ppt/notesSlides/notesSlide1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G296 2006 Year 5 Optional Paper 2 Q21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613BD5-83DE-4762-9D78-EAF2266223FD}" type="slidenum">
              <a:rPr lang="en-GB" smtClean="0"/>
              <a:t>194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0207941"/>
      </p:ext>
    </p:extLst>
  </p:cSld>
  <p:clrMapOvr>
    <a:masterClrMapping/>
  </p:clrMapOvr>
</p:notes>
</file>

<file path=ppt/notesSlides/notesSlide1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G314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195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63537687"/>
      </p:ext>
    </p:extLst>
  </p:cSld>
  <p:clrMapOvr>
    <a:masterClrMapping/>
  </p:clrMapOvr>
</p:notes>
</file>

<file path=ppt/notesSlides/notesSlide1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G429 2004 Paper 1 Q12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196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1885653"/>
      </p:ext>
    </p:extLst>
  </p:cSld>
  <p:clrMapOvr>
    <a:masterClrMapping/>
  </p:clrMapOvr>
</p:notes>
</file>

<file path=ppt/notesSlides/notesSlide1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G529 2005 Paper 1 Q19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197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6408284"/>
      </p:ext>
    </p:extLst>
  </p:cSld>
  <p:clrMapOvr>
    <a:masterClrMapping/>
  </p:clrMapOvr>
</p:notes>
</file>

<file path=ppt/notesSlides/notesSlide1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G93 2013 Paper 2 Q23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198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03210123"/>
      </p:ext>
    </p:extLst>
  </p:cSld>
  <p:clrMapOvr>
    <a:masterClrMapping/>
  </p:clrMapOvr>
</p:notes>
</file>

<file path=ppt/notesSlides/notesSlide1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G186 2009 Paper 2 Q19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199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5125079"/>
      </p:ext>
    </p:extLst>
  </p:cSld>
  <p:clrMapOvr>
    <a:masterClrMapping/>
  </p:clrMapOvr>
</p:notes>
</file>

<file path=ppt/notesSlides/notesSlide1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2016 Paper 2 Q5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AA4DD1-1001-4C2C-8D24-42A9D35BB002}" type="slidenum">
              <a:rPr lang="en-GB" smtClean="0"/>
              <a:t>201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8740043"/>
      </p:ext>
    </p:extLst>
  </p:cSld>
  <p:clrMapOvr>
    <a:masterClrMapping/>
  </p:clrMapOvr>
</p:notes>
</file>

<file path=ppt/notesSlides/notesSlide1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2017 Paper 3 Q18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CCA7C2-0228-42B5-A651-B27D2DA67B34}" type="slidenum">
              <a:rPr lang="en-GB" smtClean="0"/>
              <a:t>202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5327284"/>
      </p:ext>
    </p:extLst>
  </p:cSld>
  <p:clrMapOvr>
    <a:masterClrMapping/>
  </p:clrMapOvr>
</p:notes>
</file>

<file path=ppt/notesSlides/notesSlide1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G235 2003 Paper 1 Q16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203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2203352"/>
      </p:ext>
    </p:extLst>
  </p:cSld>
  <p:clrMapOvr>
    <a:masterClrMapping/>
  </p:clrMapOvr>
</p:notes>
</file>

<file path=ppt/notesSlides/notesSlide1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G578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204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74007745"/>
      </p:ext>
    </p:extLst>
  </p:cSld>
  <p:clrMapOvr>
    <a:masterClrMapping/>
  </p:clrMapOvr>
</p:notes>
</file>

<file path=ppt/notesSlides/notesSlide1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2019 Paper 3 Q11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9CAC70-FAEB-4BE0-B410-2052F4CC3CF4}" type="slidenum">
              <a:rPr lang="en-GB" smtClean="0"/>
              <a:t>205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3294909"/>
      </p:ext>
    </p:extLst>
  </p:cSld>
  <p:clrMapOvr>
    <a:masterClrMapping/>
  </p:clrMapOvr>
</p:notes>
</file>

<file path=ppt/notesSlides/notesSlide1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G464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206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3989825"/>
      </p:ext>
    </p:extLst>
  </p:cSld>
  <p:clrMapOvr>
    <a:masterClrMapping/>
  </p:clrMapOvr>
</p:notes>
</file>

<file path=ppt/notesSlides/notesSlide1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G560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207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1600714"/>
      </p:ext>
    </p:extLst>
  </p:cSld>
  <p:clrMapOvr>
    <a:masterClrMapping/>
  </p:clrMapOvr>
</p:notes>
</file>

<file path=ppt/notesSlides/notesSlide1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G293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208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8774873"/>
      </p:ext>
    </p:extLst>
  </p:cSld>
  <p:clrMapOvr>
    <a:masterClrMapping/>
  </p:clrMapOvr>
</p:notes>
</file>

<file path=ppt/notesSlides/notesSlide1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G48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209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333350"/>
      </p:ext>
    </p:extLst>
  </p:cSld>
  <p:clrMapOvr>
    <a:masterClrMapping/>
  </p:clrMapOvr>
</p:notes>
</file>

<file path=ppt/notesSlides/notesSlide1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G618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210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78693759"/>
      </p:ext>
    </p:extLst>
  </p:cSld>
  <p:clrMapOvr>
    <a:masterClrMapping/>
  </p:clrMapOvr>
</p:notes>
</file>

<file path=ppt/notesSlides/notesSlide1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G325a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211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74881667"/>
      </p:ext>
    </p:extLst>
  </p:cSld>
  <p:clrMapOvr>
    <a:masterClrMapping/>
  </p:clrMapOvr>
</p:notes>
</file>

<file path=ppt/notesSlides/notesSlide1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G440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212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98760998"/>
      </p:ext>
    </p:extLst>
  </p:cSld>
  <p:clrMapOvr>
    <a:masterClrMapping/>
  </p:clrMapOvr>
</p:notes>
</file>

<file path=ppt/notesSlides/notesSlide1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G516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213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32260889"/>
      </p:ext>
    </p:extLst>
  </p:cSld>
  <p:clrMapOvr>
    <a:masterClrMapping/>
  </p:clrMapOvr>
</p:notes>
</file>

<file path=ppt/notesSlides/notesSlide1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G104 Older Level 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D4A4AC-F7EC-4B37-A51B-9CB08824E6D7}" type="slidenum">
              <a:rPr lang="en-GB" smtClean="0"/>
              <a:t>214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997433"/>
      </p:ext>
    </p:extLst>
  </p:cSld>
  <p:clrMapOvr>
    <a:masterClrMapping/>
  </p:clrMapOvr>
</p:notes>
</file>

<file path=ppt/notesSlides/notesSlide1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G587 2011 Paper 2 Q25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216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1145735"/>
      </p:ext>
    </p:extLst>
  </p:cSld>
  <p:clrMapOvr>
    <a:masterClrMapping/>
  </p:clrMapOvr>
</p:notes>
</file>

<file path=ppt/notesSlides/notesSlide1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G299 2010 Paper 1 Q17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5D04A2-BA3E-42AB-9143-FE638C7EC0E9}" type="slidenum">
              <a:rPr lang="en-GB" smtClean="0"/>
              <a:t>217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77988465"/>
      </p:ext>
    </p:extLst>
  </p:cSld>
  <p:clrMapOvr>
    <a:masterClrMapping/>
  </p:clrMapOvr>
</p:notes>
</file>

<file path=ppt/notesSlides/notesSlide1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G340 2003 Paper 1 Q25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218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244357"/>
      </p:ext>
    </p:extLst>
  </p:cSld>
  <p:clrMapOvr>
    <a:masterClrMapping/>
  </p:clrMapOvr>
</p:notes>
</file>

<file path=ppt/notesSlides/notesSlide1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G609 2013 Level 6 Paper B Q5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219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2777906"/>
      </p:ext>
    </p:extLst>
  </p:cSld>
  <p:clrMapOvr>
    <a:masterClrMapping/>
  </p:clrMapOvr>
</p:notes>
</file>

<file path=ppt/notesSlides/notesSlide1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G534 2003 Year 4 Optional Paper 2 Q31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613BD5-83DE-4762-9D78-EAF2266223FD}" type="slidenum">
              <a:rPr lang="en-GB" smtClean="0"/>
              <a:t>221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4913541"/>
      </p:ext>
    </p:extLst>
  </p:cSld>
  <p:clrMapOvr>
    <a:masterClrMapping/>
  </p:clrMapOvr>
</p:notes>
</file>

<file path=ppt/notesSlides/notesSlide1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G76 2006 Year 4 Optional Paper 2 Q15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613BD5-83DE-4762-9D78-EAF2266223FD}" type="slidenum">
              <a:rPr lang="en-GB" smtClean="0"/>
              <a:t>222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3409201"/>
      </p:ext>
    </p:extLst>
  </p:cSld>
  <p:clrMapOvr>
    <a:masterClrMapping/>
  </p:clrMapOvr>
</p:notes>
</file>

<file path=ppt/notesSlides/notesSlide1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G141 2006 Paper 1 Q15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223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48204172"/>
      </p:ext>
    </p:extLst>
  </p:cSld>
  <p:clrMapOvr>
    <a:masterClrMapping/>
  </p:clrMapOvr>
</p:notes>
</file>

<file path=ppt/notesSlides/notesSlide1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G220 2011 Paper 2 Q15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224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33322864"/>
      </p:ext>
    </p:extLst>
  </p:cSld>
  <p:clrMapOvr>
    <a:masterClrMapping/>
  </p:clrMapOvr>
</p:notes>
</file>

<file path=ppt/notesSlides/notesSlide1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G313 2015 Paper 1 Q7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3667E2-D86D-4E6D-BB4D-77F90099A0B7}" type="slidenum">
              <a:rPr lang="en-GB" smtClean="0"/>
              <a:t>225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55511409"/>
      </p:ext>
    </p:extLst>
  </p:cSld>
  <p:clrMapOvr>
    <a:masterClrMapping/>
  </p:clrMapOvr>
</p:notes>
</file>

<file path=ppt/notesSlides/notesSlide1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2019 Paper 2 Q8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1B9C72-A3BB-4D1B-8196-EA16374BA7E4}" type="slidenum">
              <a:rPr lang="en-GB" smtClean="0"/>
              <a:t>227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60058601"/>
      </p:ext>
    </p:extLst>
  </p:cSld>
  <p:clrMapOvr>
    <a:masterClrMapping/>
  </p:clrMapOvr>
</p:notes>
</file>

<file path=ppt/notesSlides/notesSlide1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G615 2008 Paper 2 Q14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228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7475991"/>
      </p:ext>
    </p:extLst>
  </p:cSld>
  <p:clrMapOvr>
    <a:masterClrMapping/>
  </p:clrMapOvr>
</p:notes>
</file>

<file path=ppt/notesSlides/notesSlide2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G566 2010 Paper 1 Q25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5D04A2-BA3E-42AB-9143-FE638C7EC0E9}" type="slidenum">
              <a:rPr lang="en-GB" smtClean="0"/>
              <a:t>229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69887621"/>
      </p:ext>
    </p:extLst>
  </p:cSld>
  <p:clrMapOvr>
    <a:masterClrMapping/>
  </p:clrMapOvr>
</p:notes>
</file>

<file path=ppt/notesSlides/notesSlide2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G31 2010 Paper 2 Q13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230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6788181"/>
      </p:ext>
    </p:extLst>
  </p:cSld>
  <p:clrMapOvr>
    <a:masterClrMapping/>
  </p:clrMapOvr>
</p:notes>
</file>

<file path=ppt/notesSlides/notesSlide2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2019 Paper 2 Q9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1B9C72-A3BB-4D1B-8196-EA16374BA7E4}" type="slidenum">
              <a:rPr lang="en-GB" smtClean="0"/>
              <a:t>231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816732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8F4E13-A1FC-4D07-B83E-2D5594D0C10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25B011E-50F0-4B35-A638-A6C76A4E80A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DCD6F8-4183-4252-9FEA-B21B94745E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3BD22-659E-4CDA-9636-937AD451937C}" type="datetimeFigureOut">
              <a:rPr lang="en-GB" smtClean="0"/>
              <a:t>13/09/2020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376EB3-2862-4EE7-88B0-1047B91502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A99993-BFCF-4CD3-A9A8-AC0CC6CD3B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D699CC-0948-4012-BE6D-D5046DE5822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18150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255CF9-E5C8-4410-AE84-904B96D8B3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C2206C-8721-41C9-AAB0-DCC59EBEDC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54A478-DEF5-4870-8D32-B46588B720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3BD22-659E-4CDA-9636-937AD451937C}" type="datetimeFigureOut">
              <a:rPr lang="en-GB" smtClean="0"/>
              <a:t>13/09/2020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14C393-CD3C-4ED3-8751-557431D597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A60B30-18B2-4F25-BD30-57FAF1DE01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D699CC-0948-4012-BE6D-D5046DE5822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17711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07B64B-96C4-492D-91B7-4007D31142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CDC6C1-4585-4083-BFC1-3478CD634C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36ACD0-C10D-4FA2-BEEF-84B732B3B7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3BD22-659E-4CDA-9636-937AD451937C}" type="datetimeFigureOut">
              <a:rPr lang="en-GB" smtClean="0"/>
              <a:t>13/09/2020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459E46-24BE-413A-ACB8-C7B1BF448D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A1D20B-E302-431E-A33E-71D816AB8A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D699CC-0948-4012-BE6D-D5046DE5822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3072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9E4E37-A95B-4F0C-9D7C-CA653C3D08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FB4146-FBB1-46DA-8993-134D7EED747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9857955-4DC7-4E76-8392-D8EC617257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A251507-4447-4D06-AF65-2646421B8D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3BD22-659E-4CDA-9636-937AD451937C}" type="datetimeFigureOut">
              <a:rPr lang="en-GB" smtClean="0"/>
              <a:t>13/09/2020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E160B6F-535F-4052-9D53-C8FDECCAE9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AB5D7E1-52AD-4AF0-B9F2-0BEE1A0AF2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D699CC-0948-4012-BE6D-D5046DE5822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05598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9C6B15-FD78-4CC7-BB59-BE6594D4AD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76E012-00E5-407D-8A8E-36B8F9B589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ABFE459-733D-4E66-9A67-81F3641B468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16EB0E9-8162-4BC7-A6B8-917850BE877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790EF7E-F582-4586-B63E-C91BA8B6D79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A906B01-F97C-4E5B-A723-CBC174FB73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3BD22-659E-4CDA-9636-937AD451937C}" type="datetimeFigureOut">
              <a:rPr lang="en-GB" smtClean="0"/>
              <a:t>13/09/2020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A3DAFDE-714B-4B57-A37A-B23237296B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DFC2393-1E83-449E-8DFE-31BD94ADCD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D699CC-0948-4012-BE6D-D5046DE5822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77037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11548D-6245-463E-AD8A-484284A413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B0B27BE-99E5-4471-8E67-ADE7B1D50E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3BD22-659E-4CDA-9636-937AD451937C}" type="datetimeFigureOut">
              <a:rPr lang="en-GB" smtClean="0"/>
              <a:t>13/09/2020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E810F9E-7D4D-472C-96A3-1EB52D5D4F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1F3671D-BD8B-47D7-9DAE-BA73ED4B44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D699CC-0948-4012-BE6D-D5046DE5822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96706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5DEB9E1-133F-416A-86EA-A8B223A930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3BD22-659E-4CDA-9636-937AD451937C}" type="datetimeFigureOut">
              <a:rPr lang="en-GB" smtClean="0"/>
              <a:t>13/09/2020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6B88EB0-FBE0-4F51-A649-86E9895FD7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4FA633B-41EF-41E5-9894-138C7B42AA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D699CC-0948-4012-BE6D-D5046DE5822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632060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787C92-CE28-4AC3-95E0-6431F67BA8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198771-3E19-4E88-955C-6F2D0CFAB7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C56DAD-FD5D-4990-AF03-3EC8BB074AC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64EF9AB-2A9D-40FD-8345-7C9F109100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3BD22-659E-4CDA-9636-937AD451937C}" type="datetimeFigureOut">
              <a:rPr lang="en-GB" smtClean="0"/>
              <a:t>13/09/2020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F0A2973-389F-4307-A3ED-E7FBEF7A06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0CB77F9-E467-4D70-BA64-CC86BBF8C9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D699CC-0948-4012-BE6D-D5046DE5822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64379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7D2E5B-DA22-4200-8573-00356EDDF6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DC9D4C3-6998-42E5-83B1-DB9852F8E7D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9277C4-BCA5-4D93-9F0F-DC838750F57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28C6045-D2E0-4C7B-BE86-47F082DEA1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3BD22-659E-4CDA-9636-937AD451937C}" type="datetimeFigureOut">
              <a:rPr lang="en-GB" smtClean="0"/>
              <a:t>13/09/2020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68956B9-E400-40A6-B28D-2C829D32F0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EF0E903-0764-4A2B-A11E-D48027F871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D699CC-0948-4012-BE6D-D5046DE5822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06888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BF1A2C-263E-49A6-A810-09E9A77477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DB6C44A-3E3A-4E5B-8D2C-608258BD527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73987B-C450-44FC-8E08-EB0291CEF1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3BD22-659E-4CDA-9636-937AD451937C}" type="datetimeFigureOut">
              <a:rPr lang="en-GB" smtClean="0"/>
              <a:t>13/09/2020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399F19-4C71-42A0-9DC2-057EED5CD4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5B3727-52BB-4A4E-9CA9-633AE61AA9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D699CC-0948-4012-BE6D-D5046DE5822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840580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00EF799-6F3D-47AA-ACD7-5DF9DAAAF05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6317604-2B7D-4192-B4C3-9CD4582677B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FD9500-58FF-466C-A557-9ECF48C512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3BD22-659E-4CDA-9636-937AD451937C}" type="datetimeFigureOut">
              <a:rPr lang="en-GB" smtClean="0"/>
              <a:t>13/09/2020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FC1B57-5A06-41C7-9E0C-7B9D596C0F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8D1266-7E6A-4AE1-9BD5-8600152254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D699CC-0948-4012-BE6D-D5046DE5822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532168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B158D92-ADF7-4C22-AB39-24B6789C8F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7EF3C5D-F036-4400-96F8-185CBDCE05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BDF03E-F8B3-4551-BA13-9FE790D15C9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13BD22-659E-4CDA-9636-937AD451937C}" type="datetimeFigureOut">
              <a:rPr lang="en-GB" smtClean="0"/>
              <a:t>13/09/2020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444EF5-F117-452B-9283-197EF17A27A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357A04-7CD5-43EB-B631-491AB0E890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D699CC-0948-4012-BE6D-D5046DE5822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734881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8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1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1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1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1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1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1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1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4.png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1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1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1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1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1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1.pn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1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1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9.png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3.jpeg"/><Relationship Id="rId5" Type="http://schemas.openxmlformats.org/officeDocument/2006/relationships/image" Target="../media/image62.jpeg"/><Relationship Id="rId4" Type="http://schemas.openxmlformats.org/officeDocument/2006/relationships/image" Target="../media/image61.jpeg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7.png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1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1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1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1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1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1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1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1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1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1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1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1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1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1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1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1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1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1.xml"/></Relationships>
</file>

<file path=ppt/slides/_rels/slide1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1.xml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1.xm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1.xml"/></Relationships>
</file>

<file path=ppt/slides/_rels/slide1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1.xml"/></Relationships>
</file>

<file path=ppt/slides/_rels/slide1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0.xml"/><Relationship Id="rId1" Type="http://schemas.openxmlformats.org/officeDocument/2006/relationships/slideLayout" Target="../slideLayouts/slideLayout1.xml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notesSlide" Target="../notesSlides/notesSlide101.xml"/><Relationship Id="rId1" Type="http://schemas.openxmlformats.org/officeDocument/2006/relationships/slideLayout" Target="../slideLayouts/slideLayout1.xml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notesSlide" Target="../notesSlides/notesSlide102.xml"/><Relationship Id="rId1" Type="http://schemas.openxmlformats.org/officeDocument/2006/relationships/slideLayout" Target="../slideLayouts/slideLayout1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notesSlide" Target="../notesSlides/notesSlide103.xml"/><Relationship Id="rId1" Type="http://schemas.openxmlformats.org/officeDocument/2006/relationships/slideLayout" Target="../slideLayouts/slideLayout1.xml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notesSlide" Target="../notesSlides/notesSlide104.xml"/><Relationship Id="rId1" Type="http://schemas.openxmlformats.org/officeDocument/2006/relationships/slideLayout" Target="../slideLayouts/slideLayout1.xml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notesSlide" Target="../notesSlides/notesSlide105.xml"/><Relationship Id="rId1" Type="http://schemas.openxmlformats.org/officeDocument/2006/relationships/slideLayout" Target="../slideLayouts/slideLayout1.xml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notesSlide" Target="../notesSlides/notesSlide10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4.png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notesSlide" Target="../notesSlides/notesSlide107.xml"/><Relationship Id="rId1" Type="http://schemas.openxmlformats.org/officeDocument/2006/relationships/slideLayout" Target="../slideLayouts/slideLayout1.xml"/></Relationships>
</file>

<file path=ppt/slides/_rels/slide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notesSlide" Target="../notesSlides/notesSlide108.xml"/><Relationship Id="rId1" Type="http://schemas.openxmlformats.org/officeDocument/2006/relationships/slideLayout" Target="../slideLayouts/slideLayout1.xml"/></Relationships>
</file>

<file path=ppt/slides/_rels/slide1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notesSlide" Target="../notesSlides/notesSlide109.xml"/><Relationship Id="rId1" Type="http://schemas.openxmlformats.org/officeDocument/2006/relationships/slideLayout" Target="../slideLayouts/slideLayout1.xml"/></Relationships>
</file>

<file path=ppt/slides/_rels/slide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notesSlide" Target="../notesSlides/notesSlide110.xml"/><Relationship Id="rId1" Type="http://schemas.openxmlformats.org/officeDocument/2006/relationships/slideLayout" Target="../slideLayouts/slideLayout1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notesSlide" Target="../notesSlides/notesSlide111.xml"/><Relationship Id="rId1" Type="http://schemas.openxmlformats.org/officeDocument/2006/relationships/slideLayout" Target="../slideLayouts/slideLayout1.xml"/></Relationships>
</file>

<file path=ppt/slides/_rels/slide1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notesSlide" Target="../notesSlides/notesSlide112.xml"/><Relationship Id="rId1" Type="http://schemas.openxmlformats.org/officeDocument/2006/relationships/slideLayout" Target="../slideLayouts/slideLayout1.xml"/></Relationships>
</file>

<file path=ppt/slides/_rels/slide1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3.xml"/><Relationship Id="rId1" Type="http://schemas.openxmlformats.org/officeDocument/2006/relationships/slideLayout" Target="../slideLayouts/slideLayout1.xml"/></Relationships>
</file>

<file path=ppt/slides/_rels/slide1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4.xml"/><Relationship Id="rId1" Type="http://schemas.openxmlformats.org/officeDocument/2006/relationships/slideLayout" Target="../slideLayouts/slideLayout1.xml"/></Relationships>
</file>

<file path=ppt/slides/_rels/slide1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5.xml"/><Relationship Id="rId1" Type="http://schemas.openxmlformats.org/officeDocument/2006/relationships/slideLayout" Target="../slideLayouts/slideLayout1.xml"/></Relationships>
</file>

<file path=ppt/slides/_rels/slide1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6.xml"/><Relationship Id="rId1" Type="http://schemas.openxmlformats.org/officeDocument/2006/relationships/slideLayout" Target="../slideLayouts/slideLayout1.xml"/></Relationships>
</file>

<file path=ppt/slides/_rels/slide1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notesSlide" Target="../notesSlides/notesSlide117.xml"/><Relationship Id="rId1" Type="http://schemas.openxmlformats.org/officeDocument/2006/relationships/slideLayout" Target="../slideLayouts/slideLayout1.xml"/></Relationships>
</file>

<file path=ppt/slides/_rels/slide1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8.xml"/><Relationship Id="rId1" Type="http://schemas.openxmlformats.org/officeDocument/2006/relationships/slideLayout" Target="../slideLayouts/slideLayout1.xml"/></Relationships>
</file>

<file path=ppt/slides/_rels/slide1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9.xml"/><Relationship Id="rId1" Type="http://schemas.openxmlformats.org/officeDocument/2006/relationships/slideLayout" Target="../slideLayouts/slideLayout1.xml"/></Relationships>
</file>

<file path=ppt/slides/_rels/slide1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notesSlide" Target="../notesSlides/notesSlide120.xml"/><Relationship Id="rId1" Type="http://schemas.openxmlformats.org/officeDocument/2006/relationships/slideLayout" Target="../slideLayouts/slideLayout1.xml"/></Relationships>
</file>

<file path=ppt/slides/_rels/slide1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notesSlide" Target="../notesSlides/notesSlide12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3.png"/></Relationships>
</file>

<file path=ppt/slides/_rels/slide1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notesSlide" Target="../notesSlides/notesSlide122.xml"/><Relationship Id="rId1" Type="http://schemas.openxmlformats.org/officeDocument/2006/relationships/slideLayout" Target="../slideLayouts/slideLayout1.xml"/></Relationships>
</file>

<file path=ppt/slides/_rels/slide1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notesSlide" Target="../notesSlides/notesSlide123.xml"/><Relationship Id="rId1" Type="http://schemas.openxmlformats.org/officeDocument/2006/relationships/slideLayout" Target="../slideLayouts/slideLayout1.xml"/></Relationships>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4.xml"/><Relationship Id="rId1" Type="http://schemas.openxmlformats.org/officeDocument/2006/relationships/slideLayout" Target="../slideLayouts/slideLayout1.xml"/></Relationships>
</file>

<file path=ppt/slides/_rels/slide1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5.xml"/><Relationship Id="rId1" Type="http://schemas.openxmlformats.org/officeDocument/2006/relationships/slideLayout" Target="../slideLayouts/slideLayout1.xml"/></Relationships>
</file>

<file path=ppt/slides/_rels/slide1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6.xml"/><Relationship Id="rId1" Type="http://schemas.openxmlformats.org/officeDocument/2006/relationships/slideLayout" Target="../slideLayouts/slideLayout1.xml"/></Relationships>
</file>

<file path=ppt/slides/_rels/slide1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7.xml"/><Relationship Id="rId1" Type="http://schemas.openxmlformats.org/officeDocument/2006/relationships/slideLayout" Target="../slideLayouts/slideLayout1.xml"/></Relationships>
</file>

<file path=ppt/slides/_rels/slide1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8.xml"/><Relationship Id="rId1" Type="http://schemas.openxmlformats.org/officeDocument/2006/relationships/slideLayout" Target="../slideLayouts/slideLayout1.xml"/></Relationships>
</file>

<file path=ppt/slides/_rels/slide1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notesSlide" Target="../notesSlides/notesSlide12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7.png"/></Relationships>
</file>

<file path=ppt/slides/_rels/slide1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notesSlide" Target="../notesSlides/notesSlide13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9.png"/></Relationships>
</file>

<file path=ppt/slides/_rels/slide1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notesSlide" Target="../notesSlides/notesSlide13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1.png"/></Relationships>
</file>

<file path=ppt/slides/_rels/slide1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png"/><Relationship Id="rId2" Type="http://schemas.openxmlformats.org/officeDocument/2006/relationships/notesSlide" Target="../notesSlides/notesSlide132.xml"/><Relationship Id="rId1" Type="http://schemas.openxmlformats.org/officeDocument/2006/relationships/slideLayout" Target="../slideLayouts/slideLayout1.xml"/></Relationships>
</file>

<file path=ppt/slides/_rels/slide1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eg"/><Relationship Id="rId2" Type="http://schemas.openxmlformats.org/officeDocument/2006/relationships/notesSlide" Target="../notesSlides/notesSlide133.xml"/><Relationship Id="rId1" Type="http://schemas.openxmlformats.org/officeDocument/2006/relationships/slideLayout" Target="../slideLayouts/slideLayout1.xml"/></Relationships>
</file>

<file path=ppt/slides/_rels/slide1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eg"/><Relationship Id="rId2" Type="http://schemas.openxmlformats.org/officeDocument/2006/relationships/notesSlide" Target="../notesSlides/notesSlide134.xml"/><Relationship Id="rId1" Type="http://schemas.openxmlformats.org/officeDocument/2006/relationships/slideLayout" Target="../slideLayouts/slideLayout1.xml"/></Relationships>
</file>

<file path=ppt/slides/_rels/slide1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png"/><Relationship Id="rId2" Type="http://schemas.openxmlformats.org/officeDocument/2006/relationships/notesSlide" Target="../notesSlides/notesSlide135.xml"/><Relationship Id="rId1" Type="http://schemas.openxmlformats.org/officeDocument/2006/relationships/slideLayout" Target="../slideLayouts/slideLayout1.xml"/></Relationships>
</file>

<file path=ppt/slides/_rels/slide1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png"/><Relationship Id="rId2" Type="http://schemas.openxmlformats.org/officeDocument/2006/relationships/notesSlide" Target="../notesSlides/notesSlide136.xml"/><Relationship Id="rId1" Type="http://schemas.openxmlformats.org/officeDocument/2006/relationships/slideLayout" Target="../slideLayouts/slideLayout1.xml"/></Relationships>
</file>

<file path=ppt/slides/_rels/slide1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png"/><Relationship Id="rId2" Type="http://schemas.openxmlformats.org/officeDocument/2006/relationships/notesSlide" Target="../notesSlides/notesSlide137.xml"/><Relationship Id="rId1" Type="http://schemas.openxmlformats.org/officeDocument/2006/relationships/slideLayout" Target="../slideLayouts/slideLayout1.xml"/></Relationships>
</file>

<file path=ppt/slides/_rels/slide1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png"/><Relationship Id="rId2" Type="http://schemas.openxmlformats.org/officeDocument/2006/relationships/notesSlide" Target="../notesSlides/notesSlide138.xml"/><Relationship Id="rId1" Type="http://schemas.openxmlformats.org/officeDocument/2006/relationships/slideLayout" Target="../slideLayouts/slideLayout1.xml"/></Relationships>
</file>

<file path=ppt/slides/_rels/slide1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png"/><Relationship Id="rId2" Type="http://schemas.openxmlformats.org/officeDocument/2006/relationships/notesSlide" Target="../notesSlides/notesSlide139.xml"/><Relationship Id="rId1" Type="http://schemas.openxmlformats.org/officeDocument/2006/relationships/slideLayout" Target="../slideLayouts/slideLayout1.xml"/></Relationships>
</file>

<file path=ppt/slides/_rels/slide1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png"/><Relationship Id="rId2" Type="http://schemas.openxmlformats.org/officeDocument/2006/relationships/notesSlide" Target="../notesSlides/notesSlide140.xml"/><Relationship Id="rId1" Type="http://schemas.openxmlformats.org/officeDocument/2006/relationships/slideLayout" Target="../slideLayouts/slideLayout1.xml"/></Relationships>
</file>

<file path=ppt/slides/_rels/slide1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png"/><Relationship Id="rId2" Type="http://schemas.openxmlformats.org/officeDocument/2006/relationships/notesSlide" Target="../notesSlides/notesSlide141.xml"/><Relationship Id="rId1" Type="http://schemas.openxmlformats.org/officeDocument/2006/relationships/slideLayout" Target="../slideLayouts/slideLayout1.xml"/></Relationships>
</file>

<file path=ppt/slides/_rels/slide1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png"/><Relationship Id="rId2" Type="http://schemas.openxmlformats.org/officeDocument/2006/relationships/notesSlide" Target="../notesSlides/notesSlide142.xml"/><Relationship Id="rId1" Type="http://schemas.openxmlformats.org/officeDocument/2006/relationships/slideLayout" Target="../slideLayouts/slideLayout1.xml"/></Relationships>
</file>

<file path=ppt/slides/_rels/slide1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3.xml"/><Relationship Id="rId1" Type="http://schemas.openxmlformats.org/officeDocument/2006/relationships/slideLayout" Target="../slideLayouts/slideLayout1.xml"/></Relationships>
</file>

<file path=ppt/slides/_rels/slide1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png"/><Relationship Id="rId2" Type="http://schemas.openxmlformats.org/officeDocument/2006/relationships/notesSlide" Target="../notesSlides/notesSlide144.xml"/><Relationship Id="rId1" Type="http://schemas.openxmlformats.org/officeDocument/2006/relationships/slideLayout" Target="../slideLayouts/slideLayout1.xml"/></Relationships>
</file>

<file path=ppt/slides/_rels/slide1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png"/><Relationship Id="rId2" Type="http://schemas.openxmlformats.org/officeDocument/2006/relationships/notesSlide" Target="../notesSlides/notesSlide145.xml"/><Relationship Id="rId1" Type="http://schemas.openxmlformats.org/officeDocument/2006/relationships/slideLayout" Target="../slideLayouts/slideLayout1.xml"/></Relationships>
</file>

<file path=ppt/slides/_rels/slide1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6.xml"/><Relationship Id="rId1" Type="http://schemas.openxmlformats.org/officeDocument/2006/relationships/slideLayout" Target="../slideLayouts/slideLayout1.xml"/></Relationships>
</file>

<file path=ppt/slides/_rels/slide1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7.xml"/><Relationship Id="rId1" Type="http://schemas.openxmlformats.org/officeDocument/2006/relationships/slideLayout" Target="../slideLayouts/slideLayout1.xml"/></Relationships>
</file>

<file path=ppt/slides/_rels/slide1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png"/><Relationship Id="rId2" Type="http://schemas.openxmlformats.org/officeDocument/2006/relationships/notesSlide" Target="../notesSlides/notesSlide148.xml"/><Relationship Id="rId1" Type="http://schemas.openxmlformats.org/officeDocument/2006/relationships/slideLayout" Target="../slideLayouts/slideLayout1.xml"/></Relationships>
</file>

<file path=ppt/slides/_rels/slide1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png"/><Relationship Id="rId2" Type="http://schemas.openxmlformats.org/officeDocument/2006/relationships/notesSlide" Target="../notesSlides/notesSlide14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7.png"/><Relationship Id="rId4" Type="http://schemas.openxmlformats.org/officeDocument/2006/relationships/image" Target="../media/image116.png"/></Relationships>
</file>

<file path=ppt/slides/_rels/slide1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png"/><Relationship Id="rId2" Type="http://schemas.openxmlformats.org/officeDocument/2006/relationships/notesSlide" Target="../notesSlides/notesSlide15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9.png"/></Relationships>
</file>

<file path=ppt/slides/_rels/slide1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jpeg"/><Relationship Id="rId2" Type="http://schemas.openxmlformats.org/officeDocument/2006/relationships/notesSlide" Target="../notesSlides/notesSlide151.xml"/><Relationship Id="rId1" Type="http://schemas.openxmlformats.org/officeDocument/2006/relationships/slideLayout" Target="../slideLayouts/slideLayout1.xml"/></Relationships>
</file>

<file path=ppt/slides/_rels/slide17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2.xml"/><Relationship Id="rId1" Type="http://schemas.openxmlformats.org/officeDocument/2006/relationships/slideLayout" Target="../slideLayouts/slideLayout1.xml"/></Relationships>
</file>

<file path=ppt/slides/_rels/slide1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png"/><Relationship Id="rId2" Type="http://schemas.openxmlformats.org/officeDocument/2006/relationships/notesSlide" Target="../notesSlides/notesSlide15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2.png"/></Relationships>
</file>

<file path=ppt/slides/_rels/slide1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png"/><Relationship Id="rId2" Type="http://schemas.openxmlformats.org/officeDocument/2006/relationships/notesSlide" Target="../notesSlides/notesSlide154.xml"/><Relationship Id="rId1" Type="http://schemas.openxmlformats.org/officeDocument/2006/relationships/slideLayout" Target="../slideLayouts/slideLayout1.xml"/></Relationships>
</file>

<file path=ppt/slides/_rels/slide17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5.xml"/><Relationship Id="rId1" Type="http://schemas.openxmlformats.org/officeDocument/2006/relationships/slideLayout" Target="../slideLayouts/slideLayout1.xml"/></Relationships>
</file>

<file path=ppt/slides/_rels/slide1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jpeg"/><Relationship Id="rId2" Type="http://schemas.openxmlformats.org/officeDocument/2006/relationships/notesSlide" Target="../notesSlides/notesSlide156.xml"/><Relationship Id="rId1" Type="http://schemas.openxmlformats.org/officeDocument/2006/relationships/slideLayout" Target="../slideLayouts/slideLayout1.xml"/></Relationships>
</file>

<file path=ppt/slides/_rels/slide17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7.xml"/><Relationship Id="rId1" Type="http://schemas.openxmlformats.org/officeDocument/2006/relationships/slideLayout" Target="../slideLayouts/slideLayout1.xml"/></Relationships>
</file>

<file path=ppt/slides/_rels/slide1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png"/><Relationship Id="rId2" Type="http://schemas.openxmlformats.org/officeDocument/2006/relationships/notesSlide" Target="../notesSlides/notesSlide158.xml"/><Relationship Id="rId1" Type="http://schemas.openxmlformats.org/officeDocument/2006/relationships/slideLayout" Target="../slideLayouts/slideLayout1.xml"/></Relationships>
</file>

<file path=ppt/slides/_rels/slide1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png"/><Relationship Id="rId2" Type="http://schemas.openxmlformats.org/officeDocument/2006/relationships/notesSlide" Target="../notesSlides/notesSlide159.xml"/><Relationship Id="rId1" Type="http://schemas.openxmlformats.org/officeDocument/2006/relationships/slideLayout" Target="../slideLayouts/slideLayout1.xml"/></Relationships>
</file>

<file path=ppt/slides/_rels/slide18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0.xml"/><Relationship Id="rId1" Type="http://schemas.openxmlformats.org/officeDocument/2006/relationships/slideLayout" Target="../slideLayouts/slideLayout1.xml"/></Relationships>
</file>

<file path=ppt/slides/_rels/slide18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1.xml"/><Relationship Id="rId1" Type="http://schemas.openxmlformats.org/officeDocument/2006/relationships/slideLayout" Target="../slideLayouts/slideLayout1.xml"/></Relationships>
</file>

<file path=ppt/slides/_rels/slide1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2.xml"/><Relationship Id="rId1" Type="http://schemas.openxmlformats.org/officeDocument/2006/relationships/slideLayout" Target="../slideLayouts/slideLayout1.xml"/></Relationships>
</file>

<file path=ppt/slides/_rels/slide18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3.xml"/><Relationship Id="rId1" Type="http://schemas.openxmlformats.org/officeDocument/2006/relationships/slideLayout" Target="../slideLayouts/slideLayout1.xml"/></Relationships>
</file>

<file path=ppt/slides/_rels/slide1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png"/><Relationship Id="rId2" Type="http://schemas.openxmlformats.org/officeDocument/2006/relationships/notesSlide" Target="../notesSlides/notesSlide164.xml"/><Relationship Id="rId1" Type="http://schemas.openxmlformats.org/officeDocument/2006/relationships/slideLayout" Target="../slideLayouts/slideLayout1.xml"/></Relationships>
</file>

<file path=ppt/slides/_rels/slide18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5.xml"/><Relationship Id="rId1" Type="http://schemas.openxmlformats.org/officeDocument/2006/relationships/slideLayout" Target="../slideLayouts/slideLayout1.xml"/></Relationships>
</file>

<file path=ppt/slides/_rels/slide18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6.xml"/><Relationship Id="rId1" Type="http://schemas.openxmlformats.org/officeDocument/2006/relationships/slideLayout" Target="../slideLayouts/slideLayout1.xml"/></Relationships>
</file>

<file path=ppt/slides/_rels/slide1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jpeg"/><Relationship Id="rId2" Type="http://schemas.openxmlformats.org/officeDocument/2006/relationships/notesSlide" Target="../notesSlides/notesSlide167.xml"/><Relationship Id="rId1" Type="http://schemas.openxmlformats.org/officeDocument/2006/relationships/slideLayout" Target="../slideLayouts/slideLayout1.xml"/></Relationships>
</file>

<file path=ppt/slides/_rels/slide19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8.xml"/><Relationship Id="rId1" Type="http://schemas.openxmlformats.org/officeDocument/2006/relationships/slideLayout" Target="../slideLayouts/slideLayout1.xml"/></Relationships>
</file>

<file path=ppt/slides/_rels/slide1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9.xml"/><Relationship Id="rId1" Type="http://schemas.openxmlformats.org/officeDocument/2006/relationships/slideLayout" Target="../slideLayouts/slideLayout1.xml"/></Relationships>
</file>

<file path=ppt/slides/_rels/slide19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0.xml"/><Relationship Id="rId1" Type="http://schemas.openxmlformats.org/officeDocument/2006/relationships/slideLayout" Target="../slideLayouts/slideLayout1.xml"/></Relationships>
</file>

<file path=ppt/slides/_rels/slide1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png"/><Relationship Id="rId2" Type="http://schemas.openxmlformats.org/officeDocument/2006/relationships/notesSlide" Target="../notesSlides/notesSlide171.xml"/><Relationship Id="rId1" Type="http://schemas.openxmlformats.org/officeDocument/2006/relationships/slideLayout" Target="../slideLayouts/slideLayout1.xml"/></Relationships>
</file>

<file path=ppt/slides/_rels/slide1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png"/><Relationship Id="rId2" Type="http://schemas.openxmlformats.org/officeDocument/2006/relationships/notesSlide" Target="../notesSlides/notesSlide172.xml"/><Relationship Id="rId1" Type="http://schemas.openxmlformats.org/officeDocument/2006/relationships/slideLayout" Target="../slideLayouts/slideLayout1.xml"/></Relationships>
</file>

<file path=ppt/slides/_rels/slide19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3.xml"/><Relationship Id="rId1" Type="http://schemas.openxmlformats.org/officeDocument/2006/relationships/slideLayout" Target="../slideLayouts/slideLayout1.xml"/></Relationships>
</file>

<file path=ppt/slides/_rels/slide19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4.xml"/><Relationship Id="rId1" Type="http://schemas.openxmlformats.org/officeDocument/2006/relationships/slideLayout" Target="../slideLayouts/slideLayout1.xml"/></Relationships>
</file>

<file path=ppt/slides/_rels/slide2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png"/><Relationship Id="rId2" Type="http://schemas.openxmlformats.org/officeDocument/2006/relationships/notesSlide" Target="../notesSlides/notesSlide175.xml"/><Relationship Id="rId1" Type="http://schemas.openxmlformats.org/officeDocument/2006/relationships/slideLayout" Target="../slideLayouts/slideLayout1.xml"/></Relationships>
</file>

<file path=ppt/slides/_rels/slide2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2.png"/><Relationship Id="rId2" Type="http://schemas.openxmlformats.org/officeDocument/2006/relationships/notesSlide" Target="../notesSlides/notesSlide176.xml"/><Relationship Id="rId1" Type="http://schemas.openxmlformats.org/officeDocument/2006/relationships/slideLayout" Target="../slideLayouts/slideLayout1.xml"/></Relationships>
</file>

<file path=ppt/slides/_rels/slide2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png"/><Relationship Id="rId2" Type="http://schemas.openxmlformats.org/officeDocument/2006/relationships/notesSlide" Target="../notesSlides/notesSlide17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5.png"/><Relationship Id="rId4" Type="http://schemas.openxmlformats.org/officeDocument/2006/relationships/image" Target="../media/image134.png"/></Relationships>
</file>

<file path=ppt/slides/_rels/slide2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6.jpeg"/><Relationship Id="rId2" Type="http://schemas.openxmlformats.org/officeDocument/2006/relationships/notesSlide" Target="../notesSlides/notesSlide17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9.jpeg"/><Relationship Id="rId5" Type="http://schemas.openxmlformats.org/officeDocument/2006/relationships/image" Target="../media/image138.jpeg"/><Relationship Id="rId4" Type="http://schemas.openxmlformats.org/officeDocument/2006/relationships/image" Target="../media/image137.jpeg"/></Relationships>
</file>

<file path=ppt/slides/_rels/slide2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0.png"/><Relationship Id="rId2" Type="http://schemas.openxmlformats.org/officeDocument/2006/relationships/notesSlide" Target="../notesSlides/notesSlide179.xml"/><Relationship Id="rId1" Type="http://schemas.openxmlformats.org/officeDocument/2006/relationships/slideLayout" Target="../slideLayouts/slideLayout1.xml"/></Relationships>
</file>

<file path=ppt/slides/_rels/slide2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1.jpeg"/><Relationship Id="rId2" Type="http://schemas.openxmlformats.org/officeDocument/2006/relationships/notesSlide" Target="../notesSlides/notesSlide18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2.jpeg"/></Relationships>
</file>

<file path=ppt/slides/_rels/slide2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3.png"/><Relationship Id="rId2" Type="http://schemas.openxmlformats.org/officeDocument/2006/relationships/notesSlide" Target="../notesSlides/notesSlide181.xml"/><Relationship Id="rId1" Type="http://schemas.openxmlformats.org/officeDocument/2006/relationships/slideLayout" Target="../slideLayouts/slideLayout1.xml"/></Relationships>
</file>

<file path=ppt/slides/_rels/slide20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2.xml"/><Relationship Id="rId1" Type="http://schemas.openxmlformats.org/officeDocument/2006/relationships/slideLayout" Target="../slideLayouts/slideLayout1.xml"/></Relationships>
</file>

<file path=ppt/slides/_rels/slide2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4.png"/><Relationship Id="rId2" Type="http://schemas.openxmlformats.org/officeDocument/2006/relationships/notesSlide" Target="../notesSlides/notesSlide183.xml"/><Relationship Id="rId1" Type="http://schemas.openxmlformats.org/officeDocument/2006/relationships/slideLayout" Target="../slideLayouts/slideLayout1.xml"/></Relationships>
</file>

<file path=ppt/slides/_rels/slide2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4.xml"/><Relationship Id="rId1" Type="http://schemas.openxmlformats.org/officeDocument/2006/relationships/slideLayout" Target="../slideLayouts/slideLayout1.xml"/></Relationships>
</file>

<file path=ppt/slides/_rels/slide2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5.jpeg"/><Relationship Id="rId2" Type="http://schemas.openxmlformats.org/officeDocument/2006/relationships/notesSlide" Target="../notesSlides/notesSlide18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6.png"/></Relationships>
</file>

<file path=ppt/slides/_rels/slide2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6.xml"/><Relationship Id="rId1" Type="http://schemas.openxmlformats.org/officeDocument/2006/relationships/slideLayout" Target="../slideLayouts/slideLayout1.xml"/></Relationships>
</file>

<file path=ppt/slides/_rels/slide2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7.png"/><Relationship Id="rId2" Type="http://schemas.openxmlformats.org/officeDocument/2006/relationships/notesSlide" Target="../notesSlides/notesSlide187.xml"/><Relationship Id="rId1" Type="http://schemas.openxmlformats.org/officeDocument/2006/relationships/slideLayout" Target="../slideLayouts/slideLayout1.xml"/></Relationships>
</file>

<file path=ppt/slides/_rels/slide2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8.png"/><Relationship Id="rId2" Type="http://schemas.openxmlformats.org/officeDocument/2006/relationships/notesSlide" Target="../notesSlides/notesSlide188.xml"/><Relationship Id="rId1" Type="http://schemas.openxmlformats.org/officeDocument/2006/relationships/slideLayout" Target="../slideLayouts/slideLayout1.xml"/></Relationships>
</file>

<file path=ppt/slides/_rels/slide2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9.png"/><Relationship Id="rId2" Type="http://schemas.openxmlformats.org/officeDocument/2006/relationships/notesSlide" Target="../notesSlides/notesSlide18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1.png"/><Relationship Id="rId4" Type="http://schemas.openxmlformats.org/officeDocument/2006/relationships/image" Target="../media/image150.png"/></Relationships>
</file>

<file path=ppt/slides/_rels/slide2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2.png"/><Relationship Id="rId2" Type="http://schemas.openxmlformats.org/officeDocument/2006/relationships/notesSlide" Target="../notesSlides/notesSlide190.xml"/><Relationship Id="rId1" Type="http://schemas.openxmlformats.org/officeDocument/2006/relationships/slideLayout" Target="../slideLayouts/slideLayout1.xml"/></Relationships>
</file>

<file path=ppt/slides/_rels/slide2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3.png"/><Relationship Id="rId2" Type="http://schemas.openxmlformats.org/officeDocument/2006/relationships/notesSlide" Target="../notesSlides/notesSlide191.xml"/><Relationship Id="rId1" Type="http://schemas.openxmlformats.org/officeDocument/2006/relationships/slideLayout" Target="../slideLayouts/slideLayout1.xml"/></Relationships>
</file>

<file path=ppt/slides/_rels/slide2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2.xml"/><Relationship Id="rId1" Type="http://schemas.openxmlformats.org/officeDocument/2006/relationships/slideLayout" Target="../slideLayouts/slideLayout1.xml"/></Relationships>
</file>

<file path=ppt/slides/_rels/slide2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4.png"/><Relationship Id="rId2" Type="http://schemas.openxmlformats.org/officeDocument/2006/relationships/notesSlide" Target="../notesSlides/notesSlide19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5.png"/></Relationships>
</file>

<file path=ppt/slides/_rels/slide2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6.png"/><Relationship Id="rId2" Type="http://schemas.openxmlformats.org/officeDocument/2006/relationships/notesSlide" Target="../notesSlides/notesSlide194.xml"/><Relationship Id="rId1" Type="http://schemas.openxmlformats.org/officeDocument/2006/relationships/slideLayout" Target="../slideLayouts/slideLayout1.xml"/></Relationships>
</file>

<file path=ppt/slides/_rels/slide2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7.png"/><Relationship Id="rId2" Type="http://schemas.openxmlformats.org/officeDocument/2006/relationships/notesSlide" Target="../notesSlides/notesSlide19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8.png"/></Relationships>
</file>

<file path=ppt/slides/_rels/slide2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6.xml"/><Relationship Id="rId1" Type="http://schemas.openxmlformats.org/officeDocument/2006/relationships/slideLayout" Target="../slideLayouts/slideLayout1.xml"/></Relationships>
</file>

<file path=ppt/slides/_rels/slide2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7.xml"/><Relationship Id="rId1" Type="http://schemas.openxmlformats.org/officeDocument/2006/relationships/slideLayout" Target="../slideLayouts/slideLayout1.xml"/></Relationships>
</file>

<file path=ppt/slides/_rels/slide2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9.png"/><Relationship Id="rId2" Type="http://schemas.openxmlformats.org/officeDocument/2006/relationships/notesSlide" Target="../notesSlides/notesSlide198.xml"/><Relationship Id="rId1" Type="http://schemas.openxmlformats.org/officeDocument/2006/relationships/slideLayout" Target="../slideLayouts/slideLayout1.xml"/></Relationships>
</file>

<file path=ppt/slides/_rels/slide2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9.xml"/><Relationship Id="rId1" Type="http://schemas.openxmlformats.org/officeDocument/2006/relationships/slideLayout" Target="../slideLayouts/slideLayout1.xml"/></Relationships>
</file>

<file path=ppt/slides/_rels/slide2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0.xml"/><Relationship Id="rId1" Type="http://schemas.openxmlformats.org/officeDocument/2006/relationships/slideLayout" Target="../slideLayouts/slideLayout1.xml"/></Relationships>
</file>

<file path=ppt/slides/_rels/slide2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1.xml"/><Relationship Id="rId1" Type="http://schemas.openxmlformats.org/officeDocument/2006/relationships/slideLayout" Target="../slideLayouts/slideLayout1.xml"/></Relationships>
</file>

<file path=ppt/slides/_rels/slide2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24E46F-40C7-4BB8-80AA-24C47AA0D3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Recognise place value in numbers with up to six digits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A808D1-F5A9-4171-8885-926CE7E155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55103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6BF8E39-0E0F-4EBF-AD28-4E2965C81EB8}"/>
              </a:ext>
            </a:extLst>
          </p:cNvPr>
          <p:cNvSpPr/>
          <p:nvPr/>
        </p:nvSpPr>
        <p:spPr>
          <a:xfrm>
            <a:off x="56559" y="50000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Write in ﬁgures the number twenty thousand and twenty.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4B65FA2-95C7-410F-BD7B-1D91DFBA6CD3}"/>
              </a:ext>
            </a:extLst>
          </p:cNvPr>
          <p:cNvSpPr/>
          <p:nvPr/>
        </p:nvSpPr>
        <p:spPr>
          <a:xfrm>
            <a:off x="9907678" y="50000"/>
            <a:ext cx="70724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20,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CEDFD26-234B-4D5B-B078-D5116A90E548}"/>
              </a:ext>
            </a:extLst>
          </p:cNvPr>
          <p:cNvSpPr/>
          <p:nvPr/>
        </p:nvSpPr>
        <p:spPr>
          <a:xfrm>
            <a:off x="10430257" y="50000"/>
            <a:ext cx="80983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020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5D50B7C-F6A3-48F0-9E82-EB4DAE129986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368312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CA95BD6-FA0E-4E08-ACE3-0EF9684D889C}"/>
              </a:ext>
            </a:extLst>
          </p:cNvPr>
          <p:cNvSpPr/>
          <p:nvPr/>
        </p:nvSpPr>
        <p:spPr>
          <a:xfrm>
            <a:off x="56123" y="50000"/>
            <a:ext cx="6096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sz="3200" b="1" dirty="0"/>
              <a:t>Write the number 53,148 in words.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2D196E8-D916-4F1E-B460-00D52B53C19A}"/>
              </a:ext>
            </a:extLst>
          </p:cNvPr>
          <p:cNvSpPr/>
          <p:nvPr/>
        </p:nvSpPr>
        <p:spPr>
          <a:xfrm>
            <a:off x="389420" y="800908"/>
            <a:ext cx="245225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Fifty-three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C3AE8E0-FD60-4BE2-A61B-523C2735E252}"/>
              </a:ext>
            </a:extLst>
          </p:cNvPr>
          <p:cNvSpPr/>
          <p:nvPr/>
        </p:nvSpPr>
        <p:spPr>
          <a:xfrm>
            <a:off x="2268042" y="800908"/>
            <a:ext cx="219141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thousand,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9679EDD-EECD-455F-B0C2-837308A22591}"/>
              </a:ext>
            </a:extLst>
          </p:cNvPr>
          <p:cNvSpPr/>
          <p:nvPr/>
        </p:nvSpPr>
        <p:spPr>
          <a:xfrm>
            <a:off x="4053417" y="795994"/>
            <a:ext cx="546592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one hundred and forty-eight</a:t>
            </a:r>
          </a:p>
        </p:txBody>
      </p:sp>
    </p:spTree>
    <p:extLst>
      <p:ext uri="{BB962C8B-B14F-4D97-AF65-F5344CB8AC3E}">
        <p14:creationId xmlns:p14="http://schemas.microsoft.com/office/powerpoint/2010/main" val="39321444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Circle the value of the digit 9 in the number 6 9 7, 4 3 2</a:t>
            </a:r>
          </a:p>
          <a:p>
            <a:endParaRPr lang="en-US" sz="3200" b="1" dirty="0"/>
          </a:p>
          <a:p>
            <a:r>
              <a:rPr lang="en-US" sz="3200" dirty="0"/>
              <a:t>          nine thousand        nine hundred          ninety thousand</a:t>
            </a:r>
          </a:p>
          <a:p>
            <a:r>
              <a:rPr lang="en-US" sz="3200" dirty="0"/>
              <a:t>                      </a:t>
            </a:r>
          </a:p>
          <a:p>
            <a:r>
              <a:rPr lang="en-US" sz="3200" dirty="0"/>
              <a:t>                     nine million             nine hundred thousand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1CBAB75-FB71-4216-AF68-811CEE6FB142}"/>
              </a:ext>
            </a:extLst>
          </p:cNvPr>
          <p:cNvSpPr/>
          <p:nvPr/>
        </p:nvSpPr>
        <p:spPr>
          <a:xfrm>
            <a:off x="7828989" y="123890"/>
            <a:ext cx="245660" cy="46108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D47BCC84-49D6-480E-BF89-54928923306A}"/>
              </a:ext>
            </a:extLst>
          </p:cNvPr>
          <p:cNvSpPr/>
          <p:nvPr/>
        </p:nvSpPr>
        <p:spPr>
          <a:xfrm>
            <a:off x="6777484" y="870072"/>
            <a:ext cx="3738282" cy="91440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D0604AA-C838-4E98-AB72-49F49F593DEA}"/>
              </a:ext>
            </a:extLst>
          </p:cNvPr>
          <p:cNvSpPr/>
          <p:nvPr/>
        </p:nvSpPr>
        <p:spPr>
          <a:xfrm>
            <a:off x="5846968" y="3136612"/>
            <a:ext cx="569060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It’s in the ten thousands place. 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3395132-AFA7-430F-9C7B-16574354287B}"/>
              </a:ext>
            </a:extLst>
          </p:cNvPr>
          <p:cNvSpPr/>
          <p:nvPr/>
        </p:nvSpPr>
        <p:spPr>
          <a:xfrm>
            <a:off x="5846968" y="3721387"/>
            <a:ext cx="244986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9 x 10 000 = 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3E7C011-6FD9-4E61-9B6F-06D17CB37BA6}"/>
              </a:ext>
            </a:extLst>
          </p:cNvPr>
          <p:cNvSpPr/>
          <p:nvPr/>
        </p:nvSpPr>
        <p:spPr>
          <a:xfrm>
            <a:off x="8012110" y="3721387"/>
            <a:ext cx="244986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90 000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9EA485E-9533-4532-8AB4-E682255D5122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23322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2079318" cy="52322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Look at this number.</a:t>
            </a:r>
          </a:p>
          <a:p>
            <a:r>
              <a:rPr lang="en-US" sz="3200" b="1" dirty="0"/>
              <a:t>     6 9 7, 4 3 2</a:t>
            </a:r>
          </a:p>
          <a:p>
            <a:r>
              <a:rPr lang="en-US" sz="3200" b="1" dirty="0"/>
              <a:t>What is the value of the digit 6 in the number?</a:t>
            </a:r>
          </a:p>
          <a:p>
            <a:r>
              <a:rPr lang="en-US" sz="3200" b="1" dirty="0"/>
              <a:t>Circle the correct answer.</a:t>
            </a:r>
          </a:p>
          <a:p>
            <a:endParaRPr lang="en-US" b="1" dirty="0"/>
          </a:p>
          <a:p>
            <a:r>
              <a:rPr lang="en-US" sz="3200" dirty="0"/>
              <a:t>    six thousand       </a:t>
            </a:r>
          </a:p>
          <a:p>
            <a:endParaRPr lang="en-US" dirty="0"/>
          </a:p>
          <a:p>
            <a:r>
              <a:rPr lang="en-US" sz="3200" dirty="0"/>
              <a:t>    six hundred thousand       </a:t>
            </a:r>
          </a:p>
          <a:p>
            <a:endParaRPr lang="en-US" dirty="0"/>
          </a:p>
          <a:p>
            <a:r>
              <a:rPr lang="en-US" sz="3200" dirty="0"/>
              <a:t>    sixty thousand       </a:t>
            </a:r>
          </a:p>
          <a:p>
            <a:endParaRPr lang="en-US" dirty="0"/>
          </a:p>
          <a:p>
            <a:r>
              <a:rPr lang="en-US" sz="3200" dirty="0"/>
              <a:t>    six million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10BE89D-14E1-449C-A263-12E5E88D163E}"/>
              </a:ext>
            </a:extLst>
          </p:cNvPr>
          <p:cNvSpPr/>
          <p:nvPr/>
        </p:nvSpPr>
        <p:spPr>
          <a:xfrm>
            <a:off x="581025" y="607984"/>
            <a:ext cx="245660" cy="46108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FCA43B71-36AA-425E-BA5D-49CF850E4FD9}"/>
              </a:ext>
            </a:extLst>
          </p:cNvPr>
          <p:cNvSpPr/>
          <p:nvPr/>
        </p:nvSpPr>
        <p:spPr>
          <a:xfrm>
            <a:off x="215319" y="2873683"/>
            <a:ext cx="4316339" cy="91440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47852E6-D398-4069-BED7-85F7B9D7DECB}"/>
              </a:ext>
            </a:extLst>
          </p:cNvPr>
          <p:cNvSpPr/>
          <p:nvPr/>
        </p:nvSpPr>
        <p:spPr>
          <a:xfrm>
            <a:off x="5136776" y="3136612"/>
            <a:ext cx="640079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It’s in the hundred thousands place. 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03935D0-0099-4984-B867-BD3D4D3B5AB9}"/>
              </a:ext>
            </a:extLst>
          </p:cNvPr>
          <p:cNvSpPr/>
          <p:nvPr/>
        </p:nvSpPr>
        <p:spPr>
          <a:xfrm>
            <a:off x="5136339" y="3724490"/>
            <a:ext cx="244986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6 x 100 000 = 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7AD650F-995A-4EE1-A8B4-F687F9E48375}"/>
              </a:ext>
            </a:extLst>
          </p:cNvPr>
          <p:cNvSpPr/>
          <p:nvPr/>
        </p:nvSpPr>
        <p:spPr>
          <a:xfrm>
            <a:off x="7449398" y="3724490"/>
            <a:ext cx="244986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600 000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43DD1A6-ED28-4879-9A71-3E1592B55525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3893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496D98A2-3F42-4DA9-92A7-1B6FDB830430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A68D4FFA-F51A-4ECC-A30E-77EDAD351AF2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798BF876-E922-498F-81B8-92F4149C5370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5B713C9D-B290-4883-B4C7-633214252CEF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76F40D54-2BF4-4EB0-82A2-BDA7C1582EBA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FB6CDACB-B347-4108-9A06-B853F39F6924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B7AEE3D3-3D36-47DD-B012-0642FA826099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0CD550B4-0395-4FF5-A29B-83BF411274BE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98D76D2C-9C4D-4F6B-89F3-0E8F0A984860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82E0EA73-9E78-4762-8C8D-97060E998E8F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DE9C0B1B-9493-494A-B08E-9D6FA1CFBD9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5CBFF0B9-BE25-46E1-8608-27289B66F485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DDB40853-1D92-4BE4-9318-76F14CA80008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1B2E6496-EE5A-4B80-93BD-C9D9688C2D25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88F0543E-7C95-48D4-A7E0-F26AA29AD413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8B2F681F-9391-4FB6-A281-CF9A17E9D558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07F94159-60A4-4399-90F4-48F54DABA8F8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9C62035D-6A6D-4323-97BC-4132B4FF6C7B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04EB0F38-6732-4EEF-85DD-1064E1E45F87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8EE9CCCE-694C-4839-B1DE-52CDA861F9FB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37813380-15C2-4481-972C-BB263873AFF2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51FBC7C2-BD38-4BD4-B038-B1826E29BCF8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E68ABEC0-9B00-4DA8-A275-735511509DAF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A26DD6E6-D86E-40C6-9148-00F383C06BE3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9312C14E-0791-4D8A-B6E5-4D3BB4A148F0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9E885B70-428B-45D8-A6FC-9A5C907EEB96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BA82BD4F-70CD-4C14-B190-DC1CFD936D0B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B1F7FEED-4B0A-4155-A1B0-7FD37AACD693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74EF401A-22BB-4489-BE39-000E61BAC91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671A86BE-8691-4416-9034-EBF9CF967DD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F22651CD-D41A-46C7-BF2B-E5B2D834758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4AC4E540-780E-4FD4-AD7D-AE8AA68ABC8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ADBF1E53-3DD5-417D-8C9E-F54780A6210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84888DAD-A1AF-4504-A8FC-31DFE66DE75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E4B46261-9C0B-4284-A2CD-E0DC42AA32C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BC2FB70C-54EB-45F8-9AB3-BBAA6C5F2D9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AD725710-3FC1-4CDA-8926-9DBFBCE9A34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3EFAACC6-50E3-4F33-A7C1-4EF3771D946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63F7BB7F-E013-40AC-B54F-94224AB3ADB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6575C684-4DA4-4904-9933-C6F552938AF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AB79DBF3-CECF-452F-9949-E660D025EF1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E888CA43-3842-40A8-A6D7-35D5AECCF68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8108365B-9EBA-4EC9-8D8D-D11CB87D24E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B1ED03C7-E9C5-455A-8585-00660CD724D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CA4DD4B8-402E-408B-8963-BA4DE3AF16F7}"/>
              </a:ext>
            </a:extLst>
          </p:cNvPr>
          <p:cNvSpPr/>
          <p:nvPr/>
        </p:nvSpPr>
        <p:spPr>
          <a:xfrm>
            <a:off x="56122" y="50000"/>
            <a:ext cx="12067637" cy="384720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GB" sz="3200" b="1" dirty="0"/>
              <a:t>Put these houses in order of price starting with the lowest price.</a:t>
            </a:r>
          </a:p>
          <a:p>
            <a:r>
              <a:rPr lang="en-GB" sz="3200" b="1" dirty="0"/>
              <a:t>One has been done for you.</a:t>
            </a:r>
          </a:p>
          <a:p>
            <a:endParaRPr lang="en-GB" sz="3200" b="1" dirty="0"/>
          </a:p>
          <a:p>
            <a:endParaRPr lang="en-GB" sz="3200" b="1" dirty="0"/>
          </a:p>
          <a:p>
            <a:endParaRPr lang="en-GB" sz="3200" b="1" dirty="0"/>
          </a:p>
          <a:p>
            <a:endParaRPr lang="en-GB" sz="3200" b="1" dirty="0"/>
          </a:p>
          <a:p>
            <a:endParaRPr lang="en-GB" sz="3200" b="1" dirty="0"/>
          </a:p>
          <a:p>
            <a:endParaRPr lang="en-GB" sz="1600" b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631BC2D-3DB9-46D9-86C2-1636E954AD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4431" y="3768011"/>
            <a:ext cx="6504059" cy="101814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D740A62-156D-4DF9-8E13-50DFE0BB54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4431" y="1127218"/>
            <a:ext cx="6851497" cy="232243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5F3CED8-0B64-457F-B0AF-7656F82CB4C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26432" y="1127218"/>
            <a:ext cx="4394955" cy="2322438"/>
          </a:xfrm>
          <a:prstGeom prst="rect">
            <a:avLst/>
          </a:prstGeom>
        </p:spPr>
      </p:pic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5F98ACDC-50EF-4F79-A773-FD1ABCC2EF5F}"/>
              </a:ext>
            </a:extLst>
          </p:cNvPr>
          <p:cNvSpPr txBox="1"/>
          <p:nvPr/>
        </p:nvSpPr>
        <p:spPr>
          <a:xfrm>
            <a:off x="7620232" y="3994857"/>
            <a:ext cx="363975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1 3 5 3 0 0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C212A0D0-E707-4A6F-9F68-B35C46A92520}"/>
              </a:ext>
            </a:extLst>
          </p:cNvPr>
          <p:cNvSpPr txBox="1"/>
          <p:nvPr/>
        </p:nvSpPr>
        <p:spPr>
          <a:xfrm>
            <a:off x="7620232" y="4436825"/>
            <a:ext cx="363975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1 1 9 1 2 5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6675D59F-F8D3-418D-99C4-DD2D9F926AB0}"/>
              </a:ext>
            </a:extLst>
          </p:cNvPr>
          <p:cNvSpPr txBox="1"/>
          <p:nvPr/>
        </p:nvSpPr>
        <p:spPr>
          <a:xfrm>
            <a:off x="7614403" y="4902276"/>
            <a:ext cx="363975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1 3 0 5 0 0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0F0192AF-5BB2-4C1D-A7A2-66C87B2C207E}"/>
              </a:ext>
            </a:extLst>
          </p:cNvPr>
          <p:cNvSpPr txBox="1"/>
          <p:nvPr/>
        </p:nvSpPr>
        <p:spPr>
          <a:xfrm>
            <a:off x="7614403" y="5344244"/>
            <a:ext cx="363975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1 3 1 5 0 0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EE21512C-D802-41B9-8044-E4038F9F1A79}"/>
              </a:ext>
            </a:extLst>
          </p:cNvPr>
          <p:cNvSpPr txBox="1"/>
          <p:nvPr/>
        </p:nvSpPr>
        <p:spPr>
          <a:xfrm>
            <a:off x="8046289" y="5781110"/>
            <a:ext cx="310438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9 1 5 0 0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996ABD0B-9AD1-4028-BEC1-44F4CD085835}"/>
              </a:ext>
            </a:extLst>
          </p:cNvPr>
          <p:cNvSpPr txBox="1"/>
          <p:nvPr/>
        </p:nvSpPr>
        <p:spPr>
          <a:xfrm>
            <a:off x="592255" y="3683831"/>
            <a:ext cx="67735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E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05F76281-E145-456A-8551-B780D9DC0A1F}"/>
              </a:ext>
            </a:extLst>
          </p:cNvPr>
          <p:cNvSpPr txBox="1"/>
          <p:nvPr/>
        </p:nvSpPr>
        <p:spPr>
          <a:xfrm>
            <a:off x="3332508" y="3707097"/>
            <a:ext cx="67735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C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84FACAEB-0859-436B-A1AF-1B83A74156A2}"/>
              </a:ext>
            </a:extLst>
          </p:cNvPr>
          <p:cNvSpPr txBox="1"/>
          <p:nvPr/>
        </p:nvSpPr>
        <p:spPr>
          <a:xfrm>
            <a:off x="4676816" y="3714187"/>
            <a:ext cx="67735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D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C4FC6D53-3F75-4C09-B08B-452E531139E6}"/>
              </a:ext>
            </a:extLst>
          </p:cNvPr>
          <p:cNvSpPr txBox="1"/>
          <p:nvPr/>
        </p:nvSpPr>
        <p:spPr>
          <a:xfrm>
            <a:off x="5964371" y="3714187"/>
            <a:ext cx="67735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12986860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/>
      <p:bldP spid="52" grpId="1"/>
      <p:bldP spid="53" grpId="0"/>
      <p:bldP spid="53" grpId="1"/>
      <p:bldP spid="54" grpId="0"/>
      <p:bldP spid="54" grpId="1"/>
      <p:bldP spid="55" grpId="0"/>
      <p:bldP spid="55" grpId="1"/>
      <p:bldP spid="56" grpId="0"/>
      <p:bldP spid="56" grpId="1"/>
      <p:bldP spid="57" grpId="0"/>
      <p:bldP spid="58" grpId="0"/>
      <p:bldP spid="59" grpId="0"/>
      <p:bldP spid="6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9B5741-41E5-481D-9823-860D5CC1CD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Round numbers with up to 6 digits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BF121D-AB0B-4C3C-B61E-4413B2DDFE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26055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A26A6CD-1433-484B-B9B6-7D154994EA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805" y="238749"/>
            <a:ext cx="7477855" cy="407523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B081977-AED6-420B-9A01-E877E570ACEC}"/>
              </a:ext>
            </a:extLst>
          </p:cNvPr>
          <p:cNvSpPr txBox="1"/>
          <p:nvPr/>
        </p:nvSpPr>
        <p:spPr>
          <a:xfrm>
            <a:off x="8472216" y="1296394"/>
            <a:ext cx="269444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3 9 4 7 6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A543B7C-A4E9-47B4-9C2E-853C5ED2FE92}"/>
              </a:ext>
            </a:extLst>
          </p:cNvPr>
          <p:cNvSpPr/>
          <p:nvPr/>
        </p:nvSpPr>
        <p:spPr>
          <a:xfrm>
            <a:off x="8487127" y="1369762"/>
            <a:ext cx="446392" cy="443453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907AA3AE-14EF-416D-8DDF-CD3C52828251}"/>
              </a:ext>
            </a:extLst>
          </p:cNvPr>
          <p:cNvCxnSpPr/>
          <p:nvPr/>
        </p:nvCxnSpPr>
        <p:spPr>
          <a:xfrm>
            <a:off x="8936785" y="1813215"/>
            <a:ext cx="4464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36D89D29-C297-4C28-87D5-E0BCA617FF29}"/>
              </a:ext>
            </a:extLst>
          </p:cNvPr>
          <p:cNvSpPr txBox="1"/>
          <p:nvPr/>
        </p:nvSpPr>
        <p:spPr>
          <a:xfrm>
            <a:off x="5161046" y="1524473"/>
            <a:ext cx="256262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40 000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740B6A6-4A5F-4520-9493-106357F27370}"/>
              </a:ext>
            </a:extLst>
          </p:cNvPr>
          <p:cNvSpPr txBox="1"/>
          <p:nvPr/>
        </p:nvSpPr>
        <p:spPr>
          <a:xfrm>
            <a:off x="8471782" y="2198333"/>
            <a:ext cx="269444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3 9 4 7 6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2674834-D1F8-41F2-B663-6A892519E11C}"/>
              </a:ext>
            </a:extLst>
          </p:cNvPr>
          <p:cNvSpPr/>
          <p:nvPr/>
        </p:nvSpPr>
        <p:spPr>
          <a:xfrm>
            <a:off x="8938840" y="2271701"/>
            <a:ext cx="446392" cy="443453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8A91F6A3-6846-465F-81D4-72F58F68C5E4}"/>
              </a:ext>
            </a:extLst>
          </p:cNvPr>
          <p:cNvCxnSpPr/>
          <p:nvPr/>
        </p:nvCxnSpPr>
        <p:spPr>
          <a:xfrm>
            <a:off x="9388498" y="2715154"/>
            <a:ext cx="4464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3E213D29-CCFE-4224-A377-6F82722A66A2}"/>
              </a:ext>
            </a:extLst>
          </p:cNvPr>
          <p:cNvSpPr txBox="1"/>
          <p:nvPr/>
        </p:nvSpPr>
        <p:spPr>
          <a:xfrm>
            <a:off x="5161046" y="2490800"/>
            <a:ext cx="274672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39 000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E286A07-3645-4E24-8A46-52A01F723628}"/>
              </a:ext>
            </a:extLst>
          </p:cNvPr>
          <p:cNvSpPr txBox="1"/>
          <p:nvPr/>
        </p:nvSpPr>
        <p:spPr>
          <a:xfrm>
            <a:off x="8484496" y="3088655"/>
            <a:ext cx="269444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3 9 4 7 6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4075A17-0ED8-49FD-9A15-E2829177BEA0}"/>
              </a:ext>
            </a:extLst>
          </p:cNvPr>
          <p:cNvSpPr/>
          <p:nvPr/>
        </p:nvSpPr>
        <p:spPr>
          <a:xfrm>
            <a:off x="9380460" y="3168611"/>
            <a:ext cx="446392" cy="443453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98A53F68-4724-47F5-9A92-F37877A6DBE1}"/>
              </a:ext>
            </a:extLst>
          </p:cNvPr>
          <p:cNvCxnSpPr/>
          <p:nvPr/>
        </p:nvCxnSpPr>
        <p:spPr>
          <a:xfrm>
            <a:off x="9830118" y="3612064"/>
            <a:ext cx="4464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F399A7D2-A466-42E6-A464-284BFAD461D5}"/>
              </a:ext>
            </a:extLst>
          </p:cNvPr>
          <p:cNvSpPr txBox="1"/>
          <p:nvPr/>
        </p:nvSpPr>
        <p:spPr>
          <a:xfrm>
            <a:off x="5161046" y="3468085"/>
            <a:ext cx="305598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39 500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1B9544B-C1D0-4FF7-9FB4-67CD95B963A8}"/>
              </a:ext>
            </a:extLst>
          </p:cNvPr>
          <p:cNvSpPr/>
          <p:nvPr/>
        </p:nvSpPr>
        <p:spPr>
          <a:xfrm>
            <a:off x="56123" y="50000"/>
            <a:ext cx="4254818" cy="58477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GB" sz="3200" b="1" dirty="0"/>
              <a:t>Complete the table.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4D5187B-9957-4BF6-B827-F1F86B762C7A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41353968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8" grpId="0"/>
      <p:bldP spid="9" grpId="0"/>
      <p:bldP spid="10" grpId="0" animBg="1"/>
      <p:bldP spid="12" grpId="0"/>
      <p:bldP spid="13" grpId="0"/>
      <p:bldP spid="14" grpId="0" animBg="1"/>
      <p:bldP spid="1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2C2B684-525E-4616-B44A-EF3B13881AC8}"/>
              </a:ext>
            </a:extLst>
          </p:cNvPr>
          <p:cNvSpPr/>
          <p:nvPr/>
        </p:nvSpPr>
        <p:spPr>
          <a:xfrm>
            <a:off x="56123" y="50000"/>
            <a:ext cx="6096000" cy="4031873"/>
          </a:xfrm>
          <a:prstGeom prst="rect">
            <a:avLst/>
          </a:prstGeom>
          <a:solidFill>
            <a:schemeClr val="bg1"/>
          </a:solidFill>
        </p:spPr>
        <p:txBody>
          <a:bodyPr>
            <a:spAutoFit/>
          </a:bodyPr>
          <a:lstStyle/>
          <a:p>
            <a:r>
              <a:rPr lang="en-US" sz="3200" b="1" dirty="0"/>
              <a:t>Round 84,516</a:t>
            </a:r>
          </a:p>
          <a:p>
            <a:endParaRPr lang="en-US" sz="3200" b="1" dirty="0"/>
          </a:p>
          <a:p>
            <a:r>
              <a:rPr lang="en-US" sz="3200" b="1" dirty="0"/>
              <a:t>   to the nearest 10: ________</a:t>
            </a:r>
          </a:p>
          <a:p>
            <a:r>
              <a:rPr lang="en-US" sz="3200" b="1" dirty="0"/>
              <a:t> </a:t>
            </a:r>
          </a:p>
          <a:p>
            <a:r>
              <a:rPr lang="en-US" sz="3200" b="1" dirty="0"/>
              <a:t>   to the nearest 100: ________</a:t>
            </a:r>
          </a:p>
          <a:p>
            <a:r>
              <a:rPr lang="en-US" sz="3200" b="1" dirty="0"/>
              <a:t> </a:t>
            </a:r>
          </a:p>
          <a:p>
            <a:r>
              <a:rPr lang="en-US" sz="3200" b="1" dirty="0"/>
              <a:t>   to the nearest 1,000: ________</a:t>
            </a:r>
          </a:p>
          <a:p>
            <a:r>
              <a:rPr lang="en-US" sz="3200" b="1" dirty="0"/>
              <a:t> </a:t>
            </a:r>
            <a:endParaRPr lang="en-GB" sz="3200" b="1" dirty="0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8BFB746D-613C-469D-BB16-D1D964E8D094}"/>
              </a:ext>
            </a:extLst>
          </p:cNvPr>
          <p:cNvSpPr txBox="1"/>
          <p:nvPr/>
        </p:nvSpPr>
        <p:spPr>
          <a:xfrm>
            <a:off x="6694359" y="859468"/>
            <a:ext cx="269444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8 4 5 1 6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E2F4C4A6-3E75-405A-9B25-198E9189A5C8}"/>
              </a:ext>
            </a:extLst>
          </p:cNvPr>
          <p:cNvSpPr/>
          <p:nvPr/>
        </p:nvSpPr>
        <p:spPr>
          <a:xfrm>
            <a:off x="8057625" y="932836"/>
            <a:ext cx="446392" cy="443453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0ECC546C-B394-4335-92FD-655F82043B25}"/>
              </a:ext>
            </a:extLst>
          </p:cNvPr>
          <p:cNvCxnSpPr/>
          <p:nvPr/>
        </p:nvCxnSpPr>
        <p:spPr>
          <a:xfrm>
            <a:off x="8507283" y="1376289"/>
            <a:ext cx="4464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Box 51">
            <a:extLst>
              <a:ext uri="{FF2B5EF4-FFF2-40B4-BE49-F238E27FC236}">
                <a16:creationId xmlns:a16="http://schemas.microsoft.com/office/drawing/2014/main" id="{F71632A6-2EE7-4FE3-B9E9-ED3EA4D1B390}"/>
              </a:ext>
            </a:extLst>
          </p:cNvPr>
          <p:cNvSpPr txBox="1"/>
          <p:nvPr/>
        </p:nvSpPr>
        <p:spPr>
          <a:xfrm>
            <a:off x="3425510" y="968449"/>
            <a:ext cx="269444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84 520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A05E9175-7620-4243-A8A0-FA75CA62FD9D}"/>
              </a:ext>
            </a:extLst>
          </p:cNvPr>
          <p:cNvSpPr txBox="1"/>
          <p:nvPr/>
        </p:nvSpPr>
        <p:spPr>
          <a:xfrm>
            <a:off x="6693925" y="1761407"/>
            <a:ext cx="269444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8 4 5 1 6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2550344F-36E6-41A0-B884-3BE466A98529}"/>
              </a:ext>
            </a:extLst>
          </p:cNvPr>
          <p:cNvSpPr/>
          <p:nvPr/>
        </p:nvSpPr>
        <p:spPr>
          <a:xfrm>
            <a:off x="7607023" y="1834775"/>
            <a:ext cx="446392" cy="443453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822BD054-53E6-4E48-AE0D-4B9B59713622}"/>
              </a:ext>
            </a:extLst>
          </p:cNvPr>
          <p:cNvCxnSpPr/>
          <p:nvPr/>
        </p:nvCxnSpPr>
        <p:spPr>
          <a:xfrm>
            <a:off x="8056681" y="2278228"/>
            <a:ext cx="4464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TextBox 55">
            <a:extLst>
              <a:ext uri="{FF2B5EF4-FFF2-40B4-BE49-F238E27FC236}">
                <a16:creationId xmlns:a16="http://schemas.microsoft.com/office/drawing/2014/main" id="{22B955F2-050A-4AB3-80BB-6C92BB5D12E2}"/>
              </a:ext>
            </a:extLst>
          </p:cNvPr>
          <p:cNvSpPr txBox="1"/>
          <p:nvPr/>
        </p:nvSpPr>
        <p:spPr>
          <a:xfrm>
            <a:off x="3609613" y="1934776"/>
            <a:ext cx="269444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84 500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84FCBA86-F322-4147-856F-4799FB8D5273}"/>
              </a:ext>
            </a:extLst>
          </p:cNvPr>
          <p:cNvSpPr txBox="1"/>
          <p:nvPr/>
        </p:nvSpPr>
        <p:spPr>
          <a:xfrm>
            <a:off x="6698955" y="2644045"/>
            <a:ext cx="269444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8 4 5 1 6</a:t>
            </a: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D22B6288-8FA4-4659-A725-B280D00D9F41}"/>
              </a:ext>
            </a:extLst>
          </p:cNvPr>
          <p:cNvSpPr/>
          <p:nvPr/>
        </p:nvSpPr>
        <p:spPr>
          <a:xfrm>
            <a:off x="7148879" y="2724001"/>
            <a:ext cx="446392" cy="443453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C1214D4C-B273-4D74-AA8B-83D0CC18E170}"/>
              </a:ext>
            </a:extLst>
          </p:cNvPr>
          <p:cNvCxnSpPr/>
          <p:nvPr/>
        </p:nvCxnSpPr>
        <p:spPr>
          <a:xfrm>
            <a:off x="7598537" y="3167454"/>
            <a:ext cx="4464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TextBox 59">
            <a:extLst>
              <a:ext uri="{FF2B5EF4-FFF2-40B4-BE49-F238E27FC236}">
                <a16:creationId xmlns:a16="http://schemas.microsoft.com/office/drawing/2014/main" id="{B4927DA1-053E-43BC-9997-A66231C7A03C}"/>
              </a:ext>
            </a:extLst>
          </p:cNvPr>
          <p:cNvSpPr txBox="1"/>
          <p:nvPr/>
        </p:nvSpPr>
        <p:spPr>
          <a:xfrm>
            <a:off x="3918868" y="2919929"/>
            <a:ext cx="269444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85 000</a:t>
            </a:r>
          </a:p>
        </p:txBody>
      </p:sp>
    </p:spTree>
    <p:extLst>
      <p:ext uri="{BB962C8B-B14F-4D97-AF65-F5344CB8AC3E}">
        <p14:creationId xmlns:p14="http://schemas.microsoft.com/office/powerpoint/2010/main" val="32808536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/>
      <p:bldP spid="49" grpId="0" animBg="1"/>
      <p:bldP spid="52" grpId="0"/>
      <p:bldP spid="53" grpId="0"/>
      <p:bldP spid="54" grpId="0" animBg="1"/>
      <p:bldP spid="56" grpId="0"/>
      <p:bldP spid="57" grpId="0"/>
      <p:bldP spid="58" grpId="0" animBg="1"/>
      <p:bldP spid="6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479996A-B265-47BB-820E-BBEB8771D79D}"/>
              </a:ext>
            </a:extLst>
          </p:cNvPr>
          <p:cNvSpPr/>
          <p:nvPr/>
        </p:nvSpPr>
        <p:spPr>
          <a:xfrm>
            <a:off x="56122" y="50000"/>
            <a:ext cx="6763777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/>
              <a:t>Round 124,531</a:t>
            </a:r>
          </a:p>
          <a:p>
            <a:endParaRPr lang="en-GB" sz="3200" b="1" dirty="0"/>
          </a:p>
          <a:p>
            <a:r>
              <a:rPr lang="en-GB" sz="3200" b="1" dirty="0"/>
              <a:t>   to the nearest 10,000 __________</a:t>
            </a:r>
          </a:p>
          <a:p>
            <a:endParaRPr lang="en-GB" sz="3200" b="1" dirty="0"/>
          </a:p>
          <a:p>
            <a:r>
              <a:rPr lang="en-GB" sz="3200" b="1" dirty="0"/>
              <a:t>   to the nearest 1,000 __________</a:t>
            </a:r>
          </a:p>
          <a:p>
            <a:endParaRPr lang="en-GB" sz="3200" b="1" dirty="0"/>
          </a:p>
          <a:p>
            <a:r>
              <a:rPr lang="en-GB" sz="3200" b="1" dirty="0"/>
              <a:t>   to the nearest 100 __________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05C24F6-9AFE-427C-8448-2426420D214A}"/>
              </a:ext>
            </a:extLst>
          </p:cNvPr>
          <p:cNvSpPr/>
          <p:nvPr/>
        </p:nvSpPr>
        <p:spPr>
          <a:xfrm>
            <a:off x="6503395" y="1034825"/>
            <a:ext cx="203100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1 2 4 5 3 1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416CE41-850F-4DD1-A652-715EF18D80FC}"/>
              </a:ext>
            </a:extLst>
          </p:cNvPr>
          <p:cNvSpPr/>
          <p:nvPr/>
        </p:nvSpPr>
        <p:spPr>
          <a:xfrm>
            <a:off x="6825650" y="1109932"/>
            <a:ext cx="323851" cy="41982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7D29AC96-A7EF-481A-9425-14176251B432}"/>
              </a:ext>
            </a:extLst>
          </p:cNvPr>
          <p:cNvCxnSpPr>
            <a:cxnSpLocks/>
          </p:cNvCxnSpPr>
          <p:nvPr/>
        </p:nvCxnSpPr>
        <p:spPr>
          <a:xfrm>
            <a:off x="7149501" y="1529752"/>
            <a:ext cx="31522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6A8D903D-966C-4310-83E7-A99774698D91}"/>
              </a:ext>
            </a:extLst>
          </p:cNvPr>
          <p:cNvSpPr/>
          <p:nvPr/>
        </p:nvSpPr>
        <p:spPr>
          <a:xfrm>
            <a:off x="4418217" y="1034825"/>
            <a:ext cx="203100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120 000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2F835F0-0420-4AE7-88F9-44566BDD1C7A}"/>
              </a:ext>
            </a:extLst>
          </p:cNvPr>
          <p:cNvSpPr/>
          <p:nvPr/>
        </p:nvSpPr>
        <p:spPr>
          <a:xfrm>
            <a:off x="6503395" y="2065698"/>
            <a:ext cx="203100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1 2 4 5 3 1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F3B9FD3-A650-429C-B84F-7998A7BAEB23}"/>
              </a:ext>
            </a:extLst>
          </p:cNvPr>
          <p:cNvSpPr/>
          <p:nvPr/>
        </p:nvSpPr>
        <p:spPr>
          <a:xfrm>
            <a:off x="7113748" y="2140805"/>
            <a:ext cx="323851" cy="41982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59C92003-4F54-44D4-8849-6B593A9AEE35}"/>
              </a:ext>
            </a:extLst>
          </p:cNvPr>
          <p:cNvCxnSpPr>
            <a:cxnSpLocks/>
          </p:cNvCxnSpPr>
          <p:nvPr/>
        </p:nvCxnSpPr>
        <p:spPr>
          <a:xfrm>
            <a:off x="7437599" y="2560625"/>
            <a:ext cx="31522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12DCB8F0-96C9-42F2-AA34-115313C2C544}"/>
              </a:ext>
            </a:extLst>
          </p:cNvPr>
          <p:cNvSpPr/>
          <p:nvPr/>
        </p:nvSpPr>
        <p:spPr>
          <a:xfrm>
            <a:off x="4178541" y="2013428"/>
            <a:ext cx="203100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125 000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DC3C41B-B8D6-4737-9482-6EDA4D486AC5}"/>
              </a:ext>
            </a:extLst>
          </p:cNvPr>
          <p:cNvSpPr/>
          <p:nvPr/>
        </p:nvSpPr>
        <p:spPr>
          <a:xfrm>
            <a:off x="6509135" y="3004655"/>
            <a:ext cx="203100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1 2 4 5 3 1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9765363-DAC6-4C72-B550-93F14F5D0406}"/>
              </a:ext>
            </a:extLst>
          </p:cNvPr>
          <p:cNvSpPr/>
          <p:nvPr/>
        </p:nvSpPr>
        <p:spPr>
          <a:xfrm>
            <a:off x="7432638" y="3079762"/>
            <a:ext cx="323851" cy="41982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9D8FF449-8D64-4287-8633-79FD9BC7ACEE}"/>
              </a:ext>
            </a:extLst>
          </p:cNvPr>
          <p:cNvCxnSpPr>
            <a:cxnSpLocks/>
          </p:cNvCxnSpPr>
          <p:nvPr/>
        </p:nvCxnSpPr>
        <p:spPr>
          <a:xfrm>
            <a:off x="7756489" y="3499582"/>
            <a:ext cx="31522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>
            <a:extLst>
              <a:ext uri="{FF2B5EF4-FFF2-40B4-BE49-F238E27FC236}">
                <a16:creationId xmlns:a16="http://schemas.microsoft.com/office/drawing/2014/main" id="{82CD5819-9417-4B04-B359-D598935F44AB}"/>
              </a:ext>
            </a:extLst>
          </p:cNvPr>
          <p:cNvSpPr/>
          <p:nvPr/>
        </p:nvSpPr>
        <p:spPr>
          <a:xfrm>
            <a:off x="3892784" y="2979603"/>
            <a:ext cx="203100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124 500</a:t>
            </a:r>
          </a:p>
        </p:txBody>
      </p:sp>
    </p:spTree>
    <p:extLst>
      <p:ext uri="{BB962C8B-B14F-4D97-AF65-F5344CB8AC3E}">
        <p14:creationId xmlns:p14="http://schemas.microsoft.com/office/powerpoint/2010/main" val="1671921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" grpId="0" animBg="1"/>
      <p:bldP spid="9" grpId="0"/>
      <p:bldP spid="10" grpId="0"/>
      <p:bldP spid="11" grpId="0" animBg="1"/>
      <p:bldP spid="13" grpId="0"/>
      <p:bldP spid="14" grpId="0"/>
      <p:bldP spid="15" grpId="0" animBg="1"/>
      <p:bldP spid="1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Complete the table.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FC6C9F8-9357-4FBC-8B98-C8BAE6E898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573" y="661669"/>
            <a:ext cx="7465647" cy="2230716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AE9F9429-AE41-409E-9989-A84AB05EA57A}"/>
              </a:ext>
            </a:extLst>
          </p:cNvPr>
          <p:cNvSpPr/>
          <p:nvPr/>
        </p:nvSpPr>
        <p:spPr>
          <a:xfrm>
            <a:off x="1501932" y="3105834"/>
            <a:ext cx="294904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3 8 5 7 0 4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CEF86FC-ED23-4DB1-82FF-444EAB0B7DDF}"/>
              </a:ext>
            </a:extLst>
          </p:cNvPr>
          <p:cNvSpPr/>
          <p:nvPr/>
        </p:nvSpPr>
        <p:spPr>
          <a:xfrm>
            <a:off x="2206688" y="3230627"/>
            <a:ext cx="313241" cy="40080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7F028AB2-CA7B-417A-AA33-5B3E0F4BEA63}"/>
              </a:ext>
            </a:extLst>
          </p:cNvPr>
          <p:cNvCxnSpPr/>
          <p:nvPr/>
        </p:nvCxnSpPr>
        <p:spPr>
          <a:xfrm>
            <a:off x="2558096" y="3631429"/>
            <a:ext cx="27626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F98965B2-98DD-4EA6-8B00-920214009E0F}"/>
              </a:ext>
            </a:extLst>
          </p:cNvPr>
          <p:cNvSpPr/>
          <p:nvPr/>
        </p:nvSpPr>
        <p:spPr>
          <a:xfrm>
            <a:off x="3227638" y="1609639"/>
            <a:ext cx="294904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386 000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770A984-F40F-44DE-9427-C3C4E99586FA}"/>
              </a:ext>
            </a:extLst>
          </p:cNvPr>
          <p:cNvSpPr/>
          <p:nvPr/>
        </p:nvSpPr>
        <p:spPr>
          <a:xfrm>
            <a:off x="1501932" y="3833858"/>
            <a:ext cx="294904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8 0 9 6 0 1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2520234-CE5B-4A14-AF55-7FECC757A790}"/>
              </a:ext>
            </a:extLst>
          </p:cNvPr>
          <p:cNvSpPr/>
          <p:nvPr/>
        </p:nvSpPr>
        <p:spPr>
          <a:xfrm>
            <a:off x="2206688" y="3958651"/>
            <a:ext cx="313241" cy="40080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6F6E688C-8092-4C7F-9573-D7E56D8AA399}"/>
              </a:ext>
            </a:extLst>
          </p:cNvPr>
          <p:cNvCxnSpPr/>
          <p:nvPr/>
        </p:nvCxnSpPr>
        <p:spPr>
          <a:xfrm>
            <a:off x="2558096" y="4359453"/>
            <a:ext cx="27626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E644312D-9F86-442B-B729-D697ABB65DEA}"/>
              </a:ext>
            </a:extLst>
          </p:cNvPr>
          <p:cNvSpPr/>
          <p:nvPr/>
        </p:nvSpPr>
        <p:spPr>
          <a:xfrm>
            <a:off x="1870711" y="3958651"/>
            <a:ext cx="649218" cy="40080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0C75823-E3B8-49E0-AA1F-4B5C311061D0}"/>
              </a:ext>
            </a:extLst>
          </p:cNvPr>
          <p:cNvSpPr/>
          <p:nvPr/>
        </p:nvSpPr>
        <p:spPr>
          <a:xfrm>
            <a:off x="3227638" y="2219388"/>
            <a:ext cx="294904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810 000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6A23D85-C37B-4400-8D59-9F4307FA5501}"/>
              </a:ext>
            </a:extLst>
          </p:cNvPr>
          <p:cNvSpPr/>
          <p:nvPr/>
        </p:nvSpPr>
        <p:spPr>
          <a:xfrm>
            <a:off x="4421827" y="3833858"/>
            <a:ext cx="294904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8 0 9 6 0 1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D7B77D5-773F-4CD5-8520-C88E566DC66B}"/>
              </a:ext>
            </a:extLst>
          </p:cNvPr>
          <p:cNvSpPr/>
          <p:nvPr/>
        </p:nvSpPr>
        <p:spPr>
          <a:xfrm>
            <a:off x="4473712" y="3958651"/>
            <a:ext cx="313241" cy="40080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DFADEBF6-9172-4B1A-9AFA-5D1A2CB6933A}"/>
              </a:ext>
            </a:extLst>
          </p:cNvPr>
          <p:cNvCxnSpPr/>
          <p:nvPr/>
        </p:nvCxnSpPr>
        <p:spPr>
          <a:xfrm>
            <a:off x="4825120" y="4359453"/>
            <a:ext cx="27626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ctangle 19">
            <a:extLst>
              <a:ext uri="{FF2B5EF4-FFF2-40B4-BE49-F238E27FC236}">
                <a16:creationId xmlns:a16="http://schemas.microsoft.com/office/drawing/2014/main" id="{B0A81657-DFBF-48EB-B2FD-8EC298ED81FE}"/>
              </a:ext>
            </a:extLst>
          </p:cNvPr>
          <p:cNvSpPr/>
          <p:nvPr/>
        </p:nvSpPr>
        <p:spPr>
          <a:xfrm>
            <a:off x="5649445" y="2219388"/>
            <a:ext cx="294904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800 000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865E870-7DD5-4D6B-B5A4-ECAA104EEA52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93121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8" grpId="0"/>
      <p:bldP spid="9" grpId="0"/>
      <p:bldP spid="10" grpId="0" animBg="1"/>
      <p:bldP spid="10" grpId="1" animBg="1"/>
      <p:bldP spid="12" grpId="0" animBg="1"/>
      <p:bldP spid="13" grpId="0"/>
      <p:bldP spid="14" grpId="0"/>
      <p:bldP spid="18" grpId="0" animBg="1"/>
      <p:bldP spid="2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15A1852-3E61-4D2F-A4FE-420E5E22E084}"/>
              </a:ext>
            </a:extLst>
          </p:cNvPr>
          <p:cNvSpPr/>
          <p:nvPr/>
        </p:nvSpPr>
        <p:spPr>
          <a:xfrm>
            <a:off x="56122" y="50000"/>
            <a:ext cx="1213587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/>
              <a:t>Complete this table to show the numbers rounded to the nearest 100</a:t>
            </a:r>
          </a:p>
          <a:p>
            <a:r>
              <a:rPr lang="en-GB" sz="3200" b="1" dirty="0"/>
              <a:t>One has been done for you.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97C33C9-362E-4AB8-A871-08EFC0450F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9756" y="1174216"/>
            <a:ext cx="7324725" cy="5305425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C07F47C9-77CC-4DFA-970A-8C3C0B86B0E5}"/>
              </a:ext>
            </a:extLst>
          </p:cNvPr>
          <p:cNvSpPr/>
          <p:nvPr/>
        </p:nvSpPr>
        <p:spPr>
          <a:xfrm>
            <a:off x="2235200" y="3614897"/>
            <a:ext cx="228797" cy="42354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16DD54E-AF1E-48BD-9DD5-C546D2425784}"/>
              </a:ext>
            </a:extLst>
          </p:cNvPr>
          <p:cNvCxnSpPr/>
          <p:nvPr/>
        </p:nvCxnSpPr>
        <p:spPr>
          <a:xfrm>
            <a:off x="2463997" y="4038437"/>
            <a:ext cx="27626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E86A582F-DF21-479A-8A62-BAE2ACF62832}"/>
              </a:ext>
            </a:extLst>
          </p:cNvPr>
          <p:cNvSpPr txBox="1"/>
          <p:nvPr/>
        </p:nvSpPr>
        <p:spPr>
          <a:xfrm>
            <a:off x="5142780" y="3532216"/>
            <a:ext cx="153128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3200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88E5984-A4C8-42F9-9B61-0BE5BB82CC77}"/>
              </a:ext>
            </a:extLst>
          </p:cNvPr>
          <p:cNvSpPr/>
          <p:nvPr/>
        </p:nvSpPr>
        <p:spPr>
          <a:xfrm>
            <a:off x="2196196" y="4644748"/>
            <a:ext cx="276267" cy="42354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0071D089-6EC4-47A9-9AEA-E331B3BE4E2F}"/>
              </a:ext>
            </a:extLst>
          </p:cNvPr>
          <p:cNvCxnSpPr/>
          <p:nvPr/>
        </p:nvCxnSpPr>
        <p:spPr>
          <a:xfrm>
            <a:off x="2463997" y="5068288"/>
            <a:ext cx="27626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85A51CD2-49F5-4FD0-BC4A-B1F9DFB26D8D}"/>
              </a:ext>
            </a:extLst>
          </p:cNvPr>
          <p:cNvSpPr txBox="1"/>
          <p:nvPr/>
        </p:nvSpPr>
        <p:spPr>
          <a:xfrm>
            <a:off x="4969470" y="4562067"/>
            <a:ext cx="184956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31 600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DD6ADEC-2AFB-4928-9665-9E1CF82E3260}"/>
              </a:ext>
            </a:extLst>
          </p:cNvPr>
          <p:cNvSpPr/>
          <p:nvPr/>
        </p:nvSpPr>
        <p:spPr>
          <a:xfrm>
            <a:off x="2212881" y="5674598"/>
            <a:ext cx="276267" cy="42354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99576026-7988-493C-93FE-37438AF3D6FB}"/>
              </a:ext>
            </a:extLst>
          </p:cNvPr>
          <p:cNvCxnSpPr/>
          <p:nvPr/>
        </p:nvCxnSpPr>
        <p:spPr>
          <a:xfrm>
            <a:off x="2468457" y="6098138"/>
            <a:ext cx="27626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016B3DED-D691-46D8-90BE-DD1F633F8106}"/>
              </a:ext>
            </a:extLst>
          </p:cNvPr>
          <p:cNvSpPr txBox="1"/>
          <p:nvPr/>
        </p:nvSpPr>
        <p:spPr>
          <a:xfrm>
            <a:off x="4743379" y="5591917"/>
            <a:ext cx="234624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316 300</a:t>
            </a:r>
          </a:p>
        </p:txBody>
      </p:sp>
    </p:spTree>
    <p:extLst>
      <p:ext uri="{BB962C8B-B14F-4D97-AF65-F5344CB8AC3E}">
        <p14:creationId xmlns:p14="http://schemas.microsoft.com/office/powerpoint/2010/main" val="2939974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/>
      <p:bldP spid="8" grpId="0" animBg="1"/>
      <p:bldP spid="10" grpId="0"/>
      <p:bldP spid="11" grpId="0" animBg="1"/>
      <p:bldP spid="1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Runa and Jon each start with the same number.</a:t>
            </a:r>
          </a:p>
          <a:p>
            <a:r>
              <a:rPr lang="en-US" sz="3200" b="1" dirty="0"/>
              <a:t>Runa rounds the number to the nearest hundred. </a:t>
            </a:r>
          </a:p>
          <a:p>
            <a:r>
              <a:rPr lang="en-US" sz="3200" b="1" dirty="0"/>
              <a:t>Jon rounds the number to the nearest ten.</a:t>
            </a:r>
          </a:p>
          <a:p>
            <a:r>
              <a:rPr lang="en-US" sz="3200" b="1" dirty="0"/>
              <a:t>Runa’s answer is double Jon’s answer. Explain how this can be.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FF300AA-976B-41C9-A61E-462AF31B671B}"/>
              </a:ext>
            </a:extLst>
          </p:cNvPr>
          <p:cNvSpPr/>
          <p:nvPr/>
        </p:nvSpPr>
        <p:spPr>
          <a:xfrm>
            <a:off x="692378" y="2112103"/>
            <a:ext cx="323817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100 is double 50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70163EF-2704-4A83-B8EC-6250985317C3}"/>
              </a:ext>
            </a:extLst>
          </p:cNvPr>
          <p:cNvSpPr/>
          <p:nvPr/>
        </p:nvSpPr>
        <p:spPr>
          <a:xfrm>
            <a:off x="692378" y="2844225"/>
            <a:ext cx="723697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51 rounded to the nearest hundred is 100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6E0EFFB-64BD-46F3-8CFE-48BB9237E4A2}"/>
              </a:ext>
            </a:extLst>
          </p:cNvPr>
          <p:cNvSpPr/>
          <p:nvPr/>
        </p:nvSpPr>
        <p:spPr>
          <a:xfrm>
            <a:off x="692377" y="3602223"/>
            <a:ext cx="723697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51 rounded to the nearest ten is 50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E45BCAD-9DE1-464F-8A9C-46D802ABA3E2}"/>
              </a:ext>
            </a:extLst>
          </p:cNvPr>
          <p:cNvSpPr/>
          <p:nvPr/>
        </p:nvSpPr>
        <p:spPr>
          <a:xfrm>
            <a:off x="692376" y="4626732"/>
            <a:ext cx="866998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They could also have started with 50, 52, 53 or 54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F91DEF9-F715-48A2-A73D-CE31A7EB9277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385201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B8870E-93C5-4A98-BE04-B640972D24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Identify Roman numerals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4130B8-8D05-4913-B3A2-32E8A69305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3215723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84636EF-EEE6-42D8-94D3-E98B28EDC7CC}"/>
              </a:ext>
            </a:extLst>
          </p:cNvPr>
          <p:cNvSpPr/>
          <p:nvPr/>
        </p:nvSpPr>
        <p:spPr>
          <a:xfrm>
            <a:off x="56123" y="50000"/>
            <a:ext cx="1047879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/>
              <a:t>At the end of a film, the year is given in Roman numerals.</a:t>
            </a:r>
          </a:p>
          <a:p>
            <a:r>
              <a:rPr lang="en-GB" sz="3200" b="1" dirty="0"/>
              <a:t>Write the year MMVI in figures.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7BAB959-3DF0-4A5D-A1ED-FC92630C53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588609"/>
            <a:ext cx="5219048" cy="2866667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69C82D25-0151-4E80-BF4C-A747530EF711}"/>
              </a:ext>
            </a:extLst>
          </p:cNvPr>
          <p:cNvSpPr/>
          <p:nvPr/>
        </p:nvSpPr>
        <p:spPr>
          <a:xfrm>
            <a:off x="423630" y="1127218"/>
            <a:ext cx="176843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M = 1000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B4E6B39-7F62-498B-B350-024C83B68186}"/>
              </a:ext>
            </a:extLst>
          </p:cNvPr>
          <p:cNvSpPr/>
          <p:nvPr/>
        </p:nvSpPr>
        <p:spPr>
          <a:xfrm>
            <a:off x="423629" y="1711993"/>
            <a:ext cx="102624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V = 5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41926D0-0507-407E-B9BE-3B7EE6AAE836}"/>
              </a:ext>
            </a:extLst>
          </p:cNvPr>
          <p:cNvSpPr/>
          <p:nvPr/>
        </p:nvSpPr>
        <p:spPr>
          <a:xfrm>
            <a:off x="423629" y="2296768"/>
            <a:ext cx="89319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I = 1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E8C34D0-A3F1-4FFB-9309-88E99ABBB89D}"/>
              </a:ext>
            </a:extLst>
          </p:cNvPr>
          <p:cNvSpPr/>
          <p:nvPr/>
        </p:nvSpPr>
        <p:spPr>
          <a:xfrm>
            <a:off x="5064559" y="1127217"/>
            <a:ext cx="101822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2006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23805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Here is a number written in Roman numerals.</a:t>
            </a:r>
          </a:p>
          <a:p>
            <a:r>
              <a:rPr lang="en-US" sz="3200" dirty="0"/>
              <a:t>     DCCIX</a:t>
            </a:r>
          </a:p>
          <a:p>
            <a:r>
              <a:rPr lang="en-US" sz="3200" b="1" dirty="0"/>
              <a:t>Write the number in figures.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A3B37BA-18DB-44AB-8F45-C9D08180338E}"/>
              </a:ext>
            </a:extLst>
          </p:cNvPr>
          <p:cNvSpPr/>
          <p:nvPr/>
        </p:nvSpPr>
        <p:spPr>
          <a:xfrm>
            <a:off x="6211487" y="1991305"/>
            <a:ext cx="194998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L = 50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0B2FC11-4688-4D9D-BF51-24C77F1F2065}"/>
              </a:ext>
            </a:extLst>
          </p:cNvPr>
          <p:cNvSpPr/>
          <p:nvPr/>
        </p:nvSpPr>
        <p:spPr>
          <a:xfrm>
            <a:off x="7681222" y="1991305"/>
            <a:ext cx="194998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X = 10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E08A526-635E-4CD6-8BB1-1D755CBCC021}"/>
              </a:ext>
            </a:extLst>
          </p:cNvPr>
          <p:cNvSpPr/>
          <p:nvPr/>
        </p:nvSpPr>
        <p:spPr>
          <a:xfrm>
            <a:off x="9170720" y="1991305"/>
            <a:ext cx="194998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V = 5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7F2505F-BA6B-4A83-AA94-0368E21FFCBD}"/>
              </a:ext>
            </a:extLst>
          </p:cNvPr>
          <p:cNvSpPr/>
          <p:nvPr/>
        </p:nvSpPr>
        <p:spPr>
          <a:xfrm>
            <a:off x="10565505" y="1991305"/>
            <a:ext cx="194998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I = 1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FD93451-82AC-4163-A1A5-EA70FE4C32CE}"/>
              </a:ext>
            </a:extLst>
          </p:cNvPr>
          <p:cNvSpPr/>
          <p:nvPr/>
        </p:nvSpPr>
        <p:spPr>
          <a:xfrm>
            <a:off x="4397323" y="1991304"/>
            <a:ext cx="194998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C = 100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590B802-23E9-4E6A-ABED-5B4280D31344}"/>
              </a:ext>
            </a:extLst>
          </p:cNvPr>
          <p:cNvSpPr/>
          <p:nvPr/>
        </p:nvSpPr>
        <p:spPr>
          <a:xfrm>
            <a:off x="425611" y="1991303"/>
            <a:ext cx="194998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M = 1000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59C96CC-116E-4B54-9656-D62E540E9D88}"/>
              </a:ext>
            </a:extLst>
          </p:cNvPr>
          <p:cNvSpPr/>
          <p:nvPr/>
        </p:nvSpPr>
        <p:spPr>
          <a:xfrm>
            <a:off x="2583159" y="1991304"/>
            <a:ext cx="194998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D = 500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EF58E75-F3D7-4CFC-985C-2EC1AAB6F15E}"/>
              </a:ext>
            </a:extLst>
          </p:cNvPr>
          <p:cNvSpPr/>
          <p:nvPr/>
        </p:nvSpPr>
        <p:spPr>
          <a:xfrm>
            <a:off x="4954250" y="1034885"/>
            <a:ext cx="4540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7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E024C44-7583-4E43-A689-125047DB5A04}"/>
              </a:ext>
            </a:extLst>
          </p:cNvPr>
          <p:cNvSpPr/>
          <p:nvPr/>
        </p:nvSpPr>
        <p:spPr>
          <a:xfrm>
            <a:off x="5203280" y="1032466"/>
            <a:ext cx="4540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0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B7F5B12-80ED-4141-AEFD-69621D0E4B8F}"/>
              </a:ext>
            </a:extLst>
          </p:cNvPr>
          <p:cNvSpPr/>
          <p:nvPr/>
        </p:nvSpPr>
        <p:spPr>
          <a:xfrm>
            <a:off x="5461363" y="1030047"/>
            <a:ext cx="4540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9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3B5A271-91DE-416D-B129-C458B726D6D8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27196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Look at these numbers written in Roman numerals.</a:t>
            </a:r>
          </a:p>
          <a:p>
            <a:endParaRPr lang="en-US" sz="3200" b="1" dirty="0"/>
          </a:p>
          <a:p>
            <a:r>
              <a:rPr lang="en-US" sz="3200" b="1" dirty="0"/>
              <a:t>       MCMVII       MMCD       MDCCXLIII     MMDX</a:t>
            </a:r>
          </a:p>
          <a:p>
            <a:endParaRPr lang="en-US" sz="3200" b="1" dirty="0"/>
          </a:p>
          <a:p>
            <a:endParaRPr lang="en-US" sz="3200" b="1" dirty="0"/>
          </a:p>
          <a:p>
            <a:r>
              <a:rPr lang="en-US" sz="3200" b="1" dirty="0"/>
              <a:t>Circle the largest number.</a:t>
            </a:r>
          </a:p>
          <a:p>
            <a:endParaRPr lang="en-US" sz="3200" b="1" dirty="0"/>
          </a:p>
          <a:p>
            <a:endParaRPr lang="en-US" sz="3200" b="1" dirty="0"/>
          </a:p>
          <a:p>
            <a:r>
              <a:rPr lang="en-US" sz="3200" b="1" dirty="0"/>
              <a:t>What is the value of the smallest number?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CDC9DE9-8DF0-4AA8-AE34-72D63E067E35}"/>
              </a:ext>
            </a:extLst>
          </p:cNvPr>
          <p:cNvSpPr/>
          <p:nvPr/>
        </p:nvSpPr>
        <p:spPr>
          <a:xfrm>
            <a:off x="6211487" y="1991305"/>
            <a:ext cx="194998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L = 50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3CBA2FE-3755-4C9C-8A73-1DADD591AD0B}"/>
              </a:ext>
            </a:extLst>
          </p:cNvPr>
          <p:cNvSpPr/>
          <p:nvPr/>
        </p:nvSpPr>
        <p:spPr>
          <a:xfrm>
            <a:off x="7681222" y="1991305"/>
            <a:ext cx="194998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X = 10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EE37918-7F97-462B-B554-F6B411EB5938}"/>
              </a:ext>
            </a:extLst>
          </p:cNvPr>
          <p:cNvSpPr/>
          <p:nvPr/>
        </p:nvSpPr>
        <p:spPr>
          <a:xfrm>
            <a:off x="9170720" y="1991305"/>
            <a:ext cx="194998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V = 5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B07E3F0-65E7-4ADB-9C3C-9C94ACD8F4C5}"/>
              </a:ext>
            </a:extLst>
          </p:cNvPr>
          <p:cNvSpPr/>
          <p:nvPr/>
        </p:nvSpPr>
        <p:spPr>
          <a:xfrm>
            <a:off x="10565505" y="1991305"/>
            <a:ext cx="194998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I = 1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CCBF429-9FF1-44C3-BE50-83EFC5F1D086}"/>
              </a:ext>
            </a:extLst>
          </p:cNvPr>
          <p:cNvSpPr/>
          <p:nvPr/>
        </p:nvSpPr>
        <p:spPr>
          <a:xfrm>
            <a:off x="4397323" y="1991304"/>
            <a:ext cx="194998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C = 100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8266854-A975-4B6C-8931-9ACB55C834CF}"/>
              </a:ext>
            </a:extLst>
          </p:cNvPr>
          <p:cNvSpPr/>
          <p:nvPr/>
        </p:nvSpPr>
        <p:spPr>
          <a:xfrm>
            <a:off x="425611" y="1991303"/>
            <a:ext cx="194998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M = 1000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74D699E-B33E-4397-A025-1FA4BC9519D5}"/>
              </a:ext>
            </a:extLst>
          </p:cNvPr>
          <p:cNvSpPr/>
          <p:nvPr/>
        </p:nvSpPr>
        <p:spPr>
          <a:xfrm>
            <a:off x="2583159" y="1991304"/>
            <a:ext cx="194998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D = 500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D4530C9-9A78-4FA5-9E1B-8EBBE89D9EE1}"/>
              </a:ext>
            </a:extLst>
          </p:cNvPr>
          <p:cNvSpPr/>
          <p:nvPr/>
        </p:nvSpPr>
        <p:spPr>
          <a:xfrm>
            <a:off x="985516" y="520301"/>
            <a:ext cx="104206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1907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F87B6F8-A703-486E-83C9-B38C4AF6397D}"/>
              </a:ext>
            </a:extLst>
          </p:cNvPr>
          <p:cNvSpPr/>
          <p:nvPr/>
        </p:nvSpPr>
        <p:spPr>
          <a:xfrm>
            <a:off x="2857385" y="520301"/>
            <a:ext cx="104206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2400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486E1D3-5F60-4808-85ED-003F6BB8737F}"/>
              </a:ext>
            </a:extLst>
          </p:cNvPr>
          <p:cNvSpPr/>
          <p:nvPr/>
        </p:nvSpPr>
        <p:spPr>
          <a:xfrm>
            <a:off x="5053933" y="523773"/>
            <a:ext cx="104206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1743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789016D-FA86-495B-93EB-3F31E4C7C9EB}"/>
              </a:ext>
            </a:extLst>
          </p:cNvPr>
          <p:cNvSpPr/>
          <p:nvPr/>
        </p:nvSpPr>
        <p:spPr>
          <a:xfrm>
            <a:off x="6925802" y="520300"/>
            <a:ext cx="104206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2510</a:t>
            </a: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D401534F-602B-47BC-AF4E-1BAF470637CE}"/>
              </a:ext>
            </a:extLst>
          </p:cNvPr>
          <p:cNvSpPr/>
          <p:nvPr/>
        </p:nvSpPr>
        <p:spPr>
          <a:xfrm>
            <a:off x="6780240" y="972315"/>
            <a:ext cx="1383990" cy="703785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AFA00E4-184A-4A2E-B4FD-23E5A0BA3D19}"/>
              </a:ext>
            </a:extLst>
          </p:cNvPr>
          <p:cNvSpPr/>
          <p:nvPr/>
        </p:nvSpPr>
        <p:spPr>
          <a:xfrm>
            <a:off x="7301833" y="3931330"/>
            <a:ext cx="104206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1743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62B6C99-D329-4DDC-B4D5-B795A157E490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09714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 animBg="1"/>
      <p:bldP spid="1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Look at these numbers written in Roman numerals.</a:t>
            </a:r>
          </a:p>
          <a:p>
            <a:r>
              <a:rPr lang="en-US" sz="3200" b="1" dirty="0"/>
              <a:t>One is not written correctly. Put a cross on it.</a:t>
            </a:r>
          </a:p>
          <a:p>
            <a:endParaRPr lang="en-US" sz="3200" b="1" dirty="0"/>
          </a:p>
          <a:p>
            <a:r>
              <a:rPr lang="en-US" sz="3200" b="1" dirty="0"/>
              <a:t>      MMCM       MCMM       MMMC       MMCC      MCCC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A98B57F-52CE-4852-B4C2-960EF6BC0924}"/>
              </a:ext>
            </a:extLst>
          </p:cNvPr>
          <p:cNvSpPr/>
          <p:nvPr/>
        </p:nvSpPr>
        <p:spPr>
          <a:xfrm>
            <a:off x="2616649" y="2448504"/>
            <a:ext cx="194998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C = 100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FFCC9D5-05DD-4812-BD51-DEEA8EBE585C}"/>
              </a:ext>
            </a:extLst>
          </p:cNvPr>
          <p:cNvSpPr/>
          <p:nvPr/>
        </p:nvSpPr>
        <p:spPr>
          <a:xfrm>
            <a:off x="425611" y="2448503"/>
            <a:ext cx="194998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M = 1000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C617DAF-91B8-4EE1-8FB0-248A5A5160D2}"/>
              </a:ext>
            </a:extLst>
          </p:cNvPr>
          <p:cNvSpPr/>
          <p:nvPr/>
        </p:nvSpPr>
        <p:spPr>
          <a:xfrm>
            <a:off x="886125" y="1146360"/>
            <a:ext cx="104206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2900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D69515B-32CB-496A-83B0-68A821488ADE}"/>
              </a:ext>
            </a:extLst>
          </p:cNvPr>
          <p:cNvSpPr/>
          <p:nvPr/>
        </p:nvSpPr>
        <p:spPr>
          <a:xfrm>
            <a:off x="3032203" y="1438747"/>
            <a:ext cx="60465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Segoe UI Symbol" panose="020B0502040204020203" pitchFamily="34" charset="0"/>
              </a:rPr>
              <a:t>✘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D29DFE1-1E89-4532-8168-E6B181B18A04}"/>
              </a:ext>
            </a:extLst>
          </p:cNvPr>
          <p:cNvSpPr/>
          <p:nvPr/>
        </p:nvSpPr>
        <p:spPr>
          <a:xfrm>
            <a:off x="4720771" y="1146359"/>
            <a:ext cx="104206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3100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1DB5365-386C-4D5A-B8A5-23C418E91DE1}"/>
              </a:ext>
            </a:extLst>
          </p:cNvPr>
          <p:cNvSpPr/>
          <p:nvPr/>
        </p:nvSpPr>
        <p:spPr>
          <a:xfrm>
            <a:off x="6562260" y="1146358"/>
            <a:ext cx="104206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2200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DB2D18C-6945-4F71-AA0B-DF448BDDA0A7}"/>
              </a:ext>
            </a:extLst>
          </p:cNvPr>
          <p:cNvSpPr/>
          <p:nvPr/>
        </p:nvSpPr>
        <p:spPr>
          <a:xfrm>
            <a:off x="8187797" y="1146357"/>
            <a:ext cx="104206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1300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5BA7B46-F9B7-4BE2-B176-40FE45CA2620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04676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1" grpId="0"/>
      <p:bldP spid="12" grpId="0"/>
      <p:bldP spid="13" grpId="0"/>
      <p:bldP spid="14" grpId="0"/>
      <p:bldP spid="1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251D1-DDA3-4D36-BE0C-7D71A11C87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Solve problems involving the addition or subtraction of 10, 100, 1000 or 10 000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2DD4A9-6C6F-485B-B02D-BF62BA0914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3855267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92E98FD-1E83-4181-8750-112B211FEF1E}"/>
              </a:ext>
            </a:extLst>
          </p:cNvPr>
          <p:cNvSpPr/>
          <p:nvPr/>
        </p:nvSpPr>
        <p:spPr>
          <a:xfrm>
            <a:off x="56122" y="50000"/>
            <a:ext cx="12079317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The numbers in this sequence decrease by the same amount each time.</a:t>
            </a:r>
          </a:p>
          <a:p>
            <a:r>
              <a:rPr lang="en-US" sz="3200" dirty="0"/>
              <a:t>     303,604        302,604        301,604        300,604 …</a:t>
            </a:r>
          </a:p>
          <a:p>
            <a:r>
              <a:rPr lang="en-US" sz="3200" b="1" dirty="0"/>
              <a:t>What is the next number in the sequence?</a:t>
            </a:r>
            <a:endParaRPr lang="en-GB" sz="3200" b="1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5071FC3-9E5E-4D03-83C4-4ADF158E68E7}"/>
              </a:ext>
            </a:extLst>
          </p:cNvPr>
          <p:cNvSpPr/>
          <p:nvPr/>
        </p:nvSpPr>
        <p:spPr>
          <a:xfrm>
            <a:off x="7416363" y="1819715"/>
            <a:ext cx="154080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299,604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4333E44-26AF-4638-9177-E71474BEF873}"/>
              </a:ext>
            </a:extLst>
          </p:cNvPr>
          <p:cNvSpPr/>
          <p:nvPr/>
        </p:nvSpPr>
        <p:spPr>
          <a:xfrm>
            <a:off x="563690" y="1109806"/>
            <a:ext cx="712922" cy="40678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C0675D5-6A4A-4A09-A40D-A7A7782EB4F8}"/>
              </a:ext>
            </a:extLst>
          </p:cNvPr>
          <p:cNvSpPr/>
          <p:nvPr/>
        </p:nvSpPr>
        <p:spPr>
          <a:xfrm>
            <a:off x="2625403" y="1109806"/>
            <a:ext cx="712922" cy="40678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9A6528E-E8EA-47BA-8F00-8A5139D0E6F9}"/>
              </a:ext>
            </a:extLst>
          </p:cNvPr>
          <p:cNvSpPr/>
          <p:nvPr/>
        </p:nvSpPr>
        <p:spPr>
          <a:xfrm>
            <a:off x="4707244" y="1109806"/>
            <a:ext cx="712922" cy="40678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79267CE-FEAD-4E49-98B8-BB95A7A34536}"/>
              </a:ext>
            </a:extLst>
          </p:cNvPr>
          <p:cNvSpPr/>
          <p:nvPr/>
        </p:nvSpPr>
        <p:spPr>
          <a:xfrm>
            <a:off x="6789085" y="1109806"/>
            <a:ext cx="712922" cy="40678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3D12257-DFC7-48CD-ACF1-679A42F3EF8F}"/>
              </a:ext>
            </a:extLst>
          </p:cNvPr>
          <p:cNvSpPr/>
          <p:nvPr/>
        </p:nvSpPr>
        <p:spPr>
          <a:xfrm>
            <a:off x="7473844" y="1908709"/>
            <a:ext cx="712922" cy="40678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56618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Write the missing numbers in the sequence.</a:t>
            </a:r>
          </a:p>
          <a:p>
            <a:endParaRPr lang="en-US" sz="3200" b="1" dirty="0"/>
          </a:p>
          <a:p>
            <a:r>
              <a:rPr lang="en-US" sz="3200" b="1" dirty="0"/>
              <a:t>                                 467,050          468,050          469,050</a:t>
            </a:r>
          </a:p>
        </p:txBody>
      </p:sp>
      <p:pic>
        <p:nvPicPr>
          <p:cNvPr id="10241" name="Picture 1">
            <a:extLst>
              <a:ext uri="{FF2B5EF4-FFF2-40B4-BE49-F238E27FC236}">
                <a16:creationId xmlns:a16="http://schemas.microsoft.com/office/drawing/2014/main" id="{08667908-FE0D-45D6-8343-FCE07C172D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315" y="834830"/>
            <a:ext cx="2287678" cy="9038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">
            <a:extLst>
              <a:ext uri="{FF2B5EF4-FFF2-40B4-BE49-F238E27FC236}">
                <a16:creationId xmlns:a16="http://schemas.microsoft.com/office/drawing/2014/main" id="{77832539-B78A-4A81-BF42-DBEDBE48C3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74105" y="834830"/>
            <a:ext cx="2287678" cy="9038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3F0C669-01F9-4511-8D95-183389430DDC}"/>
              </a:ext>
            </a:extLst>
          </p:cNvPr>
          <p:cNvSpPr txBox="1"/>
          <p:nvPr/>
        </p:nvSpPr>
        <p:spPr>
          <a:xfrm>
            <a:off x="9778346" y="994351"/>
            <a:ext cx="212721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470,050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92625A9-992B-4446-8A24-FB91ECC188CD}"/>
              </a:ext>
            </a:extLst>
          </p:cNvPr>
          <p:cNvSpPr txBox="1"/>
          <p:nvPr/>
        </p:nvSpPr>
        <p:spPr>
          <a:xfrm>
            <a:off x="903656" y="1002227"/>
            <a:ext cx="212721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466,050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F551639-9E01-453B-A009-6E016D6249CA}"/>
              </a:ext>
            </a:extLst>
          </p:cNvPr>
          <p:cNvSpPr/>
          <p:nvPr/>
        </p:nvSpPr>
        <p:spPr>
          <a:xfrm>
            <a:off x="3136669" y="1080654"/>
            <a:ext cx="711629" cy="48738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787A95E-41E1-4328-B21C-1176221B4AB0}"/>
              </a:ext>
            </a:extLst>
          </p:cNvPr>
          <p:cNvSpPr/>
          <p:nvPr/>
        </p:nvSpPr>
        <p:spPr>
          <a:xfrm>
            <a:off x="5392919" y="1077591"/>
            <a:ext cx="711629" cy="48738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2A436F7-847E-4464-BAA2-6802545BB6AA}"/>
              </a:ext>
            </a:extLst>
          </p:cNvPr>
          <p:cNvSpPr/>
          <p:nvPr/>
        </p:nvSpPr>
        <p:spPr>
          <a:xfrm>
            <a:off x="7662122" y="1077591"/>
            <a:ext cx="711629" cy="48738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276021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4" grpId="0" animBg="1"/>
      <p:bldP spid="10" grpId="0" animBg="1"/>
      <p:bldP spid="11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Write the missing numbers in the sequence.</a:t>
            </a:r>
          </a:p>
          <a:p>
            <a:endParaRPr lang="en-US" sz="3200" b="1" dirty="0"/>
          </a:p>
          <a:p>
            <a:r>
              <a:rPr lang="en-US" sz="3200" b="1" dirty="0"/>
              <a:t>                                 273,001          283,001          293,001</a:t>
            </a:r>
          </a:p>
        </p:txBody>
      </p:sp>
      <p:pic>
        <p:nvPicPr>
          <p:cNvPr id="10241" name="Picture 1">
            <a:extLst>
              <a:ext uri="{FF2B5EF4-FFF2-40B4-BE49-F238E27FC236}">
                <a16:creationId xmlns:a16="http://schemas.microsoft.com/office/drawing/2014/main" id="{08667908-FE0D-45D6-8343-FCE07C172D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315" y="834830"/>
            <a:ext cx="2287678" cy="9038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">
            <a:extLst>
              <a:ext uri="{FF2B5EF4-FFF2-40B4-BE49-F238E27FC236}">
                <a16:creationId xmlns:a16="http://schemas.microsoft.com/office/drawing/2014/main" id="{77832539-B78A-4A81-BF42-DBEDBE48C3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74105" y="834830"/>
            <a:ext cx="2287678" cy="9038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0AFA494-9BD7-4564-B4A4-36DA250621FC}"/>
              </a:ext>
            </a:extLst>
          </p:cNvPr>
          <p:cNvSpPr txBox="1"/>
          <p:nvPr/>
        </p:nvSpPr>
        <p:spPr>
          <a:xfrm>
            <a:off x="9778346" y="994351"/>
            <a:ext cx="212721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303,001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3114183-73E3-4513-83CA-4F5DC585C727}"/>
              </a:ext>
            </a:extLst>
          </p:cNvPr>
          <p:cNvSpPr txBox="1"/>
          <p:nvPr/>
        </p:nvSpPr>
        <p:spPr>
          <a:xfrm>
            <a:off x="903656" y="1002227"/>
            <a:ext cx="212721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263,001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5072398-F3F3-4A20-BC0C-389F01CA8130}"/>
              </a:ext>
            </a:extLst>
          </p:cNvPr>
          <p:cNvSpPr/>
          <p:nvPr/>
        </p:nvSpPr>
        <p:spPr>
          <a:xfrm>
            <a:off x="3136669" y="1080654"/>
            <a:ext cx="468235" cy="48738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BCD92A4-5E67-4AAD-9E6F-519C4BF187F8}"/>
              </a:ext>
            </a:extLst>
          </p:cNvPr>
          <p:cNvSpPr/>
          <p:nvPr/>
        </p:nvSpPr>
        <p:spPr>
          <a:xfrm>
            <a:off x="5392919" y="1077591"/>
            <a:ext cx="468235" cy="48738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F59B8EB-953A-4F71-84F8-778044A95AD3}"/>
              </a:ext>
            </a:extLst>
          </p:cNvPr>
          <p:cNvSpPr/>
          <p:nvPr/>
        </p:nvSpPr>
        <p:spPr>
          <a:xfrm>
            <a:off x="7662122" y="1077591"/>
            <a:ext cx="468235" cy="48738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996955D-8245-407E-88D2-BE0D0A990894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4882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0" grpId="0" animBg="1"/>
      <p:bldP spid="11" grpId="0" animBg="1"/>
      <p:bldP spid="12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EFAA25C-06ED-4778-A6A6-1144F04A5C1D}"/>
              </a:ext>
            </a:extLst>
          </p:cNvPr>
          <p:cNvSpPr/>
          <p:nvPr/>
        </p:nvSpPr>
        <p:spPr>
          <a:xfrm>
            <a:off x="56122" y="50000"/>
            <a:ext cx="8443933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Complete this table with the missing numbers.</a:t>
            </a:r>
          </a:p>
          <a:p>
            <a:r>
              <a:rPr lang="en-US" sz="3200" b="1" dirty="0"/>
              <a:t>One row has been done for you.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377235D-D4B0-4AAC-BF42-891D965E54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4619" y="1127218"/>
            <a:ext cx="6600000" cy="4980952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23DC4AE7-F637-4017-847F-190782D291F9}"/>
              </a:ext>
            </a:extLst>
          </p:cNvPr>
          <p:cNvSpPr/>
          <p:nvPr/>
        </p:nvSpPr>
        <p:spPr>
          <a:xfrm>
            <a:off x="6993955" y="3325306"/>
            <a:ext cx="224273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1000 + 85 =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57587D0-9CF3-4BBE-AFBC-0907501C9E96}"/>
              </a:ext>
            </a:extLst>
          </p:cNvPr>
          <p:cNvSpPr txBox="1"/>
          <p:nvPr/>
        </p:nvSpPr>
        <p:spPr>
          <a:xfrm>
            <a:off x="4621622" y="3325306"/>
            <a:ext cx="154511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1085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A62E2AF-6170-4104-B5C5-CF302C8C2CA6}"/>
              </a:ext>
            </a:extLst>
          </p:cNvPr>
          <p:cNvSpPr/>
          <p:nvPr/>
        </p:nvSpPr>
        <p:spPr>
          <a:xfrm>
            <a:off x="6993954" y="4295125"/>
            <a:ext cx="302288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9099 – 1000 =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DA1FC40-C11A-4505-A49B-42024E561F23}"/>
              </a:ext>
            </a:extLst>
          </p:cNvPr>
          <p:cNvSpPr txBox="1"/>
          <p:nvPr/>
        </p:nvSpPr>
        <p:spPr>
          <a:xfrm>
            <a:off x="1282677" y="4295125"/>
            <a:ext cx="154511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8099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50F6C98-F691-4C01-A3EC-8CE42FF94354}"/>
              </a:ext>
            </a:extLst>
          </p:cNvPr>
          <p:cNvSpPr/>
          <p:nvPr/>
        </p:nvSpPr>
        <p:spPr>
          <a:xfrm>
            <a:off x="6993954" y="5264944"/>
            <a:ext cx="302288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15250 – 1000 =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D4B38C8-3FB1-411D-B485-ECD2A9587296}"/>
              </a:ext>
            </a:extLst>
          </p:cNvPr>
          <p:cNvSpPr txBox="1"/>
          <p:nvPr/>
        </p:nvSpPr>
        <p:spPr>
          <a:xfrm>
            <a:off x="1047148" y="5264944"/>
            <a:ext cx="179303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14250</a:t>
            </a:r>
          </a:p>
        </p:txBody>
      </p:sp>
    </p:spTree>
    <p:extLst>
      <p:ext uri="{BB962C8B-B14F-4D97-AF65-F5344CB8AC3E}">
        <p14:creationId xmlns:p14="http://schemas.microsoft.com/office/powerpoint/2010/main" val="12730417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Write the missing numbers.</a:t>
            </a:r>
          </a:p>
        </p:txBody>
      </p:sp>
      <p:pic>
        <p:nvPicPr>
          <p:cNvPr id="27650" name="Picture 2">
            <a:extLst>
              <a:ext uri="{FF2B5EF4-FFF2-40B4-BE49-F238E27FC236}">
                <a16:creationId xmlns:a16="http://schemas.microsoft.com/office/drawing/2014/main" id="{11CCE1AD-D89E-47A1-A919-584ABF2CA4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281" y="801665"/>
            <a:ext cx="8791507" cy="10254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1" name="Picture 3">
            <a:extLst>
              <a:ext uri="{FF2B5EF4-FFF2-40B4-BE49-F238E27FC236}">
                <a16:creationId xmlns:a16="http://schemas.microsoft.com/office/drawing/2014/main" id="{C2C589C6-F88B-482D-89D8-2548F55481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281" y="3429000"/>
            <a:ext cx="8791507" cy="10254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8B9C7C1-F344-415E-B83A-4A46A92F08C8}"/>
              </a:ext>
            </a:extLst>
          </p:cNvPr>
          <p:cNvSpPr txBox="1"/>
          <p:nvPr/>
        </p:nvSpPr>
        <p:spPr>
          <a:xfrm>
            <a:off x="813809" y="2174650"/>
            <a:ext cx="596728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 0 0 0 0 – 1 0 0 0 =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B5B4C80-8C33-4D07-87AC-BBA0F1DF7270}"/>
              </a:ext>
            </a:extLst>
          </p:cNvPr>
          <p:cNvSpPr txBox="1"/>
          <p:nvPr/>
        </p:nvSpPr>
        <p:spPr>
          <a:xfrm>
            <a:off x="5778325" y="2174650"/>
            <a:ext cx="243391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2 9 0 0 0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02042FC-2F18-4D14-9FE0-F9D91E3D012F}"/>
              </a:ext>
            </a:extLst>
          </p:cNvPr>
          <p:cNvSpPr/>
          <p:nvPr/>
        </p:nvSpPr>
        <p:spPr>
          <a:xfrm>
            <a:off x="813809" y="2141992"/>
            <a:ext cx="905429" cy="63094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97C0242-4282-478B-B27D-C846289D317B}"/>
              </a:ext>
            </a:extLst>
          </p:cNvPr>
          <p:cNvSpPr/>
          <p:nvPr/>
        </p:nvSpPr>
        <p:spPr>
          <a:xfrm>
            <a:off x="3450067" y="2141992"/>
            <a:ext cx="458742" cy="63094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19FAB8F-73A2-4F12-9A71-F6E7049BB9F1}"/>
              </a:ext>
            </a:extLst>
          </p:cNvPr>
          <p:cNvSpPr/>
          <p:nvPr/>
        </p:nvSpPr>
        <p:spPr>
          <a:xfrm>
            <a:off x="5783814" y="2141992"/>
            <a:ext cx="905429" cy="63094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60B8545-47B9-4FE9-B217-AEF18608EC68}"/>
              </a:ext>
            </a:extLst>
          </p:cNvPr>
          <p:cNvSpPr txBox="1"/>
          <p:nvPr/>
        </p:nvSpPr>
        <p:spPr>
          <a:xfrm>
            <a:off x="7263596" y="1038136"/>
            <a:ext cx="243391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29 000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B73EF86-4D81-47AB-92B9-2222DE8EEA2A}"/>
              </a:ext>
            </a:extLst>
          </p:cNvPr>
          <p:cNvSpPr txBox="1"/>
          <p:nvPr/>
        </p:nvSpPr>
        <p:spPr>
          <a:xfrm>
            <a:off x="813809" y="4762377"/>
            <a:ext cx="596728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 0 0 0 0 0 – 1 0 0 0 0 =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E267411-E776-48D5-BE56-7CB47C748328}"/>
              </a:ext>
            </a:extLst>
          </p:cNvPr>
          <p:cNvSpPr txBox="1"/>
          <p:nvPr/>
        </p:nvSpPr>
        <p:spPr>
          <a:xfrm>
            <a:off x="6594756" y="4762377"/>
            <a:ext cx="284315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2 9 0 0 0 0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35A8DEB-C495-440D-A7C8-73736479B6D8}"/>
              </a:ext>
            </a:extLst>
          </p:cNvPr>
          <p:cNvSpPr/>
          <p:nvPr/>
        </p:nvSpPr>
        <p:spPr>
          <a:xfrm>
            <a:off x="813809" y="4729719"/>
            <a:ext cx="905429" cy="63094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3D93A12-F0BA-4D21-9DF3-FD141E102035}"/>
              </a:ext>
            </a:extLst>
          </p:cNvPr>
          <p:cNvSpPr/>
          <p:nvPr/>
        </p:nvSpPr>
        <p:spPr>
          <a:xfrm>
            <a:off x="3874613" y="4729719"/>
            <a:ext cx="458742" cy="63094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A7592CB-D2D9-4E6F-B787-BF20553D9A72}"/>
              </a:ext>
            </a:extLst>
          </p:cNvPr>
          <p:cNvSpPr/>
          <p:nvPr/>
        </p:nvSpPr>
        <p:spPr>
          <a:xfrm>
            <a:off x="6583914" y="4729719"/>
            <a:ext cx="905429" cy="63094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1CDC16E-55C7-4637-A666-BE17CE4D9467}"/>
              </a:ext>
            </a:extLst>
          </p:cNvPr>
          <p:cNvSpPr txBox="1"/>
          <p:nvPr/>
        </p:nvSpPr>
        <p:spPr>
          <a:xfrm>
            <a:off x="655967" y="3645667"/>
            <a:ext cx="243391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290 000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E14E939-527E-4C71-9050-8E103DD95BFB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83801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 animBg="1"/>
      <p:bldP spid="9" grpId="0" animBg="1"/>
      <p:bldP spid="10" grpId="0" animBg="1"/>
      <p:bldP spid="12" grpId="0"/>
      <p:bldP spid="13" grpId="0"/>
      <p:bldP spid="14" grpId="0"/>
      <p:bldP spid="15" grpId="0" animBg="1"/>
      <p:bldP spid="16" grpId="0" animBg="1"/>
      <p:bldP spid="17" grpId="0" animBg="1"/>
      <p:bldP spid="18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>
            <a:extLst>
              <a:ext uri="{FF2B5EF4-FFF2-40B4-BE49-F238E27FC236}">
                <a16:creationId xmlns:a16="http://schemas.microsoft.com/office/drawing/2014/main" id="{65518DAA-8E43-4FBA-AC9D-21DA6E5A72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554" y="1022564"/>
            <a:ext cx="7675327" cy="923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7" name="Picture 3">
            <a:extLst>
              <a:ext uri="{FF2B5EF4-FFF2-40B4-BE49-F238E27FC236}">
                <a16:creationId xmlns:a16="http://schemas.microsoft.com/office/drawing/2014/main" id="{9BDE60FF-DD7E-47B7-8695-3B94F3C172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640" y="3673149"/>
            <a:ext cx="7636241" cy="923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79A24C7-BB0D-445E-B78C-2CC72862985C}"/>
              </a:ext>
            </a:extLst>
          </p:cNvPr>
          <p:cNvSpPr txBox="1"/>
          <p:nvPr/>
        </p:nvSpPr>
        <p:spPr>
          <a:xfrm>
            <a:off x="2964441" y="1846933"/>
            <a:ext cx="596728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9 9 9 9 + 1 0 0 0 =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02A4BDF-F77C-427A-A845-EFA1DF6EE62D}"/>
              </a:ext>
            </a:extLst>
          </p:cNvPr>
          <p:cNvSpPr txBox="1"/>
          <p:nvPr/>
        </p:nvSpPr>
        <p:spPr>
          <a:xfrm>
            <a:off x="7928957" y="1846933"/>
            <a:ext cx="243391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2 0 9 9 9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CD21C96-F3BD-4CC4-A7AD-511B5D08EB13}"/>
              </a:ext>
            </a:extLst>
          </p:cNvPr>
          <p:cNvSpPr/>
          <p:nvPr/>
        </p:nvSpPr>
        <p:spPr>
          <a:xfrm>
            <a:off x="2964441" y="1814275"/>
            <a:ext cx="905430" cy="63094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AB4EA14-A5BE-443F-B565-E35632A09C4B}"/>
              </a:ext>
            </a:extLst>
          </p:cNvPr>
          <p:cNvSpPr/>
          <p:nvPr/>
        </p:nvSpPr>
        <p:spPr>
          <a:xfrm>
            <a:off x="745778" y="1213171"/>
            <a:ext cx="146412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20 999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F3E78C8-4C1D-4EF0-90D2-5F06EE47420C}"/>
              </a:ext>
            </a:extLst>
          </p:cNvPr>
          <p:cNvSpPr/>
          <p:nvPr/>
        </p:nvSpPr>
        <p:spPr>
          <a:xfrm>
            <a:off x="5649686" y="1814275"/>
            <a:ext cx="458742" cy="63094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AC62ECC-60F8-4E87-9CCE-52CE8456513C}"/>
              </a:ext>
            </a:extLst>
          </p:cNvPr>
          <p:cNvSpPr/>
          <p:nvPr/>
        </p:nvSpPr>
        <p:spPr>
          <a:xfrm>
            <a:off x="7934446" y="1814275"/>
            <a:ext cx="905430" cy="63094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8C35997-C42E-4445-984A-C8C3AE4F3F87}"/>
              </a:ext>
            </a:extLst>
          </p:cNvPr>
          <p:cNvSpPr txBox="1"/>
          <p:nvPr/>
        </p:nvSpPr>
        <p:spPr>
          <a:xfrm>
            <a:off x="2872589" y="4805682"/>
            <a:ext cx="596728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 9 0 0 1 – 1 0 0 0 =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2E7AC7D-6829-40F6-B537-7F4668FDC4F7}"/>
              </a:ext>
            </a:extLst>
          </p:cNvPr>
          <p:cNvSpPr txBox="1"/>
          <p:nvPr/>
        </p:nvSpPr>
        <p:spPr>
          <a:xfrm>
            <a:off x="7837105" y="4805682"/>
            <a:ext cx="243391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3 8 0 0 1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7392B9B-7221-48DF-AD27-CFD31D142FA2}"/>
              </a:ext>
            </a:extLst>
          </p:cNvPr>
          <p:cNvSpPr/>
          <p:nvPr/>
        </p:nvSpPr>
        <p:spPr>
          <a:xfrm>
            <a:off x="3319275" y="4773024"/>
            <a:ext cx="458743" cy="63094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915CEC2-E101-4433-84CE-213AF1F2F184}"/>
              </a:ext>
            </a:extLst>
          </p:cNvPr>
          <p:cNvSpPr/>
          <p:nvPr/>
        </p:nvSpPr>
        <p:spPr>
          <a:xfrm>
            <a:off x="6769753" y="3885869"/>
            <a:ext cx="146412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38 001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0FF1DB8-6B63-49D6-B027-DA546CFE44E6}"/>
              </a:ext>
            </a:extLst>
          </p:cNvPr>
          <p:cNvSpPr/>
          <p:nvPr/>
        </p:nvSpPr>
        <p:spPr>
          <a:xfrm>
            <a:off x="5508847" y="4773024"/>
            <a:ext cx="458742" cy="63094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46092E2-0B2D-41EB-AA4F-3CCE8437494E}"/>
              </a:ext>
            </a:extLst>
          </p:cNvPr>
          <p:cNvSpPr/>
          <p:nvPr/>
        </p:nvSpPr>
        <p:spPr>
          <a:xfrm>
            <a:off x="8289280" y="4773024"/>
            <a:ext cx="458743" cy="63094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FF5DEE6-A119-48EC-811A-04A6AE653182}"/>
              </a:ext>
            </a:extLst>
          </p:cNvPr>
          <p:cNvSpPr/>
          <p:nvPr/>
        </p:nvSpPr>
        <p:spPr>
          <a:xfrm>
            <a:off x="56122" y="50000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Write the missing numbers.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2CCABAC-C7F8-4F8A-970D-EEE1A52279E0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633130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2" grpId="0" animBg="1"/>
      <p:bldP spid="8" grpId="0"/>
      <p:bldP spid="9" grpId="0" animBg="1"/>
      <p:bldP spid="10" grpId="0" animBg="1"/>
      <p:bldP spid="11" grpId="0"/>
      <p:bldP spid="12" grpId="0"/>
      <p:bldP spid="13" grpId="0" animBg="1"/>
      <p:bldP spid="14" grpId="0"/>
      <p:bldP spid="15" grpId="0" animBg="1"/>
      <p:bldP spid="16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Picture 2">
            <a:extLst>
              <a:ext uri="{FF2B5EF4-FFF2-40B4-BE49-F238E27FC236}">
                <a16:creationId xmlns:a16="http://schemas.microsoft.com/office/drawing/2014/main" id="{A729DFF1-87D2-48BB-80CB-5CC599FAF4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4341" y="1062823"/>
            <a:ext cx="6416164" cy="5558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Match pairs of numbers that have a difference of 1000</a:t>
            </a:r>
          </a:p>
          <a:p>
            <a:r>
              <a:rPr lang="en-US" sz="3200" b="1" dirty="0"/>
              <a:t>One has been done for you.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CA329B77-E5F4-4C6B-BC61-796190E54372}"/>
              </a:ext>
            </a:extLst>
          </p:cNvPr>
          <p:cNvCxnSpPr/>
          <p:nvPr/>
        </p:nvCxnSpPr>
        <p:spPr>
          <a:xfrm>
            <a:off x="4784271" y="2808514"/>
            <a:ext cx="2351315" cy="881743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CB86977-A73F-4AD1-93B1-BFEDDC1E5552}"/>
              </a:ext>
            </a:extLst>
          </p:cNvPr>
          <p:cNvCxnSpPr/>
          <p:nvPr/>
        </p:nvCxnSpPr>
        <p:spPr>
          <a:xfrm>
            <a:off x="4234543" y="3989614"/>
            <a:ext cx="2351315" cy="881743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A3D1CC84-33D6-4F13-A57E-1B98B6F07188}"/>
              </a:ext>
            </a:extLst>
          </p:cNvPr>
          <p:cNvCxnSpPr>
            <a:cxnSpLocks/>
          </p:cNvCxnSpPr>
          <p:nvPr/>
        </p:nvCxnSpPr>
        <p:spPr>
          <a:xfrm flipV="1">
            <a:off x="4784271" y="2661557"/>
            <a:ext cx="1801587" cy="236220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B00D8C61-91E1-43C2-9C7E-F7BCD45F2192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280658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Write the three missing numbers in the empty boxes.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921A6FB-04AA-4909-9DB9-4E5A4DB228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196" y="634775"/>
            <a:ext cx="11436411" cy="437809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2EED845-13F4-481B-A65A-072421CD2938}"/>
              </a:ext>
            </a:extLst>
          </p:cNvPr>
          <p:cNvSpPr txBox="1"/>
          <p:nvPr/>
        </p:nvSpPr>
        <p:spPr>
          <a:xfrm>
            <a:off x="2892982" y="4233496"/>
            <a:ext cx="243391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75,170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EE60031-1177-40DA-8DA4-2334DF8F12E6}"/>
              </a:ext>
            </a:extLst>
          </p:cNvPr>
          <p:cNvSpPr txBox="1"/>
          <p:nvPr/>
        </p:nvSpPr>
        <p:spPr>
          <a:xfrm>
            <a:off x="9668869" y="1675353"/>
            <a:ext cx="243391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45,200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742ADB1-5AF8-4560-9946-5E98D65141AD}"/>
              </a:ext>
            </a:extLst>
          </p:cNvPr>
          <p:cNvSpPr txBox="1"/>
          <p:nvPr/>
        </p:nvSpPr>
        <p:spPr>
          <a:xfrm>
            <a:off x="7371982" y="2524681"/>
            <a:ext cx="243391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55,190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C063FF4-16D4-4431-B69F-B661B45B5BE0}"/>
              </a:ext>
            </a:extLst>
          </p:cNvPr>
          <p:cNvSpPr txBox="1"/>
          <p:nvPr/>
        </p:nvSpPr>
        <p:spPr>
          <a:xfrm>
            <a:off x="7371982" y="3328600"/>
            <a:ext cx="243391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65,190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D872D93-3675-4701-B70D-3ED06DA166EC}"/>
              </a:ext>
            </a:extLst>
          </p:cNvPr>
          <p:cNvSpPr txBox="1"/>
          <p:nvPr/>
        </p:nvSpPr>
        <p:spPr>
          <a:xfrm>
            <a:off x="5156739" y="3328600"/>
            <a:ext cx="243391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65,180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0CAAF58-6B75-4391-BF3B-2A6814CCC7E5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01890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3" y="3205324"/>
            <a:ext cx="1158169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A car usually costs £30,999</a:t>
            </a:r>
          </a:p>
          <a:p>
            <a:r>
              <a:rPr lang="en-US" sz="3200" b="1" dirty="0"/>
              <a:t>How much does it cost in the sale?</a:t>
            </a:r>
          </a:p>
        </p:txBody>
      </p:sp>
      <p:pic>
        <p:nvPicPr>
          <p:cNvPr id="70658" name="Picture 2">
            <a:extLst>
              <a:ext uri="{FF2B5EF4-FFF2-40B4-BE49-F238E27FC236}">
                <a16:creationId xmlns:a16="http://schemas.microsoft.com/office/drawing/2014/main" id="{A4500A89-923D-4C47-BDEC-AF00F80E20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595" y="223703"/>
            <a:ext cx="6009760" cy="27770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25F210C-8390-4D50-8081-DFDE850CE397}"/>
              </a:ext>
            </a:extLst>
          </p:cNvPr>
          <p:cNvSpPr txBox="1"/>
          <p:nvPr/>
        </p:nvSpPr>
        <p:spPr>
          <a:xfrm>
            <a:off x="405595" y="4725294"/>
            <a:ext cx="596728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 0 9 9 9 – 1 0 0 0 =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B3223F2-6592-4566-A271-47BD0A621E36}"/>
              </a:ext>
            </a:extLst>
          </p:cNvPr>
          <p:cNvSpPr txBox="1"/>
          <p:nvPr/>
        </p:nvSpPr>
        <p:spPr>
          <a:xfrm>
            <a:off x="5370111" y="4725294"/>
            <a:ext cx="243391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2 9 9 9 9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AA94352-88A0-4622-A089-411D895332C6}"/>
              </a:ext>
            </a:extLst>
          </p:cNvPr>
          <p:cNvSpPr/>
          <p:nvPr/>
        </p:nvSpPr>
        <p:spPr>
          <a:xfrm>
            <a:off x="405595" y="4692636"/>
            <a:ext cx="905429" cy="63094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22A5AC9-C97A-4965-84BD-15FA699A243E}"/>
              </a:ext>
            </a:extLst>
          </p:cNvPr>
          <p:cNvSpPr/>
          <p:nvPr/>
        </p:nvSpPr>
        <p:spPr>
          <a:xfrm>
            <a:off x="3041853" y="4692636"/>
            <a:ext cx="458742" cy="63094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4D92D81-B6C7-423E-84AA-E423DC037DCB}"/>
              </a:ext>
            </a:extLst>
          </p:cNvPr>
          <p:cNvSpPr/>
          <p:nvPr/>
        </p:nvSpPr>
        <p:spPr>
          <a:xfrm>
            <a:off x="5375600" y="4692636"/>
            <a:ext cx="905429" cy="63094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B49E9C2-1348-4343-9678-E056C02FB807}"/>
              </a:ext>
            </a:extLst>
          </p:cNvPr>
          <p:cNvSpPr/>
          <p:nvPr/>
        </p:nvSpPr>
        <p:spPr>
          <a:xfrm>
            <a:off x="5985499" y="3697767"/>
            <a:ext cx="181852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£29,999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F6523FA-07F1-437B-9F0D-3D1E4E274049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237660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 animBg="1"/>
      <p:bldP spid="8" grpId="0" animBg="1"/>
      <p:bldP spid="9" grpId="0" animBg="1"/>
      <p:bldP spid="10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6E899C-059C-4137-9AB7-B2B6657BF1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Find missing digits in addition and subtraction problems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FF8764-1500-4BB8-9C2D-8E5150E96C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424531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23E26AD-1292-4E47-9662-3248259FAC67}"/>
              </a:ext>
            </a:extLst>
          </p:cNvPr>
          <p:cNvSpPr/>
          <p:nvPr/>
        </p:nvSpPr>
        <p:spPr>
          <a:xfrm>
            <a:off x="56123" y="50000"/>
            <a:ext cx="1030660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/>
              <a:t>Write the three missing digits to make this addition correct.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CB1670B-9A62-4FA6-8883-388B0FA862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37731" y="1220857"/>
            <a:ext cx="4952381" cy="4742857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79C80AE-096D-4AAF-AEBD-A6603CD9798C}"/>
              </a:ext>
            </a:extLst>
          </p:cNvPr>
          <p:cNvSpPr/>
          <p:nvPr/>
        </p:nvSpPr>
        <p:spPr>
          <a:xfrm>
            <a:off x="6972300" y="634775"/>
            <a:ext cx="898071" cy="5328939"/>
          </a:xfrm>
          <a:prstGeom prst="rect">
            <a:avLst/>
          </a:pr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C0EF7A9-2D24-49A3-AD2A-58D29468A905}"/>
              </a:ext>
            </a:extLst>
          </p:cNvPr>
          <p:cNvSpPr txBox="1"/>
          <p:nvPr/>
        </p:nvSpPr>
        <p:spPr>
          <a:xfrm>
            <a:off x="7219684" y="3113529"/>
            <a:ext cx="88328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B2FFC6F-1D98-452D-8263-B3944AF59E56}"/>
              </a:ext>
            </a:extLst>
          </p:cNvPr>
          <p:cNvSpPr/>
          <p:nvPr/>
        </p:nvSpPr>
        <p:spPr>
          <a:xfrm>
            <a:off x="6090558" y="634774"/>
            <a:ext cx="898071" cy="5328939"/>
          </a:xfrm>
          <a:prstGeom prst="rect">
            <a:avLst/>
          </a:pr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9BE4DE7-CADB-4344-9B5D-DCEAF46CEC3F}"/>
              </a:ext>
            </a:extLst>
          </p:cNvPr>
          <p:cNvSpPr txBox="1"/>
          <p:nvPr/>
        </p:nvSpPr>
        <p:spPr>
          <a:xfrm>
            <a:off x="6336404" y="774105"/>
            <a:ext cx="8832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744E9FF-BD77-4266-93E9-EDBF7EC14503}"/>
              </a:ext>
            </a:extLst>
          </p:cNvPr>
          <p:cNvSpPr txBox="1"/>
          <p:nvPr/>
        </p:nvSpPr>
        <p:spPr>
          <a:xfrm>
            <a:off x="6303746" y="1621591"/>
            <a:ext cx="88328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DFC802A-A113-46A0-B90B-94C6CE46A441}"/>
              </a:ext>
            </a:extLst>
          </p:cNvPr>
          <p:cNvSpPr/>
          <p:nvPr/>
        </p:nvSpPr>
        <p:spPr>
          <a:xfrm>
            <a:off x="5210547" y="634774"/>
            <a:ext cx="898071" cy="5328939"/>
          </a:xfrm>
          <a:prstGeom prst="rect">
            <a:avLst/>
          </a:pr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160146D-C2B2-46C1-9648-CA71D9E7BAF5}"/>
              </a:ext>
            </a:extLst>
          </p:cNvPr>
          <p:cNvSpPr/>
          <p:nvPr/>
        </p:nvSpPr>
        <p:spPr>
          <a:xfrm>
            <a:off x="4329671" y="634773"/>
            <a:ext cx="898071" cy="5328939"/>
          </a:xfrm>
          <a:prstGeom prst="rect">
            <a:avLst/>
          </a:pr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596C98E-1193-44FF-BBD7-37CE4B8A494E}"/>
              </a:ext>
            </a:extLst>
          </p:cNvPr>
          <p:cNvSpPr/>
          <p:nvPr/>
        </p:nvSpPr>
        <p:spPr>
          <a:xfrm>
            <a:off x="3451601" y="634771"/>
            <a:ext cx="898071" cy="5328939"/>
          </a:xfrm>
          <a:prstGeom prst="rect">
            <a:avLst/>
          </a:pr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EF449B1-9FE8-41AE-B7C2-5CCCC08026DC}"/>
              </a:ext>
            </a:extLst>
          </p:cNvPr>
          <p:cNvSpPr txBox="1"/>
          <p:nvPr/>
        </p:nvSpPr>
        <p:spPr>
          <a:xfrm>
            <a:off x="3649643" y="4954815"/>
            <a:ext cx="88328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316B1F0-D62E-47C9-A407-5F37BA4ABBDB}"/>
              </a:ext>
            </a:extLst>
          </p:cNvPr>
          <p:cNvSpPr txBox="1"/>
          <p:nvPr/>
        </p:nvSpPr>
        <p:spPr>
          <a:xfrm>
            <a:off x="3656976" y="764530"/>
            <a:ext cx="8832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18087241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7" grpId="0"/>
      <p:bldP spid="8" grpId="0" animBg="1"/>
      <p:bldP spid="8" grpId="1" animBg="1"/>
      <p:bldP spid="6" grpId="0"/>
      <p:bldP spid="9" grpId="0"/>
      <p:bldP spid="10" grpId="0" animBg="1"/>
      <p:bldP spid="10" grpId="1" animBg="1"/>
      <p:bldP spid="11" grpId="0" animBg="1"/>
      <p:bldP spid="11" grpId="1" animBg="1"/>
      <p:bldP spid="13" grpId="0" animBg="1"/>
      <p:bldP spid="13" grpId="1" animBg="1"/>
      <p:bldP spid="14" grpId="0"/>
      <p:bldP spid="12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>
            <a:extLst>
              <a:ext uri="{FF2B5EF4-FFF2-40B4-BE49-F238E27FC236}">
                <a16:creationId xmlns:a16="http://schemas.microsoft.com/office/drawing/2014/main" id="{D6D01C19-FEC1-4699-902E-85FD4DEA68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813" y="1216927"/>
            <a:ext cx="4130339" cy="2977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1E768B03-A6D3-454F-A7E2-799CE1B64F51}"/>
              </a:ext>
            </a:extLst>
          </p:cNvPr>
          <p:cNvCxnSpPr/>
          <p:nvPr/>
        </p:nvCxnSpPr>
        <p:spPr>
          <a:xfrm flipH="1">
            <a:off x="3402767" y="1216927"/>
            <a:ext cx="629587" cy="788873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AFF9EBF8-1CAB-4322-86F4-6A867C6939E0}"/>
              </a:ext>
            </a:extLst>
          </p:cNvPr>
          <p:cNvSpPr txBox="1"/>
          <p:nvPr/>
        </p:nvSpPr>
        <p:spPr>
          <a:xfrm>
            <a:off x="3492708" y="881164"/>
            <a:ext cx="7998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C5E106A-F621-4942-9BB6-656DBEE55AFC}"/>
              </a:ext>
            </a:extLst>
          </p:cNvPr>
          <p:cNvSpPr txBox="1"/>
          <p:nvPr/>
        </p:nvSpPr>
        <p:spPr>
          <a:xfrm>
            <a:off x="3870602" y="1257205"/>
            <a:ext cx="7998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DBC17BC-04B7-4EB2-A87A-042DD233C4E6}"/>
              </a:ext>
            </a:extLst>
          </p:cNvPr>
          <p:cNvSpPr txBox="1"/>
          <p:nvPr/>
        </p:nvSpPr>
        <p:spPr>
          <a:xfrm>
            <a:off x="4115246" y="2243501"/>
            <a:ext cx="79986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D15E5266-8E7D-4479-BBBD-77B0D0CE662D}"/>
              </a:ext>
            </a:extLst>
          </p:cNvPr>
          <p:cNvCxnSpPr/>
          <p:nvPr/>
        </p:nvCxnSpPr>
        <p:spPr>
          <a:xfrm flipH="1">
            <a:off x="2626064" y="1216927"/>
            <a:ext cx="629587" cy="788873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00E66EB8-57BB-481A-89BC-1FAB49BA1FFF}"/>
              </a:ext>
            </a:extLst>
          </p:cNvPr>
          <p:cNvSpPr txBox="1"/>
          <p:nvPr/>
        </p:nvSpPr>
        <p:spPr>
          <a:xfrm>
            <a:off x="3285985" y="881164"/>
            <a:ext cx="7998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7EAEB26-B8FD-430F-8C86-9E0630B3AA13}"/>
              </a:ext>
            </a:extLst>
          </p:cNvPr>
          <p:cNvSpPr txBox="1"/>
          <p:nvPr/>
        </p:nvSpPr>
        <p:spPr>
          <a:xfrm>
            <a:off x="2774842" y="881164"/>
            <a:ext cx="7998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865A910-6216-4FD7-8FF5-1EF2D5E85823}"/>
              </a:ext>
            </a:extLst>
          </p:cNvPr>
          <p:cNvSpPr txBox="1"/>
          <p:nvPr/>
        </p:nvSpPr>
        <p:spPr>
          <a:xfrm>
            <a:off x="2710972" y="1295892"/>
            <a:ext cx="79986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FBA1DDE-FB6F-4B5F-BA67-F1EF4A4F55BF}"/>
              </a:ext>
            </a:extLst>
          </p:cNvPr>
          <p:cNvSpPr txBox="1"/>
          <p:nvPr/>
        </p:nvSpPr>
        <p:spPr>
          <a:xfrm>
            <a:off x="1958324" y="2243501"/>
            <a:ext cx="79986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EBE29A5-9405-4E4D-A64C-0EE4E5B53066}"/>
              </a:ext>
            </a:extLst>
          </p:cNvPr>
          <p:cNvSpPr txBox="1"/>
          <p:nvPr/>
        </p:nvSpPr>
        <p:spPr>
          <a:xfrm>
            <a:off x="5843884" y="1564935"/>
            <a:ext cx="294824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9 7 8 4 2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C1D7961-519C-44EF-A56A-DFD870F50777}"/>
              </a:ext>
            </a:extLst>
          </p:cNvPr>
          <p:cNvSpPr txBox="1"/>
          <p:nvPr/>
        </p:nvSpPr>
        <p:spPr>
          <a:xfrm>
            <a:off x="5479268" y="1995042"/>
            <a:ext cx="36461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-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53A0196-92FD-42C5-A34C-222D5DED5836}"/>
              </a:ext>
            </a:extLst>
          </p:cNvPr>
          <p:cNvSpPr txBox="1"/>
          <p:nvPr/>
        </p:nvSpPr>
        <p:spPr>
          <a:xfrm>
            <a:off x="5826280" y="2005800"/>
            <a:ext cx="239155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1 2 3 6 5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7AD7BEFC-EB45-4368-8351-D0C0DF4DDE00}"/>
              </a:ext>
            </a:extLst>
          </p:cNvPr>
          <p:cNvCxnSpPr>
            <a:cxnSpLocks/>
          </p:cNvCxnSpPr>
          <p:nvPr/>
        </p:nvCxnSpPr>
        <p:spPr>
          <a:xfrm flipV="1">
            <a:off x="5395041" y="2531939"/>
            <a:ext cx="2680329" cy="302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6738850D-3A84-45C8-8B26-55A32247B11D}"/>
              </a:ext>
            </a:extLst>
          </p:cNvPr>
          <p:cNvCxnSpPr>
            <a:cxnSpLocks/>
          </p:cNvCxnSpPr>
          <p:nvPr/>
        </p:nvCxnSpPr>
        <p:spPr>
          <a:xfrm>
            <a:off x="5395041" y="2977177"/>
            <a:ext cx="2684532" cy="381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16A3801C-E087-4311-B136-F6CD2BB75F39}"/>
              </a:ext>
            </a:extLst>
          </p:cNvPr>
          <p:cNvSpPr txBox="1"/>
          <p:nvPr/>
        </p:nvSpPr>
        <p:spPr>
          <a:xfrm>
            <a:off x="7588094" y="2456616"/>
            <a:ext cx="4937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6F155F43-86DC-4EE1-9BB3-25B820A22BE7}"/>
              </a:ext>
            </a:extLst>
          </p:cNvPr>
          <p:cNvCxnSpPr>
            <a:cxnSpLocks/>
          </p:cNvCxnSpPr>
          <p:nvPr/>
        </p:nvCxnSpPr>
        <p:spPr>
          <a:xfrm flipV="1">
            <a:off x="7182172" y="1661575"/>
            <a:ext cx="439241" cy="42057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A02699BC-4F53-4BCC-BFAF-FBDD3B644168}"/>
              </a:ext>
            </a:extLst>
          </p:cNvPr>
          <p:cNvSpPr txBox="1"/>
          <p:nvPr/>
        </p:nvSpPr>
        <p:spPr>
          <a:xfrm>
            <a:off x="7228577" y="1344055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  <a:endParaRPr lang="en-GB" sz="24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65E19ED-60B9-49D2-BB99-41E21C05CFB6}"/>
              </a:ext>
            </a:extLst>
          </p:cNvPr>
          <p:cNvSpPr txBox="1"/>
          <p:nvPr/>
        </p:nvSpPr>
        <p:spPr>
          <a:xfrm>
            <a:off x="7502548" y="1603721"/>
            <a:ext cx="3522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  <a:endParaRPr lang="en-GB" sz="24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46D785B-1016-4A71-9E51-37A5801B77FF}"/>
              </a:ext>
            </a:extLst>
          </p:cNvPr>
          <p:cNvSpPr txBox="1"/>
          <p:nvPr/>
        </p:nvSpPr>
        <p:spPr>
          <a:xfrm>
            <a:off x="7162896" y="2465029"/>
            <a:ext cx="4937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8DB52818-8705-4F20-880A-BCA1B233B16C}"/>
              </a:ext>
            </a:extLst>
          </p:cNvPr>
          <p:cNvCxnSpPr>
            <a:cxnSpLocks/>
          </p:cNvCxnSpPr>
          <p:nvPr/>
        </p:nvCxnSpPr>
        <p:spPr>
          <a:xfrm flipV="1">
            <a:off x="6741366" y="1662049"/>
            <a:ext cx="439241" cy="42057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940A990E-D7C0-4007-84A1-341D54812CBD}"/>
              </a:ext>
            </a:extLst>
          </p:cNvPr>
          <p:cNvSpPr txBox="1"/>
          <p:nvPr/>
        </p:nvSpPr>
        <p:spPr>
          <a:xfrm>
            <a:off x="6787771" y="1344529"/>
            <a:ext cx="2997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7</a:t>
            </a:r>
            <a:endParaRPr lang="en-GB" sz="24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6FB37104-C4C4-4340-923D-9873C2072621}"/>
              </a:ext>
            </a:extLst>
          </p:cNvPr>
          <p:cNvSpPr txBox="1"/>
          <p:nvPr/>
        </p:nvSpPr>
        <p:spPr>
          <a:xfrm>
            <a:off x="7076396" y="1344438"/>
            <a:ext cx="3522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  <a:endParaRPr lang="en-GB" sz="24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B35B97CB-409B-49AC-B5E9-747975D4422B}"/>
              </a:ext>
            </a:extLst>
          </p:cNvPr>
          <p:cNvSpPr txBox="1"/>
          <p:nvPr/>
        </p:nvSpPr>
        <p:spPr>
          <a:xfrm>
            <a:off x="6712595" y="2455926"/>
            <a:ext cx="4937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4AEEE56D-AAC4-4E87-9B77-00B4726137E1}"/>
              </a:ext>
            </a:extLst>
          </p:cNvPr>
          <p:cNvSpPr txBox="1"/>
          <p:nvPr/>
        </p:nvSpPr>
        <p:spPr>
          <a:xfrm>
            <a:off x="6287397" y="2464339"/>
            <a:ext cx="4937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5D2FD775-348C-4D28-9A3A-07BF19CE9BB9}"/>
              </a:ext>
            </a:extLst>
          </p:cNvPr>
          <p:cNvSpPr txBox="1"/>
          <p:nvPr/>
        </p:nvSpPr>
        <p:spPr>
          <a:xfrm>
            <a:off x="5849737" y="2455718"/>
            <a:ext cx="4937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B390846A-9B60-40AD-B052-D0F74F5381D4}"/>
              </a:ext>
            </a:extLst>
          </p:cNvPr>
          <p:cNvSpPr/>
          <p:nvPr/>
        </p:nvSpPr>
        <p:spPr>
          <a:xfrm>
            <a:off x="56123" y="50000"/>
            <a:ext cx="1081853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/>
              <a:t>Write the three missing digits to make this subtraction correct.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0AB5489D-7C31-4272-9F4E-135AA93459F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657978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9" grpId="0"/>
      <p:bldP spid="21" grpId="0"/>
      <p:bldP spid="22" grpId="0"/>
      <p:bldP spid="23" grpId="0"/>
      <p:bldP spid="25" grpId="0"/>
      <p:bldP spid="26" grpId="0"/>
      <p:bldP spid="27" grpId="0"/>
      <p:bldP spid="28" grpId="0"/>
      <p:bldP spid="32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17572D-9217-40C1-9072-F79FE4DDCD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Solve number problems involving addition and subtraction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73E2B2-6FA1-4D19-B609-EC1921B73E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188915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Here is a number sequence.</a:t>
            </a:r>
          </a:p>
          <a:p>
            <a:r>
              <a:rPr lang="en-US" sz="3200" b="1" dirty="0"/>
              <a:t>Write the missing number.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0A2CFCD-99BC-4EB7-ABF7-EFF703F679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813" y="1285272"/>
            <a:ext cx="5879139" cy="119199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8772CD3-9E3F-4F12-822E-ABF40C3CF845}"/>
              </a:ext>
            </a:extLst>
          </p:cNvPr>
          <p:cNvSpPr txBox="1"/>
          <p:nvPr/>
        </p:nvSpPr>
        <p:spPr>
          <a:xfrm>
            <a:off x="993597" y="1881267"/>
            <a:ext cx="8352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+2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6DD1661-20D0-4C64-936D-72763ABD109B}"/>
              </a:ext>
            </a:extLst>
          </p:cNvPr>
          <p:cNvSpPr txBox="1"/>
          <p:nvPr/>
        </p:nvSpPr>
        <p:spPr>
          <a:xfrm>
            <a:off x="2180604" y="1892487"/>
            <a:ext cx="8352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+3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02139EE-C2AD-48B1-969A-177B8AE17665}"/>
              </a:ext>
            </a:extLst>
          </p:cNvPr>
          <p:cNvSpPr txBox="1"/>
          <p:nvPr/>
        </p:nvSpPr>
        <p:spPr>
          <a:xfrm>
            <a:off x="3309682" y="1878314"/>
            <a:ext cx="8352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+4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EBBD470-DAC5-491A-9404-79A5D8701FA9}"/>
              </a:ext>
            </a:extLst>
          </p:cNvPr>
          <p:cNvSpPr txBox="1"/>
          <p:nvPr/>
        </p:nvSpPr>
        <p:spPr>
          <a:xfrm>
            <a:off x="4335778" y="1878313"/>
            <a:ext cx="8352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+5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3478698-A50B-4A33-AA87-9355D515BBA6}"/>
              </a:ext>
            </a:extLst>
          </p:cNvPr>
          <p:cNvSpPr txBox="1"/>
          <p:nvPr/>
        </p:nvSpPr>
        <p:spPr>
          <a:xfrm>
            <a:off x="5266154" y="1577016"/>
            <a:ext cx="79986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15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85A008E-B0C2-4701-92F4-1F1C783C463A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216600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Estimate the answer to this calculation.</a:t>
            </a:r>
          </a:p>
          <a:p>
            <a:r>
              <a:rPr lang="en-US" sz="3200" dirty="0"/>
              <a:t>23,901 – 5,097</a:t>
            </a:r>
          </a:p>
          <a:p>
            <a:r>
              <a:rPr lang="en-US" sz="3200" b="1" dirty="0"/>
              <a:t>Circle the correct estimate.</a:t>
            </a:r>
          </a:p>
          <a:p>
            <a:endParaRPr lang="en-US" sz="3200" b="1" dirty="0"/>
          </a:p>
          <a:p>
            <a:r>
              <a:rPr lang="en-US" sz="3200" dirty="0"/>
              <a:t>       6,000         17,000         18,000         19,000         20,000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652D68D-8B54-4261-A68D-2A775F8D1C01}"/>
              </a:ext>
            </a:extLst>
          </p:cNvPr>
          <p:cNvSpPr txBox="1"/>
          <p:nvPr/>
        </p:nvSpPr>
        <p:spPr>
          <a:xfrm>
            <a:off x="2733404" y="555440"/>
            <a:ext cx="69802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24,000 – 5,000 to the nearest thousand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AFC64511-99ED-4EBB-B908-92EC7943D577}"/>
              </a:ext>
            </a:extLst>
          </p:cNvPr>
          <p:cNvSpPr/>
          <p:nvPr/>
        </p:nvSpPr>
        <p:spPr>
          <a:xfrm>
            <a:off x="6280879" y="1903751"/>
            <a:ext cx="1499016" cy="794479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F34ED1F-1EAF-4AC2-9FA8-16928EBBFD87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57066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Here is a number pyramid.</a:t>
            </a:r>
          </a:p>
          <a:p>
            <a:r>
              <a:rPr lang="en-US" sz="3200" b="1" dirty="0"/>
              <a:t>The number in a box is the sum of the two numbers below it.</a:t>
            </a:r>
          </a:p>
          <a:p>
            <a:r>
              <a:rPr lang="en-US" sz="3200" b="1" dirty="0"/>
              <a:t>Write the missing numbers.</a:t>
            </a:r>
          </a:p>
        </p:txBody>
      </p:sp>
      <p:pic>
        <p:nvPicPr>
          <p:cNvPr id="26626" name="Picture 2">
            <a:extLst>
              <a:ext uri="{FF2B5EF4-FFF2-40B4-BE49-F238E27FC236}">
                <a16:creationId xmlns:a16="http://schemas.microsoft.com/office/drawing/2014/main" id="{E0FEB47E-87A7-440D-8D79-A24ABC702F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977" y="1737764"/>
            <a:ext cx="4984779" cy="25380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39C902C-4C89-4DA6-8A3A-E9E62B1E3A9F}"/>
              </a:ext>
            </a:extLst>
          </p:cNvPr>
          <p:cNvSpPr txBox="1"/>
          <p:nvPr/>
        </p:nvSpPr>
        <p:spPr>
          <a:xfrm>
            <a:off x="2868316" y="2654063"/>
            <a:ext cx="212721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210,000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16FB0B4-4864-4F5A-B5B0-0CE0F02A3353}"/>
              </a:ext>
            </a:extLst>
          </p:cNvPr>
          <p:cNvSpPr txBox="1"/>
          <p:nvPr/>
        </p:nvSpPr>
        <p:spPr>
          <a:xfrm>
            <a:off x="3689770" y="3540382"/>
            <a:ext cx="212721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120,000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FE65DFC-6DC5-4F8E-9805-FB2F3F2F0DD0}"/>
              </a:ext>
            </a:extLst>
          </p:cNvPr>
          <p:cNvSpPr txBox="1"/>
          <p:nvPr/>
        </p:nvSpPr>
        <p:spPr>
          <a:xfrm>
            <a:off x="4890459" y="2654063"/>
            <a:ext cx="36803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500,000 – 290,000 =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F5F491A-B5F9-47A1-B351-FC0958BB6C0F}"/>
              </a:ext>
            </a:extLst>
          </p:cNvPr>
          <p:cNvSpPr txBox="1"/>
          <p:nvPr/>
        </p:nvSpPr>
        <p:spPr>
          <a:xfrm>
            <a:off x="8356991" y="2654062"/>
            <a:ext cx="212721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210,000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913D828-72A6-4F39-88C0-B0B125FFC398}"/>
              </a:ext>
            </a:extLst>
          </p:cNvPr>
          <p:cNvSpPr/>
          <p:nvPr/>
        </p:nvSpPr>
        <p:spPr>
          <a:xfrm>
            <a:off x="4968815" y="2751234"/>
            <a:ext cx="427677" cy="38032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B7FEF0F-B3DE-40FC-B363-7D7DD71139F2}"/>
              </a:ext>
            </a:extLst>
          </p:cNvPr>
          <p:cNvSpPr/>
          <p:nvPr/>
        </p:nvSpPr>
        <p:spPr>
          <a:xfrm>
            <a:off x="6692407" y="2751234"/>
            <a:ext cx="427677" cy="38032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2CB0256-44F0-4F4D-BA1D-A813BB810437}"/>
              </a:ext>
            </a:extLst>
          </p:cNvPr>
          <p:cNvSpPr/>
          <p:nvPr/>
        </p:nvSpPr>
        <p:spPr>
          <a:xfrm>
            <a:off x="8434133" y="2751234"/>
            <a:ext cx="427677" cy="38032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93C06F8-764F-4477-A38F-724519B52941}"/>
              </a:ext>
            </a:extLst>
          </p:cNvPr>
          <p:cNvSpPr txBox="1"/>
          <p:nvPr/>
        </p:nvSpPr>
        <p:spPr>
          <a:xfrm>
            <a:off x="5500515" y="3540381"/>
            <a:ext cx="36803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210,000 – 90,000 =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EEC01C4-5064-42BC-A4F6-62AB0600DBD9}"/>
              </a:ext>
            </a:extLst>
          </p:cNvPr>
          <p:cNvSpPr txBox="1"/>
          <p:nvPr/>
        </p:nvSpPr>
        <p:spPr>
          <a:xfrm>
            <a:off x="8785015" y="3540380"/>
            <a:ext cx="212721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120,000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ECA198A-F8C8-42C8-884E-9F9D0B368212}"/>
              </a:ext>
            </a:extLst>
          </p:cNvPr>
          <p:cNvSpPr/>
          <p:nvPr/>
        </p:nvSpPr>
        <p:spPr>
          <a:xfrm>
            <a:off x="5578871" y="3637552"/>
            <a:ext cx="427677" cy="38032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0D92492-45B9-4ADE-9C0A-EC88EF31FDD0}"/>
              </a:ext>
            </a:extLst>
          </p:cNvPr>
          <p:cNvSpPr/>
          <p:nvPr/>
        </p:nvSpPr>
        <p:spPr>
          <a:xfrm>
            <a:off x="7302464" y="3637552"/>
            <a:ext cx="245570" cy="38032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F0C06B3-8B17-4203-84CB-4082761AD5A6}"/>
              </a:ext>
            </a:extLst>
          </p:cNvPr>
          <p:cNvSpPr/>
          <p:nvPr/>
        </p:nvSpPr>
        <p:spPr>
          <a:xfrm>
            <a:off x="8862157" y="3637552"/>
            <a:ext cx="427677" cy="38032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CE4FA85-E714-4572-BBFB-927DFF010DDA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8721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9" grpId="0"/>
      <p:bldP spid="10" grpId="0" animBg="1"/>
      <p:bldP spid="11" grpId="0" animBg="1"/>
      <p:bldP spid="12" grpId="0" animBg="1"/>
      <p:bldP spid="13" grpId="0"/>
      <p:bldP spid="14" grpId="0"/>
      <p:bldP spid="15" grpId="0" animBg="1"/>
      <p:bldP spid="16" grpId="0" animBg="1"/>
      <p:bldP spid="17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ACAA10-13D7-4D2A-827F-952EEE874E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Solve word problems involving addition and subtraction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17D79C-5110-4F21-A23F-1933118FE0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2364038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DCE6B49-0F9F-4452-8581-D788B1DF461C}"/>
              </a:ext>
            </a:extLst>
          </p:cNvPr>
          <p:cNvSpPr/>
          <p:nvPr/>
        </p:nvSpPr>
        <p:spPr>
          <a:xfrm>
            <a:off x="56122" y="50000"/>
            <a:ext cx="11985623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/>
              <a:t>Four children are in a race. </a:t>
            </a:r>
          </a:p>
          <a:p>
            <a:r>
              <a:rPr lang="en-GB" sz="3200" b="1" dirty="0"/>
              <a:t>Chen is 2 metres ahead of Alfie. </a:t>
            </a:r>
          </a:p>
          <a:p>
            <a:r>
              <a:rPr lang="en-GB" sz="3200" b="1" dirty="0"/>
              <a:t>Nina is 5 metres behind Megan. </a:t>
            </a:r>
          </a:p>
          <a:p>
            <a:r>
              <a:rPr lang="en-GB" sz="3200" b="1" dirty="0"/>
              <a:t>Alfie is 3 metres behind Megan. </a:t>
            </a:r>
          </a:p>
          <a:p>
            <a:r>
              <a:rPr lang="en-GB" sz="3200" b="1" dirty="0"/>
              <a:t>Write the names of the runners in order, starting with the child who is furthest ahead.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00B1B36-9E7E-4CC3-AED1-375B80D65C9D}"/>
              </a:ext>
            </a:extLst>
          </p:cNvPr>
          <p:cNvSpPr/>
          <p:nvPr/>
        </p:nvSpPr>
        <p:spPr>
          <a:xfrm>
            <a:off x="885767" y="5747418"/>
            <a:ext cx="269355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/>
              <a:t>furthest ahead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59CAED7-2866-431D-98E9-2B920903AF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9695" y="5293968"/>
            <a:ext cx="10658475" cy="1038225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F8F92518-CBE6-43FA-89DE-62E5A409CCA3}"/>
              </a:ext>
            </a:extLst>
          </p:cNvPr>
          <p:cNvSpPr/>
          <p:nvPr/>
        </p:nvSpPr>
        <p:spPr>
          <a:xfrm>
            <a:off x="3700811" y="3042504"/>
            <a:ext cx="129573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Chen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D246C56-F5A5-4142-99CA-1CAD02B926E7}"/>
              </a:ext>
            </a:extLst>
          </p:cNvPr>
          <p:cNvSpPr/>
          <p:nvPr/>
        </p:nvSpPr>
        <p:spPr>
          <a:xfrm>
            <a:off x="5448134" y="3042504"/>
            <a:ext cx="129573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Alfie</a:t>
            </a:r>
            <a:endParaRPr lang="en-GB" sz="3200" dirty="0">
              <a:solidFill>
                <a:srgbClr val="FF0000"/>
              </a:solidFill>
            </a:endParaRP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14B655FC-ACBC-42F8-8B19-08179E53C9E1}"/>
              </a:ext>
            </a:extLst>
          </p:cNvPr>
          <p:cNvCxnSpPr/>
          <p:nvPr/>
        </p:nvCxnSpPr>
        <p:spPr>
          <a:xfrm flipH="1">
            <a:off x="4713348" y="3352747"/>
            <a:ext cx="734786" cy="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877CDE87-9302-4A22-8E50-E7838DC216EF}"/>
              </a:ext>
            </a:extLst>
          </p:cNvPr>
          <p:cNvSpPr/>
          <p:nvPr/>
        </p:nvSpPr>
        <p:spPr>
          <a:xfrm>
            <a:off x="4847334" y="2967335"/>
            <a:ext cx="129573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2m</a:t>
            </a:r>
            <a:endParaRPr lang="en-GB" sz="2400" dirty="0">
              <a:solidFill>
                <a:srgbClr val="FF0000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3586337-CFF4-4D78-ACD5-B800C12AC81F}"/>
              </a:ext>
            </a:extLst>
          </p:cNvPr>
          <p:cNvSpPr/>
          <p:nvPr/>
        </p:nvSpPr>
        <p:spPr>
          <a:xfrm>
            <a:off x="5448134" y="3617751"/>
            <a:ext cx="129573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Alfie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6798C35-A8D9-4898-B626-289DE4A1E648}"/>
              </a:ext>
            </a:extLst>
          </p:cNvPr>
          <p:cNvSpPr/>
          <p:nvPr/>
        </p:nvSpPr>
        <p:spPr>
          <a:xfrm>
            <a:off x="3127623" y="3617751"/>
            <a:ext cx="146412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Megan</a:t>
            </a:r>
            <a:endParaRPr lang="en-GB" sz="3200" dirty="0">
              <a:solidFill>
                <a:srgbClr val="FF0000"/>
              </a:solidFill>
            </a:endParaRP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9C55D1A5-FF8E-4D59-8455-E8FBC6722DDA}"/>
              </a:ext>
            </a:extLst>
          </p:cNvPr>
          <p:cNvCxnSpPr>
            <a:cxnSpLocks/>
          </p:cNvCxnSpPr>
          <p:nvPr/>
        </p:nvCxnSpPr>
        <p:spPr>
          <a:xfrm flipH="1">
            <a:off x="4421221" y="3935629"/>
            <a:ext cx="1026913" cy="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9F3451A1-7143-49BA-99E6-2DDB8B526537}"/>
              </a:ext>
            </a:extLst>
          </p:cNvPr>
          <p:cNvSpPr/>
          <p:nvPr/>
        </p:nvSpPr>
        <p:spPr>
          <a:xfrm>
            <a:off x="4517073" y="3542290"/>
            <a:ext cx="129573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3m</a:t>
            </a:r>
            <a:endParaRPr lang="en-GB" sz="2400" dirty="0">
              <a:solidFill>
                <a:srgbClr val="FF0000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7666529-581B-4C92-99E4-63BCF7D94D46}"/>
              </a:ext>
            </a:extLst>
          </p:cNvPr>
          <p:cNvSpPr/>
          <p:nvPr/>
        </p:nvSpPr>
        <p:spPr>
          <a:xfrm>
            <a:off x="5809798" y="4163470"/>
            <a:ext cx="129573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Nina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B17721F-C050-4B9D-9E28-4E8C74EFFB60}"/>
              </a:ext>
            </a:extLst>
          </p:cNvPr>
          <p:cNvSpPr/>
          <p:nvPr/>
        </p:nvSpPr>
        <p:spPr>
          <a:xfrm>
            <a:off x="3127623" y="4163471"/>
            <a:ext cx="146412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Megan</a:t>
            </a:r>
            <a:endParaRPr lang="en-GB" sz="3200" dirty="0">
              <a:solidFill>
                <a:srgbClr val="FF0000"/>
              </a:solidFill>
            </a:endParaRP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08541055-601D-42F2-A422-4E065DDEC710}"/>
              </a:ext>
            </a:extLst>
          </p:cNvPr>
          <p:cNvCxnSpPr>
            <a:cxnSpLocks/>
          </p:cNvCxnSpPr>
          <p:nvPr/>
        </p:nvCxnSpPr>
        <p:spPr>
          <a:xfrm flipH="1">
            <a:off x="4421004" y="4477483"/>
            <a:ext cx="1391583" cy="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20">
            <a:extLst>
              <a:ext uri="{FF2B5EF4-FFF2-40B4-BE49-F238E27FC236}">
                <a16:creationId xmlns:a16="http://schemas.microsoft.com/office/drawing/2014/main" id="{16D46AB7-3962-4E49-82A7-482C5658C736}"/>
              </a:ext>
            </a:extLst>
          </p:cNvPr>
          <p:cNvSpPr/>
          <p:nvPr/>
        </p:nvSpPr>
        <p:spPr>
          <a:xfrm>
            <a:off x="4516855" y="4084144"/>
            <a:ext cx="129573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5m</a:t>
            </a:r>
            <a:endParaRPr lang="en-GB" sz="2400" dirty="0">
              <a:solidFill>
                <a:srgbClr val="FF0000"/>
              </a:solidFill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BAFEE73-15B1-430A-A10B-E0DBEA1711FF}"/>
              </a:ext>
            </a:extLst>
          </p:cNvPr>
          <p:cNvSpPr/>
          <p:nvPr/>
        </p:nvSpPr>
        <p:spPr>
          <a:xfrm>
            <a:off x="1317873" y="4909310"/>
            <a:ext cx="146412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Megan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7A58781-EC7B-443F-A0B9-ED8964B7ABA1}"/>
              </a:ext>
            </a:extLst>
          </p:cNvPr>
          <p:cNvSpPr/>
          <p:nvPr/>
        </p:nvSpPr>
        <p:spPr>
          <a:xfrm>
            <a:off x="4286811" y="4902058"/>
            <a:ext cx="129573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Chen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1E00F6C5-FE04-4A20-B9EF-CC6030EA1F14}"/>
              </a:ext>
            </a:extLst>
          </p:cNvPr>
          <p:cNvSpPr/>
          <p:nvPr/>
        </p:nvSpPr>
        <p:spPr>
          <a:xfrm>
            <a:off x="7012253" y="4901649"/>
            <a:ext cx="129573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Alfie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2573AD61-1BE6-4067-AF72-A46DFBD8354F}"/>
              </a:ext>
            </a:extLst>
          </p:cNvPr>
          <p:cNvSpPr/>
          <p:nvPr/>
        </p:nvSpPr>
        <p:spPr>
          <a:xfrm>
            <a:off x="9521245" y="4901648"/>
            <a:ext cx="129573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Nina</a:t>
            </a:r>
            <a:endParaRPr lang="en-GB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92194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10" grpId="0"/>
      <p:bldP spid="11" grpId="0"/>
      <p:bldP spid="12" grpId="0"/>
      <p:bldP spid="14" grpId="0"/>
      <p:bldP spid="16" grpId="0"/>
      <p:bldP spid="17" grpId="0"/>
      <p:bldP spid="21" grpId="0"/>
      <p:bldP spid="23" grpId="0"/>
      <p:bldP spid="24" grpId="0"/>
      <p:bldP spid="25" grpId="0"/>
      <p:bldP spid="26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90E0BED-25E6-49FF-A0AF-15DE67E12392}"/>
              </a:ext>
            </a:extLst>
          </p:cNvPr>
          <p:cNvSpPr/>
          <p:nvPr/>
        </p:nvSpPr>
        <p:spPr>
          <a:xfrm>
            <a:off x="56123" y="50000"/>
            <a:ext cx="563633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/>
              <a:t>This table shows the number of people living in various towns in England.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20620F8-EF7B-4D19-B375-61D5F0F2D71D}"/>
              </a:ext>
            </a:extLst>
          </p:cNvPr>
          <p:cNvSpPr/>
          <p:nvPr/>
        </p:nvSpPr>
        <p:spPr>
          <a:xfrm>
            <a:off x="5866169" y="50000"/>
            <a:ext cx="609600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sz="3200" b="1" dirty="0"/>
              <a:t>What is the total of the numbers of people living in Formby and in Telford?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9199627-1C32-4EAA-B7E7-9C12A679F6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9831" y="1521428"/>
            <a:ext cx="4952381" cy="5000000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35645B70-8A31-4E68-8B69-DC7E52A83C6F}"/>
              </a:ext>
            </a:extLst>
          </p:cNvPr>
          <p:cNvGrpSpPr/>
          <p:nvPr/>
        </p:nvGrpSpPr>
        <p:grpSpPr>
          <a:xfrm>
            <a:off x="7268773" y="1317868"/>
            <a:ext cx="3302639" cy="1404405"/>
            <a:chOff x="1817358" y="1941038"/>
            <a:chExt cx="3302639" cy="1404405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2B646D6A-6C90-4F49-A4F7-6F0481867322}"/>
                </a:ext>
              </a:extLst>
            </p:cNvPr>
            <p:cNvSpPr txBox="1"/>
            <p:nvPr/>
          </p:nvSpPr>
          <p:spPr>
            <a:xfrm>
              <a:off x="2271398" y="1941038"/>
              <a:ext cx="282272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1 6 6 6 4 0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B07384A7-1CA7-404C-A612-5E720E67289A}"/>
                </a:ext>
              </a:extLst>
            </p:cNvPr>
            <p:cNvSpPr txBox="1"/>
            <p:nvPr/>
          </p:nvSpPr>
          <p:spPr>
            <a:xfrm>
              <a:off x="2574395" y="2373230"/>
              <a:ext cx="2545602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2 4 4 7 8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3F149D53-52EE-47FD-8DFE-587EFDF98698}"/>
                </a:ext>
              </a:extLst>
            </p:cNvPr>
            <p:cNvSpPr txBox="1"/>
            <p:nvPr/>
          </p:nvSpPr>
          <p:spPr>
            <a:xfrm>
              <a:off x="1817358" y="2393458"/>
              <a:ext cx="49008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+</a:t>
              </a:r>
            </a:p>
          </p:txBody>
        </p: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E40A53A9-1D75-40FF-9A9A-0B97ADAF1946}"/>
                </a:ext>
              </a:extLst>
            </p:cNvPr>
            <p:cNvCxnSpPr>
              <a:cxnSpLocks/>
            </p:cNvCxnSpPr>
            <p:nvPr/>
          </p:nvCxnSpPr>
          <p:spPr>
            <a:xfrm>
              <a:off x="1817358" y="2902688"/>
              <a:ext cx="3120369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8CC9E98E-B2F9-4032-8ED0-C7EE4F508189}"/>
                </a:ext>
              </a:extLst>
            </p:cNvPr>
            <p:cNvCxnSpPr>
              <a:cxnSpLocks/>
            </p:cNvCxnSpPr>
            <p:nvPr/>
          </p:nvCxnSpPr>
          <p:spPr>
            <a:xfrm>
              <a:off x="1817358" y="3345443"/>
              <a:ext cx="3120369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4DFAE78C-9376-4716-A040-75E13563C7B2}"/>
              </a:ext>
            </a:extLst>
          </p:cNvPr>
          <p:cNvSpPr txBox="1"/>
          <p:nvPr/>
        </p:nvSpPr>
        <p:spPr>
          <a:xfrm>
            <a:off x="9947434" y="2211204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74A8A2A-82C3-489E-9F13-E0306F2FA564}"/>
              </a:ext>
            </a:extLst>
          </p:cNvPr>
          <p:cNvSpPr txBox="1"/>
          <p:nvPr/>
        </p:nvSpPr>
        <p:spPr>
          <a:xfrm>
            <a:off x="9507921" y="2209776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CAB880D-AC6D-4CE6-ADD3-64CB2C13569A}"/>
              </a:ext>
            </a:extLst>
          </p:cNvPr>
          <p:cNvSpPr txBox="1"/>
          <p:nvPr/>
        </p:nvSpPr>
        <p:spPr>
          <a:xfrm>
            <a:off x="9127293" y="1099275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3741713-7862-4169-A988-C60841820014}"/>
              </a:ext>
            </a:extLst>
          </p:cNvPr>
          <p:cNvSpPr txBox="1"/>
          <p:nvPr/>
        </p:nvSpPr>
        <p:spPr>
          <a:xfrm>
            <a:off x="8669213" y="1094211"/>
            <a:ext cx="3551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144E105-FD7E-41AB-8A77-06B67C308F32}"/>
              </a:ext>
            </a:extLst>
          </p:cNvPr>
          <p:cNvSpPr txBox="1"/>
          <p:nvPr/>
        </p:nvSpPr>
        <p:spPr>
          <a:xfrm>
            <a:off x="9051519" y="2209924"/>
            <a:ext cx="55522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B357B64-8981-4B2B-955C-D1BBF0CC9AF0}"/>
              </a:ext>
            </a:extLst>
          </p:cNvPr>
          <p:cNvSpPr txBox="1"/>
          <p:nvPr/>
        </p:nvSpPr>
        <p:spPr>
          <a:xfrm>
            <a:off x="8600975" y="2205044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A57D010-EA16-4C41-A072-9DAAAF7B99F8}"/>
              </a:ext>
            </a:extLst>
          </p:cNvPr>
          <p:cNvSpPr txBox="1"/>
          <p:nvPr/>
        </p:nvSpPr>
        <p:spPr>
          <a:xfrm>
            <a:off x="8220347" y="1094543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16785FF-DE87-49EF-98BB-6506A5FA5E4D}"/>
              </a:ext>
            </a:extLst>
          </p:cNvPr>
          <p:cNvSpPr txBox="1"/>
          <p:nvPr/>
        </p:nvSpPr>
        <p:spPr>
          <a:xfrm>
            <a:off x="8159823" y="2201418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BA9570A-5D8C-4645-8244-F260038B013E}"/>
              </a:ext>
            </a:extLst>
          </p:cNvPr>
          <p:cNvSpPr txBox="1"/>
          <p:nvPr/>
        </p:nvSpPr>
        <p:spPr>
          <a:xfrm>
            <a:off x="7713815" y="2192897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59F393C-F334-4BC1-A3AE-D2E528A344B7}"/>
              </a:ext>
            </a:extLst>
          </p:cNvPr>
          <p:cNvSpPr/>
          <p:nvPr/>
        </p:nvSpPr>
        <p:spPr>
          <a:xfrm>
            <a:off x="5866169" y="2909980"/>
            <a:ext cx="609600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3200" b="1" dirty="0"/>
              <a:t>What is the difference between the numbers of people living in Bedford and in Dover?</a:t>
            </a:r>
            <a:endParaRPr lang="en-GB" sz="3200" b="1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2811A89-58EF-4833-916F-D239339E3C02}"/>
              </a:ext>
            </a:extLst>
          </p:cNvPr>
          <p:cNvSpPr txBox="1"/>
          <p:nvPr/>
        </p:nvSpPr>
        <p:spPr>
          <a:xfrm>
            <a:off x="7831068" y="4672627"/>
            <a:ext cx="294824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8 2 4 4 8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A87F1866-7761-4603-9569-D604AC966C66}"/>
              </a:ext>
            </a:extLst>
          </p:cNvPr>
          <p:cNvSpPr txBox="1"/>
          <p:nvPr/>
        </p:nvSpPr>
        <p:spPr>
          <a:xfrm>
            <a:off x="7466452" y="5102734"/>
            <a:ext cx="36461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-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0EA8B28-A627-4208-88AA-4A6FF8CCC051}"/>
              </a:ext>
            </a:extLst>
          </p:cNvPr>
          <p:cNvSpPr txBox="1"/>
          <p:nvPr/>
        </p:nvSpPr>
        <p:spPr>
          <a:xfrm>
            <a:off x="7831068" y="5113492"/>
            <a:ext cx="282365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3 4 0 8 7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230DC4BB-6042-460A-AD65-3C945BA9DA3E}"/>
              </a:ext>
            </a:extLst>
          </p:cNvPr>
          <p:cNvCxnSpPr>
            <a:cxnSpLocks/>
          </p:cNvCxnSpPr>
          <p:nvPr/>
        </p:nvCxnSpPr>
        <p:spPr>
          <a:xfrm flipV="1">
            <a:off x="7382225" y="5639631"/>
            <a:ext cx="2680329" cy="302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699711D2-2AE2-47FA-9E6E-B728C597FC2C}"/>
              </a:ext>
            </a:extLst>
          </p:cNvPr>
          <p:cNvCxnSpPr>
            <a:cxnSpLocks/>
          </p:cNvCxnSpPr>
          <p:nvPr/>
        </p:nvCxnSpPr>
        <p:spPr>
          <a:xfrm>
            <a:off x="7382225" y="6084869"/>
            <a:ext cx="2684532" cy="381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9B5F3154-7A07-4065-B2A1-5AC5082930F5}"/>
              </a:ext>
            </a:extLst>
          </p:cNvPr>
          <p:cNvSpPr txBox="1"/>
          <p:nvPr/>
        </p:nvSpPr>
        <p:spPr>
          <a:xfrm>
            <a:off x="9575278" y="5564308"/>
            <a:ext cx="4937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CF2BCE29-C03C-4837-ABEF-AC2E38AB98B4}"/>
              </a:ext>
            </a:extLst>
          </p:cNvPr>
          <p:cNvSpPr txBox="1"/>
          <p:nvPr/>
        </p:nvSpPr>
        <p:spPr>
          <a:xfrm>
            <a:off x="9150080" y="5572721"/>
            <a:ext cx="4937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38B697BC-2777-4D1D-90F4-416FB419CC48}"/>
              </a:ext>
            </a:extLst>
          </p:cNvPr>
          <p:cNvCxnSpPr>
            <a:cxnSpLocks/>
          </p:cNvCxnSpPr>
          <p:nvPr/>
        </p:nvCxnSpPr>
        <p:spPr>
          <a:xfrm flipV="1">
            <a:off x="8728550" y="4769741"/>
            <a:ext cx="439241" cy="42057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6CB054EC-D525-4442-BEE3-59C87BE5F540}"/>
              </a:ext>
            </a:extLst>
          </p:cNvPr>
          <p:cNvSpPr txBox="1"/>
          <p:nvPr/>
        </p:nvSpPr>
        <p:spPr>
          <a:xfrm>
            <a:off x="8774955" y="4452221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  <a:endParaRPr lang="en-GB" sz="24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E0AEB749-2BF6-476D-B041-CA8713109A13}"/>
              </a:ext>
            </a:extLst>
          </p:cNvPr>
          <p:cNvSpPr txBox="1"/>
          <p:nvPr/>
        </p:nvSpPr>
        <p:spPr>
          <a:xfrm>
            <a:off x="9051519" y="4695005"/>
            <a:ext cx="3522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  <a:endParaRPr lang="en-GB" sz="24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24DC613E-7FB7-4AB4-8D30-59D782EE6F6D}"/>
              </a:ext>
            </a:extLst>
          </p:cNvPr>
          <p:cNvSpPr txBox="1"/>
          <p:nvPr/>
        </p:nvSpPr>
        <p:spPr>
          <a:xfrm>
            <a:off x="8699779" y="5563618"/>
            <a:ext cx="4937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707DC1DF-EACB-48E4-AD5B-4FF442C17E7B}"/>
              </a:ext>
            </a:extLst>
          </p:cNvPr>
          <p:cNvSpPr txBox="1"/>
          <p:nvPr/>
        </p:nvSpPr>
        <p:spPr>
          <a:xfrm>
            <a:off x="8274581" y="5572031"/>
            <a:ext cx="4937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</a:t>
            </a:r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413BF5E0-BF70-4DDB-A5E8-165CFD771C99}"/>
              </a:ext>
            </a:extLst>
          </p:cNvPr>
          <p:cNvCxnSpPr>
            <a:cxnSpLocks/>
          </p:cNvCxnSpPr>
          <p:nvPr/>
        </p:nvCxnSpPr>
        <p:spPr>
          <a:xfrm flipV="1">
            <a:off x="7836700" y="4769479"/>
            <a:ext cx="439241" cy="42057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>
            <a:extLst>
              <a:ext uri="{FF2B5EF4-FFF2-40B4-BE49-F238E27FC236}">
                <a16:creationId xmlns:a16="http://schemas.microsoft.com/office/drawing/2014/main" id="{EC87B925-1A45-4AC9-BBA9-572D8154941B}"/>
              </a:ext>
            </a:extLst>
          </p:cNvPr>
          <p:cNvSpPr txBox="1"/>
          <p:nvPr/>
        </p:nvSpPr>
        <p:spPr>
          <a:xfrm>
            <a:off x="7883105" y="4451959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7</a:t>
            </a:r>
            <a:endParaRPr lang="en-GB" sz="24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C208EA82-2E08-4898-A85C-2814FD9B2521}"/>
              </a:ext>
            </a:extLst>
          </p:cNvPr>
          <p:cNvSpPr txBox="1"/>
          <p:nvPr/>
        </p:nvSpPr>
        <p:spPr>
          <a:xfrm>
            <a:off x="8157076" y="4711625"/>
            <a:ext cx="3522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  <a:endParaRPr lang="en-GB" sz="24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342795DB-7FD6-4D14-8DEC-7348DD099C4C}"/>
              </a:ext>
            </a:extLst>
          </p:cNvPr>
          <p:cNvSpPr txBox="1"/>
          <p:nvPr/>
        </p:nvSpPr>
        <p:spPr>
          <a:xfrm>
            <a:off x="7837578" y="5572031"/>
            <a:ext cx="4937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21546972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1" grpId="0"/>
      <p:bldP spid="23" grpId="0"/>
      <p:bldP spid="24" grpId="0"/>
      <p:bldP spid="25" grpId="0"/>
      <p:bldP spid="28" grpId="0"/>
      <p:bldP spid="32" grpId="0"/>
      <p:bldP spid="34" grpId="0"/>
      <p:bldP spid="35" grpId="0"/>
      <p:bldP spid="36" grpId="0"/>
      <p:bldP spid="37" grpId="0"/>
      <p:bldP spid="39" grpId="0"/>
      <p:bldP spid="40" grpId="0"/>
      <p:bldP spid="41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D895AAC-58E8-40EC-9E56-B31F41D5DA69}"/>
              </a:ext>
            </a:extLst>
          </p:cNvPr>
          <p:cNvSpPr/>
          <p:nvPr/>
        </p:nvSpPr>
        <p:spPr>
          <a:xfrm>
            <a:off x="56123" y="50000"/>
            <a:ext cx="11547742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At the start of June, there were 1,793 toy cars in the shop. </a:t>
            </a:r>
          </a:p>
          <a:p>
            <a:r>
              <a:rPr lang="en-US" sz="3200" b="1" dirty="0"/>
              <a:t>During June, </a:t>
            </a:r>
          </a:p>
          <a:p>
            <a:r>
              <a:rPr lang="en-US" sz="3200" b="1" dirty="0"/>
              <a:t>• 8,728 more toy cars were delivered </a:t>
            </a:r>
          </a:p>
          <a:p>
            <a:r>
              <a:rPr lang="en-US" sz="3200" b="1" dirty="0"/>
              <a:t>• 9,473 toy cars were sold.</a:t>
            </a:r>
          </a:p>
          <a:p>
            <a:r>
              <a:rPr lang="en-US" sz="3200" b="1" dirty="0"/>
              <a:t>How many toy cars were left in the shop at the end of June?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7B9E53E0-DB2C-41DC-A974-4536F7D58544}"/>
              </a:ext>
            </a:extLst>
          </p:cNvPr>
          <p:cNvGrpSpPr/>
          <p:nvPr/>
        </p:nvGrpSpPr>
        <p:grpSpPr>
          <a:xfrm>
            <a:off x="1135431" y="3024172"/>
            <a:ext cx="2305964" cy="1404405"/>
            <a:chOff x="1362269" y="1941038"/>
            <a:chExt cx="2305964" cy="1404405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671703D-D5CE-4E0A-8A3E-6323DFB76118}"/>
                </a:ext>
              </a:extLst>
            </p:cNvPr>
            <p:cNvSpPr txBox="1"/>
            <p:nvPr/>
          </p:nvSpPr>
          <p:spPr>
            <a:xfrm>
              <a:off x="1812181" y="1941038"/>
              <a:ext cx="1845419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1 7 9 3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C118D2F6-8402-4EC4-984E-CB742ED00406}"/>
                </a:ext>
              </a:extLst>
            </p:cNvPr>
            <p:cNvSpPr txBox="1"/>
            <p:nvPr/>
          </p:nvSpPr>
          <p:spPr>
            <a:xfrm>
              <a:off x="1807522" y="2373230"/>
              <a:ext cx="1860711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8 7 2 8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DB394B44-F5E8-4C1A-8B32-9F210AE2F3A3}"/>
                </a:ext>
              </a:extLst>
            </p:cNvPr>
            <p:cNvSpPr txBox="1"/>
            <p:nvPr/>
          </p:nvSpPr>
          <p:spPr>
            <a:xfrm>
              <a:off x="1413472" y="2379881"/>
              <a:ext cx="49008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+</a:t>
              </a:r>
            </a:p>
          </p:txBody>
        </p: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DFEC2D87-89E9-49C9-8EC2-C01F37E68AC3}"/>
                </a:ext>
              </a:extLst>
            </p:cNvPr>
            <p:cNvCxnSpPr>
              <a:cxnSpLocks/>
            </p:cNvCxnSpPr>
            <p:nvPr/>
          </p:nvCxnSpPr>
          <p:spPr>
            <a:xfrm>
              <a:off x="1362269" y="2902688"/>
              <a:ext cx="2234660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27DBB709-3525-4FAA-97BF-BA83D737D4D5}"/>
                </a:ext>
              </a:extLst>
            </p:cNvPr>
            <p:cNvCxnSpPr>
              <a:cxnSpLocks/>
            </p:cNvCxnSpPr>
            <p:nvPr/>
          </p:nvCxnSpPr>
          <p:spPr>
            <a:xfrm>
              <a:off x="1362269" y="3345443"/>
              <a:ext cx="2231623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70A3CBB8-3454-488D-A466-B4175FED8C1C}"/>
              </a:ext>
            </a:extLst>
          </p:cNvPr>
          <p:cNvSpPr txBox="1"/>
          <p:nvPr/>
        </p:nvSpPr>
        <p:spPr>
          <a:xfrm>
            <a:off x="2912177" y="3917508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AA58BED-B9A5-4033-821F-D9525E16ACEC}"/>
              </a:ext>
            </a:extLst>
          </p:cNvPr>
          <p:cNvSpPr txBox="1"/>
          <p:nvPr/>
        </p:nvSpPr>
        <p:spPr>
          <a:xfrm>
            <a:off x="2472664" y="3909641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271F015-0C7A-40D2-B4DE-90D1119F0643}"/>
              </a:ext>
            </a:extLst>
          </p:cNvPr>
          <p:cNvSpPr txBox="1"/>
          <p:nvPr/>
        </p:nvSpPr>
        <p:spPr>
          <a:xfrm>
            <a:off x="2011869" y="3916228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76524EA-34D3-49B7-A263-92D8E00CC790}"/>
              </a:ext>
            </a:extLst>
          </p:cNvPr>
          <p:cNvSpPr txBox="1"/>
          <p:nvPr/>
        </p:nvSpPr>
        <p:spPr>
          <a:xfrm>
            <a:off x="1147499" y="3921574"/>
            <a:ext cx="94857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1 0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70650D2-E20B-47EB-AEE9-9278E2AC72F2}"/>
              </a:ext>
            </a:extLst>
          </p:cNvPr>
          <p:cNvSpPr txBox="1"/>
          <p:nvPr/>
        </p:nvSpPr>
        <p:spPr>
          <a:xfrm>
            <a:off x="2103973" y="2813971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254C914-B0E8-4E77-BC3E-980DEE37A516}"/>
              </a:ext>
            </a:extLst>
          </p:cNvPr>
          <p:cNvSpPr txBox="1"/>
          <p:nvPr/>
        </p:nvSpPr>
        <p:spPr>
          <a:xfrm>
            <a:off x="1652279" y="2817464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897A7A0E-4F2E-432E-BFE8-F4EF44D9F9CF}"/>
              </a:ext>
            </a:extLst>
          </p:cNvPr>
          <p:cNvSpPr txBox="1"/>
          <p:nvPr/>
        </p:nvSpPr>
        <p:spPr>
          <a:xfrm>
            <a:off x="2544105" y="2813555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BDA4A8B3-D745-4D65-B7CE-35A2CC170A9C}"/>
              </a:ext>
            </a:extLst>
          </p:cNvPr>
          <p:cNvSpPr txBox="1"/>
          <p:nvPr/>
        </p:nvSpPr>
        <p:spPr>
          <a:xfrm>
            <a:off x="4355317" y="3016335"/>
            <a:ext cx="294824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1 0 5 2 1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294ECEDA-2B3B-4C20-821B-D117161EF942}"/>
              </a:ext>
            </a:extLst>
          </p:cNvPr>
          <p:cNvSpPr txBox="1"/>
          <p:nvPr/>
        </p:nvSpPr>
        <p:spPr>
          <a:xfrm>
            <a:off x="3990701" y="3446442"/>
            <a:ext cx="36461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-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0589ADBB-4BA0-4844-AB4B-4B9C0E4DFCB3}"/>
              </a:ext>
            </a:extLst>
          </p:cNvPr>
          <p:cNvSpPr txBox="1"/>
          <p:nvPr/>
        </p:nvSpPr>
        <p:spPr>
          <a:xfrm>
            <a:off x="4787414" y="3457200"/>
            <a:ext cx="239155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9 4 7 3</a:t>
            </a:r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283D2CFC-5FDA-4301-82BB-2C161FDC0826}"/>
              </a:ext>
            </a:extLst>
          </p:cNvPr>
          <p:cNvCxnSpPr>
            <a:cxnSpLocks/>
          </p:cNvCxnSpPr>
          <p:nvPr/>
        </p:nvCxnSpPr>
        <p:spPr>
          <a:xfrm flipV="1">
            <a:off x="3906474" y="3983339"/>
            <a:ext cx="2680329" cy="302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4E092746-AC63-4232-99C3-D3D7DDB29D8F}"/>
              </a:ext>
            </a:extLst>
          </p:cNvPr>
          <p:cNvCxnSpPr>
            <a:cxnSpLocks/>
          </p:cNvCxnSpPr>
          <p:nvPr/>
        </p:nvCxnSpPr>
        <p:spPr>
          <a:xfrm>
            <a:off x="3906474" y="4428577"/>
            <a:ext cx="2684532" cy="381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81056B99-29A9-4A50-8C72-A3DFA7C5CDD5}"/>
              </a:ext>
            </a:extLst>
          </p:cNvPr>
          <p:cNvSpPr txBox="1"/>
          <p:nvPr/>
        </p:nvSpPr>
        <p:spPr>
          <a:xfrm>
            <a:off x="6099527" y="3908016"/>
            <a:ext cx="4937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</a:t>
            </a:r>
          </a:p>
        </p:txBody>
      </p: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9B9CD9BD-DD49-4980-AE86-40BDEF27CEB4}"/>
              </a:ext>
            </a:extLst>
          </p:cNvPr>
          <p:cNvCxnSpPr>
            <a:cxnSpLocks/>
          </p:cNvCxnSpPr>
          <p:nvPr/>
        </p:nvCxnSpPr>
        <p:spPr>
          <a:xfrm flipV="1">
            <a:off x="5693605" y="3112975"/>
            <a:ext cx="439241" cy="42057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>
            <a:extLst>
              <a:ext uri="{FF2B5EF4-FFF2-40B4-BE49-F238E27FC236}">
                <a16:creationId xmlns:a16="http://schemas.microsoft.com/office/drawing/2014/main" id="{347116BE-17AF-4414-B785-555791A68A1D}"/>
              </a:ext>
            </a:extLst>
          </p:cNvPr>
          <p:cNvSpPr txBox="1"/>
          <p:nvPr/>
        </p:nvSpPr>
        <p:spPr>
          <a:xfrm>
            <a:off x="5740010" y="2795455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  <a:endParaRPr lang="en-GB" sz="24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6C9ED035-44FF-4CCF-86E7-5EA1B5EB1A80}"/>
              </a:ext>
            </a:extLst>
          </p:cNvPr>
          <p:cNvSpPr txBox="1"/>
          <p:nvPr/>
        </p:nvSpPr>
        <p:spPr>
          <a:xfrm>
            <a:off x="6013981" y="3055121"/>
            <a:ext cx="3522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  <a:endParaRPr lang="en-GB" sz="24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72250FEE-F7C9-49AC-8C48-C8CF8902280B}"/>
              </a:ext>
            </a:extLst>
          </p:cNvPr>
          <p:cNvSpPr txBox="1"/>
          <p:nvPr/>
        </p:nvSpPr>
        <p:spPr>
          <a:xfrm>
            <a:off x="5674329" y="3916429"/>
            <a:ext cx="4937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3A37D961-E8AD-4A22-87EA-894ADFDAA88F}"/>
              </a:ext>
            </a:extLst>
          </p:cNvPr>
          <p:cNvCxnSpPr>
            <a:cxnSpLocks/>
          </p:cNvCxnSpPr>
          <p:nvPr/>
        </p:nvCxnSpPr>
        <p:spPr>
          <a:xfrm flipV="1">
            <a:off x="5252799" y="3113449"/>
            <a:ext cx="439241" cy="42057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>
            <a:extLst>
              <a:ext uri="{FF2B5EF4-FFF2-40B4-BE49-F238E27FC236}">
                <a16:creationId xmlns:a16="http://schemas.microsoft.com/office/drawing/2014/main" id="{A6A8450C-85E7-4F36-B43E-A5F23854ED7E}"/>
              </a:ext>
            </a:extLst>
          </p:cNvPr>
          <p:cNvSpPr txBox="1"/>
          <p:nvPr/>
        </p:nvSpPr>
        <p:spPr>
          <a:xfrm>
            <a:off x="5299204" y="2795929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  <a:endParaRPr lang="en-GB" sz="24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116597B3-980B-4C45-BDD6-223188A1EC22}"/>
              </a:ext>
            </a:extLst>
          </p:cNvPr>
          <p:cNvSpPr txBox="1"/>
          <p:nvPr/>
        </p:nvSpPr>
        <p:spPr>
          <a:xfrm>
            <a:off x="5587829" y="2795838"/>
            <a:ext cx="3522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  <a:endParaRPr lang="en-GB" sz="24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1C115BBE-A48A-4738-A5FD-7FD735B52F1E}"/>
              </a:ext>
            </a:extLst>
          </p:cNvPr>
          <p:cNvSpPr txBox="1"/>
          <p:nvPr/>
        </p:nvSpPr>
        <p:spPr>
          <a:xfrm>
            <a:off x="5224028" y="3907326"/>
            <a:ext cx="4937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DC7B3D7B-2D37-4CBF-AC00-6DF93CBD3A72}"/>
              </a:ext>
            </a:extLst>
          </p:cNvPr>
          <p:cNvSpPr txBox="1"/>
          <p:nvPr/>
        </p:nvSpPr>
        <p:spPr>
          <a:xfrm>
            <a:off x="4798830" y="3915739"/>
            <a:ext cx="4937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DDF63A33-BD78-40DA-A96D-A8AA2AA79C22}"/>
              </a:ext>
            </a:extLst>
          </p:cNvPr>
          <p:cNvCxnSpPr>
            <a:cxnSpLocks/>
          </p:cNvCxnSpPr>
          <p:nvPr/>
        </p:nvCxnSpPr>
        <p:spPr>
          <a:xfrm flipV="1">
            <a:off x="4360949" y="3113187"/>
            <a:ext cx="439241" cy="42057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id="{4F9AD0E7-CE1A-4E1C-9090-8881C23230BD}"/>
              </a:ext>
            </a:extLst>
          </p:cNvPr>
          <p:cNvSpPr txBox="1"/>
          <p:nvPr/>
        </p:nvSpPr>
        <p:spPr>
          <a:xfrm>
            <a:off x="4407354" y="2795667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  <a:endParaRPr lang="en-GB" sz="24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8829FBE-238A-4830-999A-F2CCAB2D4D28}"/>
              </a:ext>
            </a:extLst>
          </p:cNvPr>
          <p:cNvSpPr txBox="1"/>
          <p:nvPr/>
        </p:nvSpPr>
        <p:spPr>
          <a:xfrm>
            <a:off x="4681325" y="3055333"/>
            <a:ext cx="3522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  <a:endParaRPr lang="en-GB" sz="24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ED368653-4B41-40BD-92ED-67223A1B57A7}"/>
              </a:ext>
            </a:extLst>
          </p:cNvPr>
          <p:cNvSpPr/>
          <p:nvPr/>
        </p:nvSpPr>
        <p:spPr>
          <a:xfrm>
            <a:off x="10290688" y="1981704"/>
            <a:ext cx="101822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1048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31356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  <p:bldP spid="14" grpId="0"/>
      <p:bldP spid="15" grpId="0"/>
      <p:bldP spid="30" grpId="0"/>
      <p:bldP spid="31" grpId="0"/>
      <p:bldP spid="32" grpId="0"/>
      <p:bldP spid="33" grpId="0"/>
      <p:bldP spid="36" grpId="0"/>
      <p:bldP spid="38" grpId="0"/>
      <p:bldP spid="39" grpId="0"/>
      <p:bldP spid="40" grpId="0"/>
      <p:bldP spid="42" grpId="0"/>
      <p:bldP spid="43" grpId="0"/>
      <p:bldP spid="44" grpId="0"/>
      <p:bldP spid="45" grpId="0"/>
      <p:bldP spid="47" grpId="0"/>
      <p:bldP spid="48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14,890 festival tickets were sold before the event.</a:t>
            </a:r>
          </a:p>
          <a:p>
            <a:r>
              <a:rPr lang="en-US" sz="3200" b="1" dirty="0"/>
              <a:t>Another 6,752 were sold on the day.</a:t>
            </a:r>
          </a:p>
          <a:p>
            <a:r>
              <a:rPr lang="en-US" sz="3200" b="1" dirty="0"/>
              <a:t>546 people did not arrive at the festival.</a:t>
            </a:r>
          </a:p>
          <a:p>
            <a:r>
              <a:rPr lang="en-US" sz="3200" b="1" dirty="0"/>
              <a:t>How many people were at the festival altogether?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C913C85B-B7E3-4497-B701-0477D959A325}"/>
              </a:ext>
            </a:extLst>
          </p:cNvPr>
          <p:cNvGrpSpPr/>
          <p:nvPr/>
        </p:nvGrpSpPr>
        <p:grpSpPr>
          <a:xfrm>
            <a:off x="573801" y="2496561"/>
            <a:ext cx="3657992" cy="1404405"/>
            <a:chOff x="1362269" y="1941038"/>
            <a:chExt cx="3657992" cy="1404405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981E6465-2364-4D90-99CB-365EE9E3EA89}"/>
                </a:ext>
              </a:extLst>
            </p:cNvPr>
            <p:cNvSpPr txBox="1"/>
            <p:nvPr/>
          </p:nvSpPr>
          <p:spPr>
            <a:xfrm>
              <a:off x="1812181" y="1941038"/>
              <a:ext cx="2950225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1 4 8 9 0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3758BB3D-9E88-4C9A-92CE-2FA1CB2FAE13}"/>
                </a:ext>
              </a:extLst>
            </p:cNvPr>
            <p:cNvSpPr txBox="1"/>
            <p:nvPr/>
          </p:nvSpPr>
          <p:spPr>
            <a:xfrm>
              <a:off x="2242095" y="2373230"/>
              <a:ext cx="2778166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6 7 5 2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93390350-3B9C-4C3D-8FFA-47C1183EFD81}"/>
                </a:ext>
              </a:extLst>
            </p:cNvPr>
            <p:cNvSpPr txBox="1"/>
            <p:nvPr/>
          </p:nvSpPr>
          <p:spPr>
            <a:xfrm>
              <a:off x="1413472" y="2379881"/>
              <a:ext cx="49008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+</a:t>
              </a:r>
            </a:p>
          </p:txBody>
        </p: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97D959E1-D9BC-4214-A903-FA7057FB01B4}"/>
                </a:ext>
              </a:extLst>
            </p:cNvPr>
            <p:cNvCxnSpPr>
              <a:cxnSpLocks/>
            </p:cNvCxnSpPr>
            <p:nvPr/>
          </p:nvCxnSpPr>
          <p:spPr>
            <a:xfrm>
              <a:off x="1362269" y="2902688"/>
              <a:ext cx="2672649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D81C308B-1308-4D40-9C08-56F7927FB83D}"/>
                </a:ext>
              </a:extLst>
            </p:cNvPr>
            <p:cNvCxnSpPr>
              <a:cxnSpLocks/>
            </p:cNvCxnSpPr>
            <p:nvPr/>
          </p:nvCxnSpPr>
          <p:spPr>
            <a:xfrm>
              <a:off x="1362269" y="3345443"/>
              <a:ext cx="2672649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DC41E484-1883-4262-982B-8C50014415F4}"/>
              </a:ext>
            </a:extLst>
          </p:cNvPr>
          <p:cNvSpPr txBox="1"/>
          <p:nvPr/>
        </p:nvSpPr>
        <p:spPr>
          <a:xfrm>
            <a:off x="2785039" y="3379244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F0FD992-B923-4E51-A965-CBBDAADE222E}"/>
              </a:ext>
            </a:extLst>
          </p:cNvPr>
          <p:cNvSpPr txBox="1"/>
          <p:nvPr/>
        </p:nvSpPr>
        <p:spPr>
          <a:xfrm>
            <a:off x="2338492" y="3378411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40B02BB-7A43-4218-AF09-6C8D13162F7D}"/>
              </a:ext>
            </a:extLst>
          </p:cNvPr>
          <p:cNvSpPr txBox="1"/>
          <p:nvPr/>
        </p:nvSpPr>
        <p:spPr>
          <a:xfrm>
            <a:off x="1964258" y="2279504"/>
            <a:ext cx="3551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B0271AF-9AF0-434D-86CA-8E22CE7C8F13}"/>
              </a:ext>
            </a:extLst>
          </p:cNvPr>
          <p:cNvSpPr txBox="1"/>
          <p:nvPr/>
        </p:nvSpPr>
        <p:spPr>
          <a:xfrm>
            <a:off x="1884731" y="3377964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09D9E23-BA39-4663-A6BD-298E3152B928}"/>
              </a:ext>
            </a:extLst>
          </p:cNvPr>
          <p:cNvSpPr txBox="1"/>
          <p:nvPr/>
        </p:nvSpPr>
        <p:spPr>
          <a:xfrm>
            <a:off x="1434577" y="3383310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3173A90-00C5-4E12-A2D0-5AE9394DBA08}"/>
              </a:ext>
            </a:extLst>
          </p:cNvPr>
          <p:cNvSpPr txBox="1"/>
          <p:nvPr/>
        </p:nvSpPr>
        <p:spPr>
          <a:xfrm>
            <a:off x="1525990" y="2277443"/>
            <a:ext cx="3551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CD4AB60-7C53-43D3-A837-28CDED52D540}"/>
              </a:ext>
            </a:extLst>
          </p:cNvPr>
          <p:cNvSpPr txBox="1"/>
          <p:nvPr/>
        </p:nvSpPr>
        <p:spPr>
          <a:xfrm>
            <a:off x="984422" y="3385340"/>
            <a:ext cx="55547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4018DEB-94CE-4EFC-8196-D5648CAF2B69}"/>
              </a:ext>
            </a:extLst>
          </p:cNvPr>
          <p:cNvSpPr txBox="1"/>
          <p:nvPr/>
        </p:nvSpPr>
        <p:spPr>
          <a:xfrm>
            <a:off x="1090563" y="2277443"/>
            <a:ext cx="3551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A9C658A-74F6-40F5-AEA6-0FEE1A5CBB0C}"/>
              </a:ext>
            </a:extLst>
          </p:cNvPr>
          <p:cNvSpPr txBox="1"/>
          <p:nvPr/>
        </p:nvSpPr>
        <p:spPr>
          <a:xfrm>
            <a:off x="4205987" y="2488724"/>
            <a:ext cx="294824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2 1 6 4 2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E725064-1951-4246-A139-9F74D0A93BB2}"/>
              </a:ext>
            </a:extLst>
          </p:cNvPr>
          <p:cNvSpPr txBox="1"/>
          <p:nvPr/>
        </p:nvSpPr>
        <p:spPr>
          <a:xfrm>
            <a:off x="3841371" y="2918831"/>
            <a:ext cx="36461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-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8F24A1E-FAB4-437B-ACFB-D721EFFE94DD}"/>
              </a:ext>
            </a:extLst>
          </p:cNvPr>
          <p:cNvSpPr txBox="1"/>
          <p:nvPr/>
        </p:nvSpPr>
        <p:spPr>
          <a:xfrm>
            <a:off x="5090713" y="2929589"/>
            <a:ext cx="148922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5 4 6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5D92CBEC-2A62-49A5-9086-80D0625E5A7C}"/>
              </a:ext>
            </a:extLst>
          </p:cNvPr>
          <p:cNvCxnSpPr>
            <a:cxnSpLocks/>
          </p:cNvCxnSpPr>
          <p:nvPr/>
        </p:nvCxnSpPr>
        <p:spPr>
          <a:xfrm flipV="1">
            <a:off x="3757144" y="3455728"/>
            <a:ext cx="2680329" cy="302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304A318D-EF66-4DA9-B1CC-DE4F7275E939}"/>
              </a:ext>
            </a:extLst>
          </p:cNvPr>
          <p:cNvCxnSpPr>
            <a:cxnSpLocks/>
          </p:cNvCxnSpPr>
          <p:nvPr/>
        </p:nvCxnSpPr>
        <p:spPr>
          <a:xfrm>
            <a:off x="3757144" y="3900966"/>
            <a:ext cx="2684532" cy="381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CD9BB7E4-846C-4556-92E4-96AD41955C22}"/>
              </a:ext>
            </a:extLst>
          </p:cNvPr>
          <p:cNvSpPr txBox="1"/>
          <p:nvPr/>
        </p:nvSpPr>
        <p:spPr>
          <a:xfrm>
            <a:off x="5950197" y="3380405"/>
            <a:ext cx="4937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486E8BE6-18BF-49D0-BE52-9688A1656C10}"/>
              </a:ext>
            </a:extLst>
          </p:cNvPr>
          <p:cNvCxnSpPr>
            <a:cxnSpLocks/>
          </p:cNvCxnSpPr>
          <p:nvPr/>
        </p:nvCxnSpPr>
        <p:spPr>
          <a:xfrm flipV="1">
            <a:off x="5544275" y="2585364"/>
            <a:ext cx="439241" cy="42057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84E6FCA6-FFCE-47A4-9C7C-EF5B80660A37}"/>
              </a:ext>
            </a:extLst>
          </p:cNvPr>
          <p:cNvSpPr txBox="1"/>
          <p:nvPr/>
        </p:nvSpPr>
        <p:spPr>
          <a:xfrm>
            <a:off x="5590680" y="2267844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  <a:endParaRPr lang="en-GB" sz="24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3D35BBA4-E892-4F0A-A208-A007DF2DED11}"/>
              </a:ext>
            </a:extLst>
          </p:cNvPr>
          <p:cNvSpPr txBox="1"/>
          <p:nvPr/>
        </p:nvSpPr>
        <p:spPr>
          <a:xfrm>
            <a:off x="5864651" y="2527510"/>
            <a:ext cx="3522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  <a:endParaRPr lang="en-GB" sz="24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C135CC0A-5668-4EF1-9A1F-992E913E62D6}"/>
              </a:ext>
            </a:extLst>
          </p:cNvPr>
          <p:cNvSpPr txBox="1"/>
          <p:nvPr/>
        </p:nvSpPr>
        <p:spPr>
          <a:xfrm>
            <a:off x="5524999" y="3388818"/>
            <a:ext cx="4937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</a:t>
            </a: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026EB05A-B169-4A3C-9D5D-EA0A1753F093}"/>
              </a:ext>
            </a:extLst>
          </p:cNvPr>
          <p:cNvCxnSpPr>
            <a:cxnSpLocks/>
          </p:cNvCxnSpPr>
          <p:nvPr/>
        </p:nvCxnSpPr>
        <p:spPr>
          <a:xfrm flipV="1">
            <a:off x="5103469" y="2585838"/>
            <a:ext cx="439241" cy="42057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4E015417-B571-4734-9E1C-7B22D6E0FDE5}"/>
              </a:ext>
            </a:extLst>
          </p:cNvPr>
          <p:cNvSpPr txBox="1"/>
          <p:nvPr/>
        </p:nvSpPr>
        <p:spPr>
          <a:xfrm>
            <a:off x="5149874" y="2268318"/>
            <a:ext cx="2997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  <a:endParaRPr lang="en-GB" sz="24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A056F934-EF9B-4929-8A71-12EED4C61954}"/>
              </a:ext>
            </a:extLst>
          </p:cNvPr>
          <p:cNvSpPr txBox="1"/>
          <p:nvPr/>
        </p:nvSpPr>
        <p:spPr>
          <a:xfrm>
            <a:off x="5438499" y="2268227"/>
            <a:ext cx="3522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  <a:endParaRPr lang="en-GB" sz="24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4AA4C4A6-9D5A-4BF2-AF26-DD56F5863A0F}"/>
              </a:ext>
            </a:extLst>
          </p:cNvPr>
          <p:cNvSpPr txBox="1"/>
          <p:nvPr/>
        </p:nvSpPr>
        <p:spPr>
          <a:xfrm>
            <a:off x="5074698" y="3379715"/>
            <a:ext cx="4937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21186F72-7330-45D5-A914-D099C57943F3}"/>
              </a:ext>
            </a:extLst>
          </p:cNvPr>
          <p:cNvSpPr txBox="1"/>
          <p:nvPr/>
        </p:nvSpPr>
        <p:spPr>
          <a:xfrm>
            <a:off x="4649500" y="3388128"/>
            <a:ext cx="4937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7B9CF7EB-BC32-49BE-B00D-36980EBAB545}"/>
              </a:ext>
            </a:extLst>
          </p:cNvPr>
          <p:cNvSpPr txBox="1"/>
          <p:nvPr/>
        </p:nvSpPr>
        <p:spPr>
          <a:xfrm>
            <a:off x="4211840" y="3379507"/>
            <a:ext cx="4937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48DB02EB-6357-41B6-BBD2-C465721EF314}"/>
              </a:ext>
            </a:extLst>
          </p:cNvPr>
          <p:cNvSpPr txBox="1"/>
          <p:nvPr/>
        </p:nvSpPr>
        <p:spPr>
          <a:xfrm>
            <a:off x="8679086" y="1527328"/>
            <a:ext cx="28385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21,096 people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DD328166-F285-46A6-9DC2-AC521F7A863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42042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4" grpId="0"/>
      <p:bldP spid="26" grpId="0"/>
      <p:bldP spid="27" grpId="0"/>
      <p:bldP spid="28" grpId="0"/>
      <p:bldP spid="30" grpId="0"/>
      <p:bldP spid="31" grpId="0"/>
      <p:bldP spid="32" grpId="0"/>
      <p:bldP spid="33" grpId="0"/>
      <p:bldP spid="34" grpId="0"/>
      <p:bldP spid="35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51374F-1C2B-4483-BA79-5A52F4C850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Solve number problems involving multiplication and division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BE6AD0-E3AC-4FC7-9BA0-07164A0871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333018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6B9EF8D-5DD3-478A-A191-18FB57A40A85}"/>
              </a:ext>
            </a:extLst>
          </p:cNvPr>
          <p:cNvSpPr/>
          <p:nvPr/>
        </p:nvSpPr>
        <p:spPr>
          <a:xfrm>
            <a:off x="56123" y="50000"/>
            <a:ext cx="1196962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Write the missing numbers in this sequence. </a:t>
            </a:r>
            <a:endParaRPr lang="en-US" sz="28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303997C-6571-4D03-B489-A0BA71FF53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9910" y="802264"/>
            <a:ext cx="11668125" cy="115252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E4EB569-6982-4594-87C5-7C1A2D38DD6A}"/>
              </a:ext>
            </a:extLst>
          </p:cNvPr>
          <p:cNvSpPr txBox="1"/>
          <p:nvPr/>
        </p:nvSpPr>
        <p:spPr>
          <a:xfrm>
            <a:off x="1042596" y="2122278"/>
            <a:ext cx="107625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6 4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C208C8D-D5E2-4E92-A334-2493DE70940B}"/>
              </a:ext>
            </a:extLst>
          </p:cNvPr>
          <p:cNvSpPr txBox="1"/>
          <p:nvPr/>
        </p:nvSpPr>
        <p:spPr>
          <a:xfrm>
            <a:off x="567979" y="2135341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63CA07C-B8FA-4BE7-A49D-A053FAC4845E}"/>
              </a:ext>
            </a:extLst>
          </p:cNvPr>
          <p:cNvCxnSpPr>
            <a:cxnSpLocks/>
          </p:cNvCxnSpPr>
          <p:nvPr/>
        </p:nvCxnSpPr>
        <p:spPr>
          <a:xfrm>
            <a:off x="1042596" y="2184898"/>
            <a:ext cx="906753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4265B1CF-359D-4546-939B-CEAB7585B5E5}"/>
              </a:ext>
            </a:extLst>
          </p:cNvPr>
          <p:cNvCxnSpPr>
            <a:cxnSpLocks/>
          </p:cNvCxnSpPr>
          <p:nvPr/>
        </p:nvCxnSpPr>
        <p:spPr>
          <a:xfrm>
            <a:off x="1061548" y="2184898"/>
            <a:ext cx="0" cy="45853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535923A5-D205-4519-8684-3FDCD688688B}"/>
              </a:ext>
            </a:extLst>
          </p:cNvPr>
          <p:cNvSpPr txBox="1"/>
          <p:nvPr/>
        </p:nvSpPr>
        <p:spPr>
          <a:xfrm>
            <a:off x="1042967" y="1684588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3B72E54-A1D3-4507-9057-30F602AEC819}"/>
              </a:ext>
            </a:extLst>
          </p:cNvPr>
          <p:cNvSpPr txBox="1"/>
          <p:nvPr/>
        </p:nvSpPr>
        <p:spPr>
          <a:xfrm>
            <a:off x="1465973" y="1684588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CA95031-9BAC-46D4-8F7C-2990BB0B079C}"/>
              </a:ext>
            </a:extLst>
          </p:cNvPr>
          <p:cNvSpPr txBox="1"/>
          <p:nvPr/>
        </p:nvSpPr>
        <p:spPr>
          <a:xfrm>
            <a:off x="2866815" y="2122278"/>
            <a:ext cx="107625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3 2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E2122C8-4AA8-4910-AB16-F4C0480025FF}"/>
              </a:ext>
            </a:extLst>
          </p:cNvPr>
          <p:cNvSpPr txBox="1"/>
          <p:nvPr/>
        </p:nvSpPr>
        <p:spPr>
          <a:xfrm>
            <a:off x="2392198" y="2135341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97036AE0-3A86-4205-BA1F-A0BA6424AA6C}"/>
              </a:ext>
            </a:extLst>
          </p:cNvPr>
          <p:cNvCxnSpPr>
            <a:cxnSpLocks/>
          </p:cNvCxnSpPr>
          <p:nvPr/>
        </p:nvCxnSpPr>
        <p:spPr>
          <a:xfrm>
            <a:off x="2866815" y="2184898"/>
            <a:ext cx="906753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3412FD96-993B-4977-968C-5CC29082AD6F}"/>
              </a:ext>
            </a:extLst>
          </p:cNvPr>
          <p:cNvCxnSpPr>
            <a:cxnSpLocks/>
          </p:cNvCxnSpPr>
          <p:nvPr/>
        </p:nvCxnSpPr>
        <p:spPr>
          <a:xfrm>
            <a:off x="2885767" y="2184898"/>
            <a:ext cx="0" cy="45853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B757BDE7-A4A4-441A-BB18-9E2C91B34F23}"/>
              </a:ext>
            </a:extLst>
          </p:cNvPr>
          <p:cNvSpPr txBox="1"/>
          <p:nvPr/>
        </p:nvSpPr>
        <p:spPr>
          <a:xfrm>
            <a:off x="2867186" y="1684588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F643EB3-C42C-4FDE-83DE-7E5089151010}"/>
              </a:ext>
            </a:extLst>
          </p:cNvPr>
          <p:cNvSpPr txBox="1"/>
          <p:nvPr/>
        </p:nvSpPr>
        <p:spPr>
          <a:xfrm>
            <a:off x="3290192" y="1684588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A7EC0FA-7678-4E3C-B6C8-733C3EA8A446}"/>
              </a:ext>
            </a:extLst>
          </p:cNvPr>
          <p:cNvSpPr txBox="1"/>
          <p:nvPr/>
        </p:nvSpPr>
        <p:spPr>
          <a:xfrm>
            <a:off x="3177438" y="2168853"/>
            <a:ext cx="3076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DA539F6-85CA-492A-8ADB-D441D4931C27}"/>
              </a:ext>
            </a:extLst>
          </p:cNvPr>
          <p:cNvSpPr txBox="1"/>
          <p:nvPr/>
        </p:nvSpPr>
        <p:spPr>
          <a:xfrm>
            <a:off x="4465213" y="2135341"/>
            <a:ext cx="297959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6 ÷ 2 = 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B823869-D73B-4A16-9F82-59573CC29EE5}"/>
              </a:ext>
            </a:extLst>
          </p:cNvPr>
          <p:cNvSpPr txBox="1"/>
          <p:nvPr/>
        </p:nvSpPr>
        <p:spPr>
          <a:xfrm>
            <a:off x="6656613" y="2135341"/>
            <a:ext cx="55504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C09918F-8400-438A-B51A-359A32B5D4EE}"/>
              </a:ext>
            </a:extLst>
          </p:cNvPr>
          <p:cNvSpPr txBox="1"/>
          <p:nvPr/>
        </p:nvSpPr>
        <p:spPr>
          <a:xfrm>
            <a:off x="6533176" y="1098652"/>
            <a:ext cx="55504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E288FFF-AE37-4DB8-9856-5A000AD4E3F2}"/>
              </a:ext>
            </a:extLst>
          </p:cNvPr>
          <p:cNvSpPr txBox="1"/>
          <p:nvPr/>
        </p:nvSpPr>
        <p:spPr>
          <a:xfrm>
            <a:off x="8644425" y="2122278"/>
            <a:ext cx="297959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 ÷ 2 = 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30C327F-F981-40FB-8EBB-F2A48A11B37B}"/>
              </a:ext>
            </a:extLst>
          </p:cNvPr>
          <p:cNvSpPr txBox="1"/>
          <p:nvPr/>
        </p:nvSpPr>
        <p:spPr>
          <a:xfrm>
            <a:off x="10440036" y="2122278"/>
            <a:ext cx="55504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955B203-F002-4C50-BB8F-101D0F992F89}"/>
              </a:ext>
            </a:extLst>
          </p:cNvPr>
          <p:cNvSpPr txBox="1"/>
          <p:nvPr/>
        </p:nvSpPr>
        <p:spPr>
          <a:xfrm>
            <a:off x="10766971" y="1101361"/>
            <a:ext cx="55504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2253276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9" grpId="0"/>
      <p:bldP spid="10" grpId="0"/>
      <p:bldP spid="12" grpId="0"/>
      <p:bldP spid="13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Write in the missing numbers in this sequence.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DEDC137-79C3-4444-96A7-213BC36DDF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8101" y="784202"/>
            <a:ext cx="9066660" cy="114797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96EB232-B027-4096-B37D-4C392C00DB8B}"/>
              </a:ext>
            </a:extLst>
          </p:cNvPr>
          <p:cNvSpPr txBox="1"/>
          <p:nvPr/>
        </p:nvSpPr>
        <p:spPr>
          <a:xfrm>
            <a:off x="220134" y="1964268"/>
            <a:ext cx="26452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480 ÷ 2 = 240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1E9AB64-9F33-4BB8-84E3-124FE9D75A23}"/>
              </a:ext>
            </a:extLst>
          </p:cNvPr>
          <p:cNvSpPr txBox="1"/>
          <p:nvPr/>
        </p:nvSpPr>
        <p:spPr>
          <a:xfrm>
            <a:off x="1811867" y="2581134"/>
            <a:ext cx="26452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240 ÷ 2 =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8CBBA9F-5561-4345-B013-17AF387A8D64}"/>
              </a:ext>
            </a:extLst>
          </p:cNvPr>
          <p:cNvSpPr txBox="1"/>
          <p:nvPr/>
        </p:nvSpPr>
        <p:spPr>
          <a:xfrm>
            <a:off x="3416872" y="2582909"/>
            <a:ext cx="26452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120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BE9DE0A-8E0D-4868-B97B-E755DB03D570}"/>
              </a:ext>
            </a:extLst>
          </p:cNvPr>
          <p:cNvSpPr txBox="1"/>
          <p:nvPr/>
        </p:nvSpPr>
        <p:spPr>
          <a:xfrm>
            <a:off x="3738800" y="1071060"/>
            <a:ext cx="26452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120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76DB7E6-33E3-4736-86B2-2BF3F369E1A9}"/>
              </a:ext>
            </a:extLst>
          </p:cNvPr>
          <p:cNvSpPr txBox="1"/>
          <p:nvPr/>
        </p:nvSpPr>
        <p:spPr>
          <a:xfrm>
            <a:off x="3738800" y="1962493"/>
            <a:ext cx="26452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120 ÷ 2 =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E092CBB-D7F2-4B4E-9BB6-ACD48CC67B02}"/>
              </a:ext>
            </a:extLst>
          </p:cNvPr>
          <p:cNvSpPr txBox="1"/>
          <p:nvPr/>
        </p:nvSpPr>
        <p:spPr>
          <a:xfrm>
            <a:off x="5343805" y="1964268"/>
            <a:ext cx="26452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60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5FAF53B-B423-405F-BFAA-B544BCF46072}"/>
              </a:ext>
            </a:extLst>
          </p:cNvPr>
          <p:cNvSpPr txBox="1"/>
          <p:nvPr/>
        </p:nvSpPr>
        <p:spPr>
          <a:xfrm>
            <a:off x="5330533" y="2577584"/>
            <a:ext cx="26452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60 ÷ 2 =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0767C4A-D851-4AAC-86A9-4123DB66813C}"/>
              </a:ext>
            </a:extLst>
          </p:cNvPr>
          <p:cNvSpPr txBox="1"/>
          <p:nvPr/>
        </p:nvSpPr>
        <p:spPr>
          <a:xfrm>
            <a:off x="6732341" y="2579359"/>
            <a:ext cx="26452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30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4EED3D7-1094-4EAB-9CF8-97983F1E3AE3}"/>
              </a:ext>
            </a:extLst>
          </p:cNvPr>
          <p:cNvSpPr txBox="1"/>
          <p:nvPr/>
        </p:nvSpPr>
        <p:spPr>
          <a:xfrm>
            <a:off x="7353309" y="1086218"/>
            <a:ext cx="82549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30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436C909-DB57-48D4-B091-6F30A1E0F561}"/>
              </a:ext>
            </a:extLst>
          </p:cNvPr>
          <p:cNvSpPr txBox="1"/>
          <p:nvPr/>
        </p:nvSpPr>
        <p:spPr>
          <a:xfrm>
            <a:off x="7353309" y="1968835"/>
            <a:ext cx="26452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30 ÷ 2 =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5B585FB-E97F-49E9-9EDA-74A10DA2303C}"/>
              </a:ext>
            </a:extLst>
          </p:cNvPr>
          <p:cNvSpPr txBox="1"/>
          <p:nvPr/>
        </p:nvSpPr>
        <p:spPr>
          <a:xfrm>
            <a:off x="8755117" y="1970610"/>
            <a:ext cx="26452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15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094A58A-061F-473D-AAB4-6792F90081E7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28342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8466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14  ×  15  ×  16 = 3,360</a:t>
            </a:r>
          </a:p>
          <a:p>
            <a:r>
              <a:rPr lang="en-US" sz="3200" b="1" dirty="0"/>
              <a:t>What is the answer to</a:t>
            </a:r>
          </a:p>
          <a:p>
            <a:endParaRPr lang="en-US" sz="1600" b="1" dirty="0"/>
          </a:p>
          <a:p>
            <a:r>
              <a:rPr lang="en-US" sz="3200" b="1" dirty="0"/>
              <a:t>15  ×  16  ×  14 =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BFECF0D-D7E2-4F05-96AA-871617AF43B7}"/>
              </a:ext>
            </a:extLst>
          </p:cNvPr>
          <p:cNvSpPr txBox="1"/>
          <p:nvPr/>
        </p:nvSpPr>
        <p:spPr>
          <a:xfrm>
            <a:off x="2929466" y="1294951"/>
            <a:ext cx="125306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3,360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F2F3860-8D51-4D8D-AB48-ABB3D7313BCA}"/>
              </a:ext>
            </a:extLst>
          </p:cNvPr>
          <p:cNvSpPr txBox="1"/>
          <p:nvPr/>
        </p:nvSpPr>
        <p:spPr>
          <a:xfrm>
            <a:off x="1100666" y="2294018"/>
            <a:ext cx="921173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With multiplication, order doesn’t matter, and the same multiplicands are used in both questions.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B3433DA-00FA-4703-98FD-0A2AD3616D4D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86767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3" y="50000"/>
            <a:ext cx="9680306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Kim knows that</a:t>
            </a:r>
          </a:p>
          <a:p>
            <a:r>
              <a:rPr lang="en-US" sz="3200" b="1" dirty="0"/>
              <a:t>137 × 28 = 3836</a:t>
            </a:r>
          </a:p>
          <a:p>
            <a:r>
              <a:rPr lang="en-US" sz="3200" b="1" dirty="0"/>
              <a:t>Explain how she can use this information to work out this multiplication.</a:t>
            </a:r>
          </a:p>
          <a:p>
            <a:r>
              <a:rPr lang="en-US" sz="3200" b="1" dirty="0"/>
              <a:t>138 × 28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0EA3BE8-91D8-4649-AFF2-E70AAB1D399F}"/>
              </a:ext>
            </a:extLst>
          </p:cNvPr>
          <p:cNvSpPr txBox="1"/>
          <p:nvPr/>
        </p:nvSpPr>
        <p:spPr>
          <a:xfrm>
            <a:off x="734716" y="2604545"/>
            <a:ext cx="85447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She can add 28 to 3836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4524390-C29F-4D88-ADAB-77D85108A248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3166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B67A285-271A-4340-83F8-6A4321F04C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0221" y="1214541"/>
            <a:ext cx="5247619" cy="5123809"/>
          </a:xfrm>
          <a:prstGeom prst="rect">
            <a:avLst/>
          </a:prstGeom>
        </p:spPr>
      </p:pic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7DB1828-6268-40D5-8B94-30363551B88D}"/>
              </a:ext>
            </a:extLst>
          </p:cNvPr>
          <p:cNvSpPr/>
          <p:nvPr/>
        </p:nvSpPr>
        <p:spPr>
          <a:xfrm>
            <a:off x="56123" y="56569"/>
            <a:ext cx="12079317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dirty="0"/>
              <a:t>                                                   &gt;     =     &lt;</a:t>
            </a:r>
          </a:p>
          <a:p>
            <a:r>
              <a:rPr lang="en-GB" sz="3200" b="1" dirty="0"/>
              <a:t>Write the correct symbol in each box to make the statements correct.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E1FC19A-C8B2-4133-89F6-4EE70865E36F}"/>
              </a:ext>
            </a:extLst>
          </p:cNvPr>
          <p:cNvSpPr/>
          <p:nvPr/>
        </p:nvSpPr>
        <p:spPr>
          <a:xfrm>
            <a:off x="3565703" y="1822399"/>
            <a:ext cx="80983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132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58686A5-9188-46E3-8384-29E5A49BFE30}"/>
              </a:ext>
            </a:extLst>
          </p:cNvPr>
          <p:cNvSpPr/>
          <p:nvPr/>
        </p:nvSpPr>
        <p:spPr>
          <a:xfrm>
            <a:off x="6942169" y="1822398"/>
            <a:ext cx="80983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150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77AE608-3940-41D1-9C19-C80C84C80900}"/>
              </a:ext>
            </a:extLst>
          </p:cNvPr>
          <p:cNvSpPr/>
          <p:nvPr/>
        </p:nvSpPr>
        <p:spPr>
          <a:xfrm>
            <a:off x="5418548" y="1483845"/>
            <a:ext cx="481222" cy="63094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&lt;</a:t>
            </a:r>
            <a:endParaRPr lang="en-GB" sz="35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82E6619A-6374-403C-A1FA-77AD533D22D2}"/>
              </a:ext>
            </a:extLst>
          </p:cNvPr>
          <p:cNvCxnSpPr>
            <a:cxnSpLocks/>
          </p:cNvCxnSpPr>
          <p:nvPr/>
        </p:nvCxnSpPr>
        <p:spPr>
          <a:xfrm flipH="1">
            <a:off x="3480099" y="2890315"/>
            <a:ext cx="177501" cy="47889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636DC282-0497-4F12-9E9B-236618167B63}"/>
              </a:ext>
            </a:extLst>
          </p:cNvPr>
          <p:cNvCxnSpPr>
            <a:cxnSpLocks/>
          </p:cNvCxnSpPr>
          <p:nvPr/>
        </p:nvCxnSpPr>
        <p:spPr>
          <a:xfrm flipH="1">
            <a:off x="4536141" y="2890315"/>
            <a:ext cx="177501" cy="47889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696B4B88-D5BD-4C94-802C-FEB1C0722D99}"/>
              </a:ext>
            </a:extLst>
          </p:cNvPr>
          <p:cNvSpPr/>
          <p:nvPr/>
        </p:nvSpPr>
        <p:spPr>
          <a:xfrm>
            <a:off x="3799144" y="3191670"/>
            <a:ext cx="39305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3</a:t>
            </a:r>
            <a:endParaRPr lang="en-GB" sz="3200" dirty="0">
              <a:solidFill>
                <a:srgbClr val="FF0000"/>
              </a:solidFill>
            </a:endParaRP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8B043A7F-D1FB-4F71-8334-F936DE1FD242}"/>
              </a:ext>
            </a:extLst>
          </p:cNvPr>
          <p:cNvCxnSpPr>
            <a:cxnSpLocks/>
          </p:cNvCxnSpPr>
          <p:nvPr/>
        </p:nvCxnSpPr>
        <p:spPr>
          <a:xfrm flipH="1">
            <a:off x="6828839" y="2894184"/>
            <a:ext cx="177501" cy="47889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3ED69173-1A85-41C0-8FCE-DCB064DE1289}"/>
              </a:ext>
            </a:extLst>
          </p:cNvPr>
          <p:cNvCxnSpPr>
            <a:cxnSpLocks/>
          </p:cNvCxnSpPr>
          <p:nvPr/>
        </p:nvCxnSpPr>
        <p:spPr>
          <a:xfrm flipH="1">
            <a:off x="7884881" y="2894184"/>
            <a:ext cx="177501" cy="47889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>
            <a:extLst>
              <a:ext uri="{FF2B5EF4-FFF2-40B4-BE49-F238E27FC236}">
                <a16:creationId xmlns:a16="http://schemas.microsoft.com/office/drawing/2014/main" id="{D7CA19BB-07E1-4041-B5B5-A126D4E09BAA}"/>
              </a:ext>
            </a:extLst>
          </p:cNvPr>
          <p:cNvSpPr/>
          <p:nvPr/>
        </p:nvSpPr>
        <p:spPr>
          <a:xfrm>
            <a:off x="7136891" y="3191670"/>
            <a:ext cx="39305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3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6CC5D9C-86C0-43ED-B481-E8B12FCC6657}"/>
              </a:ext>
            </a:extLst>
          </p:cNvPr>
          <p:cNvSpPr/>
          <p:nvPr/>
        </p:nvSpPr>
        <p:spPr>
          <a:xfrm>
            <a:off x="5401524" y="2843334"/>
            <a:ext cx="481222" cy="63094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=</a:t>
            </a:r>
            <a:endParaRPr lang="en-GB" sz="35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F8ED5EF-4E51-4521-8DBC-199E3BFBAA11}"/>
              </a:ext>
            </a:extLst>
          </p:cNvPr>
          <p:cNvSpPr/>
          <p:nvPr/>
        </p:nvSpPr>
        <p:spPr>
          <a:xfrm>
            <a:off x="3799144" y="4591417"/>
            <a:ext cx="60144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30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F830497-CAF2-4C62-ABA4-BA07194CF683}"/>
              </a:ext>
            </a:extLst>
          </p:cNvPr>
          <p:cNvSpPr/>
          <p:nvPr/>
        </p:nvSpPr>
        <p:spPr>
          <a:xfrm>
            <a:off x="7193529" y="4591416"/>
            <a:ext cx="60144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20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BC1E854-6F4F-40C8-9BDE-A6DF11C00117}"/>
              </a:ext>
            </a:extLst>
          </p:cNvPr>
          <p:cNvSpPr/>
          <p:nvPr/>
        </p:nvSpPr>
        <p:spPr>
          <a:xfrm>
            <a:off x="5418548" y="4188755"/>
            <a:ext cx="481222" cy="63094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&gt;</a:t>
            </a:r>
            <a:endParaRPr lang="en-GB" sz="35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6B4D26A-05A5-4A0B-933F-082BFEA5764F}"/>
              </a:ext>
            </a:extLst>
          </p:cNvPr>
          <p:cNvSpPr/>
          <p:nvPr/>
        </p:nvSpPr>
        <p:spPr>
          <a:xfrm>
            <a:off x="3750799" y="5927177"/>
            <a:ext cx="80983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240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1F287E2-370D-4810-A9F8-0971B537C4C6}"/>
              </a:ext>
            </a:extLst>
          </p:cNvPr>
          <p:cNvSpPr/>
          <p:nvPr/>
        </p:nvSpPr>
        <p:spPr>
          <a:xfrm>
            <a:off x="6991308" y="5922728"/>
            <a:ext cx="101822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1000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C0FA87B-C44B-452A-BFD4-C52C8C508738}"/>
              </a:ext>
            </a:extLst>
          </p:cNvPr>
          <p:cNvSpPr/>
          <p:nvPr/>
        </p:nvSpPr>
        <p:spPr>
          <a:xfrm>
            <a:off x="5401524" y="5548244"/>
            <a:ext cx="481222" cy="63094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&lt;</a:t>
            </a:r>
            <a:endParaRPr lang="en-GB" sz="35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20985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13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Rectangle 58">
            <a:extLst>
              <a:ext uri="{FF2B5EF4-FFF2-40B4-BE49-F238E27FC236}">
                <a16:creationId xmlns:a16="http://schemas.microsoft.com/office/drawing/2014/main" id="{4B9F5C2E-82FC-4E9E-A6ED-868989D6920C}"/>
              </a:ext>
            </a:extLst>
          </p:cNvPr>
          <p:cNvSpPr/>
          <p:nvPr/>
        </p:nvSpPr>
        <p:spPr>
          <a:xfrm>
            <a:off x="1355120" y="3168056"/>
            <a:ext cx="1784080" cy="43912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FC830C95-2228-4C17-A37D-5C3BA4EBC034}"/>
              </a:ext>
            </a:extLst>
          </p:cNvPr>
          <p:cNvSpPr/>
          <p:nvPr/>
        </p:nvSpPr>
        <p:spPr>
          <a:xfrm>
            <a:off x="4029731" y="3168056"/>
            <a:ext cx="897344" cy="43769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3B59AF8B-0799-4B2F-9635-85B942DDB9BB}"/>
              </a:ext>
            </a:extLst>
          </p:cNvPr>
          <p:cNvSpPr/>
          <p:nvPr/>
        </p:nvSpPr>
        <p:spPr>
          <a:xfrm>
            <a:off x="5818743" y="3166961"/>
            <a:ext cx="2679528" cy="43879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817264B7-CEB7-4833-AA4B-5744C0DA497E}"/>
              </a:ext>
            </a:extLst>
          </p:cNvPr>
          <p:cNvSpPr/>
          <p:nvPr/>
        </p:nvSpPr>
        <p:spPr>
          <a:xfrm>
            <a:off x="1352844" y="2275510"/>
            <a:ext cx="2232755" cy="43912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1318D52C-2FDC-4391-A512-67A51617888F}"/>
              </a:ext>
            </a:extLst>
          </p:cNvPr>
          <p:cNvSpPr/>
          <p:nvPr/>
        </p:nvSpPr>
        <p:spPr>
          <a:xfrm>
            <a:off x="4478012" y="2275510"/>
            <a:ext cx="446788" cy="43769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108BE072-8422-47C0-B976-DFFEF61656F8}"/>
              </a:ext>
            </a:extLst>
          </p:cNvPr>
          <p:cNvSpPr/>
          <p:nvPr/>
        </p:nvSpPr>
        <p:spPr>
          <a:xfrm>
            <a:off x="5816468" y="2274415"/>
            <a:ext cx="2679528" cy="43879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9BB1FB6-7D39-476F-AEDF-B45EE0AC6DAE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F895FD8A-815F-4BC5-AE68-C7E93B01F753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2C426D40-39E0-4899-BA3A-05F69F523E95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B1C56300-0AE3-4238-82D3-9DBDA66A23DF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5A0D7F43-205F-49F4-80E5-B946C7B7E617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9E7E6DB1-B0B0-4074-BDEE-982D23E59CB5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A52FA996-D0F3-420E-933A-3E7EC70FDD34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EE27770C-6226-4E74-A32F-5CA9542AD752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1CAA7483-11EE-4A9D-8A0C-3BD39AB4B07C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775C70E2-9CA2-4C98-8F55-FC6244AE789D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1D156212-39C5-4E1F-A833-788671A54D10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18BA01C4-B704-4971-9544-A58AE7A0FD9C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2C1D7717-F4B8-4E4F-B3D4-61B4155C5F14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B73040A7-B404-4CA9-A7A3-ED35A64342DB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F46896A4-4026-47B6-B4E3-777C3FEBE06A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AC22FC99-C3FD-4611-AF76-AF3E21353EFC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D442326A-75B8-4BD2-B83D-F941FA02030F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E3F3A5BD-30E9-4490-94B5-38758EFEEE57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3A9D9E5E-C42A-45AA-8D53-380C7D137DE4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2DA5150A-9F12-4120-8679-D6BD7DAB9976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60299CBB-6FAC-470B-8BF1-97AAFC036914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EBB6A55F-A0CC-466A-887E-AD39827C90DE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34B69FB8-DDFB-49E3-B005-62C044283655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08183390-39EB-4F07-B4B6-7BAC760C35E8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067C3D87-561A-4BA6-BD78-BE8BC6F30FAF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61F74F6C-EDD1-44C8-8DAC-7B289628C5D5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06391ED6-38CA-4736-8905-1349B45D9A53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93A5482F-1C56-47AC-95DF-1F4B153A3328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34262CFC-6988-4A75-9634-42563D6687D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2EEB1D00-2A45-467F-8817-C7DDA49E588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BABD1527-BF17-4F8A-9CD9-893AE9A0309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757B02F8-F6A6-4ADD-8980-889367CA2F7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ABC947B4-D6A7-42FC-A531-ADD1B582174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036C30FF-49DB-4A76-9129-D0CBBA06152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CFE9301A-C5BD-40CC-82D8-A27EF1BD93C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749D0F41-AD06-4C88-8680-BB8E54A7221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2D55311C-927B-454A-9EEB-91ACEE803F4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4EF3A9AD-65FA-46A8-AF5D-98FC702041B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3A9C1552-5BF4-4A3F-BD9C-602796F9B38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B3232ABC-08DA-4127-85DF-EFA7EAD04B1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D30F09A0-E39B-4094-8040-28AB53CC43D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65495229-E6C4-439D-963B-E8EFB50F6E3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2156366B-BA07-43AC-BB2E-B90D11ED694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17922DD0-A96B-41A3-B7E7-3FF474AB0BD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2079318" cy="192360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sz="3200" b="1" dirty="0"/>
              <a:t>Circle two different numbers which multiply together to make </a:t>
            </a:r>
          </a:p>
          <a:p>
            <a:r>
              <a:rPr lang="en-US" sz="3200" b="1" dirty="0"/>
              <a:t>1 million.</a:t>
            </a:r>
          </a:p>
          <a:p>
            <a:endParaRPr lang="en-US" sz="1100" b="1" dirty="0"/>
          </a:p>
          <a:p>
            <a:r>
              <a:rPr lang="en-US" sz="3200" dirty="0"/>
              <a:t>          10            100            1000           10000           100000</a:t>
            </a:r>
          </a:p>
          <a:p>
            <a:endParaRPr lang="en-US" sz="1200" dirty="0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3799571B-F3E4-4B13-BFEF-EEE862CB3DE7}"/>
              </a:ext>
            </a:extLst>
          </p:cNvPr>
          <p:cNvSpPr/>
          <p:nvPr/>
        </p:nvSpPr>
        <p:spPr>
          <a:xfrm>
            <a:off x="7953348" y="1155032"/>
            <a:ext cx="1729477" cy="664521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2A82F27C-3116-4497-A8D2-99EBEA89C9CB}"/>
              </a:ext>
            </a:extLst>
          </p:cNvPr>
          <p:cNvSpPr/>
          <p:nvPr/>
        </p:nvSpPr>
        <p:spPr>
          <a:xfrm>
            <a:off x="609908" y="1151948"/>
            <a:ext cx="1342079" cy="664521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C198DF95-056C-471E-9BC1-B0EC41031D09}"/>
              </a:ext>
            </a:extLst>
          </p:cNvPr>
          <p:cNvSpPr txBox="1"/>
          <p:nvPr/>
        </p:nvSpPr>
        <p:spPr>
          <a:xfrm>
            <a:off x="886742" y="2201280"/>
            <a:ext cx="463683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0 0 0 0 0 x 1 0 = 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4BD81EB3-22D7-4295-87DD-5A9F6D874811}"/>
              </a:ext>
            </a:extLst>
          </p:cNvPr>
          <p:cNvSpPr txBox="1"/>
          <p:nvPr/>
        </p:nvSpPr>
        <p:spPr>
          <a:xfrm>
            <a:off x="5351498" y="2195524"/>
            <a:ext cx="352222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1 0 0 0 0 0 0 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EC07496E-B96D-49DF-97A0-BECE0DC15EB8}"/>
              </a:ext>
            </a:extLst>
          </p:cNvPr>
          <p:cNvSpPr txBox="1"/>
          <p:nvPr/>
        </p:nvSpPr>
        <p:spPr>
          <a:xfrm>
            <a:off x="905687" y="3087444"/>
            <a:ext cx="463683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0 0 0 0 x 1 0 0 = 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19171F8B-6479-491A-B391-41EE7F047507}"/>
              </a:ext>
            </a:extLst>
          </p:cNvPr>
          <p:cNvSpPr txBox="1"/>
          <p:nvPr/>
        </p:nvSpPr>
        <p:spPr>
          <a:xfrm>
            <a:off x="5370443" y="3081688"/>
            <a:ext cx="352222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1 0 0 0 0 0 0 </a:t>
            </a:r>
          </a:p>
        </p:txBody>
      </p:sp>
    </p:spTree>
    <p:extLst>
      <p:ext uri="{BB962C8B-B14F-4D97-AF65-F5344CB8AC3E}">
        <p14:creationId xmlns:p14="http://schemas.microsoft.com/office/powerpoint/2010/main" val="23132875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4.81481E-6 L 0.13151 0.00115 " pathEditMode="relative" rAng="0" ptsTypes="AA">
                                      <p:cBhvr>
                                        <p:cTn id="62" dur="2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576" y="46"/>
                                    </p:animMotion>
                                  </p:childTnLst>
                                </p:cTn>
                              </p:par>
                              <p:par>
                                <p:cTn id="63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1667E-6 1.85185E-6 L -0.1763 -0.00093 " pathEditMode="relative" rAng="0" ptsTypes="AA">
                                      <p:cBhvr>
                                        <p:cTn id="6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815" y="-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 animBg="1"/>
      <p:bldP spid="60" grpId="0" animBg="1"/>
      <p:bldP spid="61" grpId="0" animBg="1"/>
      <p:bldP spid="48" grpId="0" animBg="1"/>
      <p:bldP spid="53" grpId="0" animBg="1"/>
      <p:bldP spid="54" grpId="0" animBg="1"/>
      <p:bldP spid="3" grpId="0" animBg="1"/>
      <p:bldP spid="3" grpId="1" animBg="1"/>
      <p:bldP spid="49" grpId="0" animBg="1"/>
      <p:bldP spid="49" grpId="1" animBg="1"/>
      <p:bldP spid="51" grpId="0"/>
      <p:bldP spid="52" grpId="0"/>
      <p:bldP spid="55" grpId="0"/>
      <p:bldP spid="56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Rectangle 52">
            <a:extLst>
              <a:ext uri="{FF2B5EF4-FFF2-40B4-BE49-F238E27FC236}">
                <a16:creationId xmlns:a16="http://schemas.microsoft.com/office/drawing/2014/main" id="{E053724D-8691-42A1-896A-F69FF07177B7}"/>
              </a:ext>
            </a:extLst>
          </p:cNvPr>
          <p:cNvSpPr/>
          <p:nvPr/>
        </p:nvSpPr>
        <p:spPr>
          <a:xfrm>
            <a:off x="916065" y="2719099"/>
            <a:ext cx="446474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EF57CD4E-74C3-4F09-A7E1-76B771EED94B}"/>
              </a:ext>
            </a:extLst>
          </p:cNvPr>
          <p:cNvSpPr/>
          <p:nvPr/>
        </p:nvSpPr>
        <p:spPr>
          <a:xfrm>
            <a:off x="1358390" y="2716710"/>
            <a:ext cx="1334409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DE2AEB8E-660E-48C6-85C2-8616ED75D4F6}"/>
              </a:ext>
            </a:extLst>
          </p:cNvPr>
          <p:cNvSpPr/>
          <p:nvPr/>
        </p:nvSpPr>
        <p:spPr>
          <a:xfrm>
            <a:off x="3144999" y="2715212"/>
            <a:ext cx="446474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4AE9B4D7-6EF9-46FD-A47A-79D0951CB017}"/>
              </a:ext>
            </a:extLst>
          </p:cNvPr>
          <p:cNvSpPr/>
          <p:nvPr/>
        </p:nvSpPr>
        <p:spPr>
          <a:xfrm>
            <a:off x="3584732" y="2716152"/>
            <a:ext cx="893667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FF05BFBD-5FB6-4B9E-8C11-D8AD5FECA7F4}"/>
              </a:ext>
            </a:extLst>
          </p:cNvPr>
          <p:cNvSpPr/>
          <p:nvPr/>
        </p:nvSpPr>
        <p:spPr>
          <a:xfrm>
            <a:off x="4934324" y="2719099"/>
            <a:ext cx="893080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4E19F7E1-71F0-46E7-AE20-0B31496D9E0D}"/>
              </a:ext>
            </a:extLst>
          </p:cNvPr>
          <p:cNvSpPr/>
          <p:nvPr/>
        </p:nvSpPr>
        <p:spPr>
          <a:xfrm>
            <a:off x="5813843" y="2716152"/>
            <a:ext cx="2235745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D80A245-B642-40FB-9F59-875A79607EE3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6CBBA44D-9C1A-42F5-B2F9-6645E0B3BE48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810393AE-EA3A-47CF-A895-8BE135EF5A42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BE29A7A2-F1A9-4E7E-B9F6-22A3C572981D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0358DB1F-458A-4EE3-9365-D3F41FC11A16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E00089B7-D401-4C95-9F2F-E0DB34017F40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3C953694-3327-4765-93B7-7D8E33298274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8956C86D-33A6-4D21-BE32-DFDAF85B3794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8967776E-1301-4D25-8481-852B3A8A0263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2AE19594-B823-4519-86BD-E39292BF3DB5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605552E7-BEA5-44C8-8B68-127A98FDD45D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3F03BA74-4F24-4D5F-B7CF-06F9A4D4A35B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F57ABB12-C883-4BD5-8821-EAFC49E5E453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53A9358E-AC81-4035-B6C1-AF7CBCB2D663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B469F829-5637-4C52-B5EB-95EB694E9C32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FCACA7FF-0D70-44D3-AE72-9DF7C0D2579B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B8469218-0570-4152-AE34-61098B3510CF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BB3BC89F-69BB-427D-BF7D-BC6FD50B66E6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1658FFD6-3C3E-41C9-90F1-0B4B66F25693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F3BF5CAE-4C1E-41D7-8DDD-924C88DC6327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6189575A-12C5-4B96-8D19-9971F5F296A0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4B4A5D25-E141-41C1-93F2-80FEE9D2F9B7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84B6EEA7-FDAC-4DE2-9AC1-7C42AB713E1C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3FAD3CC8-CCCC-4982-84A4-0FC39DE284F8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9345933A-BD1F-4B19-AD18-59315711B37E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C0EA1AF7-B7CA-4CBD-83C0-58EAA05B0F47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EEB075DA-EC35-4EA8-B458-FA6F2C5C3048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09CB3B9D-32DE-4765-AECC-4134E6B6CDAB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CC0EA270-9B8E-4CBF-9902-47F9361E3BD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8F145C45-4304-49E2-A55A-ADE02A966D4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357C5B3C-7847-4159-B0F0-49611776A4B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9A8CD0CF-ECBE-47AF-9DA1-C42B681FF77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76F78124-F052-433E-AE86-F1C41E1E035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EBE25451-0028-48EE-A73F-6AE88716113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E3D739A5-5CF3-49AA-9536-49ADA9594BC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AAEA57D7-5384-4635-9FF1-21C6E7980F5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F35AA1A0-FFEF-45E2-AB33-5BAF745105A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4D06B74D-AB5A-4341-9759-90BAEF02281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27F3C09E-7FF0-4D98-A344-2E588420D9E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FC14939A-2558-42E8-80A1-B118C2A05D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E4ABBC42-20A5-47F2-A642-CDE66486F9E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547653D1-E1B4-449B-AED4-281890CDB05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11C6E340-16F6-43D8-9DF5-0BF908112E3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7F5C81B6-9D15-4799-8FAF-CDAFE6F9233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8D63EAAE-4176-4452-95B6-BFCD918B94AD}"/>
              </a:ext>
            </a:extLst>
          </p:cNvPr>
          <p:cNvSpPr/>
          <p:nvPr/>
        </p:nvSpPr>
        <p:spPr>
          <a:xfrm>
            <a:off x="56122" y="50000"/>
            <a:ext cx="12079317" cy="2062103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GB" sz="3200" b="1" dirty="0"/>
              <a:t>Circle two numbers that multiply together to equal 1 million.</a:t>
            </a:r>
          </a:p>
          <a:p>
            <a:endParaRPr lang="en-GB" sz="3200" b="1" dirty="0"/>
          </a:p>
          <a:p>
            <a:r>
              <a:rPr lang="en-GB" sz="3200" dirty="0"/>
              <a:t>       200          2,000          5,000          50,000</a:t>
            </a:r>
          </a:p>
          <a:p>
            <a:endParaRPr lang="en-GB" sz="3200" dirty="0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F0F344D6-DCF2-4E9F-ADBC-C32855E4829F}"/>
              </a:ext>
            </a:extLst>
          </p:cNvPr>
          <p:cNvSpPr/>
          <p:nvPr/>
        </p:nvSpPr>
        <p:spPr>
          <a:xfrm>
            <a:off x="489341" y="964397"/>
            <a:ext cx="1203158" cy="701306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CD8BF4D5-4DA7-45ED-ACF5-290283612621}"/>
              </a:ext>
            </a:extLst>
          </p:cNvPr>
          <p:cNvSpPr/>
          <p:nvPr/>
        </p:nvSpPr>
        <p:spPr>
          <a:xfrm>
            <a:off x="3876064" y="960222"/>
            <a:ext cx="1494695" cy="701306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A423747A-3B1C-4069-8EC2-6ADBCB5490F9}"/>
              </a:ext>
            </a:extLst>
          </p:cNvPr>
          <p:cNvSpPr txBox="1"/>
          <p:nvPr/>
        </p:nvSpPr>
        <p:spPr>
          <a:xfrm>
            <a:off x="4924800" y="2652711"/>
            <a:ext cx="419325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1 0 0 0 0 0 0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067CB08F-47D1-40D6-8CB0-7DFB6EC7C197}"/>
              </a:ext>
            </a:extLst>
          </p:cNvPr>
          <p:cNvSpPr txBox="1"/>
          <p:nvPr/>
        </p:nvSpPr>
        <p:spPr>
          <a:xfrm>
            <a:off x="905688" y="2655657"/>
            <a:ext cx="419325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 0 0 0 x 2 0 0 =</a:t>
            </a:r>
          </a:p>
        </p:txBody>
      </p:sp>
    </p:spTree>
    <p:extLst>
      <p:ext uri="{BB962C8B-B14F-4D97-AF65-F5344CB8AC3E}">
        <p14:creationId xmlns:p14="http://schemas.microsoft.com/office/powerpoint/2010/main" val="18916005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 animBg="1"/>
      <p:bldP spid="53" grpId="1" animBg="1"/>
      <p:bldP spid="56" grpId="0" animBg="1"/>
      <p:bldP spid="56" grpId="1" animBg="1"/>
      <p:bldP spid="54" grpId="0" animBg="1"/>
      <p:bldP spid="54" grpId="1" animBg="1"/>
      <p:bldP spid="57" grpId="0" animBg="1"/>
      <p:bldP spid="57" grpId="1" animBg="1"/>
      <p:bldP spid="55" grpId="0" animBg="1"/>
      <p:bldP spid="55" grpId="1" animBg="1"/>
      <p:bldP spid="58" grpId="0" animBg="1"/>
      <p:bldP spid="58" grpId="1" animBg="1"/>
      <p:bldP spid="48" grpId="0" animBg="1"/>
      <p:bldP spid="49" grpId="0" animBg="1"/>
      <p:bldP spid="52" grpId="0"/>
      <p:bldP spid="51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D47DEB-61B6-4A93-AE38-3E367FFCE5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Find missing digits in multiplication or division problems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CF24D2-DBB9-4257-B649-488C4A9EA6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7468318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Write in the two missing digits.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A0A86EB-7E28-427C-9C89-0B70D95198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564" y="872417"/>
            <a:ext cx="9520971" cy="1081754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770EBA61-7AF7-4B1B-9DA1-64E79C65EA02}"/>
              </a:ext>
            </a:extLst>
          </p:cNvPr>
          <p:cNvSpPr/>
          <p:nvPr/>
        </p:nvSpPr>
        <p:spPr>
          <a:xfrm>
            <a:off x="1598141" y="951579"/>
            <a:ext cx="895178" cy="918410"/>
          </a:xfrm>
          <a:prstGeom prst="rect">
            <a:avLst/>
          </a:prstGeom>
          <a:solidFill>
            <a:schemeClr val="accent1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0CF1C73-7F81-4F7F-87E0-253CEE625E59}"/>
              </a:ext>
            </a:extLst>
          </p:cNvPr>
          <p:cNvSpPr/>
          <p:nvPr/>
        </p:nvSpPr>
        <p:spPr>
          <a:xfrm>
            <a:off x="4409590" y="951579"/>
            <a:ext cx="895178" cy="918410"/>
          </a:xfrm>
          <a:prstGeom prst="rect">
            <a:avLst/>
          </a:prstGeom>
          <a:solidFill>
            <a:schemeClr val="accent1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F5F6956-568C-401F-818F-01B0D7185078}"/>
              </a:ext>
            </a:extLst>
          </p:cNvPr>
          <p:cNvSpPr/>
          <p:nvPr/>
        </p:nvSpPr>
        <p:spPr>
          <a:xfrm>
            <a:off x="8151010" y="951579"/>
            <a:ext cx="1804520" cy="918410"/>
          </a:xfrm>
          <a:prstGeom prst="rect">
            <a:avLst/>
          </a:prstGeom>
          <a:solidFill>
            <a:schemeClr val="accent1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E4DBC96-964C-44BC-A57D-E7C2AEDB9E6D}"/>
              </a:ext>
            </a:extLst>
          </p:cNvPr>
          <p:cNvSpPr/>
          <p:nvPr/>
        </p:nvSpPr>
        <p:spPr>
          <a:xfrm>
            <a:off x="863033" y="1095313"/>
            <a:ext cx="638393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6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F468FB6-1063-4806-8864-478B59D018BD}"/>
              </a:ext>
            </a:extLst>
          </p:cNvPr>
          <p:cNvSpPr/>
          <p:nvPr/>
        </p:nvSpPr>
        <p:spPr>
          <a:xfrm>
            <a:off x="3674482" y="1095313"/>
            <a:ext cx="638393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37639785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9167E-6 4.44444E-6 L 0.2302 0.00277 " pathEditMode="relative" rAng="0" ptsTypes="AA">
                                      <p:cBhvr>
                                        <p:cTn id="3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510" y="139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4.44444E-6 L -0.2306 -2.59259E-6 " pathEditMode="relative" rAng="0" ptsTypes="AA">
                                      <p:cBhvr>
                                        <p:cTn id="33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549" y="-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7" grpId="0" animBg="1"/>
      <p:bldP spid="8" grpId="0"/>
      <p:bldP spid="8" grpId="1"/>
      <p:bldP spid="9" grpId="0"/>
      <p:bldP spid="9" grpId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Write what the three missing digits could be.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0971AC6-B665-4D4C-B177-ABBF6CA680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068" y="634775"/>
            <a:ext cx="8597386" cy="98020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82AC8AF-23C9-4429-BC64-2C983FE8BBD7}"/>
              </a:ext>
            </a:extLst>
          </p:cNvPr>
          <p:cNvSpPr txBox="1"/>
          <p:nvPr/>
        </p:nvSpPr>
        <p:spPr>
          <a:xfrm>
            <a:off x="7097726" y="2533006"/>
            <a:ext cx="107625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8 1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03CC9B8-3CAE-4CA8-B723-194B39101A19}"/>
              </a:ext>
            </a:extLst>
          </p:cNvPr>
          <p:cNvSpPr txBox="1"/>
          <p:nvPr/>
        </p:nvSpPr>
        <p:spPr>
          <a:xfrm>
            <a:off x="6623109" y="2546069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5AD5B8C-96DD-4600-86D4-9AAC13996F9D}"/>
              </a:ext>
            </a:extLst>
          </p:cNvPr>
          <p:cNvCxnSpPr>
            <a:cxnSpLocks/>
          </p:cNvCxnSpPr>
          <p:nvPr/>
        </p:nvCxnSpPr>
        <p:spPr>
          <a:xfrm>
            <a:off x="7097726" y="2595626"/>
            <a:ext cx="906753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16C25490-038E-4E64-803D-CAF87B6F3946}"/>
              </a:ext>
            </a:extLst>
          </p:cNvPr>
          <p:cNvCxnSpPr>
            <a:cxnSpLocks/>
          </p:cNvCxnSpPr>
          <p:nvPr/>
        </p:nvCxnSpPr>
        <p:spPr>
          <a:xfrm>
            <a:off x="7116678" y="2595626"/>
            <a:ext cx="0" cy="45853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572E8B03-687F-4ACA-BA78-75CE953EF061}"/>
              </a:ext>
            </a:extLst>
          </p:cNvPr>
          <p:cNvSpPr txBox="1"/>
          <p:nvPr/>
        </p:nvSpPr>
        <p:spPr>
          <a:xfrm>
            <a:off x="7098097" y="2095316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3A6CE38-F960-4720-A261-F2CD5942F135}"/>
              </a:ext>
            </a:extLst>
          </p:cNvPr>
          <p:cNvSpPr txBox="1"/>
          <p:nvPr/>
        </p:nvSpPr>
        <p:spPr>
          <a:xfrm>
            <a:off x="7521103" y="2095316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D2002AB-E6AA-46DC-AA96-F8234F3D6A8A}"/>
              </a:ext>
            </a:extLst>
          </p:cNvPr>
          <p:cNvSpPr txBox="1"/>
          <p:nvPr/>
        </p:nvSpPr>
        <p:spPr>
          <a:xfrm>
            <a:off x="7395716" y="2570797"/>
            <a:ext cx="5654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82975EC-9BEF-444D-BC50-A0E94532572B}"/>
              </a:ext>
            </a:extLst>
          </p:cNvPr>
          <p:cNvSpPr txBox="1"/>
          <p:nvPr/>
        </p:nvSpPr>
        <p:spPr>
          <a:xfrm>
            <a:off x="980095" y="810753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754F027-240F-43D0-B159-EAA87C33BD98}"/>
              </a:ext>
            </a:extLst>
          </p:cNvPr>
          <p:cNvSpPr txBox="1"/>
          <p:nvPr/>
        </p:nvSpPr>
        <p:spPr>
          <a:xfrm>
            <a:off x="2395716" y="804481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058164B-55C1-4606-AEB3-E97EBD9FB51D}"/>
              </a:ext>
            </a:extLst>
          </p:cNvPr>
          <p:cNvSpPr txBox="1"/>
          <p:nvPr/>
        </p:nvSpPr>
        <p:spPr>
          <a:xfrm>
            <a:off x="8018623" y="804481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673D9EF-B899-4A75-AB20-6EF0394513E2}"/>
              </a:ext>
            </a:extLst>
          </p:cNvPr>
          <p:cNvSpPr txBox="1"/>
          <p:nvPr/>
        </p:nvSpPr>
        <p:spPr>
          <a:xfrm>
            <a:off x="1354233" y="2348424"/>
            <a:ext cx="372978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 8 x 3 = 8 4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7E4F5E9-4CBD-4DF6-AE89-E6A75DF0CF48}"/>
              </a:ext>
            </a:extLst>
          </p:cNvPr>
          <p:cNvSpPr txBox="1"/>
          <p:nvPr/>
        </p:nvSpPr>
        <p:spPr>
          <a:xfrm>
            <a:off x="1346931" y="2955539"/>
            <a:ext cx="372978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 9 x 3 = 8 7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B54F171-BE8C-40C8-B3CB-651759368CD8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88280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9" grpId="0"/>
      <p:bldP spid="10" grpId="0"/>
      <p:bldP spid="11" grpId="0"/>
      <p:bldP spid="13" grpId="0"/>
      <p:bldP spid="14" grpId="0"/>
      <p:bldP spid="15" grpId="0"/>
      <p:bldP spid="16" grpId="0"/>
      <p:bldP spid="17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78E08B8-4B16-4322-8850-E78F1989B0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0592" y="1205518"/>
            <a:ext cx="3899162" cy="4654369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48985802-4232-4825-9A3A-BD4AA9A7D42C}"/>
              </a:ext>
            </a:extLst>
          </p:cNvPr>
          <p:cNvSpPr/>
          <p:nvPr/>
        </p:nvSpPr>
        <p:spPr>
          <a:xfrm>
            <a:off x="56123" y="50000"/>
            <a:ext cx="1195986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/>
              <a:t>Write the two missing digits to make this long multiplication correct.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C046569-D746-4B57-9A77-50992DAED0FF}"/>
              </a:ext>
            </a:extLst>
          </p:cNvPr>
          <p:cNvSpPr/>
          <p:nvPr/>
        </p:nvSpPr>
        <p:spPr>
          <a:xfrm>
            <a:off x="3771641" y="1293844"/>
            <a:ext cx="928914" cy="2896637"/>
          </a:xfrm>
          <a:prstGeom prst="rect">
            <a:avLst/>
          </a:prstGeom>
          <a:solidFill>
            <a:schemeClr val="accent1">
              <a:alpha val="3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DB8567F-BB88-4E17-8F44-2266F996E496}"/>
              </a:ext>
            </a:extLst>
          </p:cNvPr>
          <p:cNvSpPr/>
          <p:nvPr/>
        </p:nvSpPr>
        <p:spPr>
          <a:xfrm>
            <a:off x="3771641" y="1293844"/>
            <a:ext cx="928914" cy="947273"/>
          </a:xfrm>
          <a:prstGeom prst="rect">
            <a:avLst/>
          </a:prstGeom>
          <a:solidFill>
            <a:schemeClr val="accent1">
              <a:alpha val="3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0F0E3D8-5403-45D3-B15E-524B4D4422AE}"/>
              </a:ext>
            </a:extLst>
          </p:cNvPr>
          <p:cNvSpPr/>
          <p:nvPr/>
        </p:nvSpPr>
        <p:spPr>
          <a:xfrm>
            <a:off x="2788402" y="2301438"/>
            <a:ext cx="928914" cy="947273"/>
          </a:xfrm>
          <a:prstGeom prst="rect">
            <a:avLst/>
          </a:prstGeom>
          <a:solidFill>
            <a:schemeClr val="accent1">
              <a:alpha val="3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9071721-4B71-40B5-AE8C-D668C419D658}"/>
              </a:ext>
            </a:extLst>
          </p:cNvPr>
          <p:cNvSpPr/>
          <p:nvPr/>
        </p:nvSpPr>
        <p:spPr>
          <a:xfrm>
            <a:off x="2788402" y="4224920"/>
            <a:ext cx="928914" cy="947273"/>
          </a:xfrm>
          <a:prstGeom prst="rect">
            <a:avLst/>
          </a:prstGeom>
          <a:solidFill>
            <a:schemeClr val="accent1">
              <a:alpha val="3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738ADF9-AF5F-4E81-9D03-506AF684B78B}"/>
              </a:ext>
            </a:extLst>
          </p:cNvPr>
          <p:cNvSpPr/>
          <p:nvPr/>
        </p:nvSpPr>
        <p:spPr>
          <a:xfrm>
            <a:off x="3034776" y="2410160"/>
            <a:ext cx="459372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A191CF3-3FCF-4404-B0B3-E02C0BEAA23F}"/>
              </a:ext>
            </a:extLst>
          </p:cNvPr>
          <p:cNvSpPr/>
          <p:nvPr/>
        </p:nvSpPr>
        <p:spPr>
          <a:xfrm>
            <a:off x="3771641" y="1784917"/>
            <a:ext cx="101445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 or 6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5FB95AC-3418-45F4-AFCC-171E80FCD390}"/>
              </a:ext>
            </a:extLst>
          </p:cNvPr>
          <p:cNvSpPr/>
          <p:nvPr/>
        </p:nvSpPr>
        <p:spPr>
          <a:xfrm>
            <a:off x="4015810" y="1425655"/>
            <a:ext cx="459372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21240822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  <p:bldP spid="12" grpId="0"/>
      <p:bldP spid="6" grpId="0"/>
      <p:bldP spid="6" grpId="1"/>
      <p:bldP spid="7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Write the missing digits.</a:t>
            </a: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44FF0AE0-E5B4-479B-A802-D391796CC7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214" y="1166964"/>
            <a:ext cx="4509119" cy="37475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0864AEE-46DD-42DD-9F12-8B83BB87CACF}"/>
              </a:ext>
            </a:extLst>
          </p:cNvPr>
          <p:cNvSpPr txBox="1"/>
          <p:nvPr/>
        </p:nvSpPr>
        <p:spPr>
          <a:xfrm>
            <a:off x="4318001" y="1883904"/>
            <a:ext cx="86690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79E61A4-36F0-44B4-B55D-55A2A74A15AD}"/>
              </a:ext>
            </a:extLst>
          </p:cNvPr>
          <p:cNvSpPr txBox="1"/>
          <p:nvPr/>
        </p:nvSpPr>
        <p:spPr>
          <a:xfrm>
            <a:off x="3539070" y="794775"/>
            <a:ext cx="8669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50AF36D-240A-4BFB-BDC9-54F67CCC452E}"/>
              </a:ext>
            </a:extLst>
          </p:cNvPr>
          <p:cNvSpPr txBox="1"/>
          <p:nvPr/>
        </p:nvSpPr>
        <p:spPr>
          <a:xfrm>
            <a:off x="2082807" y="799570"/>
            <a:ext cx="8669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AF80933-E4C9-496E-A4BB-EAC2BB1B3DD5}"/>
              </a:ext>
            </a:extLst>
          </p:cNvPr>
          <p:cNvSpPr txBox="1"/>
          <p:nvPr/>
        </p:nvSpPr>
        <p:spPr>
          <a:xfrm>
            <a:off x="2065874" y="1172114"/>
            <a:ext cx="86690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C29541C-6E18-4323-97BA-433282063DA7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5838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extBox 37">
            <a:extLst>
              <a:ext uri="{FF2B5EF4-FFF2-40B4-BE49-F238E27FC236}">
                <a16:creationId xmlns:a16="http://schemas.microsoft.com/office/drawing/2014/main" id="{EF36FA36-CA26-4F24-A2EF-BEFEAB832B4E}"/>
              </a:ext>
            </a:extLst>
          </p:cNvPr>
          <p:cNvSpPr txBox="1"/>
          <p:nvPr/>
        </p:nvSpPr>
        <p:spPr>
          <a:xfrm>
            <a:off x="7465302" y="1052506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3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631D6241-28DA-489E-AEAC-5082DD25EE9B}"/>
              </a:ext>
            </a:extLst>
          </p:cNvPr>
          <p:cNvSpPr txBox="1"/>
          <p:nvPr/>
        </p:nvSpPr>
        <p:spPr>
          <a:xfrm>
            <a:off x="7912367" y="1042888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FD6EE82F-DFC0-48E1-8A34-640EEC028408}"/>
              </a:ext>
            </a:extLst>
          </p:cNvPr>
          <p:cNvSpPr txBox="1"/>
          <p:nvPr/>
        </p:nvSpPr>
        <p:spPr>
          <a:xfrm>
            <a:off x="7908312" y="1490810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4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68747CF3-8ED2-4E0A-A4E1-4F3E90261D02}"/>
              </a:ext>
            </a:extLst>
          </p:cNvPr>
          <p:cNvSpPr txBox="1"/>
          <p:nvPr/>
        </p:nvSpPr>
        <p:spPr>
          <a:xfrm>
            <a:off x="8350492" y="1475094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7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8EFC0BCD-1B81-4C2B-9F62-7CDB794DDE75}"/>
              </a:ext>
            </a:extLst>
          </p:cNvPr>
          <p:cNvSpPr txBox="1"/>
          <p:nvPr/>
        </p:nvSpPr>
        <p:spPr>
          <a:xfrm>
            <a:off x="8346207" y="1039313"/>
            <a:ext cx="4406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3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Write in the missing digits.</a:t>
            </a:r>
          </a:p>
        </p:txBody>
      </p:sp>
      <p:pic>
        <p:nvPicPr>
          <p:cNvPr id="189442" name="Picture 2">
            <a:extLst>
              <a:ext uri="{FF2B5EF4-FFF2-40B4-BE49-F238E27FC236}">
                <a16:creationId xmlns:a16="http://schemas.microsoft.com/office/drawing/2014/main" id="{9D8901BD-5070-43F8-B013-7ABFA89C5D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4992" y="843477"/>
            <a:ext cx="4797678" cy="882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FE95D79-06D1-45E4-B6F3-C6B5A7FC421C}"/>
              </a:ext>
            </a:extLst>
          </p:cNvPr>
          <p:cNvSpPr txBox="1"/>
          <p:nvPr/>
        </p:nvSpPr>
        <p:spPr>
          <a:xfrm>
            <a:off x="4980063" y="969152"/>
            <a:ext cx="86690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E09F173-EB05-4C39-A52C-F74CEAD75472}"/>
              </a:ext>
            </a:extLst>
          </p:cNvPr>
          <p:cNvSpPr/>
          <p:nvPr/>
        </p:nvSpPr>
        <p:spPr>
          <a:xfrm>
            <a:off x="1402863" y="969152"/>
            <a:ext cx="254000" cy="630942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EB2AEA7-B477-493B-929F-EC1CD3C6AAE1}"/>
              </a:ext>
            </a:extLst>
          </p:cNvPr>
          <p:cNvSpPr/>
          <p:nvPr/>
        </p:nvSpPr>
        <p:spPr>
          <a:xfrm>
            <a:off x="3057671" y="969152"/>
            <a:ext cx="254000" cy="630942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3AD4005-6C89-4180-812D-9806891E8D81}"/>
              </a:ext>
            </a:extLst>
          </p:cNvPr>
          <p:cNvSpPr txBox="1"/>
          <p:nvPr/>
        </p:nvSpPr>
        <p:spPr>
          <a:xfrm>
            <a:off x="2407154" y="978663"/>
            <a:ext cx="86690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E2596EC-3512-4F28-B916-3AADB57A397B}"/>
              </a:ext>
            </a:extLst>
          </p:cNvPr>
          <p:cNvSpPr txBox="1"/>
          <p:nvPr/>
        </p:nvSpPr>
        <p:spPr>
          <a:xfrm>
            <a:off x="894991" y="1860955"/>
            <a:ext cx="461954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300 x 50 = 15 000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4BA36833-771C-456A-9819-5CF2BF7BD55C}"/>
              </a:ext>
            </a:extLst>
          </p:cNvPr>
          <p:cNvCxnSpPr>
            <a:cxnSpLocks/>
          </p:cNvCxnSpPr>
          <p:nvPr/>
        </p:nvCxnSpPr>
        <p:spPr>
          <a:xfrm>
            <a:off x="6548865" y="2032653"/>
            <a:ext cx="222588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551A02CD-F1C7-4542-BB29-B07BF8ABBBC6}"/>
              </a:ext>
            </a:extLst>
          </p:cNvPr>
          <p:cNvSpPr txBox="1"/>
          <p:nvPr/>
        </p:nvSpPr>
        <p:spPr>
          <a:xfrm>
            <a:off x="8317099" y="1962709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2B68E5E-1045-4A9E-A384-2A413709C979}"/>
              </a:ext>
            </a:extLst>
          </p:cNvPr>
          <p:cNvSpPr txBox="1"/>
          <p:nvPr/>
        </p:nvSpPr>
        <p:spPr>
          <a:xfrm>
            <a:off x="7928311" y="865356"/>
            <a:ext cx="4474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  <a:endParaRPr lang="en-GB" sz="24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5B54A0D-9896-46D2-8F60-2E46F20E6074}"/>
              </a:ext>
            </a:extLst>
          </p:cNvPr>
          <p:cNvSpPr txBox="1"/>
          <p:nvPr/>
        </p:nvSpPr>
        <p:spPr>
          <a:xfrm>
            <a:off x="7857973" y="1962709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CD2E4FD-2DF9-42A3-A001-103748BC9DC9}"/>
              </a:ext>
            </a:extLst>
          </p:cNvPr>
          <p:cNvSpPr txBox="1"/>
          <p:nvPr/>
        </p:nvSpPr>
        <p:spPr>
          <a:xfrm>
            <a:off x="7476077" y="865356"/>
            <a:ext cx="4474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  <a:endParaRPr lang="en-GB" sz="24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4337FFA-1B53-4461-A1BD-F4BBE0AB0E49}"/>
              </a:ext>
            </a:extLst>
          </p:cNvPr>
          <p:cNvSpPr txBox="1"/>
          <p:nvPr/>
        </p:nvSpPr>
        <p:spPr>
          <a:xfrm>
            <a:off x="6967144" y="1962709"/>
            <a:ext cx="102575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2 2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06C7CEEA-4B45-4F48-813D-2397EB935A5A}"/>
              </a:ext>
            </a:extLst>
          </p:cNvPr>
          <p:cNvCxnSpPr/>
          <p:nvPr/>
        </p:nvCxnSpPr>
        <p:spPr>
          <a:xfrm flipH="1">
            <a:off x="7981970" y="1043553"/>
            <a:ext cx="234462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767ED937-E947-46F0-8E75-1129DC42533E}"/>
              </a:ext>
            </a:extLst>
          </p:cNvPr>
          <p:cNvCxnSpPr/>
          <p:nvPr/>
        </p:nvCxnSpPr>
        <p:spPr>
          <a:xfrm flipH="1">
            <a:off x="7528119" y="1065671"/>
            <a:ext cx="234462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FB90B015-4984-4F33-ABC3-B9331C8F5F1A}"/>
              </a:ext>
            </a:extLst>
          </p:cNvPr>
          <p:cNvSpPr txBox="1"/>
          <p:nvPr/>
        </p:nvSpPr>
        <p:spPr>
          <a:xfrm>
            <a:off x="8317099" y="2406525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E5E81F0E-37D4-4C25-96AE-60DB0F4FC09D}"/>
              </a:ext>
            </a:extLst>
          </p:cNvPr>
          <p:cNvSpPr txBox="1"/>
          <p:nvPr/>
        </p:nvSpPr>
        <p:spPr>
          <a:xfrm>
            <a:off x="7927050" y="634775"/>
            <a:ext cx="4474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  <a:endParaRPr lang="en-GB" sz="24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2D55D068-B830-4537-9C47-D00B0D59E682}"/>
              </a:ext>
            </a:extLst>
          </p:cNvPr>
          <p:cNvSpPr txBox="1"/>
          <p:nvPr/>
        </p:nvSpPr>
        <p:spPr>
          <a:xfrm>
            <a:off x="7857972" y="2406525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74B90997-C187-42E2-BDE6-B149967837BF}"/>
              </a:ext>
            </a:extLst>
          </p:cNvPr>
          <p:cNvSpPr txBox="1"/>
          <p:nvPr/>
        </p:nvSpPr>
        <p:spPr>
          <a:xfrm>
            <a:off x="7406999" y="2406525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ABE5F255-510E-47A2-B132-35D37C106B1D}"/>
              </a:ext>
            </a:extLst>
          </p:cNvPr>
          <p:cNvSpPr txBox="1"/>
          <p:nvPr/>
        </p:nvSpPr>
        <p:spPr>
          <a:xfrm>
            <a:off x="6519384" y="2413317"/>
            <a:ext cx="9566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1 2</a:t>
            </a:r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88481262-C213-4C42-90C2-1E21986725A3}"/>
              </a:ext>
            </a:extLst>
          </p:cNvPr>
          <p:cNvCxnSpPr>
            <a:cxnSpLocks/>
          </p:cNvCxnSpPr>
          <p:nvPr/>
        </p:nvCxnSpPr>
        <p:spPr>
          <a:xfrm>
            <a:off x="6549722" y="2935588"/>
            <a:ext cx="221478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9D9E4BB4-4ACA-4D7E-A3EE-07ADA9224177}"/>
              </a:ext>
            </a:extLst>
          </p:cNvPr>
          <p:cNvSpPr txBox="1"/>
          <p:nvPr/>
        </p:nvSpPr>
        <p:spPr>
          <a:xfrm>
            <a:off x="8322961" y="2856913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4F45DC9F-DF1A-49D7-955C-37D15DEB26BB}"/>
              </a:ext>
            </a:extLst>
          </p:cNvPr>
          <p:cNvSpPr txBox="1"/>
          <p:nvPr/>
        </p:nvSpPr>
        <p:spPr>
          <a:xfrm>
            <a:off x="7863834" y="2856913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D673F40F-1053-47A4-B380-95587A0B80E1}"/>
              </a:ext>
            </a:extLst>
          </p:cNvPr>
          <p:cNvSpPr txBox="1"/>
          <p:nvPr/>
        </p:nvSpPr>
        <p:spPr>
          <a:xfrm>
            <a:off x="7412861" y="2856913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8DF508CD-2A8D-447E-B5A3-AA8FF4D374E5}"/>
              </a:ext>
            </a:extLst>
          </p:cNvPr>
          <p:cNvSpPr txBox="1"/>
          <p:nvPr/>
        </p:nvSpPr>
        <p:spPr>
          <a:xfrm>
            <a:off x="6967144" y="2856913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AD1C110C-1922-409B-B09D-5F29ADC05338}"/>
              </a:ext>
            </a:extLst>
          </p:cNvPr>
          <p:cNvSpPr txBox="1"/>
          <p:nvPr/>
        </p:nvSpPr>
        <p:spPr>
          <a:xfrm>
            <a:off x="6511837" y="2856913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306389DE-3782-41F9-A99D-D34587FF0FCB}"/>
              </a:ext>
            </a:extLst>
          </p:cNvPr>
          <p:cNvSpPr txBox="1"/>
          <p:nvPr/>
        </p:nvSpPr>
        <p:spPr>
          <a:xfrm>
            <a:off x="7053554" y="1778861"/>
            <a:ext cx="4474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  <a:endParaRPr lang="en-GB" sz="24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F41BC696-5AD3-46FE-88A9-BB6993C8E6D6}"/>
              </a:ext>
            </a:extLst>
          </p:cNvPr>
          <p:cNvSpPr txBox="1"/>
          <p:nvPr/>
        </p:nvSpPr>
        <p:spPr>
          <a:xfrm>
            <a:off x="6150997" y="1531161"/>
            <a:ext cx="38504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x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18DD5689-D89B-46C4-A5D9-73D2B68EEB2C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743241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39" grpId="0"/>
      <p:bldP spid="40" grpId="0"/>
      <p:bldP spid="41" grpId="0"/>
      <p:bldP spid="42" grpId="0"/>
      <p:bldP spid="5" grpId="0"/>
      <p:bldP spid="3" grpId="0" animBg="1"/>
      <p:bldP spid="3" grpId="1" animBg="1"/>
      <p:bldP spid="7" grpId="0" animBg="1"/>
      <p:bldP spid="7" grpId="1" animBg="1"/>
      <p:bldP spid="10" grpId="0"/>
      <p:bldP spid="11" grpId="0"/>
      <p:bldP spid="18" grpId="0"/>
      <p:bldP spid="19" grpId="0"/>
      <p:bldP spid="20" grpId="0"/>
      <p:bldP spid="21" grpId="0"/>
      <p:bldP spid="22" grpId="0"/>
      <p:bldP spid="25" grpId="0"/>
      <p:bldP spid="26" grpId="0"/>
      <p:bldP spid="27" grpId="0"/>
      <p:bldP spid="29" grpId="0"/>
      <p:bldP spid="30" grpId="0"/>
      <p:bldP spid="32" grpId="0"/>
      <p:bldP spid="33" grpId="0"/>
      <p:bldP spid="34" grpId="0"/>
      <p:bldP spid="35" grpId="0"/>
      <p:bldP spid="36" grpId="0"/>
      <p:bldP spid="37" grpId="0"/>
      <p:bldP spid="43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447428-0E71-4AC8-9609-47B90B56CD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Find missing numbers in multiplication problems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3E0CB3-9FCF-40F4-A399-3A946DA9EB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74468340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EB2840B-6B51-4FD9-A7C5-12530CCE4F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9397" y="372696"/>
            <a:ext cx="7895032" cy="1172769"/>
          </a:xfrm>
          <a:prstGeom prst="rect">
            <a:avLst/>
          </a:prstGeom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9B9F3AB7-6699-4029-9C32-C02F2989F9F4}"/>
              </a:ext>
            </a:extLst>
          </p:cNvPr>
          <p:cNvCxnSpPr/>
          <p:nvPr/>
        </p:nvCxnSpPr>
        <p:spPr>
          <a:xfrm>
            <a:off x="2342147" y="1203158"/>
            <a:ext cx="0" cy="60960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B7CBEDFD-F687-4F80-9DAB-8E4DDCAD4635}"/>
              </a:ext>
            </a:extLst>
          </p:cNvPr>
          <p:cNvSpPr txBox="1"/>
          <p:nvPr/>
        </p:nvSpPr>
        <p:spPr>
          <a:xfrm>
            <a:off x="1830109" y="1694900"/>
            <a:ext cx="17461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9 x 4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A873ECD-56E6-476F-8AEE-206215D82850}"/>
              </a:ext>
            </a:extLst>
          </p:cNvPr>
          <p:cNvSpPr txBox="1"/>
          <p:nvPr/>
        </p:nvSpPr>
        <p:spPr>
          <a:xfrm>
            <a:off x="7341636" y="673770"/>
            <a:ext cx="84147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052E0EE-4CF9-4CD1-8184-B4FB2246A8EC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62789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Write the two other prime numbers that multiply to make 165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081349E-1322-4F64-9B5A-7AFE68F626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961" y="689510"/>
            <a:ext cx="9972675" cy="1095375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BC37F78A-CC97-491C-832D-B2362E2F601A}"/>
              </a:ext>
            </a:extLst>
          </p:cNvPr>
          <p:cNvSpPr/>
          <p:nvPr/>
        </p:nvSpPr>
        <p:spPr>
          <a:xfrm>
            <a:off x="1441578" y="2475332"/>
            <a:ext cx="890583" cy="44929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9E5E8DB-18F1-466D-AA5D-05058DA326DE}"/>
              </a:ext>
            </a:extLst>
          </p:cNvPr>
          <p:cNvSpPr/>
          <p:nvPr/>
        </p:nvSpPr>
        <p:spPr>
          <a:xfrm>
            <a:off x="2332437" y="2476516"/>
            <a:ext cx="446197" cy="44929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496C9C5-B5DC-4CFA-8ACA-E3700111BFC6}"/>
              </a:ext>
            </a:extLst>
          </p:cNvPr>
          <p:cNvSpPr txBox="1"/>
          <p:nvPr/>
        </p:nvSpPr>
        <p:spPr>
          <a:xfrm>
            <a:off x="1435005" y="2414280"/>
            <a:ext cx="138393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1 6 5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C871A86-CF81-4680-A89F-AFF151B54914}"/>
              </a:ext>
            </a:extLst>
          </p:cNvPr>
          <p:cNvSpPr txBox="1"/>
          <p:nvPr/>
        </p:nvSpPr>
        <p:spPr>
          <a:xfrm>
            <a:off x="960388" y="2427343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FEA5897E-B905-4A9B-B91E-BF4C96B94C17}"/>
              </a:ext>
            </a:extLst>
          </p:cNvPr>
          <p:cNvCxnSpPr>
            <a:cxnSpLocks/>
          </p:cNvCxnSpPr>
          <p:nvPr/>
        </p:nvCxnSpPr>
        <p:spPr>
          <a:xfrm>
            <a:off x="1435005" y="2476900"/>
            <a:ext cx="134128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4ECDD50-4C57-483F-B8AA-F43A8B83633A}"/>
              </a:ext>
            </a:extLst>
          </p:cNvPr>
          <p:cNvCxnSpPr>
            <a:cxnSpLocks/>
          </p:cNvCxnSpPr>
          <p:nvPr/>
        </p:nvCxnSpPr>
        <p:spPr>
          <a:xfrm flipH="1">
            <a:off x="1450159" y="2476900"/>
            <a:ext cx="3798" cy="44740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899BC5F5-2A49-4165-ABE2-B1F8BA7022F3}"/>
              </a:ext>
            </a:extLst>
          </p:cNvPr>
          <p:cNvSpPr txBox="1"/>
          <p:nvPr/>
        </p:nvSpPr>
        <p:spPr>
          <a:xfrm>
            <a:off x="1876964" y="1976590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A75C72C-2860-4A47-8B22-15319719D5EC}"/>
              </a:ext>
            </a:extLst>
          </p:cNvPr>
          <p:cNvSpPr txBox="1"/>
          <p:nvPr/>
        </p:nvSpPr>
        <p:spPr>
          <a:xfrm>
            <a:off x="2299970" y="1976590"/>
            <a:ext cx="133877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4F53A72-B4EE-4147-B29D-289F6DBB7E3C}"/>
              </a:ext>
            </a:extLst>
          </p:cNvPr>
          <p:cNvSpPr txBox="1"/>
          <p:nvPr/>
        </p:nvSpPr>
        <p:spPr>
          <a:xfrm>
            <a:off x="2186214" y="2454237"/>
            <a:ext cx="4474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  <a:endParaRPr lang="en-GB" sz="32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CC223F9-A13D-428B-8543-BBF548AC7469}"/>
              </a:ext>
            </a:extLst>
          </p:cNvPr>
          <p:cNvSpPr txBox="1"/>
          <p:nvPr/>
        </p:nvSpPr>
        <p:spPr>
          <a:xfrm>
            <a:off x="3551197" y="1976590"/>
            <a:ext cx="363337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11 x 3 = 33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E43FB01-155F-49BF-B927-256913FDF8E4}"/>
              </a:ext>
            </a:extLst>
          </p:cNvPr>
          <p:cNvSpPr txBox="1"/>
          <p:nvPr/>
        </p:nvSpPr>
        <p:spPr>
          <a:xfrm>
            <a:off x="3947961" y="937813"/>
            <a:ext cx="84147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11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64933C7-A338-42D1-90C9-8BAA73E033CE}"/>
              </a:ext>
            </a:extLst>
          </p:cNvPr>
          <p:cNvSpPr txBox="1"/>
          <p:nvPr/>
        </p:nvSpPr>
        <p:spPr>
          <a:xfrm>
            <a:off x="7133088" y="937813"/>
            <a:ext cx="84147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DE0A246-D272-4D64-B018-3B13955B3D2D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199359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6" grpId="0" animBg="1"/>
      <p:bldP spid="6" grpId="1" animBg="1"/>
      <p:bldP spid="7" grpId="0"/>
      <p:bldP spid="8" grpId="0"/>
      <p:bldP spid="11" grpId="0"/>
      <p:bldP spid="12" grpId="0"/>
      <p:bldP spid="13" grpId="0"/>
      <p:bldP spid="14" grpId="0"/>
      <p:bldP spid="15" grpId="0"/>
      <p:bldP spid="16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Write what the three missing digits could be in this calculation.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8E262AB-E1FE-46F4-BD7C-5F889F561D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2605" y="735591"/>
            <a:ext cx="7913977" cy="1096792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ACA629ED-4B87-4398-A47F-5E4D880F960A}"/>
              </a:ext>
            </a:extLst>
          </p:cNvPr>
          <p:cNvSpPr/>
          <p:nvPr/>
        </p:nvSpPr>
        <p:spPr>
          <a:xfrm>
            <a:off x="2569100" y="2245421"/>
            <a:ext cx="180049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378 </a:t>
            </a:r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÷ 2 </a:t>
            </a:r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=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A03E07A-0E7F-49E7-B5FE-1489B170A848}"/>
              </a:ext>
            </a:extLst>
          </p:cNvPr>
          <p:cNvSpPr/>
          <p:nvPr/>
        </p:nvSpPr>
        <p:spPr>
          <a:xfrm>
            <a:off x="4208468" y="2245420"/>
            <a:ext cx="373692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Not a 2-digit number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71C3007-E22F-4B84-90E4-4CEC00C62DA0}"/>
              </a:ext>
            </a:extLst>
          </p:cNvPr>
          <p:cNvSpPr/>
          <p:nvPr/>
        </p:nvSpPr>
        <p:spPr>
          <a:xfrm>
            <a:off x="2569100" y="2830195"/>
            <a:ext cx="180049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378 </a:t>
            </a:r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÷ 3 </a:t>
            </a:r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=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1600395-ECAC-4858-94A8-3139CD35EA47}"/>
              </a:ext>
            </a:extLst>
          </p:cNvPr>
          <p:cNvSpPr/>
          <p:nvPr/>
        </p:nvSpPr>
        <p:spPr>
          <a:xfrm>
            <a:off x="4208468" y="2830194"/>
            <a:ext cx="373692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Not a 2-digit number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EF9E1C3-DCBA-463C-9C98-7179A26D663A}"/>
              </a:ext>
            </a:extLst>
          </p:cNvPr>
          <p:cNvSpPr/>
          <p:nvPr/>
        </p:nvSpPr>
        <p:spPr>
          <a:xfrm>
            <a:off x="2569099" y="3414969"/>
            <a:ext cx="180049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378 </a:t>
            </a:r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÷ 4 </a:t>
            </a:r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= 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373AD73-5387-42C1-ACA9-49FF9C600621}"/>
              </a:ext>
            </a:extLst>
          </p:cNvPr>
          <p:cNvSpPr/>
          <p:nvPr/>
        </p:nvSpPr>
        <p:spPr>
          <a:xfrm>
            <a:off x="4718638" y="3917632"/>
            <a:ext cx="890583" cy="44929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C7F53CA-7F60-46A1-8CAB-20066C038DF2}"/>
              </a:ext>
            </a:extLst>
          </p:cNvPr>
          <p:cNvSpPr/>
          <p:nvPr/>
        </p:nvSpPr>
        <p:spPr>
          <a:xfrm>
            <a:off x="5609497" y="3918816"/>
            <a:ext cx="446197" cy="44929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7846FB8-5AF6-4F37-A913-E46552B85B9D}"/>
              </a:ext>
            </a:extLst>
          </p:cNvPr>
          <p:cNvSpPr txBox="1"/>
          <p:nvPr/>
        </p:nvSpPr>
        <p:spPr>
          <a:xfrm>
            <a:off x="4712065" y="3856580"/>
            <a:ext cx="138393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3 7 8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A0A207C-1DD9-491A-83AD-904BF82913B7}"/>
              </a:ext>
            </a:extLst>
          </p:cNvPr>
          <p:cNvSpPr txBox="1"/>
          <p:nvPr/>
        </p:nvSpPr>
        <p:spPr>
          <a:xfrm>
            <a:off x="4237448" y="3869643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F9179602-ECF7-49FD-AE1F-245F8E040060}"/>
              </a:ext>
            </a:extLst>
          </p:cNvPr>
          <p:cNvCxnSpPr>
            <a:cxnSpLocks/>
          </p:cNvCxnSpPr>
          <p:nvPr/>
        </p:nvCxnSpPr>
        <p:spPr>
          <a:xfrm>
            <a:off x="4712065" y="3919200"/>
            <a:ext cx="134128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6B56326F-0258-43AC-87BD-E0594E7B7C43}"/>
              </a:ext>
            </a:extLst>
          </p:cNvPr>
          <p:cNvCxnSpPr>
            <a:cxnSpLocks/>
          </p:cNvCxnSpPr>
          <p:nvPr/>
        </p:nvCxnSpPr>
        <p:spPr>
          <a:xfrm flipH="1">
            <a:off x="4727219" y="3919200"/>
            <a:ext cx="3798" cy="44740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86E7E092-C3BA-4AFB-B3F6-6C8D02D6C7C1}"/>
              </a:ext>
            </a:extLst>
          </p:cNvPr>
          <p:cNvSpPr txBox="1"/>
          <p:nvPr/>
        </p:nvSpPr>
        <p:spPr>
          <a:xfrm>
            <a:off x="5154024" y="3418890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11FDBC46-A9BC-4D44-9DC9-A18C009DF4D0}"/>
              </a:ext>
            </a:extLst>
          </p:cNvPr>
          <p:cNvSpPr txBox="1"/>
          <p:nvPr/>
        </p:nvSpPr>
        <p:spPr>
          <a:xfrm>
            <a:off x="5577030" y="3418890"/>
            <a:ext cx="133877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 r2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64EAAF7C-07E1-4CA4-9577-D3415C9B0EDA}"/>
              </a:ext>
            </a:extLst>
          </p:cNvPr>
          <p:cNvSpPr txBox="1"/>
          <p:nvPr/>
        </p:nvSpPr>
        <p:spPr>
          <a:xfrm>
            <a:off x="5463274" y="3896537"/>
            <a:ext cx="4474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  <a:endParaRPr lang="en-GB" sz="32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CD01622B-CFB2-433E-B6A5-429C5B0B6C66}"/>
              </a:ext>
            </a:extLst>
          </p:cNvPr>
          <p:cNvSpPr/>
          <p:nvPr/>
        </p:nvSpPr>
        <p:spPr>
          <a:xfrm>
            <a:off x="2569099" y="4437425"/>
            <a:ext cx="180049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378 </a:t>
            </a:r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÷ 5 </a:t>
            </a:r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= 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51ED2284-D8EF-43A8-97D5-57CB4E3CC3AB}"/>
              </a:ext>
            </a:extLst>
          </p:cNvPr>
          <p:cNvSpPr/>
          <p:nvPr/>
        </p:nvSpPr>
        <p:spPr>
          <a:xfrm>
            <a:off x="6828257" y="3414968"/>
            <a:ext cx="370005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Not a whole number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9536C79B-19EC-4376-BF4F-65452DD56B26}"/>
              </a:ext>
            </a:extLst>
          </p:cNvPr>
          <p:cNvSpPr/>
          <p:nvPr/>
        </p:nvSpPr>
        <p:spPr>
          <a:xfrm>
            <a:off x="4208468" y="4443795"/>
            <a:ext cx="370005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Not a whole number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7983B947-CDA6-462F-8BC7-AA85B7AE52ED}"/>
              </a:ext>
            </a:extLst>
          </p:cNvPr>
          <p:cNvSpPr/>
          <p:nvPr/>
        </p:nvSpPr>
        <p:spPr>
          <a:xfrm>
            <a:off x="2569505" y="5009840"/>
            <a:ext cx="180049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378 </a:t>
            </a:r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÷ 6 </a:t>
            </a:r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= 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2A99685F-6939-41C7-ABD1-825300BEF85B}"/>
              </a:ext>
            </a:extLst>
          </p:cNvPr>
          <p:cNvSpPr/>
          <p:nvPr/>
        </p:nvSpPr>
        <p:spPr>
          <a:xfrm>
            <a:off x="4727219" y="5364903"/>
            <a:ext cx="890583" cy="44929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9C48BA83-C867-46E3-8D42-831933EC1FA8}"/>
              </a:ext>
            </a:extLst>
          </p:cNvPr>
          <p:cNvSpPr/>
          <p:nvPr/>
        </p:nvSpPr>
        <p:spPr>
          <a:xfrm>
            <a:off x="5618078" y="5366087"/>
            <a:ext cx="446197" cy="44929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4C8C34E1-2A7D-4BFE-A6FD-647D8556FC09}"/>
              </a:ext>
            </a:extLst>
          </p:cNvPr>
          <p:cNvSpPr txBox="1"/>
          <p:nvPr/>
        </p:nvSpPr>
        <p:spPr>
          <a:xfrm>
            <a:off x="4720646" y="5303851"/>
            <a:ext cx="138393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3 7 8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1E2EF2C2-0201-4C48-80B6-4C0C81775907}"/>
              </a:ext>
            </a:extLst>
          </p:cNvPr>
          <p:cNvSpPr txBox="1"/>
          <p:nvPr/>
        </p:nvSpPr>
        <p:spPr>
          <a:xfrm>
            <a:off x="4246029" y="5316914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49845A5A-F7E1-445F-A78D-DD2A5B5D56D4}"/>
              </a:ext>
            </a:extLst>
          </p:cNvPr>
          <p:cNvCxnSpPr>
            <a:cxnSpLocks/>
          </p:cNvCxnSpPr>
          <p:nvPr/>
        </p:nvCxnSpPr>
        <p:spPr>
          <a:xfrm>
            <a:off x="4720646" y="5366471"/>
            <a:ext cx="134128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12C8D764-3A6C-4255-A11D-DE39827DA3CD}"/>
              </a:ext>
            </a:extLst>
          </p:cNvPr>
          <p:cNvCxnSpPr>
            <a:cxnSpLocks/>
          </p:cNvCxnSpPr>
          <p:nvPr/>
        </p:nvCxnSpPr>
        <p:spPr>
          <a:xfrm flipH="1">
            <a:off x="4735800" y="5366471"/>
            <a:ext cx="3798" cy="44740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>
            <a:extLst>
              <a:ext uri="{FF2B5EF4-FFF2-40B4-BE49-F238E27FC236}">
                <a16:creationId xmlns:a16="http://schemas.microsoft.com/office/drawing/2014/main" id="{EF4991D1-1FC6-4F2F-9AFE-2EF85F4F6DBB}"/>
              </a:ext>
            </a:extLst>
          </p:cNvPr>
          <p:cNvSpPr txBox="1"/>
          <p:nvPr/>
        </p:nvSpPr>
        <p:spPr>
          <a:xfrm>
            <a:off x="5162605" y="4866161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EA6D9E80-CF5E-4743-AC1E-0D1F5D706D8E}"/>
              </a:ext>
            </a:extLst>
          </p:cNvPr>
          <p:cNvSpPr txBox="1"/>
          <p:nvPr/>
        </p:nvSpPr>
        <p:spPr>
          <a:xfrm>
            <a:off x="5585611" y="4866161"/>
            <a:ext cx="133877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66E85328-4455-49CA-BCBF-0E72C9C935BA}"/>
              </a:ext>
            </a:extLst>
          </p:cNvPr>
          <p:cNvSpPr txBox="1"/>
          <p:nvPr/>
        </p:nvSpPr>
        <p:spPr>
          <a:xfrm>
            <a:off x="5471855" y="5343808"/>
            <a:ext cx="4474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  <a:endParaRPr lang="en-GB" sz="32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750EDA98-6B89-4F51-9E7A-41BC3E739094}"/>
              </a:ext>
            </a:extLst>
          </p:cNvPr>
          <p:cNvSpPr txBox="1"/>
          <p:nvPr/>
        </p:nvSpPr>
        <p:spPr>
          <a:xfrm>
            <a:off x="687039" y="968516"/>
            <a:ext cx="61924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ED998164-4665-4F5C-81B6-9003F54C2D03}"/>
              </a:ext>
            </a:extLst>
          </p:cNvPr>
          <p:cNvSpPr txBox="1"/>
          <p:nvPr/>
        </p:nvSpPr>
        <p:spPr>
          <a:xfrm>
            <a:off x="1645428" y="968516"/>
            <a:ext cx="61924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2F674D35-8C0B-47FC-A5BE-E6BE3CC9647C}"/>
              </a:ext>
            </a:extLst>
          </p:cNvPr>
          <p:cNvSpPr txBox="1"/>
          <p:nvPr/>
        </p:nvSpPr>
        <p:spPr>
          <a:xfrm>
            <a:off x="3550075" y="968516"/>
            <a:ext cx="61924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1811704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"/>
                            </p:stCondLst>
                            <p:childTnLst>
                              <p:par>
                                <p:cTn id="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500"/>
                            </p:stCondLst>
                            <p:childTnLst>
                              <p:par>
                                <p:cTn id="1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22" grpId="0" animBg="1"/>
      <p:bldP spid="22" grpId="1" animBg="1"/>
      <p:bldP spid="23" grpId="0" animBg="1"/>
      <p:bldP spid="23" grpId="1" animBg="1"/>
      <p:bldP spid="24" grpId="0"/>
      <p:bldP spid="25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 animBg="1"/>
      <p:bldP spid="35" grpId="1" animBg="1"/>
      <p:bldP spid="36" grpId="0" animBg="1"/>
      <p:bldP spid="36" grpId="1" animBg="1"/>
      <p:bldP spid="37" grpId="0"/>
      <p:bldP spid="38" grpId="0"/>
      <p:bldP spid="41" grpId="0"/>
      <p:bldP spid="42" grpId="0"/>
      <p:bldP spid="43" grpId="0"/>
      <p:bldP spid="44" grpId="0"/>
      <p:bldP spid="45" grpId="0"/>
      <p:bldP spid="46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Write what the three missing digits could be in this calculation.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8E262AB-E1FE-46F4-BD7C-5F889F561D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2605" y="735591"/>
            <a:ext cx="7913977" cy="1096792"/>
          </a:xfrm>
          <a:prstGeom prst="rect">
            <a:avLst/>
          </a:prstGeom>
        </p:spPr>
      </p:pic>
      <p:sp>
        <p:nvSpPr>
          <p:cNvPr id="34" name="Rectangle 33">
            <a:extLst>
              <a:ext uri="{FF2B5EF4-FFF2-40B4-BE49-F238E27FC236}">
                <a16:creationId xmlns:a16="http://schemas.microsoft.com/office/drawing/2014/main" id="{7983B947-CDA6-462F-8BC7-AA85B7AE52ED}"/>
              </a:ext>
            </a:extLst>
          </p:cNvPr>
          <p:cNvSpPr/>
          <p:nvPr/>
        </p:nvSpPr>
        <p:spPr>
          <a:xfrm>
            <a:off x="2569505" y="2070702"/>
            <a:ext cx="180049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378 </a:t>
            </a:r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÷ 7 </a:t>
            </a:r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= 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2A99685F-6939-41C7-ABD1-825300BEF85B}"/>
              </a:ext>
            </a:extLst>
          </p:cNvPr>
          <p:cNvSpPr/>
          <p:nvPr/>
        </p:nvSpPr>
        <p:spPr>
          <a:xfrm>
            <a:off x="4727219" y="2425765"/>
            <a:ext cx="890583" cy="44929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9C48BA83-C867-46E3-8D42-831933EC1FA8}"/>
              </a:ext>
            </a:extLst>
          </p:cNvPr>
          <p:cNvSpPr/>
          <p:nvPr/>
        </p:nvSpPr>
        <p:spPr>
          <a:xfrm>
            <a:off x="5618078" y="2426949"/>
            <a:ext cx="446197" cy="44929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4C8C34E1-2A7D-4BFE-A6FD-647D8556FC09}"/>
              </a:ext>
            </a:extLst>
          </p:cNvPr>
          <p:cNvSpPr txBox="1"/>
          <p:nvPr/>
        </p:nvSpPr>
        <p:spPr>
          <a:xfrm>
            <a:off x="4720646" y="2364713"/>
            <a:ext cx="138393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3 7 8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1E2EF2C2-0201-4C48-80B6-4C0C81775907}"/>
              </a:ext>
            </a:extLst>
          </p:cNvPr>
          <p:cNvSpPr txBox="1"/>
          <p:nvPr/>
        </p:nvSpPr>
        <p:spPr>
          <a:xfrm>
            <a:off x="4246029" y="2377776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</a:t>
            </a:r>
          </a:p>
        </p:txBody>
      </p: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49845A5A-F7E1-445F-A78D-DD2A5B5D56D4}"/>
              </a:ext>
            </a:extLst>
          </p:cNvPr>
          <p:cNvCxnSpPr>
            <a:cxnSpLocks/>
          </p:cNvCxnSpPr>
          <p:nvPr/>
        </p:nvCxnSpPr>
        <p:spPr>
          <a:xfrm>
            <a:off x="4720646" y="2427333"/>
            <a:ext cx="134128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12C8D764-3A6C-4255-A11D-DE39827DA3CD}"/>
              </a:ext>
            </a:extLst>
          </p:cNvPr>
          <p:cNvCxnSpPr>
            <a:cxnSpLocks/>
          </p:cNvCxnSpPr>
          <p:nvPr/>
        </p:nvCxnSpPr>
        <p:spPr>
          <a:xfrm flipH="1">
            <a:off x="4735800" y="2427333"/>
            <a:ext cx="3798" cy="44740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>
            <a:extLst>
              <a:ext uri="{FF2B5EF4-FFF2-40B4-BE49-F238E27FC236}">
                <a16:creationId xmlns:a16="http://schemas.microsoft.com/office/drawing/2014/main" id="{EF4991D1-1FC6-4F2F-9AFE-2EF85F4F6DBB}"/>
              </a:ext>
            </a:extLst>
          </p:cNvPr>
          <p:cNvSpPr txBox="1"/>
          <p:nvPr/>
        </p:nvSpPr>
        <p:spPr>
          <a:xfrm>
            <a:off x="5162605" y="1927023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EA6D9E80-CF5E-4743-AC1E-0D1F5D706D8E}"/>
              </a:ext>
            </a:extLst>
          </p:cNvPr>
          <p:cNvSpPr txBox="1"/>
          <p:nvPr/>
        </p:nvSpPr>
        <p:spPr>
          <a:xfrm>
            <a:off x="5585611" y="1927023"/>
            <a:ext cx="133877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66E85328-4455-49CA-BCBF-0E72C9C935BA}"/>
              </a:ext>
            </a:extLst>
          </p:cNvPr>
          <p:cNvSpPr txBox="1"/>
          <p:nvPr/>
        </p:nvSpPr>
        <p:spPr>
          <a:xfrm>
            <a:off x="5471855" y="2404670"/>
            <a:ext cx="4474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  <a:endParaRPr lang="en-GB" sz="32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750EDA98-6B89-4F51-9E7A-41BC3E739094}"/>
              </a:ext>
            </a:extLst>
          </p:cNvPr>
          <p:cNvSpPr txBox="1"/>
          <p:nvPr/>
        </p:nvSpPr>
        <p:spPr>
          <a:xfrm>
            <a:off x="687039" y="968516"/>
            <a:ext cx="61924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ED998164-4665-4F5C-81B6-9003F54C2D03}"/>
              </a:ext>
            </a:extLst>
          </p:cNvPr>
          <p:cNvSpPr txBox="1"/>
          <p:nvPr/>
        </p:nvSpPr>
        <p:spPr>
          <a:xfrm>
            <a:off x="1645428" y="968516"/>
            <a:ext cx="61924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2F674D35-8C0B-47FC-A5BE-E6BE3CC9647C}"/>
              </a:ext>
            </a:extLst>
          </p:cNvPr>
          <p:cNvSpPr txBox="1"/>
          <p:nvPr/>
        </p:nvSpPr>
        <p:spPr>
          <a:xfrm>
            <a:off x="3550075" y="968516"/>
            <a:ext cx="61924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19967443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35" grpId="0" animBg="1"/>
      <p:bldP spid="35" grpId="1" animBg="1"/>
      <p:bldP spid="36" grpId="0" animBg="1"/>
      <p:bldP spid="36" grpId="1" animBg="1"/>
      <p:bldP spid="37" grpId="0"/>
      <p:bldP spid="38" grpId="0"/>
      <p:bldP spid="41" grpId="0"/>
      <p:bldP spid="42" grpId="0"/>
      <p:bldP spid="43" grpId="0"/>
      <p:bldP spid="44" grpId="0"/>
      <p:bldP spid="45" grpId="0"/>
      <p:bldP spid="46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Write what the three missing digits could be in this calculation.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8E262AB-E1FE-46F4-BD7C-5F889F561D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2605" y="735591"/>
            <a:ext cx="7913977" cy="1096792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1EF9E1C3-DCBA-463C-9C98-7179A26D663A}"/>
              </a:ext>
            </a:extLst>
          </p:cNvPr>
          <p:cNvSpPr/>
          <p:nvPr/>
        </p:nvSpPr>
        <p:spPr>
          <a:xfrm>
            <a:off x="2569099" y="1963541"/>
            <a:ext cx="180049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378 </a:t>
            </a:r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÷ 8 </a:t>
            </a:r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= 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373AD73-5387-42C1-ACA9-49FF9C600621}"/>
              </a:ext>
            </a:extLst>
          </p:cNvPr>
          <p:cNvSpPr/>
          <p:nvPr/>
        </p:nvSpPr>
        <p:spPr>
          <a:xfrm>
            <a:off x="4718638" y="2466204"/>
            <a:ext cx="890583" cy="44929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C7F53CA-7F60-46A1-8CAB-20066C038DF2}"/>
              </a:ext>
            </a:extLst>
          </p:cNvPr>
          <p:cNvSpPr/>
          <p:nvPr/>
        </p:nvSpPr>
        <p:spPr>
          <a:xfrm>
            <a:off x="5609497" y="2467388"/>
            <a:ext cx="446197" cy="44929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7846FB8-5AF6-4F37-A913-E46552B85B9D}"/>
              </a:ext>
            </a:extLst>
          </p:cNvPr>
          <p:cNvSpPr txBox="1"/>
          <p:nvPr/>
        </p:nvSpPr>
        <p:spPr>
          <a:xfrm>
            <a:off x="4712065" y="2405152"/>
            <a:ext cx="138393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3 7 8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A0A207C-1DD9-491A-83AD-904BF82913B7}"/>
              </a:ext>
            </a:extLst>
          </p:cNvPr>
          <p:cNvSpPr txBox="1"/>
          <p:nvPr/>
        </p:nvSpPr>
        <p:spPr>
          <a:xfrm>
            <a:off x="4237448" y="2418215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F9179602-ECF7-49FD-AE1F-245F8E040060}"/>
              </a:ext>
            </a:extLst>
          </p:cNvPr>
          <p:cNvCxnSpPr>
            <a:cxnSpLocks/>
          </p:cNvCxnSpPr>
          <p:nvPr/>
        </p:nvCxnSpPr>
        <p:spPr>
          <a:xfrm>
            <a:off x="4712065" y="2467772"/>
            <a:ext cx="134128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6B56326F-0258-43AC-87BD-E0594E7B7C43}"/>
              </a:ext>
            </a:extLst>
          </p:cNvPr>
          <p:cNvCxnSpPr>
            <a:cxnSpLocks/>
          </p:cNvCxnSpPr>
          <p:nvPr/>
        </p:nvCxnSpPr>
        <p:spPr>
          <a:xfrm flipH="1">
            <a:off x="4727219" y="2467772"/>
            <a:ext cx="3798" cy="44740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86E7E092-C3BA-4AFB-B3F6-6C8D02D6C7C1}"/>
              </a:ext>
            </a:extLst>
          </p:cNvPr>
          <p:cNvSpPr txBox="1"/>
          <p:nvPr/>
        </p:nvSpPr>
        <p:spPr>
          <a:xfrm>
            <a:off x="5154024" y="1967462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11FDBC46-A9BC-4D44-9DC9-A18C009DF4D0}"/>
              </a:ext>
            </a:extLst>
          </p:cNvPr>
          <p:cNvSpPr txBox="1"/>
          <p:nvPr/>
        </p:nvSpPr>
        <p:spPr>
          <a:xfrm>
            <a:off x="5577030" y="1967462"/>
            <a:ext cx="133877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 r2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64EAAF7C-07E1-4CA4-9577-D3415C9B0EDA}"/>
              </a:ext>
            </a:extLst>
          </p:cNvPr>
          <p:cNvSpPr txBox="1"/>
          <p:nvPr/>
        </p:nvSpPr>
        <p:spPr>
          <a:xfrm>
            <a:off x="5463274" y="2445109"/>
            <a:ext cx="4474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  <a:endParaRPr lang="en-GB" sz="32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51ED2284-D8EF-43A8-97D5-57CB4E3CC3AB}"/>
              </a:ext>
            </a:extLst>
          </p:cNvPr>
          <p:cNvSpPr/>
          <p:nvPr/>
        </p:nvSpPr>
        <p:spPr>
          <a:xfrm>
            <a:off x="6828257" y="1963540"/>
            <a:ext cx="370005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Not a whole number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7983B947-CDA6-462F-8BC7-AA85B7AE52ED}"/>
              </a:ext>
            </a:extLst>
          </p:cNvPr>
          <p:cNvSpPr/>
          <p:nvPr/>
        </p:nvSpPr>
        <p:spPr>
          <a:xfrm>
            <a:off x="2569505" y="3282642"/>
            <a:ext cx="180049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378 </a:t>
            </a:r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÷ 9 </a:t>
            </a:r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= 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2A99685F-6939-41C7-ABD1-825300BEF85B}"/>
              </a:ext>
            </a:extLst>
          </p:cNvPr>
          <p:cNvSpPr/>
          <p:nvPr/>
        </p:nvSpPr>
        <p:spPr>
          <a:xfrm>
            <a:off x="4727219" y="3637705"/>
            <a:ext cx="890583" cy="44929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9C48BA83-C867-46E3-8D42-831933EC1FA8}"/>
              </a:ext>
            </a:extLst>
          </p:cNvPr>
          <p:cNvSpPr/>
          <p:nvPr/>
        </p:nvSpPr>
        <p:spPr>
          <a:xfrm>
            <a:off x="5618078" y="3638889"/>
            <a:ext cx="446197" cy="44929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4C8C34E1-2A7D-4BFE-A6FD-647D8556FC09}"/>
              </a:ext>
            </a:extLst>
          </p:cNvPr>
          <p:cNvSpPr txBox="1"/>
          <p:nvPr/>
        </p:nvSpPr>
        <p:spPr>
          <a:xfrm>
            <a:off x="4720646" y="3576653"/>
            <a:ext cx="138393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3 7 8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1E2EF2C2-0201-4C48-80B6-4C0C81775907}"/>
              </a:ext>
            </a:extLst>
          </p:cNvPr>
          <p:cNvSpPr txBox="1"/>
          <p:nvPr/>
        </p:nvSpPr>
        <p:spPr>
          <a:xfrm>
            <a:off x="4246029" y="3589716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</a:t>
            </a:r>
          </a:p>
        </p:txBody>
      </p: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49845A5A-F7E1-445F-A78D-DD2A5B5D56D4}"/>
              </a:ext>
            </a:extLst>
          </p:cNvPr>
          <p:cNvCxnSpPr>
            <a:cxnSpLocks/>
          </p:cNvCxnSpPr>
          <p:nvPr/>
        </p:nvCxnSpPr>
        <p:spPr>
          <a:xfrm>
            <a:off x="4720646" y="3639273"/>
            <a:ext cx="134128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12C8D764-3A6C-4255-A11D-DE39827DA3CD}"/>
              </a:ext>
            </a:extLst>
          </p:cNvPr>
          <p:cNvCxnSpPr>
            <a:cxnSpLocks/>
          </p:cNvCxnSpPr>
          <p:nvPr/>
        </p:nvCxnSpPr>
        <p:spPr>
          <a:xfrm flipH="1">
            <a:off x="4735800" y="3639273"/>
            <a:ext cx="3798" cy="44740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>
            <a:extLst>
              <a:ext uri="{FF2B5EF4-FFF2-40B4-BE49-F238E27FC236}">
                <a16:creationId xmlns:a16="http://schemas.microsoft.com/office/drawing/2014/main" id="{EF4991D1-1FC6-4F2F-9AFE-2EF85F4F6DBB}"/>
              </a:ext>
            </a:extLst>
          </p:cNvPr>
          <p:cNvSpPr txBox="1"/>
          <p:nvPr/>
        </p:nvSpPr>
        <p:spPr>
          <a:xfrm>
            <a:off x="5162605" y="3138963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EA6D9E80-CF5E-4743-AC1E-0D1F5D706D8E}"/>
              </a:ext>
            </a:extLst>
          </p:cNvPr>
          <p:cNvSpPr txBox="1"/>
          <p:nvPr/>
        </p:nvSpPr>
        <p:spPr>
          <a:xfrm>
            <a:off x="5585611" y="3138963"/>
            <a:ext cx="133877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66E85328-4455-49CA-BCBF-0E72C9C935BA}"/>
              </a:ext>
            </a:extLst>
          </p:cNvPr>
          <p:cNvSpPr txBox="1"/>
          <p:nvPr/>
        </p:nvSpPr>
        <p:spPr>
          <a:xfrm>
            <a:off x="5471855" y="3616610"/>
            <a:ext cx="4474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  <a:endParaRPr lang="en-GB" sz="32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750EDA98-6B89-4F51-9E7A-41BC3E739094}"/>
              </a:ext>
            </a:extLst>
          </p:cNvPr>
          <p:cNvSpPr txBox="1"/>
          <p:nvPr/>
        </p:nvSpPr>
        <p:spPr>
          <a:xfrm>
            <a:off x="687039" y="968516"/>
            <a:ext cx="61924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ED998164-4665-4F5C-81B6-9003F54C2D03}"/>
              </a:ext>
            </a:extLst>
          </p:cNvPr>
          <p:cNvSpPr txBox="1"/>
          <p:nvPr/>
        </p:nvSpPr>
        <p:spPr>
          <a:xfrm>
            <a:off x="1645428" y="968516"/>
            <a:ext cx="61924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2F674D35-8C0B-47FC-A5BE-E6BE3CC9647C}"/>
              </a:ext>
            </a:extLst>
          </p:cNvPr>
          <p:cNvSpPr txBox="1"/>
          <p:nvPr/>
        </p:nvSpPr>
        <p:spPr>
          <a:xfrm>
            <a:off x="3550075" y="968516"/>
            <a:ext cx="61924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</a:t>
            </a:r>
          </a:p>
        </p:txBody>
      </p:sp>
    </p:spTree>
    <p:extLst>
      <p:ext uri="{BB962C8B-B14F-4D97-AF65-F5344CB8AC3E}">
        <p14:creationId xmlns:p14="http://schemas.microsoft.com/office/powerpoint/2010/main" val="8769261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500"/>
                            </p:stCondLst>
                            <p:childTnLst>
                              <p:par>
                                <p:cTn id="10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2" grpId="0" animBg="1"/>
      <p:bldP spid="22" grpId="1" animBg="1"/>
      <p:bldP spid="23" grpId="0" animBg="1"/>
      <p:bldP spid="23" grpId="1" animBg="1"/>
      <p:bldP spid="24" grpId="0"/>
      <p:bldP spid="25" grpId="0"/>
      <p:bldP spid="28" grpId="0"/>
      <p:bldP spid="29" grpId="0"/>
      <p:bldP spid="30" grpId="0"/>
      <p:bldP spid="32" grpId="0"/>
      <p:bldP spid="34" grpId="0"/>
      <p:bldP spid="35" grpId="0" animBg="1"/>
      <p:bldP spid="35" grpId="1" animBg="1"/>
      <p:bldP spid="36" grpId="0" animBg="1"/>
      <p:bldP spid="36" grpId="1" animBg="1"/>
      <p:bldP spid="37" grpId="0"/>
      <p:bldP spid="38" grpId="0"/>
      <p:bldP spid="41" grpId="0"/>
      <p:bldP spid="42" grpId="0"/>
      <p:bldP spid="43" grpId="0"/>
      <p:bldP spid="44" grpId="0"/>
      <p:bldP spid="45" grpId="0"/>
      <p:bldP spid="46" grpId="0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8EB0BC9-F6B4-443A-976B-27A086BA9CC5}"/>
              </a:ext>
            </a:extLst>
          </p:cNvPr>
          <p:cNvSpPr/>
          <p:nvPr/>
        </p:nvSpPr>
        <p:spPr>
          <a:xfrm>
            <a:off x="56123" y="50000"/>
            <a:ext cx="1067197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Fill in the three missing whole numbers in this calculation.</a:t>
            </a:r>
          </a:p>
          <a:p>
            <a:r>
              <a:rPr lang="en-US" sz="3200" b="1" dirty="0"/>
              <a:t>Each number is less than 10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2A85246-AE6A-40F8-BDCC-8DAC029A24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462" y="1183953"/>
            <a:ext cx="7416287" cy="123849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82DB35E-D7D8-40BA-BA78-4B6646F5A301}"/>
              </a:ext>
            </a:extLst>
          </p:cNvPr>
          <p:cNvSpPr txBox="1"/>
          <p:nvPr/>
        </p:nvSpPr>
        <p:spPr>
          <a:xfrm>
            <a:off x="6932717" y="2879796"/>
            <a:ext cx="138393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1 0 5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B67CD04-9360-4BD7-B8BE-B1E094AFEFEE}"/>
              </a:ext>
            </a:extLst>
          </p:cNvPr>
          <p:cNvSpPr txBox="1"/>
          <p:nvPr/>
        </p:nvSpPr>
        <p:spPr>
          <a:xfrm>
            <a:off x="6466450" y="2891670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D6F2DE04-3D34-449F-B636-57F6D597AAD8}"/>
              </a:ext>
            </a:extLst>
          </p:cNvPr>
          <p:cNvCxnSpPr>
            <a:cxnSpLocks/>
          </p:cNvCxnSpPr>
          <p:nvPr/>
        </p:nvCxnSpPr>
        <p:spPr>
          <a:xfrm>
            <a:off x="6941067" y="2941227"/>
            <a:ext cx="134128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D797D0D1-179D-40A5-8E51-2906E5A5B493}"/>
              </a:ext>
            </a:extLst>
          </p:cNvPr>
          <p:cNvCxnSpPr>
            <a:cxnSpLocks/>
          </p:cNvCxnSpPr>
          <p:nvPr/>
        </p:nvCxnSpPr>
        <p:spPr>
          <a:xfrm flipH="1">
            <a:off x="6956221" y="2941227"/>
            <a:ext cx="3798" cy="44740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3A28B135-68C2-42B7-884F-D496129CB0CE}"/>
              </a:ext>
            </a:extLst>
          </p:cNvPr>
          <p:cNvSpPr txBox="1"/>
          <p:nvPr/>
        </p:nvSpPr>
        <p:spPr>
          <a:xfrm>
            <a:off x="7388009" y="2426194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0C5422C-1275-4B0C-A556-C87EED6F7344}"/>
              </a:ext>
            </a:extLst>
          </p:cNvPr>
          <p:cNvSpPr txBox="1"/>
          <p:nvPr/>
        </p:nvSpPr>
        <p:spPr>
          <a:xfrm>
            <a:off x="7801733" y="2426194"/>
            <a:ext cx="117775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F7A32F1-748F-44D4-A333-6285C62585B3}"/>
              </a:ext>
            </a:extLst>
          </p:cNvPr>
          <p:cNvSpPr txBox="1"/>
          <p:nvPr/>
        </p:nvSpPr>
        <p:spPr>
          <a:xfrm>
            <a:off x="7670395" y="2916510"/>
            <a:ext cx="4474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  <a:endParaRPr lang="en-GB" sz="32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4D0077E-7CD5-481B-A4CA-744761258D9E}"/>
              </a:ext>
            </a:extLst>
          </p:cNvPr>
          <p:cNvSpPr txBox="1"/>
          <p:nvPr/>
        </p:nvSpPr>
        <p:spPr>
          <a:xfrm>
            <a:off x="6446931" y="3749667"/>
            <a:ext cx="216767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 x 5 =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118FAD6-55B2-4348-8AAD-7270DD3E79F7}"/>
              </a:ext>
            </a:extLst>
          </p:cNvPr>
          <p:cNvSpPr txBox="1"/>
          <p:nvPr/>
        </p:nvSpPr>
        <p:spPr>
          <a:xfrm>
            <a:off x="8282356" y="3749667"/>
            <a:ext cx="216767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3 5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516C9D0-D50A-407A-865E-40EAEFC52A49}"/>
              </a:ext>
            </a:extLst>
          </p:cNvPr>
          <p:cNvSpPr txBox="1"/>
          <p:nvPr/>
        </p:nvSpPr>
        <p:spPr>
          <a:xfrm>
            <a:off x="886726" y="1492029"/>
            <a:ext cx="81738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AAFAE89-FA06-422A-8FC8-D02CBFD6D686}"/>
              </a:ext>
            </a:extLst>
          </p:cNvPr>
          <p:cNvSpPr txBox="1"/>
          <p:nvPr/>
        </p:nvSpPr>
        <p:spPr>
          <a:xfrm>
            <a:off x="3048854" y="1492029"/>
            <a:ext cx="81738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D3E35E8-1FA8-4C0D-8BB1-0553FE9E5894}"/>
              </a:ext>
            </a:extLst>
          </p:cNvPr>
          <p:cNvSpPr txBox="1"/>
          <p:nvPr/>
        </p:nvSpPr>
        <p:spPr>
          <a:xfrm>
            <a:off x="5210982" y="1492029"/>
            <a:ext cx="83816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35376876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Write the three prime numbers which multiply to make 231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B5BB19D-F647-4EF0-BE49-601747618A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6437" y="875325"/>
            <a:ext cx="9959926" cy="116135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00E4ECE-3CEA-4EEF-B732-02542E0135D1}"/>
              </a:ext>
            </a:extLst>
          </p:cNvPr>
          <p:cNvSpPr txBox="1"/>
          <p:nvPr/>
        </p:nvSpPr>
        <p:spPr>
          <a:xfrm>
            <a:off x="9939660" y="3354046"/>
            <a:ext cx="3076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3398AA9-C6EB-4D0B-B1F7-22D0A93C6F5F}"/>
              </a:ext>
            </a:extLst>
          </p:cNvPr>
          <p:cNvSpPr txBox="1"/>
          <p:nvPr/>
        </p:nvSpPr>
        <p:spPr>
          <a:xfrm>
            <a:off x="9188958" y="3316737"/>
            <a:ext cx="138393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2 3 1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EA4CFD9-5AD2-4A99-9795-716D0F37EE20}"/>
              </a:ext>
            </a:extLst>
          </p:cNvPr>
          <p:cNvSpPr txBox="1"/>
          <p:nvPr/>
        </p:nvSpPr>
        <p:spPr>
          <a:xfrm>
            <a:off x="8714341" y="3329800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00CC9090-2839-44AD-9780-1C4151126039}"/>
              </a:ext>
            </a:extLst>
          </p:cNvPr>
          <p:cNvCxnSpPr>
            <a:cxnSpLocks/>
          </p:cNvCxnSpPr>
          <p:nvPr/>
        </p:nvCxnSpPr>
        <p:spPr>
          <a:xfrm>
            <a:off x="9188958" y="3379357"/>
            <a:ext cx="134128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0A6A9683-DCE2-49BF-AA87-18AAB5AB5147}"/>
              </a:ext>
            </a:extLst>
          </p:cNvPr>
          <p:cNvCxnSpPr>
            <a:cxnSpLocks/>
          </p:cNvCxnSpPr>
          <p:nvPr/>
        </p:nvCxnSpPr>
        <p:spPr>
          <a:xfrm>
            <a:off x="9207910" y="3363313"/>
            <a:ext cx="0" cy="45853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85F33726-13C7-4E7C-8F07-AE5836C0462F}"/>
              </a:ext>
            </a:extLst>
          </p:cNvPr>
          <p:cNvSpPr txBox="1"/>
          <p:nvPr/>
        </p:nvSpPr>
        <p:spPr>
          <a:xfrm>
            <a:off x="9624738" y="2885579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68CB8B4-2DAB-4230-92DE-7DD54E3523AE}"/>
              </a:ext>
            </a:extLst>
          </p:cNvPr>
          <p:cNvSpPr txBox="1"/>
          <p:nvPr/>
        </p:nvSpPr>
        <p:spPr>
          <a:xfrm>
            <a:off x="10077199" y="2872516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2B339F0-9C03-40A4-997C-C045CCC61C9A}"/>
              </a:ext>
            </a:extLst>
          </p:cNvPr>
          <p:cNvSpPr txBox="1"/>
          <p:nvPr/>
        </p:nvSpPr>
        <p:spPr>
          <a:xfrm>
            <a:off x="7809129" y="4154469"/>
            <a:ext cx="36074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1 x 7 = 7 7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DFF6939-0371-424D-A040-0FE351A76496}"/>
              </a:ext>
            </a:extLst>
          </p:cNvPr>
          <p:cNvSpPr txBox="1"/>
          <p:nvPr/>
        </p:nvSpPr>
        <p:spPr>
          <a:xfrm>
            <a:off x="955611" y="1140529"/>
            <a:ext cx="118695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1 1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C0BC812-CC64-4DCA-A0AF-0BE1D4FACBCC}"/>
              </a:ext>
            </a:extLst>
          </p:cNvPr>
          <p:cNvSpPr txBox="1"/>
          <p:nvPr/>
        </p:nvSpPr>
        <p:spPr>
          <a:xfrm>
            <a:off x="4187387" y="1140529"/>
            <a:ext cx="118695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6AFF3D6-54AC-425F-9244-D4A0CC5DC15F}"/>
              </a:ext>
            </a:extLst>
          </p:cNvPr>
          <p:cNvSpPr txBox="1"/>
          <p:nvPr/>
        </p:nvSpPr>
        <p:spPr>
          <a:xfrm>
            <a:off x="7282887" y="1140529"/>
            <a:ext cx="118695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B39F2E8-C26E-4C01-A161-AD6B957221F2}"/>
              </a:ext>
            </a:extLst>
          </p:cNvPr>
          <p:cNvSpPr/>
          <p:nvPr/>
        </p:nvSpPr>
        <p:spPr>
          <a:xfrm>
            <a:off x="7927518" y="2139197"/>
            <a:ext cx="402428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</a:rPr>
              <a:t>÷</a:t>
            </a:r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 2 will give a remainder.</a:t>
            </a:r>
          </a:p>
        </p:txBody>
      </p:sp>
    </p:spTree>
    <p:extLst>
      <p:ext uri="{BB962C8B-B14F-4D97-AF65-F5344CB8AC3E}">
        <p14:creationId xmlns:p14="http://schemas.microsoft.com/office/powerpoint/2010/main" val="29613620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11" grpId="0"/>
      <p:bldP spid="12" grpId="0"/>
      <p:bldP spid="13" grpId="0"/>
      <p:bldP spid="14" grpId="0"/>
      <p:bldP spid="15" grpId="0"/>
      <p:bldP spid="16" grpId="0"/>
      <p:bldP spid="17" grpId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9145027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/>
              <a:t>Three single-digit numbers multiply to make 504</a:t>
            </a:r>
          </a:p>
          <a:p>
            <a:r>
              <a:rPr lang="en-GB" sz="3200" b="1" dirty="0"/>
              <a:t>Write the missing numbers.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577A8BE-AF3D-453A-AEA0-A1D86A0D72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513" y="1257710"/>
            <a:ext cx="7329488" cy="124285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B4E0745-3865-4B4E-9BAD-295B0458880D}"/>
              </a:ext>
            </a:extLst>
          </p:cNvPr>
          <p:cNvSpPr txBox="1"/>
          <p:nvPr/>
        </p:nvSpPr>
        <p:spPr>
          <a:xfrm>
            <a:off x="1244049" y="3277911"/>
            <a:ext cx="138393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5 0 4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D8848F2-AEFB-4CF2-8AE7-E9008F33A1DD}"/>
              </a:ext>
            </a:extLst>
          </p:cNvPr>
          <p:cNvSpPr txBox="1"/>
          <p:nvPr/>
        </p:nvSpPr>
        <p:spPr>
          <a:xfrm>
            <a:off x="769432" y="3284315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48185B25-DB90-4DED-9CD5-1D59748C15C7}"/>
              </a:ext>
            </a:extLst>
          </p:cNvPr>
          <p:cNvCxnSpPr>
            <a:cxnSpLocks/>
          </p:cNvCxnSpPr>
          <p:nvPr/>
        </p:nvCxnSpPr>
        <p:spPr>
          <a:xfrm>
            <a:off x="1244049" y="3333872"/>
            <a:ext cx="134128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8130CF50-3BE1-4A1D-9BC4-958541BBAB21}"/>
              </a:ext>
            </a:extLst>
          </p:cNvPr>
          <p:cNvCxnSpPr>
            <a:cxnSpLocks/>
          </p:cNvCxnSpPr>
          <p:nvPr/>
        </p:nvCxnSpPr>
        <p:spPr>
          <a:xfrm>
            <a:off x="1263001" y="3317828"/>
            <a:ext cx="0" cy="45853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1D504A1A-586A-4D6A-886C-BFD986083AED}"/>
              </a:ext>
            </a:extLst>
          </p:cNvPr>
          <p:cNvSpPr txBox="1"/>
          <p:nvPr/>
        </p:nvSpPr>
        <p:spPr>
          <a:xfrm>
            <a:off x="1685371" y="2825346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7A95A96-6643-4C4F-9CFE-9339EAE17A9D}"/>
              </a:ext>
            </a:extLst>
          </p:cNvPr>
          <p:cNvSpPr txBox="1"/>
          <p:nvPr/>
        </p:nvSpPr>
        <p:spPr>
          <a:xfrm>
            <a:off x="2115664" y="2827031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C664B96-548A-4F21-8AC0-AACF4BB69A5C}"/>
              </a:ext>
            </a:extLst>
          </p:cNvPr>
          <p:cNvSpPr txBox="1"/>
          <p:nvPr/>
        </p:nvSpPr>
        <p:spPr>
          <a:xfrm>
            <a:off x="1980988" y="3312925"/>
            <a:ext cx="2663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3BF0EA0-9EEC-4EEC-8BBE-9049DACDE066}"/>
              </a:ext>
            </a:extLst>
          </p:cNvPr>
          <p:cNvSpPr txBox="1"/>
          <p:nvPr/>
        </p:nvSpPr>
        <p:spPr>
          <a:xfrm>
            <a:off x="2629662" y="2872239"/>
            <a:ext cx="706250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but multiplying two single-digit numbers can’t give an answer of 84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43BA49E-0DB0-44FC-9795-AAB4A7EF58F5}"/>
              </a:ext>
            </a:extLst>
          </p:cNvPr>
          <p:cNvSpPr txBox="1"/>
          <p:nvPr/>
        </p:nvSpPr>
        <p:spPr>
          <a:xfrm>
            <a:off x="1179132" y="4626832"/>
            <a:ext cx="138393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5 0 4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201F4E1-0F86-4B6D-ADE6-857437BA550A}"/>
              </a:ext>
            </a:extLst>
          </p:cNvPr>
          <p:cNvSpPr txBox="1"/>
          <p:nvPr/>
        </p:nvSpPr>
        <p:spPr>
          <a:xfrm>
            <a:off x="704515" y="4633236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AF7589FF-60F1-4E39-B921-B30796AFE12B}"/>
              </a:ext>
            </a:extLst>
          </p:cNvPr>
          <p:cNvCxnSpPr>
            <a:cxnSpLocks/>
          </p:cNvCxnSpPr>
          <p:nvPr/>
        </p:nvCxnSpPr>
        <p:spPr>
          <a:xfrm>
            <a:off x="1179132" y="4682793"/>
            <a:ext cx="134128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109282EC-0D28-41B1-A710-A00261F7FC07}"/>
              </a:ext>
            </a:extLst>
          </p:cNvPr>
          <p:cNvCxnSpPr>
            <a:cxnSpLocks/>
          </p:cNvCxnSpPr>
          <p:nvPr/>
        </p:nvCxnSpPr>
        <p:spPr>
          <a:xfrm>
            <a:off x="1198084" y="4666749"/>
            <a:ext cx="0" cy="45853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22753628-9017-44EF-B7F0-FA3FF726299B}"/>
              </a:ext>
            </a:extLst>
          </p:cNvPr>
          <p:cNvSpPr txBox="1"/>
          <p:nvPr/>
        </p:nvSpPr>
        <p:spPr>
          <a:xfrm>
            <a:off x="1620454" y="4174267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F11D1D6-6048-4776-B29D-AF683CE8CAF9}"/>
              </a:ext>
            </a:extLst>
          </p:cNvPr>
          <p:cNvSpPr txBox="1"/>
          <p:nvPr/>
        </p:nvSpPr>
        <p:spPr>
          <a:xfrm>
            <a:off x="2050747" y="4175952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97EF0A0-F0D5-4E7A-9EC7-93D253CA4EF8}"/>
              </a:ext>
            </a:extLst>
          </p:cNvPr>
          <p:cNvSpPr txBox="1"/>
          <p:nvPr/>
        </p:nvSpPr>
        <p:spPr>
          <a:xfrm>
            <a:off x="1916071" y="4661846"/>
            <a:ext cx="2663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1867A25-2A62-4B45-BC0E-05DF5E62D303}"/>
              </a:ext>
            </a:extLst>
          </p:cNvPr>
          <p:cNvSpPr txBox="1"/>
          <p:nvPr/>
        </p:nvSpPr>
        <p:spPr>
          <a:xfrm>
            <a:off x="2564745" y="4221160"/>
            <a:ext cx="706250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and because 9 x 8 = 72, then 72 x 7 = 504 we have our three numbers. 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744ADD4-0786-48D4-A95D-4FE344E7AACA}"/>
              </a:ext>
            </a:extLst>
          </p:cNvPr>
          <p:cNvSpPr txBox="1"/>
          <p:nvPr/>
        </p:nvSpPr>
        <p:spPr>
          <a:xfrm>
            <a:off x="700894" y="1559622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A4A42E5-CE0E-4533-8058-2776C8052AB7}"/>
              </a:ext>
            </a:extLst>
          </p:cNvPr>
          <p:cNvSpPr txBox="1"/>
          <p:nvPr/>
        </p:nvSpPr>
        <p:spPr>
          <a:xfrm>
            <a:off x="2779678" y="1559449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262CD20-0C6D-4B37-8CFA-1C43EDC2AF00}"/>
              </a:ext>
            </a:extLst>
          </p:cNvPr>
          <p:cNvSpPr txBox="1"/>
          <p:nvPr/>
        </p:nvSpPr>
        <p:spPr>
          <a:xfrm>
            <a:off x="4886598" y="1553628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12631696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2" grpId="0"/>
      <p:bldP spid="13" grpId="0"/>
      <p:bldP spid="14" grpId="0"/>
      <p:bldP spid="15" grpId="0"/>
      <p:bldP spid="16" grpId="0"/>
      <p:bldP spid="17" grpId="0"/>
      <p:bldP spid="20" grpId="0"/>
      <p:bldP spid="21" grpId="0"/>
      <p:bldP spid="22" grpId="0"/>
      <p:bldP spid="23" grpId="0"/>
      <p:bldP spid="24" grpId="0"/>
      <p:bldP spid="25" grpId="0"/>
      <p:bldP spid="26" grpId="0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3" y="2031201"/>
            <a:ext cx="1090282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/>
              <a:t>Use all four digit cards to make this number sentence correct. </a:t>
            </a:r>
            <a:endParaRPr lang="en-GB" sz="40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D3DC4FD-809B-4358-B6D5-6BA093C383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1679" y="201859"/>
            <a:ext cx="5800293" cy="176925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B26EF2F-C7E7-4592-A7F1-625DBF4EFC4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4910" y="2630259"/>
            <a:ext cx="6788726" cy="129382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6636E43-A10B-4C8E-B67F-EF0CE5790CAD}"/>
              </a:ext>
            </a:extLst>
          </p:cNvPr>
          <p:cNvSpPr txBox="1"/>
          <p:nvPr/>
        </p:nvSpPr>
        <p:spPr>
          <a:xfrm>
            <a:off x="719433" y="2959703"/>
            <a:ext cx="36235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5EF7BDD-01AC-4639-A061-7ACAD1F45A05}"/>
              </a:ext>
            </a:extLst>
          </p:cNvPr>
          <p:cNvSpPr txBox="1"/>
          <p:nvPr/>
        </p:nvSpPr>
        <p:spPr>
          <a:xfrm>
            <a:off x="3585043" y="2959703"/>
            <a:ext cx="36235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ADAF510-E9E6-4581-9E8B-498C0433B8F2}"/>
              </a:ext>
            </a:extLst>
          </p:cNvPr>
          <p:cNvSpPr txBox="1"/>
          <p:nvPr/>
        </p:nvSpPr>
        <p:spPr>
          <a:xfrm>
            <a:off x="1510143" y="2959703"/>
            <a:ext cx="36235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F2FD70E-3FAB-4344-9732-BD3E060DD810}"/>
              </a:ext>
            </a:extLst>
          </p:cNvPr>
          <p:cNvSpPr txBox="1"/>
          <p:nvPr/>
        </p:nvSpPr>
        <p:spPr>
          <a:xfrm>
            <a:off x="4409937" y="2959703"/>
            <a:ext cx="36235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AE8C03F-7C5E-4CC1-B185-6ADAD3D3FD01}"/>
              </a:ext>
            </a:extLst>
          </p:cNvPr>
          <p:cNvSpPr/>
          <p:nvPr/>
        </p:nvSpPr>
        <p:spPr>
          <a:xfrm>
            <a:off x="8604854" y="3704993"/>
            <a:ext cx="446197" cy="43913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EB5FC5B-911B-40EE-B670-45A93294BB0D}"/>
              </a:ext>
            </a:extLst>
          </p:cNvPr>
          <p:cNvSpPr/>
          <p:nvPr/>
        </p:nvSpPr>
        <p:spPr>
          <a:xfrm>
            <a:off x="8163214" y="3704538"/>
            <a:ext cx="446197" cy="43913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C693322-6BEB-4777-A39E-05C22BE29F22}"/>
              </a:ext>
            </a:extLst>
          </p:cNvPr>
          <p:cNvSpPr/>
          <p:nvPr/>
        </p:nvSpPr>
        <p:spPr>
          <a:xfrm>
            <a:off x="8601339" y="2802894"/>
            <a:ext cx="446197" cy="90186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C00946D-D2E8-48AC-8576-2A7EAD9DF1CF}"/>
              </a:ext>
            </a:extLst>
          </p:cNvPr>
          <p:cNvSpPr/>
          <p:nvPr/>
        </p:nvSpPr>
        <p:spPr>
          <a:xfrm>
            <a:off x="8155730" y="2802439"/>
            <a:ext cx="446197" cy="90186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6B28CE40-9AAF-48E2-919F-908F4887101E}"/>
              </a:ext>
            </a:extLst>
          </p:cNvPr>
          <p:cNvCxnSpPr>
            <a:cxnSpLocks/>
          </p:cNvCxnSpPr>
          <p:nvPr/>
        </p:nvCxnSpPr>
        <p:spPr>
          <a:xfrm>
            <a:off x="7264801" y="4141049"/>
            <a:ext cx="1778632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BABAA3C2-C0C4-4D77-9108-A412BF38501C}"/>
              </a:ext>
            </a:extLst>
          </p:cNvPr>
          <p:cNvSpPr txBox="1"/>
          <p:nvPr/>
        </p:nvSpPr>
        <p:spPr>
          <a:xfrm>
            <a:off x="8156376" y="3159799"/>
            <a:ext cx="4164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8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6202824-9831-4F90-A03D-E5DA59967215}"/>
              </a:ext>
            </a:extLst>
          </p:cNvPr>
          <p:cNvSpPr txBox="1"/>
          <p:nvPr/>
        </p:nvSpPr>
        <p:spPr>
          <a:xfrm>
            <a:off x="8628812" y="3153255"/>
            <a:ext cx="4752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6884B74-C249-4E1C-AEB5-D3E20FA97F2D}"/>
              </a:ext>
            </a:extLst>
          </p:cNvPr>
          <p:cNvSpPr txBox="1"/>
          <p:nvPr/>
        </p:nvSpPr>
        <p:spPr>
          <a:xfrm>
            <a:off x="8174155" y="3584870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6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5629FF8-5A9A-4119-9674-FDD324107B43}"/>
              </a:ext>
            </a:extLst>
          </p:cNvPr>
          <p:cNvSpPr txBox="1"/>
          <p:nvPr/>
        </p:nvSpPr>
        <p:spPr>
          <a:xfrm>
            <a:off x="8617891" y="3592754"/>
            <a:ext cx="5015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4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7829F13-8A2B-47A7-B862-66752CBAB8F8}"/>
              </a:ext>
            </a:extLst>
          </p:cNvPr>
          <p:cNvSpPr txBox="1"/>
          <p:nvPr/>
        </p:nvSpPr>
        <p:spPr>
          <a:xfrm>
            <a:off x="6875219" y="3634533"/>
            <a:ext cx="38504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x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C75F567-085B-44A7-B1AC-C95925BF54B5}"/>
              </a:ext>
            </a:extLst>
          </p:cNvPr>
          <p:cNvSpPr txBox="1"/>
          <p:nvPr/>
        </p:nvSpPr>
        <p:spPr>
          <a:xfrm>
            <a:off x="8205315" y="2967642"/>
            <a:ext cx="3566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93A8E80-68D4-4BAD-A2BB-87CCD8FE5363}"/>
              </a:ext>
            </a:extLst>
          </p:cNvPr>
          <p:cNvSpPr txBox="1"/>
          <p:nvPr/>
        </p:nvSpPr>
        <p:spPr>
          <a:xfrm>
            <a:off x="8597729" y="4088256"/>
            <a:ext cx="35664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C8F67BC-D3B6-4B1D-8C81-B96400BB60D8}"/>
              </a:ext>
            </a:extLst>
          </p:cNvPr>
          <p:cNvSpPr txBox="1"/>
          <p:nvPr/>
        </p:nvSpPr>
        <p:spPr>
          <a:xfrm>
            <a:off x="7694769" y="4088256"/>
            <a:ext cx="98423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3 2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912DED5-904B-433C-A8AE-CDA1DBAA4809}"/>
              </a:ext>
            </a:extLst>
          </p:cNvPr>
          <p:cNvSpPr txBox="1"/>
          <p:nvPr/>
        </p:nvSpPr>
        <p:spPr>
          <a:xfrm>
            <a:off x="8595316" y="4519607"/>
            <a:ext cx="4427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FF0AB00B-94A1-42B0-8FB7-102896F3516F}"/>
              </a:ext>
            </a:extLst>
          </p:cNvPr>
          <p:cNvSpPr txBox="1"/>
          <p:nvPr/>
        </p:nvSpPr>
        <p:spPr>
          <a:xfrm>
            <a:off x="8153785" y="4519607"/>
            <a:ext cx="4427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7D73ED32-32F2-4C4A-8C24-89C6F3CD6C22}"/>
              </a:ext>
            </a:extLst>
          </p:cNvPr>
          <p:cNvSpPr txBox="1"/>
          <p:nvPr/>
        </p:nvSpPr>
        <p:spPr>
          <a:xfrm>
            <a:off x="7249871" y="4519607"/>
            <a:ext cx="93921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4 9</a:t>
            </a: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325322CA-3C68-4B17-AB86-A4EDB53ED174}"/>
              </a:ext>
            </a:extLst>
          </p:cNvPr>
          <p:cNvCxnSpPr>
            <a:cxnSpLocks/>
          </p:cNvCxnSpPr>
          <p:nvPr/>
        </p:nvCxnSpPr>
        <p:spPr>
          <a:xfrm>
            <a:off x="7267882" y="5036599"/>
            <a:ext cx="178212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51D1C5D5-CF8B-4EE6-A72F-39046B3B6E29}"/>
              </a:ext>
            </a:extLst>
          </p:cNvPr>
          <p:cNvSpPr txBox="1"/>
          <p:nvPr/>
        </p:nvSpPr>
        <p:spPr>
          <a:xfrm>
            <a:off x="8595316" y="4956934"/>
            <a:ext cx="4427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E4D1255A-CD0A-4A3E-9B37-9024DFDE3FF7}"/>
              </a:ext>
            </a:extLst>
          </p:cNvPr>
          <p:cNvSpPr txBox="1"/>
          <p:nvPr/>
        </p:nvSpPr>
        <p:spPr>
          <a:xfrm>
            <a:off x="8139919" y="4966324"/>
            <a:ext cx="4427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A9582C04-168C-40C3-82BB-9FEDA765EF8D}"/>
              </a:ext>
            </a:extLst>
          </p:cNvPr>
          <p:cNvSpPr txBox="1"/>
          <p:nvPr/>
        </p:nvSpPr>
        <p:spPr>
          <a:xfrm>
            <a:off x="7695975" y="4958376"/>
            <a:ext cx="4427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62995E5D-5F7E-42D4-BF1C-E670BCA165B8}"/>
              </a:ext>
            </a:extLst>
          </p:cNvPr>
          <p:cNvSpPr txBox="1"/>
          <p:nvPr/>
        </p:nvSpPr>
        <p:spPr>
          <a:xfrm>
            <a:off x="7314250" y="4080308"/>
            <a:ext cx="4427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3750D3A3-6CF9-44EC-9539-B7552E0E2004}"/>
              </a:ext>
            </a:extLst>
          </p:cNvPr>
          <p:cNvSpPr txBox="1"/>
          <p:nvPr/>
        </p:nvSpPr>
        <p:spPr>
          <a:xfrm>
            <a:off x="7238165" y="4962027"/>
            <a:ext cx="4427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37F9C2B9-C8F6-4D4A-99E8-99E6EDFE606E}"/>
              </a:ext>
            </a:extLst>
          </p:cNvPr>
          <p:cNvSpPr/>
          <p:nvPr/>
        </p:nvSpPr>
        <p:spPr>
          <a:xfrm>
            <a:off x="11071656" y="3704993"/>
            <a:ext cx="446197" cy="43913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CED65790-388D-4BC7-BDEA-633C586682D9}"/>
              </a:ext>
            </a:extLst>
          </p:cNvPr>
          <p:cNvSpPr/>
          <p:nvPr/>
        </p:nvSpPr>
        <p:spPr>
          <a:xfrm>
            <a:off x="10630016" y="3704538"/>
            <a:ext cx="446197" cy="43913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CE1F9D76-2FDD-4736-B92D-9D3574BDB285}"/>
              </a:ext>
            </a:extLst>
          </p:cNvPr>
          <p:cNvSpPr/>
          <p:nvPr/>
        </p:nvSpPr>
        <p:spPr>
          <a:xfrm>
            <a:off x="11068141" y="2802894"/>
            <a:ext cx="446197" cy="90186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55C37BA9-EC91-4589-93BA-2D5D1FE084B9}"/>
              </a:ext>
            </a:extLst>
          </p:cNvPr>
          <p:cNvSpPr/>
          <p:nvPr/>
        </p:nvSpPr>
        <p:spPr>
          <a:xfrm>
            <a:off x="10622532" y="2802439"/>
            <a:ext cx="446197" cy="90186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5708CEBB-323A-4849-82A7-AA9B8E70139C}"/>
              </a:ext>
            </a:extLst>
          </p:cNvPr>
          <p:cNvCxnSpPr>
            <a:cxnSpLocks/>
          </p:cNvCxnSpPr>
          <p:nvPr/>
        </p:nvCxnSpPr>
        <p:spPr>
          <a:xfrm>
            <a:off x="9731603" y="4141049"/>
            <a:ext cx="1778632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>
            <a:extLst>
              <a:ext uri="{FF2B5EF4-FFF2-40B4-BE49-F238E27FC236}">
                <a16:creationId xmlns:a16="http://schemas.microsoft.com/office/drawing/2014/main" id="{D77A3FEB-AC5C-4707-8F9F-6FAEEB41C544}"/>
              </a:ext>
            </a:extLst>
          </p:cNvPr>
          <p:cNvSpPr txBox="1"/>
          <p:nvPr/>
        </p:nvSpPr>
        <p:spPr>
          <a:xfrm>
            <a:off x="10623178" y="3159799"/>
            <a:ext cx="4164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8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38D3E4B6-355B-4B11-9A43-37CC859D5F2F}"/>
              </a:ext>
            </a:extLst>
          </p:cNvPr>
          <p:cNvSpPr txBox="1"/>
          <p:nvPr/>
        </p:nvSpPr>
        <p:spPr>
          <a:xfrm>
            <a:off x="11095614" y="3153255"/>
            <a:ext cx="4752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4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F186A4E4-CF1E-4661-BF30-689844349963}"/>
              </a:ext>
            </a:extLst>
          </p:cNvPr>
          <p:cNvSpPr txBox="1"/>
          <p:nvPr/>
        </p:nvSpPr>
        <p:spPr>
          <a:xfrm>
            <a:off x="10640957" y="3584870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6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E8B3A382-C1A5-4F87-95EA-572452EFA744}"/>
              </a:ext>
            </a:extLst>
          </p:cNvPr>
          <p:cNvSpPr txBox="1"/>
          <p:nvPr/>
        </p:nvSpPr>
        <p:spPr>
          <a:xfrm>
            <a:off x="11084693" y="3592754"/>
            <a:ext cx="5015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0845CC9B-5FAF-475A-A6CF-B30BFF312156}"/>
              </a:ext>
            </a:extLst>
          </p:cNvPr>
          <p:cNvSpPr txBox="1"/>
          <p:nvPr/>
        </p:nvSpPr>
        <p:spPr>
          <a:xfrm>
            <a:off x="9342021" y="3634533"/>
            <a:ext cx="38504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x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772EF1E6-1C92-444B-B574-2232176F8E13}"/>
              </a:ext>
            </a:extLst>
          </p:cNvPr>
          <p:cNvSpPr txBox="1"/>
          <p:nvPr/>
        </p:nvSpPr>
        <p:spPr>
          <a:xfrm>
            <a:off x="10672117" y="2967642"/>
            <a:ext cx="3566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027A8E38-0820-4F70-A6A3-A4B7802E7F6B}"/>
              </a:ext>
            </a:extLst>
          </p:cNvPr>
          <p:cNvSpPr txBox="1"/>
          <p:nvPr/>
        </p:nvSpPr>
        <p:spPr>
          <a:xfrm>
            <a:off x="11064531" y="4088256"/>
            <a:ext cx="35664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39986221-A6DD-461F-8EE8-9D661B752828}"/>
              </a:ext>
            </a:extLst>
          </p:cNvPr>
          <p:cNvSpPr txBox="1"/>
          <p:nvPr/>
        </p:nvSpPr>
        <p:spPr>
          <a:xfrm>
            <a:off x="10161571" y="4088256"/>
            <a:ext cx="98423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1 6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913F82FA-52F6-4144-BCB3-F79694799FA7}"/>
              </a:ext>
            </a:extLst>
          </p:cNvPr>
          <p:cNvSpPr txBox="1"/>
          <p:nvPr/>
        </p:nvSpPr>
        <p:spPr>
          <a:xfrm>
            <a:off x="11062118" y="4519607"/>
            <a:ext cx="4427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A34F4568-6CA1-45B7-A2B9-CD1155E90AC6}"/>
              </a:ext>
            </a:extLst>
          </p:cNvPr>
          <p:cNvSpPr txBox="1"/>
          <p:nvPr/>
        </p:nvSpPr>
        <p:spPr>
          <a:xfrm>
            <a:off x="10620587" y="4519607"/>
            <a:ext cx="4427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85DB5E8A-4483-437B-A064-9E38E70CAE10}"/>
              </a:ext>
            </a:extLst>
          </p:cNvPr>
          <p:cNvSpPr txBox="1"/>
          <p:nvPr/>
        </p:nvSpPr>
        <p:spPr>
          <a:xfrm>
            <a:off x="9716673" y="4519607"/>
            <a:ext cx="93921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5 0</a:t>
            </a:r>
          </a:p>
        </p:txBody>
      </p: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5D2C450D-CD55-4E79-A6F9-D4F8DDC76083}"/>
              </a:ext>
            </a:extLst>
          </p:cNvPr>
          <p:cNvCxnSpPr>
            <a:cxnSpLocks/>
          </p:cNvCxnSpPr>
          <p:nvPr/>
        </p:nvCxnSpPr>
        <p:spPr>
          <a:xfrm>
            <a:off x="9734684" y="5036599"/>
            <a:ext cx="178212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Box 51">
            <a:extLst>
              <a:ext uri="{FF2B5EF4-FFF2-40B4-BE49-F238E27FC236}">
                <a16:creationId xmlns:a16="http://schemas.microsoft.com/office/drawing/2014/main" id="{87DAFE1F-4EBB-4A0A-BC8C-8DC9AB043734}"/>
              </a:ext>
            </a:extLst>
          </p:cNvPr>
          <p:cNvSpPr txBox="1"/>
          <p:nvPr/>
        </p:nvSpPr>
        <p:spPr>
          <a:xfrm>
            <a:off x="11062118" y="4956934"/>
            <a:ext cx="4427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F7914487-83EC-4C6E-B53A-8F22CC53B1DC}"/>
              </a:ext>
            </a:extLst>
          </p:cNvPr>
          <p:cNvSpPr txBox="1"/>
          <p:nvPr/>
        </p:nvSpPr>
        <p:spPr>
          <a:xfrm>
            <a:off x="10606721" y="4966324"/>
            <a:ext cx="4427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A3054CC5-42E9-476D-AB04-1EB6CD2C5B23}"/>
              </a:ext>
            </a:extLst>
          </p:cNvPr>
          <p:cNvSpPr txBox="1"/>
          <p:nvPr/>
        </p:nvSpPr>
        <p:spPr>
          <a:xfrm>
            <a:off x="10162777" y="4958376"/>
            <a:ext cx="4427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BC5C225E-5B40-495E-9178-5D433C976A03}"/>
              </a:ext>
            </a:extLst>
          </p:cNvPr>
          <p:cNvSpPr txBox="1"/>
          <p:nvPr/>
        </p:nvSpPr>
        <p:spPr>
          <a:xfrm>
            <a:off x="9704967" y="4962027"/>
            <a:ext cx="4427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2732B1F3-080B-4564-9D00-AF09F36E2628}"/>
              </a:ext>
            </a:extLst>
          </p:cNvPr>
          <p:cNvSpPr txBox="1"/>
          <p:nvPr/>
        </p:nvSpPr>
        <p:spPr>
          <a:xfrm>
            <a:off x="10205534" y="3863703"/>
            <a:ext cx="4427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32111715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"/>
                            </p:stCondLst>
                            <p:childTnLst>
                              <p:par>
                                <p:cTn id="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500"/>
                            </p:stCondLst>
                            <p:childTnLst>
                              <p:par>
                                <p:cTn id="79" presetID="10" presetClass="entr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0" presetClass="exit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500"/>
                            </p:stCondLst>
                            <p:childTnLst>
                              <p:par>
                                <p:cTn id="106" presetID="10" presetClass="entr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xit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2" fill="hold">
                      <p:stCondLst>
                        <p:cond delay="indefinite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2" fill="hold">
                      <p:stCondLst>
                        <p:cond delay="indefinite"/>
                      </p:stCondLst>
                      <p:childTnLst>
                        <p:par>
                          <p:cTn id="173" fill="hold">
                            <p:stCondLst>
                              <p:cond delay="0"/>
                            </p:stCondLst>
                            <p:childTnLst>
                              <p:par>
                                <p:cTn id="1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0" fill="hold">
                      <p:stCondLst>
                        <p:cond delay="indefinite"/>
                      </p:stCondLst>
                      <p:childTnLst>
                        <p:par>
                          <p:cTn id="181" fill="hold">
                            <p:stCondLst>
                              <p:cond delay="0"/>
                            </p:stCondLst>
                            <p:childTnLst>
                              <p:par>
                                <p:cTn id="1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5" fill="hold">
                      <p:stCondLst>
                        <p:cond delay="indefinite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0" fill="hold">
                            <p:stCondLst>
                              <p:cond delay="500"/>
                            </p:stCondLst>
                            <p:childTnLst>
                              <p:par>
                                <p:cTn id="19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4" fill="hold">
                      <p:stCondLst>
                        <p:cond delay="indefinite"/>
                      </p:stCondLst>
                      <p:childTnLst>
                        <p:par>
                          <p:cTn id="195" fill="hold">
                            <p:stCondLst>
                              <p:cond delay="0"/>
                            </p:stCondLst>
                            <p:childTnLst>
                              <p:par>
                                <p:cTn id="19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9" fill="hold">
                      <p:stCondLst>
                        <p:cond delay="indefinite"/>
                      </p:stCondLst>
                      <p:childTnLst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7" fill="hold">
                            <p:stCondLst>
                              <p:cond delay="500"/>
                            </p:stCondLst>
                            <p:childTnLst>
                              <p:par>
                                <p:cTn id="208" presetID="10" presetClass="entr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4" fill="hold">
                      <p:stCondLst>
                        <p:cond delay="indefinite"/>
                      </p:stCondLst>
                      <p:childTnLst>
                        <p:par>
                          <p:cTn id="215" fill="hold">
                            <p:stCondLst>
                              <p:cond delay="0"/>
                            </p:stCondLst>
                            <p:childTnLst>
                              <p:par>
                                <p:cTn id="2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9" fill="hold">
                      <p:stCondLst>
                        <p:cond delay="indefinite"/>
                      </p:stCondLst>
                      <p:childTnLst>
                        <p:par>
                          <p:cTn id="220" fill="hold">
                            <p:stCondLst>
                              <p:cond delay="0"/>
                            </p:stCondLst>
                            <p:childTnLst>
                              <p:par>
                                <p:cTn id="2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4" fill="hold">
                      <p:stCondLst>
                        <p:cond delay="indefinite"/>
                      </p:stCondLst>
                      <p:childTnLst>
                        <p:par>
                          <p:cTn id="225" fill="hold">
                            <p:stCondLst>
                              <p:cond delay="0"/>
                            </p:stCondLst>
                            <p:childTnLst>
                              <p:par>
                                <p:cTn id="2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9" fill="hold">
                      <p:stCondLst>
                        <p:cond delay="indefinite"/>
                      </p:stCondLst>
                      <p:childTnLst>
                        <p:par>
                          <p:cTn id="230" fill="hold">
                            <p:stCondLst>
                              <p:cond delay="0"/>
                            </p:stCondLst>
                            <p:childTnLst>
                              <p:par>
                                <p:cTn id="231" presetID="10" presetClass="exit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4" fill="hold">
                            <p:stCondLst>
                              <p:cond delay="500"/>
                            </p:stCondLst>
                            <p:childTnLst>
                              <p:par>
                                <p:cTn id="235" presetID="10" presetClass="entr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8" fill="hold">
                      <p:stCondLst>
                        <p:cond delay="indefinite"/>
                      </p:stCondLst>
                      <p:childTnLst>
                        <p:par>
                          <p:cTn id="239" fill="hold">
                            <p:stCondLst>
                              <p:cond delay="0"/>
                            </p:stCondLst>
                            <p:childTnLst>
                              <p:par>
                                <p:cTn id="2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3" fill="hold">
                      <p:stCondLst>
                        <p:cond delay="indefinite"/>
                      </p:stCondLst>
                      <p:childTnLst>
                        <p:par>
                          <p:cTn id="244" fill="hold">
                            <p:stCondLst>
                              <p:cond delay="0"/>
                            </p:stCondLst>
                            <p:childTnLst>
                              <p:par>
                                <p:cTn id="245" presetID="10" presetClass="exit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1" fill="hold">
                      <p:stCondLst>
                        <p:cond delay="indefinite"/>
                      </p:stCondLst>
                      <p:childTnLst>
                        <p:par>
                          <p:cTn id="252" fill="hold">
                            <p:stCondLst>
                              <p:cond delay="0"/>
                            </p:stCondLst>
                            <p:childTnLst>
                              <p:par>
                                <p:cTn id="25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6" fill="hold">
                      <p:stCondLst>
                        <p:cond delay="indefinite"/>
                      </p:stCondLst>
                      <p:childTnLst>
                        <p:par>
                          <p:cTn id="257" fill="hold">
                            <p:stCondLst>
                              <p:cond delay="0"/>
                            </p:stCondLst>
                            <p:childTnLst>
                              <p:par>
                                <p:cTn id="2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1" fill="hold">
                      <p:stCondLst>
                        <p:cond delay="indefinite"/>
                      </p:stCondLst>
                      <p:childTnLst>
                        <p:par>
                          <p:cTn id="262" fill="hold">
                            <p:stCondLst>
                              <p:cond delay="0"/>
                            </p:stCondLst>
                            <p:childTnLst>
                              <p:par>
                                <p:cTn id="2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6" fill="hold">
                      <p:stCondLst>
                        <p:cond delay="indefinite"/>
                      </p:stCondLst>
                      <p:childTnLst>
                        <p:par>
                          <p:cTn id="267" fill="hold">
                            <p:stCondLst>
                              <p:cond delay="0"/>
                            </p:stCondLst>
                            <p:childTnLst>
                              <p:par>
                                <p:cTn id="2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1" fill="hold">
                      <p:stCondLst>
                        <p:cond delay="indefinite"/>
                      </p:stCondLst>
                      <p:childTnLst>
                        <p:par>
                          <p:cTn id="272" fill="hold">
                            <p:stCondLst>
                              <p:cond delay="0"/>
                            </p:stCondLst>
                            <p:childTnLst>
                              <p:par>
                                <p:cTn id="2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6" fill="hold">
                      <p:stCondLst>
                        <p:cond delay="indefinite"/>
                      </p:stCondLst>
                      <p:childTnLst>
                        <p:par>
                          <p:cTn id="277" fill="hold">
                            <p:stCondLst>
                              <p:cond delay="0"/>
                            </p:stCondLst>
                            <p:childTnLst>
                              <p:par>
                                <p:cTn id="2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0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1" fill="hold">
                      <p:stCondLst>
                        <p:cond delay="indefinite"/>
                      </p:stCondLst>
                      <p:childTnLst>
                        <p:par>
                          <p:cTn id="282" fill="hold">
                            <p:stCondLst>
                              <p:cond delay="0"/>
                            </p:stCondLst>
                            <p:childTnLst>
                              <p:par>
                                <p:cTn id="283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3.7037E-6 L -0.23789 2.22222E-6 " pathEditMode="relative" rAng="0" ptsTypes="AA">
                                      <p:cBhvr>
                                        <p:cTn id="28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966" y="0"/>
                                    </p:animMotion>
                                  </p:childTnLst>
                                </p:cTn>
                              </p:par>
                              <p:par>
                                <p:cTn id="285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875E-6 3.7037E-6 L 0.23854 0.00023 " pathEditMode="relative" rAng="0" ptsTypes="AA">
                                      <p:cBhvr>
                                        <p:cTn id="28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92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8" grpId="1"/>
      <p:bldP spid="9" grpId="0"/>
      <p:bldP spid="9" grpId="1"/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  <p:bldP spid="12" grpId="2" animBg="1"/>
      <p:bldP spid="12" grpId="3" animBg="1"/>
      <p:bldP spid="13" grpId="0" animBg="1"/>
      <p:bldP spid="13" grpId="1" animBg="1"/>
      <p:bldP spid="13" grpId="2" animBg="1"/>
      <p:bldP spid="13" grpId="3" animBg="1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4" grpId="0"/>
      <p:bldP spid="25" grpId="0"/>
      <p:bldP spid="26" grpId="0"/>
      <p:bldP spid="28" grpId="0"/>
      <p:bldP spid="29" grpId="0"/>
      <p:bldP spid="30" grpId="0"/>
      <p:bldP spid="31" grpId="0"/>
      <p:bldP spid="32" grpId="0"/>
      <p:bldP spid="34" grpId="0" animBg="1"/>
      <p:bldP spid="34" grpId="1" animBg="1"/>
      <p:bldP spid="35" grpId="0" animBg="1"/>
      <p:bldP spid="35" grpId="1" animBg="1"/>
      <p:bldP spid="36" grpId="0" animBg="1"/>
      <p:bldP spid="36" grpId="1" animBg="1"/>
      <p:bldP spid="36" grpId="2" animBg="1"/>
      <p:bldP spid="36" grpId="3" animBg="1"/>
      <p:bldP spid="37" grpId="0" animBg="1"/>
      <p:bldP spid="37" grpId="1" animBg="1"/>
      <p:bldP spid="37" grpId="2" animBg="1"/>
      <p:bldP spid="37" grpId="3" animBg="1"/>
      <p:bldP spid="39" grpId="0"/>
      <p:bldP spid="40" grpId="0"/>
      <p:bldP spid="41" grpId="0"/>
      <p:bldP spid="42" grpId="0"/>
      <p:bldP spid="43" grpId="0"/>
      <p:bldP spid="44" grpId="0"/>
      <p:bldP spid="45" grpId="0"/>
      <p:bldP spid="46" grpId="0"/>
      <p:bldP spid="47" grpId="0"/>
      <p:bldP spid="48" grpId="0"/>
      <p:bldP spid="49" grpId="0"/>
      <p:bldP spid="52" grpId="0"/>
      <p:bldP spid="53" grpId="0"/>
      <p:bldP spid="54" grpId="0"/>
      <p:bldP spid="56" grpId="0"/>
      <p:bldP spid="57" grpId="0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6EEC23A-9195-429D-9144-A82FF0C3F4AD}"/>
              </a:ext>
            </a:extLst>
          </p:cNvPr>
          <p:cNvSpPr/>
          <p:nvPr/>
        </p:nvSpPr>
        <p:spPr>
          <a:xfrm>
            <a:off x="56122" y="50000"/>
            <a:ext cx="915227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/>
              <a:t>Write the two missing digits in this multiplication.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BA1167C-1DA2-43FD-84D6-3337FA774A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7914" y="634775"/>
            <a:ext cx="7211834" cy="116711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E11CC2D-6777-485E-B0C8-16C4BAB867A2}"/>
              </a:ext>
            </a:extLst>
          </p:cNvPr>
          <p:cNvSpPr txBox="1"/>
          <p:nvPr/>
        </p:nvSpPr>
        <p:spPr>
          <a:xfrm>
            <a:off x="1236551" y="2385148"/>
            <a:ext cx="17461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70 x 30 =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4E23D49-4D3D-43E2-A659-A28BC5002F11}"/>
              </a:ext>
            </a:extLst>
          </p:cNvPr>
          <p:cNvSpPr txBox="1"/>
          <p:nvPr/>
        </p:nvSpPr>
        <p:spPr>
          <a:xfrm>
            <a:off x="2856697" y="2385148"/>
            <a:ext cx="17461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2100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7AB94F4-A5AF-4DAC-B1DC-0D47CFF7DF44}"/>
              </a:ext>
            </a:extLst>
          </p:cNvPr>
          <p:cNvSpPr txBox="1"/>
          <p:nvPr/>
        </p:nvSpPr>
        <p:spPr>
          <a:xfrm>
            <a:off x="1216187" y="2969923"/>
            <a:ext cx="17461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69 x 29 =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C888AC6-2DA2-41E2-8A17-13CE23C72FEF}"/>
              </a:ext>
            </a:extLst>
          </p:cNvPr>
          <p:cNvSpPr/>
          <p:nvPr/>
        </p:nvSpPr>
        <p:spPr>
          <a:xfrm>
            <a:off x="5748152" y="3163837"/>
            <a:ext cx="446197" cy="43913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D885843-98A0-4E10-A0A4-14B6721446D5}"/>
              </a:ext>
            </a:extLst>
          </p:cNvPr>
          <p:cNvSpPr/>
          <p:nvPr/>
        </p:nvSpPr>
        <p:spPr>
          <a:xfrm>
            <a:off x="5306512" y="3163382"/>
            <a:ext cx="446197" cy="43913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5884A86-A357-441C-8E23-D5F07D361F83}"/>
              </a:ext>
            </a:extLst>
          </p:cNvPr>
          <p:cNvSpPr/>
          <p:nvPr/>
        </p:nvSpPr>
        <p:spPr>
          <a:xfrm>
            <a:off x="5744637" y="2261738"/>
            <a:ext cx="446197" cy="90186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B2EA57C-B0B2-4C40-BABA-1D4E7A3B5D7F}"/>
              </a:ext>
            </a:extLst>
          </p:cNvPr>
          <p:cNvSpPr/>
          <p:nvPr/>
        </p:nvSpPr>
        <p:spPr>
          <a:xfrm>
            <a:off x="5299028" y="2261283"/>
            <a:ext cx="446197" cy="90186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768E31E4-59A7-4694-AF83-62CC64FEADD8}"/>
              </a:ext>
            </a:extLst>
          </p:cNvPr>
          <p:cNvCxnSpPr>
            <a:cxnSpLocks/>
          </p:cNvCxnSpPr>
          <p:nvPr/>
        </p:nvCxnSpPr>
        <p:spPr>
          <a:xfrm>
            <a:off x="4408099" y="3599893"/>
            <a:ext cx="1778632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7E596236-7B33-4433-90BF-23221890BC50}"/>
              </a:ext>
            </a:extLst>
          </p:cNvPr>
          <p:cNvSpPr txBox="1"/>
          <p:nvPr/>
        </p:nvSpPr>
        <p:spPr>
          <a:xfrm>
            <a:off x="5299674" y="2618643"/>
            <a:ext cx="4164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6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76CC969-9206-4055-970D-4B8870E3894A}"/>
              </a:ext>
            </a:extLst>
          </p:cNvPr>
          <p:cNvSpPr txBox="1"/>
          <p:nvPr/>
        </p:nvSpPr>
        <p:spPr>
          <a:xfrm>
            <a:off x="5772110" y="2612099"/>
            <a:ext cx="4752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9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10935E5-2943-44C8-A371-1D6C916D43F4}"/>
              </a:ext>
            </a:extLst>
          </p:cNvPr>
          <p:cNvSpPr txBox="1"/>
          <p:nvPr/>
        </p:nvSpPr>
        <p:spPr>
          <a:xfrm>
            <a:off x="5317453" y="3043714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36BC069-BD48-481F-8ABB-811300BD8FF8}"/>
              </a:ext>
            </a:extLst>
          </p:cNvPr>
          <p:cNvSpPr txBox="1"/>
          <p:nvPr/>
        </p:nvSpPr>
        <p:spPr>
          <a:xfrm>
            <a:off x="5761189" y="3051598"/>
            <a:ext cx="5015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9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554C6D6-EC1D-4B29-84C5-3E3BC0C1E1FC}"/>
              </a:ext>
            </a:extLst>
          </p:cNvPr>
          <p:cNvSpPr txBox="1"/>
          <p:nvPr/>
        </p:nvSpPr>
        <p:spPr>
          <a:xfrm>
            <a:off x="4018517" y="3093377"/>
            <a:ext cx="38504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x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E376130-8327-4EFB-A32E-9C66350C1000}"/>
              </a:ext>
            </a:extLst>
          </p:cNvPr>
          <p:cNvSpPr txBox="1"/>
          <p:nvPr/>
        </p:nvSpPr>
        <p:spPr>
          <a:xfrm>
            <a:off x="5348613" y="2426486"/>
            <a:ext cx="3566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8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0AF2DE2-4E25-4481-8471-1CF42E144E49}"/>
              </a:ext>
            </a:extLst>
          </p:cNvPr>
          <p:cNvSpPr txBox="1"/>
          <p:nvPr/>
        </p:nvSpPr>
        <p:spPr>
          <a:xfrm>
            <a:off x="5741027" y="3547100"/>
            <a:ext cx="35664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E447DE8-370D-4B48-BA0A-600D6B13717E}"/>
              </a:ext>
            </a:extLst>
          </p:cNvPr>
          <p:cNvSpPr txBox="1"/>
          <p:nvPr/>
        </p:nvSpPr>
        <p:spPr>
          <a:xfrm>
            <a:off x="4838067" y="3547100"/>
            <a:ext cx="98423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6 2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A1F2F04-0ACD-4AE3-9B59-F5E821513069}"/>
              </a:ext>
            </a:extLst>
          </p:cNvPr>
          <p:cNvSpPr txBox="1"/>
          <p:nvPr/>
        </p:nvSpPr>
        <p:spPr>
          <a:xfrm>
            <a:off x="5738614" y="3978451"/>
            <a:ext cx="4427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2102BB9-5AE9-45EB-A3DF-7C7B6E69462E}"/>
              </a:ext>
            </a:extLst>
          </p:cNvPr>
          <p:cNvSpPr txBox="1"/>
          <p:nvPr/>
        </p:nvSpPr>
        <p:spPr>
          <a:xfrm>
            <a:off x="5297083" y="3978451"/>
            <a:ext cx="4427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5CCB5AD-9D35-404A-A889-2237FE20F9C6}"/>
              </a:ext>
            </a:extLst>
          </p:cNvPr>
          <p:cNvSpPr txBox="1"/>
          <p:nvPr/>
        </p:nvSpPr>
        <p:spPr>
          <a:xfrm>
            <a:off x="4393169" y="3978451"/>
            <a:ext cx="93921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1 3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A6A75DA4-C9AD-48E1-A2A8-9B9C43FEC716}"/>
              </a:ext>
            </a:extLst>
          </p:cNvPr>
          <p:cNvCxnSpPr>
            <a:cxnSpLocks/>
          </p:cNvCxnSpPr>
          <p:nvPr/>
        </p:nvCxnSpPr>
        <p:spPr>
          <a:xfrm>
            <a:off x="4411180" y="4495443"/>
            <a:ext cx="178212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F7FDA06F-5E95-4C99-B5C3-F01BFFABB817}"/>
              </a:ext>
            </a:extLst>
          </p:cNvPr>
          <p:cNvSpPr txBox="1"/>
          <p:nvPr/>
        </p:nvSpPr>
        <p:spPr>
          <a:xfrm>
            <a:off x="5738614" y="4415778"/>
            <a:ext cx="4427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C6747429-B9D4-46A2-94FE-AF608C3DBDE7}"/>
              </a:ext>
            </a:extLst>
          </p:cNvPr>
          <p:cNvSpPr txBox="1"/>
          <p:nvPr/>
        </p:nvSpPr>
        <p:spPr>
          <a:xfrm>
            <a:off x="5283217" y="4425168"/>
            <a:ext cx="4427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0AF034E1-E0F1-4480-A7C0-953EA2415EB0}"/>
              </a:ext>
            </a:extLst>
          </p:cNvPr>
          <p:cNvSpPr txBox="1"/>
          <p:nvPr/>
        </p:nvSpPr>
        <p:spPr>
          <a:xfrm>
            <a:off x="4839273" y="4417220"/>
            <a:ext cx="4427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84E2A900-77BB-4E98-B899-472189FE3860}"/>
              </a:ext>
            </a:extLst>
          </p:cNvPr>
          <p:cNvSpPr txBox="1"/>
          <p:nvPr/>
        </p:nvSpPr>
        <p:spPr>
          <a:xfrm>
            <a:off x="4381463" y="4420871"/>
            <a:ext cx="4427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B1342BCB-BC63-4C70-A70B-DE1140AA57D7}"/>
              </a:ext>
            </a:extLst>
          </p:cNvPr>
          <p:cNvSpPr txBox="1"/>
          <p:nvPr/>
        </p:nvSpPr>
        <p:spPr>
          <a:xfrm>
            <a:off x="4882030" y="3322547"/>
            <a:ext cx="4427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964FD544-EBD1-4B5D-A8A1-58F44D2D8E68}"/>
              </a:ext>
            </a:extLst>
          </p:cNvPr>
          <p:cNvCxnSpPr>
            <a:cxnSpLocks/>
          </p:cNvCxnSpPr>
          <p:nvPr/>
        </p:nvCxnSpPr>
        <p:spPr>
          <a:xfrm>
            <a:off x="5399141" y="2618643"/>
            <a:ext cx="236032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885529A1-01CA-4592-9FC6-AA107C6950DF}"/>
              </a:ext>
            </a:extLst>
          </p:cNvPr>
          <p:cNvSpPr txBox="1"/>
          <p:nvPr/>
        </p:nvSpPr>
        <p:spPr>
          <a:xfrm>
            <a:off x="5344335" y="2201470"/>
            <a:ext cx="3566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1167618F-737B-4A35-9C41-B8950504C74D}"/>
              </a:ext>
            </a:extLst>
          </p:cNvPr>
          <p:cNvSpPr txBox="1"/>
          <p:nvPr/>
        </p:nvSpPr>
        <p:spPr>
          <a:xfrm>
            <a:off x="4426776" y="3322547"/>
            <a:ext cx="4427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4394EC26-2C9A-4D30-8359-0B2C027171A0}"/>
              </a:ext>
            </a:extLst>
          </p:cNvPr>
          <p:cNvSpPr txBox="1"/>
          <p:nvPr/>
        </p:nvSpPr>
        <p:spPr>
          <a:xfrm>
            <a:off x="583187" y="902561"/>
            <a:ext cx="4427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01A8EE66-1361-4877-90BE-CD6D344651D0}"/>
              </a:ext>
            </a:extLst>
          </p:cNvPr>
          <p:cNvSpPr txBox="1"/>
          <p:nvPr/>
        </p:nvSpPr>
        <p:spPr>
          <a:xfrm>
            <a:off x="3575779" y="902561"/>
            <a:ext cx="4427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1328304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"/>
                            </p:stCondLst>
                            <p:childTnLst>
                              <p:par>
                                <p:cTn id="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500"/>
                            </p:stCondLst>
                            <p:childTnLst>
                              <p:par>
                                <p:cTn id="79" presetID="10" presetClass="entr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xit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1" presetID="10" presetClass="entr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xit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2" fill="hold">
                      <p:stCondLst>
                        <p:cond delay="indefinite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2" fill="hold">
                      <p:stCondLst>
                        <p:cond delay="indefinite"/>
                      </p:stCondLst>
                      <p:childTnLst>
                        <p:par>
                          <p:cTn id="163" fill="hold">
                            <p:stCondLst>
                              <p:cond delay="0"/>
                            </p:stCondLst>
                            <p:childTnLst>
                              <p:par>
                                <p:cTn id="1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  <p:bldP spid="10" grpId="2" animBg="1"/>
      <p:bldP spid="10" grpId="3" animBg="1"/>
      <p:bldP spid="11" grpId="0" animBg="1"/>
      <p:bldP spid="11" grpId="1" animBg="1"/>
      <p:bldP spid="11" grpId="2" animBg="1"/>
      <p:bldP spid="11" grpId="3" animBg="1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5" grpId="0"/>
      <p:bldP spid="26" grpId="0"/>
      <p:bldP spid="27" grpId="0"/>
      <p:bldP spid="28" grpId="0"/>
      <p:bldP spid="29" grpId="0"/>
      <p:bldP spid="31" grpId="0"/>
      <p:bldP spid="32" grpId="0"/>
      <p:bldP spid="33" grpId="0"/>
      <p:bldP spid="34" grpId="0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Two 2-digit numbers multiply to make 176</a:t>
            </a:r>
          </a:p>
          <a:p>
            <a:r>
              <a:rPr lang="en-US" sz="3200" b="1" dirty="0"/>
              <a:t>Write the two missing numbers.</a:t>
            </a:r>
            <a:endParaRPr lang="en-GB" sz="3200" b="1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9E99C39-5EBE-4B67-BCB3-37F4D1E459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4141" y="1127218"/>
            <a:ext cx="6338888" cy="1051844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9E3AC0DE-4BE5-47FB-A593-5DFABFF35901}"/>
              </a:ext>
            </a:extLst>
          </p:cNvPr>
          <p:cNvSpPr/>
          <p:nvPr/>
        </p:nvSpPr>
        <p:spPr>
          <a:xfrm>
            <a:off x="965026" y="2564524"/>
            <a:ext cx="265654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12 x 12 = 144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DCC8AD0-A488-4153-84F2-A37CCC290D9B}"/>
              </a:ext>
            </a:extLst>
          </p:cNvPr>
          <p:cNvSpPr/>
          <p:nvPr/>
        </p:nvSpPr>
        <p:spPr>
          <a:xfrm>
            <a:off x="965026" y="3534759"/>
            <a:ext cx="560421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10 can’t be one of the numbers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16873E8-A37D-4C20-8BCE-E0B7CDAD3D40}"/>
              </a:ext>
            </a:extLst>
          </p:cNvPr>
          <p:cNvSpPr txBox="1"/>
          <p:nvPr/>
        </p:nvSpPr>
        <p:spPr>
          <a:xfrm>
            <a:off x="2496100" y="4719440"/>
            <a:ext cx="138393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1 7 6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723EC57-25E2-490F-9F93-DC0B87FB57B8}"/>
              </a:ext>
            </a:extLst>
          </p:cNvPr>
          <p:cNvSpPr txBox="1"/>
          <p:nvPr/>
        </p:nvSpPr>
        <p:spPr>
          <a:xfrm>
            <a:off x="1556093" y="4725844"/>
            <a:ext cx="9400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1 1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64B22AC-0B7D-4573-AD18-E51E3A215E2D}"/>
              </a:ext>
            </a:extLst>
          </p:cNvPr>
          <p:cNvCxnSpPr>
            <a:cxnSpLocks/>
          </p:cNvCxnSpPr>
          <p:nvPr/>
        </p:nvCxnSpPr>
        <p:spPr>
          <a:xfrm>
            <a:off x="2496100" y="4775401"/>
            <a:ext cx="134128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336673C3-8D78-4287-BAC8-CDE8CEAAC4D6}"/>
              </a:ext>
            </a:extLst>
          </p:cNvPr>
          <p:cNvCxnSpPr>
            <a:cxnSpLocks/>
          </p:cNvCxnSpPr>
          <p:nvPr/>
        </p:nvCxnSpPr>
        <p:spPr>
          <a:xfrm>
            <a:off x="2515052" y="4759357"/>
            <a:ext cx="0" cy="45853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05D7FFBD-9AB2-4DC2-BD96-5AB252021C92}"/>
              </a:ext>
            </a:extLst>
          </p:cNvPr>
          <p:cNvSpPr txBox="1"/>
          <p:nvPr/>
        </p:nvSpPr>
        <p:spPr>
          <a:xfrm>
            <a:off x="2937422" y="4281623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C85E023-836D-4997-BFF7-E529D0CA9950}"/>
              </a:ext>
            </a:extLst>
          </p:cNvPr>
          <p:cNvSpPr txBox="1"/>
          <p:nvPr/>
        </p:nvSpPr>
        <p:spPr>
          <a:xfrm>
            <a:off x="3367715" y="4268560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35F2605-09E8-4C5E-8A0E-B844DC6FB617}"/>
              </a:ext>
            </a:extLst>
          </p:cNvPr>
          <p:cNvSpPr txBox="1"/>
          <p:nvPr/>
        </p:nvSpPr>
        <p:spPr>
          <a:xfrm>
            <a:off x="3231617" y="4754199"/>
            <a:ext cx="2663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A83B671-BD94-4E75-9F8E-4F0F00F3B2EA}"/>
              </a:ext>
            </a:extLst>
          </p:cNvPr>
          <p:cNvSpPr txBox="1"/>
          <p:nvPr/>
        </p:nvSpPr>
        <p:spPr>
          <a:xfrm>
            <a:off x="583158" y="1333676"/>
            <a:ext cx="450663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1    1           1    6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584C34A-2DFA-4BC6-B181-39E2AB16327D}"/>
              </a:ext>
            </a:extLst>
          </p:cNvPr>
          <p:cNvSpPr/>
          <p:nvPr/>
        </p:nvSpPr>
        <p:spPr>
          <a:xfrm>
            <a:off x="3739864" y="2564523"/>
            <a:ext cx="265654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20 x 10 = 200</a:t>
            </a:r>
          </a:p>
        </p:txBody>
      </p:sp>
    </p:spTree>
    <p:extLst>
      <p:ext uri="{BB962C8B-B14F-4D97-AF65-F5344CB8AC3E}">
        <p14:creationId xmlns:p14="http://schemas.microsoft.com/office/powerpoint/2010/main" val="32848278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8" grpId="0"/>
      <p:bldP spid="9" grpId="0"/>
      <p:bldP spid="12" grpId="0"/>
      <p:bldP spid="13" grpId="0"/>
      <p:bldP spid="14" grpId="0"/>
      <p:bldP spid="15" grpId="0"/>
      <p:bldP spid="16" grpId="0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23AC48-42C1-48EB-9A93-DDF4995671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Solve word problems involving multiplication or division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B88D2A-5A85-4FC1-8B33-6D7F3D4FDD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53989377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6B9EF8D-5DD3-478A-A191-18FB57A40A85}"/>
              </a:ext>
            </a:extLst>
          </p:cNvPr>
          <p:cNvSpPr/>
          <p:nvPr/>
        </p:nvSpPr>
        <p:spPr>
          <a:xfrm>
            <a:off x="56123" y="50000"/>
            <a:ext cx="11969622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Luke buys 750 grams of apples.</a:t>
            </a:r>
          </a:p>
          <a:p>
            <a:r>
              <a:rPr lang="en-US" sz="3200" b="1" dirty="0"/>
              <a:t>Each apple weighs between 140 grams and 160 grams.</a:t>
            </a:r>
          </a:p>
          <a:p>
            <a:r>
              <a:rPr lang="en-US" sz="3200" b="1" dirty="0"/>
              <a:t>Circle the number of apples that Luke buys.</a:t>
            </a:r>
          </a:p>
          <a:p>
            <a:endParaRPr lang="en-US" sz="3200" b="1" dirty="0"/>
          </a:p>
          <a:p>
            <a:r>
              <a:rPr lang="en-US" sz="3200" dirty="0"/>
              <a:t>         4          5          6          7          8 </a:t>
            </a:r>
            <a:endParaRPr lang="en-US" sz="28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504CECA-9CBD-484C-B75B-1DE31D4D3629}"/>
              </a:ext>
            </a:extLst>
          </p:cNvPr>
          <p:cNvSpPr txBox="1"/>
          <p:nvPr/>
        </p:nvSpPr>
        <p:spPr>
          <a:xfrm>
            <a:off x="1451744" y="2909729"/>
            <a:ext cx="36323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 apple = 150 grams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0AE7609-27D2-4F82-9DFA-8C1A6D1D2860}"/>
              </a:ext>
            </a:extLst>
          </p:cNvPr>
          <p:cNvSpPr txBox="1"/>
          <p:nvPr/>
        </p:nvSpPr>
        <p:spPr>
          <a:xfrm>
            <a:off x="1305440" y="3489642"/>
            <a:ext cx="42175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 apples = 300 grams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87DF58D-1000-4801-945C-50094A6244E0}"/>
              </a:ext>
            </a:extLst>
          </p:cNvPr>
          <p:cNvSpPr txBox="1"/>
          <p:nvPr/>
        </p:nvSpPr>
        <p:spPr>
          <a:xfrm>
            <a:off x="1305440" y="4030193"/>
            <a:ext cx="42175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4 apples = 600 grams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09BCA4B-0A27-4E5D-8165-50D7E877F733}"/>
              </a:ext>
            </a:extLst>
          </p:cNvPr>
          <p:cNvSpPr txBox="1"/>
          <p:nvPr/>
        </p:nvSpPr>
        <p:spPr>
          <a:xfrm>
            <a:off x="1305440" y="4610106"/>
            <a:ext cx="42175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5 apples = 750 grams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B76AD736-D163-4D96-82C1-CF338EFD953A}"/>
              </a:ext>
            </a:extLst>
          </p:cNvPr>
          <p:cNvSpPr/>
          <p:nvPr/>
        </p:nvSpPr>
        <p:spPr>
          <a:xfrm>
            <a:off x="1810512" y="1901952"/>
            <a:ext cx="768096" cy="739169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167451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3" grpId="0" animBg="1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This relationship connects the number of pencils and the number of boxes.</a:t>
            </a:r>
          </a:p>
          <a:p>
            <a:r>
              <a:rPr lang="en-US" sz="3200" dirty="0"/>
              <a:t>number of pencils = number of boxes × 12</a:t>
            </a:r>
          </a:p>
          <a:p>
            <a:r>
              <a:rPr lang="en-US" sz="3200" b="1" dirty="0"/>
              <a:t>How many pencils are in 18 boxes?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D9D4668E-0D8C-4C45-B365-18F8CAACEFCD}"/>
              </a:ext>
            </a:extLst>
          </p:cNvPr>
          <p:cNvGrpSpPr/>
          <p:nvPr/>
        </p:nvGrpSpPr>
        <p:grpSpPr>
          <a:xfrm>
            <a:off x="952128" y="2366227"/>
            <a:ext cx="1410324" cy="1405123"/>
            <a:chOff x="2256385" y="1937292"/>
            <a:chExt cx="1410324" cy="1405123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DA9CB265-A0B2-4FFD-A4BA-E9A0ECECA2A3}"/>
                </a:ext>
              </a:extLst>
            </p:cNvPr>
            <p:cNvSpPr txBox="1"/>
            <p:nvPr/>
          </p:nvSpPr>
          <p:spPr>
            <a:xfrm>
              <a:off x="2694648" y="1937292"/>
              <a:ext cx="96953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1 8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7CE17757-3DAC-4B46-99E7-E615327DA426}"/>
                </a:ext>
              </a:extLst>
            </p:cNvPr>
            <p:cNvSpPr txBox="1"/>
            <p:nvPr/>
          </p:nvSpPr>
          <p:spPr>
            <a:xfrm>
              <a:off x="2697179" y="2385280"/>
              <a:ext cx="96953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1 2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F27313AB-8084-4DE3-A9E2-A4901D0BF22B}"/>
                </a:ext>
              </a:extLst>
            </p:cNvPr>
            <p:cNvSpPr txBox="1"/>
            <p:nvPr/>
          </p:nvSpPr>
          <p:spPr>
            <a:xfrm>
              <a:off x="2257985" y="2353381"/>
              <a:ext cx="52392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x</a:t>
              </a:r>
            </a:p>
          </p:txBody>
        </p: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3B637308-38FD-4F2F-9225-45B1B8BDD7C4}"/>
                </a:ext>
              </a:extLst>
            </p:cNvPr>
            <p:cNvCxnSpPr>
              <a:cxnSpLocks/>
            </p:cNvCxnSpPr>
            <p:nvPr/>
          </p:nvCxnSpPr>
          <p:spPr>
            <a:xfrm>
              <a:off x="2256385" y="2888679"/>
              <a:ext cx="1344065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BC29E3FC-A0ED-4E23-9B0C-40E84C9E1DE7}"/>
                </a:ext>
              </a:extLst>
            </p:cNvPr>
            <p:cNvCxnSpPr>
              <a:cxnSpLocks/>
            </p:cNvCxnSpPr>
            <p:nvPr/>
          </p:nvCxnSpPr>
          <p:spPr>
            <a:xfrm>
              <a:off x="2257985" y="3342415"/>
              <a:ext cx="1342465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43EF5054-37CF-4F2B-B613-25A1DDF50B2A}"/>
              </a:ext>
            </a:extLst>
          </p:cNvPr>
          <p:cNvSpPr txBox="1"/>
          <p:nvPr/>
        </p:nvSpPr>
        <p:spPr>
          <a:xfrm>
            <a:off x="1464437" y="2112103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28355C2-8B20-4BD8-9763-7CA4B889BD86}"/>
              </a:ext>
            </a:extLst>
          </p:cNvPr>
          <p:cNvSpPr txBox="1"/>
          <p:nvPr/>
        </p:nvSpPr>
        <p:spPr>
          <a:xfrm>
            <a:off x="1825486" y="3248926"/>
            <a:ext cx="46637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35737B1-D317-4EAA-AC7C-F7C413FDF48C}"/>
              </a:ext>
            </a:extLst>
          </p:cNvPr>
          <p:cNvSpPr txBox="1"/>
          <p:nvPr/>
        </p:nvSpPr>
        <p:spPr>
          <a:xfrm>
            <a:off x="953110" y="3248926"/>
            <a:ext cx="97216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2 3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44BA543-39E7-4723-B6BB-419407709874}"/>
              </a:ext>
            </a:extLst>
          </p:cNvPr>
          <p:cNvSpPr/>
          <p:nvPr/>
        </p:nvSpPr>
        <p:spPr>
          <a:xfrm>
            <a:off x="6096000" y="1527328"/>
            <a:ext cx="338205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236 pencils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C04E369-EC09-407D-9D9D-FFADAF31681E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0811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943E87D-7674-4425-8188-63D81266FF36}"/>
              </a:ext>
            </a:extLst>
          </p:cNvPr>
          <p:cNvSpPr/>
          <p:nvPr/>
        </p:nvSpPr>
        <p:spPr>
          <a:xfrm>
            <a:off x="56123" y="50000"/>
            <a:ext cx="1099518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/>
              <a:t> This table shows the areas of the United Kingdom and Jamaica.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F9DC9F2-70C8-485C-839C-47DF61FBA5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7801" y="571857"/>
            <a:ext cx="6533333" cy="2857143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7EB97B41-D4B9-4B13-8E19-483991E36FA0}"/>
              </a:ext>
            </a:extLst>
          </p:cNvPr>
          <p:cNvSpPr/>
          <p:nvPr/>
        </p:nvSpPr>
        <p:spPr>
          <a:xfrm>
            <a:off x="6854338" y="634775"/>
            <a:ext cx="5188334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The area of the United Kingdom is larger than the area of Jamaica. How many times larger is the United Kingdom?</a:t>
            </a:r>
          </a:p>
          <a:p>
            <a:endParaRPr lang="en-US" sz="3200" b="1" dirty="0"/>
          </a:p>
          <a:p>
            <a:r>
              <a:rPr lang="en-US" sz="3200" b="1" dirty="0"/>
              <a:t>_____ times larger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6DAB168-84A5-42D3-B059-AE991DC9E447}"/>
              </a:ext>
            </a:extLst>
          </p:cNvPr>
          <p:cNvSpPr txBox="1"/>
          <p:nvPr/>
        </p:nvSpPr>
        <p:spPr>
          <a:xfrm>
            <a:off x="7194176" y="3562535"/>
            <a:ext cx="6491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24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DC4E40E-A435-40AB-92AE-3FF0EA56AD03}"/>
              </a:ext>
            </a:extLst>
          </p:cNvPr>
          <p:cNvSpPr txBox="1"/>
          <p:nvPr/>
        </p:nvSpPr>
        <p:spPr>
          <a:xfrm>
            <a:off x="2074907" y="3589428"/>
            <a:ext cx="6491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24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0D3404F-79CD-4BCF-A265-8E4682F9E24F}"/>
              </a:ext>
            </a:extLst>
          </p:cNvPr>
          <p:cNvSpPr/>
          <p:nvPr/>
        </p:nvSpPr>
        <p:spPr>
          <a:xfrm>
            <a:off x="760811" y="3688233"/>
            <a:ext cx="987307" cy="387163"/>
          </a:xfrm>
          <a:prstGeom prst="rect">
            <a:avLst/>
          </a:prstGeom>
          <a:solidFill>
            <a:schemeClr val="accent1">
              <a:alpha val="3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8B148F6-CB78-4601-BB47-4474C50A732A}"/>
              </a:ext>
            </a:extLst>
          </p:cNvPr>
          <p:cNvSpPr/>
          <p:nvPr/>
        </p:nvSpPr>
        <p:spPr>
          <a:xfrm>
            <a:off x="3481020" y="3688232"/>
            <a:ext cx="987307" cy="387163"/>
          </a:xfrm>
          <a:prstGeom prst="rect">
            <a:avLst/>
          </a:prstGeom>
          <a:solidFill>
            <a:schemeClr val="accent1">
              <a:alpha val="3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A3481A3-AF5E-461E-8B1C-A5259F70F55C}"/>
              </a:ext>
            </a:extLst>
          </p:cNvPr>
          <p:cNvSpPr txBox="1"/>
          <p:nvPr/>
        </p:nvSpPr>
        <p:spPr>
          <a:xfrm>
            <a:off x="486621" y="3589430"/>
            <a:ext cx="48510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10 000 x ___ = 240 000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D3D9C48-7384-4769-9F03-A26D82800F08}"/>
              </a:ext>
            </a:extLst>
          </p:cNvPr>
          <p:cNvSpPr txBox="1"/>
          <p:nvPr/>
        </p:nvSpPr>
        <p:spPr>
          <a:xfrm>
            <a:off x="486621" y="4312415"/>
            <a:ext cx="48510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240 000 ÷ 10 000 =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E02DC16-93C9-42CD-8E1C-FBDFFD32E0A5}"/>
              </a:ext>
            </a:extLst>
          </p:cNvPr>
          <p:cNvSpPr txBox="1"/>
          <p:nvPr/>
        </p:nvSpPr>
        <p:spPr>
          <a:xfrm>
            <a:off x="3738524" y="4312415"/>
            <a:ext cx="7298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24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18EDEBED-565C-4B0D-A058-8989AF40AB0E}"/>
              </a:ext>
            </a:extLst>
          </p:cNvPr>
          <p:cNvCxnSpPr>
            <a:cxnSpLocks/>
          </p:cNvCxnSpPr>
          <p:nvPr/>
        </p:nvCxnSpPr>
        <p:spPr>
          <a:xfrm flipH="1">
            <a:off x="1018674" y="4411579"/>
            <a:ext cx="168442" cy="39704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DB42FE4F-B66E-4324-A07D-7E2DC9C25B33}"/>
              </a:ext>
            </a:extLst>
          </p:cNvPr>
          <p:cNvCxnSpPr>
            <a:cxnSpLocks/>
          </p:cNvCxnSpPr>
          <p:nvPr/>
        </p:nvCxnSpPr>
        <p:spPr>
          <a:xfrm flipH="1">
            <a:off x="1303421" y="4411579"/>
            <a:ext cx="168442" cy="39704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178448D9-5F48-4619-8C7D-5C206DBDB5E0}"/>
              </a:ext>
            </a:extLst>
          </p:cNvPr>
          <p:cNvCxnSpPr>
            <a:cxnSpLocks/>
          </p:cNvCxnSpPr>
          <p:nvPr/>
        </p:nvCxnSpPr>
        <p:spPr>
          <a:xfrm flipH="1">
            <a:off x="1516913" y="4406281"/>
            <a:ext cx="168442" cy="39704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69929CA6-20C6-4C95-ADA6-76D6D4A87D3E}"/>
              </a:ext>
            </a:extLst>
          </p:cNvPr>
          <p:cNvCxnSpPr>
            <a:cxnSpLocks/>
          </p:cNvCxnSpPr>
          <p:nvPr/>
        </p:nvCxnSpPr>
        <p:spPr>
          <a:xfrm flipH="1">
            <a:off x="1721450" y="4406281"/>
            <a:ext cx="168442" cy="39704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B467AA0E-E216-4351-B4BE-B51882FD012B}"/>
              </a:ext>
            </a:extLst>
          </p:cNvPr>
          <p:cNvCxnSpPr>
            <a:cxnSpLocks/>
          </p:cNvCxnSpPr>
          <p:nvPr/>
        </p:nvCxnSpPr>
        <p:spPr>
          <a:xfrm flipH="1">
            <a:off x="2530643" y="4406281"/>
            <a:ext cx="168442" cy="39704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D9DCD76C-640C-4FF5-99D2-1272B61F05BF}"/>
              </a:ext>
            </a:extLst>
          </p:cNvPr>
          <p:cNvCxnSpPr>
            <a:cxnSpLocks/>
          </p:cNvCxnSpPr>
          <p:nvPr/>
        </p:nvCxnSpPr>
        <p:spPr>
          <a:xfrm flipH="1">
            <a:off x="2815390" y="4406281"/>
            <a:ext cx="168442" cy="39704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7EE7DEA6-8E64-49FF-A25F-1CF81C27B954}"/>
              </a:ext>
            </a:extLst>
          </p:cNvPr>
          <p:cNvCxnSpPr>
            <a:cxnSpLocks/>
          </p:cNvCxnSpPr>
          <p:nvPr/>
        </p:nvCxnSpPr>
        <p:spPr>
          <a:xfrm flipH="1">
            <a:off x="3028882" y="4400983"/>
            <a:ext cx="168442" cy="39704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2F1584F1-1356-4125-A343-E227EEFD330A}"/>
              </a:ext>
            </a:extLst>
          </p:cNvPr>
          <p:cNvCxnSpPr>
            <a:cxnSpLocks/>
          </p:cNvCxnSpPr>
          <p:nvPr/>
        </p:nvCxnSpPr>
        <p:spPr>
          <a:xfrm flipH="1">
            <a:off x="3233419" y="4400983"/>
            <a:ext cx="168442" cy="39704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154417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 animBg="1"/>
      <p:bldP spid="9" grpId="1" animBg="1"/>
      <p:bldP spid="10" grpId="0" animBg="1"/>
      <p:bldP spid="10" grpId="1" animBg="1"/>
      <p:bldP spid="6" grpId="0"/>
      <p:bldP spid="11" grpId="0"/>
      <p:bldP spid="12" grpId="0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6B9EF8D-5DD3-478A-A191-18FB57A40A85}"/>
              </a:ext>
            </a:extLst>
          </p:cNvPr>
          <p:cNvSpPr/>
          <p:nvPr/>
        </p:nvSpPr>
        <p:spPr>
          <a:xfrm>
            <a:off x="56123" y="50000"/>
            <a:ext cx="11969622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Jordan, Anna and Ryan collect picture cards. </a:t>
            </a:r>
          </a:p>
          <a:p>
            <a:r>
              <a:rPr lang="en-US" sz="3200" b="1" dirty="0"/>
              <a:t>Cards are worth either 50 points or 100 points. </a:t>
            </a:r>
          </a:p>
          <a:p>
            <a:r>
              <a:rPr lang="en-US" sz="3200" b="1" dirty="0"/>
              <a:t>This table shows the cards they have. </a:t>
            </a:r>
          </a:p>
          <a:p>
            <a:r>
              <a:rPr lang="en-US" sz="3200" b="1" dirty="0"/>
              <a:t>Complete the table for Anna and Ryan. </a:t>
            </a:r>
            <a:endParaRPr lang="en-US" sz="28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46C29E0-F406-404A-9CAA-6168901F86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059" y="2112103"/>
            <a:ext cx="8037151" cy="452422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9F68A88-E47C-4157-9D55-E05CC93B4115}"/>
              </a:ext>
            </a:extLst>
          </p:cNvPr>
          <p:cNvSpPr txBox="1"/>
          <p:nvPr/>
        </p:nvSpPr>
        <p:spPr>
          <a:xfrm>
            <a:off x="2402720" y="3697999"/>
            <a:ext cx="9256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250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098FCB0-8488-47D9-AE38-0E816656A9DA}"/>
              </a:ext>
            </a:extLst>
          </p:cNvPr>
          <p:cNvSpPr txBox="1"/>
          <p:nvPr/>
        </p:nvSpPr>
        <p:spPr>
          <a:xfrm>
            <a:off x="4397769" y="3697998"/>
            <a:ext cx="9256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200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157CCBC-C973-4DCE-9CA2-475D423937DB}"/>
              </a:ext>
            </a:extLst>
          </p:cNvPr>
          <p:cNvSpPr txBox="1"/>
          <p:nvPr/>
        </p:nvSpPr>
        <p:spPr>
          <a:xfrm>
            <a:off x="2402720" y="4874775"/>
            <a:ext cx="9256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150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6C92182-8383-41A9-BF6B-E22555D8E424}"/>
              </a:ext>
            </a:extLst>
          </p:cNvPr>
          <p:cNvSpPr txBox="1"/>
          <p:nvPr/>
        </p:nvSpPr>
        <p:spPr>
          <a:xfrm>
            <a:off x="4952057" y="4874774"/>
            <a:ext cx="9256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400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D6D21B0-4C7C-406F-A090-C219775DD6FB}"/>
              </a:ext>
            </a:extLst>
          </p:cNvPr>
          <p:cNvSpPr txBox="1"/>
          <p:nvPr/>
        </p:nvSpPr>
        <p:spPr>
          <a:xfrm>
            <a:off x="4238623" y="4564098"/>
            <a:ext cx="9256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4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3567292-ACFA-4281-885C-ACF5960C348F}"/>
              </a:ext>
            </a:extLst>
          </p:cNvPr>
          <p:cNvSpPr txBox="1"/>
          <p:nvPr/>
        </p:nvSpPr>
        <p:spPr>
          <a:xfrm>
            <a:off x="2402720" y="5981782"/>
            <a:ext cx="9256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200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324C3FF-7D35-47FF-843E-7650F04D52CC}"/>
              </a:ext>
            </a:extLst>
          </p:cNvPr>
          <p:cNvSpPr txBox="1"/>
          <p:nvPr/>
        </p:nvSpPr>
        <p:spPr>
          <a:xfrm>
            <a:off x="4397769" y="5991951"/>
            <a:ext cx="9256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600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1F5EEF3-5114-4BA9-9E4A-59DAC3E4CFD3}"/>
              </a:ext>
            </a:extLst>
          </p:cNvPr>
          <p:cNvSpPr txBox="1"/>
          <p:nvPr/>
        </p:nvSpPr>
        <p:spPr>
          <a:xfrm>
            <a:off x="6152521" y="5689394"/>
            <a:ext cx="9256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800</a:t>
            </a:r>
          </a:p>
        </p:txBody>
      </p:sp>
    </p:spTree>
    <p:extLst>
      <p:ext uri="{BB962C8B-B14F-4D97-AF65-F5344CB8AC3E}">
        <p14:creationId xmlns:p14="http://schemas.microsoft.com/office/powerpoint/2010/main" val="29070130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3047C3F-6C03-4C79-9315-27265FA40868}"/>
              </a:ext>
            </a:extLst>
          </p:cNvPr>
          <p:cNvSpPr/>
          <p:nvPr/>
        </p:nvSpPr>
        <p:spPr>
          <a:xfrm>
            <a:off x="56122" y="50000"/>
            <a:ext cx="9358333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A group of friends earns £80 by washing cars. </a:t>
            </a:r>
          </a:p>
          <a:p>
            <a:r>
              <a:rPr lang="en-US" sz="3200" b="1" dirty="0"/>
              <a:t>They share the money equally. </a:t>
            </a:r>
          </a:p>
          <a:p>
            <a:r>
              <a:rPr lang="en-US" sz="3200" b="1" dirty="0"/>
              <a:t>They get £16 each. </a:t>
            </a:r>
          </a:p>
          <a:p>
            <a:r>
              <a:rPr lang="en-US" sz="3200" b="1" dirty="0"/>
              <a:t>How many friends are in the group?</a:t>
            </a:r>
            <a:endParaRPr lang="en-GB" sz="3200" b="1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E2F27D6-53E1-47AA-B7D7-566CA8B9FBC2}"/>
              </a:ext>
            </a:extLst>
          </p:cNvPr>
          <p:cNvSpPr/>
          <p:nvPr/>
        </p:nvSpPr>
        <p:spPr>
          <a:xfrm>
            <a:off x="715546" y="2112103"/>
            <a:ext cx="189346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80 ÷ 16 =  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D6932BB-5F9D-4C6A-BB48-FE7A1704EDED}"/>
              </a:ext>
            </a:extLst>
          </p:cNvPr>
          <p:cNvSpPr/>
          <p:nvPr/>
        </p:nvSpPr>
        <p:spPr>
          <a:xfrm>
            <a:off x="4078355" y="2111344"/>
            <a:ext cx="252505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 friend = £16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7A53994-5B51-4D60-8B48-C4D303DEDE13}"/>
              </a:ext>
            </a:extLst>
          </p:cNvPr>
          <p:cNvSpPr/>
          <p:nvPr/>
        </p:nvSpPr>
        <p:spPr>
          <a:xfrm>
            <a:off x="3948481" y="3048432"/>
            <a:ext cx="197041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 friends =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41379DB3-DDDA-4E3A-A785-CF3B2380A3F5}"/>
              </a:ext>
            </a:extLst>
          </p:cNvPr>
          <p:cNvCxnSpPr/>
          <p:nvPr/>
        </p:nvCxnSpPr>
        <p:spPr>
          <a:xfrm>
            <a:off x="6173888" y="2697762"/>
            <a:ext cx="0" cy="336966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93A675A7-7B79-4BF4-B895-C073117D3757}"/>
              </a:ext>
            </a:extLst>
          </p:cNvPr>
          <p:cNvSpPr/>
          <p:nvPr/>
        </p:nvSpPr>
        <p:spPr>
          <a:xfrm>
            <a:off x="6257762" y="2604635"/>
            <a:ext cx="72968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b="1" dirty="0">
                <a:solidFill>
                  <a:srgbClr val="002060"/>
                </a:solidFill>
                <a:latin typeface="Calibri" panose="020F0502020204030204" pitchFamily="34" charset="0"/>
              </a:rPr>
              <a:t>+16</a:t>
            </a:r>
            <a:endParaRPr lang="en-GB" sz="2800" b="1" dirty="0">
              <a:solidFill>
                <a:srgbClr val="00206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D78D467-5821-4788-A3A8-FFAC98B71BD5}"/>
              </a:ext>
            </a:extLst>
          </p:cNvPr>
          <p:cNvSpPr/>
          <p:nvPr/>
        </p:nvSpPr>
        <p:spPr>
          <a:xfrm>
            <a:off x="5871260" y="3048432"/>
            <a:ext cx="80983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£32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4DA85F1-EFD7-4905-850F-9A5D2A871D94}"/>
              </a:ext>
            </a:extLst>
          </p:cNvPr>
          <p:cNvSpPr/>
          <p:nvPr/>
        </p:nvSpPr>
        <p:spPr>
          <a:xfrm>
            <a:off x="3948481" y="3995421"/>
            <a:ext cx="197041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3 friends =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9318904F-4995-4F1F-910B-2EE110FC77B5}"/>
              </a:ext>
            </a:extLst>
          </p:cNvPr>
          <p:cNvCxnSpPr/>
          <p:nvPr/>
        </p:nvCxnSpPr>
        <p:spPr>
          <a:xfrm>
            <a:off x="6173888" y="3644751"/>
            <a:ext cx="0" cy="336966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80D5B6BA-7340-41CE-8B75-34B565E57201}"/>
              </a:ext>
            </a:extLst>
          </p:cNvPr>
          <p:cNvSpPr/>
          <p:nvPr/>
        </p:nvSpPr>
        <p:spPr>
          <a:xfrm>
            <a:off x="6257762" y="3551624"/>
            <a:ext cx="72968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b="1" dirty="0">
                <a:solidFill>
                  <a:srgbClr val="002060"/>
                </a:solidFill>
                <a:latin typeface="Calibri" panose="020F0502020204030204" pitchFamily="34" charset="0"/>
              </a:rPr>
              <a:t>+16</a:t>
            </a:r>
            <a:endParaRPr lang="en-GB" sz="2800" b="1" dirty="0">
              <a:solidFill>
                <a:srgbClr val="00206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661C522-720D-4984-A22A-376C68EDEC96}"/>
              </a:ext>
            </a:extLst>
          </p:cNvPr>
          <p:cNvSpPr/>
          <p:nvPr/>
        </p:nvSpPr>
        <p:spPr>
          <a:xfrm>
            <a:off x="5871260" y="3995421"/>
            <a:ext cx="80983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£48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21DDE0D-D63D-4CF2-8F0C-EC688814FC78}"/>
              </a:ext>
            </a:extLst>
          </p:cNvPr>
          <p:cNvSpPr/>
          <p:nvPr/>
        </p:nvSpPr>
        <p:spPr>
          <a:xfrm>
            <a:off x="3948481" y="4939139"/>
            <a:ext cx="197041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4 friends =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2CDADFCB-D473-4FA3-BFD6-B3FC994117AF}"/>
              </a:ext>
            </a:extLst>
          </p:cNvPr>
          <p:cNvCxnSpPr/>
          <p:nvPr/>
        </p:nvCxnSpPr>
        <p:spPr>
          <a:xfrm>
            <a:off x="6173888" y="4588469"/>
            <a:ext cx="0" cy="336966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>
            <a:extLst>
              <a:ext uri="{FF2B5EF4-FFF2-40B4-BE49-F238E27FC236}">
                <a16:creationId xmlns:a16="http://schemas.microsoft.com/office/drawing/2014/main" id="{825DB255-4A52-4897-865A-62476E7EC5F9}"/>
              </a:ext>
            </a:extLst>
          </p:cNvPr>
          <p:cNvSpPr/>
          <p:nvPr/>
        </p:nvSpPr>
        <p:spPr>
          <a:xfrm>
            <a:off x="6257762" y="4495342"/>
            <a:ext cx="72968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b="1" dirty="0">
                <a:solidFill>
                  <a:srgbClr val="002060"/>
                </a:solidFill>
                <a:latin typeface="Calibri" panose="020F0502020204030204" pitchFamily="34" charset="0"/>
              </a:rPr>
              <a:t>+16</a:t>
            </a:r>
            <a:endParaRPr lang="en-GB" sz="2800" b="1" dirty="0">
              <a:solidFill>
                <a:srgbClr val="00206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222E497-3C06-4AE5-8449-EA432BFDCCB2}"/>
              </a:ext>
            </a:extLst>
          </p:cNvPr>
          <p:cNvSpPr/>
          <p:nvPr/>
        </p:nvSpPr>
        <p:spPr>
          <a:xfrm>
            <a:off x="5871260" y="4939139"/>
            <a:ext cx="80983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£64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ACC7D55-9F9F-4685-8115-1F07235BEE87}"/>
              </a:ext>
            </a:extLst>
          </p:cNvPr>
          <p:cNvSpPr/>
          <p:nvPr/>
        </p:nvSpPr>
        <p:spPr>
          <a:xfrm>
            <a:off x="3948481" y="5886128"/>
            <a:ext cx="197041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5 friends =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E8BC826C-8C10-43D1-A58C-1F2B1A7122AF}"/>
              </a:ext>
            </a:extLst>
          </p:cNvPr>
          <p:cNvCxnSpPr/>
          <p:nvPr/>
        </p:nvCxnSpPr>
        <p:spPr>
          <a:xfrm>
            <a:off x="6173888" y="5535458"/>
            <a:ext cx="0" cy="336966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20">
            <a:extLst>
              <a:ext uri="{FF2B5EF4-FFF2-40B4-BE49-F238E27FC236}">
                <a16:creationId xmlns:a16="http://schemas.microsoft.com/office/drawing/2014/main" id="{7B7D9456-DED4-4D03-B7CF-839D912FEA10}"/>
              </a:ext>
            </a:extLst>
          </p:cNvPr>
          <p:cNvSpPr/>
          <p:nvPr/>
        </p:nvSpPr>
        <p:spPr>
          <a:xfrm>
            <a:off x="6257762" y="5442331"/>
            <a:ext cx="72968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b="1" dirty="0">
                <a:solidFill>
                  <a:srgbClr val="002060"/>
                </a:solidFill>
                <a:latin typeface="Calibri" panose="020F0502020204030204" pitchFamily="34" charset="0"/>
              </a:rPr>
              <a:t>+16</a:t>
            </a:r>
            <a:endParaRPr lang="en-GB" sz="2800" b="1" dirty="0">
              <a:solidFill>
                <a:srgbClr val="00206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3F39C84-DFEE-4189-B402-1CD21A46670E}"/>
              </a:ext>
            </a:extLst>
          </p:cNvPr>
          <p:cNvSpPr/>
          <p:nvPr/>
        </p:nvSpPr>
        <p:spPr>
          <a:xfrm>
            <a:off x="5871260" y="5886128"/>
            <a:ext cx="80983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£80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F8FEFB6C-FD55-4AF1-8BBA-F8D1E00D8213}"/>
              </a:ext>
            </a:extLst>
          </p:cNvPr>
          <p:cNvSpPr/>
          <p:nvPr/>
        </p:nvSpPr>
        <p:spPr>
          <a:xfrm>
            <a:off x="2290953" y="2112103"/>
            <a:ext cx="39305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5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398342DE-91C3-4CC7-B953-743B401F55E5}"/>
              </a:ext>
            </a:extLst>
          </p:cNvPr>
          <p:cNvSpPr/>
          <p:nvPr/>
        </p:nvSpPr>
        <p:spPr>
          <a:xfrm>
            <a:off x="6236060" y="1526569"/>
            <a:ext cx="167225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5 friends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1D3F2BAB-BCDA-4C9F-B52B-A667CE6166CE}"/>
              </a:ext>
            </a:extLst>
          </p:cNvPr>
          <p:cNvSpPr/>
          <p:nvPr/>
        </p:nvSpPr>
        <p:spPr>
          <a:xfrm>
            <a:off x="268137" y="2940845"/>
            <a:ext cx="213552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10 x 16 = 160</a:t>
            </a:r>
            <a:endParaRPr lang="en-GB" sz="28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15D750BF-1558-4AF0-A152-4FD764D2A673}"/>
              </a:ext>
            </a:extLst>
          </p:cNvPr>
          <p:cNvSpPr/>
          <p:nvPr/>
        </p:nvSpPr>
        <p:spPr>
          <a:xfrm>
            <a:off x="264481" y="3490069"/>
            <a:ext cx="218681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so 5 x 16 = 80</a:t>
            </a:r>
            <a:endParaRPr lang="en-GB" sz="28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10754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3" grpId="0"/>
      <p:bldP spid="17" grpId="0"/>
      <p:bldP spid="21" grpId="0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In a supermarket storeroom there are: </a:t>
            </a:r>
          </a:p>
          <a:p>
            <a:r>
              <a:rPr lang="en-US" sz="3200" dirty="0"/>
              <a:t>7 boxes of tomato soup </a:t>
            </a:r>
          </a:p>
          <a:p>
            <a:r>
              <a:rPr lang="en-US" sz="3200" dirty="0"/>
              <a:t>5 boxes of pea soup</a:t>
            </a:r>
          </a:p>
          <a:p>
            <a:r>
              <a:rPr lang="en-US" sz="3200" dirty="0"/>
              <a:t>4 boxes of chicken soup</a:t>
            </a:r>
          </a:p>
          <a:p>
            <a:r>
              <a:rPr lang="en-US" sz="3200" b="1" dirty="0"/>
              <a:t>There are 24 tins in every box.</a:t>
            </a:r>
          </a:p>
          <a:p>
            <a:r>
              <a:rPr lang="en-US" sz="3200" b="1" dirty="0"/>
              <a:t>How many tins of soup are there altogether?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A2932E9-7BBF-4927-B8BF-191DFC5D4D5E}"/>
              </a:ext>
            </a:extLst>
          </p:cNvPr>
          <p:cNvSpPr txBox="1"/>
          <p:nvPr/>
        </p:nvSpPr>
        <p:spPr>
          <a:xfrm>
            <a:off x="554183" y="3096988"/>
            <a:ext cx="28748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 + 5 + 4 =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DF20264-4451-4FFE-A355-DAD20C7CD9F4}"/>
              </a:ext>
            </a:extLst>
          </p:cNvPr>
          <p:cNvSpPr txBox="1"/>
          <p:nvPr/>
        </p:nvSpPr>
        <p:spPr>
          <a:xfrm>
            <a:off x="3221183" y="3096988"/>
            <a:ext cx="28748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16 boxes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B29D542-6F32-4CB6-9694-7CE7258F074D}"/>
              </a:ext>
            </a:extLst>
          </p:cNvPr>
          <p:cNvSpPr/>
          <p:nvPr/>
        </p:nvSpPr>
        <p:spPr>
          <a:xfrm>
            <a:off x="7479275" y="4337918"/>
            <a:ext cx="446197" cy="43913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3E4C7AA-D406-4708-B99C-4F5C50256CD1}"/>
              </a:ext>
            </a:extLst>
          </p:cNvPr>
          <p:cNvSpPr/>
          <p:nvPr/>
        </p:nvSpPr>
        <p:spPr>
          <a:xfrm>
            <a:off x="7037635" y="4337463"/>
            <a:ext cx="446197" cy="43913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37180EC-3A7E-421F-9981-7F6B31C9F23D}"/>
              </a:ext>
            </a:extLst>
          </p:cNvPr>
          <p:cNvSpPr/>
          <p:nvPr/>
        </p:nvSpPr>
        <p:spPr>
          <a:xfrm>
            <a:off x="7475760" y="3435819"/>
            <a:ext cx="446197" cy="90186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4E13079-FE12-4A48-B27B-8EF54EE97A1F}"/>
              </a:ext>
            </a:extLst>
          </p:cNvPr>
          <p:cNvSpPr/>
          <p:nvPr/>
        </p:nvSpPr>
        <p:spPr>
          <a:xfrm>
            <a:off x="7030151" y="3435364"/>
            <a:ext cx="446197" cy="90186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9FB6499-6AB9-490B-B425-477DAE4562BC}"/>
              </a:ext>
            </a:extLst>
          </p:cNvPr>
          <p:cNvCxnSpPr>
            <a:cxnSpLocks/>
          </p:cNvCxnSpPr>
          <p:nvPr/>
        </p:nvCxnSpPr>
        <p:spPr>
          <a:xfrm>
            <a:off x="6139222" y="4773974"/>
            <a:ext cx="1778632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502F22FA-A174-4174-9621-8518A7F78298}"/>
              </a:ext>
            </a:extLst>
          </p:cNvPr>
          <p:cNvSpPr txBox="1"/>
          <p:nvPr/>
        </p:nvSpPr>
        <p:spPr>
          <a:xfrm>
            <a:off x="7030797" y="3792724"/>
            <a:ext cx="4164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A242235-85A1-4F32-9A6B-A31EF6202CC7}"/>
              </a:ext>
            </a:extLst>
          </p:cNvPr>
          <p:cNvSpPr txBox="1"/>
          <p:nvPr/>
        </p:nvSpPr>
        <p:spPr>
          <a:xfrm>
            <a:off x="7503233" y="3786180"/>
            <a:ext cx="4752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4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2FEC1AA-B2FD-4516-9379-CE35413679ED}"/>
              </a:ext>
            </a:extLst>
          </p:cNvPr>
          <p:cNvSpPr txBox="1"/>
          <p:nvPr/>
        </p:nvSpPr>
        <p:spPr>
          <a:xfrm>
            <a:off x="7048576" y="4217795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8DA93F8-64DA-4A28-A76A-33C20A5C85DB}"/>
              </a:ext>
            </a:extLst>
          </p:cNvPr>
          <p:cNvSpPr txBox="1"/>
          <p:nvPr/>
        </p:nvSpPr>
        <p:spPr>
          <a:xfrm>
            <a:off x="7492312" y="4225679"/>
            <a:ext cx="5015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6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2470A81-3E1A-4780-A039-3A1253B9E7A7}"/>
              </a:ext>
            </a:extLst>
          </p:cNvPr>
          <p:cNvSpPr txBox="1"/>
          <p:nvPr/>
        </p:nvSpPr>
        <p:spPr>
          <a:xfrm>
            <a:off x="5749640" y="4267458"/>
            <a:ext cx="38504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x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D6B9826-3DCE-4032-97E6-8EAEB4012A9B}"/>
              </a:ext>
            </a:extLst>
          </p:cNvPr>
          <p:cNvSpPr txBox="1"/>
          <p:nvPr/>
        </p:nvSpPr>
        <p:spPr>
          <a:xfrm>
            <a:off x="7079736" y="3600567"/>
            <a:ext cx="3566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58C9236-4D49-41F7-8373-2FD248964556}"/>
              </a:ext>
            </a:extLst>
          </p:cNvPr>
          <p:cNvSpPr txBox="1"/>
          <p:nvPr/>
        </p:nvSpPr>
        <p:spPr>
          <a:xfrm>
            <a:off x="7472150" y="4721181"/>
            <a:ext cx="35664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5CD55C6-A420-4A68-B299-E735D39336DF}"/>
              </a:ext>
            </a:extLst>
          </p:cNvPr>
          <p:cNvSpPr txBox="1"/>
          <p:nvPr/>
        </p:nvSpPr>
        <p:spPr>
          <a:xfrm>
            <a:off x="6572101" y="4721181"/>
            <a:ext cx="98131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1 4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E8DAC81C-5F17-43FD-921B-7CAA0AF0415D}"/>
              </a:ext>
            </a:extLst>
          </p:cNvPr>
          <p:cNvCxnSpPr>
            <a:cxnSpLocks/>
          </p:cNvCxnSpPr>
          <p:nvPr/>
        </p:nvCxnSpPr>
        <p:spPr>
          <a:xfrm>
            <a:off x="7129601" y="3790428"/>
            <a:ext cx="236032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12A8CE4D-F249-4499-AE8D-E27F44650C80}"/>
              </a:ext>
            </a:extLst>
          </p:cNvPr>
          <p:cNvSpPr txBox="1"/>
          <p:nvPr/>
        </p:nvSpPr>
        <p:spPr>
          <a:xfrm>
            <a:off x="7469737" y="5152532"/>
            <a:ext cx="4427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14CFB0E-23FE-44EE-8411-3F6B6CDB7E29}"/>
              </a:ext>
            </a:extLst>
          </p:cNvPr>
          <p:cNvSpPr txBox="1"/>
          <p:nvPr/>
        </p:nvSpPr>
        <p:spPr>
          <a:xfrm>
            <a:off x="7028206" y="5152532"/>
            <a:ext cx="4427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C715D882-F782-4F66-BD6D-DAD78951C69D}"/>
              </a:ext>
            </a:extLst>
          </p:cNvPr>
          <p:cNvSpPr txBox="1"/>
          <p:nvPr/>
        </p:nvSpPr>
        <p:spPr>
          <a:xfrm>
            <a:off x="6575059" y="5152532"/>
            <a:ext cx="49884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1312766A-6EB6-4630-8467-C991159391F3}"/>
              </a:ext>
            </a:extLst>
          </p:cNvPr>
          <p:cNvCxnSpPr>
            <a:cxnSpLocks/>
          </p:cNvCxnSpPr>
          <p:nvPr/>
        </p:nvCxnSpPr>
        <p:spPr>
          <a:xfrm>
            <a:off x="6142303" y="5669524"/>
            <a:ext cx="178212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0129BF9A-ABA9-4AA9-9546-EC754CA733C0}"/>
              </a:ext>
            </a:extLst>
          </p:cNvPr>
          <p:cNvSpPr txBox="1"/>
          <p:nvPr/>
        </p:nvSpPr>
        <p:spPr>
          <a:xfrm>
            <a:off x="7469737" y="5589859"/>
            <a:ext cx="4427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8327C968-9E43-4653-9802-85AEB8846268}"/>
              </a:ext>
            </a:extLst>
          </p:cNvPr>
          <p:cNvSpPr txBox="1"/>
          <p:nvPr/>
        </p:nvSpPr>
        <p:spPr>
          <a:xfrm>
            <a:off x="7014340" y="5599249"/>
            <a:ext cx="4427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3373D8E4-314A-4116-99AA-317B9249949C}"/>
              </a:ext>
            </a:extLst>
          </p:cNvPr>
          <p:cNvSpPr txBox="1"/>
          <p:nvPr/>
        </p:nvSpPr>
        <p:spPr>
          <a:xfrm>
            <a:off x="6570396" y="5591301"/>
            <a:ext cx="4427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67ABB3B4-2CC7-4E05-B550-342B906AEAFC}"/>
              </a:ext>
            </a:extLst>
          </p:cNvPr>
          <p:cNvSpPr txBox="1"/>
          <p:nvPr/>
        </p:nvSpPr>
        <p:spPr>
          <a:xfrm>
            <a:off x="7910225" y="5575791"/>
            <a:ext cx="133224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tins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3B3E7F06-B110-46C2-8510-74139BD9BD7C}"/>
              </a:ext>
            </a:extLst>
          </p:cNvPr>
          <p:cNvSpPr/>
          <p:nvPr/>
        </p:nvSpPr>
        <p:spPr>
          <a:xfrm>
            <a:off x="7740874" y="2480612"/>
            <a:ext cx="338205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384 tins</a:t>
            </a:r>
            <a:endParaRPr lang="en-GB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30252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500"/>
                            </p:stCondLst>
                            <p:childTnLst>
                              <p:par>
                                <p:cTn id="79" presetID="10" presetClass="entr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xit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500"/>
                            </p:stCondLst>
                            <p:childTnLst>
                              <p:par>
                                <p:cTn id="101" presetID="10" presetClass="entr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xit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  <p:bldP spid="8" grpId="2" animBg="1"/>
      <p:bldP spid="8" grpId="3" animBg="1"/>
      <p:bldP spid="9" grpId="0" animBg="1"/>
      <p:bldP spid="9" grpId="1" animBg="1"/>
      <p:bldP spid="9" grpId="2" animBg="1"/>
      <p:bldP spid="9" grpId="3" animBg="1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20" grpId="0"/>
      <p:bldP spid="21" grpId="0"/>
      <p:bldP spid="22" grpId="0"/>
      <p:bldP spid="24" grpId="0"/>
      <p:bldP spid="25" grpId="0"/>
      <p:bldP spid="26" grpId="0"/>
      <p:bldP spid="36" grpId="0"/>
      <p:bldP spid="28" grpId="0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9E07076-5349-49A0-AACB-03CC23C4F2B2}"/>
              </a:ext>
            </a:extLst>
          </p:cNvPr>
          <p:cNvSpPr/>
          <p:nvPr/>
        </p:nvSpPr>
        <p:spPr>
          <a:xfrm>
            <a:off x="56123" y="50000"/>
            <a:ext cx="12079318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A box contains trays of melons.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b="1" dirty="0"/>
              <a:t>There are 15 melons in a tray.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b="1" dirty="0"/>
              <a:t>There are 3 trays in a box.</a:t>
            </a:r>
          </a:p>
          <a:p>
            <a:r>
              <a:rPr lang="en-US" sz="3200" b="1" dirty="0"/>
              <a:t>A supermarket sells 40 boxes of melons.</a:t>
            </a:r>
          </a:p>
          <a:p>
            <a:r>
              <a:rPr lang="en-US" sz="3200" b="1" dirty="0"/>
              <a:t>How many melons does the supermarket sell?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1A264E36-8B79-48E2-951B-8FD9C238392F}"/>
              </a:ext>
            </a:extLst>
          </p:cNvPr>
          <p:cNvGrpSpPr/>
          <p:nvPr/>
        </p:nvGrpSpPr>
        <p:grpSpPr>
          <a:xfrm>
            <a:off x="611755" y="2848333"/>
            <a:ext cx="1861800" cy="1405123"/>
            <a:chOff x="2248666" y="1937292"/>
            <a:chExt cx="1861800" cy="1405123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B1482F7F-4CEF-4C7E-91A4-86FA7E8593D4}"/>
                </a:ext>
              </a:extLst>
            </p:cNvPr>
            <p:cNvSpPr txBox="1"/>
            <p:nvPr/>
          </p:nvSpPr>
          <p:spPr>
            <a:xfrm>
              <a:off x="2709336" y="1937292"/>
              <a:ext cx="96953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1 5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E3314FDE-7321-44FF-87C3-13957A10CB31}"/>
                </a:ext>
              </a:extLst>
            </p:cNvPr>
            <p:cNvSpPr txBox="1"/>
            <p:nvPr/>
          </p:nvSpPr>
          <p:spPr>
            <a:xfrm>
              <a:off x="3140936" y="2385280"/>
              <a:ext cx="96953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3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C0F07FB1-8456-4932-8E68-669F6A549372}"/>
                </a:ext>
              </a:extLst>
            </p:cNvPr>
            <p:cNvSpPr txBox="1"/>
            <p:nvPr/>
          </p:nvSpPr>
          <p:spPr>
            <a:xfrm>
              <a:off x="2257985" y="2353381"/>
              <a:ext cx="52392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x</a:t>
              </a:r>
            </a:p>
          </p:txBody>
        </p: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D10F71BA-3FEB-44CD-A8AA-681B83C06FAA}"/>
                </a:ext>
              </a:extLst>
            </p:cNvPr>
            <p:cNvCxnSpPr>
              <a:cxnSpLocks/>
            </p:cNvCxnSpPr>
            <p:nvPr/>
          </p:nvCxnSpPr>
          <p:spPr>
            <a:xfrm>
              <a:off x="2248666" y="2888679"/>
              <a:ext cx="1351784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55CEB215-5BDA-4032-880C-B7A5424CB1E9}"/>
                </a:ext>
              </a:extLst>
            </p:cNvPr>
            <p:cNvCxnSpPr>
              <a:cxnSpLocks/>
            </p:cNvCxnSpPr>
            <p:nvPr/>
          </p:nvCxnSpPr>
          <p:spPr>
            <a:xfrm>
              <a:off x="2257985" y="3342415"/>
              <a:ext cx="1342465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E43B68EF-E626-4F68-AC7E-71A934ED8CEF}"/>
              </a:ext>
            </a:extLst>
          </p:cNvPr>
          <p:cNvSpPr txBox="1"/>
          <p:nvPr/>
        </p:nvSpPr>
        <p:spPr>
          <a:xfrm>
            <a:off x="1506870" y="3739909"/>
            <a:ext cx="4900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EDDB51E-76BE-4A09-A26E-0AC1DB7D49AF}"/>
              </a:ext>
            </a:extLst>
          </p:cNvPr>
          <p:cNvSpPr txBox="1"/>
          <p:nvPr/>
        </p:nvSpPr>
        <p:spPr>
          <a:xfrm>
            <a:off x="1115670" y="2616094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C58D142-7212-477A-9166-07315DDAB389}"/>
              </a:ext>
            </a:extLst>
          </p:cNvPr>
          <p:cNvSpPr txBox="1"/>
          <p:nvPr/>
        </p:nvSpPr>
        <p:spPr>
          <a:xfrm>
            <a:off x="1070023" y="3739910"/>
            <a:ext cx="54892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1FBC01F-6422-478E-BBF8-26A3ECB0E26A}"/>
              </a:ext>
            </a:extLst>
          </p:cNvPr>
          <p:cNvSpPr/>
          <p:nvPr/>
        </p:nvSpPr>
        <p:spPr>
          <a:xfrm>
            <a:off x="5786113" y="742497"/>
            <a:ext cx="338205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45 melons in a box</a:t>
            </a:r>
            <a:endParaRPr lang="en-GB" sz="3200" dirty="0">
              <a:solidFill>
                <a:srgbClr val="FF0000"/>
              </a:solidFill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922AA391-C1B1-42F9-B85F-695DD423632D}"/>
              </a:ext>
            </a:extLst>
          </p:cNvPr>
          <p:cNvGrpSpPr/>
          <p:nvPr/>
        </p:nvGrpSpPr>
        <p:grpSpPr>
          <a:xfrm>
            <a:off x="2800319" y="2848333"/>
            <a:ext cx="1861800" cy="1405123"/>
            <a:chOff x="2248666" y="1937292"/>
            <a:chExt cx="1861800" cy="1405123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C2847C8C-DA6E-4AB6-A07B-5F1031540CD5}"/>
                </a:ext>
              </a:extLst>
            </p:cNvPr>
            <p:cNvSpPr txBox="1"/>
            <p:nvPr/>
          </p:nvSpPr>
          <p:spPr>
            <a:xfrm>
              <a:off x="2709336" y="1937292"/>
              <a:ext cx="96953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4 5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920681D1-F758-4256-A42E-CE7676DC212A}"/>
                </a:ext>
              </a:extLst>
            </p:cNvPr>
            <p:cNvSpPr txBox="1"/>
            <p:nvPr/>
          </p:nvSpPr>
          <p:spPr>
            <a:xfrm>
              <a:off x="3140936" y="2385280"/>
              <a:ext cx="96953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4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28C426E2-0C79-40EA-9A11-6D130F270B1D}"/>
                </a:ext>
              </a:extLst>
            </p:cNvPr>
            <p:cNvSpPr txBox="1"/>
            <p:nvPr/>
          </p:nvSpPr>
          <p:spPr>
            <a:xfrm>
              <a:off x="2257985" y="2353381"/>
              <a:ext cx="52392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x</a:t>
              </a:r>
            </a:p>
          </p:txBody>
        </p: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6118BB6D-983B-45D8-958C-F35881D1C79B}"/>
                </a:ext>
              </a:extLst>
            </p:cNvPr>
            <p:cNvCxnSpPr>
              <a:cxnSpLocks/>
            </p:cNvCxnSpPr>
            <p:nvPr/>
          </p:nvCxnSpPr>
          <p:spPr>
            <a:xfrm>
              <a:off x="2248666" y="2888679"/>
              <a:ext cx="1351784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387EB9C2-BE66-4BDB-B055-4C732D771531}"/>
                </a:ext>
              </a:extLst>
            </p:cNvPr>
            <p:cNvCxnSpPr>
              <a:cxnSpLocks/>
            </p:cNvCxnSpPr>
            <p:nvPr/>
          </p:nvCxnSpPr>
          <p:spPr>
            <a:xfrm>
              <a:off x="2257985" y="3342415"/>
              <a:ext cx="1342465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09C27A96-0CC0-4CCC-907D-04F4159C531D}"/>
              </a:ext>
            </a:extLst>
          </p:cNvPr>
          <p:cNvSpPr txBox="1"/>
          <p:nvPr/>
        </p:nvSpPr>
        <p:spPr>
          <a:xfrm>
            <a:off x="3695434" y="3739909"/>
            <a:ext cx="4900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0926AA8-478E-4467-AC1C-2A13E94FD671}"/>
              </a:ext>
            </a:extLst>
          </p:cNvPr>
          <p:cNvSpPr txBox="1"/>
          <p:nvPr/>
        </p:nvSpPr>
        <p:spPr>
          <a:xfrm>
            <a:off x="3304234" y="2616094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3797ED0-B801-47CD-990C-21E25A5582D2}"/>
              </a:ext>
            </a:extLst>
          </p:cNvPr>
          <p:cNvSpPr txBox="1"/>
          <p:nvPr/>
        </p:nvSpPr>
        <p:spPr>
          <a:xfrm>
            <a:off x="2832585" y="3739910"/>
            <a:ext cx="9749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1 8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1108920-CC88-487F-85BD-88EE0EDE9CB0}"/>
              </a:ext>
            </a:extLst>
          </p:cNvPr>
          <p:cNvSpPr txBox="1"/>
          <p:nvPr/>
        </p:nvSpPr>
        <p:spPr>
          <a:xfrm>
            <a:off x="4122862" y="3283201"/>
            <a:ext cx="4900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7A506266-EA93-4FC7-B5F1-4A9F8DB0322C}"/>
              </a:ext>
            </a:extLst>
          </p:cNvPr>
          <p:cNvSpPr txBox="1"/>
          <p:nvPr/>
        </p:nvSpPr>
        <p:spPr>
          <a:xfrm>
            <a:off x="4126233" y="3720897"/>
            <a:ext cx="4900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65FA6A6E-D379-4C40-91E1-BCB15B6A9F48}"/>
              </a:ext>
            </a:extLst>
          </p:cNvPr>
          <p:cNvSpPr/>
          <p:nvPr/>
        </p:nvSpPr>
        <p:spPr>
          <a:xfrm>
            <a:off x="8004592" y="2018251"/>
            <a:ext cx="338205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1800 melons</a:t>
            </a:r>
            <a:endParaRPr lang="en-GB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7152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  <p:bldP spid="20" grpId="0"/>
      <p:bldP spid="21" grpId="0"/>
      <p:bldP spid="22" grpId="0"/>
      <p:bldP spid="23" grpId="0"/>
      <p:bldP spid="24" grpId="0"/>
      <p:bldP spid="25" grpId="0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6ED265F-D6DB-4BA8-85DF-32A093A5DBF0}"/>
              </a:ext>
            </a:extLst>
          </p:cNvPr>
          <p:cNvSpPr/>
          <p:nvPr/>
        </p:nvSpPr>
        <p:spPr>
          <a:xfrm>
            <a:off x="56123" y="50000"/>
            <a:ext cx="8804542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A toy shop orders 11 boxes of marbles. </a:t>
            </a:r>
          </a:p>
          <a:p>
            <a:r>
              <a:rPr lang="en-US" sz="3200" b="1" dirty="0"/>
              <a:t>Each box contains 6 bags of marbles. </a:t>
            </a:r>
          </a:p>
          <a:p>
            <a:r>
              <a:rPr lang="en-US" sz="3200" b="1" dirty="0"/>
              <a:t>Each bag contains 45 marbles.</a:t>
            </a:r>
          </a:p>
          <a:p>
            <a:r>
              <a:rPr lang="en-US" sz="3200" b="1" dirty="0"/>
              <a:t>How many marbles does the shop order in total?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1685D12-C53A-469F-85E1-E45417A530F6}"/>
              </a:ext>
            </a:extLst>
          </p:cNvPr>
          <p:cNvSpPr/>
          <p:nvPr/>
        </p:nvSpPr>
        <p:spPr>
          <a:xfrm>
            <a:off x="6351870" y="528933"/>
            <a:ext cx="148309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ea typeface="Cambria Math" panose="02040503050406030204" pitchFamily="18" charset="0"/>
              </a:rPr>
              <a:t>11 x 6 =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77D0C47-D5EF-4B85-9590-C45E7F035A4B}"/>
              </a:ext>
            </a:extLst>
          </p:cNvPr>
          <p:cNvSpPr/>
          <p:nvPr/>
        </p:nvSpPr>
        <p:spPr>
          <a:xfrm>
            <a:off x="7791426" y="528932"/>
            <a:ext cx="147348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ea typeface="Cambria Math" panose="02040503050406030204" pitchFamily="18" charset="0"/>
              </a:rPr>
              <a:t>66 bags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4FA07CB-5A71-404E-B2DA-3CE52EEE1A09}"/>
              </a:ext>
            </a:extLst>
          </p:cNvPr>
          <p:cNvSpPr/>
          <p:nvPr/>
        </p:nvSpPr>
        <p:spPr>
          <a:xfrm>
            <a:off x="5210889" y="1049608"/>
            <a:ext cx="178446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ea typeface="Cambria Math" panose="02040503050406030204" pitchFamily="18" charset="0"/>
              </a:rPr>
              <a:t>66 x 45 =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2174E93-59E4-4C4E-A4E4-DBF3266093E1}"/>
              </a:ext>
            </a:extLst>
          </p:cNvPr>
          <p:cNvSpPr/>
          <p:nvPr/>
        </p:nvSpPr>
        <p:spPr>
          <a:xfrm>
            <a:off x="2555711" y="3169096"/>
            <a:ext cx="446197" cy="43913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D8E2FBA-ADEE-40E8-8CF0-60C817971D26}"/>
              </a:ext>
            </a:extLst>
          </p:cNvPr>
          <p:cNvSpPr/>
          <p:nvPr/>
        </p:nvSpPr>
        <p:spPr>
          <a:xfrm>
            <a:off x="2114071" y="3168641"/>
            <a:ext cx="446197" cy="43913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D5EA030-DC13-4582-A82E-681F87B20429}"/>
              </a:ext>
            </a:extLst>
          </p:cNvPr>
          <p:cNvSpPr/>
          <p:nvPr/>
        </p:nvSpPr>
        <p:spPr>
          <a:xfrm>
            <a:off x="2552196" y="2266997"/>
            <a:ext cx="446197" cy="90186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71D98F3-5088-4A03-A156-FFD587288F8D}"/>
              </a:ext>
            </a:extLst>
          </p:cNvPr>
          <p:cNvSpPr/>
          <p:nvPr/>
        </p:nvSpPr>
        <p:spPr>
          <a:xfrm>
            <a:off x="2106587" y="2266542"/>
            <a:ext cx="446197" cy="90186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C500AFEF-F384-43CE-9861-2BCB4CE7FEE1}"/>
              </a:ext>
            </a:extLst>
          </p:cNvPr>
          <p:cNvCxnSpPr>
            <a:cxnSpLocks/>
          </p:cNvCxnSpPr>
          <p:nvPr/>
        </p:nvCxnSpPr>
        <p:spPr>
          <a:xfrm>
            <a:off x="1215658" y="3605152"/>
            <a:ext cx="1778632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09B1AFBF-8E80-4826-B806-A97FE89006F0}"/>
              </a:ext>
            </a:extLst>
          </p:cNvPr>
          <p:cNvSpPr txBox="1"/>
          <p:nvPr/>
        </p:nvSpPr>
        <p:spPr>
          <a:xfrm>
            <a:off x="2107233" y="2623902"/>
            <a:ext cx="4164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6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E768734-5164-4F4C-8335-8A7FEFBF0559}"/>
              </a:ext>
            </a:extLst>
          </p:cNvPr>
          <p:cNvSpPr txBox="1"/>
          <p:nvPr/>
        </p:nvSpPr>
        <p:spPr>
          <a:xfrm>
            <a:off x="2579669" y="2617358"/>
            <a:ext cx="4752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6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107A473-80E2-4AA7-B025-18F785093AA6}"/>
              </a:ext>
            </a:extLst>
          </p:cNvPr>
          <p:cNvSpPr txBox="1"/>
          <p:nvPr/>
        </p:nvSpPr>
        <p:spPr>
          <a:xfrm>
            <a:off x="2125012" y="3048973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4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AAABFE0-0A3E-4F8F-8C86-52B1C9B635EB}"/>
              </a:ext>
            </a:extLst>
          </p:cNvPr>
          <p:cNvSpPr txBox="1"/>
          <p:nvPr/>
        </p:nvSpPr>
        <p:spPr>
          <a:xfrm>
            <a:off x="2568748" y="3056857"/>
            <a:ext cx="5015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5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C75471F-5A60-400E-A440-EC2C7224D14A}"/>
              </a:ext>
            </a:extLst>
          </p:cNvPr>
          <p:cNvSpPr txBox="1"/>
          <p:nvPr/>
        </p:nvSpPr>
        <p:spPr>
          <a:xfrm>
            <a:off x="826076" y="3098636"/>
            <a:ext cx="38504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x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F3D11CC-552E-4743-A72B-91889B56A618}"/>
              </a:ext>
            </a:extLst>
          </p:cNvPr>
          <p:cNvSpPr txBox="1"/>
          <p:nvPr/>
        </p:nvSpPr>
        <p:spPr>
          <a:xfrm>
            <a:off x="2156172" y="2431745"/>
            <a:ext cx="3566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CA1824C-DE25-4BC2-9116-B5C07C0ADA76}"/>
              </a:ext>
            </a:extLst>
          </p:cNvPr>
          <p:cNvSpPr txBox="1"/>
          <p:nvPr/>
        </p:nvSpPr>
        <p:spPr>
          <a:xfrm>
            <a:off x="2548586" y="3552359"/>
            <a:ext cx="35664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A83F068-2F9F-4CC2-B763-4F8AC43CDE70}"/>
              </a:ext>
            </a:extLst>
          </p:cNvPr>
          <p:cNvSpPr txBox="1"/>
          <p:nvPr/>
        </p:nvSpPr>
        <p:spPr>
          <a:xfrm>
            <a:off x="1648537" y="3552359"/>
            <a:ext cx="98131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3 3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B604F5FC-2E1B-41CF-972C-B43FC021794B}"/>
              </a:ext>
            </a:extLst>
          </p:cNvPr>
          <p:cNvCxnSpPr>
            <a:cxnSpLocks/>
          </p:cNvCxnSpPr>
          <p:nvPr/>
        </p:nvCxnSpPr>
        <p:spPr>
          <a:xfrm>
            <a:off x="2206037" y="2621606"/>
            <a:ext cx="236032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CFA0511F-C103-4EE2-9E4D-01786DEAACCD}"/>
              </a:ext>
            </a:extLst>
          </p:cNvPr>
          <p:cNvSpPr txBox="1"/>
          <p:nvPr/>
        </p:nvSpPr>
        <p:spPr>
          <a:xfrm>
            <a:off x="2546173" y="3983710"/>
            <a:ext cx="4427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C26216B-FCE3-4F40-B882-F1706786983B}"/>
              </a:ext>
            </a:extLst>
          </p:cNvPr>
          <p:cNvSpPr txBox="1"/>
          <p:nvPr/>
        </p:nvSpPr>
        <p:spPr>
          <a:xfrm>
            <a:off x="2104642" y="3983710"/>
            <a:ext cx="4427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AB9B6D5-64D4-4CAF-906B-42FAE3007EB6}"/>
              </a:ext>
            </a:extLst>
          </p:cNvPr>
          <p:cNvSpPr txBox="1"/>
          <p:nvPr/>
        </p:nvSpPr>
        <p:spPr>
          <a:xfrm>
            <a:off x="1219694" y="3983710"/>
            <a:ext cx="98131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2 6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E1801545-45B0-4C7D-A0D7-EE54F381547C}"/>
              </a:ext>
            </a:extLst>
          </p:cNvPr>
          <p:cNvCxnSpPr>
            <a:cxnSpLocks/>
          </p:cNvCxnSpPr>
          <p:nvPr/>
        </p:nvCxnSpPr>
        <p:spPr>
          <a:xfrm>
            <a:off x="1218739" y="4500702"/>
            <a:ext cx="178212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B34B13B5-D314-4C26-A6DF-6BC26213ED67}"/>
              </a:ext>
            </a:extLst>
          </p:cNvPr>
          <p:cNvSpPr txBox="1"/>
          <p:nvPr/>
        </p:nvSpPr>
        <p:spPr>
          <a:xfrm>
            <a:off x="2546173" y="4421037"/>
            <a:ext cx="4427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B455A81C-94D4-450F-BBD9-07440ED44816}"/>
              </a:ext>
            </a:extLst>
          </p:cNvPr>
          <p:cNvSpPr txBox="1"/>
          <p:nvPr/>
        </p:nvSpPr>
        <p:spPr>
          <a:xfrm>
            <a:off x="2090776" y="4430427"/>
            <a:ext cx="4427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32835A12-D439-4AFE-91A9-7E4ED898F557}"/>
              </a:ext>
            </a:extLst>
          </p:cNvPr>
          <p:cNvSpPr txBox="1"/>
          <p:nvPr/>
        </p:nvSpPr>
        <p:spPr>
          <a:xfrm>
            <a:off x="1646832" y="4422479"/>
            <a:ext cx="4427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7E5B024E-8DD9-4DDF-ABE2-0422194CCA84}"/>
              </a:ext>
            </a:extLst>
          </p:cNvPr>
          <p:cNvSpPr txBox="1"/>
          <p:nvPr/>
        </p:nvSpPr>
        <p:spPr>
          <a:xfrm>
            <a:off x="1218488" y="4430427"/>
            <a:ext cx="4427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47A2D8F6-6633-4CD0-A6BB-F402787B6992}"/>
              </a:ext>
            </a:extLst>
          </p:cNvPr>
          <p:cNvSpPr txBox="1"/>
          <p:nvPr/>
        </p:nvSpPr>
        <p:spPr>
          <a:xfrm>
            <a:off x="2152781" y="2204980"/>
            <a:ext cx="3566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34281498-0F40-4E15-82D9-E470A8C6A156}"/>
              </a:ext>
            </a:extLst>
          </p:cNvPr>
          <p:cNvSpPr/>
          <p:nvPr/>
        </p:nvSpPr>
        <p:spPr>
          <a:xfrm>
            <a:off x="8395801" y="1527328"/>
            <a:ext cx="248337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ea typeface="Cambria Math" panose="02040503050406030204" pitchFamily="18" charset="0"/>
              </a:rPr>
              <a:t>2970 marbles</a:t>
            </a:r>
          </a:p>
        </p:txBody>
      </p:sp>
    </p:spTree>
    <p:extLst>
      <p:ext uri="{BB962C8B-B14F-4D97-AF65-F5344CB8AC3E}">
        <p14:creationId xmlns:p14="http://schemas.microsoft.com/office/powerpoint/2010/main" val="15543175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500"/>
                            </p:stCondLst>
                            <p:childTnLst>
                              <p:par>
                                <p:cTn id="87" presetID="10" presetClass="entr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xit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500"/>
                            </p:stCondLst>
                            <p:childTnLst>
                              <p:par>
                                <p:cTn id="114" presetID="10" presetClass="entr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10" presetClass="exit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  <p:bldP spid="9" grpId="2" animBg="1"/>
      <p:bldP spid="9" grpId="3" animBg="1"/>
      <p:bldP spid="10" grpId="0" animBg="1"/>
      <p:bldP spid="10" grpId="1" animBg="1"/>
      <p:bldP spid="10" grpId="2" animBg="1"/>
      <p:bldP spid="10" grpId="3" animBg="1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1" grpId="0"/>
      <p:bldP spid="22" grpId="0"/>
      <p:bldP spid="23" grpId="0"/>
      <p:bldP spid="25" grpId="0"/>
      <p:bldP spid="26" grpId="0"/>
      <p:bldP spid="27" grpId="0"/>
      <p:bldP spid="28" grpId="0"/>
      <p:bldP spid="29" grpId="0"/>
    </p:bld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extBox 33">
            <a:extLst>
              <a:ext uri="{FF2B5EF4-FFF2-40B4-BE49-F238E27FC236}">
                <a16:creationId xmlns:a16="http://schemas.microsoft.com/office/drawing/2014/main" id="{9B6E6AAF-F5B4-4ABA-B28F-D657B41E8652}"/>
              </a:ext>
            </a:extLst>
          </p:cNvPr>
          <p:cNvSpPr txBox="1"/>
          <p:nvPr/>
        </p:nvSpPr>
        <p:spPr>
          <a:xfrm>
            <a:off x="7721507" y="5789993"/>
            <a:ext cx="138393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1 4 4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0705E4E-E388-4E57-898B-D61D468AED99}"/>
              </a:ext>
            </a:extLst>
          </p:cNvPr>
          <p:cNvSpPr/>
          <p:nvPr/>
        </p:nvSpPr>
        <p:spPr>
          <a:xfrm>
            <a:off x="56123" y="50000"/>
            <a:ext cx="9899246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/>
              <a:t>Adam buys 6 bags of white balloons.  </a:t>
            </a:r>
          </a:p>
          <a:p>
            <a:r>
              <a:rPr lang="en-GB" sz="3200" b="1" dirty="0"/>
              <a:t>Chen buys 3 bags of red balloons. </a:t>
            </a:r>
          </a:p>
          <a:p>
            <a:r>
              <a:rPr lang="en-GB" sz="3200" b="1" dirty="0"/>
              <a:t>Adam says, ‘I have four times as many balloons as Chen.’ </a:t>
            </a:r>
          </a:p>
          <a:p>
            <a:r>
              <a:rPr lang="en-GB" sz="3200" b="1" dirty="0"/>
              <a:t>Explain why Adam is correct.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114B987-8791-47F9-A939-90A50AD5C2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1936" y="2112103"/>
            <a:ext cx="2212018" cy="262801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0461046-655D-4718-9AE9-E64B92A7962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39121" y="2112103"/>
            <a:ext cx="2212018" cy="2344079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97D81861-4CE9-4BEC-AACA-6EF93581069D}"/>
              </a:ext>
            </a:extLst>
          </p:cNvPr>
          <p:cNvSpPr/>
          <p:nvPr/>
        </p:nvSpPr>
        <p:spPr>
          <a:xfrm>
            <a:off x="6328611" y="50000"/>
            <a:ext cx="188494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6 x 24 = 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4345DAB-1F4F-41E6-B1EB-6D290D25BFE7}"/>
              </a:ext>
            </a:extLst>
          </p:cNvPr>
          <p:cNvSpPr/>
          <p:nvPr/>
        </p:nvSpPr>
        <p:spPr>
          <a:xfrm>
            <a:off x="5783179" y="528360"/>
            <a:ext cx="174056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3 x 12 = 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103DA16-2F6A-4378-842D-FD16D4229CFC}"/>
              </a:ext>
            </a:extLst>
          </p:cNvPr>
          <p:cNvSpPr/>
          <p:nvPr/>
        </p:nvSpPr>
        <p:spPr>
          <a:xfrm>
            <a:off x="7182853" y="525051"/>
            <a:ext cx="174056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36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9FC2DC4A-AB4A-4714-B302-FE8C3CBC6189}"/>
              </a:ext>
            </a:extLst>
          </p:cNvPr>
          <p:cNvGrpSpPr/>
          <p:nvPr/>
        </p:nvGrpSpPr>
        <p:grpSpPr>
          <a:xfrm>
            <a:off x="5039833" y="2037071"/>
            <a:ext cx="1861800" cy="1405123"/>
            <a:chOff x="2248666" y="1937292"/>
            <a:chExt cx="1861800" cy="1405123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26F6F602-3151-462B-8338-E8B0F1BC2E67}"/>
                </a:ext>
              </a:extLst>
            </p:cNvPr>
            <p:cNvSpPr txBox="1"/>
            <p:nvPr/>
          </p:nvSpPr>
          <p:spPr>
            <a:xfrm>
              <a:off x="2709336" y="1937292"/>
              <a:ext cx="96953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2 4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7AB89D12-256B-4F26-9F2B-2410ACD4FF85}"/>
                </a:ext>
              </a:extLst>
            </p:cNvPr>
            <p:cNvSpPr txBox="1"/>
            <p:nvPr/>
          </p:nvSpPr>
          <p:spPr>
            <a:xfrm>
              <a:off x="3140936" y="2385280"/>
              <a:ext cx="96953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6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63BA8078-E170-41C3-B941-42E93CB09FC0}"/>
                </a:ext>
              </a:extLst>
            </p:cNvPr>
            <p:cNvSpPr txBox="1"/>
            <p:nvPr/>
          </p:nvSpPr>
          <p:spPr>
            <a:xfrm>
              <a:off x="2257985" y="2353381"/>
              <a:ext cx="52392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x</a:t>
              </a:r>
            </a:p>
          </p:txBody>
        </p: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F951D237-DFC7-4A3C-AD90-73F37C9F843F}"/>
                </a:ext>
              </a:extLst>
            </p:cNvPr>
            <p:cNvCxnSpPr>
              <a:cxnSpLocks/>
            </p:cNvCxnSpPr>
            <p:nvPr/>
          </p:nvCxnSpPr>
          <p:spPr>
            <a:xfrm>
              <a:off x="2248666" y="2888679"/>
              <a:ext cx="1351784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7B627D84-ED19-40D5-8DD4-8D7CB391ECD4}"/>
                </a:ext>
              </a:extLst>
            </p:cNvPr>
            <p:cNvCxnSpPr>
              <a:cxnSpLocks/>
            </p:cNvCxnSpPr>
            <p:nvPr/>
          </p:nvCxnSpPr>
          <p:spPr>
            <a:xfrm>
              <a:off x="2257985" y="3342415"/>
              <a:ext cx="1342465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280CA185-392E-4233-9242-82847B0964D9}"/>
              </a:ext>
            </a:extLst>
          </p:cNvPr>
          <p:cNvSpPr txBox="1"/>
          <p:nvPr/>
        </p:nvSpPr>
        <p:spPr>
          <a:xfrm>
            <a:off x="5934948" y="2928647"/>
            <a:ext cx="4900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3D8B1DC-EDED-45B6-AAAC-97095A89B3B4}"/>
              </a:ext>
            </a:extLst>
          </p:cNvPr>
          <p:cNvSpPr txBox="1"/>
          <p:nvPr/>
        </p:nvSpPr>
        <p:spPr>
          <a:xfrm>
            <a:off x="5588718" y="1804832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E5E7996-4136-4889-AD84-42E36C70A5FD}"/>
              </a:ext>
            </a:extLst>
          </p:cNvPr>
          <p:cNvSpPr txBox="1"/>
          <p:nvPr/>
        </p:nvSpPr>
        <p:spPr>
          <a:xfrm>
            <a:off x="5034130" y="2928648"/>
            <a:ext cx="97313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1 4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EA35BB99-4244-4ABA-A311-E80FFD7A6160}"/>
              </a:ext>
            </a:extLst>
          </p:cNvPr>
          <p:cNvGrpSpPr/>
          <p:nvPr/>
        </p:nvGrpSpPr>
        <p:grpSpPr>
          <a:xfrm>
            <a:off x="7141376" y="2037070"/>
            <a:ext cx="1861800" cy="1405123"/>
            <a:chOff x="2248666" y="1937292"/>
            <a:chExt cx="1861800" cy="1405123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4845DD44-32DD-45B8-95EA-A2F0312FE17D}"/>
                </a:ext>
              </a:extLst>
            </p:cNvPr>
            <p:cNvSpPr txBox="1"/>
            <p:nvPr/>
          </p:nvSpPr>
          <p:spPr>
            <a:xfrm>
              <a:off x="2709336" y="1937292"/>
              <a:ext cx="96953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3 6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B60E5E02-B4C8-4800-AE19-C82952EDF17E}"/>
                </a:ext>
              </a:extLst>
            </p:cNvPr>
            <p:cNvSpPr txBox="1"/>
            <p:nvPr/>
          </p:nvSpPr>
          <p:spPr>
            <a:xfrm>
              <a:off x="3140936" y="2385280"/>
              <a:ext cx="96953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4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FDBE2109-2C87-4059-900A-487A2413A57B}"/>
                </a:ext>
              </a:extLst>
            </p:cNvPr>
            <p:cNvSpPr txBox="1"/>
            <p:nvPr/>
          </p:nvSpPr>
          <p:spPr>
            <a:xfrm>
              <a:off x="2257985" y="2353381"/>
              <a:ext cx="52392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x</a:t>
              </a:r>
            </a:p>
          </p:txBody>
        </p: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9C0CE0D9-E389-4651-8FAE-F7A0317A82CA}"/>
                </a:ext>
              </a:extLst>
            </p:cNvPr>
            <p:cNvCxnSpPr>
              <a:cxnSpLocks/>
            </p:cNvCxnSpPr>
            <p:nvPr/>
          </p:nvCxnSpPr>
          <p:spPr>
            <a:xfrm>
              <a:off x="2248666" y="2888679"/>
              <a:ext cx="1351784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B3E15469-F213-4AC4-83EC-824CDAC76DE3}"/>
                </a:ext>
              </a:extLst>
            </p:cNvPr>
            <p:cNvCxnSpPr>
              <a:cxnSpLocks/>
            </p:cNvCxnSpPr>
            <p:nvPr/>
          </p:nvCxnSpPr>
          <p:spPr>
            <a:xfrm>
              <a:off x="2257985" y="3342415"/>
              <a:ext cx="1342465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9C17A86E-3F97-4272-99F7-96CE407BB883}"/>
              </a:ext>
            </a:extLst>
          </p:cNvPr>
          <p:cNvSpPr txBox="1"/>
          <p:nvPr/>
        </p:nvSpPr>
        <p:spPr>
          <a:xfrm>
            <a:off x="8036491" y="2928646"/>
            <a:ext cx="4900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0D86369-A812-46A3-A198-C4F79FCB9831}"/>
              </a:ext>
            </a:extLst>
          </p:cNvPr>
          <p:cNvSpPr txBox="1"/>
          <p:nvPr/>
        </p:nvSpPr>
        <p:spPr>
          <a:xfrm>
            <a:off x="7690261" y="1804831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A8454FC3-9370-49BA-B9BF-437894CCA142}"/>
              </a:ext>
            </a:extLst>
          </p:cNvPr>
          <p:cNvSpPr txBox="1"/>
          <p:nvPr/>
        </p:nvSpPr>
        <p:spPr>
          <a:xfrm>
            <a:off x="7135673" y="2928647"/>
            <a:ext cx="97313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1 4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A82C1E44-F2FB-4F53-A728-B8491D355189}"/>
              </a:ext>
            </a:extLst>
          </p:cNvPr>
          <p:cNvSpPr/>
          <p:nvPr/>
        </p:nvSpPr>
        <p:spPr>
          <a:xfrm>
            <a:off x="7721507" y="34612"/>
            <a:ext cx="174056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144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42E5D79E-E1C7-4818-9BC6-4AE60E454A3D}"/>
              </a:ext>
            </a:extLst>
          </p:cNvPr>
          <p:cNvSpPr/>
          <p:nvPr/>
        </p:nvSpPr>
        <p:spPr>
          <a:xfrm>
            <a:off x="5005746" y="3789052"/>
            <a:ext cx="571038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Adam has 6 x 24 = 144 balloons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51CB25BD-0258-4499-A6C6-D079BE8DE15C}"/>
              </a:ext>
            </a:extLst>
          </p:cNvPr>
          <p:cNvSpPr/>
          <p:nvPr/>
        </p:nvSpPr>
        <p:spPr>
          <a:xfrm>
            <a:off x="5005746" y="4264938"/>
            <a:ext cx="571038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Chen has 3 x 12 = 36 balloons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C704F3A3-018A-4B3A-ABBB-0941B99A7049}"/>
              </a:ext>
            </a:extLst>
          </p:cNvPr>
          <p:cNvSpPr/>
          <p:nvPr/>
        </p:nvSpPr>
        <p:spPr>
          <a:xfrm>
            <a:off x="5049152" y="4739101"/>
            <a:ext cx="571038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36 x 4 = 144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48B2BB8D-4F54-46CE-B407-BD1F2F015512}"/>
              </a:ext>
            </a:extLst>
          </p:cNvPr>
          <p:cNvSpPr/>
          <p:nvPr/>
        </p:nvSpPr>
        <p:spPr>
          <a:xfrm>
            <a:off x="5049152" y="5188775"/>
            <a:ext cx="571038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144 ÷ 4 = 36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7E91455B-3E9F-4DCB-A4CB-88137BF11384}"/>
              </a:ext>
            </a:extLst>
          </p:cNvPr>
          <p:cNvSpPr txBox="1"/>
          <p:nvPr/>
        </p:nvSpPr>
        <p:spPr>
          <a:xfrm>
            <a:off x="7247237" y="5801824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477D7DA2-5A83-403A-8BDD-B4231829636F}"/>
              </a:ext>
            </a:extLst>
          </p:cNvPr>
          <p:cNvCxnSpPr>
            <a:cxnSpLocks/>
          </p:cNvCxnSpPr>
          <p:nvPr/>
        </p:nvCxnSpPr>
        <p:spPr>
          <a:xfrm>
            <a:off x="7721854" y="5851381"/>
            <a:ext cx="134128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9985CA34-BCA8-40F9-B535-2462CB16FF92}"/>
              </a:ext>
            </a:extLst>
          </p:cNvPr>
          <p:cNvCxnSpPr>
            <a:cxnSpLocks/>
          </p:cNvCxnSpPr>
          <p:nvPr/>
        </p:nvCxnSpPr>
        <p:spPr>
          <a:xfrm>
            <a:off x="7740806" y="5851381"/>
            <a:ext cx="0" cy="45853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>
            <a:extLst>
              <a:ext uri="{FF2B5EF4-FFF2-40B4-BE49-F238E27FC236}">
                <a16:creationId xmlns:a16="http://schemas.microsoft.com/office/drawing/2014/main" id="{C35A1156-22EF-435E-91CB-BBDD4521628C}"/>
              </a:ext>
            </a:extLst>
          </p:cNvPr>
          <p:cNvSpPr txBox="1"/>
          <p:nvPr/>
        </p:nvSpPr>
        <p:spPr>
          <a:xfrm>
            <a:off x="8163813" y="5351071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6B58DD2C-B87D-4F0C-B8E0-EB5C121AC5D1}"/>
              </a:ext>
            </a:extLst>
          </p:cNvPr>
          <p:cNvSpPr txBox="1"/>
          <p:nvPr/>
        </p:nvSpPr>
        <p:spPr>
          <a:xfrm>
            <a:off x="8586819" y="5351071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1E762075-A352-4286-919C-5A73B401CE0F}"/>
              </a:ext>
            </a:extLst>
          </p:cNvPr>
          <p:cNvSpPr txBox="1"/>
          <p:nvPr/>
        </p:nvSpPr>
        <p:spPr>
          <a:xfrm>
            <a:off x="8464249" y="5834905"/>
            <a:ext cx="4474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  <a:endParaRPr lang="en-GB" sz="32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20053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15" grpId="0"/>
      <p:bldP spid="16" grpId="0"/>
      <p:bldP spid="17" grpId="0"/>
      <p:bldP spid="24" grpId="0"/>
      <p:bldP spid="25" grpId="0"/>
      <p:bldP spid="26" grpId="0"/>
      <p:bldP spid="35" grpId="0"/>
      <p:bldP spid="38" grpId="0"/>
      <p:bldP spid="39" grpId="0"/>
      <p:bldP spid="40" grpId="0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826288-5FE7-48DC-9D93-176AC81D5F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Solve number problems using the four operations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B84AC5-E6A6-4495-B975-F3123A0A04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3391392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3" y="50000"/>
            <a:ext cx="4172978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Draw one line from each calculation on the left to the correct box on the right. One has been done for you.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6E1338E-6A48-4979-A630-3EFAC20AB1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32600" y="247650"/>
            <a:ext cx="7494941" cy="6299293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4A5615C9-770A-47C1-ABE0-C3883477F564}"/>
              </a:ext>
            </a:extLst>
          </p:cNvPr>
          <p:cNvSpPr/>
          <p:nvPr/>
        </p:nvSpPr>
        <p:spPr>
          <a:xfrm>
            <a:off x="5246854" y="1801795"/>
            <a:ext cx="798906" cy="3810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525B629-BC8B-40F0-B6D6-49C25ED2B4F9}"/>
              </a:ext>
            </a:extLst>
          </p:cNvPr>
          <p:cNvSpPr txBox="1"/>
          <p:nvPr/>
        </p:nvSpPr>
        <p:spPr>
          <a:xfrm>
            <a:off x="5405430" y="1418544"/>
            <a:ext cx="8953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20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D04B1C8-CF13-4E6B-908A-02342FC316F1}"/>
              </a:ext>
            </a:extLst>
          </p:cNvPr>
          <p:cNvSpPr txBox="1"/>
          <p:nvPr/>
        </p:nvSpPr>
        <p:spPr>
          <a:xfrm>
            <a:off x="6443746" y="1699907"/>
            <a:ext cx="8953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120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6A8F1A64-55A7-46DE-A6B7-2A2796C787F7}"/>
              </a:ext>
            </a:extLst>
          </p:cNvPr>
          <p:cNvCxnSpPr>
            <a:cxnSpLocks/>
          </p:cNvCxnSpPr>
          <p:nvPr/>
        </p:nvCxnSpPr>
        <p:spPr>
          <a:xfrm flipH="1">
            <a:off x="7191487" y="2115595"/>
            <a:ext cx="2184743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2E5212ED-5569-455A-8E72-A72FC47DDBC1}"/>
              </a:ext>
            </a:extLst>
          </p:cNvPr>
          <p:cNvSpPr/>
          <p:nvPr/>
        </p:nvSpPr>
        <p:spPr>
          <a:xfrm>
            <a:off x="5025026" y="3197271"/>
            <a:ext cx="1090023" cy="3810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D79C514-E965-41F2-BEBA-32454FB1CBFD}"/>
              </a:ext>
            </a:extLst>
          </p:cNvPr>
          <p:cNvSpPr txBox="1"/>
          <p:nvPr/>
        </p:nvSpPr>
        <p:spPr>
          <a:xfrm>
            <a:off x="5405430" y="2820270"/>
            <a:ext cx="8953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83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9E41114-9E17-4763-BAFD-3EC180D3632B}"/>
              </a:ext>
            </a:extLst>
          </p:cNvPr>
          <p:cNvSpPr txBox="1"/>
          <p:nvPr/>
        </p:nvSpPr>
        <p:spPr>
          <a:xfrm>
            <a:off x="6681184" y="3069937"/>
            <a:ext cx="8953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100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5BEC608A-715E-4458-9BC7-7139405CE98F}"/>
              </a:ext>
            </a:extLst>
          </p:cNvPr>
          <p:cNvCxnSpPr>
            <a:cxnSpLocks/>
          </p:cNvCxnSpPr>
          <p:nvPr/>
        </p:nvCxnSpPr>
        <p:spPr>
          <a:xfrm flipH="1" flipV="1">
            <a:off x="7191487" y="3654712"/>
            <a:ext cx="2184743" cy="1087693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3877AD4B-CA86-4EE5-8514-4510F043DDE9}"/>
              </a:ext>
            </a:extLst>
          </p:cNvPr>
          <p:cNvSpPr txBox="1"/>
          <p:nvPr/>
        </p:nvSpPr>
        <p:spPr>
          <a:xfrm>
            <a:off x="6569019" y="4472815"/>
            <a:ext cx="8953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90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7FDAD9B9-2512-445E-BC05-E35B6B4071C4}"/>
              </a:ext>
            </a:extLst>
          </p:cNvPr>
          <p:cNvCxnSpPr>
            <a:cxnSpLocks/>
          </p:cNvCxnSpPr>
          <p:nvPr/>
        </p:nvCxnSpPr>
        <p:spPr>
          <a:xfrm flipH="1">
            <a:off x="7191487" y="3429000"/>
            <a:ext cx="2184743" cy="131340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2DFFEED0-3398-4E75-86ED-A3E9A12AA8E5}"/>
              </a:ext>
            </a:extLst>
          </p:cNvPr>
          <p:cNvCxnSpPr>
            <a:cxnSpLocks/>
          </p:cNvCxnSpPr>
          <p:nvPr/>
        </p:nvCxnSpPr>
        <p:spPr>
          <a:xfrm flipH="1">
            <a:off x="5777759" y="5981700"/>
            <a:ext cx="80956" cy="249856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06C34510-CFB8-4D73-926A-EC608032D922}"/>
              </a:ext>
            </a:extLst>
          </p:cNvPr>
          <p:cNvCxnSpPr>
            <a:cxnSpLocks/>
          </p:cNvCxnSpPr>
          <p:nvPr/>
        </p:nvCxnSpPr>
        <p:spPr>
          <a:xfrm flipH="1">
            <a:off x="6443746" y="5981700"/>
            <a:ext cx="80956" cy="249856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6E4AACFB-A631-411A-A99A-67F5D6E36F26}"/>
              </a:ext>
            </a:extLst>
          </p:cNvPr>
          <p:cNvSpPr txBox="1"/>
          <p:nvPr/>
        </p:nvSpPr>
        <p:spPr>
          <a:xfrm>
            <a:off x="6569019" y="5801558"/>
            <a:ext cx="8953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80</a:t>
            </a: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B4F3599B-41EF-4560-A337-8FDE2061F144}"/>
              </a:ext>
            </a:extLst>
          </p:cNvPr>
          <p:cNvCxnSpPr>
            <a:cxnSpLocks/>
          </p:cNvCxnSpPr>
          <p:nvPr/>
        </p:nvCxnSpPr>
        <p:spPr>
          <a:xfrm flipH="1">
            <a:off x="7191488" y="3598086"/>
            <a:ext cx="2184742" cy="247306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624380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/>
      <p:bldP spid="7" grpId="0"/>
      <p:bldP spid="11" grpId="0" animBg="1"/>
      <p:bldP spid="12" grpId="0"/>
      <p:bldP spid="13" grpId="0"/>
      <p:bldP spid="17" grpId="0"/>
      <p:bldP spid="26" grpId="0"/>
    </p:bld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Hayley makes a sequence of numbers.</a:t>
            </a:r>
          </a:p>
          <a:p>
            <a:r>
              <a:rPr lang="en-US" sz="3200" b="1" dirty="0"/>
              <a:t>Her rule is: ‘find half the last number then add 10’</a:t>
            </a:r>
          </a:p>
          <a:p>
            <a:r>
              <a:rPr lang="en-US" sz="3200" b="1" dirty="0"/>
              <a:t>Write in the next two numbers in her sequence.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CF2E3AB-D71F-4072-9E20-85F054EF4A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7928" y="1619660"/>
            <a:ext cx="7176655" cy="913189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AD706451-37A2-4B2B-9DE7-B4D389CB8785}"/>
              </a:ext>
            </a:extLst>
          </p:cNvPr>
          <p:cNvSpPr/>
          <p:nvPr/>
        </p:nvSpPr>
        <p:spPr>
          <a:xfrm>
            <a:off x="2384152" y="2603027"/>
            <a:ext cx="159210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24 </a:t>
            </a:r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÷ 2 </a:t>
            </a:r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=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EC0A20C-4004-4D21-96B2-2BB0D021CD26}"/>
              </a:ext>
            </a:extLst>
          </p:cNvPr>
          <p:cNvSpPr/>
          <p:nvPr/>
        </p:nvSpPr>
        <p:spPr>
          <a:xfrm>
            <a:off x="3860385" y="2603026"/>
            <a:ext cx="60144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12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1CC24D5-E05B-4574-BFE8-C933B94E8281}"/>
              </a:ext>
            </a:extLst>
          </p:cNvPr>
          <p:cNvSpPr/>
          <p:nvPr/>
        </p:nvSpPr>
        <p:spPr>
          <a:xfrm>
            <a:off x="2384152" y="3085424"/>
            <a:ext cx="180049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12 + 10 =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6174737-B2CE-44CF-800B-AD22AE180D91}"/>
              </a:ext>
            </a:extLst>
          </p:cNvPr>
          <p:cNvSpPr/>
          <p:nvPr/>
        </p:nvSpPr>
        <p:spPr>
          <a:xfrm>
            <a:off x="3996865" y="3085423"/>
            <a:ext cx="60144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22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84BE537-4057-464A-A822-1B307C4757AD}"/>
              </a:ext>
            </a:extLst>
          </p:cNvPr>
          <p:cNvSpPr/>
          <p:nvPr/>
        </p:nvSpPr>
        <p:spPr>
          <a:xfrm>
            <a:off x="4239237" y="1809669"/>
            <a:ext cx="60144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22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89B3058-9E2D-4EF5-87D1-63E15697CCB0}"/>
              </a:ext>
            </a:extLst>
          </p:cNvPr>
          <p:cNvSpPr/>
          <p:nvPr/>
        </p:nvSpPr>
        <p:spPr>
          <a:xfrm>
            <a:off x="5929677" y="2603027"/>
            <a:ext cx="159210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22 </a:t>
            </a:r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÷ 2 </a:t>
            </a:r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=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37FBCE5-BFD3-4247-B61E-2190BFC83023}"/>
              </a:ext>
            </a:extLst>
          </p:cNvPr>
          <p:cNvSpPr/>
          <p:nvPr/>
        </p:nvSpPr>
        <p:spPr>
          <a:xfrm>
            <a:off x="7405910" y="2603026"/>
            <a:ext cx="60144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11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4FBE3E0-B720-4E63-B58E-B070C54F8C77}"/>
              </a:ext>
            </a:extLst>
          </p:cNvPr>
          <p:cNvSpPr/>
          <p:nvPr/>
        </p:nvSpPr>
        <p:spPr>
          <a:xfrm>
            <a:off x="5929677" y="3085424"/>
            <a:ext cx="180049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11 + 10 = 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1E4A5D1-D55B-437D-B46F-1BE084AD30D8}"/>
              </a:ext>
            </a:extLst>
          </p:cNvPr>
          <p:cNvSpPr/>
          <p:nvPr/>
        </p:nvSpPr>
        <p:spPr>
          <a:xfrm>
            <a:off x="7542390" y="3085423"/>
            <a:ext cx="60144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21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19CF2F1-3005-409E-8CB0-036E8BDB8ACC}"/>
              </a:ext>
            </a:extLst>
          </p:cNvPr>
          <p:cNvSpPr/>
          <p:nvPr/>
        </p:nvSpPr>
        <p:spPr>
          <a:xfrm>
            <a:off x="6524883" y="1805509"/>
            <a:ext cx="60144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21</a:t>
            </a:r>
          </a:p>
        </p:txBody>
      </p:sp>
    </p:spTree>
    <p:extLst>
      <p:ext uri="{BB962C8B-B14F-4D97-AF65-F5344CB8AC3E}">
        <p14:creationId xmlns:p14="http://schemas.microsoft.com/office/powerpoint/2010/main" val="28029053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</p:bld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Write the correct sign &gt;, &lt; or = in each of the following. </a:t>
            </a:r>
            <a:endParaRPr lang="en-US" sz="32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64B707D-64BD-4626-8D59-30C77D7205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60856" y="988066"/>
            <a:ext cx="6372225" cy="3705225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0E33171D-A317-447F-BA0A-BE49DB087139}"/>
              </a:ext>
            </a:extLst>
          </p:cNvPr>
          <p:cNvSpPr/>
          <p:nvPr/>
        </p:nvSpPr>
        <p:spPr>
          <a:xfrm>
            <a:off x="4709308" y="854683"/>
            <a:ext cx="693965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ADBDF68-8F98-496D-98EB-09DE4E3D9994}"/>
              </a:ext>
            </a:extLst>
          </p:cNvPr>
          <p:cNvSpPr/>
          <p:nvPr/>
        </p:nvSpPr>
        <p:spPr>
          <a:xfrm>
            <a:off x="6217433" y="854683"/>
            <a:ext cx="1234292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14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1ECD8DF-9C4C-4872-81BA-7CC4B731B3FD}"/>
              </a:ext>
            </a:extLst>
          </p:cNvPr>
          <p:cNvSpPr/>
          <p:nvPr/>
        </p:nvSpPr>
        <p:spPr>
          <a:xfrm>
            <a:off x="5458072" y="1269439"/>
            <a:ext cx="1234292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&lt;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7C0EFC7-ADB0-4BA4-90D7-77004B06D628}"/>
              </a:ext>
            </a:extLst>
          </p:cNvPr>
          <p:cNvSpPr/>
          <p:nvPr/>
        </p:nvSpPr>
        <p:spPr>
          <a:xfrm>
            <a:off x="4536854" y="2185672"/>
            <a:ext cx="949544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27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15A5D84-5B35-4BD8-8E29-FD8484C16575}"/>
              </a:ext>
            </a:extLst>
          </p:cNvPr>
          <p:cNvSpPr/>
          <p:nvPr/>
        </p:nvSpPr>
        <p:spPr>
          <a:xfrm>
            <a:off x="6217433" y="2181754"/>
            <a:ext cx="949544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17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12D59B3-89B6-4227-8DF3-041AB820A475}"/>
              </a:ext>
            </a:extLst>
          </p:cNvPr>
          <p:cNvSpPr/>
          <p:nvPr/>
        </p:nvSpPr>
        <p:spPr>
          <a:xfrm>
            <a:off x="5478854" y="2566609"/>
            <a:ext cx="617146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&gt;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3CEC3B3-FD2D-4BD9-A26C-F62D4F4DB069}"/>
              </a:ext>
            </a:extLst>
          </p:cNvPr>
          <p:cNvSpPr/>
          <p:nvPr/>
        </p:nvSpPr>
        <p:spPr>
          <a:xfrm>
            <a:off x="4524822" y="3504629"/>
            <a:ext cx="949544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20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AA1FF76-9F70-48FF-91DA-A532E82C8BA3}"/>
              </a:ext>
            </a:extLst>
          </p:cNvPr>
          <p:cNvSpPr/>
          <p:nvPr/>
        </p:nvSpPr>
        <p:spPr>
          <a:xfrm>
            <a:off x="6217433" y="3504629"/>
            <a:ext cx="949544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20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ADC7BD8-8463-4942-99AA-A6857ADA2505}"/>
              </a:ext>
            </a:extLst>
          </p:cNvPr>
          <p:cNvSpPr/>
          <p:nvPr/>
        </p:nvSpPr>
        <p:spPr>
          <a:xfrm>
            <a:off x="5486398" y="3884946"/>
            <a:ext cx="617146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=</a:t>
            </a:r>
          </a:p>
        </p:txBody>
      </p:sp>
    </p:spTree>
    <p:extLst>
      <p:ext uri="{BB962C8B-B14F-4D97-AF65-F5344CB8AC3E}">
        <p14:creationId xmlns:p14="http://schemas.microsoft.com/office/powerpoint/2010/main" val="39407977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</p:bld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Write in what the missing numbers could be.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1FA8743-ADFA-43DE-B6F1-1119B75F4C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483" y="907440"/>
            <a:ext cx="7693929" cy="1064378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D313D16F-9C29-4AD2-89F4-F1CDB40061D3}"/>
              </a:ext>
            </a:extLst>
          </p:cNvPr>
          <p:cNvSpPr/>
          <p:nvPr/>
        </p:nvSpPr>
        <p:spPr>
          <a:xfrm>
            <a:off x="704483" y="824204"/>
            <a:ext cx="4880391" cy="1230849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5E74DD0-F528-48A1-B24A-6DAFAF0ED9F5}"/>
              </a:ext>
            </a:extLst>
          </p:cNvPr>
          <p:cNvSpPr/>
          <p:nvPr/>
        </p:nvSpPr>
        <p:spPr>
          <a:xfrm>
            <a:off x="2890464" y="2035330"/>
            <a:ext cx="71086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10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9F0B6EE-F96F-481F-8035-8A78E3930E1E}"/>
              </a:ext>
            </a:extLst>
          </p:cNvPr>
          <p:cNvSpPr/>
          <p:nvPr/>
        </p:nvSpPr>
        <p:spPr>
          <a:xfrm>
            <a:off x="2136307" y="2868843"/>
            <a:ext cx="293004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___ </a:t>
            </a:r>
            <a:r>
              <a:rPr lang="en-GB" sz="3200" b="1" dirty="0">
                <a:solidFill>
                  <a:srgbClr val="FF0000"/>
                </a:solidFill>
              </a:rPr>
              <a:t>÷ __ = 10</a:t>
            </a:r>
            <a:endParaRPr lang="en-GB" sz="3200" b="1" dirty="0">
              <a:solidFill>
                <a:srgbClr val="FF000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B8EC18F-899C-48F4-9F84-D40F5E174174}"/>
              </a:ext>
            </a:extLst>
          </p:cNvPr>
          <p:cNvSpPr/>
          <p:nvPr/>
        </p:nvSpPr>
        <p:spPr>
          <a:xfrm>
            <a:off x="3259964" y="2858293"/>
            <a:ext cx="55955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BDAF686-4EAA-4423-B79F-BED9D3F838F4}"/>
              </a:ext>
            </a:extLst>
          </p:cNvPr>
          <p:cNvSpPr/>
          <p:nvPr/>
        </p:nvSpPr>
        <p:spPr>
          <a:xfrm>
            <a:off x="2262155" y="2855081"/>
            <a:ext cx="71195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20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9D8B0F8-F1CC-4AC4-99FC-5FB261E4550F}"/>
              </a:ext>
            </a:extLst>
          </p:cNvPr>
          <p:cNvSpPr txBox="1"/>
          <p:nvPr/>
        </p:nvSpPr>
        <p:spPr>
          <a:xfrm>
            <a:off x="1561514" y="1119332"/>
            <a:ext cx="85924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20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35208A9-A6E1-4F93-9F60-E6645DB17652}"/>
              </a:ext>
            </a:extLst>
          </p:cNvPr>
          <p:cNvSpPr txBox="1"/>
          <p:nvPr/>
        </p:nvSpPr>
        <p:spPr>
          <a:xfrm>
            <a:off x="4207102" y="1119332"/>
            <a:ext cx="85924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8056B04-8A17-4776-B355-051FDA3C999C}"/>
              </a:ext>
            </a:extLst>
          </p:cNvPr>
          <p:cNvSpPr txBox="1"/>
          <p:nvPr/>
        </p:nvSpPr>
        <p:spPr>
          <a:xfrm>
            <a:off x="1561514" y="1126213"/>
            <a:ext cx="85924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30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7F7D064-08B9-46CC-849D-9EBF01A4A4ED}"/>
              </a:ext>
            </a:extLst>
          </p:cNvPr>
          <p:cNvSpPr txBox="1"/>
          <p:nvPr/>
        </p:nvSpPr>
        <p:spPr>
          <a:xfrm>
            <a:off x="4207102" y="1126213"/>
            <a:ext cx="85924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2365C5C-A679-403A-B3AA-E907142B2546}"/>
              </a:ext>
            </a:extLst>
          </p:cNvPr>
          <p:cNvSpPr txBox="1"/>
          <p:nvPr/>
        </p:nvSpPr>
        <p:spPr>
          <a:xfrm>
            <a:off x="1561514" y="1139975"/>
            <a:ext cx="85924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40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814F021-3D67-4E05-972D-1DC6092F24CD}"/>
              </a:ext>
            </a:extLst>
          </p:cNvPr>
          <p:cNvSpPr txBox="1"/>
          <p:nvPr/>
        </p:nvSpPr>
        <p:spPr>
          <a:xfrm>
            <a:off x="4207102" y="1139975"/>
            <a:ext cx="85924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3D72EF8-874F-4202-839D-586822BBBFCE}"/>
              </a:ext>
            </a:extLst>
          </p:cNvPr>
          <p:cNvSpPr txBox="1"/>
          <p:nvPr/>
        </p:nvSpPr>
        <p:spPr>
          <a:xfrm>
            <a:off x="1553272" y="1134756"/>
            <a:ext cx="85924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50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589D959-7E4F-421A-BCC9-2EC3942F48A5}"/>
              </a:ext>
            </a:extLst>
          </p:cNvPr>
          <p:cNvSpPr txBox="1"/>
          <p:nvPr/>
        </p:nvSpPr>
        <p:spPr>
          <a:xfrm>
            <a:off x="4198860" y="1134756"/>
            <a:ext cx="85924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5248122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/>
      <p:bldP spid="7" grpId="0"/>
      <p:bldP spid="8" grpId="0"/>
      <p:bldP spid="8" grpId="1"/>
      <p:bldP spid="9" grpId="0"/>
      <p:bldP spid="9" grpId="1"/>
      <p:bldP spid="10" grpId="0"/>
      <p:bldP spid="10" grpId="1"/>
      <p:bldP spid="11" grpId="0"/>
      <p:bldP spid="11" grpId="1"/>
      <p:bldP spid="12" grpId="0"/>
      <p:bldP spid="12" grpId="1"/>
      <p:bldP spid="13" grpId="0"/>
      <p:bldP spid="13" grpId="1"/>
      <p:bldP spid="14" grpId="0"/>
      <p:bldP spid="14" grpId="1"/>
      <p:bldP spid="15" grpId="0"/>
      <p:bldP spid="15" grpId="1"/>
      <p:bldP spid="16" grpId="0"/>
      <p:bldP spid="17" grpId="0"/>
    </p:bld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In the circle write +, –, ×, or ÷ to make the calculation correct.</a:t>
            </a:r>
          </a:p>
        </p:txBody>
      </p:sp>
      <p:pic>
        <p:nvPicPr>
          <p:cNvPr id="182274" name="Picture 2">
            <a:extLst>
              <a:ext uri="{FF2B5EF4-FFF2-40B4-BE49-F238E27FC236}">
                <a16:creationId xmlns:a16="http://schemas.microsoft.com/office/drawing/2014/main" id="{58284524-0806-4EBB-B5F9-AD1902AB29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150" y="1065385"/>
            <a:ext cx="6181137" cy="7695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4047404-3795-4E48-81A3-A71848D1DD13}"/>
              </a:ext>
            </a:extLst>
          </p:cNvPr>
          <p:cNvSpPr txBox="1"/>
          <p:nvPr/>
        </p:nvSpPr>
        <p:spPr>
          <a:xfrm>
            <a:off x="1783159" y="1149793"/>
            <a:ext cx="4536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÷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3436F32-63C4-4554-9F96-F3F4FBF70A92}"/>
              </a:ext>
            </a:extLst>
          </p:cNvPr>
          <p:cNvSpPr/>
          <p:nvPr/>
        </p:nvSpPr>
        <p:spPr>
          <a:xfrm>
            <a:off x="661182" y="1065385"/>
            <a:ext cx="2743200" cy="76955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CF3EF25-A36E-49F6-93A1-960BD1E583F2}"/>
              </a:ext>
            </a:extLst>
          </p:cNvPr>
          <p:cNvSpPr txBox="1"/>
          <p:nvPr/>
        </p:nvSpPr>
        <p:spPr>
          <a:xfrm>
            <a:off x="1844120" y="571761"/>
            <a:ext cx="5251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6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2D2B6D9-8FEC-42F3-B013-9B32238C4EC4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/>
          </a:p>
        </p:txBody>
      </p:sp>
    </p:spTree>
    <p:extLst>
      <p:ext uri="{BB962C8B-B14F-4D97-AF65-F5344CB8AC3E}">
        <p14:creationId xmlns:p14="http://schemas.microsoft.com/office/powerpoint/2010/main" val="26710269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3" grpId="0" animBg="1"/>
      <p:bldP spid="7" grpId="0"/>
    </p:bld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879EBE6-7887-4AF0-B676-8BA27CB038A2}"/>
              </a:ext>
            </a:extLst>
          </p:cNvPr>
          <p:cNvSpPr/>
          <p:nvPr/>
        </p:nvSpPr>
        <p:spPr>
          <a:xfrm>
            <a:off x="56122" y="50000"/>
            <a:ext cx="10028035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The number in A is twice the number in D.</a:t>
            </a:r>
          </a:p>
          <a:p>
            <a:r>
              <a:rPr lang="en-US" sz="3200" b="1" dirty="0"/>
              <a:t>The number in B is 5 less than the number in C.</a:t>
            </a:r>
          </a:p>
          <a:p>
            <a:r>
              <a:rPr lang="en-US" sz="3200" b="1" dirty="0"/>
              <a:t>The number in D is 10 more than the number in B.</a:t>
            </a:r>
          </a:p>
          <a:p>
            <a:r>
              <a:rPr lang="en-US" sz="3200" b="1" dirty="0"/>
              <a:t>Write the missing numbers in this diagram.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8729F0F-AE59-4020-88B3-3350C5A945CD}"/>
              </a:ext>
            </a:extLst>
          </p:cNvPr>
          <p:cNvSpPr/>
          <p:nvPr/>
        </p:nvSpPr>
        <p:spPr>
          <a:xfrm>
            <a:off x="5565879" y="2294712"/>
            <a:ext cx="5668719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/>
              <a:t>Now use the same rule for this diagram.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FE0EB63-3C80-464B-82FD-236AD43A62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526" y="2075650"/>
            <a:ext cx="4445074" cy="350691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F537369-D30B-4867-8B4E-23CB5E7B38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44354" y="2833321"/>
            <a:ext cx="4445074" cy="3506918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FC3691F4-0466-43E8-9E66-D27E55A1CFAA}"/>
              </a:ext>
            </a:extLst>
          </p:cNvPr>
          <p:cNvSpPr/>
          <p:nvPr/>
        </p:nvSpPr>
        <p:spPr>
          <a:xfrm>
            <a:off x="3174052" y="4208748"/>
            <a:ext cx="856558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25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61A9703-0D13-49AC-90D6-4EA9A80B25B6}"/>
              </a:ext>
            </a:extLst>
          </p:cNvPr>
          <p:cNvSpPr/>
          <p:nvPr/>
        </p:nvSpPr>
        <p:spPr>
          <a:xfrm>
            <a:off x="3174052" y="2773575"/>
            <a:ext cx="856558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15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E87538E-69A2-40C0-9D49-0567B46106B2}"/>
              </a:ext>
            </a:extLst>
          </p:cNvPr>
          <p:cNvSpPr/>
          <p:nvPr/>
        </p:nvSpPr>
        <p:spPr>
          <a:xfrm>
            <a:off x="1214440" y="4208748"/>
            <a:ext cx="856558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20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C5C177B-D1ED-44BA-A817-6270712B9428}"/>
              </a:ext>
            </a:extLst>
          </p:cNvPr>
          <p:cNvSpPr/>
          <p:nvPr/>
        </p:nvSpPr>
        <p:spPr>
          <a:xfrm>
            <a:off x="10192473" y="3548323"/>
            <a:ext cx="856558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45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ABCA73F-4DD3-4D7D-9907-EE9C1704E98B}"/>
              </a:ext>
            </a:extLst>
          </p:cNvPr>
          <p:cNvSpPr/>
          <p:nvPr/>
        </p:nvSpPr>
        <p:spPr>
          <a:xfrm>
            <a:off x="10197330" y="4944281"/>
            <a:ext cx="856558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55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12258E1-07D7-4542-B054-D85920B4B1F9}"/>
              </a:ext>
            </a:extLst>
          </p:cNvPr>
          <p:cNvSpPr/>
          <p:nvPr/>
        </p:nvSpPr>
        <p:spPr>
          <a:xfrm>
            <a:off x="8091572" y="3554039"/>
            <a:ext cx="1125347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110</a:t>
            </a:r>
          </a:p>
        </p:txBody>
      </p:sp>
    </p:spTree>
    <p:extLst>
      <p:ext uri="{BB962C8B-B14F-4D97-AF65-F5344CB8AC3E}">
        <p14:creationId xmlns:p14="http://schemas.microsoft.com/office/powerpoint/2010/main" val="16223237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  <p:bldP spid="12" grpId="0"/>
    </p:bld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The numbers in this sequence increase by the same amount each time. Write in the missing numbers.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119C243-55D8-4E49-BE6C-A6C921B700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025" y="1127218"/>
            <a:ext cx="8540029" cy="1239544"/>
          </a:xfrm>
          <a:prstGeom prst="rect">
            <a:avLst/>
          </a:prstGeom>
        </p:spPr>
      </p:pic>
      <p:sp>
        <p:nvSpPr>
          <p:cNvPr id="4" name="Arrow: Curved Up 3">
            <a:extLst>
              <a:ext uri="{FF2B5EF4-FFF2-40B4-BE49-F238E27FC236}">
                <a16:creationId xmlns:a16="http://schemas.microsoft.com/office/drawing/2014/main" id="{B2EA6AFC-F1C1-46D5-8FC2-F2F268CC0E6C}"/>
              </a:ext>
            </a:extLst>
          </p:cNvPr>
          <p:cNvSpPr/>
          <p:nvPr/>
        </p:nvSpPr>
        <p:spPr>
          <a:xfrm>
            <a:off x="1209821" y="2305005"/>
            <a:ext cx="2518116" cy="939018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6" name="Arrow: Curved Up 5">
            <a:extLst>
              <a:ext uri="{FF2B5EF4-FFF2-40B4-BE49-F238E27FC236}">
                <a16:creationId xmlns:a16="http://schemas.microsoft.com/office/drawing/2014/main" id="{434CEEBA-A550-496C-81F8-F9D23D32F797}"/>
              </a:ext>
            </a:extLst>
          </p:cNvPr>
          <p:cNvSpPr/>
          <p:nvPr/>
        </p:nvSpPr>
        <p:spPr>
          <a:xfrm>
            <a:off x="3365675" y="2305005"/>
            <a:ext cx="2518116" cy="939018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7" name="Arrow: Curved Up 6">
            <a:extLst>
              <a:ext uri="{FF2B5EF4-FFF2-40B4-BE49-F238E27FC236}">
                <a16:creationId xmlns:a16="http://schemas.microsoft.com/office/drawing/2014/main" id="{54476080-C41D-4E87-843A-164561E42058}"/>
              </a:ext>
            </a:extLst>
          </p:cNvPr>
          <p:cNvSpPr/>
          <p:nvPr/>
        </p:nvSpPr>
        <p:spPr>
          <a:xfrm>
            <a:off x="5521529" y="2304942"/>
            <a:ext cx="2518116" cy="939018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71EBF21-467F-47F2-A75A-8130E9E6388A}"/>
              </a:ext>
            </a:extLst>
          </p:cNvPr>
          <p:cNvSpPr txBox="1"/>
          <p:nvPr/>
        </p:nvSpPr>
        <p:spPr>
          <a:xfrm>
            <a:off x="629611" y="3429000"/>
            <a:ext cx="54663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3 equal jumps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B932F53-DAD1-449D-A8EF-C77940591761}"/>
              </a:ext>
            </a:extLst>
          </p:cNvPr>
          <p:cNvSpPr txBox="1"/>
          <p:nvPr/>
        </p:nvSpPr>
        <p:spPr>
          <a:xfrm>
            <a:off x="629610" y="3956439"/>
            <a:ext cx="54663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a difference of 12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777EAAB-22ED-400E-B091-57F24CAC8941}"/>
              </a:ext>
            </a:extLst>
          </p:cNvPr>
          <p:cNvSpPr txBox="1"/>
          <p:nvPr/>
        </p:nvSpPr>
        <p:spPr>
          <a:xfrm>
            <a:off x="629609" y="4435878"/>
            <a:ext cx="43012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12 ÷ 3 = 4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573F8B9-D9E1-4327-B072-7A36BD2549D7}"/>
              </a:ext>
            </a:extLst>
          </p:cNvPr>
          <p:cNvSpPr txBox="1"/>
          <p:nvPr/>
        </p:nvSpPr>
        <p:spPr>
          <a:xfrm>
            <a:off x="2492258" y="4440734"/>
            <a:ext cx="77477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…so it’s an increase of 4 with each jump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E03687B-FA66-4926-83EE-4CE158FB2ACA}"/>
              </a:ext>
            </a:extLst>
          </p:cNvPr>
          <p:cNvSpPr txBox="1"/>
          <p:nvPr/>
        </p:nvSpPr>
        <p:spPr>
          <a:xfrm>
            <a:off x="3343754" y="1445601"/>
            <a:ext cx="55574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366A3B6-E853-4EF5-8917-3F109F94C8FD}"/>
              </a:ext>
            </a:extLst>
          </p:cNvPr>
          <p:cNvSpPr txBox="1"/>
          <p:nvPr/>
        </p:nvSpPr>
        <p:spPr>
          <a:xfrm>
            <a:off x="5502479" y="1445601"/>
            <a:ext cx="55574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</a:t>
            </a:r>
          </a:p>
        </p:txBody>
      </p:sp>
    </p:spTree>
    <p:extLst>
      <p:ext uri="{BB962C8B-B14F-4D97-AF65-F5344CB8AC3E}">
        <p14:creationId xmlns:p14="http://schemas.microsoft.com/office/powerpoint/2010/main" val="38995170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7" grpId="0" animBg="1"/>
      <p:bldP spid="8" grpId="0"/>
      <p:bldP spid="9" grpId="0"/>
      <p:bldP spid="10" grpId="0"/>
      <p:bldP spid="11" grpId="0"/>
      <p:bldP spid="12" grpId="0"/>
      <p:bldP spid="13" grpId="0"/>
    </p:bld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 err="1"/>
              <a:t>Halid</a:t>
            </a:r>
            <a:r>
              <a:rPr lang="en-US" sz="3200" b="1" dirty="0"/>
              <a:t> makes a sequence of 5 numbers.</a:t>
            </a:r>
          </a:p>
          <a:p>
            <a:r>
              <a:rPr lang="en-US" sz="3200" b="1" dirty="0"/>
              <a:t>The first number is 2</a:t>
            </a:r>
          </a:p>
          <a:p>
            <a:r>
              <a:rPr lang="en-US" sz="3200" b="1" dirty="0"/>
              <a:t>The last number is 18</a:t>
            </a:r>
          </a:p>
          <a:p>
            <a:r>
              <a:rPr lang="en-US" sz="3200" b="1" dirty="0"/>
              <a:t>His rule is to add the same amount each time.</a:t>
            </a:r>
          </a:p>
          <a:p>
            <a:r>
              <a:rPr lang="en-US" sz="3200" b="1" dirty="0"/>
              <a:t>Write in the missing numbers.</a:t>
            </a:r>
          </a:p>
        </p:txBody>
      </p:sp>
      <p:pic>
        <p:nvPicPr>
          <p:cNvPr id="13314" name="Picture 2">
            <a:extLst>
              <a:ext uri="{FF2B5EF4-FFF2-40B4-BE49-F238E27FC236}">
                <a16:creationId xmlns:a16="http://schemas.microsoft.com/office/drawing/2014/main" id="{B7B17910-0518-46FE-ACA0-6EC54A6734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9016" y="2779868"/>
            <a:ext cx="7055781" cy="10193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Arrow: Curved Up 4">
            <a:extLst>
              <a:ext uri="{FF2B5EF4-FFF2-40B4-BE49-F238E27FC236}">
                <a16:creationId xmlns:a16="http://schemas.microsoft.com/office/drawing/2014/main" id="{DEE8ED22-2D39-4A41-B072-01B784B35A01}"/>
              </a:ext>
            </a:extLst>
          </p:cNvPr>
          <p:cNvSpPr/>
          <p:nvPr/>
        </p:nvSpPr>
        <p:spPr>
          <a:xfrm>
            <a:off x="2771333" y="3781322"/>
            <a:ext cx="1597467" cy="726653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6" name="Arrow: Curved Up 5">
            <a:extLst>
              <a:ext uri="{FF2B5EF4-FFF2-40B4-BE49-F238E27FC236}">
                <a16:creationId xmlns:a16="http://schemas.microsoft.com/office/drawing/2014/main" id="{AA3177A9-D86F-4503-A671-B5C9522A0092}"/>
              </a:ext>
            </a:extLst>
          </p:cNvPr>
          <p:cNvSpPr/>
          <p:nvPr/>
        </p:nvSpPr>
        <p:spPr>
          <a:xfrm>
            <a:off x="4060368" y="3785199"/>
            <a:ext cx="1702193" cy="726653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7" name="Arrow: Curved Up 6">
            <a:extLst>
              <a:ext uri="{FF2B5EF4-FFF2-40B4-BE49-F238E27FC236}">
                <a16:creationId xmlns:a16="http://schemas.microsoft.com/office/drawing/2014/main" id="{1DF05C09-6AC1-4AC1-BBCD-F3D1DC1F2AEE}"/>
              </a:ext>
            </a:extLst>
          </p:cNvPr>
          <p:cNvSpPr/>
          <p:nvPr/>
        </p:nvSpPr>
        <p:spPr>
          <a:xfrm>
            <a:off x="5486107" y="3789076"/>
            <a:ext cx="1702193" cy="726653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8" name="Arrow: Curved Up 7">
            <a:extLst>
              <a:ext uri="{FF2B5EF4-FFF2-40B4-BE49-F238E27FC236}">
                <a16:creationId xmlns:a16="http://schemas.microsoft.com/office/drawing/2014/main" id="{BBA12BBC-30F6-40EE-9734-75523121F33A}"/>
              </a:ext>
            </a:extLst>
          </p:cNvPr>
          <p:cNvSpPr/>
          <p:nvPr/>
        </p:nvSpPr>
        <p:spPr>
          <a:xfrm>
            <a:off x="6775142" y="3778885"/>
            <a:ext cx="1702193" cy="726653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607EB21-147E-4B07-AC54-FA6C9E8031FC}"/>
              </a:ext>
            </a:extLst>
          </p:cNvPr>
          <p:cNvSpPr txBox="1"/>
          <p:nvPr/>
        </p:nvSpPr>
        <p:spPr>
          <a:xfrm>
            <a:off x="2322912" y="4808475"/>
            <a:ext cx="54663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4 equal jumps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635809B-FBE1-4001-9152-6B92648201A1}"/>
              </a:ext>
            </a:extLst>
          </p:cNvPr>
          <p:cNvSpPr txBox="1"/>
          <p:nvPr/>
        </p:nvSpPr>
        <p:spPr>
          <a:xfrm>
            <a:off x="2322911" y="5335914"/>
            <a:ext cx="54663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a difference of 16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68AE223-F4D0-44CB-AB44-8C0CD8279170}"/>
              </a:ext>
            </a:extLst>
          </p:cNvPr>
          <p:cNvSpPr txBox="1"/>
          <p:nvPr/>
        </p:nvSpPr>
        <p:spPr>
          <a:xfrm>
            <a:off x="2322910" y="5815353"/>
            <a:ext cx="43012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16 ÷ 4 = 4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3BCAC9E-0CFB-48E9-87AF-BC045B4F3577}"/>
              </a:ext>
            </a:extLst>
          </p:cNvPr>
          <p:cNvSpPr txBox="1"/>
          <p:nvPr/>
        </p:nvSpPr>
        <p:spPr>
          <a:xfrm>
            <a:off x="4185559" y="5820209"/>
            <a:ext cx="77477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…so it’s an increase of 4 with each jump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69F95AA-4682-48E2-9713-A37B575AB8B8}"/>
              </a:ext>
            </a:extLst>
          </p:cNvPr>
          <p:cNvSpPr txBox="1"/>
          <p:nvPr/>
        </p:nvSpPr>
        <p:spPr>
          <a:xfrm>
            <a:off x="3959988" y="2996688"/>
            <a:ext cx="55574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8D665A5-4410-4794-A70D-84C61F769F8C}"/>
              </a:ext>
            </a:extLst>
          </p:cNvPr>
          <p:cNvSpPr txBox="1"/>
          <p:nvPr/>
        </p:nvSpPr>
        <p:spPr>
          <a:xfrm>
            <a:off x="5172154" y="2996688"/>
            <a:ext cx="90977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10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73AD825-5C63-493C-8726-8B7227D41388}"/>
              </a:ext>
            </a:extLst>
          </p:cNvPr>
          <p:cNvSpPr txBox="1"/>
          <p:nvPr/>
        </p:nvSpPr>
        <p:spPr>
          <a:xfrm>
            <a:off x="6497533" y="2996475"/>
            <a:ext cx="90977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14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99A5DF9-6C82-4AEA-BF6B-8F5AFC304785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53591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/>
      <p:bldP spid="10" grpId="0"/>
      <p:bldP spid="11" grpId="0"/>
      <p:bldP spid="12" grpId="0"/>
      <p:bldP spid="13" grpId="0"/>
      <p:bldP spid="14" grpId="0"/>
      <p:bldP spid="15" grpId="0"/>
    </p:bld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933548-5DAA-4DA0-A5DB-657812252A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Find unknown values in pictorial equations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6C5814-E7FD-4443-9E31-8A9A9EDA15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4529946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6B9EF8D-5DD3-478A-A191-18FB57A40A85}"/>
              </a:ext>
            </a:extLst>
          </p:cNvPr>
          <p:cNvSpPr/>
          <p:nvPr/>
        </p:nvSpPr>
        <p:spPr>
          <a:xfrm>
            <a:off x="1122111" y="342387"/>
            <a:ext cx="793876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and           each stand for a different number. </a:t>
            </a:r>
            <a:endParaRPr lang="en-US" sz="28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E944D01-1607-4C8E-9C6C-F1DFA43CF5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6431" y="186935"/>
            <a:ext cx="895680" cy="89568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D27A017-CAA4-4D8D-94E5-9EC4002FC7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34661" y="194350"/>
            <a:ext cx="883971" cy="86055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F3FDE9D-41D0-4BE6-A7B6-4B558A1C5B5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77273" y="1647955"/>
            <a:ext cx="2569957" cy="90738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823689E-5EA4-4AD2-8F46-D5CAC6C2D33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6431" y="2981160"/>
            <a:ext cx="7487416" cy="89568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C7ABEAAD-2BD4-4D95-8B31-306556A39186}"/>
              </a:ext>
            </a:extLst>
          </p:cNvPr>
          <p:cNvSpPr/>
          <p:nvPr/>
        </p:nvSpPr>
        <p:spPr>
          <a:xfrm>
            <a:off x="56123" y="4625270"/>
            <a:ext cx="793876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What is the value of           ?</a:t>
            </a:r>
            <a:endParaRPr lang="en-US" sz="280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69AE308-AAAC-4279-AE6B-0C37A862CB5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97373" y="4473524"/>
            <a:ext cx="883971" cy="86055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C9794677-690C-489F-90BC-A150A21DE504}"/>
              </a:ext>
            </a:extLst>
          </p:cNvPr>
          <p:cNvSpPr txBox="1"/>
          <p:nvPr/>
        </p:nvSpPr>
        <p:spPr>
          <a:xfrm>
            <a:off x="391246" y="3134325"/>
            <a:ext cx="7308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34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C45646A-7032-4B6D-9AAA-1BF656BE7093}"/>
              </a:ext>
            </a:extLst>
          </p:cNvPr>
          <p:cNvSpPr txBox="1"/>
          <p:nvPr/>
        </p:nvSpPr>
        <p:spPr>
          <a:xfrm>
            <a:off x="2011213" y="3148393"/>
            <a:ext cx="7308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34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8D15865-673B-40AB-9737-8D5279FCA87D}"/>
              </a:ext>
            </a:extLst>
          </p:cNvPr>
          <p:cNvSpPr txBox="1"/>
          <p:nvPr/>
        </p:nvSpPr>
        <p:spPr>
          <a:xfrm>
            <a:off x="6954845" y="3150624"/>
            <a:ext cx="7308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34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E0D958E-EF3E-48B2-8412-8CFB919519DC}"/>
              </a:ext>
            </a:extLst>
          </p:cNvPr>
          <p:cNvSpPr/>
          <p:nvPr/>
        </p:nvSpPr>
        <p:spPr>
          <a:xfrm>
            <a:off x="3376246" y="2924888"/>
            <a:ext cx="2747889" cy="102813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71A235A-2C6F-474A-976B-1037ED1F748B}"/>
              </a:ext>
            </a:extLst>
          </p:cNvPr>
          <p:cNvSpPr txBox="1"/>
          <p:nvPr/>
        </p:nvSpPr>
        <p:spPr>
          <a:xfrm>
            <a:off x="6132442" y="4257010"/>
            <a:ext cx="41411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 circles = 34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3B3F395-DC91-44EC-B271-F24F5CFE450C}"/>
              </a:ext>
            </a:extLst>
          </p:cNvPr>
          <p:cNvSpPr txBox="1"/>
          <p:nvPr/>
        </p:nvSpPr>
        <p:spPr>
          <a:xfrm>
            <a:off x="6132442" y="4853387"/>
            <a:ext cx="17778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 circle =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EF09B29-616E-4D48-8781-7056E55542A8}"/>
              </a:ext>
            </a:extLst>
          </p:cNvPr>
          <p:cNvSpPr txBox="1"/>
          <p:nvPr/>
        </p:nvSpPr>
        <p:spPr>
          <a:xfrm>
            <a:off x="8355152" y="5361791"/>
            <a:ext cx="107625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3 4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C147649-0A0F-4C2D-9E6A-0B0D16810A8B}"/>
              </a:ext>
            </a:extLst>
          </p:cNvPr>
          <p:cNvSpPr txBox="1"/>
          <p:nvPr/>
        </p:nvSpPr>
        <p:spPr>
          <a:xfrm>
            <a:off x="7880535" y="5374854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3670A6EA-CB8C-4E20-89FF-CBC8098F1E61}"/>
              </a:ext>
            </a:extLst>
          </p:cNvPr>
          <p:cNvCxnSpPr>
            <a:cxnSpLocks/>
          </p:cNvCxnSpPr>
          <p:nvPr/>
        </p:nvCxnSpPr>
        <p:spPr>
          <a:xfrm>
            <a:off x="8355152" y="5424411"/>
            <a:ext cx="906753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A98D7BC0-04A0-4524-A258-8B8A204BB660}"/>
              </a:ext>
            </a:extLst>
          </p:cNvPr>
          <p:cNvCxnSpPr>
            <a:cxnSpLocks/>
          </p:cNvCxnSpPr>
          <p:nvPr/>
        </p:nvCxnSpPr>
        <p:spPr>
          <a:xfrm>
            <a:off x="8374104" y="5424411"/>
            <a:ext cx="0" cy="45853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CE960D9C-BCE0-42BF-9D0E-23E8B12240F7}"/>
              </a:ext>
            </a:extLst>
          </p:cNvPr>
          <p:cNvSpPr txBox="1"/>
          <p:nvPr/>
        </p:nvSpPr>
        <p:spPr>
          <a:xfrm>
            <a:off x="8355523" y="4924101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071C5BC-08B6-493C-9121-2077570A8C36}"/>
              </a:ext>
            </a:extLst>
          </p:cNvPr>
          <p:cNvSpPr txBox="1"/>
          <p:nvPr/>
        </p:nvSpPr>
        <p:spPr>
          <a:xfrm>
            <a:off x="8778529" y="4924101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41FE3B2-674D-41FF-8DD8-241C594EDCFC}"/>
              </a:ext>
            </a:extLst>
          </p:cNvPr>
          <p:cNvSpPr txBox="1"/>
          <p:nvPr/>
        </p:nvSpPr>
        <p:spPr>
          <a:xfrm>
            <a:off x="8653142" y="5399582"/>
            <a:ext cx="5654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F22C86B-F21A-44A0-BBC0-87E6AE83283C}"/>
              </a:ext>
            </a:extLst>
          </p:cNvPr>
          <p:cNvSpPr txBox="1"/>
          <p:nvPr/>
        </p:nvSpPr>
        <p:spPr>
          <a:xfrm>
            <a:off x="4768478" y="4616700"/>
            <a:ext cx="7308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17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B8239BFD-7CC2-4014-A6B8-58D79D1E4C04}"/>
              </a:ext>
            </a:extLst>
          </p:cNvPr>
          <p:cNvSpPr txBox="1"/>
          <p:nvPr/>
        </p:nvSpPr>
        <p:spPr>
          <a:xfrm>
            <a:off x="3604706" y="3158262"/>
            <a:ext cx="7308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17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28F5F268-F24E-422C-A0AB-57EB1E4D44BB}"/>
              </a:ext>
            </a:extLst>
          </p:cNvPr>
          <p:cNvSpPr txBox="1"/>
          <p:nvPr/>
        </p:nvSpPr>
        <p:spPr>
          <a:xfrm>
            <a:off x="5323435" y="3158262"/>
            <a:ext cx="7308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17</a:t>
            </a:r>
          </a:p>
        </p:txBody>
      </p:sp>
    </p:spTree>
    <p:extLst>
      <p:ext uri="{BB962C8B-B14F-4D97-AF65-F5344CB8AC3E}">
        <p14:creationId xmlns:p14="http://schemas.microsoft.com/office/powerpoint/2010/main" val="39593515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7" grpId="0" animBg="1"/>
      <p:bldP spid="14" grpId="0"/>
      <p:bldP spid="15" grpId="0"/>
      <p:bldP spid="16" grpId="0"/>
      <p:bldP spid="17" grpId="0"/>
      <p:bldP spid="20" grpId="0"/>
      <p:bldP spid="21" grpId="0"/>
      <p:bldP spid="22" grpId="0"/>
      <p:bldP spid="24" grpId="0"/>
      <p:bldP spid="25" grpId="0"/>
      <p:bldP spid="26" grpId="0"/>
    </p:bld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86A3DE7-BA0E-4BA6-9AAD-ECA2BB336EE4}"/>
              </a:ext>
            </a:extLst>
          </p:cNvPr>
          <p:cNvSpPr/>
          <p:nvPr/>
        </p:nvSpPr>
        <p:spPr>
          <a:xfrm>
            <a:off x="56123" y="50000"/>
            <a:ext cx="6096000" cy="107721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sz="3200" b="1" dirty="0"/>
              <a:t>Each shape stands for a number.</a:t>
            </a:r>
          </a:p>
          <a:p>
            <a:r>
              <a:rPr lang="en-GB" sz="3200" b="1" dirty="0"/>
              <a:t>Work out the value of each shape.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6EB5469-2F59-4BF1-9BEF-EC7408EF3D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6724" y="1127219"/>
            <a:ext cx="4974070" cy="361342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105B434-E8EF-4E36-86B1-325326B1B8E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82795" y="4607493"/>
            <a:ext cx="2432481" cy="1797084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7428584-5B9A-4A34-BF73-CCC9A9443D15}"/>
              </a:ext>
            </a:extLst>
          </p:cNvPr>
          <p:cNvSpPr/>
          <p:nvPr/>
        </p:nvSpPr>
        <p:spPr>
          <a:xfrm>
            <a:off x="1652183" y="3552392"/>
            <a:ext cx="277031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ea typeface="Cambria Math" panose="02040503050406030204" pitchFamily="18" charset="0"/>
              </a:rPr>
              <a:t>3 triangles = 96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1AD20DF-5676-4B3D-8089-3376300ACC76}"/>
              </a:ext>
            </a:extLst>
          </p:cNvPr>
          <p:cNvSpPr/>
          <p:nvPr/>
        </p:nvSpPr>
        <p:spPr>
          <a:xfrm>
            <a:off x="1652182" y="4109699"/>
            <a:ext cx="265353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ea typeface="Cambria Math" panose="02040503050406030204" pitchFamily="18" charset="0"/>
              </a:rPr>
              <a:t>1 triangle =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A22AC8A-EEB8-4FF4-B579-9F61D798B1B9}"/>
              </a:ext>
            </a:extLst>
          </p:cNvPr>
          <p:cNvSpPr txBox="1"/>
          <p:nvPr/>
        </p:nvSpPr>
        <p:spPr>
          <a:xfrm>
            <a:off x="3252455" y="5178331"/>
            <a:ext cx="107625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9 6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4B046EE-3E54-48C1-80F0-E5A9A21D1553}"/>
              </a:ext>
            </a:extLst>
          </p:cNvPr>
          <p:cNvSpPr txBox="1"/>
          <p:nvPr/>
        </p:nvSpPr>
        <p:spPr>
          <a:xfrm>
            <a:off x="2777838" y="5191394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639D8831-BCB9-44A4-8EAD-75813AA36315}"/>
              </a:ext>
            </a:extLst>
          </p:cNvPr>
          <p:cNvCxnSpPr>
            <a:cxnSpLocks/>
          </p:cNvCxnSpPr>
          <p:nvPr/>
        </p:nvCxnSpPr>
        <p:spPr>
          <a:xfrm>
            <a:off x="3252455" y="5240951"/>
            <a:ext cx="906753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8DBA1A37-894B-41AD-8BC3-EBC0A39CDC80}"/>
              </a:ext>
            </a:extLst>
          </p:cNvPr>
          <p:cNvCxnSpPr>
            <a:cxnSpLocks/>
          </p:cNvCxnSpPr>
          <p:nvPr/>
        </p:nvCxnSpPr>
        <p:spPr>
          <a:xfrm>
            <a:off x="3271407" y="5240951"/>
            <a:ext cx="0" cy="45853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5A3AB896-2E17-49FE-8F47-F15DB51E16D6}"/>
              </a:ext>
            </a:extLst>
          </p:cNvPr>
          <p:cNvSpPr txBox="1"/>
          <p:nvPr/>
        </p:nvSpPr>
        <p:spPr>
          <a:xfrm>
            <a:off x="3252826" y="4740641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0924410-B8BD-47D9-86AC-EDB61C01A77C}"/>
              </a:ext>
            </a:extLst>
          </p:cNvPr>
          <p:cNvSpPr txBox="1"/>
          <p:nvPr/>
        </p:nvSpPr>
        <p:spPr>
          <a:xfrm>
            <a:off x="3675832" y="4740641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86A9EC8-1985-45AC-9257-22463A93424E}"/>
              </a:ext>
            </a:extLst>
          </p:cNvPr>
          <p:cNvSpPr/>
          <p:nvPr/>
        </p:nvSpPr>
        <p:spPr>
          <a:xfrm>
            <a:off x="3663844" y="4146516"/>
            <a:ext cx="60144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ea typeface="Cambria Math" panose="02040503050406030204" pitchFamily="18" charset="0"/>
              </a:rPr>
              <a:t>32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2DE7044-FE6C-48E4-B2FC-77FBE6FA594E}"/>
              </a:ext>
            </a:extLst>
          </p:cNvPr>
          <p:cNvSpPr/>
          <p:nvPr/>
        </p:nvSpPr>
        <p:spPr>
          <a:xfrm>
            <a:off x="775778" y="3241452"/>
            <a:ext cx="55015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ea typeface="Cambria Math" panose="02040503050406030204" pitchFamily="18" charset="0"/>
              </a:rPr>
              <a:t>32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FAEA35B-3848-49D5-9488-1544C9C80E8A}"/>
              </a:ext>
            </a:extLst>
          </p:cNvPr>
          <p:cNvSpPr/>
          <p:nvPr/>
        </p:nvSpPr>
        <p:spPr>
          <a:xfrm>
            <a:off x="786051" y="2346860"/>
            <a:ext cx="55015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ea typeface="Cambria Math" panose="02040503050406030204" pitchFamily="18" charset="0"/>
              </a:rPr>
              <a:t>32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40299CE-2F88-4E15-B9A5-551B45B0F804}"/>
              </a:ext>
            </a:extLst>
          </p:cNvPr>
          <p:cNvSpPr/>
          <p:nvPr/>
        </p:nvSpPr>
        <p:spPr>
          <a:xfrm>
            <a:off x="786051" y="1485704"/>
            <a:ext cx="55015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ea typeface="Cambria Math" panose="02040503050406030204" pitchFamily="18" charset="0"/>
              </a:rPr>
              <a:t>32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2A2CC84-B18A-4312-A4E3-9E84327FA489}"/>
              </a:ext>
            </a:extLst>
          </p:cNvPr>
          <p:cNvSpPr/>
          <p:nvPr/>
        </p:nvSpPr>
        <p:spPr>
          <a:xfrm>
            <a:off x="3414416" y="2346860"/>
            <a:ext cx="55015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ea typeface="Cambria Math" panose="02040503050406030204" pitchFamily="18" charset="0"/>
              </a:rPr>
              <a:t>32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3C404CB-9800-4470-852C-AEA9E4CE2319}"/>
              </a:ext>
            </a:extLst>
          </p:cNvPr>
          <p:cNvSpPr/>
          <p:nvPr/>
        </p:nvSpPr>
        <p:spPr>
          <a:xfrm>
            <a:off x="5726533" y="2173943"/>
            <a:ext cx="499162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ea typeface="Cambria Math" panose="02040503050406030204" pitchFamily="18" charset="0"/>
              </a:rPr>
              <a:t>32 + circle + circle + 32 = 100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4E315A8-BF5F-418E-B836-BB5280270800}"/>
              </a:ext>
            </a:extLst>
          </p:cNvPr>
          <p:cNvSpPr/>
          <p:nvPr/>
        </p:nvSpPr>
        <p:spPr>
          <a:xfrm>
            <a:off x="5726533" y="2656677"/>
            <a:ext cx="170751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ea typeface="Cambria Math" panose="02040503050406030204" pitchFamily="18" charset="0"/>
              </a:rPr>
              <a:t>32 + 32 =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83B2D6B-7DBB-4964-8AED-C4EF60398D9D}"/>
              </a:ext>
            </a:extLst>
          </p:cNvPr>
          <p:cNvSpPr/>
          <p:nvPr/>
        </p:nvSpPr>
        <p:spPr>
          <a:xfrm>
            <a:off x="7368584" y="2656676"/>
            <a:ext cx="60144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ea typeface="Cambria Math" panose="02040503050406030204" pitchFamily="18" charset="0"/>
              </a:rPr>
              <a:t>64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8819080-3EBD-4A85-8500-78BB46741ADE}"/>
              </a:ext>
            </a:extLst>
          </p:cNvPr>
          <p:cNvSpPr/>
          <p:nvPr/>
        </p:nvSpPr>
        <p:spPr>
          <a:xfrm>
            <a:off x="5726532" y="3136612"/>
            <a:ext cx="336560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ea typeface="Cambria Math" panose="02040503050406030204" pitchFamily="18" charset="0"/>
              </a:rPr>
              <a:t>64 + 2 circles = 100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0CA81D29-E936-4760-A407-C36097D1510C}"/>
              </a:ext>
            </a:extLst>
          </p:cNvPr>
          <p:cNvSpPr/>
          <p:nvPr/>
        </p:nvSpPr>
        <p:spPr>
          <a:xfrm>
            <a:off x="5726531" y="3616547"/>
            <a:ext cx="200888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ea typeface="Cambria Math" panose="02040503050406030204" pitchFamily="18" charset="0"/>
              </a:rPr>
              <a:t>100 – 64 = 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A6092E1-EF7B-4974-B34C-256CACD98968}"/>
              </a:ext>
            </a:extLst>
          </p:cNvPr>
          <p:cNvSpPr/>
          <p:nvPr/>
        </p:nvSpPr>
        <p:spPr>
          <a:xfrm>
            <a:off x="7512418" y="3616546"/>
            <a:ext cx="60144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ea typeface="Cambria Math" panose="02040503050406030204" pitchFamily="18" charset="0"/>
              </a:rPr>
              <a:t>36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33B2536D-FF75-4509-910A-E12195855171}"/>
              </a:ext>
            </a:extLst>
          </p:cNvPr>
          <p:cNvSpPr/>
          <p:nvPr/>
        </p:nvSpPr>
        <p:spPr>
          <a:xfrm>
            <a:off x="5726530" y="4096480"/>
            <a:ext cx="234929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ea typeface="Cambria Math" panose="02040503050406030204" pitchFamily="18" charset="0"/>
              </a:rPr>
              <a:t>2 circles = 36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04F20F15-FAA9-4A42-B944-AEDF0727FAB6}"/>
              </a:ext>
            </a:extLst>
          </p:cNvPr>
          <p:cNvSpPr/>
          <p:nvPr/>
        </p:nvSpPr>
        <p:spPr>
          <a:xfrm>
            <a:off x="5725972" y="4576413"/>
            <a:ext cx="167603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ea typeface="Cambria Math" panose="02040503050406030204" pitchFamily="18" charset="0"/>
              </a:rPr>
              <a:t>1 circle =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5FEB35DD-E02A-4B1F-B2F7-51ABA32E3E8C}"/>
              </a:ext>
            </a:extLst>
          </p:cNvPr>
          <p:cNvSpPr txBox="1"/>
          <p:nvPr/>
        </p:nvSpPr>
        <p:spPr>
          <a:xfrm>
            <a:off x="6557669" y="5700743"/>
            <a:ext cx="107625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3 6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81DF8C5F-6BA5-44F8-B118-CF01B8FBD1BA}"/>
              </a:ext>
            </a:extLst>
          </p:cNvPr>
          <p:cNvSpPr txBox="1"/>
          <p:nvPr/>
        </p:nvSpPr>
        <p:spPr>
          <a:xfrm>
            <a:off x="6083052" y="5713806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EEC13B8C-E491-4C69-969D-2A17072E7201}"/>
              </a:ext>
            </a:extLst>
          </p:cNvPr>
          <p:cNvCxnSpPr>
            <a:cxnSpLocks/>
          </p:cNvCxnSpPr>
          <p:nvPr/>
        </p:nvCxnSpPr>
        <p:spPr>
          <a:xfrm>
            <a:off x="6557669" y="5763363"/>
            <a:ext cx="906753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1DB8F043-ACC0-48AE-8354-C586E44CB5CD}"/>
              </a:ext>
            </a:extLst>
          </p:cNvPr>
          <p:cNvCxnSpPr>
            <a:cxnSpLocks/>
          </p:cNvCxnSpPr>
          <p:nvPr/>
        </p:nvCxnSpPr>
        <p:spPr>
          <a:xfrm>
            <a:off x="6576621" y="5763363"/>
            <a:ext cx="0" cy="45853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40726FDB-26CB-4723-8EDB-ECCFDFE1E9E0}"/>
              </a:ext>
            </a:extLst>
          </p:cNvPr>
          <p:cNvSpPr txBox="1"/>
          <p:nvPr/>
        </p:nvSpPr>
        <p:spPr>
          <a:xfrm>
            <a:off x="6558040" y="5263053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4E7EFC58-E7E9-40C4-97E1-7A91A6C239B6}"/>
              </a:ext>
            </a:extLst>
          </p:cNvPr>
          <p:cNvSpPr txBox="1"/>
          <p:nvPr/>
        </p:nvSpPr>
        <p:spPr>
          <a:xfrm>
            <a:off x="6981046" y="5263053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2218F7B0-41A8-465F-9BE8-AEA4AC5B33DC}"/>
              </a:ext>
            </a:extLst>
          </p:cNvPr>
          <p:cNvSpPr txBox="1"/>
          <p:nvPr/>
        </p:nvSpPr>
        <p:spPr>
          <a:xfrm>
            <a:off x="6853219" y="5737270"/>
            <a:ext cx="4474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2599F750-7A50-4B0B-9E79-16FC671401D0}"/>
              </a:ext>
            </a:extLst>
          </p:cNvPr>
          <p:cNvSpPr/>
          <p:nvPr/>
        </p:nvSpPr>
        <p:spPr>
          <a:xfrm>
            <a:off x="7284851" y="4593556"/>
            <a:ext cx="60144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ea typeface="Cambria Math" panose="02040503050406030204" pitchFamily="18" charset="0"/>
              </a:rPr>
              <a:t>18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93558B52-81AB-49BC-9AE6-7D2E379176C1}"/>
              </a:ext>
            </a:extLst>
          </p:cNvPr>
          <p:cNvSpPr/>
          <p:nvPr/>
        </p:nvSpPr>
        <p:spPr>
          <a:xfrm>
            <a:off x="1662246" y="2205922"/>
            <a:ext cx="55015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ea typeface="Cambria Math" panose="02040503050406030204" pitchFamily="18" charset="0"/>
              </a:rPr>
              <a:t>18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202F82D7-1DFE-490F-9323-4D918C1A7FD7}"/>
              </a:ext>
            </a:extLst>
          </p:cNvPr>
          <p:cNvSpPr/>
          <p:nvPr/>
        </p:nvSpPr>
        <p:spPr>
          <a:xfrm>
            <a:off x="2538011" y="2204013"/>
            <a:ext cx="55015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ea typeface="Cambria Math" panose="02040503050406030204" pitchFamily="18" charset="0"/>
              </a:rPr>
              <a:t>18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473BA90D-4281-4051-8AA0-C1B966F511E0}"/>
              </a:ext>
            </a:extLst>
          </p:cNvPr>
          <p:cNvSpPr txBox="1"/>
          <p:nvPr/>
        </p:nvSpPr>
        <p:spPr>
          <a:xfrm>
            <a:off x="10590065" y="4694474"/>
            <a:ext cx="79058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32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AA696109-265B-49E0-9BA2-852703989183}"/>
              </a:ext>
            </a:extLst>
          </p:cNvPr>
          <p:cNvSpPr txBox="1"/>
          <p:nvPr/>
        </p:nvSpPr>
        <p:spPr>
          <a:xfrm>
            <a:off x="10590065" y="5802121"/>
            <a:ext cx="79058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18</a:t>
            </a:r>
          </a:p>
        </p:txBody>
      </p:sp>
    </p:spTree>
    <p:extLst>
      <p:ext uri="{BB962C8B-B14F-4D97-AF65-F5344CB8AC3E}">
        <p14:creationId xmlns:p14="http://schemas.microsoft.com/office/powerpoint/2010/main" val="5144482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2" grpId="0"/>
      <p:bldP spid="13" grpId="0"/>
      <p:bldP spid="28" grpId="0"/>
      <p:bldP spid="29" grpId="0"/>
      <p:bldP spid="32" grpId="0"/>
      <p:bldP spid="33" grpId="0"/>
      <p:bldP spid="34" grpId="0"/>
      <p:bldP spid="38" grpId="0"/>
      <p:bldP spid="39" grpId="0"/>
    </p:bld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Each shape stands for a number. Work out the value of each shape.</a:t>
            </a:r>
          </a:p>
        </p:txBody>
      </p:sp>
      <p:pic>
        <p:nvPicPr>
          <p:cNvPr id="25602" name="Picture 2">
            <a:extLst>
              <a:ext uri="{FF2B5EF4-FFF2-40B4-BE49-F238E27FC236}">
                <a16:creationId xmlns:a16="http://schemas.microsoft.com/office/drawing/2014/main" id="{164FBC54-AC7D-4F1F-B3C5-627B8A05CD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564" y="748563"/>
            <a:ext cx="4565650" cy="33181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3" name="Picture 3">
            <a:extLst>
              <a:ext uri="{FF2B5EF4-FFF2-40B4-BE49-F238E27FC236}">
                <a16:creationId xmlns:a16="http://schemas.microsoft.com/office/drawing/2014/main" id="{7C60605A-2678-485A-A6B8-F1057E5A28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75884" y="803036"/>
            <a:ext cx="2961934" cy="901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4" name="Picture 4">
            <a:extLst>
              <a:ext uri="{FF2B5EF4-FFF2-40B4-BE49-F238E27FC236}">
                <a16:creationId xmlns:a16="http://schemas.microsoft.com/office/drawing/2014/main" id="{C2CAFCCA-1BD2-4459-9481-565FC3F728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75883" y="2021967"/>
            <a:ext cx="2961934" cy="901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5" name="Picture 5">
            <a:extLst>
              <a:ext uri="{FF2B5EF4-FFF2-40B4-BE49-F238E27FC236}">
                <a16:creationId xmlns:a16="http://schemas.microsoft.com/office/drawing/2014/main" id="{A578F407-E43D-4D72-A589-EBB6D27838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75883" y="3300311"/>
            <a:ext cx="2961934" cy="901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DCDB75AD-3602-4728-80A9-2B527D6AC71A}"/>
              </a:ext>
            </a:extLst>
          </p:cNvPr>
          <p:cNvSpPr/>
          <p:nvPr/>
        </p:nvSpPr>
        <p:spPr>
          <a:xfrm>
            <a:off x="520429" y="753427"/>
            <a:ext cx="875489" cy="2636663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7883346-1B90-4556-806E-87E67FA94966}"/>
              </a:ext>
            </a:extLst>
          </p:cNvPr>
          <p:cNvSpPr/>
          <p:nvPr/>
        </p:nvSpPr>
        <p:spPr>
          <a:xfrm>
            <a:off x="520430" y="4201876"/>
            <a:ext cx="277031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ea typeface="Cambria Math" panose="02040503050406030204" pitchFamily="18" charset="0"/>
              </a:rPr>
              <a:t>3 triangles = 45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AD46DE8-5DB0-408E-9B35-7E8B4C97B81C}"/>
              </a:ext>
            </a:extLst>
          </p:cNvPr>
          <p:cNvSpPr/>
          <p:nvPr/>
        </p:nvSpPr>
        <p:spPr>
          <a:xfrm>
            <a:off x="520429" y="4759183"/>
            <a:ext cx="265353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ea typeface="Cambria Math" panose="02040503050406030204" pitchFamily="18" charset="0"/>
              </a:rPr>
              <a:t>1 triangle =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BF49FAE-1EB3-4A2F-AE60-5513CF3DBA13}"/>
              </a:ext>
            </a:extLst>
          </p:cNvPr>
          <p:cNvSpPr txBox="1"/>
          <p:nvPr/>
        </p:nvSpPr>
        <p:spPr>
          <a:xfrm>
            <a:off x="2348078" y="5809827"/>
            <a:ext cx="107625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4 5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1C05E0D-3CD2-4EF3-BAB5-20C33AABF11B}"/>
              </a:ext>
            </a:extLst>
          </p:cNvPr>
          <p:cNvSpPr txBox="1"/>
          <p:nvPr/>
        </p:nvSpPr>
        <p:spPr>
          <a:xfrm>
            <a:off x="1873461" y="5822890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B6B8AD4A-19BF-4BB5-9A74-921BD298CE1E}"/>
              </a:ext>
            </a:extLst>
          </p:cNvPr>
          <p:cNvCxnSpPr>
            <a:cxnSpLocks/>
          </p:cNvCxnSpPr>
          <p:nvPr/>
        </p:nvCxnSpPr>
        <p:spPr>
          <a:xfrm>
            <a:off x="2348078" y="5872447"/>
            <a:ext cx="906753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670AE571-312A-4796-9DB4-4637049A28D5}"/>
              </a:ext>
            </a:extLst>
          </p:cNvPr>
          <p:cNvCxnSpPr>
            <a:cxnSpLocks/>
          </p:cNvCxnSpPr>
          <p:nvPr/>
        </p:nvCxnSpPr>
        <p:spPr>
          <a:xfrm>
            <a:off x="2367030" y="5872447"/>
            <a:ext cx="0" cy="45853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473ED516-C81C-490E-9886-1BC66F283192}"/>
              </a:ext>
            </a:extLst>
          </p:cNvPr>
          <p:cNvSpPr txBox="1"/>
          <p:nvPr/>
        </p:nvSpPr>
        <p:spPr>
          <a:xfrm>
            <a:off x="2348449" y="5372137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71AFCD1-ED6E-468F-AC96-92975332418D}"/>
              </a:ext>
            </a:extLst>
          </p:cNvPr>
          <p:cNvSpPr txBox="1"/>
          <p:nvPr/>
        </p:nvSpPr>
        <p:spPr>
          <a:xfrm>
            <a:off x="2771455" y="5372137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9BC4876-BB2B-4CC8-BD6E-01908FB4845C}"/>
              </a:ext>
            </a:extLst>
          </p:cNvPr>
          <p:cNvSpPr txBox="1"/>
          <p:nvPr/>
        </p:nvSpPr>
        <p:spPr>
          <a:xfrm>
            <a:off x="2643628" y="5846354"/>
            <a:ext cx="4474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69B762D-E6AD-4AB0-9011-16CED32E0556}"/>
              </a:ext>
            </a:extLst>
          </p:cNvPr>
          <p:cNvSpPr/>
          <p:nvPr/>
        </p:nvSpPr>
        <p:spPr>
          <a:xfrm>
            <a:off x="2524747" y="4785276"/>
            <a:ext cx="60144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ea typeface="Cambria Math" panose="02040503050406030204" pitchFamily="18" charset="0"/>
              </a:rPr>
              <a:t>15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8C81CA6-35B1-4D2E-A1E5-FAF9CF6DF8DE}"/>
              </a:ext>
            </a:extLst>
          </p:cNvPr>
          <p:cNvSpPr/>
          <p:nvPr/>
        </p:nvSpPr>
        <p:spPr>
          <a:xfrm>
            <a:off x="657449" y="2739612"/>
            <a:ext cx="60144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ea typeface="Cambria Math" panose="02040503050406030204" pitchFamily="18" charset="0"/>
              </a:rPr>
              <a:t>15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E0D23BB-7AF3-46CD-8886-E98F481A2BB5}"/>
              </a:ext>
            </a:extLst>
          </p:cNvPr>
          <p:cNvSpPr/>
          <p:nvPr/>
        </p:nvSpPr>
        <p:spPr>
          <a:xfrm>
            <a:off x="655104" y="1876183"/>
            <a:ext cx="60144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ea typeface="Cambria Math" panose="02040503050406030204" pitchFamily="18" charset="0"/>
              </a:rPr>
              <a:t>15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5DF1F19-5A27-4018-8822-94C6DDB5D838}"/>
              </a:ext>
            </a:extLst>
          </p:cNvPr>
          <p:cNvSpPr/>
          <p:nvPr/>
        </p:nvSpPr>
        <p:spPr>
          <a:xfrm>
            <a:off x="650414" y="961430"/>
            <a:ext cx="60144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ea typeface="Cambria Math" panose="02040503050406030204" pitchFamily="18" charset="0"/>
              </a:rPr>
              <a:t>15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8238B5A-44D1-4B57-A336-F8880E2A28CF}"/>
              </a:ext>
            </a:extLst>
          </p:cNvPr>
          <p:cNvSpPr/>
          <p:nvPr/>
        </p:nvSpPr>
        <p:spPr>
          <a:xfrm>
            <a:off x="1530593" y="1876183"/>
            <a:ext cx="60144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ea typeface="Cambria Math" panose="02040503050406030204" pitchFamily="18" charset="0"/>
              </a:rPr>
              <a:t>15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D82F76C-8AC8-409D-971F-55754B618048}"/>
              </a:ext>
            </a:extLst>
          </p:cNvPr>
          <p:cNvSpPr/>
          <p:nvPr/>
        </p:nvSpPr>
        <p:spPr>
          <a:xfrm>
            <a:off x="520691" y="748563"/>
            <a:ext cx="2633056" cy="88423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7EFC62A9-CB9E-44C9-8B19-2D90835AE141}"/>
              </a:ext>
            </a:extLst>
          </p:cNvPr>
          <p:cNvSpPr/>
          <p:nvPr/>
        </p:nvSpPr>
        <p:spPr>
          <a:xfrm>
            <a:off x="4914225" y="898292"/>
            <a:ext cx="170751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ea typeface="Cambria Math" panose="02040503050406030204" pitchFamily="18" charset="0"/>
              </a:rPr>
              <a:t>27 – 15 =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3DDE9637-E258-43C7-84D8-90FB559BAC37}"/>
              </a:ext>
            </a:extLst>
          </p:cNvPr>
          <p:cNvSpPr/>
          <p:nvPr/>
        </p:nvSpPr>
        <p:spPr>
          <a:xfrm>
            <a:off x="6482755" y="898291"/>
            <a:ext cx="60144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ea typeface="Cambria Math" panose="02040503050406030204" pitchFamily="18" charset="0"/>
              </a:rPr>
              <a:t>12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8FD36548-53AF-420E-892E-0D9C94509736}"/>
              </a:ext>
            </a:extLst>
          </p:cNvPr>
          <p:cNvSpPr/>
          <p:nvPr/>
        </p:nvSpPr>
        <p:spPr>
          <a:xfrm>
            <a:off x="4915393" y="1403459"/>
            <a:ext cx="234929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ea typeface="Cambria Math" panose="02040503050406030204" pitchFamily="18" charset="0"/>
              </a:rPr>
              <a:t>2 circles = 12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A4AB8B05-BB89-4B5C-A9C1-866DCF490C97}"/>
              </a:ext>
            </a:extLst>
          </p:cNvPr>
          <p:cNvSpPr/>
          <p:nvPr/>
        </p:nvSpPr>
        <p:spPr>
          <a:xfrm>
            <a:off x="4915392" y="1960766"/>
            <a:ext cx="265353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ea typeface="Cambria Math" panose="02040503050406030204" pitchFamily="18" charset="0"/>
              </a:rPr>
              <a:t>1 circle =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49CE6260-7BFB-4D53-825E-188BF6F99E5F}"/>
              </a:ext>
            </a:extLst>
          </p:cNvPr>
          <p:cNvSpPr txBox="1"/>
          <p:nvPr/>
        </p:nvSpPr>
        <p:spPr>
          <a:xfrm>
            <a:off x="5103126" y="2473617"/>
            <a:ext cx="18117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12 ÷ 2 = 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74FEB69C-852A-4090-B9DE-2AB02E792753}"/>
              </a:ext>
            </a:extLst>
          </p:cNvPr>
          <p:cNvSpPr txBox="1"/>
          <p:nvPr/>
        </p:nvSpPr>
        <p:spPr>
          <a:xfrm>
            <a:off x="6523447" y="2473617"/>
            <a:ext cx="4385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6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93C07FAE-550A-44C9-8F87-FF853A19747C}"/>
              </a:ext>
            </a:extLst>
          </p:cNvPr>
          <p:cNvSpPr txBox="1"/>
          <p:nvPr/>
        </p:nvSpPr>
        <p:spPr>
          <a:xfrm>
            <a:off x="1651313" y="917648"/>
            <a:ext cx="4385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6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FF8CB14D-19DC-4B62-99B6-BB2062B0B242}"/>
              </a:ext>
            </a:extLst>
          </p:cNvPr>
          <p:cNvSpPr txBox="1"/>
          <p:nvPr/>
        </p:nvSpPr>
        <p:spPr>
          <a:xfrm>
            <a:off x="2509984" y="909241"/>
            <a:ext cx="4385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6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1B2E6051-27FC-48F0-825F-CFCEC25DAC89}"/>
              </a:ext>
            </a:extLst>
          </p:cNvPr>
          <p:cNvSpPr txBox="1"/>
          <p:nvPr/>
        </p:nvSpPr>
        <p:spPr>
          <a:xfrm>
            <a:off x="2524747" y="1787114"/>
            <a:ext cx="4385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6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108562CA-8263-4A3B-8EAB-C4BEA3D33E01}"/>
              </a:ext>
            </a:extLst>
          </p:cNvPr>
          <p:cNvSpPr txBox="1"/>
          <p:nvPr/>
        </p:nvSpPr>
        <p:spPr>
          <a:xfrm>
            <a:off x="1641923" y="2647502"/>
            <a:ext cx="4385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6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FE5DC012-18FB-4760-A983-AEEACBAA9B21}"/>
              </a:ext>
            </a:extLst>
          </p:cNvPr>
          <p:cNvSpPr/>
          <p:nvPr/>
        </p:nvSpPr>
        <p:spPr>
          <a:xfrm>
            <a:off x="520691" y="2500287"/>
            <a:ext cx="2633056" cy="88423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FFA91D8C-AB46-467B-A2D7-DDB1BBA441E0}"/>
              </a:ext>
            </a:extLst>
          </p:cNvPr>
          <p:cNvSpPr/>
          <p:nvPr/>
        </p:nvSpPr>
        <p:spPr>
          <a:xfrm>
            <a:off x="4232319" y="3346823"/>
            <a:ext cx="159210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ea typeface="Cambria Math" panose="02040503050406030204" pitchFamily="18" charset="0"/>
              </a:rPr>
              <a:t>15 + 6 = 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E53498BB-865E-4AC9-B4CA-DB65C075CEEC}"/>
              </a:ext>
            </a:extLst>
          </p:cNvPr>
          <p:cNvSpPr/>
          <p:nvPr/>
        </p:nvSpPr>
        <p:spPr>
          <a:xfrm>
            <a:off x="4232318" y="3878400"/>
            <a:ext cx="180049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ea typeface="Cambria Math" panose="02040503050406030204" pitchFamily="18" charset="0"/>
              </a:rPr>
              <a:t>30 – 21 = 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C66EF360-5C5E-4EDE-90C7-D62BA9A17814}"/>
              </a:ext>
            </a:extLst>
          </p:cNvPr>
          <p:cNvSpPr/>
          <p:nvPr/>
        </p:nvSpPr>
        <p:spPr>
          <a:xfrm>
            <a:off x="5630367" y="3346822"/>
            <a:ext cx="60144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ea typeface="Cambria Math" panose="02040503050406030204" pitchFamily="18" charset="0"/>
              </a:rPr>
              <a:t>21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9CD3F4F2-C00D-475A-8FF5-B3CEBB2C9781}"/>
              </a:ext>
            </a:extLst>
          </p:cNvPr>
          <p:cNvSpPr/>
          <p:nvPr/>
        </p:nvSpPr>
        <p:spPr>
          <a:xfrm>
            <a:off x="5836283" y="3883456"/>
            <a:ext cx="39305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ea typeface="Cambria Math" panose="02040503050406030204" pitchFamily="18" charset="0"/>
              </a:rPr>
              <a:t>9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99433544-4C1C-4DAE-B565-26EEF0EB5482}"/>
              </a:ext>
            </a:extLst>
          </p:cNvPr>
          <p:cNvSpPr/>
          <p:nvPr/>
        </p:nvSpPr>
        <p:spPr>
          <a:xfrm>
            <a:off x="2532755" y="2671310"/>
            <a:ext cx="39305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ea typeface="Cambria Math" panose="02040503050406030204" pitchFamily="18" charset="0"/>
              </a:rPr>
              <a:t>9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7C74179C-DC2E-4EAB-90B0-7C46238E2D0E}"/>
              </a:ext>
            </a:extLst>
          </p:cNvPr>
          <p:cNvSpPr/>
          <p:nvPr/>
        </p:nvSpPr>
        <p:spPr>
          <a:xfrm>
            <a:off x="10717848" y="984882"/>
            <a:ext cx="60144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ea typeface="Cambria Math" panose="02040503050406030204" pitchFamily="18" charset="0"/>
              </a:rPr>
              <a:t>15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D2FB1E5D-F43F-4E56-987C-325F908DB29B}"/>
              </a:ext>
            </a:extLst>
          </p:cNvPr>
          <p:cNvSpPr txBox="1"/>
          <p:nvPr/>
        </p:nvSpPr>
        <p:spPr>
          <a:xfrm>
            <a:off x="10799272" y="2154837"/>
            <a:ext cx="4385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6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50428F4F-6D3D-48B8-9DD5-B1289EFE09A2}"/>
              </a:ext>
            </a:extLst>
          </p:cNvPr>
          <p:cNvSpPr/>
          <p:nvPr/>
        </p:nvSpPr>
        <p:spPr>
          <a:xfrm>
            <a:off x="10799272" y="3455008"/>
            <a:ext cx="39305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ea typeface="Cambria Math" panose="02040503050406030204" pitchFamily="18" charset="0"/>
              </a:rPr>
              <a:t>9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ED05E6AA-13A6-40FF-8ED6-682317A0CB59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69112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9" dur="500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9" dur="500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11" grpId="0"/>
      <p:bldP spid="12" grpId="0"/>
      <p:bldP spid="15" grpId="0"/>
      <p:bldP spid="16" grpId="0"/>
      <p:bldP spid="17" grpId="0"/>
      <p:bldP spid="23" grpId="0" animBg="1"/>
      <p:bldP spid="23" grpId="1" animBg="1"/>
      <p:bldP spid="28" grpId="0"/>
      <p:bldP spid="29" grpId="0"/>
      <p:bldP spid="30" grpId="0"/>
      <p:bldP spid="31" grpId="0"/>
      <p:bldP spid="32" grpId="0"/>
      <p:bldP spid="33" grpId="0"/>
      <p:bldP spid="34" grpId="0" animBg="1"/>
      <p:bldP spid="41" grpId="0"/>
    </p:bld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DF46996-DB72-43A3-9591-9EB8AE9AABE6}"/>
              </a:ext>
            </a:extLst>
          </p:cNvPr>
          <p:cNvSpPr/>
          <p:nvPr/>
        </p:nvSpPr>
        <p:spPr>
          <a:xfrm>
            <a:off x="56122" y="50000"/>
            <a:ext cx="932850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Amina is making designs with two different shapes. </a:t>
            </a:r>
          </a:p>
          <a:p>
            <a:r>
              <a:rPr lang="en-US" sz="3200" b="1" dirty="0"/>
              <a:t>She gives each shape a value. </a:t>
            </a:r>
          </a:p>
          <a:p>
            <a:r>
              <a:rPr lang="en-US" sz="3200" b="1" dirty="0"/>
              <a:t>Calculate the value of each shape.</a:t>
            </a:r>
            <a:endParaRPr lang="en-GB" sz="3200" b="1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D206A5E-3FF5-4197-8292-FDC275091D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2814" y="1805735"/>
            <a:ext cx="2219930" cy="311240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2102A04-ABD1-446E-B0F3-EA376B4CF16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17953" y="1804306"/>
            <a:ext cx="2249929" cy="189744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8C309A6-F5C4-491B-B160-29AC1D6AB0F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65583" y="1804306"/>
            <a:ext cx="3652384" cy="2684915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8F6B02A9-B7E3-405A-95C6-08B3E008CB63}"/>
              </a:ext>
            </a:extLst>
          </p:cNvPr>
          <p:cNvSpPr/>
          <p:nvPr/>
        </p:nvSpPr>
        <p:spPr>
          <a:xfrm>
            <a:off x="2688145" y="3904446"/>
            <a:ext cx="408945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this shape has 1 extra hexagon</a:t>
            </a:r>
            <a:endParaRPr lang="en-GB" sz="2400" dirty="0">
              <a:solidFill>
                <a:srgbClr val="FF0000"/>
              </a:solidFill>
            </a:endParaRP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4E3B1697-EAE5-46B5-B35E-9C45E059898D}"/>
              </a:ext>
            </a:extLst>
          </p:cNvPr>
          <p:cNvCxnSpPr>
            <a:cxnSpLocks/>
          </p:cNvCxnSpPr>
          <p:nvPr/>
        </p:nvCxnSpPr>
        <p:spPr>
          <a:xfrm flipH="1" flipV="1">
            <a:off x="1653502" y="3956425"/>
            <a:ext cx="1069223" cy="178736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2896AD0E-5903-40E8-833A-440A509324F6}"/>
              </a:ext>
            </a:extLst>
          </p:cNvPr>
          <p:cNvSpPr/>
          <p:nvPr/>
        </p:nvSpPr>
        <p:spPr>
          <a:xfrm>
            <a:off x="2819030" y="4687303"/>
            <a:ext cx="212429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147 – 111 =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7336888-BED5-43E8-8016-D7E6528DB549}"/>
              </a:ext>
            </a:extLst>
          </p:cNvPr>
          <p:cNvSpPr/>
          <p:nvPr/>
        </p:nvSpPr>
        <p:spPr>
          <a:xfrm>
            <a:off x="4859943" y="4687303"/>
            <a:ext cx="60144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36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5288891-9FB5-4199-AD72-DAE41917C3EC}"/>
              </a:ext>
            </a:extLst>
          </p:cNvPr>
          <p:cNvSpPr/>
          <p:nvPr/>
        </p:nvSpPr>
        <p:spPr>
          <a:xfrm>
            <a:off x="9595532" y="2168251"/>
            <a:ext cx="60144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36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B567085-931E-47D8-AF0B-315543C74F57}"/>
              </a:ext>
            </a:extLst>
          </p:cNvPr>
          <p:cNvSpPr/>
          <p:nvPr/>
        </p:nvSpPr>
        <p:spPr>
          <a:xfrm>
            <a:off x="4443659" y="2368524"/>
            <a:ext cx="60144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36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EF48235-E2BC-4A73-BB80-4F56A29FFE2C}"/>
              </a:ext>
            </a:extLst>
          </p:cNvPr>
          <p:cNvSpPr/>
          <p:nvPr/>
        </p:nvSpPr>
        <p:spPr>
          <a:xfrm>
            <a:off x="1030539" y="2368524"/>
            <a:ext cx="60144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36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C5CEF80-FA15-4DCF-8258-7E7370AFCAB7}"/>
              </a:ext>
            </a:extLst>
          </p:cNvPr>
          <p:cNvSpPr/>
          <p:nvPr/>
        </p:nvSpPr>
        <p:spPr>
          <a:xfrm>
            <a:off x="1030539" y="3612058"/>
            <a:ext cx="60144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36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976E3BE-E21F-4AD7-800A-718F5D5A9134}"/>
              </a:ext>
            </a:extLst>
          </p:cNvPr>
          <p:cNvSpPr/>
          <p:nvPr/>
        </p:nvSpPr>
        <p:spPr>
          <a:xfrm>
            <a:off x="3388659" y="1619660"/>
            <a:ext cx="2707341" cy="219930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E26EAD2-E8BD-40D5-B943-BEAD20C5BA86}"/>
              </a:ext>
            </a:extLst>
          </p:cNvPr>
          <p:cNvSpPr/>
          <p:nvPr/>
        </p:nvSpPr>
        <p:spPr>
          <a:xfrm>
            <a:off x="3842212" y="5308050"/>
            <a:ext cx="322337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36 + 3     = 111</a:t>
            </a:r>
            <a:endParaRPr lang="en-GB" sz="3200" dirty="0">
              <a:solidFill>
                <a:srgbClr val="FF0000"/>
              </a:solidFill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BA4B18AA-86D6-4C3A-9CF6-7A39D2E2230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43329" y="5371889"/>
            <a:ext cx="426059" cy="484642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7B589D37-47CA-441C-9F95-3DAB7F59DFC4}"/>
              </a:ext>
            </a:extLst>
          </p:cNvPr>
          <p:cNvSpPr/>
          <p:nvPr/>
        </p:nvSpPr>
        <p:spPr>
          <a:xfrm>
            <a:off x="3842211" y="5798519"/>
            <a:ext cx="322337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111 – 36 = 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BF3F263-5805-4398-A821-1EFF03393F04}"/>
              </a:ext>
            </a:extLst>
          </p:cNvPr>
          <p:cNvSpPr/>
          <p:nvPr/>
        </p:nvSpPr>
        <p:spPr>
          <a:xfrm>
            <a:off x="5611210" y="5798519"/>
            <a:ext cx="63091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75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A1A7DCE-00E7-48F2-A7EB-1A2C06A8B7D7}"/>
              </a:ext>
            </a:extLst>
          </p:cNvPr>
          <p:cNvSpPr/>
          <p:nvPr/>
        </p:nvSpPr>
        <p:spPr>
          <a:xfrm>
            <a:off x="7204999" y="5283249"/>
            <a:ext cx="322337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so 3     = 75</a:t>
            </a:r>
            <a:endParaRPr lang="en-GB" sz="3200" dirty="0">
              <a:solidFill>
                <a:srgbClr val="FF0000"/>
              </a:solidFill>
            </a:endParaRP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A9B3FA77-7870-4CC2-B7C3-DDC7ED6C1A0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84385" y="5347088"/>
            <a:ext cx="426059" cy="484642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1F8BD26E-9A80-4AE3-98EC-BD432471996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64281" y="5956771"/>
            <a:ext cx="426059" cy="484642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5346B23A-8E25-48D4-B040-D48C0D6A74B1}"/>
              </a:ext>
            </a:extLst>
          </p:cNvPr>
          <p:cNvSpPr/>
          <p:nvPr/>
        </p:nvSpPr>
        <p:spPr>
          <a:xfrm>
            <a:off x="7676665" y="5892825"/>
            <a:ext cx="191886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= 75</a:t>
            </a:r>
            <a:r>
              <a:rPr lang="en-GB" sz="3200" b="1" dirty="0">
                <a:solidFill>
                  <a:srgbClr val="FF0000"/>
                </a:solidFill>
              </a:rPr>
              <a:t> ÷ 3 = </a:t>
            </a:r>
            <a:r>
              <a:rPr lang="en-US" sz="3200" b="1" dirty="0">
                <a:solidFill>
                  <a:srgbClr val="FF0000"/>
                </a:solidFill>
              </a:rPr>
              <a:t> 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5DCDFCC9-9640-46FA-93DA-1E044BC1E4F4}"/>
              </a:ext>
            </a:extLst>
          </p:cNvPr>
          <p:cNvSpPr/>
          <p:nvPr/>
        </p:nvSpPr>
        <p:spPr>
          <a:xfrm>
            <a:off x="9382450" y="5892825"/>
            <a:ext cx="191886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25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611A7DD1-8BCA-4AC8-B6E8-5EE9D1AF945D}"/>
              </a:ext>
            </a:extLst>
          </p:cNvPr>
          <p:cNvSpPr/>
          <p:nvPr/>
        </p:nvSpPr>
        <p:spPr>
          <a:xfrm>
            <a:off x="9519558" y="3753405"/>
            <a:ext cx="191886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25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57EE5D1C-2D0B-48C1-AB41-99CDD7225009}"/>
              </a:ext>
            </a:extLst>
          </p:cNvPr>
          <p:cNvSpPr/>
          <p:nvPr/>
        </p:nvSpPr>
        <p:spPr>
          <a:xfrm>
            <a:off x="324860" y="1842150"/>
            <a:ext cx="7056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25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B1967591-7E58-48DA-93A5-71BF612E53CF}"/>
              </a:ext>
            </a:extLst>
          </p:cNvPr>
          <p:cNvSpPr/>
          <p:nvPr/>
        </p:nvSpPr>
        <p:spPr>
          <a:xfrm>
            <a:off x="1744869" y="1842150"/>
            <a:ext cx="7056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25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EBA93BD7-9E92-4DBE-8EAB-144EC216B57E}"/>
              </a:ext>
            </a:extLst>
          </p:cNvPr>
          <p:cNvSpPr/>
          <p:nvPr/>
        </p:nvSpPr>
        <p:spPr>
          <a:xfrm>
            <a:off x="1835273" y="3921442"/>
            <a:ext cx="7056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25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3341B660-387B-4535-85A1-CDCD6D98EFDC}"/>
              </a:ext>
            </a:extLst>
          </p:cNvPr>
          <p:cNvSpPr/>
          <p:nvPr/>
        </p:nvSpPr>
        <p:spPr>
          <a:xfrm>
            <a:off x="3713672" y="1842083"/>
            <a:ext cx="7056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25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B7C2BF33-090F-4863-8E6E-86C8A4F8B603}"/>
              </a:ext>
            </a:extLst>
          </p:cNvPr>
          <p:cNvSpPr/>
          <p:nvPr/>
        </p:nvSpPr>
        <p:spPr>
          <a:xfrm>
            <a:off x="5117647" y="1856636"/>
            <a:ext cx="7056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25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71E54024-F1D1-48B1-B114-38361B2FBC01}"/>
              </a:ext>
            </a:extLst>
          </p:cNvPr>
          <p:cNvSpPr/>
          <p:nvPr/>
        </p:nvSpPr>
        <p:spPr>
          <a:xfrm>
            <a:off x="5237684" y="2735123"/>
            <a:ext cx="7056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25</a:t>
            </a:r>
            <a:endParaRPr lang="en-GB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61756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1" grpId="0"/>
      <p:bldP spid="12" grpId="0"/>
      <p:bldP spid="13" grpId="0"/>
      <p:bldP spid="14" grpId="0"/>
      <p:bldP spid="15" grpId="0"/>
      <p:bldP spid="16" grpId="0"/>
      <p:bldP spid="17" grpId="0" animBg="1"/>
      <p:bldP spid="19" grpId="0"/>
      <p:bldP spid="21" grpId="0"/>
      <p:bldP spid="22" grpId="0"/>
      <p:bldP spid="23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</p:bld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95A658D-B33E-481D-9367-463A4865B6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78592" y="649842"/>
            <a:ext cx="6278274" cy="4145425"/>
          </a:xfrm>
          <a:prstGeom prst="rect">
            <a:avLst/>
          </a:prstGeom>
        </p:spPr>
      </p:pic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6B9EF8D-5DD3-478A-A191-18FB57A40A85}"/>
              </a:ext>
            </a:extLst>
          </p:cNvPr>
          <p:cNvSpPr/>
          <p:nvPr/>
        </p:nvSpPr>
        <p:spPr>
          <a:xfrm>
            <a:off x="56123" y="50000"/>
            <a:ext cx="1196962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Emma uses 5 shapes to balance a 50 g weight on a scale. </a:t>
            </a:r>
          </a:p>
          <a:p>
            <a:r>
              <a:rPr lang="en-US" sz="3200" b="1" dirty="0"/>
              <a:t>Each square weighs 12 g. </a:t>
            </a:r>
          </a:p>
          <a:p>
            <a:r>
              <a:rPr lang="en-US" sz="3200" b="1" dirty="0"/>
              <a:t>How much does each circle weigh? </a:t>
            </a:r>
            <a:endParaRPr lang="en-US" sz="28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C9E8758-6CC6-4D4F-80AE-70F87EA2E0AD}"/>
              </a:ext>
            </a:extLst>
          </p:cNvPr>
          <p:cNvSpPr txBox="1"/>
          <p:nvPr/>
        </p:nvSpPr>
        <p:spPr>
          <a:xfrm>
            <a:off x="6251950" y="2636756"/>
            <a:ext cx="66935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12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03ACBBA-B4F3-47CC-A328-EE7AFF73FA0C}"/>
              </a:ext>
            </a:extLst>
          </p:cNvPr>
          <p:cNvSpPr txBox="1"/>
          <p:nvPr/>
        </p:nvSpPr>
        <p:spPr>
          <a:xfrm>
            <a:off x="6963509" y="2634441"/>
            <a:ext cx="66935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12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46B300A-7F1D-493D-8BF9-0863F172719C}"/>
              </a:ext>
            </a:extLst>
          </p:cNvPr>
          <p:cNvSpPr txBox="1"/>
          <p:nvPr/>
        </p:nvSpPr>
        <p:spPr>
          <a:xfrm>
            <a:off x="6608869" y="3118517"/>
            <a:ext cx="66935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12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6F0D48B-2C72-4099-881D-EC9A047C2FB5}"/>
              </a:ext>
            </a:extLst>
          </p:cNvPr>
          <p:cNvSpPr txBox="1"/>
          <p:nvPr/>
        </p:nvSpPr>
        <p:spPr>
          <a:xfrm>
            <a:off x="585552" y="1619660"/>
            <a:ext cx="19466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3 x 12 =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38932E6-332F-43D9-A965-4745A6F8AE02}"/>
              </a:ext>
            </a:extLst>
          </p:cNvPr>
          <p:cNvSpPr txBox="1"/>
          <p:nvPr/>
        </p:nvSpPr>
        <p:spPr>
          <a:xfrm>
            <a:off x="1961152" y="1619660"/>
            <a:ext cx="84388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36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FB9F3E9-F596-4744-97B9-E89F0424BD89}"/>
              </a:ext>
            </a:extLst>
          </p:cNvPr>
          <p:cNvSpPr txBox="1"/>
          <p:nvPr/>
        </p:nvSpPr>
        <p:spPr>
          <a:xfrm>
            <a:off x="585551" y="2137779"/>
            <a:ext cx="19466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50 – 36 =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024E03F-90EB-4A70-BAF4-AA8809DC20AC}"/>
              </a:ext>
            </a:extLst>
          </p:cNvPr>
          <p:cNvSpPr txBox="1"/>
          <p:nvPr/>
        </p:nvSpPr>
        <p:spPr>
          <a:xfrm>
            <a:off x="2209956" y="2137778"/>
            <a:ext cx="19466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14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84E36C8-5048-4160-8C93-9F46C97FC22C}"/>
              </a:ext>
            </a:extLst>
          </p:cNvPr>
          <p:cNvSpPr txBox="1"/>
          <p:nvPr/>
        </p:nvSpPr>
        <p:spPr>
          <a:xfrm>
            <a:off x="585550" y="2785220"/>
            <a:ext cx="41411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So 2 circles weigh 14 g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37B3A95-17CC-4EDF-9658-85AD794ACD28}"/>
              </a:ext>
            </a:extLst>
          </p:cNvPr>
          <p:cNvSpPr txBox="1"/>
          <p:nvPr/>
        </p:nvSpPr>
        <p:spPr>
          <a:xfrm>
            <a:off x="585550" y="3369995"/>
            <a:ext cx="21753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14 ÷ 2 =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E705D47-C1C0-4404-A226-984E9AD29D61}"/>
              </a:ext>
            </a:extLst>
          </p:cNvPr>
          <p:cNvSpPr txBox="1"/>
          <p:nvPr/>
        </p:nvSpPr>
        <p:spPr>
          <a:xfrm>
            <a:off x="2001944" y="3367753"/>
            <a:ext cx="3811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7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5A8FA94-811B-45BB-804A-36D8E4E25FE5}"/>
              </a:ext>
            </a:extLst>
          </p:cNvPr>
          <p:cNvSpPr txBox="1"/>
          <p:nvPr/>
        </p:nvSpPr>
        <p:spPr>
          <a:xfrm>
            <a:off x="6008531" y="1032643"/>
            <a:ext cx="7580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7 g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EE45201-20A4-4D91-BC12-EBC349383A15}"/>
              </a:ext>
            </a:extLst>
          </p:cNvPr>
          <p:cNvSpPr txBox="1"/>
          <p:nvPr/>
        </p:nvSpPr>
        <p:spPr>
          <a:xfrm>
            <a:off x="6254229" y="3136612"/>
            <a:ext cx="3811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7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1E86325-EE03-4C3D-9F99-6F2DCB03F44E}"/>
              </a:ext>
            </a:extLst>
          </p:cNvPr>
          <p:cNvSpPr txBox="1"/>
          <p:nvPr/>
        </p:nvSpPr>
        <p:spPr>
          <a:xfrm>
            <a:off x="7236834" y="3136612"/>
            <a:ext cx="3811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18386030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</p:bld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Lin has five blocks which are all the same.</a:t>
            </a:r>
          </a:p>
          <a:p>
            <a:r>
              <a:rPr lang="en-US" sz="3200" b="1" dirty="0"/>
              <a:t>She balances them on the scale with two weights.</a:t>
            </a:r>
          </a:p>
          <a:p>
            <a:r>
              <a:rPr lang="en-US" sz="3200" b="1" dirty="0"/>
              <a:t>Calculate the weight of one block.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5491FF6-3631-4D0E-A55B-DF2DB0047C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9226" y="1619660"/>
            <a:ext cx="5058656" cy="340259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014CCDD6-B4E7-4CB8-8224-3ED96D072185}"/>
              </a:ext>
            </a:extLst>
          </p:cNvPr>
          <p:cNvSpPr/>
          <p:nvPr/>
        </p:nvSpPr>
        <p:spPr>
          <a:xfrm>
            <a:off x="6096000" y="1619660"/>
            <a:ext cx="337606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800 – 500 = 300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E806425-8741-4000-B4AD-4B118C5BA0D6}"/>
              </a:ext>
            </a:extLst>
          </p:cNvPr>
          <p:cNvSpPr/>
          <p:nvPr/>
        </p:nvSpPr>
        <p:spPr>
          <a:xfrm>
            <a:off x="6096000" y="2250602"/>
            <a:ext cx="337606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5 blocks = 300 g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4735311-F068-4F47-9C8A-76B1D8139A8C}"/>
              </a:ext>
            </a:extLst>
          </p:cNvPr>
          <p:cNvSpPr txBox="1"/>
          <p:nvPr/>
        </p:nvSpPr>
        <p:spPr>
          <a:xfrm>
            <a:off x="6118085" y="2951946"/>
            <a:ext cx="33318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 block =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48D3DCB-28C6-4A4C-8054-28EF42C79441}"/>
              </a:ext>
            </a:extLst>
          </p:cNvPr>
          <p:cNvSpPr txBox="1"/>
          <p:nvPr/>
        </p:nvSpPr>
        <p:spPr>
          <a:xfrm>
            <a:off x="7775988" y="2951946"/>
            <a:ext cx="21753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300 ÷ 5 =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0F7776C-6BDD-4339-BCAB-C8994FFC437E}"/>
              </a:ext>
            </a:extLst>
          </p:cNvPr>
          <p:cNvSpPr txBox="1"/>
          <p:nvPr/>
        </p:nvSpPr>
        <p:spPr>
          <a:xfrm>
            <a:off x="9433890" y="2951946"/>
            <a:ext cx="21753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60 g</a:t>
            </a:r>
          </a:p>
        </p:txBody>
      </p:sp>
    </p:spTree>
    <p:extLst>
      <p:ext uri="{BB962C8B-B14F-4D97-AF65-F5344CB8AC3E}">
        <p14:creationId xmlns:p14="http://schemas.microsoft.com/office/powerpoint/2010/main" val="3324504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12" grpId="0"/>
    </p:bld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FE98A56-AEE4-4924-A89A-2E5F55D079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92782" y="894691"/>
            <a:ext cx="4363427" cy="2903585"/>
          </a:xfrm>
          <a:prstGeom prst="rect">
            <a:avLst/>
          </a:prstGeom>
        </p:spPr>
      </p:pic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15A1852-3E61-4D2F-A4FE-420E5E22E084}"/>
              </a:ext>
            </a:extLst>
          </p:cNvPr>
          <p:cNvSpPr/>
          <p:nvPr/>
        </p:nvSpPr>
        <p:spPr>
          <a:xfrm>
            <a:off x="56122" y="50000"/>
            <a:ext cx="9355163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Amir has three parcels.</a:t>
            </a:r>
          </a:p>
          <a:p>
            <a:r>
              <a:rPr lang="en-US" sz="3200" b="1" dirty="0"/>
              <a:t>Parcels A and B together weigh the same as parcel C.</a:t>
            </a:r>
          </a:p>
          <a:p>
            <a:r>
              <a:rPr lang="en-US" sz="3200" b="1" dirty="0"/>
              <a:t>The three parcels weigh 800 grams altogether.</a:t>
            </a:r>
          </a:p>
          <a:p>
            <a:r>
              <a:rPr lang="en-US" sz="3200" b="1" dirty="0"/>
              <a:t>Parcel A weighs 250g.</a:t>
            </a:r>
          </a:p>
          <a:p>
            <a:r>
              <a:rPr lang="en-US" sz="3200" b="1" dirty="0"/>
              <a:t>How much does parcel B weigh?</a:t>
            </a:r>
          </a:p>
          <a:p>
            <a:endParaRPr lang="en-US" sz="3200" b="1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9AA3C65-9F60-459F-8268-6D64779F96D4}"/>
              </a:ext>
            </a:extLst>
          </p:cNvPr>
          <p:cNvSpPr txBox="1"/>
          <p:nvPr/>
        </p:nvSpPr>
        <p:spPr>
          <a:xfrm>
            <a:off x="395307" y="2570469"/>
            <a:ext cx="18117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800 ÷ 2 =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107D63A-E344-49FA-A838-60BD2020952C}"/>
              </a:ext>
            </a:extLst>
          </p:cNvPr>
          <p:cNvSpPr txBox="1"/>
          <p:nvPr/>
        </p:nvSpPr>
        <p:spPr>
          <a:xfrm>
            <a:off x="2017332" y="2570469"/>
            <a:ext cx="20534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400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A8E2EBD-8DD6-45F6-921E-EB0B20D8C3D3}"/>
              </a:ext>
            </a:extLst>
          </p:cNvPr>
          <p:cNvSpPr txBox="1"/>
          <p:nvPr/>
        </p:nvSpPr>
        <p:spPr>
          <a:xfrm>
            <a:off x="7931529" y="2997588"/>
            <a:ext cx="20534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400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F5DEC32-CC82-4DDE-8434-F7C5E56194AA}"/>
              </a:ext>
            </a:extLst>
          </p:cNvPr>
          <p:cNvSpPr txBox="1"/>
          <p:nvPr/>
        </p:nvSpPr>
        <p:spPr>
          <a:xfrm>
            <a:off x="10853402" y="2992513"/>
            <a:ext cx="8541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400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277721A-8E36-4898-B998-E97B4A22B77F}"/>
              </a:ext>
            </a:extLst>
          </p:cNvPr>
          <p:cNvSpPr txBox="1"/>
          <p:nvPr/>
        </p:nvSpPr>
        <p:spPr>
          <a:xfrm>
            <a:off x="395307" y="3155244"/>
            <a:ext cx="25803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400 – 250 =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720BB1F-0AD3-4633-821F-081764237E51}"/>
              </a:ext>
            </a:extLst>
          </p:cNvPr>
          <p:cNvSpPr txBox="1"/>
          <p:nvPr/>
        </p:nvSpPr>
        <p:spPr>
          <a:xfrm>
            <a:off x="2411769" y="3155243"/>
            <a:ext cx="25803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150 grams</a:t>
            </a:r>
          </a:p>
        </p:txBody>
      </p:sp>
    </p:spTree>
    <p:extLst>
      <p:ext uri="{BB962C8B-B14F-4D97-AF65-F5344CB8AC3E}">
        <p14:creationId xmlns:p14="http://schemas.microsoft.com/office/powerpoint/2010/main" val="6472635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</p:bld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5DAB5F-EC50-4200-BC24-4126B7CDA1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Solve word problems using the four operations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B0955C-5196-4EE8-BA0B-03B28FB62E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97051480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83C8713-F49C-418C-A5E2-BBAB4BCB02B5}"/>
              </a:ext>
            </a:extLst>
          </p:cNvPr>
          <p:cNvSpPr/>
          <p:nvPr/>
        </p:nvSpPr>
        <p:spPr>
          <a:xfrm>
            <a:off x="56123" y="50000"/>
            <a:ext cx="6096000" cy="107721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sz="3200" b="1" dirty="0"/>
              <a:t>Alfie has two sticks.</a:t>
            </a:r>
          </a:p>
          <a:p>
            <a:r>
              <a:rPr lang="en-GB" sz="3200" b="1" dirty="0"/>
              <a:t>He puts them end to end.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65E1384-3173-410D-B762-D45F60A926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7228" y="1127218"/>
            <a:ext cx="9485714" cy="1238095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4CE48D86-2367-4361-92F7-E949B4184CB6}"/>
              </a:ext>
            </a:extLst>
          </p:cNvPr>
          <p:cNvSpPr/>
          <p:nvPr/>
        </p:nvSpPr>
        <p:spPr>
          <a:xfrm>
            <a:off x="56123" y="2333101"/>
            <a:ext cx="9087877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One stick is 10cm longer than the other stick.</a:t>
            </a:r>
          </a:p>
          <a:p>
            <a:r>
              <a:rPr lang="en-US" sz="3200" b="1" dirty="0"/>
              <a:t>How long are the two sticks?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EA11944-559F-439E-B191-592D47C8FED0}"/>
              </a:ext>
            </a:extLst>
          </p:cNvPr>
          <p:cNvSpPr/>
          <p:nvPr/>
        </p:nvSpPr>
        <p:spPr>
          <a:xfrm>
            <a:off x="557013" y="4436980"/>
            <a:ext cx="3240000" cy="5400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3BA88E7-9A1F-40F8-8D5F-DCA72A97B26A}"/>
              </a:ext>
            </a:extLst>
          </p:cNvPr>
          <p:cNvSpPr/>
          <p:nvPr/>
        </p:nvSpPr>
        <p:spPr>
          <a:xfrm flipH="1">
            <a:off x="1565605" y="4438603"/>
            <a:ext cx="114591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longer</a:t>
            </a:r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1210851-E828-4595-BA61-1E0081B75851}"/>
              </a:ext>
            </a:extLst>
          </p:cNvPr>
          <p:cNvSpPr/>
          <p:nvPr/>
        </p:nvSpPr>
        <p:spPr>
          <a:xfrm>
            <a:off x="3797013" y="4438007"/>
            <a:ext cx="2520000" cy="5400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017C44C-7ABD-4AAB-AE9B-C930DC0E9604}"/>
              </a:ext>
            </a:extLst>
          </p:cNvPr>
          <p:cNvSpPr/>
          <p:nvPr/>
        </p:nvSpPr>
        <p:spPr>
          <a:xfrm flipH="1">
            <a:off x="4405585" y="4439630"/>
            <a:ext cx="131126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shorter</a:t>
            </a:r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8222C2D-6620-4588-A5C9-AEB45404DEC4}"/>
              </a:ext>
            </a:extLst>
          </p:cNvPr>
          <p:cNvSpPr/>
          <p:nvPr/>
        </p:nvSpPr>
        <p:spPr>
          <a:xfrm>
            <a:off x="557013" y="4976980"/>
            <a:ext cx="2520000" cy="5400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EC19C2D-96D8-4D3E-9015-55B54797C924}"/>
              </a:ext>
            </a:extLst>
          </p:cNvPr>
          <p:cNvSpPr/>
          <p:nvPr/>
        </p:nvSpPr>
        <p:spPr>
          <a:xfrm flipH="1">
            <a:off x="1165585" y="4978603"/>
            <a:ext cx="131126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shorter</a:t>
            </a:r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FA2D89F-82E8-4C63-81F1-C7C044377B79}"/>
              </a:ext>
            </a:extLst>
          </p:cNvPr>
          <p:cNvSpPr/>
          <p:nvPr/>
        </p:nvSpPr>
        <p:spPr>
          <a:xfrm>
            <a:off x="3077013" y="4976980"/>
            <a:ext cx="720000" cy="5400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8B40B74-7A79-454E-9F73-EE47F375D54B}"/>
              </a:ext>
            </a:extLst>
          </p:cNvPr>
          <p:cNvSpPr/>
          <p:nvPr/>
        </p:nvSpPr>
        <p:spPr>
          <a:xfrm flipH="1">
            <a:off x="3151590" y="4978603"/>
            <a:ext cx="55791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10</a:t>
            </a:r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DDDFDFA-7D65-4FBA-815B-4A793BB145A1}"/>
              </a:ext>
            </a:extLst>
          </p:cNvPr>
          <p:cNvSpPr/>
          <p:nvPr/>
        </p:nvSpPr>
        <p:spPr>
          <a:xfrm>
            <a:off x="3797013" y="4976467"/>
            <a:ext cx="2520000" cy="5400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02DB1FB-3796-455E-847A-4FE6600D76E0}"/>
              </a:ext>
            </a:extLst>
          </p:cNvPr>
          <p:cNvSpPr/>
          <p:nvPr/>
        </p:nvSpPr>
        <p:spPr>
          <a:xfrm flipH="1">
            <a:off x="4405585" y="4978090"/>
            <a:ext cx="131126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shorter</a:t>
            </a:r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5" name="Right Brace 4">
            <a:extLst>
              <a:ext uri="{FF2B5EF4-FFF2-40B4-BE49-F238E27FC236}">
                <a16:creationId xmlns:a16="http://schemas.microsoft.com/office/drawing/2014/main" id="{55631FE6-D481-407E-A2A2-1E6EF5275F24}"/>
              </a:ext>
            </a:extLst>
          </p:cNvPr>
          <p:cNvSpPr/>
          <p:nvPr/>
        </p:nvSpPr>
        <p:spPr>
          <a:xfrm rot="16200000">
            <a:off x="3235553" y="1355164"/>
            <a:ext cx="402922" cy="5760002"/>
          </a:xfrm>
          <a:prstGeom prst="rightBrac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04D58CD-E9EB-42DD-B58D-E7B76B83CDCD}"/>
              </a:ext>
            </a:extLst>
          </p:cNvPr>
          <p:cNvSpPr/>
          <p:nvPr/>
        </p:nvSpPr>
        <p:spPr>
          <a:xfrm flipH="1">
            <a:off x="3173749" y="3410319"/>
            <a:ext cx="114591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80</a:t>
            </a:r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9F7A3B8-A1DB-44DB-B9F2-B8221046B32D}"/>
              </a:ext>
            </a:extLst>
          </p:cNvPr>
          <p:cNvSpPr/>
          <p:nvPr/>
        </p:nvSpPr>
        <p:spPr>
          <a:xfrm>
            <a:off x="6947956" y="4356236"/>
            <a:ext cx="200802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80 – 10 =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D912B72-C79F-42AE-AF46-94C57C500D6B}"/>
              </a:ext>
            </a:extLst>
          </p:cNvPr>
          <p:cNvSpPr/>
          <p:nvPr/>
        </p:nvSpPr>
        <p:spPr>
          <a:xfrm>
            <a:off x="8589095" y="4356235"/>
            <a:ext cx="200802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70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AECE334-4A10-4250-8029-835264CD4847}"/>
              </a:ext>
            </a:extLst>
          </p:cNvPr>
          <p:cNvSpPr/>
          <p:nvPr/>
        </p:nvSpPr>
        <p:spPr>
          <a:xfrm>
            <a:off x="6899442" y="4931692"/>
            <a:ext cx="173816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70</a:t>
            </a:r>
            <a:r>
              <a:rPr lang="en-GB" sz="3200" b="1" dirty="0">
                <a:solidFill>
                  <a:srgbClr val="FF0000"/>
                </a:solidFill>
              </a:rPr>
              <a:t> ÷ 2 =</a:t>
            </a:r>
            <a:endParaRPr lang="en-GB" sz="3200" b="1" dirty="0">
              <a:solidFill>
                <a:srgbClr val="FF000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F92B388-B4AB-4EB8-83DB-D00C8D406662}"/>
              </a:ext>
            </a:extLst>
          </p:cNvPr>
          <p:cNvSpPr/>
          <p:nvPr/>
        </p:nvSpPr>
        <p:spPr>
          <a:xfrm>
            <a:off x="8345144" y="4931691"/>
            <a:ext cx="200802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35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0B50DF2-1453-42C1-976A-C17B8991AF0C}"/>
              </a:ext>
            </a:extLst>
          </p:cNvPr>
          <p:cNvSpPr/>
          <p:nvPr/>
        </p:nvSpPr>
        <p:spPr>
          <a:xfrm flipH="1">
            <a:off x="1547318" y="4992137"/>
            <a:ext cx="114591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35</a:t>
            </a:r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A76257C-C7F6-48E1-924F-D07510AE7C00}"/>
              </a:ext>
            </a:extLst>
          </p:cNvPr>
          <p:cNvSpPr/>
          <p:nvPr/>
        </p:nvSpPr>
        <p:spPr>
          <a:xfrm flipH="1">
            <a:off x="4759814" y="4975086"/>
            <a:ext cx="131126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35</a:t>
            </a:r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AB098F78-ADFE-427A-B659-C72D5862B171}"/>
              </a:ext>
            </a:extLst>
          </p:cNvPr>
          <p:cNvSpPr/>
          <p:nvPr/>
        </p:nvSpPr>
        <p:spPr>
          <a:xfrm>
            <a:off x="5057013" y="2829864"/>
            <a:ext cx="297771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35cm and 45cm</a:t>
            </a:r>
          </a:p>
        </p:txBody>
      </p:sp>
    </p:spTree>
    <p:extLst>
      <p:ext uri="{BB962C8B-B14F-4D97-AF65-F5344CB8AC3E}">
        <p14:creationId xmlns:p14="http://schemas.microsoft.com/office/powerpoint/2010/main" val="3648000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8" grpId="0" animBg="1"/>
      <p:bldP spid="9" grpId="0"/>
      <p:bldP spid="10" grpId="0" animBg="1"/>
      <p:bldP spid="11" grpId="0"/>
      <p:bldP spid="11" grpId="1"/>
      <p:bldP spid="12" grpId="0" animBg="1"/>
      <p:bldP spid="13" grpId="0"/>
      <p:bldP spid="14" grpId="0" animBg="1"/>
      <p:bldP spid="15" grpId="0"/>
      <p:bldP spid="15" grpId="1"/>
      <p:bldP spid="5" grpId="0" animBg="1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</p:bld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9F4B2B2-4286-428D-BDD8-17285AB8341A}"/>
              </a:ext>
            </a:extLst>
          </p:cNvPr>
          <p:cNvSpPr/>
          <p:nvPr/>
        </p:nvSpPr>
        <p:spPr>
          <a:xfrm>
            <a:off x="56122" y="50000"/>
            <a:ext cx="840529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/>
              <a:t>A cake costs 15p more than a biscuit.</a:t>
            </a:r>
          </a:p>
          <a:p>
            <a:r>
              <a:rPr lang="en-GB" sz="3200" b="1" dirty="0"/>
              <a:t>Megan bought a cake and two biscuits for 90p.</a:t>
            </a:r>
          </a:p>
          <a:p>
            <a:r>
              <a:rPr lang="en-GB" sz="3200" b="1" dirty="0"/>
              <a:t>How much do a cake and a biscuit each cost?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CA9D4A0-6D72-4315-9A1D-F44423804086}"/>
              </a:ext>
            </a:extLst>
          </p:cNvPr>
          <p:cNvSpPr/>
          <p:nvPr/>
        </p:nvSpPr>
        <p:spPr>
          <a:xfrm>
            <a:off x="562832" y="2889000"/>
            <a:ext cx="3600000" cy="5400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1044F8E-9BB5-4AD3-A780-71D26E59826C}"/>
              </a:ext>
            </a:extLst>
          </p:cNvPr>
          <p:cNvSpPr/>
          <p:nvPr/>
        </p:nvSpPr>
        <p:spPr>
          <a:xfrm>
            <a:off x="4162832" y="2889000"/>
            <a:ext cx="2250000" cy="5400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B4381A6-3C04-445C-9C5A-653F455222A3}"/>
              </a:ext>
            </a:extLst>
          </p:cNvPr>
          <p:cNvSpPr/>
          <p:nvPr/>
        </p:nvSpPr>
        <p:spPr>
          <a:xfrm>
            <a:off x="6412832" y="2889000"/>
            <a:ext cx="2250000" cy="5400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C93C6EC-9688-4551-82EF-5DF738598287}"/>
              </a:ext>
            </a:extLst>
          </p:cNvPr>
          <p:cNvSpPr/>
          <p:nvPr/>
        </p:nvSpPr>
        <p:spPr>
          <a:xfrm>
            <a:off x="4162832" y="3429000"/>
            <a:ext cx="2250000" cy="5400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CC97AD7-7F68-4E51-9724-791F2A796BB4}"/>
              </a:ext>
            </a:extLst>
          </p:cNvPr>
          <p:cNvSpPr/>
          <p:nvPr/>
        </p:nvSpPr>
        <p:spPr>
          <a:xfrm>
            <a:off x="6412832" y="3429000"/>
            <a:ext cx="2250000" cy="5400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04BCD2A-8458-41BA-A681-4B13285D158F}"/>
              </a:ext>
            </a:extLst>
          </p:cNvPr>
          <p:cNvSpPr/>
          <p:nvPr/>
        </p:nvSpPr>
        <p:spPr>
          <a:xfrm>
            <a:off x="562832" y="3429000"/>
            <a:ext cx="2250000" cy="5400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24D06BF-D8FA-461E-9C18-B5A28357DDFD}"/>
              </a:ext>
            </a:extLst>
          </p:cNvPr>
          <p:cNvSpPr/>
          <p:nvPr/>
        </p:nvSpPr>
        <p:spPr>
          <a:xfrm>
            <a:off x="2812832" y="3429000"/>
            <a:ext cx="1350000" cy="5400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CA3EF81-C3D5-4736-A778-805812018691}"/>
              </a:ext>
            </a:extLst>
          </p:cNvPr>
          <p:cNvSpPr/>
          <p:nvPr/>
        </p:nvSpPr>
        <p:spPr>
          <a:xfrm flipH="1">
            <a:off x="1912832" y="2890623"/>
            <a:ext cx="95637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cake</a:t>
            </a:r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C059D18-42C6-4651-B726-AC1FDED7AEC2}"/>
              </a:ext>
            </a:extLst>
          </p:cNvPr>
          <p:cNvSpPr/>
          <p:nvPr/>
        </p:nvSpPr>
        <p:spPr>
          <a:xfrm flipH="1">
            <a:off x="4393452" y="2905021"/>
            <a:ext cx="118137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biscuit</a:t>
            </a:r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7DC1199-8AA4-4886-A15F-7933E5EEF40A}"/>
              </a:ext>
            </a:extLst>
          </p:cNvPr>
          <p:cNvSpPr/>
          <p:nvPr/>
        </p:nvSpPr>
        <p:spPr>
          <a:xfrm flipH="1">
            <a:off x="6492392" y="2905021"/>
            <a:ext cx="118137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biscuit</a:t>
            </a:r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8AAF0F6-3297-427A-872B-5E78B48F138F}"/>
              </a:ext>
            </a:extLst>
          </p:cNvPr>
          <p:cNvSpPr/>
          <p:nvPr/>
        </p:nvSpPr>
        <p:spPr>
          <a:xfrm flipH="1">
            <a:off x="3123920" y="3429341"/>
            <a:ext cx="95637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15p</a:t>
            </a:r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931F527-8437-4F09-8799-4DCF790D14E9}"/>
              </a:ext>
            </a:extLst>
          </p:cNvPr>
          <p:cNvSpPr/>
          <p:nvPr/>
        </p:nvSpPr>
        <p:spPr>
          <a:xfrm flipH="1">
            <a:off x="1386640" y="3429341"/>
            <a:ext cx="95637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25p</a:t>
            </a:r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341B0AE-2C07-4109-AA2B-B236230FFE36}"/>
              </a:ext>
            </a:extLst>
          </p:cNvPr>
          <p:cNvSpPr/>
          <p:nvPr/>
        </p:nvSpPr>
        <p:spPr>
          <a:xfrm flipH="1">
            <a:off x="4945578" y="3429341"/>
            <a:ext cx="95637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25p</a:t>
            </a:r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EC54908-A890-45E0-849E-C2C286CCD83C}"/>
              </a:ext>
            </a:extLst>
          </p:cNvPr>
          <p:cNvSpPr/>
          <p:nvPr/>
        </p:nvSpPr>
        <p:spPr>
          <a:xfrm flipH="1">
            <a:off x="7167492" y="3429341"/>
            <a:ext cx="95637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25p</a:t>
            </a:r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4" name="Right Brace 3">
            <a:extLst>
              <a:ext uri="{FF2B5EF4-FFF2-40B4-BE49-F238E27FC236}">
                <a16:creationId xmlns:a16="http://schemas.microsoft.com/office/drawing/2014/main" id="{8CF2281F-5520-4C60-88A9-156B9C697C8F}"/>
              </a:ext>
            </a:extLst>
          </p:cNvPr>
          <p:cNvSpPr/>
          <p:nvPr/>
        </p:nvSpPr>
        <p:spPr>
          <a:xfrm rot="16200000">
            <a:off x="4415500" y="-1374774"/>
            <a:ext cx="394665" cy="8100002"/>
          </a:xfrm>
          <a:prstGeom prst="rightBrac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90F38EF-F871-439B-A474-82FD4649C1F9}"/>
              </a:ext>
            </a:extLst>
          </p:cNvPr>
          <p:cNvSpPr/>
          <p:nvPr/>
        </p:nvSpPr>
        <p:spPr>
          <a:xfrm flipH="1">
            <a:off x="4262294" y="1850191"/>
            <a:ext cx="95637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90p</a:t>
            </a:r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4A8A308-30D3-4833-86DC-BE4456286E41}"/>
              </a:ext>
            </a:extLst>
          </p:cNvPr>
          <p:cNvSpPr/>
          <p:nvPr/>
        </p:nvSpPr>
        <p:spPr>
          <a:xfrm flipH="1">
            <a:off x="1687832" y="4247390"/>
            <a:ext cx="189227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90 – 15 = 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365B789-57CD-4A9C-B97A-3C7DF30F5EC1}"/>
              </a:ext>
            </a:extLst>
          </p:cNvPr>
          <p:cNvSpPr/>
          <p:nvPr/>
        </p:nvSpPr>
        <p:spPr>
          <a:xfrm flipH="1">
            <a:off x="3364560" y="4247390"/>
            <a:ext cx="189227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75p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01FE1C9-8AA3-49D0-8722-0282D73B2195}"/>
              </a:ext>
            </a:extLst>
          </p:cNvPr>
          <p:cNvSpPr/>
          <p:nvPr/>
        </p:nvSpPr>
        <p:spPr>
          <a:xfrm>
            <a:off x="1687832" y="4803724"/>
            <a:ext cx="186803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75p</a:t>
            </a:r>
            <a:r>
              <a:rPr lang="en-GB" sz="3200" b="1" dirty="0">
                <a:solidFill>
                  <a:srgbClr val="FF0000"/>
                </a:solidFill>
              </a:rPr>
              <a:t> ÷ 3 =</a:t>
            </a:r>
            <a:endParaRPr lang="en-GB" sz="3200" b="1" dirty="0">
              <a:solidFill>
                <a:srgbClr val="FF000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BC3C27F3-01AF-4FD4-B232-5EE7EF84A6F4}"/>
              </a:ext>
            </a:extLst>
          </p:cNvPr>
          <p:cNvSpPr/>
          <p:nvPr/>
        </p:nvSpPr>
        <p:spPr>
          <a:xfrm>
            <a:off x="3388152" y="4803723"/>
            <a:ext cx="84568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25p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076613D5-F06E-4C28-8922-323DDC9F1E66}"/>
              </a:ext>
            </a:extLst>
          </p:cNvPr>
          <p:cNvSpPr/>
          <p:nvPr/>
        </p:nvSpPr>
        <p:spPr>
          <a:xfrm flipH="1">
            <a:off x="7673764" y="1012498"/>
            <a:ext cx="359355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Each cake costs 40p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8AD81D6C-7060-46F0-B5B6-FF915EF07F81}"/>
              </a:ext>
            </a:extLst>
          </p:cNvPr>
          <p:cNvSpPr/>
          <p:nvPr/>
        </p:nvSpPr>
        <p:spPr>
          <a:xfrm flipH="1">
            <a:off x="7673764" y="1527026"/>
            <a:ext cx="412044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Each biscuit costs 25p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57ED082E-6081-428B-9D12-4EFAFB1CC629}"/>
              </a:ext>
            </a:extLst>
          </p:cNvPr>
          <p:cNvSpPr txBox="1"/>
          <p:nvPr/>
        </p:nvSpPr>
        <p:spPr>
          <a:xfrm>
            <a:off x="4945578" y="5758814"/>
            <a:ext cx="107625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7 5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F26BC6D9-E4B6-48ED-AFC3-486BC7C6F908}"/>
              </a:ext>
            </a:extLst>
          </p:cNvPr>
          <p:cNvSpPr txBox="1"/>
          <p:nvPr/>
        </p:nvSpPr>
        <p:spPr>
          <a:xfrm>
            <a:off x="4470961" y="5771877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4EC7FBCB-7F5B-4274-96D5-98E9E3F981C3}"/>
              </a:ext>
            </a:extLst>
          </p:cNvPr>
          <p:cNvCxnSpPr>
            <a:cxnSpLocks/>
          </p:cNvCxnSpPr>
          <p:nvPr/>
        </p:nvCxnSpPr>
        <p:spPr>
          <a:xfrm>
            <a:off x="4945578" y="5821434"/>
            <a:ext cx="906753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7EC93355-1EB8-4BD9-8FC6-46C0BC172F86}"/>
              </a:ext>
            </a:extLst>
          </p:cNvPr>
          <p:cNvCxnSpPr>
            <a:cxnSpLocks/>
          </p:cNvCxnSpPr>
          <p:nvPr/>
        </p:nvCxnSpPr>
        <p:spPr>
          <a:xfrm>
            <a:off x="4964530" y="5821434"/>
            <a:ext cx="0" cy="45853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D0664E1D-D6E7-42CB-AE6F-99959D9F8860}"/>
              </a:ext>
            </a:extLst>
          </p:cNvPr>
          <p:cNvSpPr txBox="1"/>
          <p:nvPr/>
        </p:nvSpPr>
        <p:spPr>
          <a:xfrm>
            <a:off x="4945949" y="5321124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80A3CB1B-DDBC-4C55-BE31-8135F574B6FC}"/>
              </a:ext>
            </a:extLst>
          </p:cNvPr>
          <p:cNvSpPr txBox="1"/>
          <p:nvPr/>
        </p:nvSpPr>
        <p:spPr>
          <a:xfrm>
            <a:off x="5368955" y="5321124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0404962A-823E-4EFA-A7CD-BFC2E6F05D3C}"/>
              </a:ext>
            </a:extLst>
          </p:cNvPr>
          <p:cNvSpPr txBox="1"/>
          <p:nvPr/>
        </p:nvSpPr>
        <p:spPr>
          <a:xfrm>
            <a:off x="5243568" y="5796605"/>
            <a:ext cx="5654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B7DC3436-43AE-4BF0-BFF8-8628AFBEDBEC}"/>
              </a:ext>
            </a:extLst>
          </p:cNvPr>
          <p:cNvSpPr txBox="1"/>
          <p:nvPr/>
        </p:nvSpPr>
        <p:spPr>
          <a:xfrm>
            <a:off x="5768148" y="5388498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p</a:t>
            </a:r>
          </a:p>
        </p:txBody>
      </p:sp>
    </p:spTree>
    <p:extLst>
      <p:ext uri="{BB962C8B-B14F-4D97-AF65-F5344CB8AC3E}">
        <p14:creationId xmlns:p14="http://schemas.microsoft.com/office/powerpoint/2010/main" val="21541784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/>
      <p:bldP spid="12" grpId="0"/>
      <p:bldP spid="13" grpId="0"/>
      <p:bldP spid="14" grpId="0"/>
      <p:bldP spid="15" grpId="0"/>
      <p:bldP spid="16" grpId="0"/>
      <p:bldP spid="17" grpId="0"/>
      <p:bldP spid="4" grpId="0" animBg="1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30" grpId="0"/>
      <p:bldP spid="31" grpId="0"/>
      <p:bldP spid="32" grpId="0"/>
      <p:bldP spid="33" grpId="0"/>
    </p:bld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6B9EF8D-5DD3-478A-A191-18FB57A40A85}"/>
              </a:ext>
            </a:extLst>
          </p:cNvPr>
          <p:cNvSpPr/>
          <p:nvPr/>
        </p:nvSpPr>
        <p:spPr>
          <a:xfrm>
            <a:off x="56123" y="50000"/>
            <a:ext cx="1196962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Two letters have a total weight of 120 grams.</a:t>
            </a:r>
          </a:p>
          <a:p>
            <a:r>
              <a:rPr lang="en-US" sz="3200" b="1" dirty="0"/>
              <a:t>One letter weighs twice as much as the other letter. </a:t>
            </a:r>
          </a:p>
          <a:p>
            <a:r>
              <a:rPr lang="en-US" sz="3200" b="1" dirty="0"/>
              <a:t>Write the weight of the heavier letter. </a:t>
            </a:r>
            <a:endParaRPr lang="en-US" sz="2800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C674FF4-9BC3-4447-91ED-F6DBA0598936}"/>
              </a:ext>
            </a:extLst>
          </p:cNvPr>
          <p:cNvSpPr/>
          <p:nvPr/>
        </p:nvSpPr>
        <p:spPr>
          <a:xfrm>
            <a:off x="3160059" y="3037583"/>
            <a:ext cx="2880000" cy="5400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061F3A9-E9DE-4220-B907-D3D15F06479D}"/>
              </a:ext>
            </a:extLst>
          </p:cNvPr>
          <p:cNvSpPr/>
          <p:nvPr/>
        </p:nvSpPr>
        <p:spPr>
          <a:xfrm>
            <a:off x="6040059" y="3037583"/>
            <a:ext cx="1440000" cy="5400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F741FE0-B82D-4783-B270-D5ED1247415B}"/>
              </a:ext>
            </a:extLst>
          </p:cNvPr>
          <p:cNvSpPr/>
          <p:nvPr/>
        </p:nvSpPr>
        <p:spPr>
          <a:xfrm>
            <a:off x="3160059" y="3577583"/>
            <a:ext cx="1440000" cy="5400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9A2F4B0-8B95-4D25-9DB0-3DB9526D846E}"/>
              </a:ext>
            </a:extLst>
          </p:cNvPr>
          <p:cNvSpPr/>
          <p:nvPr/>
        </p:nvSpPr>
        <p:spPr>
          <a:xfrm>
            <a:off x="4600059" y="3577583"/>
            <a:ext cx="1440000" cy="5400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F01DF4C-1B75-4237-B572-0DB5A69D7F13}"/>
              </a:ext>
            </a:extLst>
          </p:cNvPr>
          <p:cNvSpPr/>
          <p:nvPr/>
        </p:nvSpPr>
        <p:spPr>
          <a:xfrm>
            <a:off x="6040059" y="3577583"/>
            <a:ext cx="1440000" cy="5400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ight Brace 8">
            <a:extLst>
              <a:ext uri="{FF2B5EF4-FFF2-40B4-BE49-F238E27FC236}">
                <a16:creationId xmlns:a16="http://schemas.microsoft.com/office/drawing/2014/main" id="{A335ED2E-573D-4589-BB90-A543484D4447}"/>
              </a:ext>
            </a:extLst>
          </p:cNvPr>
          <p:cNvSpPr/>
          <p:nvPr/>
        </p:nvSpPr>
        <p:spPr>
          <a:xfrm rot="16200000">
            <a:off x="5136608" y="663724"/>
            <a:ext cx="394665" cy="4292241"/>
          </a:xfrm>
          <a:prstGeom prst="rightBrac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D3B9794-4649-4B87-8BBB-2591DF4506EE}"/>
              </a:ext>
            </a:extLst>
          </p:cNvPr>
          <p:cNvSpPr/>
          <p:nvPr/>
        </p:nvSpPr>
        <p:spPr>
          <a:xfrm flipH="1">
            <a:off x="4972382" y="2022221"/>
            <a:ext cx="133661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120</a:t>
            </a:r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FE018E3-940C-434C-8127-62C6CEA59F9A}"/>
              </a:ext>
            </a:extLst>
          </p:cNvPr>
          <p:cNvSpPr/>
          <p:nvPr/>
        </p:nvSpPr>
        <p:spPr>
          <a:xfrm>
            <a:off x="3494052" y="4281875"/>
            <a:ext cx="186803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120</a:t>
            </a:r>
            <a:r>
              <a:rPr lang="en-GB" sz="3200" b="1" dirty="0">
                <a:solidFill>
                  <a:srgbClr val="FF0000"/>
                </a:solidFill>
              </a:rPr>
              <a:t> ÷ 3 =</a:t>
            </a:r>
            <a:endParaRPr lang="en-GB" sz="3200" b="1" dirty="0">
              <a:solidFill>
                <a:srgbClr val="FF000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EB2BAAF-693A-46E8-925C-3183BCA3A4F3}"/>
              </a:ext>
            </a:extLst>
          </p:cNvPr>
          <p:cNvSpPr/>
          <p:nvPr/>
        </p:nvSpPr>
        <p:spPr>
          <a:xfrm>
            <a:off x="5140584" y="4281874"/>
            <a:ext cx="84568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40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F2B551F-84CC-44A8-BF2E-F386EF311A1B}"/>
              </a:ext>
            </a:extLst>
          </p:cNvPr>
          <p:cNvSpPr/>
          <p:nvPr/>
        </p:nvSpPr>
        <p:spPr>
          <a:xfrm>
            <a:off x="3609275" y="3580365"/>
            <a:ext cx="84568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40</a:t>
            </a:r>
            <a:endParaRPr lang="en-GB" sz="3200" b="1" dirty="0">
              <a:solidFill>
                <a:srgbClr val="FF000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E5B1214-59B5-455E-B41F-1BDC453DA3F5}"/>
              </a:ext>
            </a:extLst>
          </p:cNvPr>
          <p:cNvSpPr/>
          <p:nvPr/>
        </p:nvSpPr>
        <p:spPr>
          <a:xfrm>
            <a:off x="5049275" y="3577582"/>
            <a:ext cx="84568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40</a:t>
            </a:r>
            <a:endParaRPr lang="en-GB" sz="3200" b="1" dirty="0">
              <a:solidFill>
                <a:srgbClr val="FF000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E0C6FE6-E30D-4A6C-9580-5752EA235CCA}"/>
              </a:ext>
            </a:extLst>
          </p:cNvPr>
          <p:cNvSpPr/>
          <p:nvPr/>
        </p:nvSpPr>
        <p:spPr>
          <a:xfrm>
            <a:off x="6489275" y="3569843"/>
            <a:ext cx="84568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40</a:t>
            </a:r>
            <a:endParaRPr lang="en-GB" sz="3200" b="1" dirty="0">
              <a:solidFill>
                <a:srgbClr val="FF000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DC1CB3F-7FC0-4FB8-80C1-5F0A8608F890}"/>
              </a:ext>
            </a:extLst>
          </p:cNvPr>
          <p:cNvSpPr/>
          <p:nvPr/>
        </p:nvSpPr>
        <p:spPr>
          <a:xfrm>
            <a:off x="811416" y="3041449"/>
            <a:ext cx="186803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40 + 40 </a:t>
            </a:r>
            <a:r>
              <a:rPr lang="en-GB" sz="3200" b="1" dirty="0">
                <a:solidFill>
                  <a:srgbClr val="FF0000"/>
                </a:solidFill>
              </a:rPr>
              <a:t>=</a:t>
            </a:r>
            <a:endParaRPr lang="en-GB" sz="3200" b="1" dirty="0">
              <a:solidFill>
                <a:srgbClr val="FF000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EAA2885-23FB-42D3-B84B-26F76A3C9B71}"/>
              </a:ext>
            </a:extLst>
          </p:cNvPr>
          <p:cNvSpPr/>
          <p:nvPr/>
        </p:nvSpPr>
        <p:spPr>
          <a:xfrm>
            <a:off x="2417607" y="3041448"/>
            <a:ext cx="84568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80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1FFD693-21D0-417B-B654-B2742DE086BB}"/>
              </a:ext>
            </a:extLst>
          </p:cNvPr>
          <p:cNvSpPr/>
          <p:nvPr/>
        </p:nvSpPr>
        <p:spPr>
          <a:xfrm>
            <a:off x="4364652" y="3046073"/>
            <a:ext cx="84568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80</a:t>
            </a:r>
            <a:endParaRPr lang="en-GB" sz="3200" b="1" dirty="0">
              <a:solidFill>
                <a:srgbClr val="FF000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8E1DE29-6700-4A16-B5E8-A66D038A0679}"/>
              </a:ext>
            </a:extLst>
          </p:cNvPr>
          <p:cNvSpPr/>
          <p:nvPr/>
        </p:nvSpPr>
        <p:spPr>
          <a:xfrm>
            <a:off x="6489275" y="3076820"/>
            <a:ext cx="84568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40</a:t>
            </a:r>
            <a:endParaRPr lang="en-GB" sz="3200" b="1" dirty="0">
              <a:solidFill>
                <a:srgbClr val="FF000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7DA42EB-E133-4B63-88E3-E17E1478C89D}"/>
              </a:ext>
            </a:extLst>
          </p:cNvPr>
          <p:cNvSpPr/>
          <p:nvPr/>
        </p:nvSpPr>
        <p:spPr>
          <a:xfrm>
            <a:off x="6529616" y="1028391"/>
            <a:ext cx="204960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80 grams</a:t>
            </a:r>
          </a:p>
        </p:txBody>
      </p:sp>
    </p:spTree>
    <p:extLst>
      <p:ext uri="{BB962C8B-B14F-4D97-AF65-F5344CB8AC3E}">
        <p14:creationId xmlns:p14="http://schemas.microsoft.com/office/powerpoint/2010/main" val="40037120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</p:bld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/>
              <a:t>Sarah, Amy and Liam stand on some weighing scales two at a time. </a:t>
            </a:r>
          </a:p>
          <a:p>
            <a:r>
              <a:rPr lang="en-GB" sz="3200" b="1" dirty="0"/>
              <a:t>Here are the measurements: </a:t>
            </a:r>
          </a:p>
          <a:p>
            <a:r>
              <a:rPr lang="en-GB" sz="3200" dirty="0"/>
              <a:t>Sarah and Amy – 70 kg</a:t>
            </a:r>
          </a:p>
          <a:p>
            <a:r>
              <a:rPr lang="en-GB" sz="3200" dirty="0"/>
              <a:t>Sarah and Liam – 80 kg</a:t>
            </a:r>
          </a:p>
          <a:p>
            <a:r>
              <a:rPr lang="en-GB" sz="3200" dirty="0"/>
              <a:t>Liam and Amy – 80 kg</a:t>
            </a:r>
            <a:endParaRPr lang="en-GB" sz="4000" dirty="0"/>
          </a:p>
          <a:p>
            <a:r>
              <a:rPr lang="en-GB" sz="3200" b="1" dirty="0"/>
              <a:t>How much does Liam weigh?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5D5ED70-016E-4E26-8765-F96CF6471448}"/>
              </a:ext>
            </a:extLst>
          </p:cNvPr>
          <p:cNvSpPr txBox="1"/>
          <p:nvPr/>
        </p:nvSpPr>
        <p:spPr>
          <a:xfrm>
            <a:off x="4003722" y="1538324"/>
            <a:ext cx="61250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Liam is 10 kg heavier than Amy.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46D8886-E618-4B49-97D1-EF6BE7B4F9A6}"/>
              </a:ext>
            </a:extLst>
          </p:cNvPr>
          <p:cNvSpPr/>
          <p:nvPr/>
        </p:nvSpPr>
        <p:spPr>
          <a:xfrm>
            <a:off x="2127740" y="4141044"/>
            <a:ext cx="3240000" cy="5400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14E2D41-B1D9-4E14-8204-763915624E5C}"/>
              </a:ext>
            </a:extLst>
          </p:cNvPr>
          <p:cNvSpPr/>
          <p:nvPr/>
        </p:nvSpPr>
        <p:spPr>
          <a:xfrm>
            <a:off x="5367740" y="4141044"/>
            <a:ext cx="2520000" cy="5400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1B5EB6D-44E3-4565-812B-68C97D2561A8}"/>
              </a:ext>
            </a:extLst>
          </p:cNvPr>
          <p:cNvSpPr txBox="1"/>
          <p:nvPr/>
        </p:nvSpPr>
        <p:spPr>
          <a:xfrm>
            <a:off x="3347169" y="4138145"/>
            <a:ext cx="12192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Liam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FE9B617-F2A8-4A43-9372-6F4296439FC6}"/>
              </a:ext>
            </a:extLst>
          </p:cNvPr>
          <p:cNvSpPr txBox="1"/>
          <p:nvPr/>
        </p:nvSpPr>
        <p:spPr>
          <a:xfrm>
            <a:off x="6303671" y="4149434"/>
            <a:ext cx="12192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Amy</a:t>
            </a:r>
          </a:p>
        </p:txBody>
      </p:sp>
      <p:sp>
        <p:nvSpPr>
          <p:cNvPr id="5" name="Left Brace 4">
            <a:extLst>
              <a:ext uri="{FF2B5EF4-FFF2-40B4-BE49-F238E27FC236}">
                <a16:creationId xmlns:a16="http://schemas.microsoft.com/office/drawing/2014/main" id="{CC999CB9-2628-4507-8A33-CE259728775C}"/>
              </a:ext>
            </a:extLst>
          </p:cNvPr>
          <p:cNvSpPr/>
          <p:nvPr/>
        </p:nvSpPr>
        <p:spPr>
          <a:xfrm rot="5400000">
            <a:off x="4814309" y="1045035"/>
            <a:ext cx="386862" cy="5760002"/>
          </a:xfrm>
          <a:prstGeom prst="leftBrace">
            <a:avLst/>
          </a:prstGeom>
          <a:noFill/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ED74690-404D-4D56-B463-584512D92234}"/>
              </a:ext>
            </a:extLst>
          </p:cNvPr>
          <p:cNvSpPr txBox="1"/>
          <p:nvPr/>
        </p:nvSpPr>
        <p:spPr>
          <a:xfrm>
            <a:off x="4735249" y="3145570"/>
            <a:ext cx="12192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80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73D01F1-F116-47C6-AF2C-B97E5F4DC1E2}"/>
              </a:ext>
            </a:extLst>
          </p:cNvPr>
          <p:cNvSpPr/>
          <p:nvPr/>
        </p:nvSpPr>
        <p:spPr>
          <a:xfrm>
            <a:off x="2127739" y="4681043"/>
            <a:ext cx="2520000" cy="5400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7077720-A0DA-44AC-BAC6-5EA1A2DFA0FA}"/>
              </a:ext>
            </a:extLst>
          </p:cNvPr>
          <p:cNvSpPr/>
          <p:nvPr/>
        </p:nvSpPr>
        <p:spPr>
          <a:xfrm>
            <a:off x="5367740" y="4681043"/>
            <a:ext cx="2520000" cy="5400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863DFEF-95B5-4A18-B51B-ACBE75DDBF69}"/>
              </a:ext>
            </a:extLst>
          </p:cNvPr>
          <p:cNvSpPr/>
          <p:nvPr/>
        </p:nvSpPr>
        <p:spPr>
          <a:xfrm>
            <a:off x="4647738" y="4681043"/>
            <a:ext cx="720001" cy="5400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B7EAA27-8346-42AB-A374-798A54F9E607}"/>
              </a:ext>
            </a:extLst>
          </p:cNvPr>
          <p:cNvSpPr txBox="1"/>
          <p:nvPr/>
        </p:nvSpPr>
        <p:spPr>
          <a:xfrm>
            <a:off x="4723386" y="4699045"/>
            <a:ext cx="12192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10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F75569E-2E48-43C3-8AC5-2EC89E0E3D17}"/>
              </a:ext>
            </a:extLst>
          </p:cNvPr>
          <p:cNvSpPr txBox="1"/>
          <p:nvPr/>
        </p:nvSpPr>
        <p:spPr>
          <a:xfrm>
            <a:off x="9107170" y="4328975"/>
            <a:ext cx="107625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7 0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6057ECD-A153-4684-8FAF-0DB535065567}"/>
              </a:ext>
            </a:extLst>
          </p:cNvPr>
          <p:cNvSpPr txBox="1"/>
          <p:nvPr/>
        </p:nvSpPr>
        <p:spPr>
          <a:xfrm>
            <a:off x="8632553" y="4342038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3BFCF76D-18D2-4290-BBB5-64ECA45F77A3}"/>
              </a:ext>
            </a:extLst>
          </p:cNvPr>
          <p:cNvCxnSpPr>
            <a:cxnSpLocks/>
          </p:cNvCxnSpPr>
          <p:nvPr/>
        </p:nvCxnSpPr>
        <p:spPr>
          <a:xfrm>
            <a:off x="9107170" y="4391595"/>
            <a:ext cx="906753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1D2F8105-10A1-4ABC-92EF-C12478615A50}"/>
              </a:ext>
            </a:extLst>
          </p:cNvPr>
          <p:cNvCxnSpPr>
            <a:cxnSpLocks/>
          </p:cNvCxnSpPr>
          <p:nvPr/>
        </p:nvCxnSpPr>
        <p:spPr>
          <a:xfrm>
            <a:off x="9126122" y="4391595"/>
            <a:ext cx="0" cy="45853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D82C7ED3-1CCA-45A9-8692-26A429A051C5}"/>
              </a:ext>
            </a:extLst>
          </p:cNvPr>
          <p:cNvSpPr txBox="1"/>
          <p:nvPr/>
        </p:nvSpPr>
        <p:spPr>
          <a:xfrm>
            <a:off x="9107541" y="3891285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3D41286-51DF-400B-B721-4BA54564E51D}"/>
              </a:ext>
            </a:extLst>
          </p:cNvPr>
          <p:cNvSpPr txBox="1"/>
          <p:nvPr/>
        </p:nvSpPr>
        <p:spPr>
          <a:xfrm>
            <a:off x="9530547" y="3891285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24B044C-C95B-4FDB-A33C-076A634F6167}"/>
              </a:ext>
            </a:extLst>
          </p:cNvPr>
          <p:cNvSpPr txBox="1"/>
          <p:nvPr/>
        </p:nvSpPr>
        <p:spPr>
          <a:xfrm>
            <a:off x="9393889" y="4375550"/>
            <a:ext cx="32385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836934E-4E7D-4031-8A9A-4DF54AA3F869}"/>
              </a:ext>
            </a:extLst>
          </p:cNvPr>
          <p:cNvSpPr txBox="1"/>
          <p:nvPr/>
        </p:nvSpPr>
        <p:spPr>
          <a:xfrm>
            <a:off x="3138109" y="4692494"/>
            <a:ext cx="12192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35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8234153-24F6-433F-8C1C-A541D66FE311}"/>
              </a:ext>
            </a:extLst>
          </p:cNvPr>
          <p:cNvSpPr txBox="1"/>
          <p:nvPr/>
        </p:nvSpPr>
        <p:spPr>
          <a:xfrm>
            <a:off x="6388414" y="4692494"/>
            <a:ext cx="12192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35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469197BF-63A8-4483-8688-C59F0205047E}"/>
              </a:ext>
            </a:extLst>
          </p:cNvPr>
          <p:cNvSpPr txBox="1"/>
          <p:nvPr/>
        </p:nvSpPr>
        <p:spPr>
          <a:xfrm>
            <a:off x="4145745" y="4141044"/>
            <a:ext cx="7989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45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35FC7494-D72D-4B17-A070-16BF72AAC2CA}"/>
              </a:ext>
            </a:extLst>
          </p:cNvPr>
          <p:cNvSpPr txBox="1"/>
          <p:nvPr/>
        </p:nvSpPr>
        <p:spPr>
          <a:xfrm>
            <a:off x="7154715" y="4149434"/>
            <a:ext cx="6359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35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7AB5796D-5A10-45DA-A0AE-8B1163F3A8EC}"/>
              </a:ext>
            </a:extLst>
          </p:cNvPr>
          <p:cNvSpPr txBox="1"/>
          <p:nvPr/>
        </p:nvSpPr>
        <p:spPr>
          <a:xfrm>
            <a:off x="5157020" y="2507018"/>
            <a:ext cx="61250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45 kg</a:t>
            </a:r>
          </a:p>
        </p:txBody>
      </p:sp>
    </p:spTree>
    <p:extLst>
      <p:ext uri="{BB962C8B-B14F-4D97-AF65-F5344CB8AC3E}">
        <p14:creationId xmlns:p14="http://schemas.microsoft.com/office/powerpoint/2010/main" val="9320924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" grpId="0" animBg="1"/>
      <p:bldP spid="6" grpId="0" animBg="1"/>
      <p:bldP spid="7" grpId="0"/>
      <p:bldP spid="8" grpId="0"/>
      <p:bldP spid="5" grpId="0" animBg="1"/>
      <p:bldP spid="10" grpId="0"/>
      <p:bldP spid="11" grpId="0" animBg="1"/>
      <p:bldP spid="12" grpId="0" animBg="1"/>
      <p:bldP spid="13" grpId="0" animBg="1"/>
      <p:bldP spid="14" grpId="0"/>
      <p:bldP spid="17" grpId="0"/>
      <p:bldP spid="18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</p:bld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15A1852-3E61-4D2F-A4FE-420E5E22E084}"/>
              </a:ext>
            </a:extLst>
          </p:cNvPr>
          <p:cNvSpPr/>
          <p:nvPr/>
        </p:nvSpPr>
        <p:spPr>
          <a:xfrm>
            <a:off x="56122" y="50000"/>
            <a:ext cx="7540432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/>
              <a:t>Mina has 5 more marbles than Kirsty. </a:t>
            </a:r>
          </a:p>
          <a:p>
            <a:r>
              <a:rPr lang="en-GB" sz="3200" b="1" dirty="0"/>
              <a:t>Kirsty has 2 more marbles than </a:t>
            </a:r>
            <a:r>
              <a:rPr lang="en-GB" sz="3200" b="1" dirty="0" err="1"/>
              <a:t>Seb</a:t>
            </a:r>
            <a:r>
              <a:rPr lang="en-GB" sz="3200" b="1" dirty="0"/>
              <a:t>. </a:t>
            </a:r>
          </a:p>
          <a:p>
            <a:r>
              <a:rPr lang="en-GB" sz="3200" b="1" dirty="0"/>
              <a:t>Altogether they have 30 marbles. </a:t>
            </a:r>
          </a:p>
          <a:p>
            <a:r>
              <a:rPr lang="en-GB" sz="3200" b="1" dirty="0"/>
              <a:t>How many marbles does each child have?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2237C20-926F-43FC-AEFF-9288508882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01677" y="5657163"/>
            <a:ext cx="9388646" cy="944516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289EB48-3FDE-48F1-87AE-1C929F93BE77}"/>
              </a:ext>
            </a:extLst>
          </p:cNvPr>
          <p:cNvSpPr/>
          <p:nvPr/>
        </p:nvSpPr>
        <p:spPr>
          <a:xfrm>
            <a:off x="6559976" y="2945272"/>
            <a:ext cx="5040000" cy="5400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EEA05EB-5DD6-40F1-B0DB-9E5AD62C6D01}"/>
              </a:ext>
            </a:extLst>
          </p:cNvPr>
          <p:cNvSpPr/>
          <p:nvPr/>
        </p:nvSpPr>
        <p:spPr>
          <a:xfrm>
            <a:off x="3319976" y="2945272"/>
            <a:ext cx="3240000" cy="5400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2982435-D93C-491B-A684-3CBE035E533A}"/>
              </a:ext>
            </a:extLst>
          </p:cNvPr>
          <p:cNvSpPr/>
          <p:nvPr/>
        </p:nvSpPr>
        <p:spPr>
          <a:xfrm>
            <a:off x="796767" y="2945272"/>
            <a:ext cx="2520000" cy="5400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ight Brace 4">
            <a:extLst>
              <a:ext uri="{FF2B5EF4-FFF2-40B4-BE49-F238E27FC236}">
                <a16:creationId xmlns:a16="http://schemas.microsoft.com/office/drawing/2014/main" id="{8D11D889-407D-438F-9928-15AB2E4CA7B4}"/>
              </a:ext>
            </a:extLst>
          </p:cNvPr>
          <p:cNvSpPr/>
          <p:nvPr/>
        </p:nvSpPr>
        <p:spPr>
          <a:xfrm rot="16200000">
            <a:off x="6012931" y="-2641776"/>
            <a:ext cx="370881" cy="10803209"/>
          </a:xfrm>
          <a:prstGeom prst="rightBrace">
            <a:avLst/>
          </a:prstGeom>
          <a:noFill/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8EE2DCA-45BD-4BB9-A4B6-1D832FB4604B}"/>
              </a:ext>
            </a:extLst>
          </p:cNvPr>
          <p:cNvSpPr/>
          <p:nvPr/>
        </p:nvSpPr>
        <p:spPr>
          <a:xfrm>
            <a:off x="796767" y="3485272"/>
            <a:ext cx="2520000" cy="5400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E15EC8B-6598-4341-895B-E68BA31176FD}"/>
              </a:ext>
            </a:extLst>
          </p:cNvPr>
          <p:cNvSpPr/>
          <p:nvPr/>
        </p:nvSpPr>
        <p:spPr>
          <a:xfrm>
            <a:off x="3316767" y="3485270"/>
            <a:ext cx="2520000" cy="5400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F7A10A0-BC9A-417B-9146-87C0B1F59B8A}"/>
              </a:ext>
            </a:extLst>
          </p:cNvPr>
          <p:cNvSpPr/>
          <p:nvPr/>
        </p:nvSpPr>
        <p:spPr>
          <a:xfrm>
            <a:off x="5843185" y="3485270"/>
            <a:ext cx="720000" cy="5400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0823BAB-912F-4BC8-962E-5C7AA497C2A5}"/>
              </a:ext>
            </a:extLst>
          </p:cNvPr>
          <p:cNvSpPr/>
          <p:nvPr/>
        </p:nvSpPr>
        <p:spPr>
          <a:xfrm>
            <a:off x="6566394" y="3485270"/>
            <a:ext cx="2520000" cy="5400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A6D8858-2597-458C-AF35-D7AD788CF245}"/>
              </a:ext>
            </a:extLst>
          </p:cNvPr>
          <p:cNvSpPr/>
          <p:nvPr/>
        </p:nvSpPr>
        <p:spPr>
          <a:xfrm>
            <a:off x="9092812" y="3485270"/>
            <a:ext cx="720000" cy="5400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8FE5E94-0828-492C-AAE3-6B28995C60D0}"/>
              </a:ext>
            </a:extLst>
          </p:cNvPr>
          <p:cNvSpPr/>
          <p:nvPr/>
        </p:nvSpPr>
        <p:spPr>
          <a:xfrm>
            <a:off x="9819230" y="3485270"/>
            <a:ext cx="1787164" cy="5400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8E970A5-24B8-4BAF-AB06-913D83602D06}"/>
              </a:ext>
            </a:extLst>
          </p:cNvPr>
          <p:cNvSpPr/>
          <p:nvPr/>
        </p:nvSpPr>
        <p:spPr>
          <a:xfrm>
            <a:off x="1699511" y="2945270"/>
            <a:ext cx="153861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 err="1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Seb</a:t>
            </a:r>
            <a:endParaRPr lang="en-GB" sz="2800" b="1" dirty="0">
              <a:solidFill>
                <a:srgbClr val="FF000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75FF156-54D2-424D-B324-64AC50E047A9}"/>
              </a:ext>
            </a:extLst>
          </p:cNvPr>
          <p:cNvSpPr/>
          <p:nvPr/>
        </p:nvSpPr>
        <p:spPr>
          <a:xfrm>
            <a:off x="4332848" y="2953662"/>
            <a:ext cx="132364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Kirsty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9B42ABF-AA58-4FF9-AF34-CDE1ED180F0A}"/>
              </a:ext>
            </a:extLst>
          </p:cNvPr>
          <p:cNvSpPr/>
          <p:nvPr/>
        </p:nvSpPr>
        <p:spPr>
          <a:xfrm>
            <a:off x="8356209" y="2945270"/>
            <a:ext cx="125948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Mina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54DFA9B-9DBA-48A5-9D61-FBDAC840DE7C}"/>
              </a:ext>
            </a:extLst>
          </p:cNvPr>
          <p:cNvSpPr/>
          <p:nvPr/>
        </p:nvSpPr>
        <p:spPr>
          <a:xfrm>
            <a:off x="5918640" y="1967722"/>
            <a:ext cx="132364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30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D76FFC5-F3A2-490C-979F-E8C9F3D3076A}"/>
              </a:ext>
            </a:extLst>
          </p:cNvPr>
          <p:cNvSpPr/>
          <p:nvPr/>
        </p:nvSpPr>
        <p:spPr>
          <a:xfrm>
            <a:off x="6036911" y="3501499"/>
            <a:ext cx="50160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798529C-A442-4ED5-AD0E-05F3688975A7}"/>
              </a:ext>
            </a:extLst>
          </p:cNvPr>
          <p:cNvSpPr/>
          <p:nvPr/>
        </p:nvSpPr>
        <p:spPr>
          <a:xfrm>
            <a:off x="9286658" y="3499606"/>
            <a:ext cx="50160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08FB271-2366-46A4-B3DE-4950B4F28CCA}"/>
              </a:ext>
            </a:extLst>
          </p:cNvPr>
          <p:cNvSpPr/>
          <p:nvPr/>
        </p:nvSpPr>
        <p:spPr>
          <a:xfrm>
            <a:off x="10539519" y="3507995"/>
            <a:ext cx="50160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5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6821F3BB-E6E8-4086-AC1C-73CC3CAD13C2}"/>
              </a:ext>
            </a:extLst>
          </p:cNvPr>
          <p:cNvSpPr/>
          <p:nvPr/>
        </p:nvSpPr>
        <p:spPr>
          <a:xfrm>
            <a:off x="1394945" y="4167664"/>
            <a:ext cx="369756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30 – (2 + 2 + 5) = 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63A65D67-F65A-4604-8A88-34982FC41D57}"/>
              </a:ext>
            </a:extLst>
          </p:cNvPr>
          <p:cNvSpPr/>
          <p:nvPr/>
        </p:nvSpPr>
        <p:spPr>
          <a:xfrm>
            <a:off x="4247220" y="4165286"/>
            <a:ext cx="369756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21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8864CE79-16F4-4C58-BC2D-97D5421DEFAE}"/>
              </a:ext>
            </a:extLst>
          </p:cNvPr>
          <p:cNvSpPr txBox="1"/>
          <p:nvPr/>
        </p:nvSpPr>
        <p:spPr>
          <a:xfrm>
            <a:off x="1394945" y="4695040"/>
            <a:ext cx="18023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21 ÷ 3 = 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C23D7F6-9261-48B8-A76F-FC84D2B02C75}"/>
              </a:ext>
            </a:extLst>
          </p:cNvPr>
          <p:cNvSpPr txBox="1"/>
          <p:nvPr/>
        </p:nvSpPr>
        <p:spPr>
          <a:xfrm>
            <a:off x="2820619" y="4695039"/>
            <a:ext cx="8616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7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63F370EF-7A09-4DA3-8C5A-56F37BA05873}"/>
              </a:ext>
            </a:extLst>
          </p:cNvPr>
          <p:cNvSpPr txBox="1"/>
          <p:nvPr/>
        </p:nvSpPr>
        <p:spPr>
          <a:xfrm>
            <a:off x="1929553" y="3468828"/>
            <a:ext cx="8616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7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4244815A-4258-4339-A275-C4E664C4373E}"/>
              </a:ext>
            </a:extLst>
          </p:cNvPr>
          <p:cNvSpPr txBox="1"/>
          <p:nvPr/>
        </p:nvSpPr>
        <p:spPr>
          <a:xfrm>
            <a:off x="4515570" y="3453777"/>
            <a:ext cx="8616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7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6F9773BF-A5F4-4153-A2B5-A2CE31253A08}"/>
              </a:ext>
            </a:extLst>
          </p:cNvPr>
          <p:cNvSpPr txBox="1"/>
          <p:nvPr/>
        </p:nvSpPr>
        <p:spPr>
          <a:xfrm>
            <a:off x="7743348" y="3463757"/>
            <a:ext cx="8616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7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BBF1AB31-CC74-4EA5-AA40-4B607F6679F7}"/>
              </a:ext>
            </a:extLst>
          </p:cNvPr>
          <p:cNvSpPr txBox="1"/>
          <p:nvPr/>
        </p:nvSpPr>
        <p:spPr>
          <a:xfrm>
            <a:off x="2950622" y="5807189"/>
            <a:ext cx="86164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14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FF07680D-DE5D-4B43-A0A1-7B79B590A83A}"/>
              </a:ext>
            </a:extLst>
          </p:cNvPr>
          <p:cNvSpPr txBox="1"/>
          <p:nvPr/>
        </p:nvSpPr>
        <p:spPr>
          <a:xfrm>
            <a:off x="6369161" y="5807189"/>
            <a:ext cx="86164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9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A2D93A62-58B3-4872-A061-37399072EC1D}"/>
              </a:ext>
            </a:extLst>
          </p:cNvPr>
          <p:cNvSpPr txBox="1"/>
          <p:nvPr/>
        </p:nvSpPr>
        <p:spPr>
          <a:xfrm>
            <a:off x="9691939" y="5813950"/>
            <a:ext cx="86164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37592343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7" grpId="0" animBg="1"/>
      <p:bldP spid="5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</p:bld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TextBox 38">
            <a:extLst>
              <a:ext uri="{FF2B5EF4-FFF2-40B4-BE49-F238E27FC236}">
                <a16:creationId xmlns:a16="http://schemas.microsoft.com/office/drawing/2014/main" id="{F77F6B35-431F-46D9-AC8D-A250D84E6837}"/>
              </a:ext>
            </a:extLst>
          </p:cNvPr>
          <p:cNvSpPr txBox="1"/>
          <p:nvPr/>
        </p:nvSpPr>
        <p:spPr>
          <a:xfrm>
            <a:off x="5975028" y="3213159"/>
            <a:ext cx="186539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1 5 0 0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44D0F94-AD5B-4F41-ABE0-84D09F9DFD4F}"/>
              </a:ext>
            </a:extLst>
          </p:cNvPr>
          <p:cNvSpPr/>
          <p:nvPr/>
        </p:nvSpPr>
        <p:spPr>
          <a:xfrm>
            <a:off x="56122" y="50000"/>
            <a:ext cx="11560621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There are 2,400 leaflets in a box.    </a:t>
            </a:r>
          </a:p>
          <a:p>
            <a:r>
              <a:rPr lang="en-US" sz="3200" b="1" dirty="0"/>
              <a:t>William and Ally take 450 leaflets each.   </a:t>
            </a:r>
          </a:p>
          <a:p>
            <a:r>
              <a:rPr lang="en-US" sz="3200" b="1" dirty="0"/>
              <a:t>Adam and Chen share the rest of the leaflets equally.</a:t>
            </a:r>
          </a:p>
          <a:p>
            <a:r>
              <a:rPr lang="en-US" sz="3200" b="1" dirty="0"/>
              <a:t>How many leaflets does Adam get?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4C781B39-9797-494B-810D-2CD6D8353685}"/>
              </a:ext>
            </a:extLst>
          </p:cNvPr>
          <p:cNvGrpSpPr/>
          <p:nvPr/>
        </p:nvGrpSpPr>
        <p:grpSpPr>
          <a:xfrm>
            <a:off x="575257" y="2333144"/>
            <a:ext cx="1856052" cy="1404405"/>
            <a:chOff x="1812181" y="1941038"/>
            <a:chExt cx="1856052" cy="1404405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5D3EE873-E701-43DC-AC94-628F4142B09A}"/>
                </a:ext>
              </a:extLst>
            </p:cNvPr>
            <p:cNvSpPr txBox="1"/>
            <p:nvPr/>
          </p:nvSpPr>
          <p:spPr>
            <a:xfrm>
              <a:off x="2252135" y="1941038"/>
              <a:ext cx="140546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4 5 0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7C7C536B-9346-4F7D-9AE1-E742312874F8}"/>
                </a:ext>
              </a:extLst>
            </p:cNvPr>
            <p:cNvSpPr txBox="1"/>
            <p:nvPr/>
          </p:nvSpPr>
          <p:spPr>
            <a:xfrm>
              <a:off x="2253460" y="2373230"/>
              <a:ext cx="1414773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4 5 0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B2575348-AD15-4145-92CF-BB8C75600C04}"/>
                </a:ext>
              </a:extLst>
            </p:cNvPr>
            <p:cNvSpPr txBox="1"/>
            <p:nvPr/>
          </p:nvSpPr>
          <p:spPr>
            <a:xfrm>
              <a:off x="1815218" y="2373230"/>
              <a:ext cx="49008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+</a:t>
              </a:r>
            </a:p>
          </p:txBody>
        </p: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BA0862AD-222A-46D0-AE82-BA267EB4CCC2}"/>
                </a:ext>
              </a:extLst>
            </p:cNvPr>
            <p:cNvCxnSpPr>
              <a:cxnSpLocks/>
            </p:cNvCxnSpPr>
            <p:nvPr/>
          </p:nvCxnSpPr>
          <p:spPr>
            <a:xfrm>
              <a:off x="1815218" y="2902688"/>
              <a:ext cx="1781711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801ED77A-7157-4F50-B663-C0392DB26358}"/>
                </a:ext>
              </a:extLst>
            </p:cNvPr>
            <p:cNvCxnSpPr>
              <a:cxnSpLocks/>
            </p:cNvCxnSpPr>
            <p:nvPr/>
          </p:nvCxnSpPr>
          <p:spPr>
            <a:xfrm>
              <a:off x="1812181" y="3345443"/>
              <a:ext cx="1781711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F6E40F8B-1D09-48DF-901A-44694BAA3A53}"/>
              </a:ext>
            </a:extLst>
          </p:cNvPr>
          <p:cNvSpPr txBox="1"/>
          <p:nvPr/>
        </p:nvSpPr>
        <p:spPr>
          <a:xfrm>
            <a:off x="1890815" y="3220974"/>
            <a:ext cx="4900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E1190EF-A682-4D11-8689-E6F1AD11828E}"/>
              </a:ext>
            </a:extLst>
          </p:cNvPr>
          <p:cNvSpPr txBox="1"/>
          <p:nvPr/>
        </p:nvSpPr>
        <p:spPr>
          <a:xfrm>
            <a:off x="1445342" y="3220975"/>
            <a:ext cx="4900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D707238-5949-4D22-BCDE-E476A79D8D8D}"/>
              </a:ext>
            </a:extLst>
          </p:cNvPr>
          <p:cNvSpPr txBox="1"/>
          <p:nvPr/>
        </p:nvSpPr>
        <p:spPr>
          <a:xfrm>
            <a:off x="1080659" y="2112104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328B5EC-5951-442C-8303-567B5B2FD52C}"/>
              </a:ext>
            </a:extLst>
          </p:cNvPr>
          <p:cNvSpPr txBox="1"/>
          <p:nvPr/>
        </p:nvSpPr>
        <p:spPr>
          <a:xfrm>
            <a:off x="1023767" y="3230956"/>
            <a:ext cx="4900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0954E7F6-2F89-4436-8B20-FFCBFC4DCFAE}"/>
              </a:ext>
            </a:extLst>
          </p:cNvPr>
          <p:cNvGrpSpPr/>
          <p:nvPr/>
        </p:nvGrpSpPr>
        <p:grpSpPr>
          <a:xfrm>
            <a:off x="2826370" y="2333144"/>
            <a:ext cx="2296633" cy="1404405"/>
            <a:chOff x="1371600" y="1941038"/>
            <a:chExt cx="2296633" cy="1404405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79FDFAFC-3FE7-4710-A9C1-70493B3CAE7F}"/>
                </a:ext>
              </a:extLst>
            </p:cNvPr>
            <p:cNvSpPr txBox="1"/>
            <p:nvPr/>
          </p:nvSpPr>
          <p:spPr>
            <a:xfrm>
              <a:off x="1812181" y="1941038"/>
              <a:ext cx="1845419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2 4 0 0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E504B80D-722D-45ED-A66B-D26943B26E67}"/>
                </a:ext>
              </a:extLst>
            </p:cNvPr>
            <p:cNvSpPr txBox="1"/>
            <p:nvPr/>
          </p:nvSpPr>
          <p:spPr>
            <a:xfrm>
              <a:off x="2245233" y="2373230"/>
              <a:ext cx="1423000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9 0 0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A8DE54FE-C2E0-4ACA-908D-476AAC64E01C}"/>
                </a:ext>
              </a:extLst>
            </p:cNvPr>
            <p:cNvSpPr txBox="1"/>
            <p:nvPr/>
          </p:nvSpPr>
          <p:spPr>
            <a:xfrm>
              <a:off x="1414603" y="2368403"/>
              <a:ext cx="49008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-</a:t>
              </a:r>
            </a:p>
          </p:txBody>
        </p: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6F2DF559-BF58-4DA7-A5DC-51005B3B3606}"/>
                </a:ext>
              </a:extLst>
            </p:cNvPr>
            <p:cNvCxnSpPr>
              <a:cxnSpLocks/>
            </p:cNvCxnSpPr>
            <p:nvPr/>
          </p:nvCxnSpPr>
          <p:spPr>
            <a:xfrm>
              <a:off x="1371600" y="2902688"/>
              <a:ext cx="2225329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63F42BEF-2FB0-4367-97A5-86C6E307EDEA}"/>
                </a:ext>
              </a:extLst>
            </p:cNvPr>
            <p:cNvCxnSpPr>
              <a:cxnSpLocks/>
            </p:cNvCxnSpPr>
            <p:nvPr/>
          </p:nvCxnSpPr>
          <p:spPr>
            <a:xfrm>
              <a:off x="1371600" y="3345443"/>
              <a:ext cx="2222292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EAB2E4F6-AA48-49D9-BFAE-A8CA3F6A1367}"/>
              </a:ext>
            </a:extLst>
          </p:cNvPr>
          <p:cNvSpPr txBox="1"/>
          <p:nvPr/>
        </p:nvSpPr>
        <p:spPr>
          <a:xfrm>
            <a:off x="4593785" y="3226480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8327093-C1B8-4D23-9BCA-4E66999A3F11}"/>
              </a:ext>
            </a:extLst>
          </p:cNvPr>
          <p:cNvSpPr txBox="1"/>
          <p:nvPr/>
        </p:nvSpPr>
        <p:spPr>
          <a:xfrm>
            <a:off x="4154272" y="3223765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2EB4014B-D303-4FD0-A9F9-82AF8747963A}"/>
              </a:ext>
            </a:extLst>
          </p:cNvPr>
          <p:cNvCxnSpPr>
            <a:cxnSpLocks/>
          </p:cNvCxnSpPr>
          <p:nvPr/>
        </p:nvCxnSpPr>
        <p:spPr>
          <a:xfrm flipV="1">
            <a:off x="3267611" y="2413948"/>
            <a:ext cx="439241" cy="42057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0935961A-96D7-415D-9F5A-4143481172C4}"/>
              </a:ext>
            </a:extLst>
          </p:cNvPr>
          <p:cNvSpPr txBox="1"/>
          <p:nvPr/>
        </p:nvSpPr>
        <p:spPr>
          <a:xfrm>
            <a:off x="3340399" y="2118269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54D55DA3-C26E-48CD-8316-AC56F8074C89}"/>
              </a:ext>
            </a:extLst>
          </p:cNvPr>
          <p:cNvSpPr txBox="1"/>
          <p:nvPr/>
        </p:nvSpPr>
        <p:spPr>
          <a:xfrm>
            <a:off x="3592619" y="2365287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C6B08DC9-7FDA-4782-B0C9-9B53CBF4F3D6}"/>
              </a:ext>
            </a:extLst>
          </p:cNvPr>
          <p:cNvSpPr txBox="1"/>
          <p:nvPr/>
        </p:nvSpPr>
        <p:spPr>
          <a:xfrm>
            <a:off x="3693477" y="3227776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847BF8BC-192C-4721-890E-8B1453A4D760}"/>
              </a:ext>
            </a:extLst>
          </p:cNvPr>
          <p:cNvSpPr txBox="1"/>
          <p:nvPr/>
        </p:nvSpPr>
        <p:spPr>
          <a:xfrm>
            <a:off x="3243323" y="3225799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B553F636-68B9-4672-8D5B-E49468F8B6EE}"/>
              </a:ext>
            </a:extLst>
          </p:cNvPr>
          <p:cNvSpPr/>
          <p:nvPr/>
        </p:nvSpPr>
        <p:spPr>
          <a:xfrm>
            <a:off x="6739691" y="528137"/>
            <a:ext cx="195548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900 taken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BA79A1F5-16A5-45EE-80D5-EDE4C54C2C93}"/>
              </a:ext>
            </a:extLst>
          </p:cNvPr>
          <p:cNvSpPr/>
          <p:nvPr/>
        </p:nvSpPr>
        <p:spPr>
          <a:xfrm>
            <a:off x="9049565" y="1051143"/>
            <a:ext cx="243884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1500 shared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95C73B45-6EBA-40A7-9CA8-9D59DF883C6A}"/>
              </a:ext>
            </a:extLst>
          </p:cNvPr>
          <p:cNvSpPr txBox="1"/>
          <p:nvPr/>
        </p:nvSpPr>
        <p:spPr>
          <a:xfrm>
            <a:off x="5500567" y="3226222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E7B21F98-BC2E-49D2-9D7D-99D9FB445ACD}"/>
              </a:ext>
            </a:extLst>
          </p:cNvPr>
          <p:cNvSpPr txBox="1"/>
          <p:nvPr/>
        </p:nvSpPr>
        <p:spPr>
          <a:xfrm>
            <a:off x="6410964" y="2761905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C75B7112-9F7C-49A6-8CF1-AB47CCA2D3FA}"/>
              </a:ext>
            </a:extLst>
          </p:cNvPr>
          <p:cNvSpPr txBox="1"/>
          <p:nvPr/>
        </p:nvSpPr>
        <p:spPr>
          <a:xfrm>
            <a:off x="6863425" y="2765672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0A737E0D-77A2-47DA-9838-3FF563131145}"/>
              </a:ext>
            </a:extLst>
          </p:cNvPr>
          <p:cNvSpPr txBox="1"/>
          <p:nvPr/>
        </p:nvSpPr>
        <p:spPr>
          <a:xfrm>
            <a:off x="7303404" y="2768938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329CCFA0-4F45-4283-B805-D040C8717398}"/>
              </a:ext>
            </a:extLst>
          </p:cNvPr>
          <p:cNvSpPr txBox="1"/>
          <p:nvPr/>
        </p:nvSpPr>
        <p:spPr>
          <a:xfrm>
            <a:off x="6723649" y="3241457"/>
            <a:ext cx="2663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21E8E209-3FDA-4D91-B092-8332CD6A1A33}"/>
              </a:ext>
            </a:extLst>
          </p:cNvPr>
          <p:cNvCxnSpPr>
            <a:cxnSpLocks/>
          </p:cNvCxnSpPr>
          <p:nvPr/>
        </p:nvCxnSpPr>
        <p:spPr>
          <a:xfrm>
            <a:off x="5994136" y="3259735"/>
            <a:ext cx="0" cy="45853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F700E417-F2C2-4641-9D59-72AC74EAAAF6}"/>
              </a:ext>
            </a:extLst>
          </p:cNvPr>
          <p:cNvCxnSpPr>
            <a:cxnSpLocks/>
          </p:cNvCxnSpPr>
          <p:nvPr/>
        </p:nvCxnSpPr>
        <p:spPr>
          <a:xfrm>
            <a:off x="5975184" y="3275779"/>
            <a:ext cx="1793755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Rectangle 47">
            <a:extLst>
              <a:ext uri="{FF2B5EF4-FFF2-40B4-BE49-F238E27FC236}">
                <a16:creationId xmlns:a16="http://schemas.microsoft.com/office/drawing/2014/main" id="{FD88ACCE-8340-4E85-9C53-4029EC9FDE3C}"/>
              </a:ext>
            </a:extLst>
          </p:cNvPr>
          <p:cNvSpPr/>
          <p:nvPr/>
        </p:nvSpPr>
        <p:spPr>
          <a:xfrm>
            <a:off x="6096000" y="1512738"/>
            <a:ext cx="243884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750 leaflets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0F8376F-CFF9-4EA7-B4EE-12A931E2BBFF}"/>
              </a:ext>
            </a:extLst>
          </p:cNvPr>
          <p:cNvSpPr/>
          <p:nvPr/>
        </p:nvSpPr>
        <p:spPr>
          <a:xfrm>
            <a:off x="547115" y="4342662"/>
            <a:ext cx="8640000" cy="5400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CFCE7EC8-8982-4C32-8758-417822F92703}"/>
              </a:ext>
            </a:extLst>
          </p:cNvPr>
          <p:cNvSpPr/>
          <p:nvPr/>
        </p:nvSpPr>
        <p:spPr>
          <a:xfrm>
            <a:off x="7565388" y="4882662"/>
            <a:ext cx="1620000" cy="5400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01C2F038-B040-4E82-B305-60D2385B6365}"/>
              </a:ext>
            </a:extLst>
          </p:cNvPr>
          <p:cNvSpPr/>
          <p:nvPr/>
        </p:nvSpPr>
        <p:spPr>
          <a:xfrm>
            <a:off x="5948050" y="4882662"/>
            <a:ext cx="1620000" cy="5400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17A9212B-74E2-42DF-B66D-9ADD34BB6AE6}"/>
              </a:ext>
            </a:extLst>
          </p:cNvPr>
          <p:cNvSpPr/>
          <p:nvPr/>
        </p:nvSpPr>
        <p:spPr>
          <a:xfrm>
            <a:off x="545388" y="4882662"/>
            <a:ext cx="2700000" cy="5400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CD0BC149-36D0-44EB-8B0C-224B94BC20FC}"/>
              </a:ext>
            </a:extLst>
          </p:cNvPr>
          <p:cNvSpPr/>
          <p:nvPr/>
        </p:nvSpPr>
        <p:spPr>
          <a:xfrm>
            <a:off x="3248517" y="4882662"/>
            <a:ext cx="2700000" cy="5400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4CD338D8-C0F6-4BFA-968A-D54401F06E45}"/>
              </a:ext>
            </a:extLst>
          </p:cNvPr>
          <p:cNvSpPr/>
          <p:nvPr/>
        </p:nvSpPr>
        <p:spPr>
          <a:xfrm>
            <a:off x="4053835" y="4386343"/>
            <a:ext cx="203707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2400 leaflets</a:t>
            </a:r>
            <a:endParaRPr lang="en-GB" sz="24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77AD0D7F-8FEA-4EB4-8E1E-F6D167DCEE32}"/>
              </a:ext>
            </a:extLst>
          </p:cNvPr>
          <p:cNvSpPr/>
          <p:nvPr/>
        </p:nvSpPr>
        <p:spPr>
          <a:xfrm>
            <a:off x="8111566" y="4928679"/>
            <a:ext cx="71645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450</a:t>
            </a:r>
            <a:endParaRPr lang="en-GB" sz="24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9FA6B96C-6E7B-4CDF-980A-5AAE6B407CE8}"/>
              </a:ext>
            </a:extLst>
          </p:cNvPr>
          <p:cNvSpPr/>
          <p:nvPr/>
        </p:nvSpPr>
        <p:spPr>
          <a:xfrm>
            <a:off x="6453693" y="4925100"/>
            <a:ext cx="71645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450</a:t>
            </a:r>
            <a:endParaRPr lang="en-GB" sz="24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49" name="Right Brace 48">
            <a:extLst>
              <a:ext uri="{FF2B5EF4-FFF2-40B4-BE49-F238E27FC236}">
                <a16:creationId xmlns:a16="http://schemas.microsoft.com/office/drawing/2014/main" id="{F06F98E3-C8FE-433A-B25C-725911EB2FC7}"/>
              </a:ext>
            </a:extLst>
          </p:cNvPr>
          <p:cNvSpPr/>
          <p:nvPr/>
        </p:nvSpPr>
        <p:spPr>
          <a:xfrm rot="5400000">
            <a:off x="7432715" y="3962813"/>
            <a:ext cx="286281" cy="3219062"/>
          </a:xfrm>
          <a:prstGeom prst="rightBrac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8" name="Right Brace 57">
            <a:extLst>
              <a:ext uri="{FF2B5EF4-FFF2-40B4-BE49-F238E27FC236}">
                <a16:creationId xmlns:a16="http://schemas.microsoft.com/office/drawing/2014/main" id="{D4FC13EB-1737-4BCD-84E2-8EA1BB5DA20F}"/>
              </a:ext>
            </a:extLst>
          </p:cNvPr>
          <p:cNvSpPr/>
          <p:nvPr/>
        </p:nvSpPr>
        <p:spPr>
          <a:xfrm rot="5400000">
            <a:off x="3100182" y="2875632"/>
            <a:ext cx="286281" cy="5395870"/>
          </a:xfrm>
          <a:prstGeom prst="rightBrac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9A1B1B38-8ED9-4A50-8334-BD996F2B605B}"/>
              </a:ext>
            </a:extLst>
          </p:cNvPr>
          <p:cNvSpPr/>
          <p:nvPr/>
        </p:nvSpPr>
        <p:spPr>
          <a:xfrm>
            <a:off x="7243026" y="5793358"/>
            <a:ext cx="71645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900</a:t>
            </a:r>
            <a:endParaRPr lang="en-GB" sz="24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0AE7897F-2622-4733-8019-7ED4439B473F}"/>
              </a:ext>
            </a:extLst>
          </p:cNvPr>
          <p:cNvSpPr/>
          <p:nvPr/>
        </p:nvSpPr>
        <p:spPr>
          <a:xfrm>
            <a:off x="2845877" y="5802807"/>
            <a:ext cx="94371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1500</a:t>
            </a:r>
            <a:endParaRPr lang="en-GB" sz="24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98CE135A-C310-4D3F-AB29-C2E8A31878FE}"/>
              </a:ext>
            </a:extLst>
          </p:cNvPr>
          <p:cNvSpPr/>
          <p:nvPr/>
        </p:nvSpPr>
        <p:spPr>
          <a:xfrm>
            <a:off x="1108474" y="4922897"/>
            <a:ext cx="16539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750 Adam</a:t>
            </a:r>
            <a:endParaRPr lang="en-GB" sz="24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0D018758-1F7B-4BBD-8F23-09717E6EC246}"/>
              </a:ext>
            </a:extLst>
          </p:cNvPr>
          <p:cNvSpPr/>
          <p:nvPr/>
        </p:nvSpPr>
        <p:spPr>
          <a:xfrm>
            <a:off x="3972625" y="4922259"/>
            <a:ext cx="16539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750 Chen</a:t>
            </a:r>
            <a:endParaRPr lang="en-GB" sz="24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87662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>
                      <p:stCondLst>
                        <p:cond delay="indefinite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3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6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1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2" fill="hold">
                      <p:stCondLst>
                        <p:cond delay="indefinite"/>
                      </p:stCondLst>
                      <p:childTnLst>
                        <p:par>
                          <p:cTn id="173" fill="hold">
                            <p:stCondLst>
                              <p:cond delay="0"/>
                            </p:stCondLst>
                            <p:childTnLst>
                              <p:par>
                                <p:cTn id="1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  <p:bldP spid="10" grpId="0"/>
      <p:bldP spid="12" grpId="0"/>
      <p:bldP spid="13" grpId="0"/>
      <p:bldP spid="14" grpId="0"/>
      <p:bldP spid="21" grpId="0"/>
      <p:bldP spid="22" grpId="0"/>
      <p:bldP spid="24" grpId="0"/>
      <p:bldP spid="25" grpId="0"/>
      <p:bldP spid="26" grpId="0"/>
      <p:bldP spid="27" grpId="0"/>
      <p:bldP spid="40" grpId="0"/>
      <p:bldP spid="41" grpId="0"/>
      <p:bldP spid="42" grpId="0"/>
      <p:bldP spid="43" grpId="0"/>
      <p:bldP spid="44" grpId="0"/>
      <p:bldP spid="3" grpId="0" animBg="1"/>
      <p:bldP spid="51" grpId="0" animBg="1"/>
      <p:bldP spid="52" grpId="0" animBg="1"/>
      <p:bldP spid="53" grpId="0" animBg="1"/>
      <p:bldP spid="54" grpId="0" animBg="1"/>
      <p:bldP spid="55" grpId="0"/>
      <p:bldP spid="56" grpId="0"/>
      <p:bldP spid="57" grpId="0"/>
      <p:bldP spid="49" grpId="0" animBg="1"/>
      <p:bldP spid="58" grpId="0" animBg="1"/>
      <p:bldP spid="59" grpId="0"/>
      <p:bldP spid="60" grpId="0"/>
      <p:bldP spid="61" grpId="0"/>
      <p:bldP spid="62" grpId="0"/>
    </p:bld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6CB98DDC-56A0-4C6D-BBB0-9456E6135A20}"/>
              </a:ext>
            </a:extLst>
          </p:cNvPr>
          <p:cNvCxnSpPr>
            <a:cxnSpLocks/>
          </p:cNvCxnSpPr>
          <p:nvPr/>
        </p:nvCxnSpPr>
        <p:spPr>
          <a:xfrm>
            <a:off x="2205482" y="2528729"/>
            <a:ext cx="236032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2">
            <a:extLst>
              <a:ext uri="{FF2B5EF4-FFF2-40B4-BE49-F238E27FC236}">
                <a16:creationId xmlns:a16="http://schemas.microsoft.com/office/drawing/2014/main" id="{6954A41E-A7EF-4657-9D63-01C4E7DF409C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22627BD-9FB9-4D45-8943-A69F605C87DB}"/>
              </a:ext>
            </a:extLst>
          </p:cNvPr>
          <p:cNvSpPr/>
          <p:nvPr/>
        </p:nvSpPr>
        <p:spPr>
          <a:xfrm>
            <a:off x="56122" y="50000"/>
            <a:ext cx="10188257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Layla makes </a:t>
            </a:r>
            <a:r>
              <a:rPr lang="en-US" sz="3200" b="1" dirty="0" err="1"/>
              <a:t>jewellery</a:t>
            </a:r>
            <a:r>
              <a:rPr lang="en-US" sz="3200" b="1" dirty="0"/>
              <a:t> to sell at a school fair.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b="1" dirty="0"/>
              <a:t>Each bracelet has 53 beads. She makes 68 bracelets.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b="1" dirty="0"/>
              <a:t>Each necklace has 105 beads. She makes 34 necklaces.  </a:t>
            </a:r>
          </a:p>
          <a:p>
            <a:r>
              <a:rPr lang="en-US" sz="3200" b="1" dirty="0"/>
              <a:t>How many beads does Layla use altogether?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4B84352-28A0-4762-B852-A6103C1D0BAC}"/>
              </a:ext>
            </a:extLst>
          </p:cNvPr>
          <p:cNvSpPr/>
          <p:nvPr/>
        </p:nvSpPr>
        <p:spPr>
          <a:xfrm>
            <a:off x="5828797" y="2656687"/>
            <a:ext cx="345379" cy="40011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C48C9CC-658A-4D1C-A007-71D39A4F3CB5}"/>
              </a:ext>
            </a:extLst>
          </p:cNvPr>
          <p:cNvSpPr/>
          <p:nvPr/>
        </p:nvSpPr>
        <p:spPr>
          <a:xfrm>
            <a:off x="5828797" y="3101986"/>
            <a:ext cx="345379" cy="35545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6C6C57D-2B21-42D4-B437-2787DC3E4837}"/>
              </a:ext>
            </a:extLst>
          </p:cNvPr>
          <p:cNvSpPr/>
          <p:nvPr/>
        </p:nvSpPr>
        <p:spPr>
          <a:xfrm>
            <a:off x="5382157" y="3108595"/>
            <a:ext cx="345379" cy="35545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F34B728-C4CC-46B6-B227-98FBF540733A}"/>
              </a:ext>
            </a:extLst>
          </p:cNvPr>
          <p:cNvSpPr/>
          <p:nvPr/>
        </p:nvSpPr>
        <p:spPr>
          <a:xfrm>
            <a:off x="5386492" y="2689723"/>
            <a:ext cx="345379" cy="35545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E0B1D03-B8E1-4ABD-A633-C076B1C1E654}"/>
              </a:ext>
            </a:extLst>
          </p:cNvPr>
          <p:cNvSpPr/>
          <p:nvPr/>
        </p:nvSpPr>
        <p:spPr>
          <a:xfrm>
            <a:off x="4908219" y="2686133"/>
            <a:ext cx="345379" cy="35545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F0C57EA-ED62-4A8E-8D52-DA658258F4B2}"/>
              </a:ext>
            </a:extLst>
          </p:cNvPr>
          <p:cNvSpPr txBox="1"/>
          <p:nvPr/>
        </p:nvSpPr>
        <p:spPr>
          <a:xfrm>
            <a:off x="5786997" y="3463344"/>
            <a:ext cx="4937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959CA8B-DD7D-4620-9389-AAEB08C632C2}"/>
              </a:ext>
            </a:extLst>
          </p:cNvPr>
          <p:cNvSpPr txBox="1"/>
          <p:nvPr/>
        </p:nvSpPr>
        <p:spPr>
          <a:xfrm>
            <a:off x="5385527" y="2335644"/>
            <a:ext cx="37339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5554A2F-6E50-4B29-851A-8EE00184C540}"/>
              </a:ext>
            </a:extLst>
          </p:cNvPr>
          <p:cNvSpPr txBox="1"/>
          <p:nvPr/>
        </p:nvSpPr>
        <p:spPr>
          <a:xfrm>
            <a:off x="5339297" y="3463344"/>
            <a:ext cx="4937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D6EADC5-0D46-4883-AB80-53E067468D24}"/>
              </a:ext>
            </a:extLst>
          </p:cNvPr>
          <p:cNvSpPr txBox="1"/>
          <p:nvPr/>
        </p:nvSpPr>
        <p:spPr>
          <a:xfrm>
            <a:off x="4884729" y="3463344"/>
            <a:ext cx="59588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8351AACC-464A-4D3A-8502-D1D5646E66DA}"/>
              </a:ext>
            </a:extLst>
          </p:cNvPr>
          <p:cNvCxnSpPr>
            <a:cxnSpLocks/>
          </p:cNvCxnSpPr>
          <p:nvPr/>
        </p:nvCxnSpPr>
        <p:spPr>
          <a:xfrm flipH="1">
            <a:off x="5446785" y="2523367"/>
            <a:ext cx="234462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6E1D953C-30BC-4488-BB0D-1D4374879ADF}"/>
              </a:ext>
            </a:extLst>
          </p:cNvPr>
          <p:cNvSpPr txBox="1"/>
          <p:nvPr/>
        </p:nvSpPr>
        <p:spPr>
          <a:xfrm>
            <a:off x="5784754" y="3895752"/>
            <a:ext cx="4937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946D4DAD-EB9A-42B6-BBED-A7F1B12D8D91}"/>
              </a:ext>
            </a:extLst>
          </p:cNvPr>
          <p:cNvSpPr txBox="1"/>
          <p:nvPr/>
        </p:nvSpPr>
        <p:spPr>
          <a:xfrm>
            <a:off x="5382879" y="2136876"/>
            <a:ext cx="37339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BBC893B-EA0D-417D-97CF-7E7C3914C235}"/>
              </a:ext>
            </a:extLst>
          </p:cNvPr>
          <p:cNvSpPr txBox="1"/>
          <p:nvPr/>
        </p:nvSpPr>
        <p:spPr>
          <a:xfrm>
            <a:off x="5339297" y="3899800"/>
            <a:ext cx="4937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C9921D52-F653-4864-B04E-4A8F3B955B60}"/>
              </a:ext>
            </a:extLst>
          </p:cNvPr>
          <p:cNvSpPr txBox="1"/>
          <p:nvPr/>
        </p:nvSpPr>
        <p:spPr>
          <a:xfrm>
            <a:off x="4903098" y="3895752"/>
            <a:ext cx="4937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FAD1C4E3-B2A2-498A-A37A-4015BC1D1908}"/>
              </a:ext>
            </a:extLst>
          </p:cNvPr>
          <p:cNvSpPr txBox="1"/>
          <p:nvPr/>
        </p:nvSpPr>
        <p:spPr>
          <a:xfrm>
            <a:off x="4457908" y="3899800"/>
            <a:ext cx="53180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14C6F884-7408-48C8-B7F3-CD624425C80C}"/>
              </a:ext>
            </a:extLst>
          </p:cNvPr>
          <p:cNvGrpSpPr/>
          <p:nvPr/>
        </p:nvGrpSpPr>
        <p:grpSpPr>
          <a:xfrm>
            <a:off x="3605341" y="2537742"/>
            <a:ext cx="2625673" cy="1879453"/>
            <a:chOff x="500912" y="2617948"/>
            <a:chExt cx="2625673" cy="1879453"/>
          </a:xfrm>
        </p:grpSpPr>
        <p:cxnSp>
          <p:nvCxnSpPr>
            <p:cNvPr id="4" name="Straight Connector 3">
              <a:extLst>
                <a:ext uri="{FF2B5EF4-FFF2-40B4-BE49-F238E27FC236}">
                  <a16:creationId xmlns:a16="http://schemas.microsoft.com/office/drawing/2014/main" id="{FA15D478-1A6C-4FC2-8494-05941F097F35}"/>
                </a:ext>
              </a:extLst>
            </p:cNvPr>
            <p:cNvCxnSpPr>
              <a:cxnSpLocks/>
            </p:cNvCxnSpPr>
            <p:nvPr/>
          </p:nvCxnSpPr>
          <p:spPr>
            <a:xfrm>
              <a:off x="898780" y="3600718"/>
              <a:ext cx="2225889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7A8932D6-8890-4E8A-87CA-CDDFAAE4DEF9}"/>
                </a:ext>
              </a:extLst>
            </p:cNvPr>
            <p:cNvSpPr txBox="1"/>
            <p:nvPr/>
          </p:nvSpPr>
          <p:spPr>
            <a:xfrm>
              <a:off x="1803790" y="2624492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solidFill>
                    <a:srgbClr val="FF0000"/>
                  </a:solidFill>
                  <a:latin typeface="Calibri" panose="020F0502020204030204" pitchFamily="34" charset="0"/>
                  <a:ea typeface="Cambria Math" panose="02040503050406030204" pitchFamily="18" charset="0"/>
                </a:rPr>
                <a:t>1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58F3E7EF-785C-43DD-A3C8-1892EA43D108}"/>
                </a:ext>
              </a:extLst>
            </p:cNvPr>
            <p:cNvSpPr txBox="1"/>
            <p:nvPr/>
          </p:nvSpPr>
          <p:spPr>
            <a:xfrm>
              <a:off x="2244696" y="2617948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solidFill>
                    <a:srgbClr val="FF0000"/>
                  </a:solidFill>
                  <a:latin typeface="Calibri" panose="020F0502020204030204" pitchFamily="34" charset="0"/>
                  <a:ea typeface="Cambria Math" panose="02040503050406030204" pitchFamily="18" charset="0"/>
                </a:rPr>
                <a:t>0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28BC93DF-3FDE-4A29-A036-897FACCBF842}"/>
                </a:ext>
              </a:extLst>
            </p:cNvPr>
            <p:cNvSpPr txBox="1"/>
            <p:nvPr/>
          </p:nvSpPr>
          <p:spPr>
            <a:xfrm>
              <a:off x="2244696" y="3049563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solidFill>
                    <a:srgbClr val="FF0000"/>
                  </a:solidFill>
                  <a:latin typeface="Calibri" panose="020F0502020204030204" pitchFamily="34" charset="0"/>
                  <a:ea typeface="Cambria Math" panose="02040503050406030204" pitchFamily="18" charset="0"/>
                </a:rPr>
                <a:t>3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FAF25173-51F9-4D8C-B46A-2A16ED39538C}"/>
                </a:ext>
              </a:extLst>
            </p:cNvPr>
            <p:cNvSpPr txBox="1"/>
            <p:nvPr/>
          </p:nvSpPr>
          <p:spPr>
            <a:xfrm>
              <a:off x="2685602" y="3057447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solidFill>
                    <a:srgbClr val="FF0000"/>
                  </a:solidFill>
                  <a:latin typeface="Calibri" panose="020F0502020204030204" pitchFamily="34" charset="0"/>
                  <a:ea typeface="Cambria Math" panose="02040503050406030204" pitchFamily="18" charset="0"/>
                </a:rPr>
                <a:t>4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B6E59607-35D2-474B-956E-E5A024959719}"/>
                </a:ext>
              </a:extLst>
            </p:cNvPr>
            <p:cNvSpPr txBox="1"/>
            <p:nvPr/>
          </p:nvSpPr>
          <p:spPr>
            <a:xfrm>
              <a:off x="2685602" y="2620572"/>
              <a:ext cx="44063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solidFill>
                    <a:srgbClr val="FF0000"/>
                  </a:solidFill>
                  <a:latin typeface="Calibri" panose="020F0502020204030204" pitchFamily="34" charset="0"/>
                  <a:ea typeface="Cambria Math" panose="02040503050406030204" pitchFamily="18" charset="0"/>
                </a:rPr>
                <a:t>5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917F0A7E-DB2C-4762-9726-427487A4DD49}"/>
                </a:ext>
              </a:extLst>
            </p:cNvPr>
            <p:cNvSpPr txBox="1"/>
            <p:nvPr/>
          </p:nvSpPr>
          <p:spPr>
            <a:xfrm>
              <a:off x="500912" y="3099226"/>
              <a:ext cx="385042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solidFill>
                    <a:srgbClr val="FF0000"/>
                  </a:solidFill>
                  <a:latin typeface="Calibri" panose="020F0502020204030204" pitchFamily="34" charset="0"/>
                  <a:ea typeface="Cambria Math" panose="02040503050406030204" pitchFamily="18" charset="0"/>
                </a:rPr>
                <a:t>x</a:t>
              </a:r>
            </a:p>
          </p:txBody>
        </p: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077B1560-8098-42AB-9303-BAC40B23848E}"/>
                </a:ext>
              </a:extLst>
            </p:cNvPr>
            <p:cNvCxnSpPr>
              <a:cxnSpLocks/>
            </p:cNvCxnSpPr>
            <p:nvPr/>
          </p:nvCxnSpPr>
          <p:spPr>
            <a:xfrm>
              <a:off x="911607" y="4488137"/>
              <a:ext cx="2214978" cy="9264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TextBox 29">
            <a:extLst>
              <a:ext uri="{FF2B5EF4-FFF2-40B4-BE49-F238E27FC236}">
                <a16:creationId xmlns:a16="http://schemas.microsoft.com/office/drawing/2014/main" id="{9D5D5339-9B3C-43D5-9D5D-A4C18633E714}"/>
              </a:ext>
            </a:extLst>
          </p:cNvPr>
          <p:cNvSpPr txBox="1"/>
          <p:nvPr/>
        </p:nvSpPr>
        <p:spPr>
          <a:xfrm>
            <a:off x="5793865" y="4350221"/>
            <a:ext cx="4937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DF3D1392-EFA9-4871-B931-F7DE581246B6}"/>
              </a:ext>
            </a:extLst>
          </p:cNvPr>
          <p:cNvSpPr txBox="1"/>
          <p:nvPr/>
        </p:nvSpPr>
        <p:spPr>
          <a:xfrm>
            <a:off x="5336649" y="4342007"/>
            <a:ext cx="4937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E39C3624-9C6D-4138-8CE2-7BB891AE59E7}"/>
              </a:ext>
            </a:extLst>
          </p:cNvPr>
          <p:cNvSpPr txBox="1"/>
          <p:nvPr/>
        </p:nvSpPr>
        <p:spPr>
          <a:xfrm>
            <a:off x="4901852" y="4342007"/>
            <a:ext cx="4937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1CA94601-0B7C-43E7-A0B6-FC4FC976EF05}"/>
              </a:ext>
            </a:extLst>
          </p:cNvPr>
          <p:cNvSpPr txBox="1"/>
          <p:nvPr/>
        </p:nvSpPr>
        <p:spPr>
          <a:xfrm>
            <a:off x="4449480" y="4331892"/>
            <a:ext cx="4937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76BED2E7-1274-44F4-B5E0-4B801B0CA6E0}"/>
              </a:ext>
            </a:extLst>
          </p:cNvPr>
          <p:cNvSpPr txBox="1"/>
          <p:nvPr/>
        </p:nvSpPr>
        <p:spPr>
          <a:xfrm>
            <a:off x="2155617" y="2338868"/>
            <a:ext cx="3566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2F2449E7-579C-485E-9D66-0A9E9EF9FFC2}"/>
              </a:ext>
            </a:extLst>
          </p:cNvPr>
          <p:cNvSpPr txBox="1"/>
          <p:nvPr/>
        </p:nvSpPr>
        <p:spPr>
          <a:xfrm>
            <a:off x="2548031" y="3459482"/>
            <a:ext cx="35664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56C4EA83-4029-494B-9768-99CD017FA5CC}"/>
              </a:ext>
            </a:extLst>
          </p:cNvPr>
          <p:cNvSpPr txBox="1"/>
          <p:nvPr/>
        </p:nvSpPr>
        <p:spPr>
          <a:xfrm>
            <a:off x="1647982" y="3459482"/>
            <a:ext cx="98131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2 0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146A4699-1369-438D-A573-2AA7A0E5920F}"/>
              </a:ext>
            </a:extLst>
          </p:cNvPr>
          <p:cNvSpPr txBox="1"/>
          <p:nvPr/>
        </p:nvSpPr>
        <p:spPr>
          <a:xfrm>
            <a:off x="2545618" y="3890833"/>
            <a:ext cx="4427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B2171E23-E279-4809-B41A-05A8724307E0}"/>
              </a:ext>
            </a:extLst>
          </p:cNvPr>
          <p:cNvSpPr txBox="1"/>
          <p:nvPr/>
        </p:nvSpPr>
        <p:spPr>
          <a:xfrm>
            <a:off x="2104087" y="3890833"/>
            <a:ext cx="4427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289E8B8E-7ED0-467B-9AF8-E1EEB9FCB20A}"/>
              </a:ext>
            </a:extLst>
          </p:cNvPr>
          <p:cNvSpPr txBox="1"/>
          <p:nvPr/>
        </p:nvSpPr>
        <p:spPr>
          <a:xfrm>
            <a:off x="1219139" y="3890833"/>
            <a:ext cx="98131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3 4</a:t>
            </a:r>
          </a:p>
        </p:txBody>
      </p:sp>
      <p:grpSp>
        <p:nvGrpSpPr>
          <p:cNvPr id="59" name="Group 58">
            <a:extLst>
              <a:ext uri="{FF2B5EF4-FFF2-40B4-BE49-F238E27FC236}">
                <a16:creationId xmlns:a16="http://schemas.microsoft.com/office/drawing/2014/main" id="{CC374978-85CF-403A-B830-D99024C2EBDB}"/>
              </a:ext>
            </a:extLst>
          </p:cNvPr>
          <p:cNvGrpSpPr/>
          <p:nvPr/>
        </p:nvGrpSpPr>
        <p:grpSpPr>
          <a:xfrm>
            <a:off x="825521" y="2524481"/>
            <a:ext cx="2244199" cy="1883344"/>
            <a:chOff x="2655312" y="2626748"/>
            <a:chExt cx="2244199" cy="1883344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D834DAAD-9E63-4F49-86B6-FD07FA8A2544}"/>
                </a:ext>
              </a:extLst>
            </p:cNvPr>
            <p:cNvSpPr txBox="1"/>
            <p:nvPr/>
          </p:nvSpPr>
          <p:spPr>
            <a:xfrm>
              <a:off x="3954248" y="3058363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solidFill>
                    <a:srgbClr val="FF0000"/>
                  </a:solidFill>
                  <a:latin typeface="Calibri" panose="020F0502020204030204" pitchFamily="34" charset="0"/>
                  <a:ea typeface="Cambria Math" panose="02040503050406030204" pitchFamily="18" charset="0"/>
                </a:rPr>
                <a:t>5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52B32EC8-86FE-4517-87AA-DBC457516C8A}"/>
                </a:ext>
              </a:extLst>
            </p:cNvPr>
            <p:cNvSpPr txBox="1"/>
            <p:nvPr/>
          </p:nvSpPr>
          <p:spPr>
            <a:xfrm>
              <a:off x="4397984" y="3066247"/>
              <a:ext cx="50152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solidFill>
                    <a:srgbClr val="FF0000"/>
                  </a:solidFill>
                  <a:latin typeface="Calibri" panose="020F0502020204030204" pitchFamily="34" charset="0"/>
                  <a:ea typeface="Cambria Math" panose="02040503050406030204" pitchFamily="18" charset="0"/>
                </a:rPr>
                <a:t>3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05F3EE46-669F-4F69-9BC5-E694C19956B3}"/>
                </a:ext>
              </a:extLst>
            </p:cNvPr>
            <p:cNvSpPr txBox="1"/>
            <p:nvPr/>
          </p:nvSpPr>
          <p:spPr>
            <a:xfrm>
              <a:off x="3936469" y="2633292"/>
              <a:ext cx="41646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solidFill>
                    <a:srgbClr val="FF0000"/>
                  </a:solidFill>
                  <a:latin typeface="Calibri" panose="020F0502020204030204" pitchFamily="34" charset="0"/>
                  <a:ea typeface="Cambria Math" panose="02040503050406030204" pitchFamily="18" charset="0"/>
                </a:rPr>
                <a:t>6</a:t>
              </a:r>
            </a:p>
          </p:txBody>
        </p: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9503BBED-7C3E-467B-9700-2C91DE108B17}"/>
                </a:ext>
              </a:extLst>
            </p:cNvPr>
            <p:cNvCxnSpPr>
              <a:cxnSpLocks/>
            </p:cNvCxnSpPr>
            <p:nvPr/>
          </p:nvCxnSpPr>
          <p:spPr>
            <a:xfrm>
              <a:off x="3044894" y="3614542"/>
              <a:ext cx="1778632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2B351620-DB61-40D5-9859-06F960D8823A}"/>
                </a:ext>
              </a:extLst>
            </p:cNvPr>
            <p:cNvSpPr txBox="1"/>
            <p:nvPr/>
          </p:nvSpPr>
          <p:spPr>
            <a:xfrm>
              <a:off x="4408905" y="2626748"/>
              <a:ext cx="47528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solidFill>
                    <a:srgbClr val="FF0000"/>
                  </a:solidFill>
                  <a:latin typeface="Calibri" panose="020F0502020204030204" pitchFamily="34" charset="0"/>
                  <a:ea typeface="Cambria Math" panose="02040503050406030204" pitchFamily="18" charset="0"/>
                </a:rPr>
                <a:t>8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E552DB03-13C4-4EA6-A28E-220DDC069A72}"/>
                </a:ext>
              </a:extLst>
            </p:cNvPr>
            <p:cNvSpPr txBox="1"/>
            <p:nvPr/>
          </p:nvSpPr>
          <p:spPr>
            <a:xfrm>
              <a:off x="2655312" y="3108026"/>
              <a:ext cx="385042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solidFill>
                    <a:srgbClr val="FF0000"/>
                  </a:solidFill>
                  <a:latin typeface="Calibri" panose="020F0502020204030204" pitchFamily="34" charset="0"/>
                  <a:ea typeface="Cambria Math" panose="02040503050406030204" pitchFamily="18" charset="0"/>
                </a:rPr>
                <a:t>x</a:t>
              </a:r>
            </a:p>
          </p:txBody>
        </p: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B1FF3593-6564-42C3-BDC3-90EE75A8BC69}"/>
                </a:ext>
              </a:extLst>
            </p:cNvPr>
            <p:cNvCxnSpPr>
              <a:cxnSpLocks/>
            </p:cNvCxnSpPr>
            <p:nvPr/>
          </p:nvCxnSpPr>
          <p:spPr>
            <a:xfrm>
              <a:off x="3047975" y="4510092"/>
              <a:ext cx="1782124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4" name="TextBox 53">
            <a:extLst>
              <a:ext uri="{FF2B5EF4-FFF2-40B4-BE49-F238E27FC236}">
                <a16:creationId xmlns:a16="http://schemas.microsoft.com/office/drawing/2014/main" id="{31332F29-B007-4CBA-B3B5-AC0E3D971681}"/>
              </a:ext>
            </a:extLst>
          </p:cNvPr>
          <p:cNvSpPr txBox="1"/>
          <p:nvPr/>
        </p:nvSpPr>
        <p:spPr>
          <a:xfrm>
            <a:off x="2545618" y="4328160"/>
            <a:ext cx="4427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778C4FFD-F47A-45B2-9647-6E4A4EE59D55}"/>
              </a:ext>
            </a:extLst>
          </p:cNvPr>
          <p:cNvSpPr txBox="1"/>
          <p:nvPr/>
        </p:nvSpPr>
        <p:spPr>
          <a:xfrm>
            <a:off x="2090221" y="4337550"/>
            <a:ext cx="4427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7DE65A7B-F2AB-4D24-8419-E1849864B1A0}"/>
              </a:ext>
            </a:extLst>
          </p:cNvPr>
          <p:cNvSpPr txBox="1"/>
          <p:nvPr/>
        </p:nvSpPr>
        <p:spPr>
          <a:xfrm>
            <a:off x="1646277" y="4329602"/>
            <a:ext cx="4427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C0F8EEA1-4FFD-4341-9B77-D3EED45E32A7}"/>
              </a:ext>
            </a:extLst>
          </p:cNvPr>
          <p:cNvSpPr txBox="1"/>
          <p:nvPr/>
        </p:nvSpPr>
        <p:spPr>
          <a:xfrm>
            <a:off x="1217933" y="4337550"/>
            <a:ext cx="4427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1E95E042-492F-46AB-A3A7-7F2A631D9EB3}"/>
              </a:ext>
            </a:extLst>
          </p:cNvPr>
          <p:cNvSpPr txBox="1"/>
          <p:nvPr/>
        </p:nvSpPr>
        <p:spPr>
          <a:xfrm>
            <a:off x="2152226" y="2123188"/>
            <a:ext cx="3566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53AA5531-9348-4046-81E8-9B7D8B335FB6}"/>
              </a:ext>
            </a:extLst>
          </p:cNvPr>
          <p:cNvSpPr txBox="1"/>
          <p:nvPr/>
        </p:nvSpPr>
        <p:spPr>
          <a:xfrm>
            <a:off x="9361714" y="539818"/>
            <a:ext cx="108298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3604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1C5CA000-29F3-4546-852C-84DD3D1FEA21}"/>
              </a:ext>
            </a:extLst>
          </p:cNvPr>
          <p:cNvSpPr txBox="1"/>
          <p:nvPr/>
        </p:nvSpPr>
        <p:spPr>
          <a:xfrm>
            <a:off x="9779923" y="1028118"/>
            <a:ext cx="108298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3570</a:t>
            </a:r>
          </a:p>
        </p:txBody>
      </p:sp>
      <p:grpSp>
        <p:nvGrpSpPr>
          <p:cNvPr id="62" name="Group 61">
            <a:extLst>
              <a:ext uri="{FF2B5EF4-FFF2-40B4-BE49-F238E27FC236}">
                <a16:creationId xmlns:a16="http://schemas.microsoft.com/office/drawing/2014/main" id="{F35C1B47-298B-4E91-95A4-24FEE3BF4A03}"/>
              </a:ext>
            </a:extLst>
          </p:cNvPr>
          <p:cNvGrpSpPr/>
          <p:nvPr/>
        </p:nvGrpSpPr>
        <p:grpSpPr>
          <a:xfrm>
            <a:off x="7024319" y="2821877"/>
            <a:ext cx="2320478" cy="1404405"/>
            <a:chOff x="1362269" y="1941038"/>
            <a:chExt cx="2320478" cy="1404405"/>
          </a:xfrm>
        </p:grpSpPr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32FB6301-61DC-4336-BB9E-46C5FBAEBC0D}"/>
                </a:ext>
              </a:extLst>
            </p:cNvPr>
            <p:cNvSpPr txBox="1"/>
            <p:nvPr/>
          </p:nvSpPr>
          <p:spPr>
            <a:xfrm>
              <a:off x="1812181" y="1941038"/>
              <a:ext cx="1845419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3 6 0 4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EA3EA9F2-D412-45DA-B81E-69F234E82A94}"/>
                </a:ext>
              </a:extLst>
            </p:cNvPr>
            <p:cNvSpPr txBox="1"/>
            <p:nvPr/>
          </p:nvSpPr>
          <p:spPr>
            <a:xfrm>
              <a:off x="1811600" y="2373230"/>
              <a:ext cx="1871147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3 5 7 0</a:t>
              </a: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53A8440A-B19B-4A20-81E9-B70A2A0B1BED}"/>
                </a:ext>
              </a:extLst>
            </p:cNvPr>
            <p:cNvSpPr txBox="1"/>
            <p:nvPr/>
          </p:nvSpPr>
          <p:spPr>
            <a:xfrm>
              <a:off x="1413472" y="2379881"/>
              <a:ext cx="49008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+</a:t>
              </a:r>
            </a:p>
          </p:txBody>
        </p: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40E31205-36DF-4341-B902-208562F1759B}"/>
                </a:ext>
              </a:extLst>
            </p:cNvPr>
            <p:cNvCxnSpPr>
              <a:cxnSpLocks/>
            </p:cNvCxnSpPr>
            <p:nvPr/>
          </p:nvCxnSpPr>
          <p:spPr>
            <a:xfrm>
              <a:off x="1362269" y="2902688"/>
              <a:ext cx="2234660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8F0BB7A0-FB4E-42ED-8F97-C31FA1613FB1}"/>
                </a:ext>
              </a:extLst>
            </p:cNvPr>
            <p:cNvCxnSpPr>
              <a:cxnSpLocks/>
            </p:cNvCxnSpPr>
            <p:nvPr/>
          </p:nvCxnSpPr>
          <p:spPr>
            <a:xfrm>
              <a:off x="1362269" y="3345443"/>
              <a:ext cx="2231623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TextBox 67">
            <a:extLst>
              <a:ext uri="{FF2B5EF4-FFF2-40B4-BE49-F238E27FC236}">
                <a16:creationId xmlns:a16="http://schemas.microsoft.com/office/drawing/2014/main" id="{6821A174-ECB9-4FC9-8D50-48F7257B6FB7}"/>
              </a:ext>
            </a:extLst>
          </p:cNvPr>
          <p:cNvSpPr txBox="1"/>
          <p:nvPr/>
        </p:nvSpPr>
        <p:spPr>
          <a:xfrm>
            <a:off x="8801065" y="3715213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C5C9302A-2D32-4108-8B72-49414461E309}"/>
              </a:ext>
            </a:extLst>
          </p:cNvPr>
          <p:cNvSpPr txBox="1"/>
          <p:nvPr/>
        </p:nvSpPr>
        <p:spPr>
          <a:xfrm>
            <a:off x="8354518" y="3714380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753343E8-E586-4354-9399-B23A1AD4F835}"/>
              </a:ext>
            </a:extLst>
          </p:cNvPr>
          <p:cNvSpPr txBox="1"/>
          <p:nvPr/>
        </p:nvSpPr>
        <p:spPr>
          <a:xfrm>
            <a:off x="7900757" y="3713933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E75FCA67-88B9-4628-BCE1-A7B416261FCB}"/>
              </a:ext>
            </a:extLst>
          </p:cNvPr>
          <p:cNvSpPr txBox="1"/>
          <p:nvPr/>
        </p:nvSpPr>
        <p:spPr>
          <a:xfrm>
            <a:off x="7450603" y="3719279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95B57B02-0E6B-4D3E-8DA1-2AA44F5AF946}"/>
              </a:ext>
            </a:extLst>
          </p:cNvPr>
          <p:cNvSpPr txBox="1"/>
          <p:nvPr/>
        </p:nvSpPr>
        <p:spPr>
          <a:xfrm>
            <a:off x="7526864" y="2597358"/>
            <a:ext cx="3551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25FF7E88-0577-428E-A40E-FE613874F15D}"/>
              </a:ext>
            </a:extLst>
          </p:cNvPr>
          <p:cNvSpPr txBox="1"/>
          <p:nvPr/>
        </p:nvSpPr>
        <p:spPr>
          <a:xfrm>
            <a:off x="7633808" y="1521956"/>
            <a:ext cx="28460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7174 beads</a:t>
            </a:r>
          </a:p>
        </p:txBody>
      </p:sp>
    </p:spTree>
    <p:extLst>
      <p:ext uri="{BB962C8B-B14F-4D97-AF65-F5344CB8AC3E}">
        <p14:creationId xmlns:p14="http://schemas.microsoft.com/office/powerpoint/2010/main" val="31952984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>
                      <p:stCondLst>
                        <p:cond delay="indefinite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0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5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>
                      <p:stCondLst>
                        <p:cond delay="indefinite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0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6" fill="hold">
                      <p:stCondLst>
                        <p:cond delay="indefinite"/>
                      </p:stCondLst>
                      <p:childTnLst>
                        <p:par>
                          <p:cTn id="177" fill="hold">
                            <p:stCondLst>
                              <p:cond delay="0"/>
                            </p:stCondLst>
                            <p:childTnLst>
                              <p:par>
                                <p:cTn id="1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0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1" fill="hold">
                      <p:stCondLst>
                        <p:cond delay="indefinite"/>
                      </p:stCondLst>
                      <p:childTnLst>
                        <p:par>
                          <p:cTn id="182" fill="hold">
                            <p:stCondLst>
                              <p:cond delay="0"/>
                            </p:stCondLst>
                            <p:childTnLst>
                              <p:par>
                                <p:cTn id="18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5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0"/>
      <p:bldP spid="20" grpId="0"/>
      <p:bldP spid="23" grpId="0"/>
      <p:bldP spid="24" grpId="0"/>
      <p:bldP spid="25" grpId="0"/>
      <p:bldP spid="27" grpId="0"/>
      <p:bldP spid="28" grpId="0"/>
      <p:bldP spid="30" grpId="0"/>
      <p:bldP spid="31" grpId="0"/>
      <p:bldP spid="32" grpId="0"/>
      <p:bldP spid="33" grpId="0"/>
      <p:bldP spid="46" grpId="0"/>
      <p:bldP spid="47" grpId="0"/>
      <p:bldP spid="48" grpId="0"/>
      <p:bldP spid="50" grpId="0"/>
      <p:bldP spid="51" grpId="0"/>
      <p:bldP spid="52" grpId="0"/>
      <p:bldP spid="54" grpId="0"/>
      <p:bldP spid="55" grpId="0"/>
      <p:bldP spid="56" grpId="0"/>
      <p:bldP spid="57" grpId="0"/>
      <p:bldP spid="58" grpId="0"/>
      <p:bldP spid="60" grpId="0"/>
      <p:bldP spid="61" grpId="0"/>
      <p:bldP spid="68" grpId="0"/>
      <p:bldP spid="69" grpId="0"/>
      <p:bldP spid="72" grpId="0"/>
      <p:bldP spid="73" grpId="0"/>
      <p:bldP spid="74" grpId="0"/>
      <p:bldP spid="75" grpId="0"/>
    </p:bld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Rectangle 77">
            <a:extLst>
              <a:ext uri="{FF2B5EF4-FFF2-40B4-BE49-F238E27FC236}">
                <a16:creationId xmlns:a16="http://schemas.microsoft.com/office/drawing/2014/main" id="{9A903A5A-C211-438F-A0E1-EED41C923016}"/>
              </a:ext>
            </a:extLst>
          </p:cNvPr>
          <p:cNvSpPr/>
          <p:nvPr/>
        </p:nvSpPr>
        <p:spPr>
          <a:xfrm>
            <a:off x="1213945" y="2182965"/>
            <a:ext cx="69645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15</a:t>
            </a: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F33DAE2C-0485-4853-B979-D095BAC41D94}"/>
              </a:ext>
            </a:extLst>
          </p:cNvPr>
          <p:cNvSpPr/>
          <p:nvPr/>
        </p:nvSpPr>
        <p:spPr>
          <a:xfrm>
            <a:off x="2552002" y="2182965"/>
            <a:ext cx="73640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15</a:t>
            </a:r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8A1D8E26-3052-4EEC-A8BC-85DCE6BB8F9A}"/>
              </a:ext>
            </a:extLst>
          </p:cNvPr>
          <p:cNvSpPr/>
          <p:nvPr/>
        </p:nvSpPr>
        <p:spPr>
          <a:xfrm>
            <a:off x="3891773" y="2182965"/>
            <a:ext cx="73469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15</a:t>
            </a:r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248E61E0-9FFF-4EF2-92D0-DBFA452C79E3}"/>
              </a:ext>
            </a:extLst>
          </p:cNvPr>
          <p:cNvSpPr/>
          <p:nvPr/>
        </p:nvSpPr>
        <p:spPr>
          <a:xfrm>
            <a:off x="5229830" y="2182965"/>
            <a:ext cx="72566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15</a:t>
            </a:r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4D0FEA79-17B3-476F-B953-7A31CACF6F46}"/>
              </a:ext>
            </a:extLst>
          </p:cNvPr>
          <p:cNvSpPr/>
          <p:nvPr/>
        </p:nvSpPr>
        <p:spPr>
          <a:xfrm>
            <a:off x="6572505" y="2183615"/>
            <a:ext cx="65345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15</a:t>
            </a:r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563F5832-AFFC-4460-B9B0-2F131FBCCBD2}"/>
              </a:ext>
            </a:extLst>
          </p:cNvPr>
          <p:cNvSpPr/>
          <p:nvPr/>
        </p:nvSpPr>
        <p:spPr>
          <a:xfrm>
            <a:off x="1212617" y="2628494"/>
            <a:ext cx="73469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15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ED4B7289-68F2-465F-8E50-AA174C96C2D2}"/>
              </a:ext>
            </a:extLst>
          </p:cNvPr>
          <p:cNvSpPr/>
          <p:nvPr/>
        </p:nvSpPr>
        <p:spPr>
          <a:xfrm>
            <a:off x="907587" y="2276280"/>
            <a:ext cx="1339200" cy="446400"/>
          </a:xfrm>
          <a:prstGeom prst="rect">
            <a:avLst/>
          </a:prstGeom>
          <a:noFill/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941914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Liam thinks of a number.</a:t>
            </a:r>
          </a:p>
          <a:p>
            <a:r>
              <a:rPr lang="en-US" sz="3200" b="1" dirty="0"/>
              <a:t>He multiplies the number by 5 and then subtracts 60 from the result.</a:t>
            </a:r>
          </a:p>
          <a:p>
            <a:r>
              <a:rPr lang="en-US" sz="3200" b="1" dirty="0"/>
              <a:t>His answer equals the number he started with.</a:t>
            </a:r>
          </a:p>
          <a:p>
            <a:r>
              <a:rPr lang="en-US" sz="3200" b="1" dirty="0"/>
              <a:t>What was the number Liam started with?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5C6575C8-AEFF-4A8E-88F1-160D7F99B0AF}"/>
              </a:ext>
            </a:extLst>
          </p:cNvPr>
          <p:cNvSpPr/>
          <p:nvPr/>
        </p:nvSpPr>
        <p:spPr>
          <a:xfrm>
            <a:off x="2245644" y="2276280"/>
            <a:ext cx="1339200" cy="446400"/>
          </a:xfrm>
          <a:prstGeom prst="rect">
            <a:avLst/>
          </a:prstGeom>
          <a:noFill/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4F8AEDEF-C706-4C64-83FE-094003D689CB}"/>
              </a:ext>
            </a:extLst>
          </p:cNvPr>
          <p:cNvSpPr/>
          <p:nvPr/>
        </p:nvSpPr>
        <p:spPr>
          <a:xfrm>
            <a:off x="3585415" y="2276280"/>
            <a:ext cx="1339200" cy="446400"/>
          </a:xfrm>
          <a:prstGeom prst="rect">
            <a:avLst/>
          </a:prstGeom>
          <a:noFill/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8267D244-2B2D-44C3-84AE-2450F16E276B}"/>
              </a:ext>
            </a:extLst>
          </p:cNvPr>
          <p:cNvSpPr/>
          <p:nvPr/>
        </p:nvSpPr>
        <p:spPr>
          <a:xfrm>
            <a:off x="4923472" y="2276280"/>
            <a:ext cx="1339200" cy="446400"/>
          </a:xfrm>
          <a:prstGeom prst="rect">
            <a:avLst/>
          </a:prstGeom>
          <a:noFill/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D04D60A7-F912-4074-9FFB-CD7B06610E8A}"/>
              </a:ext>
            </a:extLst>
          </p:cNvPr>
          <p:cNvSpPr/>
          <p:nvPr/>
        </p:nvSpPr>
        <p:spPr>
          <a:xfrm>
            <a:off x="6266147" y="2276930"/>
            <a:ext cx="1339200" cy="446400"/>
          </a:xfrm>
          <a:prstGeom prst="rect">
            <a:avLst/>
          </a:prstGeom>
          <a:noFill/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484ECFFC-D47A-4D35-830E-F0ACBAA2BBA6}"/>
              </a:ext>
            </a:extLst>
          </p:cNvPr>
          <p:cNvSpPr/>
          <p:nvPr/>
        </p:nvSpPr>
        <p:spPr>
          <a:xfrm>
            <a:off x="906259" y="2721809"/>
            <a:ext cx="1339200" cy="446400"/>
          </a:xfrm>
          <a:prstGeom prst="rect">
            <a:avLst/>
          </a:prstGeom>
          <a:noFill/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0CFCA54C-E098-448E-8575-A59CC01FD87C}"/>
              </a:ext>
            </a:extLst>
          </p:cNvPr>
          <p:cNvSpPr/>
          <p:nvPr/>
        </p:nvSpPr>
        <p:spPr>
          <a:xfrm>
            <a:off x="2244316" y="2721809"/>
            <a:ext cx="5362984" cy="446400"/>
          </a:xfrm>
          <a:prstGeom prst="rect">
            <a:avLst/>
          </a:prstGeom>
          <a:noFill/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0F97F078-6FE4-4033-8221-B09DCB839CFB}"/>
              </a:ext>
            </a:extLst>
          </p:cNvPr>
          <p:cNvSpPr/>
          <p:nvPr/>
        </p:nvSpPr>
        <p:spPr>
          <a:xfrm>
            <a:off x="4620360" y="2653894"/>
            <a:ext cx="60144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60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8045E3AA-21BF-499E-AA78-0B1880CD33B3}"/>
              </a:ext>
            </a:extLst>
          </p:cNvPr>
          <p:cNvSpPr txBox="1"/>
          <p:nvPr/>
        </p:nvSpPr>
        <p:spPr>
          <a:xfrm>
            <a:off x="2677346" y="3991567"/>
            <a:ext cx="107625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6 0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3AA7F7D0-4CFF-470D-A36A-20DA31F32D0A}"/>
              </a:ext>
            </a:extLst>
          </p:cNvPr>
          <p:cNvSpPr txBox="1"/>
          <p:nvPr/>
        </p:nvSpPr>
        <p:spPr>
          <a:xfrm>
            <a:off x="2202729" y="4004630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CE3CD6D2-38B0-483E-A6B6-4DCBBBFAFE25}"/>
              </a:ext>
            </a:extLst>
          </p:cNvPr>
          <p:cNvCxnSpPr>
            <a:cxnSpLocks/>
          </p:cNvCxnSpPr>
          <p:nvPr/>
        </p:nvCxnSpPr>
        <p:spPr>
          <a:xfrm>
            <a:off x="2677346" y="4054187"/>
            <a:ext cx="906753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73">
            <a:extLst>
              <a:ext uri="{FF2B5EF4-FFF2-40B4-BE49-F238E27FC236}">
                <a16:creationId xmlns:a16="http://schemas.microsoft.com/office/drawing/2014/main" id="{62411E8E-486B-4DBF-9751-396EE44B6BE3}"/>
              </a:ext>
            </a:extLst>
          </p:cNvPr>
          <p:cNvCxnSpPr>
            <a:cxnSpLocks/>
          </p:cNvCxnSpPr>
          <p:nvPr/>
        </p:nvCxnSpPr>
        <p:spPr>
          <a:xfrm>
            <a:off x="2696298" y="4054187"/>
            <a:ext cx="0" cy="45853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TextBox 74">
            <a:extLst>
              <a:ext uri="{FF2B5EF4-FFF2-40B4-BE49-F238E27FC236}">
                <a16:creationId xmlns:a16="http://schemas.microsoft.com/office/drawing/2014/main" id="{5FD800BD-8169-45C3-9DEB-3C0D6D76F96C}"/>
              </a:ext>
            </a:extLst>
          </p:cNvPr>
          <p:cNvSpPr txBox="1"/>
          <p:nvPr/>
        </p:nvSpPr>
        <p:spPr>
          <a:xfrm>
            <a:off x="2677717" y="3553877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FA1BC98E-F60B-4A9C-9106-D650CE478048}"/>
              </a:ext>
            </a:extLst>
          </p:cNvPr>
          <p:cNvSpPr txBox="1"/>
          <p:nvPr/>
        </p:nvSpPr>
        <p:spPr>
          <a:xfrm>
            <a:off x="3100723" y="3553877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93A6F2BC-1BF3-4FEC-909F-7D4220491683}"/>
              </a:ext>
            </a:extLst>
          </p:cNvPr>
          <p:cNvSpPr txBox="1"/>
          <p:nvPr/>
        </p:nvSpPr>
        <p:spPr>
          <a:xfrm>
            <a:off x="2970557" y="4043600"/>
            <a:ext cx="3707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18DCD0CB-D41F-4C49-AEE4-B20693C5A893}"/>
              </a:ext>
            </a:extLst>
          </p:cNvPr>
          <p:cNvSpPr txBox="1"/>
          <p:nvPr/>
        </p:nvSpPr>
        <p:spPr>
          <a:xfrm>
            <a:off x="7145833" y="1504991"/>
            <a:ext cx="77814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15</a:t>
            </a:r>
          </a:p>
        </p:txBody>
      </p:sp>
      <p:grpSp>
        <p:nvGrpSpPr>
          <p:cNvPr id="85" name="Group 84">
            <a:extLst>
              <a:ext uri="{FF2B5EF4-FFF2-40B4-BE49-F238E27FC236}">
                <a16:creationId xmlns:a16="http://schemas.microsoft.com/office/drawing/2014/main" id="{57169A00-E973-4EC2-9E4B-575B8DD36BF5}"/>
              </a:ext>
            </a:extLst>
          </p:cNvPr>
          <p:cNvGrpSpPr/>
          <p:nvPr/>
        </p:nvGrpSpPr>
        <p:grpSpPr>
          <a:xfrm>
            <a:off x="4930744" y="3997304"/>
            <a:ext cx="1854081" cy="1405123"/>
            <a:chOff x="2256385" y="1937292"/>
            <a:chExt cx="1854081" cy="1405123"/>
          </a:xfrm>
        </p:grpSpPr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1BA008A6-AB13-48BD-BE06-CAA9E59DD47A}"/>
                </a:ext>
              </a:extLst>
            </p:cNvPr>
            <p:cNvSpPr txBox="1"/>
            <p:nvPr/>
          </p:nvSpPr>
          <p:spPr>
            <a:xfrm>
              <a:off x="2681200" y="1937292"/>
              <a:ext cx="96953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1 5</a:t>
              </a:r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41CCCDC7-AF28-4653-AEF7-8A886EF0174B}"/>
                </a:ext>
              </a:extLst>
            </p:cNvPr>
            <p:cNvSpPr txBox="1"/>
            <p:nvPr/>
          </p:nvSpPr>
          <p:spPr>
            <a:xfrm>
              <a:off x="3140936" y="2385280"/>
              <a:ext cx="96953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5</a:t>
              </a:r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715B382B-D0DA-4F92-BFD8-185B8B554D18}"/>
                </a:ext>
              </a:extLst>
            </p:cNvPr>
            <p:cNvSpPr txBox="1"/>
            <p:nvPr/>
          </p:nvSpPr>
          <p:spPr>
            <a:xfrm>
              <a:off x="2257985" y="2353381"/>
              <a:ext cx="52392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x</a:t>
              </a:r>
            </a:p>
          </p:txBody>
        </p:sp>
        <p:cxnSp>
          <p:nvCxnSpPr>
            <p:cNvPr id="89" name="Straight Connector 88">
              <a:extLst>
                <a:ext uri="{FF2B5EF4-FFF2-40B4-BE49-F238E27FC236}">
                  <a16:creationId xmlns:a16="http://schemas.microsoft.com/office/drawing/2014/main" id="{C7ECF52D-F512-4B01-A929-9C2A314BF911}"/>
                </a:ext>
              </a:extLst>
            </p:cNvPr>
            <p:cNvCxnSpPr>
              <a:cxnSpLocks/>
            </p:cNvCxnSpPr>
            <p:nvPr/>
          </p:nvCxnSpPr>
          <p:spPr>
            <a:xfrm>
              <a:off x="2256385" y="2888679"/>
              <a:ext cx="1344065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>
              <a:extLst>
                <a:ext uri="{FF2B5EF4-FFF2-40B4-BE49-F238E27FC236}">
                  <a16:creationId xmlns:a16="http://schemas.microsoft.com/office/drawing/2014/main" id="{4818361A-9E4A-4A66-9464-FB4B8FC76C84}"/>
                </a:ext>
              </a:extLst>
            </p:cNvPr>
            <p:cNvCxnSpPr>
              <a:cxnSpLocks/>
            </p:cNvCxnSpPr>
            <p:nvPr/>
          </p:nvCxnSpPr>
          <p:spPr>
            <a:xfrm>
              <a:off x="2257985" y="3342415"/>
              <a:ext cx="1342465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1" name="TextBox 90">
            <a:extLst>
              <a:ext uri="{FF2B5EF4-FFF2-40B4-BE49-F238E27FC236}">
                <a16:creationId xmlns:a16="http://schemas.microsoft.com/office/drawing/2014/main" id="{5427D4A8-29B7-4634-8456-5BDBEB305598}"/>
              </a:ext>
            </a:extLst>
          </p:cNvPr>
          <p:cNvSpPr txBox="1"/>
          <p:nvPr/>
        </p:nvSpPr>
        <p:spPr>
          <a:xfrm>
            <a:off x="5443053" y="3743180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96B7F838-C650-416E-8FAC-2EC0E6673353}"/>
              </a:ext>
            </a:extLst>
          </p:cNvPr>
          <p:cNvSpPr txBox="1"/>
          <p:nvPr/>
        </p:nvSpPr>
        <p:spPr>
          <a:xfrm>
            <a:off x="5809853" y="4880003"/>
            <a:ext cx="46637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0BF43539-80B8-45EC-BE92-2E5302B733F5}"/>
              </a:ext>
            </a:extLst>
          </p:cNvPr>
          <p:cNvSpPr txBox="1"/>
          <p:nvPr/>
        </p:nvSpPr>
        <p:spPr>
          <a:xfrm>
            <a:off x="5370274" y="4880003"/>
            <a:ext cx="46637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05B1821C-32D9-4501-BE5C-DC8770D2DC13}"/>
              </a:ext>
            </a:extLst>
          </p:cNvPr>
          <p:cNvSpPr txBox="1"/>
          <p:nvPr/>
        </p:nvSpPr>
        <p:spPr>
          <a:xfrm>
            <a:off x="7170226" y="3991460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7 5</a:t>
            </a: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757F9AEE-BBF7-43BA-8ABD-9C292A439D2F}"/>
              </a:ext>
            </a:extLst>
          </p:cNvPr>
          <p:cNvSpPr txBox="1"/>
          <p:nvPr/>
        </p:nvSpPr>
        <p:spPr>
          <a:xfrm>
            <a:off x="7161878" y="4436128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6 0</a:t>
            </a: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24F5ED70-8C0C-4C29-8BDE-E15707249C8E}"/>
              </a:ext>
            </a:extLst>
          </p:cNvPr>
          <p:cNvSpPr txBox="1"/>
          <p:nvPr/>
        </p:nvSpPr>
        <p:spPr>
          <a:xfrm>
            <a:off x="6711040" y="4460230"/>
            <a:ext cx="50824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–</a:t>
            </a:r>
          </a:p>
        </p:txBody>
      </p:sp>
      <p:cxnSp>
        <p:nvCxnSpPr>
          <p:cNvPr id="100" name="Straight Connector 99">
            <a:extLst>
              <a:ext uri="{FF2B5EF4-FFF2-40B4-BE49-F238E27FC236}">
                <a16:creationId xmlns:a16="http://schemas.microsoft.com/office/drawing/2014/main" id="{0D2E5BBF-2D1C-4910-97C3-1416CF950B5D}"/>
              </a:ext>
            </a:extLst>
          </p:cNvPr>
          <p:cNvCxnSpPr>
            <a:cxnSpLocks/>
          </p:cNvCxnSpPr>
          <p:nvPr/>
        </p:nvCxnSpPr>
        <p:spPr>
          <a:xfrm>
            <a:off x="6723850" y="4950377"/>
            <a:ext cx="133234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Straight Connector 100">
            <a:extLst>
              <a:ext uri="{FF2B5EF4-FFF2-40B4-BE49-F238E27FC236}">
                <a16:creationId xmlns:a16="http://schemas.microsoft.com/office/drawing/2014/main" id="{B355C822-A03A-4949-A59B-1E1050ED559A}"/>
              </a:ext>
            </a:extLst>
          </p:cNvPr>
          <p:cNvCxnSpPr>
            <a:cxnSpLocks/>
          </p:cNvCxnSpPr>
          <p:nvPr/>
        </p:nvCxnSpPr>
        <p:spPr>
          <a:xfrm>
            <a:off x="6723850" y="5393234"/>
            <a:ext cx="133234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" name="TextBox 101">
            <a:extLst>
              <a:ext uri="{FF2B5EF4-FFF2-40B4-BE49-F238E27FC236}">
                <a16:creationId xmlns:a16="http://schemas.microsoft.com/office/drawing/2014/main" id="{F0DD8123-98E6-4CD6-95BF-674AF0BF2C1A}"/>
              </a:ext>
            </a:extLst>
          </p:cNvPr>
          <p:cNvSpPr txBox="1"/>
          <p:nvPr/>
        </p:nvSpPr>
        <p:spPr>
          <a:xfrm>
            <a:off x="7599907" y="4882949"/>
            <a:ext cx="56548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93AC22FA-1D6A-48FA-8686-130934658420}"/>
              </a:ext>
            </a:extLst>
          </p:cNvPr>
          <p:cNvSpPr txBox="1"/>
          <p:nvPr/>
        </p:nvSpPr>
        <p:spPr>
          <a:xfrm>
            <a:off x="7160021" y="4880003"/>
            <a:ext cx="56548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13587397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" grpId="0"/>
      <p:bldP spid="79" grpId="0"/>
      <p:bldP spid="80" grpId="0"/>
      <p:bldP spid="81" grpId="0"/>
      <p:bldP spid="82" grpId="0"/>
      <p:bldP spid="83" grpId="0"/>
      <p:bldP spid="48" grpId="0" animBg="1"/>
      <p:bldP spid="57" grpId="0" animBg="1"/>
      <p:bldP spid="59" grpId="0" animBg="1"/>
      <p:bldP spid="61" grpId="0" animBg="1"/>
      <p:bldP spid="63" grpId="0" animBg="1"/>
      <p:bldP spid="67" grpId="0" animBg="1"/>
      <p:bldP spid="69" grpId="0" animBg="1"/>
      <p:bldP spid="70" grpId="0"/>
      <p:bldP spid="71" grpId="0"/>
      <p:bldP spid="72" grpId="0"/>
      <p:bldP spid="75" grpId="0"/>
      <p:bldP spid="76" grpId="0"/>
      <p:bldP spid="77" grpId="0"/>
      <p:bldP spid="84" grpId="0"/>
      <p:bldP spid="91" grpId="0"/>
      <p:bldP spid="92" grpId="0"/>
      <p:bldP spid="93" grpId="0"/>
      <p:bldP spid="94" grpId="0"/>
      <p:bldP spid="98" grpId="0"/>
      <p:bldP spid="99" grpId="0"/>
      <p:bldP spid="102" grpId="0"/>
      <p:bldP spid="103" grpId="0"/>
    </p:bld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941914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Liam thinks of a number.</a:t>
            </a:r>
          </a:p>
          <a:p>
            <a:r>
              <a:rPr lang="en-US" sz="3200" b="1" dirty="0"/>
              <a:t>He multiplies the number by 5 and then subtracts 60 from the result.</a:t>
            </a:r>
          </a:p>
          <a:p>
            <a:r>
              <a:rPr lang="en-US" sz="3200" b="1" dirty="0"/>
              <a:t>His answer equals the number he started with.</a:t>
            </a:r>
          </a:p>
          <a:p>
            <a:r>
              <a:rPr lang="en-US" sz="3200" b="1" dirty="0"/>
              <a:t>What was the number Liam started with?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18DCD0CB-D41F-4C49-AEE4-B20693C5A893}"/>
              </a:ext>
            </a:extLst>
          </p:cNvPr>
          <p:cNvSpPr txBox="1"/>
          <p:nvPr/>
        </p:nvSpPr>
        <p:spPr>
          <a:xfrm>
            <a:off x="7145833" y="1504991"/>
            <a:ext cx="77814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15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DFC52EA6-90CF-4FB6-AACF-67D4744CA28B}"/>
              </a:ext>
            </a:extLst>
          </p:cNvPr>
          <p:cNvSpPr/>
          <p:nvPr/>
        </p:nvSpPr>
        <p:spPr>
          <a:xfrm>
            <a:off x="623457" y="2121461"/>
            <a:ext cx="574736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Trial and improvement: </a:t>
            </a:r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809DBF12-F419-4AD3-8D0D-49F0F1BE4F90}"/>
              </a:ext>
            </a:extLst>
          </p:cNvPr>
          <p:cNvSpPr/>
          <p:nvPr/>
        </p:nvSpPr>
        <p:spPr>
          <a:xfrm>
            <a:off x="865798" y="2844225"/>
            <a:ext cx="574736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20 x 5 = 100</a:t>
            </a:r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955C90FE-BDBC-4604-8518-ED2DF243EDCA}"/>
              </a:ext>
            </a:extLst>
          </p:cNvPr>
          <p:cNvSpPr/>
          <p:nvPr/>
        </p:nvSpPr>
        <p:spPr>
          <a:xfrm>
            <a:off x="3222318" y="2844225"/>
            <a:ext cx="574736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100 – 60 = 40</a:t>
            </a:r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0075A824-66BF-49F2-B4FE-047BC567BFA7}"/>
              </a:ext>
            </a:extLst>
          </p:cNvPr>
          <p:cNvSpPr/>
          <p:nvPr/>
        </p:nvSpPr>
        <p:spPr>
          <a:xfrm>
            <a:off x="865798" y="3412445"/>
            <a:ext cx="574736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12 x 5 = 60</a:t>
            </a:r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1FF333C6-3E39-4026-A7C3-14ECE050CB7E}"/>
              </a:ext>
            </a:extLst>
          </p:cNvPr>
          <p:cNvSpPr/>
          <p:nvPr/>
        </p:nvSpPr>
        <p:spPr>
          <a:xfrm>
            <a:off x="3432179" y="3412445"/>
            <a:ext cx="242897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60 – 60 = 0</a:t>
            </a:r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185471CF-C85F-4165-AF33-17EAF3339D99}"/>
              </a:ext>
            </a:extLst>
          </p:cNvPr>
          <p:cNvSpPr/>
          <p:nvPr/>
        </p:nvSpPr>
        <p:spPr>
          <a:xfrm>
            <a:off x="865798" y="3997220"/>
            <a:ext cx="574736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15 x 5 = 75</a:t>
            </a:r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D2D89E1E-C1F2-425C-B7EB-272CF9FE18A2}"/>
              </a:ext>
            </a:extLst>
          </p:cNvPr>
          <p:cNvSpPr/>
          <p:nvPr/>
        </p:nvSpPr>
        <p:spPr>
          <a:xfrm>
            <a:off x="3402198" y="3997220"/>
            <a:ext cx="245895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75 – 60 = 15</a:t>
            </a:r>
            <a:endParaRPr lang="en-GB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60843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" grpId="0"/>
      <p:bldP spid="49" grpId="0"/>
      <p:bldP spid="51" grpId="0"/>
      <p:bldP spid="53" grpId="0"/>
      <p:bldP spid="54" grpId="0"/>
      <p:bldP spid="55" grpId="0"/>
      <p:bldP spid="56" grpId="0"/>
      <p:bldP spid="65" grpId="0"/>
    </p:bld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30 children are going on a trip.</a:t>
            </a:r>
          </a:p>
          <a:p>
            <a:r>
              <a:rPr lang="en-US" sz="3200" b="1" dirty="0"/>
              <a:t>It costs £5 including lunch.</a:t>
            </a:r>
          </a:p>
          <a:p>
            <a:r>
              <a:rPr lang="en-US" sz="3200" b="1" dirty="0"/>
              <a:t>Some children take their own packed lunch. They pay only £3</a:t>
            </a:r>
          </a:p>
          <a:p>
            <a:r>
              <a:rPr lang="en-US" sz="3200" b="1" dirty="0"/>
              <a:t>The 30 children pay a total of £110</a:t>
            </a:r>
          </a:p>
          <a:p>
            <a:r>
              <a:rPr lang="en-US" sz="3200" b="1" dirty="0"/>
              <a:t>How many children are taking their own packed lunch?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133D083-E0B2-4516-819C-3FC8AD64C3CC}"/>
              </a:ext>
            </a:extLst>
          </p:cNvPr>
          <p:cNvSpPr/>
          <p:nvPr/>
        </p:nvSpPr>
        <p:spPr>
          <a:xfrm>
            <a:off x="413239" y="2526229"/>
            <a:ext cx="255856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30 x £5 = 150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60C6296-EE61-40F0-B00B-1507497DEA96}"/>
              </a:ext>
            </a:extLst>
          </p:cNvPr>
          <p:cNvSpPr/>
          <p:nvPr/>
        </p:nvSpPr>
        <p:spPr>
          <a:xfrm>
            <a:off x="413239" y="3189320"/>
            <a:ext cx="341112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£150 - £110 = £40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67FB352-C417-4F09-BECD-4836509B07E4}"/>
              </a:ext>
            </a:extLst>
          </p:cNvPr>
          <p:cNvSpPr/>
          <p:nvPr/>
        </p:nvSpPr>
        <p:spPr>
          <a:xfrm>
            <a:off x="413239" y="4564530"/>
            <a:ext cx="154783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40 </a:t>
            </a:r>
            <a:r>
              <a:rPr lang="en-GB" sz="3200" b="1" dirty="0">
                <a:solidFill>
                  <a:srgbClr val="FF0000"/>
                </a:solidFill>
              </a:rPr>
              <a:t>÷ </a:t>
            </a:r>
            <a:r>
              <a:rPr lang="en-US" sz="3200" b="1" dirty="0">
                <a:solidFill>
                  <a:srgbClr val="FF0000"/>
                </a:solidFill>
              </a:rPr>
              <a:t>2 = 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0348D59-7B7C-469A-AB5F-9D5AE951E472}"/>
              </a:ext>
            </a:extLst>
          </p:cNvPr>
          <p:cNvSpPr/>
          <p:nvPr/>
        </p:nvSpPr>
        <p:spPr>
          <a:xfrm>
            <a:off x="1882605" y="4558923"/>
            <a:ext cx="406802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20 children paid less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64DE8C4-1CD7-43CD-BC84-B8A7B508B68C}"/>
              </a:ext>
            </a:extLst>
          </p:cNvPr>
          <p:cNvSpPr/>
          <p:nvPr/>
        </p:nvSpPr>
        <p:spPr>
          <a:xfrm>
            <a:off x="3590193" y="3189319"/>
            <a:ext cx="589143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less paid due to some children having own packed lunch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9761165-8375-4846-8627-D3161F6D9C75}"/>
              </a:ext>
            </a:extLst>
          </p:cNvPr>
          <p:cNvSpPr/>
          <p:nvPr/>
        </p:nvSpPr>
        <p:spPr>
          <a:xfrm>
            <a:off x="901356" y="5109951"/>
            <a:ext cx="1112842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÷ </a:t>
            </a:r>
            <a:r>
              <a:rPr lang="en-US" sz="2800" b="1" dirty="0">
                <a:solidFill>
                  <a:srgbClr val="FF0000"/>
                </a:solidFill>
              </a:rPr>
              <a:t>2 because £2 less was paid per child with own packed lunch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F3EED48-1B62-4DAD-9E30-31FFE56F26F6}"/>
              </a:ext>
            </a:extLst>
          </p:cNvPr>
          <p:cNvSpPr/>
          <p:nvPr/>
        </p:nvSpPr>
        <p:spPr>
          <a:xfrm>
            <a:off x="9481625" y="1958214"/>
            <a:ext cx="108802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</a:rPr>
              <a:t>20</a:t>
            </a:r>
            <a:endParaRPr lang="en-US" sz="3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0946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9" grpId="0"/>
      <p:bldP spid="17" grpId="0"/>
      <p:bldP spid="18" grpId="0"/>
      <p:bldP spid="19" grpId="0"/>
      <p:bldP spid="20" grpId="0"/>
    </p:bld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30 children are going on a trip.</a:t>
            </a:r>
          </a:p>
          <a:p>
            <a:r>
              <a:rPr lang="en-US" sz="3200" b="1" dirty="0"/>
              <a:t>It costs £5 including lunch.</a:t>
            </a:r>
          </a:p>
          <a:p>
            <a:r>
              <a:rPr lang="en-US" sz="3200" b="1" dirty="0"/>
              <a:t>Some children take their own packed lunch. They pay only £3</a:t>
            </a:r>
          </a:p>
          <a:p>
            <a:r>
              <a:rPr lang="en-US" sz="3200" b="1" dirty="0"/>
              <a:t>The 30 children pay a total of £110</a:t>
            </a:r>
          </a:p>
          <a:p>
            <a:r>
              <a:rPr lang="en-US" sz="3200" b="1" dirty="0"/>
              <a:t>How many children are taking their own packed lunch?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133D083-E0B2-4516-819C-3FC8AD64C3CC}"/>
              </a:ext>
            </a:extLst>
          </p:cNvPr>
          <p:cNvSpPr/>
          <p:nvPr/>
        </p:nvSpPr>
        <p:spPr>
          <a:xfrm>
            <a:off x="413238" y="2526229"/>
            <a:ext cx="884687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Trial and improvement…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60C6296-EE61-40F0-B00B-1507497DEA96}"/>
              </a:ext>
            </a:extLst>
          </p:cNvPr>
          <p:cNvSpPr/>
          <p:nvPr/>
        </p:nvSpPr>
        <p:spPr>
          <a:xfrm>
            <a:off x="413239" y="3189320"/>
            <a:ext cx="475926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What if </a:t>
            </a:r>
            <a:r>
              <a:rPr lang="en-US" sz="3200" u="sng" dirty="0">
                <a:solidFill>
                  <a:srgbClr val="FF0000"/>
                </a:solidFill>
              </a:rPr>
              <a:t>5 children</a:t>
            </a:r>
            <a:r>
              <a:rPr lang="en-US" sz="3200" dirty="0">
                <a:solidFill>
                  <a:srgbClr val="FF0000"/>
                </a:solidFill>
              </a:rPr>
              <a:t> paid £3?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934D2C8-BE3B-4D20-A51A-CCEAF431659F}"/>
              </a:ext>
            </a:extLst>
          </p:cNvPr>
          <p:cNvSpPr/>
          <p:nvPr/>
        </p:nvSpPr>
        <p:spPr>
          <a:xfrm>
            <a:off x="5308981" y="3182985"/>
            <a:ext cx="475926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5 x £3 = £15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E8FE24A-310E-492E-8174-F89EF01F0910}"/>
              </a:ext>
            </a:extLst>
          </p:cNvPr>
          <p:cNvSpPr/>
          <p:nvPr/>
        </p:nvSpPr>
        <p:spPr>
          <a:xfrm>
            <a:off x="5308981" y="3668681"/>
            <a:ext cx="271590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25 x £5 = £125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0BF10A5-0CBD-4E99-9D93-9D92AFC4A7D7}"/>
              </a:ext>
            </a:extLst>
          </p:cNvPr>
          <p:cNvSpPr/>
          <p:nvPr/>
        </p:nvSpPr>
        <p:spPr>
          <a:xfrm>
            <a:off x="8024887" y="3186153"/>
            <a:ext cx="374941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Wrong! That adds up to £140, not £110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67FB352-C417-4F09-BECD-4836509B07E4}"/>
              </a:ext>
            </a:extLst>
          </p:cNvPr>
          <p:cNvSpPr/>
          <p:nvPr/>
        </p:nvSpPr>
        <p:spPr>
          <a:xfrm>
            <a:off x="413238" y="4354810"/>
            <a:ext cx="493668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What if </a:t>
            </a:r>
            <a:r>
              <a:rPr lang="en-US" sz="3200" u="sng" dirty="0">
                <a:solidFill>
                  <a:srgbClr val="FF0000"/>
                </a:solidFill>
              </a:rPr>
              <a:t>10 children</a:t>
            </a:r>
            <a:r>
              <a:rPr lang="en-US" sz="3200" dirty="0">
                <a:solidFill>
                  <a:srgbClr val="FF0000"/>
                </a:solidFill>
              </a:rPr>
              <a:t> paid £3?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4ACD765-7575-445C-8B50-D21D8B5A6E34}"/>
              </a:ext>
            </a:extLst>
          </p:cNvPr>
          <p:cNvSpPr/>
          <p:nvPr/>
        </p:nvSpPr>
        <p:spPr>
          <a:xfrm>
            <a:off x="5308981" y="4348475"/>
            <a:ext cx="475926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10 x £3 = £30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0A91464-EAA3-49BB-A15E-BB0451A53775}"/>
              </a:ext>
            </a:extLst>
          </p:cNvPr>
          <p:cNvSpPr/>
          <p:nvPr/>
        </p:nvSpPr>
        <p:spPr>
          <a:xfrm>
            <a:off x="5308981" y="4834171"/>
            <a:ext cx="271590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20 x £5 = £100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158B8AE-DB7B-412C-92C3-26D541B6EB25}"/>
              </a:ext>
            </a:extLst>
          </p:cNvPr>
          <p:cNvSpPr/>
          <p:nvPr/>
        </p:nvSpPr>
        <p:spPr>
          <a:xfrm>
            <a:off x="8024887" y="4351643"/>
            <a:ext cx="374941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Wrong! That adds up to £130, not £110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DEE1A4B-5945-41AF-8E3E-014B859A70BD}"/>
              </a:ext>
            </a:extLst>
          </p:cNvPr>
          <p:cNvSpPr/>
          <p:nvPr/>
        </p:nvSpPr>
        <p:spPr>
          <a:xfrm>
            <a:off x="413238" y="5502153"/>
            <a:ext cx="493668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What if </a:t>
            </a:r>
            <a:r>
              <a:rPr lang="en-US" sz="3200" u="sng" dirty="0">
                <a:solidFill>
                  <a:srgbClr val="FF0000"/>
                </a:solidFill>
              </a:rPr>
              <a:t>20 children</a:t>
            </a:r>
            <a:r>
              <a:rPr lang="en-US" sz="3200" dirty="0">
                <a:solidFill>
                  <a:srgbClr val="FF0000"/>
                </a:solidFill>
              </a:rPr>
              <a:t> paid £3? 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D08700A-01CC-4BF2-A774-1F38D673AAEC}"/>
              </a:ext>
            </a:extLst>
          </p:cNvPr>
          <p:cNvSpPr/>
          <p:nvPr/>
        </p:nvSpPr>
        <p:spPr>
          <a:xfrm>
            <a:off x="5308981" y="5495818"/>
            <a:ext cx="475926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20 x £3 = £60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535BE17-55F6-407A-B27A-F69DFD3AC27E}"/>
              </a:ext>
            </a:extLst>
          </p:cNvPr>
          <p:cNvSpPr/>
          <p:nvPr/>
        </p:nvSpPr>
        <p:spPr>
          <a:xfrm>
            <a:off x="5308981" y="5981514"/>
            <a:ext cx="271590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10 x £5 = £50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2D0A802-3C20-4922-89DE-F1625E2E01CB}"/>
              </a:ext>
            </a:extLst>
          </p:cNvPr>
          <p:cNvSpPr/>
          <p:nvPr/>
        </p:nvSpPr>
        <p:spPr>
          <a:xfrm>
            <a:off x="7874759" y="5498986"/>
            <a:ext cx="4326337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20 children are taking their own packed lunch. </a:t>
            </a:r>
          </a:p>
        </p:txBody>
      </p:sp>
    </p:spTree>
    <p:extLst>
      <p:ext uri="{BB962C8B-B14F-4D97-AF65-F5344CB8AC3E}">
        <p14:creationId xmlns:p14="http://schemas.microsoft.com/office/powerpoint/2010/main" val="6519876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</p:bld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B95705-FE87-4C34-BE58-9219E8D7BE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Calculate differences in temperature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24D22F-2680-413C-8792-7150F19FCC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94681500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Children in Year 6 make number patterns.</a:t>
            </a:r>
          </a:p>
          <a:p>
            <a:r>
              <a:rPr lang="en-US" sz="3200" b="1" dirty="0"/>
              <a:t>This group uses the rule ‘2 less than’.</a:t>
            </a:r>
          </a:p>
          <a:p>
            <a:r>
              <a:rPr lang="en-US" sz="3200" b="1" dirty="0"/>
              <a:t>Write in the missing number.</a:t>
            </a:r>
          </a:p>
        </p:txBody>
      </p:sp>
      <p:pic>
        <p:nvPicPr>
          <p:cNvPr id="178178" name="Picture 2">
            <a:extLst>
              <a:ext uri="{FF2B5EF4-FFF2-40B4-BE49-F238E27FC236}">
                <a16:creationId xmlns:a16="http://schemas.microsoft.com/office/drawing/2014/main" id="{46646F60-9BB7-417E-98A0-C33C0A969B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918" y="1675417"/>
            <a:ext cx="7735440" cy="24075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FFA05977-C5CE-4DFE-9525-0E3D70262248}"/>
              </a:ext>
            </a:extLst>
          </p:cNvPr>
          <p:cNvSpPr/>
          <p:nvPr/>
        </p:nvSpPr>
        <p:spPr>
          <a:xfrm>
            <a:off x="6943823" y="3109718"/>
            <a:ext cx="850117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-2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C470D96-A10C-433C-B372-78D86E385A3D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7871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Here is part of a number line.</a:t>
            </a:r>
          </a:p>
          <a:p>
            <a:r>
              <a:rPr lang="en-US" sz="3200" b="1" dirty="0"/>
              <a:t>Write the number shown by the arrow.</a:t>
            </a:r>
          </a:p>
        </p:txBody>
      </p:sp>
      <p:pic>
        <p:nvPicPr>
          <p:cNvPr id="66562" name="Picture 2">
            <a:extLst>
              <a:ext uri="{FF2B5EF4-FFF2-40B4-BE49-F238E27FC236}">
                <a16:creationId xmlns:a16="http://schemas.microsoft.com/office/drawing/2014/main" id="{2EC54FC6-0A9B-4544-A647-DB1C1D31AD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513" y="1225082"/>
            <a:ext cx="5384488" cy="24149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1637C56D-FD19-487F-83D7-AC93B1AF345D}"/>
              </a:ext>
            </a:extLst>
          </p:cNvPr>
          <p:cNvSpPr/>
          <p:nvPr/>
        </p:nvSpPr>
        <p:spPr>
          <a:xfrm>
            <a:off x="2062541" y="1415389"/>
            <a:ext cx="850117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-5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A122EEE-EC3A-4A9F-AF9C-1DE2B226C388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99590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Write these temperatures in order from hottest to coldest.</a:t>
            </a:r>
          </a:p>
        </p:txBody>
      </p:sp>
      <p:pic>
        <p:nvPicPr>
          <p:cNvPr id="128002" name="Picture 2">
            <a:extLst>
              <a:ext uri="{FF2B5EF4-FFF2-40B4-BE49-F238E27FC236}">
                <a16:creationId xmlns:a16="http://schemas.microsoft.com/office/drawing/2014/main" id="{4D15730F-F0A6-4357-A7BC-9198417166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7880" y="982808"/>
            <a:ext cx="8725559" cy="48923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0FACEC6-17F4-49BA-9C95-2AAB0F5790DF}"/>
              </a:ext>
            </a:extLst>
          </p:cNvPr>
          <p:cNvSpPr txBox="1"/>
          <p:nvPr/>
        </p:nvSpPr>
        <p:spPr>
          <a:xfrm>
            <a:off x="6744139" y="1148319"/>
            <a:ext cx="218955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92°C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3C0CD2C-2EF9-4BB5-8B6E-C0201947D67C}"/>
              </a:ext>
            </a:extLst>
          </p:cNvPr>
          <p:cNvSpPr txBox="1"/>
          <p:nvPr/>
        </p:nvSpPr>
        <p:spPr>
          <a:xfrm>
            <a:off x="6757586" y="1884801"/>
            <a:ext cx="218955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73°C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EC595DC7-F581-4C1E-B508-08B2AA2F32FA}"/>
              </a:ext>
            </a:extLst>
          </p:cNvPr>
          <p:cNvCxnSpPr/>
          <p:nvPr/>
        </p:nvCxnSpPr>
        <p:spPr>
          <a:xfrm flipH="1">
            <a:off x="1097880" y="982808"/>
            <a:ext cx="986414" cy="335004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BB9DB97-E099-404A-A541-92E964A22627}"/>
              </a:ext>
            </a:extLst>
          </p:cNvPr>
          <p:cNvCxnSpPr/>
          <p:nvPr/>
        </p:nvCxnSpPr>
        <p:spPr>
          <a:xfrm flipH="1">
            <a:off x="2527750" y="3717043"/>
            <a:ext cx="986414" cy="335004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79530D72-2A5B-4859-A7F3-94D7F7236800}"/>
              </a:ext>
            </a:extLst>
          </p:cNvPr>
          <p:cNvSpPr txBox="1"/>
          <p:nvPr/>
        </p:nvSpPr>
        <p:spPr>
          <a:xfrm>
            <a:off x="6757586" y="2621283"/>
            <a:ext cx="218955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37°C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E9067DD8-3896-4663-BA32-8D4AA98A3371}"/>
              </a:ext>
            </a:extLst>
          </p:cNvPr>
          <p:cNvCxnSpPr/>
          <p:nvPr/>
        </p:nvCxnSpPr>
        <p:spPr>
          <a:xfrm flipH="1">
            <a:off x="3339056" y="1884801"/>
            <a:ext cx="986414" cy="335004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C512CF1B-7995-4CF5-9B63-874957257874}"/>
              </a:ext>
            </a:extLst>
          </p:cNvPr>
          <p:cNvSpPr txBox="1"/>
          <p:nvPr/>
        </p:nvSpPr>
        <p:spPr>
          <a:xfrm>
            <a:off x="6757586" y="3325128"/>
            <a:ext cx="218955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12°C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B86D3689-4179-46E5-8CAE-4210A7943EFF}"/>
              </a:ext>
            </a:extLst>
          </p:cNvPr>
          <p:cNvCxnSpPr/>
          <p:nvPr/>
        </p:nvCxnSpPr>
        <p:spPr>
          <a:xfrm flipH="1">
            <a:off x="3832263" y="4638196"/>
            <a:ext cx="986414" cy="335004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6849B2CA-3682-4680-8FF4-F7654A2F8368}"/>
              </a:ext>
            </a:extLst>
          </p:cNvPr>
          <p:cNvSpPr txBox="1"/>
          <p:nvPr/>
        </p:nvSpPr>
        <p:spPr>
          <a:xfrm>
            <a:off x="6797927" y="4069314"/>
            <a:ext cx="218955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-2°C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D89908EE-21D9-40C6-A535-C69139C78C71}"/>
              </a:ext>
            </a:extLst>
          </p:cNvPr>
          <p:cNvCxnSpPr/>
          <p:nvPr/>
        </p:nvCxnSpPr>
        <p:spPr>
          <a:xfrm flipH="1">
            <a:off x="1097880" y="5540187"/>
            <a:ext cx="986414" cy="335004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59D49638-A1B4-4362-B723-EAC3106EA170}"/>
              </a:ext>
            </a:extLst>
          </p:cNvPr>
          <p:cNvSpPr txBox="1"/>
          <p:nvPr/>
        </p:nvSpPr>
        <p:spPr>
          <a:xfrm>
            <a:off x="6717245" y="4800053"/>
            <a:ext cx="218955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-12°C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2B4000A-3967-4F8D-9490-69A65E129CD7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173241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11" grpId="0"/>
      <p:bldP spid="13" grpId="0"/>
      <p:bldP spid="15" grpId="0"/>
      <p:bldP spid="17" grpId="0"/>
    </p:bld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F027DAE-0001-4FE3-BD9A-7A2B96FE217F}"/>
              </a:ext>
            </a:extLst>
          </p:cNvPr>
          <p:cNvSpPr/>
          <p:nvPr/>
        </p:nvSpPr>
        <p:spPr>
          <a:xfrm>
            <a:off x="56122" y="50000"/>
            <a:ext cx="11006829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Put these temperatures in order, starting with the lowest.</a:t>
            </a:r>
          </a:p>
          <a:p>
            <a:r>
              <a:rPr lang="en-US" sz="3200" dirty="0"/>
              <a:t>     21°C        −13°C        −24°C         0°C         35°C </a:t>
            </a:r>
            <a:endParaRPr lang="en-GB" sz="32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58949C2-3157-484E-AF7E-9619D95203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7914" y="1631998"/>
            <a:ext cx="10596172" cy="159811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BBC9F0A-CC94-45F3-B101-C3DD6DD19670}"/>
              </a:ext>
            </a:extLst>
          </p:cNvPr>
          <p:cNvSpPr txBox="1"/>
          <p:nvPr/>
        </p:nvSpPr>
        <p:spPr>
          <a:xfrm>
            <a:off x="1159329" y="1893646"/>
            <a:ext cx="102466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-24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0A281BE-FB38-4CE7-9D39-8C3A0A8718AC}"/>
              </a:ext>
            </a:extLst>
          </p:cNvPr>
          <p:cNvSpPr txBox="1"/>
          <p:nvPr/>
        </p:nvSpPr>
        <p:spPr>
          <a:xfrm>
            <a:off x="3271157" y="1893646"/>
            <a:ext cx="102466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-13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829FEFE-6817-4264-AE0C-725E9EBA4F9F}"/>
              </a:ext>
            </a:extLst>
          </p:cNvPr>
          <p:cNvSpPr txBox="1"/>
          <p:nvPr/>
        </p:nvSpPr>
        <p:spPr>
          <a:xfrm>
            <a:off x="5795941" y="1893646"/>
            <a:ext cx="102466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FF7A3DA-AB6C-4D5D-A0C5-FB2AC5454942}"/>
              </a:ext>
            </a:extLst>
          </p:cNvPr>
          <p:cNvSpPr txBox="1"/>
          <p:nvPr/>
        </p:nvSpPr>
        <p:spPr>
          <a:xfrm>
            <a:off x="7694092" y="1893646"/>
            <a:ext cx="102466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21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30CCEF4-F6C0-4B2F-B541-1ED25D232E2D}"/>
              </a:ext>
            </a:extLst>
          </p:cNvPr>
          <p:cNvSpPr txBox="1"/>
          <p:nvPr/>
        </p:nvSpPr>
        <p:spPr>
          <a:xfrm>
            <a:off x="9854906" y="1890578"/>
            <a:ext cx="102466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35</a:t>
            </a:r>
          </a:p>
        </p:txBody>
      </p:sp>
    </p:spTree>
    <p:extLst>
      <p:ext uri="{BB962C8B-B14F-4D97-AF65-F5344CB8AC3E}">
        <p14:creationId xmlns:p14="http://schemas.microsoft.com/office/powerpoint/2010/main" val="35279482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</p:bld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Circle two numbers which have a difference of 2</a:t>
            </a:r>
          </a:p>
          <a:p>
            <a:endParaRPr lang="en-US" sz="1600" b="1" dirty="0"/>
          </a:p>
          <a:p>
            <a:r>
              <a:rPr lang="en-US" sz="3200" dirty="0"/>
              <a:t>          –1           – 0.5           0            0.5           1           1.5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9F7BE49A-8BAF-4DDD-8315-36BF258FF4F3}"/>
              </a:ext>
            </a:extLst>
          </p:cNvPr>
          <p:cNvSpPr/>
          <p:nvPr/>
        </p:nvSpPr>
        <p:spPr>
          <a:xfrm>
            <a:off x="2250831" y="745588"/>
            <a:ext cx="1406769" cy="627851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F8A22995-0754-481D-BD34-F0496789B971}"/>
              </a:ext>
            </a:extLst>
          </p:cNvPr>
          <p:cNvSpPr/>
          <p:nvPr/>
        </p:nvSpPr>
        <p:spPr>
          <a:xfrm>
            <a:off x="7945902" y="745587"/>
            <a:ext cx="1406769" cy="627851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BA41161E-9027-4421-A6E0-1FAA4E748F7C}"/>
              </a:ext>
            </a:extLst>
          </p:cNvPr>
          <p:cNvGrpSpPr/>
          <p:nvPr/>
        </p:nvGrpSpPr>
        <p:grpSpPr>
          <a:xfrm>
            <a:off x="3598605" y="2239494"/>
            <a:ext cx="648261" cy="492950"/>
            <a:chOff x="3695069" y="928777"/>
            <a:chExt cx="648261" cy="492950"/>
          </a:xfrm>
        </p:grpSpPr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D9E8904F-5701-4F9F-9594-C31FA71A827B}"/>
                </a:ext>
              </a:extLst>
            </p:cNvPr>
            <p:cNvCxnSpPr>
              <a:cxnSpLocks/>
            </p:cNvCxnSpPr>
            <p:nvPr/>
          </p:nvCxnSpPr>
          <p:spPr>
            <a:xfrm>
              <a:off x="4042416" y="928777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C537D4C1-9578-4D3E-8617-ED3ADC10B3D9}"/>
                </a:ext>
              </a:extLst>
            </p:cNvPr>
            <p:cNvSpPr txBox="1"/>
            <p:nvPr/>
          </p:nvSpPr>
          <p:spPr>
            <a:xfrm>
              <a:off x="3695069" y="1021617"/>
              <a:ext cx="64826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-0.5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9801BBEA-EA5C-4993-8B61-9F5B7D4B515F}"/>
              </a:ext>
            </a:extLst>
          </p:cNvPr>
          <p:cNvGrpSpPr/>
          <p:nvPr/>
        </p:nvGrpSpPr>
        <p:grpSpPr>
          <a:xfrm>
            <a:off x="4688177" y="2236741"/>
            <a:ext cx="189378" cy="494964"/>
            <a:chOff x="7010015" y="926763"/>
            <a:chExt cx="189378" cy="494964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EB11C961-7DE0-4C43-8B31-A17B40E7B976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070301D0-0603-402E-95A2-56AC2E859A03}"/>
                </a:ext>
              </a:extLst>
            </p:cNvPr>
            <p:cNvGrpSpPr/>
            <p:nvPr/>
          </p:nvGrpSpPr>
          <p:grpSpPr>
            <a:xfrm>
              <a:off x="7010015" y="928608"/>
              <a:ext cx="189378" cy="493119"/>
              <a:chOff x="7010015" y="928608"/>
              <a:chExt cx="189378" cy="493119"/>
            </a:xfrm>
          </p:grpSpPr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3F9CC664-03BA-4B20-834F-426880B8B0D4}"/>
                  </a:ext>
                </a:extLst>
              </p:cNvPr>
              <p:cNvSpPr txBox="1"/>
              <p:nvPr/>
            </p:nvSpPr>
            <p:spPr>
              <a:xfrm>
                <a:off x="7010015" y="1021617"/>
                <a:ext cx="18937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0</a:t>
                </a:r>
              </a:p>
            </p:txBody>
          </p:sp>
          <p:cxnSp>
            <p:nvCxnSpPr>
              <p:cNvPr id="13" name="Straight Connector 12">
                <a:extLst>
                  <a:ext uri="{FF2B5EF4-FFF2-40B4-BE49-F238E27FC236}">
                    <a16:creationId xmlns:a16="http://schemas.microsoft.com/office/drawing/2014/main" id="{3F67FCB4-D57B-4D30-B154-C5D6121BC06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4" name="Group 91">
            <a:extLst>
              <a:ext uri="{FF2B5EF4-FFF2-40B4-BE49-F238E27FC236}">
                <a16:creationId xmlns:a16="http://schemas.microsoft.com/office/drawing/2014/main" id="{231AEE23-A9F6-4096-8050-01ED9B0CC59E}"/>
              </a:ext>
            </a:extLst>
          </p:cNvPr>
          <p:cNvGrpSpPr/>
          <p:nvPr/>
        </p:nvGrpSpPr>
        <p:grpSpPr>
          <a:xfrm>
            <a:off x="3934964" y="1740869"/>
            <a:ext cx="893612" cy="479154"/>
            <a:chOff x="7395283" y="5821043"/>
            <a:chExt cx="205894" cy="512761"/>
          </a:xfrm>
        </p:grpSpPr>
        <p:sp>
          <p:nvSpPr>
            <p:cNvPr id="15" name="Freeform 11">
              <a:extLst>
                <a:ext uri="{FF2B5EF4-FFF2-40B4-BE49-F238E27FC236}">
                  <a16:creationId xmlns:a16="http://schemas.microsoft.com/office/drawing/2014/main" id="{AFEF8B5E-47DA-441A-B883-BC17E8789610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9E701371-6651-44CD-9A6E-F6F8789F022C}"/>
                </a:ext>
              </a:extLst>
            </p:cNvPr>
            <p:cNvSpPr/>
            <p:nvPr/>
          </p:nvSpPr>
          <p:spPr>
            <a:xfrm>
              <a:off x="7428125" y="5821043"/>
              <a:ext cx="142335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+0.5</a:t>
              </a:r>
            </a:p>
          </p:txBody>
        </p:sp>
      </p:grpSp>
      <p:grpSp>
        <p:nvGrpSpPr>
          <p:cNvPr id="17" name="Group 91">
            <a:extLst>
              <a:ext uri="{FF2B5EF4-FFF2-40B4-BE49-F238E27FC236}">
                <a16:creationId xmlns:a16="http://schemas.microsoft.com/office/drawing/2014/main" id="{97B1854C-0507-4771-BCB1-E68978969709}"/>
              </a:ext>
            </a:extLst>
          </p:cNvPr>
          <p:cNvGrpSpPr/>
          <p:nvPr/>
        </p:nvGrpSpPr>
        <p:grpSpPr>
          <a:xfrm>
            <a:off x="4831476" y="1736438"/>
            <a:ext cx="889897" cy="479154"/>
            <a:chOff x="7395283" y="5821043"/>
            <a:chExt cx="205894" cy="512761"/>
          </a:xfrm>
        </p:grpSpPr>
        <p:sp>
          <p:nvSpPr>
            <p:cNvPr id="18" name="Freeform 11">
              <a:extLst>
                <a:ext uri="{FF2B5EF4-FFF2-40B4-BE49-F238E27FC236}">
                  <a16:creationId xmlns:a16="http://schemas.microsoft.com/office/drawing/2014/main" id="{ECC7832B-486A-4CCE-96C9-8C146C05F74E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EA0C7118-594A-462E-92DE-35F85E783C43}"/>
                </a:ext>
              </a:extLst>
            </p:cNvPr>
            <p:cNvSpPr/>
            <p:nvPr/>
          </p:nvSpPr>
          <p:spPr>
            <a:xfrm>
              <a:off x="7438785" y="5821043"/>
              <a:ext cx="138022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+1.5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5D6CE509-D4DD-460E-9FB5-865A19992092}"/>
              </a:ext>
            </a:extLst>
          </p:cNvPr>
          <p:cNvGrpSpPr/>
          <p:nvPr/>
        </p:nvGrpSpPr>
        <p:grpSpPr>
          <a:xfrm>
            <a:off x="5507401" y="2234359"/>
            <a:ext cx="581217" cy="494964"/>
            <a:chOff x="6938140" y="926763"/>
            <a:chExt cx="581217" cy="494964"/>
          </a:xfrm>
        </p:grpSpPr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CB35F7DC-5953-47DB-AD70-B3B10DBA6A8A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68F99A0D-268C-4CD0-8C11-393F67BB7CFB}"/>
                </a:ext>
              </a:extLst>
            </p:cNvPr>
            <p:cNvGrpSpPr/>
            <p:nvPr/>
          </p:nvGrpSpPr>
          <p:grpSpPr>
            <a:xfrm>
              <a:off x="6938140" y="928608"/>
              <a:ext cx="581217" cy="493119"/>
              <a:chOff x="6938140" y="928608"/>
              <a:chExt cx="581217" cy="493119"/>
            </a:xfrm>
          </p:grpSpPr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2F3B63F1-4688-4743-BE6B-B4A46917432C}"/>
                  </a:ext>
                </a:extLst>
              </p:cNvPr>
              <p:cNvSpPr txBox="1"/>
              <p:nvPr/>
            </p:nvSpPr>
            <p:spPr>
              <a:xfrm>
                <a:off x="6938140" y="1021617"/>
                <a:ext cx="581217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1.5</a:t>
                </a:r>
              </a:p>
            </p:txBody>
          </p:sp>
          <p:cxnSp>
            <p:nvCxnSpPr>
              <p:cNvPr id="24" name="Straight Connector 23">
                <a:extLst>
                  <a:ext uri="{FF2B5EF4-FFF2-40B4-BE49-F238E27FC236}">
                    <a16:creationId xmlns:a16="http://schemas.microsoft.com/office/drawing/2014/main" id="{9EE577C0-EE5F-4B61-9B18-804FB880576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752BD858-6809-4DCC-8046-423902833AE0}"/>
              </a:ext>
            </a:extLst>
          </p:cNvPr>
          <p:cNvCxnSpPr>
            <a:cxnSpLocks/>
          </p:cNvCxnSpPr>
          <p:nvPr/>
        </p:nvCxnSpPr>
        <p:spPr>
          <a:xfrm>
            <a:off x="3602433" y="2252538"/>
            <a:ext cx="2873623" cy="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Oval 25">
            <a:extLst>
              <a:ext uri="{FF2B5EF4-FFF2-40B4-BE49-F238E27FC236}">
                <a16:creationId xmlns:a16="http://schemas.microsoft.com/office/drawing/2014/main" id="{4E594A18-D75F-4EE4-88D0-6540504711FA}"/>
              </a:ext>
            </a:extLst>
          </p:cNvPr>
          <p:cNvSpPr/>
          <p:nvPr/>
        </p:nvSpPr>
        <p:spPr>
          <a:xfrm>
            <a:off x="3868948" y="2086970"/>
            <a:ext cx="141038" cy="13690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3D5FC11F-B2F0-4F2A-AC21-3FA1014A5C43}"/>
              </a:ext>
            </a:extLst>
          </p:cNvPr>
          <p:cNvSpPr/>
          <p:nvPr/>
        </p:nvSpPr>
        <p:spPr>
          <a:xfrm>
            <a:off x="6543573" y="1931487"/>
            <a:ext cx="194119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0.5 + 1.5 = 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8323AEA2-A4D5-4512-8176-6DD54332B502}"/>
              </a:ext>
            </a:extLst>
          </p:cNvPr>
          <p:cNvSpPr/>
          <p:nvPr/>
        </p:nvSpPr>
        <p:spPr>
          <a:xfrm>
            <a:off x="8329250" y="1931486"/>
            <a:ext cx="85011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2.0</a:t>
            </a: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049CAF98-03B9-498B-B639-F7BC9D5E653D}"/>
              </a:ext>
            </a:extLst>
          </p:cNvPr>
          <p:cNvSpPr/>
          <p:nvPr/>
        </p:nvSpPr>
        <p:spPr>
          <a:xfrm>
            <a:off x="579654" y="732437"/>
            <a:ext cx="1406769" cy="627851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F4378778-E870-49F5-B105-BF1552DB7B87}"/>
              </a:ext>
            </a:extLst>
          </p:cNvPr>
          <p:cNvSpPr/>
          <p:nvPr/>
        </p:nvSpPr>
        <p:spPr>
          <a:xfrm>
            <a:off x="6539133" y="732436"/>
            <a:ext cx="1406769" cy="627851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0FC456A0-4D91-4746-B0B4-87E55CF3BDFD}"/>
              </a:ext>
            </a:extLst>
          </p:cNvPr>
          <p:cNvGrpSpPr/>
          <p:nvPr/>
        </p:nvGrpSpPr>
        <p:grpSpPr>
          <a:xfrm>
            <a:off x="3747653" y="3432179"/>
            <a:ext cx="648261" cy="492950"/>
            <a:chOff x="3836735" y="928777"/>
            <a:chExt cx="648261" cy="492950"/>
          </a:xfrm>
        </p:grpSpPr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C669CE57-C6A0-4D4B-B2EF-678002E0F79B}"/>
                </a:ext>
              </a:extLst>
            </p:cNvPr>
            <p:cNvCxnSpPr>
              <a:cxnSpLocks/>
            </p:cNvCxnSpPr>
            <p:nvPr/>
          </p:nvCxnSpPr>
          <p:spPr>
            <a:xfrm>
              <a:off x="4042416" y="928777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94B690B2-6A6E-4B6A-88E7-C6C0392D56AD}"/>
                </a:ext>
              </a:extLst>
            </p:cNvPr>
            <p:cNvSpPr txBox="1"/>
            <p:nvPr/>
          </p:nvSpPr>
          <p:spPr>
            <a:xfrm>
              <a:off x="3836735" y="1021617"/>
              <a:ext cx="64826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-1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EE7258F9-7331-491E-A8AB-8DF22E1B9482}"/>
              </a:ext>
            </a:extLst>
          </p:cNvPr>
          <p:cNvGrpSpPr/>
          <p:nvPr/>
        </p:nvGrpSpPr>
        <p:grpSpPr>
          <a:xfrm>
            <a:off x="4695559" y="3429426"/>
            <a:ext cx="189378" cy="494964"/>
            <a:chOff x="7010015" y="926763"/>
            <a:chExt cx="189378" cy="494964"/>
          </a:xfrm>
        </p:grpSpPr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D7A12821-FB38-46E7-A186-BF14DB884DE2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957F5F54-79E5-4052-A971-5F1978CFDEC4}"/>
                </a:ext>
              </a:extLst>
            </p:cNvPr>
            <p:cNvGrpSpPr/>
            <p:nvPr/>
          </p:nvGrpSpPr>
          <p:grpSpPr>
            <a:xfrm>
              <a:off x="7010015" y="928608"/>
              <a:ext cx="189378" cy="493119"/>
              <a:chOff x="7010015" y="928608"/>
              <a:chExt cx="189378" cy="493119"/>
            </a:xfrm>
          </p:grpSpPr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3A5BBE94-C513-4472-8081-280B333024CE}"/>
                  </a:ext>
                </a:extLst>
              </p:cNvPr>
              <p:cNvSpPr txBox="1"/>
              <p:nvPr/>
            </p:nvSpPr>
            <p:spPr>
              <a:xfrm>
                <a:off x="7010015" y="1021617"/>
                <a:ext cx="18937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0</a:t>
                </a:r>
              </a:p>
            </p:txBody>
          </p:sp>
          <p:cxnSp>
            <p:nvCxnSpPr>
              <p:cNvPr id="38" name="Straight Connector 37">
                <a:extLst>
                  <a:ext uri="{FF2B5EF4-FFF2-40B4-BE49-F238E27FC236}">
                    <a16:creationId xmlns:a16="http://schemas.microsoft.com/office/drawing/2014/main" id="{28E6FD29-61B5-4745-AFED-A5C6CEA5065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9" name="Group 91">
            <a:extLst>
              <a:ext uri="{FF2B5EF4-FFF2-40B4-BE49-F238E27FC236}">
                <a16:creationId xmlns:a16="http://schemas.microsoft.com/office/drawing/2014/main" id="{D5476B8C-016D-46B1-9930-AD3513E40362}"/>
              </a:ext>
            </a:extLst>
          </p:cNvPr>
          <p:cNvGrpSpPr/>
          <p:nvPr/>
        </p:nvGrpSpPr>
        <p:grpSpPr>
          <a:xfrm>
            <a:off x="3942347" y="2933554"/>
            <a:ext cx="893612" cy="479154"/>
            <a:chOff x="7395283" y="5821043"/>
            <a:chExt cx="205894" cy="512761"/>
          </a:xfrm>
        </p:grpSpPr>
        <p:sp>
          <p:nvSpPr>
            <p:cNvPr id="40" name="Freeform 11">
              <a:extLst>
                <a:ext uri="{FF2B5EF4-FFF2-40B4-BE49-F238E27FC236}">
                  <a16:creationId xmlns:a16="http://schemas.microsoft.com/office/drawing/2014/main" id="{722F66DD-EE2F-438B-87FF-7C3AD2DBEA30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10EF17A9-2100-4A58-8A18-7DC25E3C8BE3}"/>
                </a:ext>
              </a:extLst>
            </p:cNvPr>
            <p:cNvSpPr/>
            <p:nvPr/>
          </p:nvSpPr>
          <p:spPr>
            <a:xfrm>
              <a:off x="7454828" y="5821043"/>
              <a:ext cx="142335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+1</a:t>
              </a:r>
            </a:p>
          </p:txBody>
        </p:sp>
      </p:grpSp>
      <p:grpSp>
        <p:nvGrpSpPr>
          <p:cNvPr id="42" name="Group 91">
            <a:extLst>
              <a:ext uri="{FF2B5EF4-FFF2-40B4-BE49-F238E27FC236}">
                <a16:creationId xmlns:a16="http://schemas.microsoft.com/office/drawing/2014/main" id="{FB23128A-3436-4288-BF92-F25F416788BA}"/>
              </a:ext>
            </a:extLst>
          </p:cNvPr>
          <p:cNvGrpSpPr/>
          <p:nvPr/>
        </p:nvGrpSpPr>
        <p:grpSpPr>
          <a:xfrm>
            <a:off x="4838858" y="2929123"/>
            <a:ext cx="889897" cy="479154"/>
            <a:chOff x="7395283" y="5821043"/>
            <a:chExt cx="205894" cy="512761"/>
          </a:xfrm>
        </p:grpSpPr>
        <p:sp>
          <p:nvSpPr>
            <p:cNvPr id="43" name="Freeform 11">
              <a:extLst>
                <a:ext uri="{FF2B5EF4-FFF2-40B4-BE49-F238E27FC236}">
                  <a16:creationId xmlns:a16="http://schemas.microsoft.com/office/drawing/2014/main" id="{C8C61F5B-C1F7-43E4-B63E-3F2F6389D438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251B5F68-2173-4D59-AD73-07CDB3453138}"/>
                </a:ext>
              </a:extLst>
            </p:cNvPr>
            <p:cNvSpPr/>
            <p:nvPr/>
          </p:nvSpPr>
          <p:spPr>
            <a:xfrm>
              <a:off x="7452195" y="5821043"/>
              <a:ext cx="138022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+1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3A6D5F50-6C59-4E89-97BC-4559015F5B9D}"/>
              </a:ext>
            </a:extLst>
          </p:cNvPr>
          <p:cNvGrpSpPr/>
          <p:nvPr/>
        </p:nvGrpSpPr>
        <p:grpSpPr>
          <a:xfrm>
            <a:off x="5579173" y="3427044"/>
            <a:ext cx="581217" cy="494964"/>
            <a:chOff x="7002530" y="926763"/>
            <a:chExt cx="581217" cy="494964"/>
          </a:xfrm>
        </p:grpSpPr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A3579BDA-4EBA-4FBD-A75D-77344C4E3DCB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id="{40E49309-15EA-4A8D-AA58-9F270AB3C5E6}"/>
                </a:ext>
              </a:extLst>
            </p:cNvPr>
            <p:cNvGrpSpPr/>
            <p:nvPr/>
          </p:nvGrpSpPr>
          <p:grpSpPr>
            <a:xfrm>
              <a:off x="7002530" y="928608"/>
              <a:ext cx="581217" cy="493119"/>
              <a:chOff x="7002530" y="928608"/>
              <a:chExt cx="581217" cy="493119"/>
            </a:xfrm>
          </p:grpSpPr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67FF12B1-320D-496D-BCF8-144F4C9B36D2}"/>
                  </a:ext>
                </a:extLst>
              </p:cNvPr>
              <p:cNvSpPr txBox="1"/>
              <p:nvPr/>
            </p:nvSpPr>
            <p:spPr>
              <a:xfrm>
                <a:off x="7002530" y="1021617"/>
                <a:ext cx="581217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1</a:t>
                </a:r>
              </a:p>
            </p:txBody>
          </p:sp>
          <p:cxnSp>
            <p:nvCxnSpPr>
              <p:cNvPr id="49" name="Straight Connector 48">
                <a:extLst>
                  <a:ext uri="{FF2B5EF4-FFF2-40B4-BE49-F238E27FC236}">
                    <a16:creationId xmlns:a16="http://schemas.microsoft.com/office/drawing/2014/main" id="{5E4893D0-8091-4BE0-A97B-C0256766DA7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46AB844D-24F6-43B6-902B-2FAAED8F8B1E}"/>
              </a:ext>
            </a:extLst>
          </p:cNvPr>
          <p:cNvCxnSpPr>
            <a:cxnSpLocks/>
          </p:cNvCxnSpPr>
          <p:nvPr/>
        </p:nvCxnSpPr>
        <p:spPr>
          <a:xfrm>
            <a:off x="3609815" y="3445223"/>
            <a:ext cx="2873623" cy="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Oval 51">
            <a:extLst>
              <a:ext uri="{FF2B5EF4-FFF2-40B4-BE49-F238E27FC236}">
                <a16:creationId xmlns:a16="http://schemas.microsoft.com/office/drawing/2014/main" id="{3978FB32-5F98-4667-8D3D-E6B97FB0B6D0}"/>
              </a:ext>
            </a:extLst>
          </p:cNvPr>
          <p:cNvSpPr/>
          <p:nvPr/>
        </p:nvSpPr>
        <p:spPr>
          <a:xfrm>
            <a:off x="3876330" y="3279655"/>
            <a:ext cx="141038" cy="13690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30F1DEEF-97A2-41A1-822E-20C1753E4CCB}"/>
              </a:ext>
            </a:extLst>
          </p:cNvPr>
          <p:cNvSpPr/>
          <p:nvPr/>
        </p:nvSpPr>
        <p:spPr>
          <a:xfrm>
            <a:off x="6550955" y="3124172"/>
            <a:ext cx="194119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 + 1 = 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788DA57C-6CD1-4E29-B465-2976895CC8DF}"/>
              </a:ext>
            </a:extLst>
          </p:cNvPr>
          <p:cNvSpPr/>
          <p:nvPr/>
        </p:nvSpPr>
        <p:spPr>
          <a:xfrm>
            <a:off x="7750647" y="3124171"/>
            <a:ext cx="85011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2823345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7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25E-6 -1.85185E-6 L 0.01927 -0.03796 C 0.0233 -0.04629 0.02929 -0.05069 0.0358 -0.05069 C 0.04297 -0.05069 0.04883 -0.04629 0.05286 -0.03796 L 0.07252 -1.85185E-6 " pathEditMode="relative" rAng="0" ptsTypes="AAAAA">
                                      <p:cBhvr>
                                        <p:cTn id="2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20" y="-25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7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252 -1.85185E-6 L 0.09179 -0.03704 C 0.09596 -0.04537 0.10221 -0.04977 0.10846 -0.04977 C 0.11588 -0.04977 0.12174 -0.04537 0.12578 -0.03704 L 0.14583 -1.85185E-6 " pathEditMode="relative" rAng="0" ptsTypes="AAAAA">
                                      <p:cBhvr>
                                        <p:cTn id="4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9" y="-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000"/>
                            </p:stCondLst>
                            <p:childTnLst>
                              <p:par>
                                <p:cTn id="47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37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-4.44444E-6 L 0.01927 -0.03796 C 0.02331 -0.04629 0.02929 -0.05069 0.03581 -0.05069 C 0.04297 -0.05069 0.04883 -0.04629 0.05286 -0.03796 L 0.07252 -4.44444E-6 " pathEditMode="relative" rAng="0" ptsTypes="AAAAA">
                                      <p:cBhvr>
                                        <p:cTn id="102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20" y="-25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1000"/>
                            </p:stCondLst>
                            <p:childTnLst>
                              <p:par>
                                <p:cTn id="104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37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252 -4.44444E-6 L 0.09179 -0.03703 C 0.09596 -0.04537 0.10221 -0.04976 0.10846 -0.04976 C 0.11588 -0.04976 0.12174 -0.04537 0.12578 -0.03703 L 0.14583 -4.44444E-6 " pathEditMode="relative" rAng="0" ptsTypes="AAAAA">
                                      <p:cBhvr>
                                        <p:cTn id="118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9" y="-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1000"/>
                            </p:stCondLst>
                            <p:childTnLst>
                              <p:par>
                                <p:cTn id="120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5" grpId="0" animBg="1"/>
      <p:bldP spid="5" grpId="1" animBg="1"/>
      <p:bldP spid="26" grpId="0" animBg="1"/>
      <p:bldP spid="26" grpId="1" animBg="1"/>
      <p:bldP spid="26" grpId="2" animBg="1"/>
      <p:bldP spid="27" grpId="0"/>
      <p:bldP spid="28" grpId="0"/>
      <p:bldP spid="29" grpId="0" animBg="1"/>
      <p:bldP spid="30" grpId="0" animBg="1"/>
      <p:bldP spid="52" grpId="0" animBg="1"/>
      <p:bldP spid="52" grpId="1" animBg="1"/>
      <p:bldP spid="52" grpId="2" animBg="1"/>
      <p:bldP spid="53" grpId="0"/>
      <p:bldP spid="54" grpId="0"/>
    </p:bld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Circle two numbers with a difference of 8</a:t>
            </a:r>
          </a:p>
          <a:p>
            <a:endParaRPr lang="en-US" sz="3200" b="1" dirty="0"/>
          </a:p>
          <a:p>
            <a:r>
              <a:rPr lang="en-US" sz="3200" b="1" dirty="0"/>
              <a:t>     –5      –4      –3      –2      –1      0       1       2       3       4       5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CE366FB6-AAB9-4C16-A37C-C44740B5B31F}"/>
              </a:ext>
            </a:extLst>
          </p:cNvPr>
          <p:cNvGrpSpPr/>
          <p:nvPr/>
        </p:nvGrpSpPr>
        <p:grpSpPr>
          <a:xfrm>
            <a:off x="1032832" y="2390471"/>
            <a:ext cx="522900" cy="492950"/>
            <a:chOff x="3807856" y="928777"/>
            <a:chExt cx="522900" cy="492950"/>
          </a:xfrm>
        </p:grpSpPr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60535039-B663-4B81-9A86-B34C30C0457B}"/>
                </a:ext>
              </a:extLst>
            </p:cNvPr>
            <p:cNvCxnSpPr>
              <a:cxnSpLocks/>
            </p:cNvCxnSpPr>
            <p:nvPr/>
          </p:nvCxnSpPr>
          <p:spPr>
            <a:xfrm>
              <a:off x="4042416" y="928777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129A129B-8173-4118-A58B-8D072F0A6B61}"/>
                </a:ext>
              </a:extLst>
            </p:cNvPr>
            <p:cNvSpPr txBox="1"/>
            <p:nvPr/>
          </p:nvSpPr>
          <p:spPr>
            <a:xfrm>
              <a:off x="3807856" y="1021617"/>
              <a:ext cx="5229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-5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85EB57B5-7C6C-4ECA-A70C-346AB642D14E}"/>
              </a:ext>
            </a:extLst>
          </p:cNvPr>
          <p:cNvGrpSpPr/>
          <p:nvPr/>
        </p:nvGrpSpPr>
        <p:grpSpPr>
          <a:xfrm>
            <a:off x="2009617" y="2387718"/>
            <a:ext cx="189378" cy="494964"/>
            <a:chOff x="7010015" y="926763"/>
            <a:chExt cx="189378" cy="494964"/>
          </a:xfrm>
        </p:grpSpPr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3F1DD902-680D-4922-A552-1637F35A255B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A5AA3BAE-5D64-460B-A50E-5D3C5FCD887A}"/>
                </a:ext>
              </a:extLst>
            </p:cNvPr>
            <p:cNvGrpSpPr/>
            <p:nvPr/>
          </p:nvGrpSpPr>
          <p:grpSpPr>
            <a:xfrm>
              <a:off x="7010015" y="928608"/>
              <a:ext cx="189378" cy="493119"/>
              <a:chOff x="7010015" y="928608"/>
              <a:chExt cx="189378" cy="493119"/>
            </a:xfrm>
          </p:grpSpPr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6295E864-A794-4257-AEA6-9C36ABF6881A}"/>
                  </a:ext>
                </a:extLst>
              </p:cNvPr>
              <p:cNvSpPr txBox="1"/>
              <p:nvPr/>
            </p:nvSpPr>
            <p:spPr>
              <a:xfrm>
                <a:off x="7010015" y="1021617"/>
                <a:ext cx="18937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0</a:t>
                </a:r>
              </a:p>
            </p:txBody>
          </p:sp>
          <p:cxnSp>
            <p:nvCxnSpPr>
              <p:cNvPr id="12" name="Straight Connector 11">
                <a:extLst>
                  <a:ext uri="{FF2B5EF4-FFF2-40B4-BE49-F238E27FC236}">
                    <a16:creationId xmlns:a16="http://schemas.microsoft.com/office/drawing/2014/main" id="{69667C31-832D-43FD-981A-5285946C2A7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3" name="Group 91">
            <a:extLst>
              <a:ext uri="{FF2B5EF4-FFF2-40B4-BE49-F238E27FC236}">
                <a16:creationId xmlns:a16="http://schemas.microsoft.com/office/drawing/2014/main" id="{264AFA5A-63C2-4BEC-A913-980B70A8E189}"/>
              </a:ext>
            </a:extLst>
          </p:cNvPr>
          <p:cNvGrpSpPr/>
          <p:nvPr/>
        </p:nvGrpSpPr>
        <p:grpSpPr>
          <a:xfrm>
            <a:off x="1256404" y="1891846"/>
            <a:ext cx="893612" cy="479154"/>
            <a:chOff x="7395283" y="5821043"/>
            <a:chExt cx="205894" cy="512761"/>
          </a:xfrm>
        </p:grpSpPr>
        <p:sp>
          <p:nvSpPr>
            <p:cNvPr id="14" name="Freeform 11">
              <a:extLst>
                <a:ext uri="{FF2B5EF4-FFF2-40B4-BE49-F238E27FC236}">
                  <a16:creationId xmlns:a16="http://schemas.microsoft.com/office/drawing/2014/main" id="{E4C01DAD-47EE-44D5-9CFC-E1621278E7AE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3C57D164-E012-4424-ACD5-197BEB6CAC5D}"/>
                </a:ext>
              </a:extLst>
            </p:cNvPr>
            <p:cNvSpPr/>
            <p:nvPr/>
          </p:nvSpPr>
          <p:spPr>
            <a:xfrm>
              <a:off x="7447313" y="5821043"/>
              <a:ext cx="142335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+5</a:t>
              </a:r>
            </a:p>
          </p:txBody>
        </p:sp>
      </p:grpSp>
      <p:grpSp>
        <p:nvGrpSpPr>
          <p:cNvPr id="16" name="Group 91">
            <a:extLst>
              <a:ext uri="{FF2B5EF4-FFF2-40B4-BE49-F238E27FC236}">
                <a16:creationId xmlns:a16="http://schemas.microsoft.com/office/drawing/2014/main" id="{A4EA9F8F-3A6E-4FA1-9CC6-246FF8E28614}"/>
              </a:ext>
            </a:extLst>
          </p:cNvPr>
          <p:cNvGrpSpPr/>
          <p:nvPr/>
        </p:nvGrpSpPr>
        <p:grpSpPr>
          <a:xfrm>
            <a:off x="2152916" y="1887415"/>
            <a:ext cx="889897" cy="479154"/>
            <a:chOff x="7395283" y="5821043"/>
            <a:chExt cx="205894" cy="512761"/>
          </a:xfrm>
        </p:grpSpPr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165F98D2-0B3E-4C51-A8D6-52439D6E1D29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5BF54D65-7517-471E-8A3B-6573EE7571E2}"/>
                </a:ext>
              </a:extLst>
            </p:cNvPr>
            <p:cNvSpPr/>
            <p:nvPr/>
          </p:nvSpPr>
          <p:spPr>
            <a:xfrm>
              <a:off x="7451233" y="5821043"/>
              <a:ext cx="138022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+3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C9A52FC4-0147-4927-B076-BD2E7325DA01}"/>
              </a:ext>
            </a:extLst>
          </p:cNvPr>
          <p:cNvGrpSpPr/>
          <p:nvPr/>
        </p:nvGrpSpPr>
        <p:grpSpPr>
          <a:xfrm>
            <a:off x="2890008" y="2385336"/>
            <a:ext cx="446400" cy="494964"/>
            <a:chOff x="6999307" y="926763"/>
            <a:chExt cx="446400" cy="494964"/>
          </a:xfrm>
        </p:grpSpPr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225AF5E1-DB44-45A1-B5D2-C406FD207F51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71F8AD49-D00D-46CB-AFAE-352409D03227}"/>
                </a:ext>
              </a:extLst>
            </p:cNvPr>
            <p:cNvGrpSpPr/>
            <p:nvPr/>
          </p:nvGrpSpPr>
          <p:grpSpPr>
            <a:xfrm>
              <a:off x="6999307" y="928608"/>
              <a:ext cx="446400" cy="493119"/>
              <a:chOff x="6999307" y="928608"/>
              <a:chExt cx="446400" cy="493119"/>
            </a:xfrm>
          </p:grpSpPr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66B93FA4-060F-4627-A1FC-09F80B45BE87}"/>
                  </a:ext>
                </a:extLst>
              </p:cNvPr>
              <p:cNvSpPr txBox="1"/>
              <p:nvPr/>
            </p:nvSpPr>
            <p:spPr>
              <a:xfrm>
                <a:off x="6999307" y="1021617"/>
                <a:ext cx="44640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3</a:t>
                </a:r>
              </a:p>
            </p:txBody>
          </p:sp>
          <p:cxnSp>
            <p:nvCxnSpPr>
              <p:cNvPr id="23" name="Straight Connector 22">
                <a:extLst>
                  <a:ext uri="{FF2B5EF4-FFF2-40B4-BE49-F238E27FC236}">
                    <a16:creationId xmlns:a16="http://schemas.microsoft.com/office/drawing/2014/main" id="{7FB23C50-E5CD-459D-96C1-EC7BC1E5631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E12711FF-A477-4BB6-824A-BF361D2011CF}"/>
              </a:ext>
            </a:extLst>
          </p:cNvPr>
          <p:cNvCxnSpPr>
            <a:cxnSpLocks/>
          </p:cNvCxnSpPr>
          <p:nvPr/>
        </p:nvCxnSpPr>
        <p:spPr>
          <a:xfrm>
            <a:off x="923873" y="2403515"/>
            <a:ext cx="2873623" cy="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Oval 24">
            <a:extLst>
              <a:ext uri="{FF2B5EF4-FFF2-40B4-BE49-F238E27FC236}">
                <a16:creationId xmlns:a16="http://schemas.microsoft.com/office/drawing/2014/main" id="{4492033E-23F7-46E9-85CD-1E9602367C35}"/>
              </a:ext>
            </a:extLst>
          </p:cNvPr>
          <p:cNvSpPr/>
          <p:nvPr/>
        </p:nvSpPr>
        <p:spPr>
          <a:xfrm>
            <a:off x="1190388" y="2237947"/>
            <a:ext cx="141038" cy="13690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D61492BB-FEF6-45DC-8965-852C4BCDE8DA}"/>
              </a:ext>
            </a:extLst>
          </p:cNvPr>
          <p:cNvGrpSpPr/>
          <p:nvPr/>
        </p:nvGrpSpPr>
        <p:grpSpPr>
          <a:xfrm>
            <a:off x="4770838" y="2390471"/>
            <a:ext cx="522900" cy="492950"/>
            <a:chOff x="3807856" y="928777"/>
            <a:chExt cx="522900" cy="492950"/>
          </a:xfrm>
        </p:grpSpPr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0EF0A6A2-7555-40EC-A4A1-0CA7972F511C}"/>
                </a:ext>
              </a:extLst>
            </p:cNvPr>
            <p:cNvCxnSpPr>
              <a:cxnSpLocks/>
            </p:cNvCxnSpPr>
            <p:nvPr/>
          </p:nvCxnSpPr>
          <p:spPr>
            <a:xfrm>
              <a:off x="4042416" y="928777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5F83E91B-5DC1-41D4-801B-555F20D76319}"/>
                </a:ext>
              </a:extLst>
            </p:cNvPr>
            <p:cNvSpPr txBox="1"/>
            <p:nvPr/>
          </p:nvSpPr>
          <p:spPr>
            <a:xfrm>
              <a:off x="3807856" y="1021617"/>
              <a:ext cx="5229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-4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33BEC731-6424-4853-B153-3A5BE68E27BC}"/>
              </a:ext>
            </a:extLst>
          </p:cNvPr>
          <p:cNvGrpSpPr/>
          <p:nvPr/>
        </p:nvGrpSpPr>
        <p:grpSpPr>
          <a:xfrm>
            <a:off x="5747623" y="2387718"/>
            <a:ext cx="189378" cy="494964"/>
            <a:chOff x="7010015" y="926763"/>
            <a:chExt cx="189378" cy="494964"/>
          </a:xfrm>
        </p:grpSpPr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8A1557D2-7705-4A37-8157-2CCC038108A3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AC1476EE-60DF-4680-AC3F-123485962033}"/>
                </a:ext>
              </a:extLst>
            </p:cNvPr>
            <p:cNvGrpSpPr/>
            <p:nvPr/>
          </p:nvGrpSpPr>
          <p:grpSpPr>
            <a:xfrm>
              <a:off x="7010015" y="928608"/>
              <a:ext cx="189378" cy="493119"/>
              <a:chOff x="7010015" y="928608"/>
              <a:chExt cx="189378" cy="49311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1F6BC541-0909-47A4-8816-5025C72675DF}"/>
                  </a:ext>
                </a:extLst>
              </p:cNvPr>
              <p:cNvSpPr txBox="1"/>
              <p:nvPr/>
            </p:nvSpPr>
            <p:spPr>
              <a:xfrm>
                <a:off x="7010015" y="1021617"/>
                <a:ext cx="18937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0</a:t>
                </a:r>
              </a:p>
            </p:txBody>
          </p:sp>
          <p:cxnSp>
            <p:nvCxnSpPr>
              <p:cNvPr id="34" name="Straight Connector 33">
                <a:extLst>
                  <a:ext uri="{FF2B5EF4-FFF2-40B4-BE49-F238E27FC236}">
                    <a16:creationId xmlns:a16="http://schemas.microsoft.com/office/drawing/2014/main" id="{9A9A8918-8AD4-43F0-B341-16AA5BB34C5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5" name="Group 91">
            <a:extLst>
              <a:ext uri="{FF2B5EF4-FFF2-40B4-BE49-F238E27FC236}">
                <a16:creationId xmlns:a16="http://schemas.microsoft.com/office/drawing/2014/main" id="{722947ED-4F41-4F7A-9253-835EA629FBBC}"/>
              </a:ext>
            </a:extLst>
          </p:cNvPr>
          <p:cNvGrpSpPr/>
          <p:nvPr/>
        </p:nvGrpSpPr>
        <p:grpSpPr>
          <a:xfrm>
            <a:off x="4994410" y="1891846"/>
            <a:ext cx="893612" cy="479154"/>
            <a:chOff x="7395283" y="5821043"/>
            <a:chExt cx="205894" cy="512761"/>
          </a:xfrm>
        </p:grpSpPr>
        <p:sp>
          <p:nvSpPr>
            <p:cNvPr id="36" name="Freeform 11">
              <a:extLst>
                <a:ext uri="{FF2B5EF4-FFF2-40B4-BE49-F238E27FC236}">
                  <a16:creationId xmlns:a16="http://schemas.microsoft.com/office/drawing/2014/main" id="{99B05305-4A70-4798-81A0-F9DA8F27BCB0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51BB73AA-815F-473A-93EA-B02003F9C42B}"/>
                </a:ext>
              </a:extLst>
            </p:cNvPr>
            <p:cNvSpPr/>
            <p:nvPr/>
          </p:nvSpPr>
          <p:spPr>
            <a:xfrm>
              <a:off x="7447313" y="5821043"/>
              <a:ext cx="142335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+4</a:t>
              </a:r>
            </a:p>
          </p:txBody>
        </p:sp>
      </p:grpSp>
      <p:grpSp>
        <p:nvGrpSpPr>
          <p:cNvPr id="38" name="Group 91">
            <a:extLst>
              <a:ext uri="{FF2B5EF4-FFF2-40B4-BE49-F238E27FC236}">
                <a16:creationId xmlns:a16="http://schemas.microsoft.com/office/drawing/2014/main" id="{C8075508-10A6-499A-A9EE-3248D945287D}"/>
              </a:ext>
            </a:extLst>
          </p:cNvPr>
          <p:cNvGrpSpPr/>
          <p:nvPr/>
        </p:nvGrpSpPr>
        <p:grpSpPr>
          <a:xfrm>
            <a:off x="5890922" y="1887415"/>
            <a:ext cx="889897" cy="479154"/>
            <a:chOff x="7395283" y="5821043"/>
            <a:chExt cx="205894" cy="512761"/>
          </a:xfrm>
        </p:grpSpPr>
        <p:sp>
          <p:nvSpPr>
            <p:cNvPr id="39" name="Freeform 11">
              <a:extLst>
                <a:ext uri="{FF2B5EF4-FFF2-40B4-BE49-F238E27FC236}">
                  <a16:creationId xmlns:a16="http://schemas.microsoft.com/office/drawing/2014/main" id="{52468D66-6897-45E1-B6DE-36C581B1E079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0F0958C3-99E3-4B42-9F2A-4E86BE866F34}"/>
                </a:ext>
              </a:extLst>
            </p:cNvPr>
            <p:cNvSpPr/>
            <p:nvPr/>
          </p:nvSpPr>
          <p:spPr>
            <a:xfrm>
              <a:off x="7451233" y="5821043"/>
              <a:ext cx="138022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+4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ED046933-90F1-4A81-8420-66965EFEF35C}"/>
              </a:ext>
            </a:extLst>
          </p:cNvPr>
          <p:cNvGrpSpPr/>
          <p:nvPr/>
        </p:nvGrpSpPr>
        <p:grpSpPr>
          <a:xfrm>
            <a:off x="6628014" y="2385336"/>
            <a:ext cx="446400" cy="494964"/>
            <a:chOff x="6999307" y="926763"/>
            <a:chExt cx="446400" cy="494964"/>
          </a:xfrm>
        </p:grpSpPr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C38AC92E-4227-4B2D-966A-8871FF567760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8F7D39CB-B9F7-4D9B-9A11-74DA672D5983}"/>
                </a:ext>
              </a:extLst>
            </p:cNvPr>
            <p:cNvGrpSpPr/>
            <p:nvPr/>
          </p:nvGrpSpPr>
          <p:grpSpPr>
            <a:xfrm>
              <a:off x="6999307" y="928608"/>
              <a:ext cx="446400" cy="493119"/>
              <a:chOff x="6999307" y="928608"/>
              <a:chExt cx="446400" cy="493119"/>
            </a:xfrm>
          </p:grpSpPr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E811A730-B307-45CE-9305-6262CC90C145}"/>
                  </a:ext>
                </a:extLst>
              </p:cNvPr>
              <p:cNvSpPr txBox="1"/>
              <p:nvPr/>
            </p:nvSpPr>
            <p:spPr>
              <a:xfrm>
                <a:off x="6999307" y="1021617"/>
                <a:ext cx="44640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4</a:t>
                </a:r>
              </a:p>
            </p:txBody>
          </p:sp>
          <p:cxnSp>
            <p:nvCxnSpPr>
              <p:cNvPr id="45" name="Straight Connector 44">
                <a:extLst>
                  <a:ext uri="{FF2B5EF4-FFF2-40B4-BE49-F238E27FC236}">
                    <a16:creationId xmlns:a16="http://schemas.microsoft.com/office/drawing/2014/main" id="{E458B7F9-AEEA-4366-A435-7BE4BB5BB21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3D132D6C-A5D0-426E-A805-4734368CECBA}"/>
              </a:ext>
            </a:extLst>
          </p:cNvPr>
          <p:cNvCxnSpPr>
            <a:cxnSpLocks/>
          </p:cNvCxnSpPr>
          <p:nvPr/>
        </p:nvCxnSpPr>
        <p:spPr>
          <a:xfrm>
            <a:off x="4661879" y="2403515"/>
            <a:ext cx="2873623" cy="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Oval 46">
            <a:extLst>
              <a:ext uri="{FF2B5EF4-FFF2-40B4-BE49-F238E27FC236}">
                <a16:creationId xmlns:a16="http://schemas.microsoft.com/office/drawing/2014/main" id="{79D9EEB9-AE8A-429D-AFD0-53EB9FAC9522}"/>
              </a:ext>
            </a:extLst>
          </p:cNvPr>
          <p:cNvSpPr/>
          <p:nvPr/>
        </p:nvSpPr>
        <p:spPr>
          <a:xfrm>
            <a:off x="4928394" y="2237947"/>
            <a:ext cx="141038" cy="13690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71" name="Group 70">
            <a:extLst>
              <a:ext uri="{FF2B5EF4-FFF2-40B4-BE49-F238E27FC236}">
                <a16:creationId xmlns:a16="http://schemas.microsoft.com/office/drawing/2014/main" id="{7DBE54B2-E3C4-4111-BADA-E0378EE771F2}"/>
              </a:ext>
            </a:extLst>
          </p:cNvPr>
          <p:cNvGrpSpPr/>
          <p:nvPr/>
        </p:nvGrpSpPr>
        <p:grpSpPr>
          <a:xfrm>
            <a:off x="8661649" y="2394901"/>
            <a:ext cx="522900" cy="492950"/>
            <a:chOff x="3807856" y="928777"/>
            <a:chExt cx="522900" cy="492950"/>
          </a:xfrm>
        </p:grpSpPr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50188715-B884-47ED-9A3C-A8BAF7653098}"/>
                </a:ext>
              </a:extLst>
            </p:cNvPr>
            <p:cNvCxnSpPr>
              <a:cxnSpLocks/>
            </p:cNvCxnSpPr>
            <p:nvPr/>
          </p:nvCxnSpPr>
          <p:spPr>
            <a:xfrm>
              <a:off x="4042416" y="928777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2D030B0F-E8B5-42D9-9EC9-321EDD9A2A40}"/>
                </a:ext>
              </a:extLst>
            </p:cNvPr>
            <p:cNvSpPr txBox="1"/>
            <p:nvPr/>
          </p:nvSpPr>
          <p:spPr>
            <a:xfrm>
              <a:off x="3807856" y="1021617"/>
              <a:ext cx="5229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-3</a:t>
              </a:r>
            </a:p>
          </p:txBody>
        </p:sp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8E5A13C1-9DCD-45DD-808D-F58E30162101}"/>
              </a:ext>
            </a:extLst>
          </p:cNvPr>
          <p:cNvGrpSpPr/>
          <p:nvPr/>
        </p:nvGrpSpPr>
        <p:grpSpPr>
          <a:xfrm>
            <a:off x="9638434" y="2392148"/>
            <a:ext cx="189378" cy="494964"/>
            <a:chOff x="7010015" y="926763"/>
            <a:chExt cx="189378" cy="494964"/>
          </a:xfrm>
        </p:grpSpPr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1022B22B-0BF6-4671-9209-FF905C7E16D6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6" name="Group 75">
              <a:extLst>
                <a:ext uri="{FF2B5EF4-FFF2-40B4-BE49-F238E27FC236}">
                  <a16:creationId xmlns:a16="http://schemas.microsoft.com/office/drawing/2014/main" id="{3480767A-DAF6-46A6-912C-3CE3E3FDA3BA}"/>
                </a:ext>
              </a:extLst>
            </p:cNvPr>
            <p:cNvGrpSpPr/>
            <p:nvPr/>
          </p:nvGrpSpPr>
          <p:grpSpPr>
            <a:xfrm>
              <a:off x="7010015" y="928608"/>
              <a:ext cx="189378" cy="493119"/>
              <a:chOff x="7010015" y="928608"/>
              <a:chExt cx="189378" cy="493119"/>
            </a:xfrm>
          </p:grpSpPr>
          <p:sp>
            <p:nvSpPr>
              <p:cNvPr id="77" name="TextBox 76">
                <a:extLst>
                  <a:ext uri="{FF2B5EF4-FFF2-40B4-BE49-F238E27FC236}">
                    <a16:creationId xmlns:a16="http://schemas.microsoft.com/office/drawing/2014/main" id="{7B8B788C-4657-4466-BF34-23AFC5586AC4}"/>
                  </a:ext>
                </a:extLst>
              </p:cNvPr>
              <p:cNvSpPr txBox="1"/>
              <p:nvPr/>
            </p:nvSpPr>
            <p:spPr>
              <a:xfrm>
                <a:off x="7010015" y="1021617"/>
                <a:ext cx="18937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0</a:t>
                </a:r>
              </a:p>
            </p:txBody>
          </p:sp>
          <p:cxnSp>
            <p:nvCxnSpPr>
              <p:cNvPr id="78" name="Straight Connector 77">
                <a:extLst>
                  <a:ext uri="{FF2B5EF4-FFF2-40B4-BE49-F238E27FC236}">
                    <a16:creationId xmlns:a16="http://schemas.microsoft.com/office/drawing/2014/main" id="{344CA3B1-44B5-4E01-B510-B90AAF741EA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79" name="Group 91">
            <a:extLst>
              <a:ext uri="{FF2B5EF4-FFF2-40B4-BE49-F238E27FC236}">
                <a16:creationId xmlns:a16="http://schemas.microsoft.com/office/drawing/2014/main" id="{82DACB2D-52DF-434A-B54C-26DFC65E608E}"/>
              </a:ext>
            </a:extLst>
          </p:cNvPr>
          <p:cNvGrpSpPr/>
          <p:nvPr/>
        </p:nvGrpSpPr>
        <p:grpSpPr>
          <a:xfrm>
            <a:off x="8885221" y="1896276"/>
            <a:ext cx="893612" cy="479154"/>
            <a:chOff x="7395283" y="5821043"/>
            <a:chExt cx="205894" cy="512761"/>
          </a:xfrm>
        </p:grpSpPr>
        <p:sp>
          <p:nvSpPr>
            <p:cNvPr id="80" name="Freeform 11">
              <a:extLst>
                <a:ext uri="{FF2B5EF4-FFF2-40B4-BE49-F238E27FC236}">
                  <a16:creationId xmlns:a16="http://schemas.microsoft.com/office/drawing/2014/main" id="{16823E03-A3EA-4C80-AF8F-33ACE8869190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81" name="Rectangle 80">
              <a:extLst>
                <a:ext uri="{FF2B5EF4-FFF2-40B4-BE49-F238E27FC236}">
                  <a16:creationId xmlns:a16="http://schemas.microsoft.com/office/drawing/2014/main" id="{9697B551-80CB-4700-A829-4E7E03A23991}"/>
                </a:ext>
              </a:extLst>
            </p:cNvPr>
            <p:cNvSpPr/>
            <p:nvPr/>
          </p:nvSpPr>
          <p:spPr>
            <a:xfrm>
              <a:off x="7447313" y="5821043"/>
              <a:ext cx="142335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+3</a:t>
              </a:r>
            </a:p>
          </p:txBody>
        </p:sp>
      </p:grpSp>
      <p:grpSp>
        <p:nvGrpSpPr>
          <p:cNvPr id="82" name="Group 91">
            <a:extLst>
              <a:ext uri="{FF2B5EF4-FFF2-40B4-BE49-F238E27FC236}">
                <a16:creationId xmlns:a16="http://schemas.microsoft.com/office/drawing/2014/main" id="{2155B0AC-BC01-4427-BF51-407B4AA877AF}"/>
              </a:ext>
            </a:extLst>
          </p:cNvPr>
          <p:cNvGrpSpPr/>
          <p:nvPr/>
        </p:nvGrpSpPr>
        <p:grpSpPr>
          <a:xfrm>
            <a:off x="9781733" y="1891845"/>
            <a:ext cx="889897" cy="479154"/>
            <a:chOff x="7395283" y="5821043"/>
            <a:chExt cx="205894" cy="512761"/>
          </a:xfrm>
        </p:grpSpPr>
        <p:sp>
          <p:nvSpPr>
            <p:cNvPr id="83" name="Freeform 11">
              <a:extLst>
                <a:ext uri="{FF2B5EF4-FFF2-40B4-BE49-F238E27FC236}">
                  <a16:creationId xmlns:a16="http://schemas.microsoft.com/office/drawing/2014/main" id="{00E8B83F-C257-4A13-9BFE-A1C841BBE06B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84" name="Rectangle 83">
              <a:extLst>
                <a:ext uri="{FF2B5EF4-FFF2-40B4-BE49-F238E27FC236}">
                  <a16:creationId xmlns:a16="http://schemas.microsoft.com/office/drawing/2014/main" id="{41B1107C-CF86-46F2-91E3-611E4F88A542}"/>
                </a:ext>
              </a:extLst>
            </p:cNvPr>
            <p:cNvSpPr/>
            <p:nvPr/>
          </p:nvSpPr>
          <p:spPr>
            <a:xfrm>
              <a:off x="7451233" y="5821043"/>
              <a:ext cx="138022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+5</a:t>
              </a:r>
            </a:p>
          </p:txBody>
        </p:sp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6FD8DB47-7E01-4DF1-8D68-F1DD42A99F5B}"/>
              </a:ext>
            </a:extLst>
          </p:cNvPr>
          <p:cNvGrpSpPr/>
          <p:nvPr/>
        </p:nvGrpSpPr>
        <p:grpSpPr>
          <a:xfrm>
            <a:off x="10518825" y="2389766"/>
            <a:ext cx="446400" cy="494964"/>
            <a:chOff x="6999307" y="926763"/>
            <a:chExt cx="446400" cy="494964"/>
          </a:xfrm>
        </p:grpSpPr>
        <p:cxnSp>
          <p:nvCxnSpPr>
            <p:cNvPr id="86" name="Straight Connector 85">
              <a:extLst>
                <a:ext uri="{FF2B5EF4-FFF2-40B4-BE49-F238E27FC236}">
                  <a16:creationId xmlns:a16="http://schemas.microsoft.com/office/drawing/2014/main" id="{2CD65B03-B1D4-4ECF-9906-90AF613252AA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87" name="Group 86">
              <a:extLst>
                <a:ext uri="{FF2B5EF4-FFF2-40B4-BE49-F238E27FC236}">
                  <a16:creationId xmlns:a16="http://schemas.microsoft.com/office/drawing/2014/main" id="{B3267D87-80B7-423E-8EC3-B49611050C66}"/>
                </a:ext>
              </a:extLst>
            </p:cNvPr>
            <p:cNvGrpSpPr/>
            <p:nvPr/>
          </p:nvGrpSpPr>
          <p:grpSpPr>
            <a:xfrm>
              <a:off x="6999307" y="928608"/>
              <a:ext cx="446400" cy="493119"/>
              <a:chOff x="6999307" y="928608"/>
              <a:chExt cx="446400" cy="493119"/>
            </a:xfrm>
          </p:grpSpPr>
          <p:sp>
            <p:nvSpPr>
              <p:cNvPr id="88" name="TextBox 87">
                <a:extLst>
                  <a:ext uri="{FF2B5EF4-FFF2-40B4-BE49-F238E27FC236}">
                    <a16:creationId xmlns:a16="http://schemas.microsoft.com/office/drawing/2014/main" id="{543BDB11-2617-4BFB-B939-7A015F514090}"/>
                  </a:ext>
                </a:extLst>
              </p:cNvPr>
              <p:cNvSpPr txBox="1"/>
              <p:nvPr/>
            </p:nvSpPr>
            <p:spPr>
              <a:xfrm>
                <a:off x="6999307" y="1021617"/>
                <a:ext cx="44640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5</a:t>
                </a:r>
              </a:p>
            </p:txBody>
          </p:sp>
          <p:cxnSp>
            <p:nvCxnSpPr>
              <p:cNvPr id="89" name="Straight Connector 88">
                <a:extLst>
                  <a:ext uri="{FF2B5EF4-FFF2-40B4-BE49-F238E27FC236}">
                    <a16:creationId xmlns:a16="http://schemas.microsoft.com/office/drawing/2014/main" id="{0B8BB394-DBC7-4974-8EF8-8B69184CD04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90" name="Straight Connector 89">
            <a:extLst>
              <a:ext uri="{FF2B5EF4-FFF2-40B4-BE49-F238E27FC236}">
                <a16:creationId xmlns:a16="http://schemas.microsoft.com/office/drawing/2014/main" id="{C4B8F528-DF17-4535-B482-5650C8980AFE}"/>
              </a:ext>
            </a:extLst>
          </p:cNvPr>
          <p:cNvCxnSpPr>
            <a:cxnSpLocks/>
          </p:cNvCxnSpPr>
          <p:nvPr/>
        </p:nvCxnSpPr>
        <p:spPr>
          <a:xfrm>
            <a:off x="8552690" y="2407945"/>
            <a:ext cx="2873623" cy="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Oval 90">
            <a:extLst>
              <a:ext uri="{FF2B5EF4-FFF2-40B4-BE49-F238E27FC236}">
                <a16:creationId xmlns:a16="http://schemas.microsoft.com/office/drawing/2014/main" id="{3B69FA22-3B1E-4AF2-AA47-C1CB6FB53740}"/>
              </a:ext>
            </a:extLst>
          </p:cNvPr>
          <p:cNvSpPr/>
          <p:nvPr/>
        </p:nvSpPr>
        <p:spPr>
          <a:xfrm>
            <a:off x="8819205" y="2242377"/>
            <a:ext cx="141038" cy="13690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93" name="Group 92">
            <a:extLst>
              <a:ext uri="{FF2B5EF4-FFF2-40B4-BE49-F238E27FC236}">
                <a16:creationId xmlns:a16="http://schemas.microsoft.com/office/drawing/2014/main" id="{06890B52-AEFF-4913-859B-EF42DC8A0225}"/>
              </a:ext>
            </a:extLst>
          </p:cNvPr>
          <p:cNvGrpSpPr/>
          <p:nvPr/>
        </p:nvGrpSpPr>
        <p:grpSpPr>
          <a:xfrm>
            <a:off x="416859" y="941293"/>
            <a:ext cx="8025974" cy="763878"/>
            <a:chOff x="416859" y="941293"/>
            <a:chExt cx="8025974" cy="763878"/>
          </a:xfrm>
        </p:grpSpPr>
        <p:sp>
          <p:nvSpPr>
            <p:cNvPr id="3" name="Oval 2">
              <a:extLst>
                <a:ext uri="{FF2B5EF4-FFF2-40B4-BE49-F238E27FC236}">
                  <a16:creationId xmlns:a16="http://schemas.microsoft.com/office/drawing/2014/main" id="{755C298B-0ACF-46F1-9475-185E32955DE9}"/>
                </a:ext>
              </a:extLst>
            </p:cNvPr>
            <p:cNvSpPr/>
            <p:nvPr/>
          </p:nvSpPr>
          <p:spPr>
            <a:xfrm>
              <a:off x="416859" y="941294"/>
              <a:ext cx="827317" cy="763877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2" name="Oval 91">
              <a:extLst>
                <a:ext uri="{FF2B5EF4-FFF2-40B4-BE49-F238E27FC236}">
                  <a16:creationId xmlns:a16="http://schemas.microsoft.com/office/drawing/2014/main" id="{0B706D10-90E3-43C8-8682-FFBA595F43F0}"/>
                </a:ext>
              </a:extLst>
            </p:cNvPr>
            <p:cNvSpPr/>
            <p:nvPr/>
          </p:nvSpPr>
          <p:spPr>
            <a:xfrm>
              <a:off x="7615516" y="941293"/>
              <a:ext cx="827317" cy="763877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70" name="Rectangle 69">
            <a:extLst>
              <a:ext uri="{FF2B5EF4-FFF2-40B4-BE49-F238E27FC236}">
                <a16:creationId xmlns:a16="http://schemas.microsoft.com/office/drawing/2014/main" id="{98197B35-04FF-48E1-BA7C-93C8ACC00C1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27214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7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58333E-6 -2.59259E-6 L 0.01927 -0.03796 C 0.0233 -0.04629 0.02929 -0.05069 0.0358 -0.05069 C 0.04296 -0.05069 0.04882 -0.04629 0.05286 -0.03796 L 0.07252 -2.59259E-6 " pathEditMode="relative" rAng="0" ptsTypes="AAAAA">
                                      <p:cBhvr>
                                        <p:cTn id="1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20" y="-25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7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252 -2.59259E-6 L 0.09179 -0.03703 C 0.09596 -0.04537 0.10221 -0.04977 0.10846 -0.04977 C 0.11588 -0.04977 0.12174 -0.04537 0.12578 -0.03703 L 0.14583 -2.59259E-6 " pathEditMode="relative" rAng="0" ptsTypes="AAAAA">
                                      <p:cBhvr>
                                        <p:cTn id="3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9" y="-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37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6 -2.59259E-6 L 0.01927 -0.03796 C 0.0233 -0.04629 0.02929 -0.05069 0.0358 -0.05069 C 0.04296 -0.05069 0.04882 -0.04629 0.05286 -0.03796 L 0.07252 -2.59259E-6 " pathEditMode="relative" rAng="0" ptsTypes="AAAAA">
                                      <p:cBhvr>
                                        <p:cTn id="69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20" y="-25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000"/>
                            </p:stCondLst>
                            <p:childTnLst>
                              <p:par>
                                <p:cTn id="71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37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252 -2.59259E-6 L 0.09179 -0.03703 C 0.09596 -0.04537 0.10221 -0.04977 0.10846 -0.04977 C 0.11588 -0.04977 0.12174 -0.04537 0.12578 -0.03703 L 0.14583 -2.59259E-6 " pathEditMode="relative" rAng="0" ptsTypes="AAAAA">
                                      <p:cBhvr>
                                        <p:cTn id="85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9" y="-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1000"/>
                            </p:stCondLst>
                            <p:childTnLst>
                              <p:par>
                                <p:cTn id="87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-4.07407E-6 L 0.07474 0.00139 " pathEditMode="relative" rAng="0" ptsTypes="AA">
                                      <p:cBhvr>
                                        <p:cTn id="101" dur="2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737" y="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37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167E-6 2.96296E-6 L 0.01927 -0.03797 C 0.0233 -0.0463 0.02929 -0.0507 0.0358 -0.0507 C 0.04297 -0.0507 0.04882 -0.0463 0.05286 -0.03797 L 0.07252 2.96296E-6 " pathEditMode="relative" rAng="0" ptsTypes="AAAAA">
                                      <p:cBhvr>
                                        <p:cTn id="118" dur="1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20" y="-25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1000"/>
                            </p:stCondLst>
                            <p:childTnLst>
                              <p:par>
                                <p:cTn id="120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37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252 2.96296E-6 L 0.09179 -0.03704 C 0.09596 -0.04537 0.10221 -0.04977 0.10846 -0.04977 C 0.11588 -0.04977 0.12174 -0.04537 0.12578 -0.03704 L 0.14583 2.96296E-6 " pathEditMode="relative" rAng="0" ptsTypes="AAAAA">
                                      <p:cBhvr>
                                        <p:cTn id="134" dur="1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9" y="-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1000"/>
                            </p:stCondLst>
                            <p:childTnLst>
                              <p:par>
                                <p:cTn id="136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6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474 0.00139 L 0.15287 0.00139 " pathEditMode="relative" rAng="0" ptsTypes="AA">
                                      <p:cBhvr>
                                        <p:cTn id="150" dur="2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06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5" grpId="1" animBg="1"/>
      <p:bldP spid="25" grpId="2" animBg="1"/>
      <p:bldP spid="47" grpId="0" animBg="1"/>
      <p:bldP spid="47" grpId="1" animBg="1"/>
      <p:bldP spid="47" grpId="2" animBg="1"/>
      <p:bldP spid="91" grpId="0" animBg="1"/>
      <p:bldP spid="91" grpId="1" animBg="1"/>
      <p:bldP spid="91" grpId="2" animBg="1"/>
    </p:bld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D7ED768-6FAE-4F90-B20C-9C14836036D3}"/>
              </a:ext>
            </a:extLst>
          </p:cNvPr>
          <p:cNvSpPr/>
          <p:nvPr/>
        </p:nvSpPr>
        <p:spPr>
          <a:xfrm>
            <a:off x="56123" y="50000"/>
            <a:ext cx="618566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/>
              <a:t>Here is part of a temperature scale.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31A6B66-09B2-4118-84EE-D7556829CBF7}"/>
              </a:ext>
            </a:extLst>
          </p:cNvPr>
          <p:cNvSpPr/>
          <p:nvPr/>
        </p:nvSpPr>
        <p:spPr>
          <a:xfrm>
            <a:off x="56123" y="2644169"/>
            <a:ext cx="701437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/>
              <a:t>What is the temperature shown at A?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CA2868C-12B9-4268-BFF0-65F9E8560BEC}"/>
              </a:ext>
            </a:extLst>
          </p:cNvPr>
          <p:cNvSpPr/>
          <p:nvPr/>
        </p:nvSpPr>
        <p:spPr>
          <a:xfrm>
            <a:off x="56123" y="3341203"/>
            <a:ext cx="933257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/>
              <a:t>What temperature is 20 degrees higher than A?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138EA25-6551-4021-9D50-C4F2F7C635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5269" y="634775"/>
            <a:ext cx="8310697" cy="212317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290C8D8-F5D7-46F5-A6FE-D3EDF5D8EA1E}"/>
              </a:ext>
            </a:extLst>
          </p:cNvPr>
          <p:cNvSpPr txBox="1"/>
          <p:nvPr/>
        </p:nvSpPr>
        <p:spPr>
          <a:xfrm>
            <a:off x="6515539" y="2627495"/>
            <a:ext cx="218955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-7°C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89C7C517-78B6-404D-9600-62DA09A53FAE}"/>
              </a:ext>
            </a:extLst>
          </p:cNvPr>
          <p:cNvGrpSpPr/>
          <p:nvPr/>
        </p:nvGrpSpPr>
        <p:grpSpPr>
          <a:xfrm>
            <a:off x="1452297" y="4550437"/>
            <a:ext cx="650662" cy="492950"/>
            <a:chOff x="3827420" y="928777"/>
            <a:chExt cx="650662" cy="492950"/>
          </a:xfrm>
        </p:grpSpPr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D3932E26-36DE-4974-8123-CC5E7FDF4069}"/>
                </a:ext>
              </a:extLst>
            </p:cNvPr>
            <p:cNvCxnSpPr>
              <a:cxnSpLocks/>
            </p:cNvCxnSpPr>
            <p:nvPr/>
          </p:nvCxnSpPr>
          <p:spPr>
            <a:xfrm>
              <a:off x="4042416" y="928777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58A431E6-07BD-4272-8C48-576064161AC7}"/>
                </a:ext>
              </a:extLst>
            </p:cNvPr>
            <p:cNvSpPr txBox="1"/>
            <p:nvPr/>
          </p:nvSpPr>
          <p:spPr>
            <a:xfrm>
              <a:off x="3827420" y="1021617"/>
              <a:ext cx="65066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-7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AE8503B7-26EA-44DD-A7AD-EBD293792B04}"/>
              </a:ext>
            </a:extLst>
          </p:cNvPr>
          <p:cNvGrpSpPr/>
          <p:nvPr/>
        </p:nvGrpSpPr>
        <p:grpSpPr>
          <a:xfrm>
            <a:off x="2394167" y="4547684"/>
            <a:ext cx="758460" cy="494964"/>
            <a:chOff x="6994664" y="926763"/>
            <a:chExt cx="758460" cy="494964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07E8E742-6A77-411F-A920-0CC7151F3EDA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6849C72C-DC3F-4750-934B-7C8B5F384B72}"/>
                </a:ext>
              </a:extLst>
            </p:cNvPr>
            <p:cNvGrpSpPr/>
            <p:nvPr/>
          </p:nvGrpSpPr>
          <p:grpSpPr>
            <a:xfrm>
              <a:off x="6994664" y="928608"/>
              <a:ext cx="758460" cy="493119"/>
              <a:chOff x="6994664" y="928608"/>
              <a:chExt cx="758460" cy="493119"/>
            </a:xfrm>
          </p:grpSpPr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43AFAA8E-54B4-4318-B54F-B775AAFCCC06}"/>
                  </a:ext>
                </a:extLst>
              </p:cNvPr>
              <p:cNvSpPr txBox="1"/>
              <p:nvPr/>
            </p:nvSpPr>
            <p:spPr>
              <a:xfrm>
                <a:off x="6994664" y="1021617"/>
                <a:ext cx="75846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0</a:t>
                </a:r>
              </a:p>
            </p:txBody>
          </p:sp>
          <p:cxnSp>
            <p:nvCxnSpPr>
              <p:cNvPr id="15" name="Straight Connector 14">
                <a:extLst>
                  <a:ext uri="{FF2B5EF4-FFF2-40B4-BE49-F238E27FC236}">
                    <a16:creationId xmlns:a16="http://schemas.microsoft.com/office/drawing/2014/main" id="{657BAD9A-F330-4578-A887-C6DAB0E035D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6" name="Group 91">
            <a:extLst>
              <a:ext uri="{FF2B5EF4-FFF2-40B4-BE49-F238E27FC236}">
                <a16:creationId xmlns:a16="http://schemas.microsoft.com/office/drawing/2014/main" id="{6A1E1CA1-7AD4-49BC-B113-C1EDF4822127}"/>
              </a:ext>
            </a:extLst>
          </p:cNvPr>
          <p:cNvGrpSpPr/>
          <p:nvPr/>
        </p:nvGrpSpPr>
        <p:grpSpPr>
          <a:xfrm>
            <a:off x="1656305" y="4051812"/>
            <a:ext cx="893612" cy="479154"/>
            <a:chOff x="7395283" y="5821043"/>
            <a:chExt cx="205894" cy="512761"/>
          </a:xfrm>
        </p:grpSpPr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D46AF04A-4EBF-4DD3-9471-C899860A9402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FD9A5FC4-13AA-4EEE-8F06-9293E5B1B926}"/>
                </a:ext>
              </a:extLst>
            </p:cNvPr>
            <p:cNvSpPr/>
            <p:nvPr/>
          </p:nvSpPr>
          <p:spPr>
            <a:xfrm>
              <a:off x="7451530" y="5821043"/>
              <a:ext cx="125726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+7</a:t>
              </a:r>
            </a:p>
          </p:txBody>
        </p:sp>
      </p:grpSp>
      <p:grpSp>
        <p:nvGrpSpPr>
          <p:cNvPr id="19" name="Group 91">
            <a:extLst>
              <a:ext uri="{FF2B5EF4-FFF2-40B4-BE49-F238E27FC236}">
                <a16:creationId xmlns:a16="http://schemas.microsoft.com/office/drawing/2014/main" id="{DD04CABF-2B47-4672-8728-04FC2D4EAACC}"/>
              </a:ext>
            </a:extLst>
          </p:cNvPr>
          <p:cNvGrpSpPr/>
          <p:nvPr/>
        </p:nvGrpSpPr>
        <p:grpSpPr>
          <a:xfrm>
            <a:off x="2552854" y="4047381"/>
            <a:ext cx="889898" cy="479154"/>
            <a:chOff x="7395283" y="5821043"/>
            <a:chExt cx="205894" cy="512761"/>
          </a:xfrm>
        </p:grpSpPr>
        <p:sp>
          <p:nvSpPr>
            <p:cNvPr id="20" name="Freeform 11">
              <a:extLst>
                <a:ext uri="{FF2B5EF4-FFF2-40B4-BE49-F238E27FC236}">
                  <a16:creationId xmlns:a16="http://schemas.microsoft.com/office/drawing/2014/main" id="{A2245B49-9928-411F-B660-07F59DA62A42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D105806C-084B-4ED3-9283-98518E12560C}"/>
                </a:ext>
              </a:extLst>
            </p:cNvPr>
            <p:cNvSpPr/>
            <p:nvPr/>
          </p:nvSpPr>
          <p:spPr>
            <a:xfrm>
              <a:off x="7434407" y="5821043"/>
              <a:ext cx="150015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+13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870640FD-0751-410E-8640-D41FFDD1997B}"/>
              </a:ext>
            </a:extLst>
          </p:cNvPr>
          <p:cNvGrpSpPr/>
          <p:nvPr/>
        </p:nvGrpSpPr>
        <p:grpSpPr>
          <a:xfrm>
            <a:off x="3223119" y="4545302"/>
            <a:ext cx="791845" cy="494964"/>
            <a:chOff x="6932517" y="926763"/>
            <a:chExt cx="791845" cy="494964"/>
          </a:xfrm>
        </p:grpSpPr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AA1B1B15-EDAE-4D0C-8A6B-B677E1EE307D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C85F3756-F7B2-46A2-9F70-84F22325E60B}"/>
                </a:ext>
              </a:extLst>
            </p:cNvPr>
            <p:cNvGrpSpPr/>
            <p:nvPr/>
          </p:nvGrpSpPr>
          <p:grpSpPr>
            <a:xfrm>
              <a:off x="6932517" y="928608"/>
              <a:ext cx="791845" cy="493119"/>
              <a:chOff x="6932517" y="928608"/>
              <a:chExt cx="791845" cy="493119"/>
            </a:xfrm>
          </p:grpSpPr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B1DC1A80-47B6-4B49-8BC8-0FFCC12A5023}"/>
                  </a:ext>
                </a:extLst>
              </p:cNvPr>
              <p:cNvSpPr txBox="1"/>
              <p:nvPr/>
            </p:nvSpPr>
            <p:spPr>
              <a:xfrm>
                <a:off x="6932517" y="1021617"/>
                <a:ext cx="791845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13</a:t>
                </a:r>
              </a:p>
            </p:txBody>
          </p:sp>
          <p:cxnSp>
            <p:nvCxnSpPr>
              <p:cNvPr id="26" name="Straight Connector 25">
                <a:extLst>
                  <a:ext uri="{FF2B5EF4-FFF2-40B4-BE49-F238E27FC236}">
                    <a16:creationId xmlns:a16="http://schemas.microsoft.com/office/drawing/2014/main" id="{BCE6BDFC-A8CA-44AF-A28A-FDA97CB451D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C0D39416-AD36-45CC-B3DF-4E6747823EEC}"/>
              </a:ext>
            </a:extLst>
          </p:cNvPr>
          <p:cNvCxnSpPr>
            <a:cxnSpLocks/>
          </p:cNvCxnSpPr>
          <p:nvPr/>
        </p:nvCxnSpPr>
        <p:spPr>
          <a:xfrm>
            <a:off x="1323774" y="4563481"/>
            <a:ext cx="2873623" cy="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Oval 27">
            <a:extLst>
              <a:ext uri="{FF2B5EF4-FFF2-40B4-BE49-F238E27FC236}">
                <a16:creationId xmlns:a16="http://schemas.microsoft.com/office/drawing/2014/main" id="{664C8F5E-2729-4817-8EEA-993C45FCFD48}"/>
              </a:ext>
            </a:extLst>
          </p:cNvPr>
          <p:cNvSpPr/>
          <p:nvPr/>
        </p:nvSpPr>
        <p:spPr>
          <a:xfrm>
            <a:off x="1590289" y="4397913"/>
            <a:ext cx="141038" cy="13690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D31CEFFF-0848-43B9-9605-023D467B2F67}"/>
              </a:ext>
            </a:extLst>
          </p:cNvPr>
          <p:cNvSpPr txBox="1"/>
          <p:nvPr/>
        </p:nvSpPr>
        <p:spPr>
          <a:xfrm>
            <a:off x="4567581" y="4110998"/>
            <a:ext cx="21895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20 – 7 = 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83809214-BFC6-4EB2-8FF6-54042F2E09D5}"/>
              </a:ext>
            </a:extLst>
          </p:cNvPr>
          <p:cNvSpPr txBox="1"/>
          <p:nvPr/>
        </p:nvSpPr>
        <p:spPr>
          <a:xfrm>
            <a:off x="5967123" y="4112516"/>
            <a:ext cx="7900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13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FB284915-E092-41EC-9D03-C8FF9FE9F67E}"/>
              </a:ext>
            </a:extLst>
          </p:cNvPr>
          <p:cNvSpPr txBox="1"/>
          <p:nvPr/>
        </p:nvSpPr>
        <p:spPr>
          <a:xfrm>
            <a:off x="8148777" y="3318119"/>
            <a:ext cx="218955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13°C</a:t>
            </a:r>
          </a:p>
        </p:txBody>
      </p:sp>
    </p:spTree>
    <p:extLst>
      <p:ext uri="{BB962C8B-B14F-4D97-AF65-F5344CB8AC3E}">
        <p14:creationId xmlns:p14="http://schemas.microsoft.com/office/powerpoint/2010/main" val="24417390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7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2.59259E-6 L 0.01927 -0.03797 C 0.02331 -0.0463 0.02929 -0.0507 0.03581 -0.0507 C 0.04297 -0.0507 0.04883 -0.0463 0.05286 -0.03797 L 0.07252 2.59259E-6 " pathEditMode="relative" rAng="0" ptsTypes="AAAAA">
                                      <p:cBhvr>
                                        <p:cTn id="2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20" y="-25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7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252 2.59259E-6 L 0.09179 -0.03704 C 0.09596 -0.04537 0.10221 -0.04977 0.10846 -0.04977 C 0.11588 -0.04977 0.12174 -0.04537 0.12578 -0.03704 L 0.14583 2.59259E-6 " pathEditMode="relative" rAng="0" ptsTypes="AAAAA">
                                      <p:cBhvr>
                                        <p:cTn id="50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9" y="-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000"/>
                            </p:stCondLst>
                            <p:childTnLst>
                              <p:par>
                                <p:cTn id="52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28" grpId="0" animBg="1"/>
      <p:bldP spid="28" grpId="1" animBg="1"/>
      <p:bldP spid="28" grpId="2" animBg="1"/>
      <p:bldP spid="29" grpId="0"/>
      <p:bldP spid="30" grpId="0"/>
      <p:bldP spid="31" grpId="0"/>
    </p:bld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6B9EF8D-5DD3-478A-A191-18FB57A40A85}"/>
              </a:ext>
            </a:extLst>
          </p:cNvPr>
          <p:cNvSpPr/>
          <p:nvPr/>
        </p:nvSpPr>
        <p:spPr>
          <a:xfrm>
            <a:off x="56123" y="50000"/>
            <a:ext cx="11969622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The temperature in the fridge is 4°C. </a:t>
            </a:r>
          </a:p>
          <a:p>
            <a:r>
              <a:rPr lang="en-US" sz="3200" b="1" dirty="0"/>
              <a:t>The temperature in the freezer is -18°C. </a:t>
            </a:r>
          </a:p>
          <a:p>
            <a:r>
              <a:rPr lang="en-US" sz="3200" b="1" dirty="0"/>
              <a:t>What is the difference in temperature between the fridge and the freezer? </a:t>
            </a:r>
            <a:endParaRPr lang="en-US" sz="2800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405DFA3-CA41-403A-AD62-ADBC2400F9E0}"/>
              </a:ext>
            </a:extLst>
          </p:cNvPr>
          <p:cNvGrpSpPr/>
          <p:nvPr/>
        </p:nvGrpSpPr>
        <p:grpSpPr>
          <a:xfrm>
            <a:off x="1976305" y="2213827"/>
            <a:ext cx="522900" cy="492950"/>
            <a:chOff x="3754064" y="928777"/>
            <a:chExt cx="522900" cy="492950"/>
          </a:xfrm>
        </p:grpSpPr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E00AF850-5F69-48FD-8614-76D792749D2D}"/>
                </a:ext>
              </a:extLst>
            </p:cNvPr>
            <p:cNvCxnSpPr>
              <a:cxnSpLocks/>
            </p:cNvCxnSpPr>
            <p:nvPr/>
          </p:nvCxnSpPr>
          <p:spPr>
            <a:xfrm>
              <a:off x="4042416" y="928777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1CD5ADE1-1880-4C12-8CED-D51381932023}"/>
                </a:ext>
              </a:extLst>
            </p:cNvPr>
            <p:cNvSpPr txBox="1"/>
            <p:nvPr/>
          </p:nvSpPr>
          <p:spPr>
            <a:xfrm>
              <a:off x="3754064" y="1021617"/>
              <a:ext cx="5229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-18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1E6F8E07-F59B-4A50-BC10-B9BB96C35C1F}"/>
              </a:ext>
            </a:extLst>
          </p:cNvPr>
          <p:cNvGrpSpPr/>
          <p:nvPr/>
        </p:nvGrpSpPr>
        <p:grpSpPr>
          <a:xfrm>
            <a:off x="3006882" y="2211074"/>
            <a:ext cx="189378" cy="494964"/>
            <a:chOff x="7010015" y="926763"/>
            <a:chExt cx="189378" cy="494964"/>
          </a:xfrm>
        </p:grpSpPr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4D547F82-D3E3-4582-B4B7-335F3D35B163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81D1C278-04C1-4C9A-8CDF-179522158C88}"/>
                </a:ext>
              </a:extLst>
            </p:cNvPr>
            <p:cNvGrpSpPr/>
            <p:nvPr/>
          </p:nvGrpSpPr>
          <p:grpSpPr>
            <a:xfrm>
              <a:off x="7010015" y="928608"/>
              <a:ext cx="189378" cy="493119"/>
              <a:chOff x="7010015" y="928608"/>
              <a:chExt cx="189378" cy="49311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DFBE0FBB-319F-4897-A54E-197A9C62F83D}"/>
                  </a:ext>
                </a:extLst>
              </p:cNvPr>
              <p:cNvSpPr txBox="1"/>
              <p:nvPr/>
            </p:nvSpPr>
            <p:spPr>
              <a:xfrm>
                <a:off x="7010015" y="1021617"/>
                <a:ext cx="18937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0</a:t>
                </a:r>
              </a:p>
            </p:txBody>
          </p:sp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B4DBB2D9-88C4-4972-A0C0-D428078D775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2" name="Group 91">
            <a:extLst>
              <a:ext uri="{FF2B5EF4-FFF2-40B4-BE49-F238E27FC236}">
                <a16:creationId xmlns:a16="http://schemas.microsoft.com/office/drawing/2014/main" id="{99E5F1A6-4482-463F-9FFB-379BFB0290FB}"/>
              </a:ext>
            </a:extLst>
          </p:cNvPr>
          <p:cNvGrpSpPr/>
          <p:nvPr/>
        </p:nvGrpSpPr>
        <p:grpSpPr>
          <a:xfrm>
            <a:off x="2253669" y="1715202"/>
            <a:ext cx="893612" cy="479154"/>
            <a:chOff x="7395283" y="5821043"/>
            <a:chExt cx="205894" cy="512761"/>
          </a:xfrm>
        </p:grpSpPr>
        <p:sp>
          <p:nvSpPr>
            <p:cNvPr id="13" name="Freeform 11">
              <a:extLst>
                <a:ext uri="{FF2B5EF4-FFF2-40B4-BE49-F238E27FC236}">
                  <a16:creationId xmlns:a16="http://schemas.microsoft.com/office/drawing/2014/main" id="{A4D97710-179E-4652-8175-C9D3C525DFE7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BF472B0F-D14F-4366-BE1F-5E5407DF7C3F}"/>
                </a:ext>
              </a:extLst>
            </p:cNvPr>
            <p:cNvSpPr/>
            <p:nvPr/>
          </p:nvSpPr>
          <p:spPr>
            <a:xfrm>
              <a:off x="7434921" y="5821043"/>
              <a:ext cx="142335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+18</a:t>
              </a:r>
            </a:p>
          </p:txBody>
        </p:sp>
      </p:grpSp>
      <p:grpSp>
        <p:nvGrpSpPr>
          <p:cNvPr id="15" name="Group 91">
            <a:extLst>
              <a:ext uri="{FF2B5EF4-FFF2-40B4-BE49-F238E27FC236}">
                <a16:creationId xmlns:a16="http://schemas.microsoft.com/office/drawing/2014/main" id="{A1C4AE40-9A02-4031-8911-50C610F0E410}"/>
              </a:ext>
            </a:extLst>
          </p:cNvPr>
          <p:cNvGrpSpPr/>
          <p:nvPr/>
        </p:nvGrpSpPr>
        <p:grpSpPr>
          <a:xfrm>
            <a:off x="3150181" y="1710771"/>
            <a:ext cx="889897" cy="479154"/>
            <a:chOff x="7395283" y="5821043"/>
            <a:chExt cx="205894" cy="512761"/>
          </a:xfrm>
        </p:grpSpPr>
        <p:sp>
          <p:nvSpPr>
            <p:cNvPr id="16" name="Freeform 11">
              <a:extLst>
                <a:ext uri="{FF2B5EF4-FFF2-40B4-BE49-F238E27FC236}">
                  <a16:creationId xmlns:a16="http://schemas.microsoft.com/office/drawing/2014/main" id="{89C65831-C949-4B2C-932B-EEC8026F043F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D077CB9D-8090-4922-B374-6BA6DBAD7D92}"/>
                </a:ext>
              </a:extLst>
            </p:cNvPr>
            <p:cNvSpPr/>
            <p:nvPr/>
          </p:nvSpPr>
          <p:spPr>
            <a:xfrm>
              <a:off x="7448118" y="5821043"/>
              <a:ext cx="138022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+4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BDC06298-7CD2-4857-822B-E08373777C2C}"/>
              </a:ext>
            </a:extLst>
          </p:cNvPr>
          <p:cNvGrpSpPr/>
          <p:nvPr/>
        </p:nvGrpSpPr>
        <p:grpSpPr>
          <a:xfrm>
            <a:off x="3887269" y="2208692"/>
            <a:ext cx="446400" cy="494964"/>
            <a:chOff x="6999303" y="926763"/>
            <a:chExt cx="446400" cy="494964"/>
          </a:xfrm>
        </p:grpSpPr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4F30ED14-392E-47EE-A91A-DF8277260776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EF5CA749-EDBE-4022-A454-3B1ED0072037}"/>
                </a:ext>
              </a:extLst>
            </p:cNvPr>
            <p:cNvGrpSpPr/>
            <p:nvPr/>
          </p:nvGrpSpPr>
          <p:grpSpPr>
            <a:xfrm>
              <a:off x="6999303" y="928608"/>
              <a:ext cx="446400" cy="493119"/>
              <a:chOff x="6999303" y="928608"/>
              <a:chExt cx="446400" cy="493119"/>
            </a:xfrm>
          </p:grpSpPr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612B060D-67FF-4972-8B7B-3E0501FFD077}"/>
                  </a:ext>
                </a:extLst>
              </p:cNvPr>
              <p:cNvSpPr txBox="1"/>
              <p:nvPr/>
            </p:nvSpPr>
            <p:spPr>
              <a:xfrm>
                <a:off x="6999303" y="1021617"/>
                <a:ext cx="44640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4</a:t>
                </a:r>
              </a:p>
            </p:txBody>
          </p:sp>
          <p:cxnSp>
            <p:nvCxnSpPr>
              <p:cNvPr id="22" name="Straight Connector 21">
                <a:extLst>
                  <a:ext uri="{FF2B5EF4-FFF2-40B4-BE49-F238E27FC236}">
                    <a16:creationId xmlns:a16="http://schemas.microsoft.com/office/drawing/2014/main" id="{B3B089D2-96A1-48C7-A302-0FA67BB80F4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7D60BD3E-17CE-4A6F-85C7-63A536127BA2}"/>
              </a:ext>
            </a:extLst>
          </p:cNvPr>
          <p:cNvCxnSpPr>
            <a:cxnSpLocks/>
          </p:cNvCxnSpPr>
          <p:nvPr/>
        </p:nvCxnSpPr>
        <p:spPr>
          <a:xfrm>
            <a:off x="1921138" y="2226871"/>
            <a:ext cx="2873623" cy="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Oval 23">
            <a:extLst>
              <a:ext uri="{FF2B5EF4-FFF2-40B4-BE49-F238E27FC236}">
                <a16:creationId xmlns:a16="http://schemas.microsoft.com/office/drawing/2014/main" id="{F0EF08ED-C177-4343-9527-42D19418E550}"/>
              </a:ext>
            </a:extLst>
          </p:cNvPr>
          <p:cNvSpPr/>
          <p:nvPr/>
        </p:nvSpPr>
        <p:spPr>
          <a:xfrm>
            <a:off x="2187653" y="2061303"/>
            <a:ext cx="141038" cy="13690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48B4A594-2A49-4DF9-8B01-18339F5F4235}"/>
              </a:ext>
            </a:extLst>
          </p:cNvPr>
          <p:cNvSpPr/>
          <p:nvPr/>
        </p:nvSpPr>
        <p:spPr>
          <a:xfrm>
            <a:off x="5043777" y="1866759"/>
            <a:ext cx="406168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The difference is 22°C. </a:t>
            </a:r>
            <a:endParaRPr lang="en-GB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03974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7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2.22222E-6 L 0.01927 -0.03797 C 0.02331 -0.0463 0.0293 -0.0507 0.03581 -0.0507 C 0.04297 -0.0507 0.04883 -0.0463 0.05286 -0.03797 L 0.07252 2.22222E-6 " pathEditMode="relative" rAng="0" ptsTypes="AAAAA">
                                      <p:cBhvr>
                                        <p:cTn id="1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20" y="-25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7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252 2.22222E-6 L 0.0918 -0.03704 C 0.09596 -0.04537 0.10221 -0.04977 0.10846 -0.04977 C 0.11588 -0.04977 0.12174 -0.04537 0.12578 -0.03704 L 0.14583 2.22222E-6 " pathEditMode="relative" rAng="0" ptsTypes="AAAAA">
                                      <p:cBhvr>
                                        <p:cTn id="3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9" y="-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4" grpId="1" animBg="1"/>
      <p:bldP spid="24" grpId="2" animBg="1"/>
      <p:bldP spid="25" grpId="0"/>
    </p:bld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The temperature inside an aeroplane is 20°C. </a:t>
            </a:r>
          </a:p>
          <a:p>
            <a:r>
              <a:rPr lang="en-US" sz="3200" b="1" dirty="0"/>
              <a:t>The temperature outside the aeroplane is –30°C.</a:t>
            </a:r>
          </a:p>
          <a:p>
            <a:r>
              <a:rPr lang="en-US" sz="3200" b="1" dirty="0"/>
              <a:t>What is the difference between these temperatures?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1B4BE4F-865A-48C6-BD3B-9B25EA47C945}"/>
              </a:ext>
            </a:extLst>
          </p:cNvPr>
          <p:cNvGrpSpPr/>
          <p:nvPr/>
        </p:nvGrpSpPr>
        <p:grpSpPr>
          <a:xfrm>
            <a:off x="1976305" y="2213827"/>
            <a:ext cx="522900" cy="492950"/>
            <a:chOff x="3754064" y="928777"/>
            <a:chExt cx="522900" cy="492950"/>
          </a:xfrm>
        </p:grpSpPr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B23C3C01-54D4-453C-9841-94956E46C712}"/>
                </a:ext>
              </a:extLst>
            </p:cNvPr>
            <p:cNvCxnSpPr>
              <a:cxnSpLocks/>
            </p:cNvCxnSpPr>
            <p:nvPr/>
          </p:nvCxnSpPr>
          <p:spPr>
            <a:xfrm>
              <a:off x="4042416" y="928777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3900813B-A0D7-4E58-9DE2-88AF3D03DDF8}"/>
                </a:ext>
              </a:extLst>
            </p:cNvPr>
            <p:cNvSpPr txBox="1"/>
            <p:nvPr/>
          </p:nvSpPr>
          <p:spPr>
            <a:xfrm>
              <a:off x="3754064" y="1021617"/>
              <a:ext cx="5229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-30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8336F38B-8790-4925-902D-D707544BB05A}"/>
              </a:ext>
            </a:extLst>
          </p:cNvPr>
          <p:cNvGrpSpPr/>
          <p:nvPr/>
        </p:nvGrpSpPr>
        <p:grpSpPr>
          <a:xfrm>
            <a:off x="3006882" y="2211074"/>
            <a:ext cx="189378" cy="494964"/>
            <a:chOff x="7010015" y="926763"/>
            <a:chExt cx="189378" cy="494964"/>
          </a:xfrm>
        </p:grpSpPr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F7A8C048-5074-4548-99FF-C4A8D0F5A314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1AC54AC8-D63F-490B-BA88-B2487A90D1E2}"/>
                </a:ext>
              </a:extLst>
            </p:cNvPr>
            <p:cNvGrpSpPr/>
            <p:nvPr/>
          </p:nvGrpSpPr>
          <p:grpSpPr>
            <a:xfrm>
              <a:off x="7010015" y="928608"/>
              <a:ext cx="189378" cy="493119"/>
              <a:chOff x="7010015" y="928608"/>
              <a:chExt cx="189378" cy="49311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93C50FFA-191D-4401-8975-F07C6D9F7686}"/>
                  </a:ext>
                </a:extLst>
              </p:cNvPr>
              <p:cNvSpPr txBox="1"/>
              <p:nvPr/>
            </p:nvSpPr>
            <p:spPr>
              <a:xfrm>
                <a:off x="7010015" y="1021617"/>
                <a:ext cx="18937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0</a:t>
                </a:r>
              </a:p>
            </p:txBody>
          </p:sp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639A388E-9164-4A33-B2AF-8CDAE5AAA77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2" name="Group 91">
            <a:extLst>
              <a:ext uri="{FF2B5EF4-FFF2-40B4-BE49-F238E27FC236}">
                <a16:creationId xmlns:a16="http://schemas.microsoft.com/office/drawing/2014/main" id="{82430525-EC96-48AA-BC20-677C70A1D29C}"/>
              </a:ext>
            </a:extLst>
          </p:cNvPr>
          <p:cNvGrpSpPr/>
          <p:nvPr/>
        </p:nvGrpSpPr>
        <p:grpSpPr>
          <a:xfrm>
            <a:off x="2253669" y="1715202"/>
            <a:ext cx="893612" cy="479154"/>
            <a:chOff x="7395283" y="5821043"/>
            <a:chExt cx="205894" cy="512761"/>
          </a:xfrm>
        </p:grpSpPr>
        <p:sp>
          <p:nvSpPr>
            <p:cNvPr id="13" name="Freeform 11">
              <a:extLst>
                <a:ext uri="{FF2B5EF4-FFF2-40B4-BE49-F238E27FC236}">
                  <a16:creationId xmlns:a16="http://schemas.microsoft.com/office/drawing/2014/main" id="{7C25B81D-76A3-49AF-AAA9-99769F97E510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58B11A50-23AD-4C0D-AFCD-AB6D0E207553}"/>
                </a:ext>
              </a:extLst>
            </p:cNvPr>
            <p:cNvSpPr/>
            <p:nvPr/>
          </p:nvSpPr>
          <p:spPr>
            <a:xfrm>
              <a:off x="7434921" y="5821043"/>
              <a:ext cx="142335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+30</a:t>
              </a:r>
            </a:p>
          </p:txBody>
        </p:sp>
      </p:grpSp>
      <p:grpSp>
        <p:nvGrpSpPr>
          <p:cNvPr id="15" name="Group 91">
            <a:extLst>
              <a:ext uri="{FF2B5EF4-FFF2-40B4-BE49-F238E27FC236}">
                <a16:creationId xmlns:a16="http://schemas.microsoft.com/office/drawing/2014/main" id="{84CA16FD-E9D5-41F9-9D6B-22FDDB9D5951}"/>
              </a:ext>
            </a:extLst>
          </p:cNvPr>
          <p:cNvGrpSpPr/>
          <p:nvPr/>
        </p:nvGrpSpPr>
        <p:grpSpPr>
          <a:xfrm>
            <a:off x="3150181" y="1710771"/>
            <a:ext cx="889897" cy="479154"/>
            <a:chOff x="7395283" y="5821043"/>
            <a:chExt cx="205894" cy="512761"/>
          </a:xfrm>
        </p:grpSpPr>
        <p:sp>
          <p:nvSpPr>
            <p:cNvPr id="16" name="Freeform 11">
              <a:extLst>
                <a:ext uri="{FF2B5EF4-FFF2-40B4-BE49-F238E27FC236}">
                  <a16:creationId xmlns:a16="http://schemas.microsoft.com/office/drawing/2014/main" id="{11486097-935C-4C8B-9DBE-78479DD88679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8A65C15A-49F8-49BA-9A45-9C66BC03579D}"/>
                </a:ext>
              </a:extLst>
            </p:cNvPr>
            <p:cNvSpPr/>
            <p:nvPr/>
          </p:nvSpPr>
          <p:spPr>
            <a:xfrm>
              <a:off x="7438785" y="5821043"/>
              <a:ext cx="138022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+20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E2EE1A8D-082B-4C4B-AB5F-794BA8347CCA}"/>
              </a:ext>
            </a:extLst>
          </p:cNvPr>
          <p:cNvGrpSpPr/>
          <p:nvPr/>
        </p:nvGrpSpPr>
        <p:grpSpPr>
          <a:xfrm>
            <a:off x="3833481" y="2208692"/>
            <a:ext cx="446400" cy="494964"/>
            <a:chOff x="6945515" y="926763"/>
            <a:chExt cx="446400" cy="494964"/>
          </a:xfrm>
        </p:grpSpPr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7F110D83-59D2-42A6-9CCF-602E3187413C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D0CD1F29-D535-4241-999A-781BFEF170D2}"/>
                </a:ext>
              </a:extLst>
            </p:cNvPr>
            <p:cNvGrpSpPr/>
            <p:nvPr/>
          </p:nvGrpSpPr>
          <p:grpSpPr>
            <a:xfrm>
              <a:off x="6945515" y="928608"/>
              <a:ext cx="446400" cy="493119"/>
              <a:chOff x="6945515" y="928608"/>
              <a:chExt cx="446400" cy="493119"/>
            </a:xfrm>
          </p:grpSpPr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7E88BC60-5BA2-42DF-A19A-C111326EE4DE}"/>
                  </a:ext>
                </a:extLst>
              </p:cNvPr>
              <p:cNvSpPr txBox="1"/>
              <p:nvPr/>
            </p:nvSpPr>
            <p:spPr>
              <a:xfrm>
                <a:off x="6945515" y="1021617"/>
                <a:ext cx="44640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20</a:t>
                </a:r>
              </a:p>
            </p:txBody>
          </p:sp>
          <p:cxnSp>
            <p:nvCxnSpPr>
              <p:cNvPr id="22" name="Straight Connector 21">
                <a:extLst>
                  <a:ext uri="{FF2B5EF4-FFF2-40B4-BE49-F238E27FC236}">
                    <a16:creationId xmlns:a16="http://schemas.microsoft.com/office/drawing/2014/main" id="{DB82C84E-CF31-4652-B580-8D2D068D9A7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E10A1BD8-0421-43CF-BCB0-45F0BEA628FC}"/>
              </a:ext>
            </a:extLst>
          </p:cNvPr>
          <p:cNvCxnSpPr>
            <a:cxnSpLocks/>
          </p:cNvCxnSpPr>
          <p:nvPr/>
        </p:nvCxnSpPr>
        <p:spPr>
          <a:xfrm>
            <a:off x="1921138" y="2226871"/>
            <a:ext cx="2873623" cy="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Oval 23">
            <a:extLst>
              <a:ext uri="{FF2B5EF4-FFF2-40B4-BE49-F238E27FC236}">
                <a16:creationId xmlns:a16="http://schemas.microsoft.com/office/drawing/2014/main" id="{60CF34A2-9F2D-457D-A55D-F8A8381A2539}"/>
              </a:ext>
            </a:extLst>
          </p:cNvPr>
          <p:cNvSpPr/>
          <p:nvPr/>
        </p:nvSpPr>
        <p:spPr>
          <a:xfrm>
            <a:off x="2187653" y="2061303"/>
            <a:ext cx="141038" cy="13690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CCFB5CC-86C3-472F-9C74-C50E6E732EC1}"/>
              </a:ext>
            </a:extLst>
          </p:cNvPr>
          <p:cNvSpPr/>
          <p:nvPr/>
        </p:nvSpPr>
        <p:spPr>
          <a:xfrm>
            <a:off x="5043777" y="1866759"/>
            <a:ext cx="406168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The difference is 50°C. </a:t>
            </a:r>
            <a:endParaRPr lang="en-GB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2220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7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2.22222E-6 L 0.01927 -0.03797 C 0.02331 -0.0463 0.0293 -0.0507 0.03581 -0.0507 C 0.04297 -0.0507 0.04883 -0.0463 0.05286 -0.03797 L 0.07252 2.22222E-6 " pathEditMode="relative" rAng="0" ptsTypes="AAAAA">
                                      <p:cBhvr>
                                        <p:cTn id="1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20" y="-25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7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252 2.22222E-6 L 0.0918 -0.03704 C 0.09596 -0.04537 0.10221 -0.04977 0.10846 -0.04977 C 0.11588 -0.04977 0.12174 -0.04537 0.12578 -0.03704 L 0.14583 2.22222E-6 " pathEditMode="relative" rAng="0" ptsTypes="AAAAA">
                                      <p:cBhvr>
                                        <p:cTn id="3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9" y="-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4" grpId="1" animBg="1"/>
      <p:bldP spid="24" grpId="2" animBg="1"/>
      <p:bldP spid="3" grpId="0"/>
    </p:bld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5772776-5507-4D62-B98B-269C6E416B9B}"/>
              </a:ext>
            </a:extLst>
          </p:cNvPr>
          <p:cNvSpPr/>
          <p:nvPr/>
        </p:nvSpPr>
        <p:spPr>
          <a:xfrm>
            <a:off x="56123" y="50000"/>
            <a:ext cx="1163789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/>
              <a:t>This table shows the temperature at 9am on three days in January.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FD18098-0138-4785-8A81-EF8B7214F1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7338" y="634776"/>
            <a:ext cx="6677101" cy="1622698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3F00BAED-DCEE-4B91-97E9-1082ED2090D8}"/>
              </a:ext>
            </a:extLst>
          </p:cNvPr>
          <p:cNvSpPr/>
          <p:nvPr/>
        </p:nvSpPr>
        <p:spPr>
          <a:xfrm>
            <a:off x="56122" y="2257474"/>
            <a:ext cx="11766683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What is the difference between the temperature on 1st January and the temperature on 8th January?</a:t>
            </a:r>
            <a:endParaRPr lang="en-GB" sz="3200" b="1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2D784377-6D3C-4BB5-A1AF-A6FC5844320E}"/>
              </a:ext>
            </a:extLst>
          </p:cNvPr>
          <p:cNvGrpSpPr/>
          <p:nvPr/>
        </p:nvGrpSpPr>
        <p:grpSpPr>
          <a:xfrm>
            <a:off x="2267841" y="3776068"/>
            <a:ext cx="522900" cy="492950"/>
            <a:chOff x="3807856" y="928777"/>
            <a:chExt cx="522900" cy="492950"/>
          </a:xfrm>
        </p:grpSpPr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9452C25A-EB8E-46B9-8A3D-388E3290B6C4}"/>
                </a:ext>
              </a:extLst>
            </p:cNvPr>
            <p:cNvCxnSpPr>
              <a:cxnSpLocks/>
            </p:cNvCxnSpPr>
            <p:nvPr/>
          </p:nvCxnSpPr>
          <p:spPr>
            <a:xfrm>
              <a:off x="4042416" y="928777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752BF34F-93FC-4A66-A027-657C0152D555}"/>
                </a:ext>
              </a:extLst>
            </p:cNvPr>
            <p:cNvSpPr txBox="1"/>
            <p:nvPr/>
          </p:nvSpPr>
          <p:spPr>
            <a:xfrm>
              <a:off x="3807856" y="1021617"/>
              <a:ext cx="5229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-4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AAC582CD-1D10-49E4-80F0-E9E549641B80}"/>
              </a:ext>
            </a:extLst>
          </p:cNvPr>
          <p:cNvGrpSpPr/>
          <p:nvPr/>
        </p:nvGrpSpPr>
        <p:grpSpPr>
          <a:xfrm>
            <a:off x="3244626" y="3773315"/>
            <a:ext cx="189378" cy="494964"/>
            <a:chOff x="7010015" y="926763"/>
            <a:chExt cx="189378" cy="494964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08C6B8E5-C150-4A80-A3FA-5B651FDC10AE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3F030BB4-7BD0-4DD4-982A-49ECD371D52B}"/>
                </a:ext>
              </a:extLst>
            </p:cNvPr>
            <p:cNvGrpSpPr/>
            <p:nvPr/>
          </p:nvGrpSpPr>
          <p:grpSpPr>
            <a:xfrm>
              <a:off x="7010015" y="928608"/>
              <a:ext cx="189378" cy="493119"/>
              <a:chOff x="7010015" y="928608"/>
              <a:chExt cx="189378" cy="493119"/>
            </a:xfrm>
          </p:grpSpPr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8D936277-03DD-4DF6-8034-6F27CEFAE36C}"/>
                  </a:ext>
                </a:extLst>
              </p:cNvPr>
              <p:cNvSpPr txBox="1"/>
              <p:nvPr/>
            </p:nvSpPr>
            <p:spPr>
              <a:xfrm>
                <a:off x="7010015" y="1021617"/>
                <a:ext cx="18937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0</a:t>
                </a:r>
              </a:p>
            </p:txBody>
          </p:sp>
          <p:cxnSp>
            <p:nvCxnSpPr>
              <p:cNvPr id="13" name="Straight Connector 12">
                <a:extLst>
                  <a:ext uri="{FF2B5EF4-FFF2-40B4-BE49-F238E27FC236}">
                    <a16:creationId xmlns:a16="http://schemas.microsoft.com/office/drawing/2014/main" id="{11DF86F3-67E5-40DC-BA01-53B4F8AD1D6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4" name="Group 91">
            <a:extLst>
              <a:ext uri="{FF2B5EF4-FFF2-40B4-BE49-F238E27FC236}">
                <a16:creationId xmlns:a16="http://schemas.microsoft.com/office/drawing/2014/main" id="{7F805E42-CCCB-4E96-8E23-8F0DEE2EBDC5}"/>
              </a:ext>
            </a:extLst>
          </p:cNvPr>
          <p:cNvGrpSpPr/>
          <p:nvPr/>
        </p:nvGrpSpPr>
        <p:grpSpPr>
          <a:xfrm>
            <a:off x="2491413" y="3277443"/>
            <a:ext cx="893612" cy="479154"/>
            <a:chOff x="7395283" y="5821043"/>
            <a:chExt cx="205894" cy="512761"/>
          </a:xfrm>
        </p:grpSpPr>
        <p:sp>
          <p:nvSpPr>
            <p:cNvPr id="15" name="Freeform 11">
              <a:extLst>
                <a:ext uri="{FF2B5EF4-FFF2-40B4-BE49-F238E27FC236}">
                  <a16:creationId xmlns:a16="http://schemas.microsoft.com/office/drawing/2014/main" id="{79CA3C91-01FC-4CFE-9E4F-91555CF8E167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4C9040A1-F3C6-4234-BA77-E5F205876DC7}"/>
                </a:ext>
              </a:extLst>
            </p:cNvPr>
            <p:cNvSpPr/>
            <p:nvPr/>
          </p:nvSpPr>
          <p:spPr>
            <a:xfrm>
              <a:off x="7447313" y="5821043"/>
              <a:ext cx="142335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+4</a:t>
              </a:r>
            </a:p>
          </p:txBody>
        </p:sp>
      </p:grpSp>
      <p:grpSp>
        <p:nvGrpSpPr>
          <p:cNvPr id="17" name="Group 91">
            <a:extLst>
              <a:ext uri="{FF2B5EF4-FFF2-40B4-BE49-F238E27FC236}">
                <a16:creationId xmlns:a16="http://schemas.microsoft.com/office/drawing/2014/main" id="{27FC55EC-1D4D-4E55-AF63-2A2822176DEC}"/>
              </a:ext>
            </a:extLst>
          </p:cNvPr>
          <p:cNvGrpSpPr/>
          <p:nvPr/>
        </p:nvGrpSpPr>
        <p:grpSpPr>
          <a:xfrm>
            <a:off x="3387925" y="3273012"/>
            <a:ext cx="889897" cy="479154"/>
            <a:chOff x="7395283" y="5821043"/>
            <a:chExt cx="205894" cy="512761"/>
          </a:xfrm>
        </p:grpSpPr>
        <p:sp>
          <p:nvSpPr>
            <p:cNvPr id="18" name="Freeform 11">
              <a:extLst>
                <a:ext uri="{FF2B5EF4-FFF2-40B4-BE49-F238E27FC236}">
                  <a16:creationId xmlns:a16="http://schemas.microsoft.com/office/drawing/2014/main" id="{B58085B6-2EB5-47B9-8EEC-7FFA07775A11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1E9CD76E-3F30-45C7-BC48-204FE0226F01}"/>
                </a:ext>
              </a:extLst>
            </p:cNvPr>
            <p:cNvSpPr/>
            <p:nvPr/>
          </p:nvSpPr>
          <p:spPr>
            <a:xfrm>
              <a:off x="7451233" y="5821043"/>
              <a:ext cx="138022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+5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14F5DA08-A5B7-4BF1-99EE-06BB07DFDA06}"/>
              </a:ext>
            </a:extLst>
          </p:cNvPr>
          <p:cNvGrpSpPr/>
          <p:nvPr/>
        </p:nvGrpSpPr>
        <p:grpSpPr>
          <a:xfrm>
            <a:off x="4125017" y="3770933"/>
            <a:ext cx="446400" cy="494964"/>
            <a:chOff x="6999307" y="926763"/>
            <a:chExt cx="446400" cy="494964"/>
          </a:xfrm>
        </p:grpSpPr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3AE18B12-080D-4F43-9854-B788BBBA5558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1537016A-33DD-402B-8182-F783C8699D63}"/>
                </a:ext>
              </a:extLst>
            </p:cNvPr>
            <p:cNvGrpSpPr/>
            <p:nvPr/>
          </p:nvGrpSpPr>
          <p:grpSpPr>
            <a:xfrm>
              <a:off x="6999307" y="928608"/>
              <a:ext cx="446400" cy="493119"/>
              <a:chOff x="6999307" y="928608"/>
              <a:chExt cx="446400" cy="493119"/>
            </a:xfrm>
          </p:grpSpPr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B0A212C1-74F1-4E63-BB5A-0DDE95750E13}"/>
                  </a:ext>
                </a:extLst>
              </p:cNvPr>
              <p:cNvSpPr txBox="1"/>
              <p:nvPr/>
            </p:nvSpPr>
            <p:spPr>
              <a:xfrm>
                <a:off x="6999307" y="1021617"/>
                <a:ext cx="44640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5</a:t>
                </a:r>
              </a:p>
            </p:txBody>
          </p:sp>
          <p:cxnSp>
            <p:nvCxnSpPr>
              <p:cNvPr id="24" name="Straight Connector 23">
                <a:extLst>
                  <a:ext uri="{FF2B5EF4-FFF2-40B4-BE49-F238E27FC236}">
                    <a16:creationId xmlns:a16="http://schemas.microsoft.com/office/drawing/2014/main" id="{1254D27B-57D1-455C-8DAB-D145C9CB83B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6B070DB2-11A1-409E-952E-CD3D82A002B1}"/>
              </a:ext>
            </a:extLst>
          </p:cNvPr>
          <p:cNvCxnSpPr>
            <a:cxnSpLocks/>
          </p:cNvCxnSpPr>
          <p:nvPr/>
        </p:nvCxnSpPr>
        <p:spPr>
          <a:xfrm>
            <a:off x="2158882" y="3789112"/>
            <a:ext cx="2873623" cy="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Oval 25">
            <a:extLst>
              <a:ext uri="{FF2B5EF4-FFF2-40B4-BE49-F238E27FC236}">
                <a16:creationId xmlns:a16="http://schemas.microsoft.com/office/drawing/2014/main" id="{5761689D-8821-4649-9714-86E2F2E05332}"/>
              </a:ext>
            </a:extLst>
          </p:cNvPr>
          <p:cNvSpPr/>
          <p:nvPr/>
        </p:nvSpPr>
        <p:spPr>
          <a:xfrm>
            <a:off x="2425397" y="3623544"/>
            <a:ext cx="141038" cy="13690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CEEB7462-B761-4D65-A372-08DBFA170964}"/>
              </a:ext>
            </a:extLst>
          </p:cNvPr>
          <p:cNvSpPr/>
          <p:nvPr/>
        </p:nvSpPr>
        <p:spPr>
          <a:xfrm>
            <a:off x="5281521" y="3429000"/>
            <a:ext cx="385329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The difference is 9°C. 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E9945BAB-3D3C-46B7-9607-0E42D0B1EAF9}"/>
              </a:ext>
            </a:extLst>
          </p:cNvPr>
          <p:cNvSpPr/>
          <p:nvPr/>
        </p:nvSpPr>
        <p:spPr>
          <a:xfrm>
            <a:off x="56122" y="4234558"/>
            <a:ext cx="11766683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On 22nd January the temperature was 7 degrees lower than on  15th January. What was the temperature on 22nd January?</a:t>
            </a:r>
            <a:endParaRPr lang="en-GB" sz="3200" b="1" dirty="0"/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E1C69304-A0B4-4C39-8789-047E80D0681C}"/>
              </a:ext>
            </a:extLst>
          </p:cNvPr>
          <p:cNvGrpSpPr/>
          <p:nvPr/>
        </p:nvGrpSpPr>
        <p:grpSpPr>
          <a:xfrm>
            <a:off x="4094834" y="5873758"/>
            <a:ext cx="446956" cy="492950"/>
            <a:chOff x="3894489" y="928777"/>
            <a:chExt cx="446956" cy="492950"/>
          </a:xfrm>
        </p:grpSpPr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1DE890E1-63B2-4B8A-902C-4C15D0488A98}"/>
                </a:ext>
              </a:extLst>
            </p:cNvPr>
            <p:cNvCxnSpPr>
              <a:cxnSpLocks/>
            </p:cNvCxnSpPr>
            <p:nvPr/>
          </p:nvCxnSpPr>
          <p:spPr>
            <a:xfrm>
              <a:off x="4042416" y="928777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F92D5A75-095B-4DF2-9EA8-54241E7A01D1}"/>
                </a:ext>
              </a:extLst>
            </p:cNvPr>
            <p:cNvSpPr txBox="1"/>
            <p:nvPr/>
          </p:nvSpPr>
          <p:spPr>
            <a:xfrm>
              <a:off x="3894489" y="1021617"/>
              <a:ext cx="44695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1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B8C52DB6-5D6A-412D-A3F5-12A27FE9A085}"/>
              </a:ext>
            </a:extLst>
          </p:cNvPr>
          <p:cNvGrpSpPr/>
          <p:nvPr/>
        </p:nvGrpSpPr>
        <p:grpSpPr>
          <a:xfrm>
            <a:off x="3180254" y="5869454"/>
            <a:ext cx="197768" cy="494964"/>
            <a:chOff x="7000776" y="926763"/>
            <a:chExt cx="197768" cy="494964"/>
          </a:xfrm>
        </p:grpSpPr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7590BF27-2805-4C9A-8E85-C8FE166DE00C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3CE36873-C21B-48F5-A2F0-64753C1E4A6A}"/>
                </a:ext>
              </a:extLst>
            </p:cNvPr>
            <p:cNvGrpSpPr/>
            <p:nvPr/>
          </p:nvGrpSpPr>
          <p:grpSpPr>
            <a:xfrm>
              <a:off x="7000776" y="928608"/>
              <a:ext cx="197768" cy="493119"/>
              <a:chOff x="7000776" y="928608"/>
              <a:chExt cx="197768" cy="493119"/>
            </a:xfrm>
          </p:grpSpPr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C791E3D1-2C0F-4121-A6EF-81BF7C03BC68}"/>
                  </a:ext>
                </a:extLst>
              </p:cNvPr>
              <p:cNvSpPr txBox="1"/>
              <p:nvPr/>
            </p:nvSpPr>
            <p:spPr>
              <a:xfrm>
                <a:off x="7000776" y="1021617"/>
                <a:ext cx="19776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0</a:t>
                </a:r>
              </a:p>
            </p:txBody>
          </p:sp>
          <p:cxnSp>
            <p:nvCxnSpPr>
              <p:cNvPr id="36" name="Straight Connector 35">
                <a:extLst>
                  <a:ext uri="{FF2B5EF4-FFF2-40B4-BE49-F238E27FC236}">
                    <a16:creationId xmlns:a16="http://schemas.microsoft.com/office/drawing/2014/main" id="{4792713B-5C8B-4A43-8D54-C182527E3DD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7" name="Group 91">
            <a:extLst>
              <a:ext uri="{FF2B5EF4-FFF2-40B4-BE49-F238E27FC236}">
                <a16:creationId xmlns:a16="http://schemas.microsoft.com/office/drawing/2014/main" id="{F522E577-AAA3-45BD-8E43-ECA31C389A11}"/>
              </a:ext>
            </a:extLst>
          </p:cNvPr>
          <p:cNvGrpSpPr/>
          <p:nvPr/>
        </p:nvGrpSpPr>
        <p:grpSpPr>
          <a:xfrm flipH="1">
            <a:off x="3346406" y="5395476"/>
            <a:ext cx="904715" cy="479154"/>
            <a:chOff x="7395283" y="5821043"/>
            <a:chExt cx="205894" cy="512761"/>
          </a:xfrm>
        </p:grpSpPr>
        <p:sp>
          <p:nvSpPr>
            <p:cNvPr id="38" name="Freeform 11">
              <a:extLst>
                <a:ext uri="{FF2B5EF4-FFF2-40B4-BE49-F238E27FC236}">
                  <a16:creationId xmlns:a16="http://schemas.microsoft.com/office/drawing/2014/main" id="{5107A81D-CD6D-442B-9C3B-BCA285159831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65DE0D5C-EC25-4DB0-B7B6-D6F02565C424}"/>
                </a:ext>
              </a:extLst>
            </p:cNvPr>
            <p:cNvSpPr/>
            <p:nvPr/>
          </p:nvSpPr>
          <p:spPr>
            <a:xfrm>
              <a:off x="7424233" y="5821043"/>
              <a:ext cx="119851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-1</a:t>
              </a:r>
            </a:p>
          </p:txBody>
        </p:sp>
      </p:grp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D53B0DB9-3388-4FA1-AFF2-AA3384102EF3}"/>
              </a:ext>
            </a:extLst>
          </p:cNvPr>
          <p:cNvCxnSpPr>
            <a:cxnSpLocks/>
          </p:cNvCxnSpPr>
          <p:nvPr/>
        </p:nvCxnSpPr>
        <p:spPr>
          <a:xfrm>
            <a:off x="2113211" y="5859577"/>
            <a:ext cx="2855937" cy="1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1" name="Group 91">
            <a:extLst>
              <a:ext uri="{FF2B5EF4-FFF2-40B4-BE49-F238E27FC236}">
                <a16:creationId xmlns:a16="http://schemas.microsoft.com/office/drawing/2014/main" id="{3BC81EE5-60F4-47D8-A207-E60B92DB809D}"/>
              </a:ext>
            </a:extLst>
          </p:cNvPr>
          <p:cNvGrpSpPr/>
          <p:nvPr/>
        </p:nvGrpSpPr>
        <p:grpSpPr>
          <a:xfrm flipH="1">
            <a:off x="2443787" y="5391916"/>
            <a:ext cx="880880" cy="479154"/>
            <a:chOff x="7395283" y="5821043"/>
            <a:chExt cx="205894" cy="512761"/>
          </a:xfrm>
        </p:grpSpPr>
        <p:sp>
          <p:nvSpPr>
            <p:cNvPr id="42" name="Freeform 11">
              <a:extLst>
                <a:ext uri="{FF2B5EF4-FFF2-40B4-BE49-F238E27FC236}">
                  <a16:creationId xmlns:a16="http://schemas.microsoft.com/office/drawing/2014/main" id="{583103E9-A2B4-4D1A-9964-40C6B6D6F31F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E669EEC7-13AA-4D1D-9421-57E9A3431756}"/>
                </a:ext>
              </a:extLst>
            </p:cNvPr>
            <p:cNvSpPr/>
            <p:nvPr/>
          </p:nvSpPr>
          <p:spPr>
            <a:xfrm>
              <a:off x="7430536" y="5821043"/>
              <a:ext cx="120353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-6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9D73BF80-8561-4700-90B4-39E4D1CAE333}"/>
              </a:ext>
            </a:extLst>
          </p:cNvPr>
          <p:cNvGrpSpPr/>
          <p:nvPr/>
        </p:nvGrpSpPr>
        <p:grpSpPr>
          <a:xfrm>
            <a:off x="2275588" y="5866638"/>
            <a:ext cx="446949" cy="494964"/>
            <a:chOff x="6993672" y="926763"/>
            <a:chExt cx="446949" cy="494964"/>
          </a:xfrm>
        </p:grpSpPr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268BB549-8C6A-4A1A-B5A9-EF744FFBD5AF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1C48F4A4-4156-4CB5-850B-C5597178DC94}"/>
                </a:ext>
              </a:extLst>
            </p:cNvPr>
            <p:cNvGrpSpPr/>
            <p:nvPr/>
          </p:nvGrpSpPr>
          <p:grpSpPr>
            <a:xfrm>
              <a:off x="6993672" y="928608"/>
              <a:ext cx="446949" cy="493119"/>
              <a:chOff x="6993672" y="928608"/>
              <a:chExt cx="446949" cy="493119"/>
            </a:xfrm>
          </p:grpSpPr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059BBDBC-8D96-4583-AD07-D693372C0E16}"/>
                  </a:ext>
                </a:extLst>
              </p:cNvPr>
              <p:cNvSpPr txBox="1"/>
              <p:nvPr/>
            </p:nvSpPr>
            <p:spPr>
              <a:xfrm>
                <a:off x="6993672" y="1021617"/>
                <a:ext cx="446949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-6</a:t>
                </a:r>
              </a:p>
            </p:txBody>
          </p:sp>
          <p:cxnSp>
            <p:nvCxnSpPr>
              <p:cNvPr id="48" name="Straight Connector 47">
                <a:extLst>
                  <a:ext uri="{FF2B5EF4-FFF2-40B4-BE49-F238E27FC236}">
                    <a16:creationId xmlns:a16="http://schemas.microsoft.com/office/drawing/2014/main" id="{7C4D40D9-7616-4F80-BEE6-2245CF75BEA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49" name="Oval 48">
            <a:extLst>
              <a:ext uri="{FF2B5EF4-FFF2-40B4-BE49-F238E27FC236}">
                <a16:creationId xmlns:a16="http://schemas.microsoft.com/office/drawing/2014/main" id="{DF19D559-DA82-47AD-BEEE-A6A2F5981207}"/>
              </a:ext>
            </a:extLst>
          </p:cNvPr>
          <p:cNvSpPr/>
          <p:nvPr/>
        </p:nvSpPr>
        <p:spPr>
          <a:xfrm>
            <a:off x="4175405" y="5696131"/>
            <a:ext cx="141038" cy="13690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0FCCBE9A-4631-4B02-B1C0-EC454C5B17CB}"/>
              </a:ext>
            </a:extLst>
          </p:cNvPr>
          <p:cNvSpPr/>
          <p:nvPr/>
        </p:nvSpPr>
        <p:spPr>
          <a:xfrm>
            <a:off x="5281521" y="5540648"/>
            <a:ext cx="480490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The temperature was -6°C. </a:t>
            </a:r>
            <a:endParaRPr lang="en-GB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15190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7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4.07407E-6 L 0.01927 -0.03797 C 0.0233 -0.0463 0.02929 -0.0507 0.0358 -0.0507 C 0.04297 -0.0507 0.04883 -0.0463 0.05286 -0.03797 L 0.07252 4.07407E-6 " pathEditMode="relative" rAng="0" ptsTypes="AAAAA">
                                      <p:cBhvr>
                                        <p:cTn id="1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20" y="-25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7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252 4.07407E-6 L 0.09179 -0.03704 C 0.09596 -0.04537 0.10221 -0.04977 0.10846 -0.04977 C 0.11588 -0.04977 0.12174 -0.04537 0.12578 -0.03704 L 0.14583 4.07407E-6 " pathEditMode="relative" rAng="0" ptsTypes="AAAAA">
                                      <p:cBhvr>
                                        <p:cTn id="3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9" y="-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37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1667E-6 7.40741E-7 L -0.01992 -0.03796 C -0.02396 -0.0463 -0.03008 -0.0507 -0.03685 -0.0507 C -0.04427 -0.0507 -0.05013 -0.0463 -0.05417 -0.03796 L -0.07383 7.40741E-7 " pathEditMode="relative" rAng="0" ptsTypes="AAAAA">
                                      <p:cBhvr>
                                        <p:cTn id="69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98" y="-25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000"/>
                            </p:stCondLst>
                            <p:childTnLst>
                              <p:par>
                                <p:cTn id="71" presetID="1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37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7383 7.40741E-7 L -0.09349 -0.03773 C -0.0974 -0.04607 -0.10378 -0.05023 -0.1099 -0.05023 C -0.11732 -0.05023 -0.12292 -0.04607 -0.12696 -0.03773 L -0.1461 7.40741E-7 " pathEditMode="relative" rAng="0" ptsTypes="AAAAA">
                                      <p:cBhvr>
                                        <p:cTn id="85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20" y="-25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1000"/>
                            </p:stCondLst>
                            <p:childTnLst>
                              <p:par>
                                <p:cTn id="87" presetID="1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6" grpId="1" animBg="1"/>
      <p:bldP spid="26" grpId="2" animBg="1"/>
      <p:bldP spid="27" grpId="0"/>
      <p:bldP spid="49" grpId="0" animBg="1"/>
      <p:bldP spid="49" grpId="1" animBg="1"/>
      <p:bldP spid="49" grpId="2" animBg="1"/>
      <p:bldP spid="51" grpId="0"/>
    </p:bld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Here is a table of temperatures at dawn on the same day.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18203CF-749A-4AE1-ABF8-EE0E514F179C}"/>
              </a:ext>
            </a:extLst>
          </p:cNvPr>
          <p:cNvSpPr/>
          <p:nvPr/>
        </p:nvSpPr>
        <p:spPr>
          <a:xfrm>
            <a:off x="4456090" y="730434"/>
            <a:ext cx="705508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What is the difference in temperature between London and Paris?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073B108-94B6-4B68-B178-96434C235618}"/>
              </a:ext>
            </a:extLst>
          </p:cNvPr>
          <p:cNvSpPr/>
          <p:nvPr/>
        </p:nvSpPr>
        <p:spPr>
          <a:xfrm>
            <a:off x="4456091" y="2924135"/>
            <a:ext cx="7055084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At noon the temperature in New York has risen by 5°C.</a:t>
            </a:r>
          </a:p>
          <a:p>
            <a:r>
              <a:rPr lang="en-US" sz="3200" b="1" dirty="0"/>
              <a:t>What is the temperature in New York at noon?</a:t>
            </a:r>
          </a:p>
        </p:txBody>
      </p:sp>
      <p:pic>
        <p:nvPicPr>
          <p:cNvPr id="158722" name="Picture 2">
            <a:extLst>
              <a:ext uri="{FF2B5EF4-FFF2-40B4-BE49-F238E27FC236}">
                <a16:creationId xmlns:a16="http://schemas.microsoft.com/office/drawing/2014/main" id="{01EABCA9-E307-4F31-B494-BD293EC067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522" y="730434"/>
            <a:ext cx="3744757" cy="34294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AEDE6529-9C67-4DDF-8D7F-13BB3ACEB8D4}"/>
              </a:ext>
            </a:extLst>
          </p:cNvPr>
          <p:cNvGrpSpPr/>
          <p:nvPr/>
        </p:nvGrpSpPr>
        <p:grpSpPr>
          <a:xfrm>
            <a:off x="4770838" y="2390471"/>
            <a:ext cx="522900" cy="492950"/>
            <a:chOff x="3807856" y="928777"/>
            <a:chExt cx="522900" cy="492950"/>
          </a:xfrm>
        </p:grpSpPr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A119BFFE-08AD-4810-9113-8148077879AD}"/>
                </a:ext>
              </a:extLst>
            </p:cNvPr>
            <p:cNvCxnSpPr>
              <a:cxnSpLocks/>
            </p:cNvCxnSpPr>
            <p:nvPr/>
          </p:nvCxnSpPr>
          <p:spPr>
            <a:xfrm>
              <a:off x="4042416" y="928777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314DE81E-4C9E-49DB-8B0D-DBFE949D278E}"/>
                </a:ext>
              </a:extLst>
            </p:cNvPr>
            <p:cNvSpPr txBox="1"/>
            <p:nvPr/>
          </p:nvSpPr>
          <p:spPr>
            <a:xfrm>
              <a:off x="3807856" y="1021617"/>
              <a:ext cx="5229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-4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84AE6FD5-3B5D-429E-BAED-9CC4728C5786}"/>
              </a:ext>
            </a:extLst>
          </p:cNvPr>
          <p:cNvGrpSpPr/>
          <p:nvPr/>
        </p:nvGrpSpPr>
        <p:grpSpPr>
          <a:xfrm>
            <a:off x="5747623" y="2387718"/>
            <a:ext cx="189378" cy="494964"/>
            <a:chOff x="7010015" y="926763"/>
            <a:chExt cx="189378" cy="494964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661572FF-707D-469D-A386-75C436CB407F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C6046F5F-52BF-4484-93F9-B83DBD72BFD8}"/>
                </a:ext>
              </a:extLst>
            </p:cNvPr>
            <p:cNvGrpSpPr/>
            <p:nvPr/>
          </p:nvGrpSpPr>
          <p:grpSpPr>
            <a:xfrm>
              <a:off x="7010015" y="928608"/>
              <a:ext cx="189378" cy="493119"/>
              <a:chOff x="7010015" y="928608"/>
              <a:chExt cx="189378" cy="493119"/>
            </a:xfrm>
          </p:grpSpPr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75C26CD3-E37B-4F6A-B131-8CEB5A48D599}"/>
                  </a:ext>
                </a:extLst>
              </p:cNvPr>
              <p:cNvSpPr txBox="1"/>
              <p:nvPr/>
            </p:nvSpPr>
            <p:spPr>
              <a:xfrm>
                <a:off x="7010015" y="1021617"/>
                <a:ext cx="18937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0</a:t>
                </a:r>
              </a:p>
            </p:txBody>
          </p:sp>
          <p:cxnSp>
            <p:nvCxnSpPr>
              <p:cNvPr id="14" name="Straight Connector 13">
                <a:extLst>
                  <a:ext uri="{FF2B5EF4-FFF2-40B4-BE49-F238E27FC236}">
                    <a16:creationId xmlns:a16="http://schemas.microsoft.com/office/drawing/2014/main" id="{91062022-F192-423A-96DE-65FD83A031B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5" name="Group 91">
            <a:extLst>
              <a:ext uri="{FF2B5EF4-FFF2-40B4-BE49-F238E27FC236}">
                <a16:creationId xmlns:a16="http://schemas.microsoft.com/office/drawing/2014/main" id="{59D43B57-ACD9-4B35-BA93-918665C8E818}"/>
              </a:ext>
            </a:extLst>
          </p:cNvPr>
          <p:cNvGrpSpPr/>
          <p:nvPr/>
        </p:nvGrpSpPr>
        <p:grpSpPr>
          <a:xfrm>
            <a:off x="4994410" y="1891846"/>
            <a:ext cx="893612" cy="479154"/>
            <a:chOff x="7395283" y="5821043"/>
            <a:chExt cx="205894" cy="512761"/>
          </a:xfrm>
        </p:grpSpPr>
        <p:sp>
          <p:nvSpPr>
            <p:cNvPr id="16" name="Freeform 11">
              <a:extLst>
                <a:ext uri="{FF2B5EF4-FFF2-40B4-BE49-F238E27FC236}">
                  <a16:creationId xmlns:a16="http://schemas.microsoft.com/office/drawing/2014/main" id="{5A1172BF-6CE1-4CB6-943B-64B6C3092BE6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2BEB71E7-D60B-4C7F-8E9D-16EE2EF8122A}"/>
                </a:ext>
              </a:extLst>
            </p:cNvPr>
            <p:cNvSpPr/>
            <p:nvPr/>
          </p:nvSpPr>
          <p:spPr>
            <a:xfrm>
              <a:off x="7447313" y="5821043"/>
              <a:ext cx="142335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+4</a:t>
              </a:r>
            </a:p>
          </p:txBody>
        </p:sp>
      </p:grpSp>
      <p:grpSp>
        <p:nvGrpSpPr>
          <p:cNvPr id="18" name="Group 91">
            <a:extLst>
              <a:ext uri="{FF2B5EF4-FFF2-40B4-BE49-F238E27FC236}">
                <a16:creationId xmlns:a16="http://schemas.microsoft.com/office/drawing/2014/main" id="{958768CE-C4E7-436A-B1C4-170B29CC7E2C}"/>
              </a:ext>
            </a:extLst>
          </p:cNvPr>
          <p:cNvGrpSpPr/>
          <p:nvPr/>
        </p:nvGrpSpPr>
        <p:grpSpPr>
          <a:xfrm>
            <a:off x="5890922" y="1887415"/>
            <a:ext cx="889897" cy="479154"/>
            <a:chOff x="7395283" y="5821043"/>
            <a:chExt cx="205894" cy="512761"/>
          </a:xfrm>
        </p:grpSpPr>
        <p:sp>
          <p:nvSpPr>
            <p:cNvPr id="19" name="Freeform 11">
              <a:extLst>
                <a:ext uri="{FF2B5EF4-FFF2-40B4-BE49-F238E27FC236}">
                  <a16:creationId xmlns:a16="http://schemas.microsoft.com/office/drawing/2014/main" id="{66EF6014-8207-4183-BD25-C7D164ADF770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0079ABD-3963-4A96-A079-AAAD1C3DA934}"/>
                </a:ext>
              </a:extLst>
            </p:cNvPr>
            <p:cNvSpPr/>
            <p:nvPr/>
          </p:nvSpPr>
          <p:spPr>
            <a:xfrm>
              <a:off x="7451233" y="5821043"/>
              <a:ext cx="138022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+6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CA586165-96D1-4296-9F91-BE1600A0E841}"/>
              </a:ext>
            </a:extLst>
          </p:cNvPr>
          <p:cNvGrpSpPr/>
          <p:nvPr/>
        </p:nvGrpSpPr>
        <p:grpSpPr>
          <a:xfrm>
            <a:off x="6628014" y="2385336"/>
            <a:ext cx="446400" cy="494964"/>
            <a:chOff x="6999307" y="926763"/>
            <a:chExt cx="446400" cy="494964"/>
          </a:xfrm>
        </p:grpSpPr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536B2866-E368-4C94-8636-893D937B4941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90A2F60E-1DC1-4E04-9875-950D74207404}"/>
                </a:ext>
              </a:extLst>
            </p:cNvPr>
            <p:cNvGrpSpPr/>
            <p:nvPr/>
          </p:nvGrpSpPr>
          <p:grpSpPr>
            <a:xfrm>
              <a:off x="6999307" y="928608"/>
              <a:ext cx="446400" cy="493119"/>
              <a:chOff x="6999307" y="928608"/>
              <a:chExt cx="446400" cy="493119"/>
            </a:xfrm>
          </p:grpSpPr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B6C79659-05BC-440F-A63C-7A1643D6D0A5}"/>
                  </a:ext>
                </a:extLst>
              </p:cNvPr>
              <p:cNvSpPr txBox="1"/>
              <p:nvPr/>
            </p:nvSpPr>
            <p:spPr>
              <a:xfrm>
                <a:off x="6999307" y="1021617"/>
                <a:ext cx="44640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6</a:t>
                </a:r>
              </a:p>
            </p:txBody>
          </p:sp>
          <p:cxnSp>
            <p:nvCxnSpPr>
              <p:cNvPr id="25" name="Straight Connector 24">
                <a:extLst>
                  <a:ext uri="{FF2B5EF4-FFF2-40B4-BE49-F238E27FC236}">
                    <a16:creationId xmlns:a16="http://schemas.microsoft.com/office/drawing/2014/main" id="{0FF37A0B-3B8A-4624-A0DE-65446696D0A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73D981BF-0521-4069-A0C3-C7F93444FC83}"/>
              </a:ext>
            </a:extLst>
          </p:cNvPr>
          <p:cNvCxnSpPr>
            <a:cxnSpLocks/>
          </p:cNvCxnSpPr>
          <p:nvPr/>
        </p:nvCxnSpPr>
        <p:spPr>
          <a:xfrm>
            <a:off x="4661879" y="2403515"/>
            <a:ext cx="2873623" cy="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Oval 26">
            <a:extLst>
              <a:ext uri="{FF2B5EF4-FFF2-40B4-BE49-F238E27FC236}">
                <a16:creationId xmlns:a16="http://schemas.microsoft.com/office/drawing/2014/main" id="{83D91E50-ACF3-4A3F-A537-EC4F0E6611B2}"/>
              </a:ext>
            </a:extLst>
          </p:cNvPr>
          <p:cNvSpPr/>
          <p:nvPr/>
        </p:nvSpPr>
        <p:spPr>
          <a:xfrm>
            <a:off x="4928394" y="2237947"/>
            <a:ext cx="141038" cy="13690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E7431483-950B-4A89-BF78-E142DB62E87D}"/>
              </a:ext>
            </a:extLst>
          </p:cNvPr>
          <p:cNvSpPr/>
          <p:nvPr/>
        </p:nvSpPr>
        <p:spPr>
          <a:xfrm>
            <a:off x="7784518" y="2043403"/>
            <a:ext cx="406168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The difference is 10°C. 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D94A5162-9BFB-46BE-B7E3-3CCAE5BF1ACF}"/>
              </a:ext>
            </a:extLst>
          </p:cNvPr>
          <p:cNvSpPr/>
          <p:nvPr/>
        </p:nvSpPr>
        <p:spPr>
          <a:xfrm>
            <a:off x="5810221" y="4407767"/>
            <a:ext cx="194119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-9 + 5 = 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4B04F4CD-B772-46EB-8CA6-3AB8F6B5861A}"/>
              </a:ext>
            </a:extLst>
          </p:cNvPr>
          <p:cNvSpPr/>
          <p:nvPr/>
        </p:nvSpPr>
        <p:spPr>
          <a:xfrm>
            <a:off x="7147560" y="4409285"/>
            <a:ext cx="87716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-4°C</a:t>
            </a:r>
            <a:endParaRPr lang="en-GB" sz="3200" dirty="0">
              <a:solidFill>
                <a:srgbClr val="FF0000"/>
              </a:solidFill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B6111580-1D07-49F6-A831-A8DD2201A72E}"/>
              </a:ext>
            </a:extLst>
          </p:cNvPr>
          <p:cNvGrpSpPr/>
          <p:nvPr/>
        </p:nvGrpSpPr>
        <p:grpSpPr>
          <a:xfrm>
            <a:off x="2183100" y="5577626"/>
            <a:ext cx="9422204" cy="496687"/>
            <a:chOff x="1537542" y="2259419"/>
            <a:chExt cx="9422204" cy="496687"/>
          </a:xfrm>
        </p:grpSpPr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62A3B694-EE14-4A60-BFE9-9095AF4A3496}"/>
                </a:ext>
              </a:extLst>
            </p:cNvPr>
            <p:cNvGrpSpPr/>
            <p:nvPr/>
          </p:nvGrpSpPr>
          <p:grpSpPr>
            <a:xfrm>
              <a:off x="6114401" y="2260336"/>
              <a:ext cx="4845345" cy="495770"/>
              <a:chOff x="3430045" y="911524"/>
              <a:chExt cx="4845345" cy="495770"/>
            </a:xfrm>
          </p:grpSpPr>
          <p:cxnSp>
            <p:nvCxnSpPr>
              <p:cNvPr id="56" name="Straight Connector 55">
                <a:extLst>
                  <a:ext uri="{FF2B5EF4-FFF2-40B4-BE49-F238E27FC236}">
                    <a16:creationId xmlns:a16="http://schemas.microsoft.com/office/drawing/2014/main" id="{D6147D76-D4E6-443F-812C-EE79871654D0}"/>
                  </a:ext>
                </a:extLst>
              </p:cNvPr>
              <p:cNvCxnSpPr/>
              <p:nvPr/>
            </p:nvCxnSpPr>
            <p:spPr>
              <a:xfrm>
                <a:off x="3585600" y="930552"/>
                <a:ext cx="4464000" cy="0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" name="Straight Connector 56">
                <a:extLst>
                  <a:ext uri="{FF2B5EF4-FFF2-40B4-BE49-F238E27FC236}">
                    <a16:creationId xmlns:a16="http://schemas.microsoft.com/office/drawing/2014/main" id="{AC30AFF5-61AA-4A97-9EE3-6B3B4D1B685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585185" y="91257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" name="Straight Connector 57">
                <a:extLst>
                  <a:ext uri="{FF2B5EF4-FFF2-40B4-BE49-F238E27FC236}">
                    <a16:creationId xmlns:a16="http://schemas.microsoft.com/office/drawing/2014/main" id="{D27B3875-C04C-4E51-9F7B-595103F2758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032000" y="914912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" name="Straight Connector 58">
                <a:extLst>
                  <a:ext uri="{FF2B5EF4-FFF2-40B4-BE49-F238E27FC236}">
                    <a16:creationId xmlns:a16="http://schemas.microsoft.com/office/drawing/2014/main" id="{DB0EE6FF-C44E-434F-BF65-59A7B7FAE78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480794" y="913585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" name="Straight Connector 59">
                <a:extLst>
                  <a:ext uri="{FF2B5EF4-FFF2-40B4-BE49-F238E27FC236}">
                    <a16:creationId xmlns:a16="http://schemas.microsoft.com/office/drawing/2014/main" id="{EDBADE10-F4EE-4665-8D6C-7CED85C5FF2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925228" y="91353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" name="Straight Connector 60">
                <a:extLst>
                  <a:ext uri="{FF2B5EF4-FFF2-40B4-BE49-F238E27FC236}">
                    <a16:creationId xmlns:a16="http://schemas.microsoft.com/office/drawing/2014/main" id="{00A27E0B-4F60-4AB6-9B16-76CD08CB75D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73568" y="911524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" name="Straight Connector 61">
                <a:extLst>
                  <a:ext uri="{FF2B5EF4-FFF2-40B4-BE49-F238E27FC236}">
                    <a16:creationId xmlns:a16="http://schemas.microsoft.com/office/drawing/2014/main" id="{F53D8B69-9CEB-49D7-97D0-B4631390FE5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819981" y="91257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" name="Straight Connector 62">
                <a:extLst>
                  <a:ext uri="{FF2B5EF4-FFF2-40B4-BE49-F238E27FC236}">
                    <a16:creationId xmlns:a16="http://schemas.microsoft.com/office/drawing/2014/main" id="{F9B24794-716A-47D2-8030-DDD5936FC7E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266796" y="912531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" name="Straight Connector 63">
                <a:extLst>
                  <a:ext uri="{FF2B5EF4-FFF2-40B4-BE49-F238E27FC236}">
                    <a16:creationId xmlns:a16="http://schemas.microsoft.com/office/drawing/2014/main" id="{47F905C9-3149-4936-8924-062108D477E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712353" y="91289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" name="Straight Connector 64">
                <a:extLst>
                  <a:ext uri="{FF2B5EF4-FFF2-40B4-BE49-F238E27FC236}">
                    <a16:creationId xmlns:a16="http://schemas.microsoft.com/office/drawing/2014/main" id="{BE6A268C-8DD8-4A83-81BB-7D6EF32D3BF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58766" y="911571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" name="Straight Connector 65">
                <a:extLst>
                  <a:ext uri="{FF2B5EF4-FFF2-40B4-BE49-F238E27FC236}">
                    <a16:creationId xmlns:a16="http://schemas.microsoft.com/office/drawing/2014/main" id="{048C8142-09C0-4624-BE1E-4DABFDB0309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605581" y="911524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" name="Straight Connector 66">
                <a:extLst>
                  <a:ext uri="{FF2B5EF4-FFF2-40B4-BE49-F238E27FC236}">
                    <a16:creationId xmlns:a16="http://schemas.microsoft.com/office/drawing/2014/main" id="{BA62ED02-ABC4-4C6F-98BC-1D3C4A219D2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051981" y="911524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45E7FCBC-1388-4881-BF88-94E9968FD899}"/>
                  </a:ext>
                </a:extLst>
              </p:cNvPr>
              <p:cNvSpPr txBox="1"/>
              <p:nvPr/>
            </p:nvSpPr>
            <p:spPr>
              <a:xfrm>
                <a:off x="3430045" y="1004618"/>
                <a:ext cx="314510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0</a:t>
                </a:r>
              </a:p>
            </p:txBody>
          </p:sp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8EDF691A-B916-4BAB-A43D-98BC5285208C}"/>
                  </a:ext>
                </a:extLst>
              </p:cNvPr>
              <p:cNvSpPr txBox="1"/>
              <p:nvPr/>
            </p:nvSpPr>
            <p:spPr>
              <a:xfrm>
                <a:off x="3876370" y="1006999"/>
                <a:ext cx="314510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1</a:t>
                </a:r>
              </a:p>
            </p:txBody>
          </p:sp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6258AE88-663E-4865-B6AF-CB6E95D58966}"/>
                  </a:ext>
                </a:extLst>
              </p:cNvPr>
              <p:cNvSpPr txBox="1"/>
              <p:nvPr/>
            </p:nvSpPr>
            <p:spPr>
              <a:xfrm>
                <a:off x="4322807" y="1003997"/>
                <a:ext cx="314510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2</a:t>
                </a:r>
              </a:p>
            </p:txBody>
          </p:sp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id="{AAA6D58B-D2E2-4EEB-A078-2035CD31518F}"/>
                  </a:ext>
                </a:extLst>
              </p:cNvPr>
              <p:cNvSpPr txBox="1"/>
              <p:nvPr/>
            </p:nvSpPr>
            <p:spPr>
              <a:xfrm>
                <a:off x="4769132" y="1006378"/>
                <a:ext cx="314510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3</a:t>
                </a:r>
              </a:p>
            </p:txBody>
          </p:sp>
          <p:sp>
            <p:nvSpPr>
              <p:cNvPr id="72" name="TextBox 71">
                <a:extLst>
                  <a:ext uri="{FF2B5EF4-FFF2-40B4-BE49-F238E27FC236}">
                    <a16:creationId xmlns:a16="http://schemas.microsoft.com/office/drawing/2014/main" id="{F76E431F-CCA6-4D11-AC0C-6F29BC6929AE}"/>
                  </a:ext>
                </a:extLst>
              </p:cNvPr>
              <p:cNvSpPr txBox="1"/>
              <p:nvPr/>
            </p:nvSpPr>
            <p:spPr>
              <a:xfrm>
                <a:off x="5216677" y="1004803"/>
                <a:ext cx="314510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4</a:t>
                </a:r>
              </a:p>
            </p:txBody>
          </p:sp>
          <p:sp>
            <p:nvSpPr>
              <p:cNvPr id="73" name="TextBox 72">
                <a:extLst>
                  <a:ext uri="{FF2B5EF4-FFF2-40B4-BE49-F238E27FC236}">
                    <a16:creationId xmlns:a16="http://schemas.microsoft.com/office/drawing/2014/main" id="{FFE3893F-C3B3-4913-A93E-BA8DB615F853}"/>
                  </a:ext>
                </a:extLst>
              </p:cNvPr>
              <p:cNvSpPr txBox="1"/>
              <p:nvPr/>
            </p:nvSpPr>
            <p:spPr>
              <a:xfrm>
                <a:off x="5663002" y="1007184"/>
                <a:ext cx="314510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5</a:t>
                </a:r>
              </a:p>
            </p:txBody>
          </p:sp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1D764580-A204-4F94-B0E2-50A382D47F73}"/>
                  </a:ext>
                </a:extLst>
              </p:cNvPr>
              <p:cNvSpPr txBox="1"/>
              <p:nvPr/>
            </p:nvSpPr>
            <p:spPr>
              <a:xfrm>
                <a:off x="6109439" y="1004182"/>
                <a:ext cx="314510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6</a:t>
                </a:r>
              </a:p>
            </p:txBody>
          </p:sp>
          <p:sp>
            <p:nvSpPr>
              <p:cNvPr id="75" name="TextBox 74">
                <a:extLst>
                  <a:ext uri="{FF2B5EF4-FFF2-40B4-BE49-F238E27FC236}">
                    <a16:creationId xmlns:a16="http://schemas.microsoft.com/office/drawing/2014/main" id="{E1CBE591-67D3-41AE-8FA0-57DF2669CFE4}"/>
                  </a:ext>
                </a:extLst>
              </p:cNvPr>
              <p:cNvSpPr txBox="1"/>
              <p:nvPr/>
            </p:nvSpPr>
            <p:spPr>
              <a:xfrm>
                <a:off x="6555764" y="1006563"/>
                <a:ext cx="314510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7</a:t>
                </a:r>
              </a:p>
            </p:txBody>
          </p:sp>
          <p:sp>
            <p:nvSpPr>
              <p:cNvPr id="76" name="TextBox 75">
                <a:extLst>
                  <a:ext uri="{FF2B5EF4-FFF2-40B4-BE49-F238E27FC236}">
                    <a16:creationId xmlns:a16="http://schemas.microsoft.com/office/drawing/2014/main" id="{D5A7AF11-7792-457E-8F98-0DD7E233E718}"/>
                  </a:ext>
                </a:extLst>
              </p:cNvPr>
              <p:cNvSpPr txBox="1"/>
              <p:nvPr/>
            </p:nvSpPr>
            <p:spPr>
              <a:xfrm>
                <a:off x="7002570" y="1004618"/>
                <a:ext cx="314510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8</a:t>
                </a:r>
              </a:p>
            </p:txBody>
          </p:sp>
          <p:sp>
            <p:nvSpPr>
              <p:cNvPr id="77" name="TextBox 76">
                <a:extLst>
                  <a:ext uri="{FF2B5EF4-FFF2-40B4-BE49-F238E27FC236}">
                    <a16:creationId xmlns:a16="http://schemas.microsoft.com/office/drawing/2014/main" id="{53460607-33D0-4C68-9CF3-06EA150EE8F4}"/>
                  </a:ext>
                </a:extLst>
              </p:cNvPr>
              <p:cNvSpPr txBox="1"/>
              <p:nvPr/>
            </p:nvSpPr>
            <p:spPr>
              <a:xfrm>
                <a:off x="7446626" y="1003997"/>
                <a:ext cx="314510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9</a:t>
                </a:r>
              </a:p>
            </p:txBody>
          </p:sp>
          <p:sp>
            <p:nvSpPr>
              <p:cNvPr id="78" name="TextBox 77">
                <a:extLst>
                  <a:ext uri="{FF2B5EF4-FFF2-40B4-BE49-F238E27FC236}">
                    <a16:creationId xmlns:a16="http://schemas.microsoft.com/office/drawing/2014/main" id="{1A26511F-9998-45C1-8023-950D8B4893C7}"/>
                  </a:ext>
                </a:extLst>
              </p:cNvPr>
              <p:cNvSpPr txBox="1"/>
              <p:nvPr/>
            </p:nvSpPr>
            <p:spPr>
              <a:xfrm>
                <a:off x="7831038" y="1006378"/>
                <a:ext cx="44435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10</a:t>
                </a:r>
              </a:p>
            </p:txBody>
          </p:sp>
        </p:grp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BCD4223B-E950-4C94-B579-35F24FC7045C}"/>
                </a:ext>
              </a:extLst>
            </p:cNvPr>
            <p:cNvGrpSpPr/>
            <p:nvPr/>
          </p:nvGrpSpPr>
          <p:grpSpPr>
            <a:xfrm>
              <a:off x="1537542" y="2259419"/>
              <a:ext cx="4732843" cy="495770"/>
              <a:chOff x="3316757" y="911524"/>
              <a:chExt cx="4732843" cy="495770"/>
            </a:xfrm>
          </p:grpSpPr>
          <p:cxnSp>
            <p:nvCxnSpPr>
              <p:cNvPr id="34" name="Straight Connector 33">
                <a:extLst>
                  <a:ext uri="{FF2B5EF4-FFF2-40B4-BE49-F238E27FC236}">
                    <a16:creationId xmlns:a16="http://schemas.microsoft.com/office/drawing/2014/main" id="{39BA1496-F177-4B68-9BF3-E0CA5331599A}"/>
                  </a:ext>
                </a:extLst>
              </p:cNvPr>
              <p:cNvCxnSpPr/>
              <p:nvPr/>
            </p:nvCxnSpPr>
            <p:spPr>
              <a:xfrm>
                <a:off x="3585600" y="930552"/>
                <a:ext cx="4464000" cy="0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Connector 34">
                <a:extLst>
                  <a:ext uri="{FF2B5EF4-FFF2-40B4-BE49-F238E27FC236}">
                    <a16:creationId xmlns:a16="http://schemas.microsoft.com/office/drawing/2014/main" id="{6A79E26E-79DE-4611-B40E-4300CC7A9E4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585185" y="91257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Straight Connector 35">
                <a:extLst>
                  <a:ext uri="{FF2B5EF4-FFF2-40B4-BE49-F238E27FC236}">
                    <a16:creationId xmlns:a16="http://schemas.microsoft.com/office/drawing/2014/main" id="{BA4F6824-7646-44E6-A733-BC9254FAD29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032000" y="914912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Straight Connector 36">
                <a:extLst>
                  <a:ext uri="{FF2B5EF4-FFF2-40B4-BE49-F238E27FC236}">
                    <a16:creationId xmlns:a16="http://schemas.microsoft.com/office/drawing/2014/main" id="{A91627E0-22FE-4312-ACB4-4324789FDC8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480794" y="913585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Straight Connector 37">
                <a:extLst>
                  <a:ext uri="{FF2B5EF4-FFF2-40B4-BE49-F238E27FC236}">
                    <a16:creationId xmlns:a16="http://schemas.microsoft.com/office/drawing/2014/main" id="{A7586EA7-4B72-4405-984F-2D763132EB8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925228" y="91353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Straight Connector 38">
                <a:extLst>
                  <a:ext uri="{FF2B5EF4-FFF2-40B4-BE49-F238E27FC236}">
                    <a16:creationId xmlns:a16="http://schemas.microsoft.com/office/drawing/2014/main" id="{7A622449-DF45-4F80-A898-AC82E81B1A8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73568" y="911524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Straight Connector 39">
                <a:extLst>
                  <a:ext uri="{FF2B5EF4-FFF2-40B4-BE49-F238E27FC236}">
                    <a16:creationId xmlns:a16="http://schemas.microsoft.com/office/drawing/2014/main" id="{64D473A1-0AD4-4B63-8744-AE118071265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819981" y="91257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Straight Connector 40">
                <a:extLst>
                  <a:ext uri="{FF2B5EF4-FFF2-40B4-BE49-F238E27FC236}">
                    <a16:creationId xmlns:a16="http://schemas.microsoft.com/office/drawing/2014/main" id="{E902098C-C5BF-43EF-9D1B-D084D1E90EE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266796" y="912531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Straight Connector 41">
                <a:extLst>
                  <a:ext uri="{FF2B5EF4-FFF2-40B4-BE49-F238E27FC236}">
                    <a16:creationId xmlns:a16="http://schemas.microsoft.com/office/drawing/2014/main" id="{73465ED9-8AE6-4257-9DC2-62CE411750C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712353" y="91289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Straight Connector 42">
                <a:extLst>
                  <a:ext uri="{FF2B5EF4-FFF2-40B4-BE49-F238E27FC236}">
                    <a16:creationId xmlns:a16="http://schemas.microsoft.com/office/drawing/2014/main" id="{26FD19CF-F76B-4682-8A26-58D8CA1C938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58766" y="911571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Straight Connector 43">
                <a:extLst>
                  <a:ext uri="{FF2B5EF4-FFF2-40B4-BE49-F238E27FC236}">
                    <a16:creationId xmlns:a16="http://schemas.microsoft.com/office/drawing/2014/main" id="{A7B4DD22-E86F-410A-BB4B-876CAC1EE15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605581" y="911524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016202A9-5C30-4834-8B2F-AE76DBD8E2AB}"/>
                  </a:ext>
                </a:extLst>
              </p:cNvPr>
              <p:cNvSpPr txBox="1"/>
              <p:nvPr/>
            </p:nvSpPr>
            <p:spPr>
              <a:xfrm>
                <a:off x="3316757" y="1004618"/>
                <a:ext cx="522900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-10</a:t>
                </a:r>
              </a:p>
            </p:txBody>
          </p:sp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BEC8166F-3529-411C-89C4-EBA9F9EE1B9E}"/>
                  </a:ext>
                </a:extLst>
              </p:cNvPr>
              <p:cNvSpPr txBox="1"/>
              <p:nvPr/>
            </p:nvSpPr>
            <p:spPr>
              <a:xfrm>
                <a:off x="3835910" y="1006999"/>
                <a:ext cx="393056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-9</a:t>
                </a:r>
              </a:p>
            </p:txBody>
          </p:sp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1C949FA5-0425-4049-A1C8-BF7931382CF8}"/>
                  </a:ext>
                </a:extLst>
              </p:cNvPr>
              <p:cNvSpPr txBox="1"/>
              <p:nvPr/>
            </p:nvSpPr>
            <p:spPr>
              <a:xfrm>
                <a:off x="4282347" y="1003997"/>
                <a:ext cx="393056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-8</a:t>
                </a:r>
              </a:p>
            </p:txBody>
          </p:sp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2CA57125-DB12-4E92-8DED-DAB2F0F24205}"/>
                  </a:ext>
                </a:extLst>
              </p:cNvPr>
              <p:cNvSpPr txBox="1"/>
              <p:nvPr/>
            </p:nvSpPr>
            <p:spPr>
              <a:xfrm>
                <a:off x="4728672" y="1006378"/>
                <a:ext cx="393056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-7</a:t>
                </a:r>
              </a:p>
            </p:txBody>
          </p:sp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09842AA5-0CCF-4DCE-BDA0-91445F884ADE}"/>
                  </a:ext>
                </a:extLst>
              </p:cNvPr>
              <p:cNvSpPr txBox="1"/>
              <p:nvPr/>
            </p:nvSpPr>
            <p:spPr>
              <a:xfrm>
                <a:off x="5176217" y="1004803"/>
                <a:ext cx="393056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-6</a:t>
                </a:r>
              </a:p>
            </p:txBody>
          </p:sp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343900C5-C9C1-4E81-8042-9728CB9067D8}"/>
                  </a:ext>
                </a:extLst>
              </p:cNvPr>
              <p:cNvSpPr txBox="1"/>
              <p:nvPr/>
            </p:nvSpPr>
            <p:spPr>
              <a:xfrm>
                <a:off x="5622542" y="1007184"/>
                <a:ext cx="393056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-5</a:t>
                </a:r>
              </a:p>
            </p:txBody>
          </p:sp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CFEEF262-E67C-4D6D-838A-C4581B85BA3F}"/>
                  </a:ext>
                </a:extLst>
              </p:cNvPr>
              <p:cNvSpPr txBox="1"/>
              <p:nvPr/>
            </p:nvSpPr>
            <p:spPr>
              <a:xfrm>
                <a:off x="6068979" y="1004182"/>
                <a:ext cx="393056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-4</a:t>
                </a:r>
              </a:p>
            </p:txBody>
          </p:sp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2A2934D0-C6F2-46B9-901A-394486709320}"/>
                  </a:ext>
                </a:extLst>
              </p:cNvPr>
              <p:cNvSpPr txBox="1"/>
              <p:nvPr/>
            </p:nvSpPr>
            <p:spPr>
              <a:xfrm>
                <a:off x="6515304" y="1006563"/>
                <a:ext cx="393056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-3</a:t>
                </a:r>
              </a:p>
            </p:txBody>
          </p:sp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187EE7D2-87CE-4F1C-ADAB-CCE9BE762EDF}"/>
                  </a:ext>
                </a:extLst>
              </p:cNvPr>
              <p:cNvSpPr txBox="1"/>
              <p:nvPr/>
            </p:nvSpPr>
            <p:spPr>
              <a:xfrm>
                <a:off x="6962110" y="1004618"/>
                <a:ext cx="393056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-2</a:t>
                </a:r>
              </a:p>
            </p:txBody>
          </p:sp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031AF904-75B9-4AD9-BC8D-85670809336D}"/>
                  </a:ext>
                </a:extLst>
              </p:cNvPr>
              <p:cNvSpPr txBox="1"/>
              <p:nvPr/>
            </p:nvSpPr>
            <p:spPr>
              <a:xfrm>
                <a:off x="7406166" y="1003997"/>
                <a:ext cx="393056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-1</a:t>
                </a:r>
              </a:p>
            </p:txBody>
          </p:sp>
        </p:grpSp>
      </p:grpSp>
      <p:grpSp>
        <p:nvGrpSpPr>
          <p:cNvPr id="79" name="Group 91">
            <a:extLst>
              <a:ext uri="{FF2B5EF4-FFF2-40B4-BE49-F238E27FC236}">
                <a16:creationId xmlns:a16="http://schemas.microsoft.com/office/drawing/2014/main" id="{CBA4277F-DE06-442F-AB40-28951A6BD228}"/>
              </a:ext>
            </a:extLst>
          </p:cNvPr>
          <p:cNvGrpSpPr/>
          <p:nvPr/>
        </p:nvGrpSpPr>
        <p:grpSpPr>
          <a:xfrm>
            <a:off x="2886286" y="5076471"/>
            <a:ext cx="2246853" cy="479154"/>
            <a:chOff x="7395283" y="5821043"/>
            <a:chExt cx="205894" cy="512761"/>
          </a:xfrm>
        </p:grpSpPr>
        <p:sp>
          <p:nvSpPr>
            <p:cNvPr id="80" name="Freeform 11">
              <a:extLst>
                <a:ext uri="{FF2B5EF4-FFF2-40B4-BE49-F238E27FC236}">
                  <a16:creationId xmlns:a16="http://schemas.microsoft.com/office/drawing/2014/main" id="{E59DF37B-A293-4E78-8788-31BB4123A7D4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81" name="Rectangle 80">
              <a:extLst>
                <a:ext uri="{FF2B5EF4-FFF2-40B4-BE49-F238E27FC236}">
                  <a16:creationId xmlns:a16="http://schemas.microsoft.com/office/drawing/2014/main" id="{A488FF9C-8D1E-49E9-82CD-2B830B7BB983}"/>
                </a:ext>
              </a:extLst>
            </p:cNvPr>
            <p:cNvSpPr/>
            <p:nvPr/>
          </p:nvSpPr>
          <p:spPr>
            <a:xfrm>
              <a:off x="7484372" y="5821043"/>
              <a:ext cx="83562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+5</a:t>
              </a:r>
            </a:p>
          </p:txBody>
        </p:sp>
      </p:grpSp>
      <p:sp>
        <p:nvSpPr>
          <p:cNvPr id="82" name="Rectangle 81">
            <a:extLst>
              <a:ext uri="{FF2B5EF4-FFF2-40B4-BE49-F238E27FC236}">
                <a16:creationId xmlns:a16="http://schemas.microsoft.com/office/drawing/2014/main" id="{95204A06-A450-485C-A654-70076C102C9B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69082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7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6 -2.59259E-6 L 0.01927 -0.03796 C 0.0233 -0.04629 0.02929 -0.05069 0.0358 -0.05069 C 0.04296 -0.05069 0.04882 -0.04629 0.05286 -0.03796 L 0.07252 -2.59259E-6 " pathEditMode="relative" rAng="0" ptsTypes="AAAAA">
                                      <p:cBhvr>
                                        <p:cTn id="1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20" y="-25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7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252 -2.59259E-6 L 0.09179 -0.03703 C 0.09596 -0.04537 0.10221 -0.04977 0.10846 -0.04977 C 0.11588 -0.04977 0.12174 -0.04537 0.12578 -0.03703 L 0.14583 -2.59259E-6 " pathEditMode="relative" rAng="0" ptsTypes="AAAAA">
                                      <p:cBhvr>
                                        <p:cTn id="3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9" y="-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7" grpId="1" animBg="1"/>
      <p:bldP spid="27" grpId="2" animBg="1"/>
      <p:bldP spid="28" grpId="0"/>
      <p:bldP spid="29" grpId="0"/>
      <p:bldP spid="30" grpId="0"/>
    </p:bld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F04F89-BB92-4541-9D2D-DE92E4FA8F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Read scales or tables to calculate differences in temperature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76CCEF-98E5-49F1-AB0C-3B110EE174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34020530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6B9EF8D-5DD3-478A-A191-18FB57A40A85}"/>
              </a:ext>
            </a:extLst>
          </p:cNvPr>
          <p:cNvSpPr/>
          <p:nvPr/>
        </p:nvSpPr>
        <p:spPr>
          <a:xfrm>
            <a:off x="4975411" y="50000"/>
            <a:ext cx="7050333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These are the temperatures at noon and midnight on a day in winter.</a:t>
            </a:r>
            <a:endParaRPr lang="en-US" sz="28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14F84DD-ED82-42C5-B232-ABBCD48709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417" y="132006"/>
            <a:ext cx="4539699" cy="6530603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A427C0B6-8DDA-482F-836C-E9A121241FA3}"/>
              </a:ext>
            </a:extLst>
          </p:cNvPr>
          <p:cNvSpPr/>
          <p:nvPr/>
        </p:nvSpPr>
        <p:spPr>
          <a:xfrm>
            <a:off x="4975412" y="1127218"/>
            <a:ext cx="689317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How many degrees higher is the temperature at noon than at midnight? </a:t>
            </a:r>
            <a:endParaRPr lang="en-US" sz="280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0C40FFE-C635-4E21-9C8C-98681CCF0F12}"/>
              </a:ext>
            </a:extLst>
          </p:cNvPr>
          <p:cNvSpPr/>
          <p:nvPr/>
        </p:nvSpPr>
        <p:spPr>
          <a:xfrm>
            <a:off x="1540137" y="3429000"/>
            <a:ext cx="75212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3°C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587A38A-CCEC-418F-9232-C3374357A03C}"/>
              </a:ext>
            </a:extLst>
          </p:cNvPr>
          <p:cNvSpPr/>
          <p:nvPr/>
        </p:nvSpPr>
        <p:spPr>
          <a:xfrm>
            <a:off x="3945612" y="4092389"/>
            <a:ext cx="87716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-4°C</a:t>
            </a:r>
            <a:endParaRPr lang="en-GB" sz="3200" dirty="0">
              <a:solidFill>
                <a:srgbClr val="FF0000"/>
              </a:solidFill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AACF2594-3C8B-4147-AF6E-E581D4AD9811}"/>
              </a:ext>
            </a:extLst>
          </p:cNvPr>
          <p:cNvGrpSpPr/>
          <p:nvPr/>
        </p:nvGrpSpPr>
        <p:grpSpPr>
          <a:xfrm>
            <a:off x="5129974" y="2790307"/>
            <a:ext cx="522900" cy="492950"/>
            <a:chOff x="3807856" y="928777"/>
            <a:chExt cx="522900" cy="492950"/>
          </a:xfrm>
        </p:grpSpPr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34F3B99F-33DC-4984-AF26-E676FEFF2C3C}"/>
                </a:ext>
              </a:extLst>
            </p:cNvPr>
            <p:cNvCxnSpPr>
              <a:cxnSpLocks/>
            </p:cNvCxnSpPr>
            <p:nvPr/>
          </p:nvCxnSpPr>
          <p:spPr>
            <a:xfrm>
              <a:off x="4042416" y="928777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DDF3AAEC-7E98-43BF-851B-E9DB13CC2741}"/>
                </a:ext>
              </a:extLst>
            </p:cNvPr>
            <p:cNvSpPr txBox="1"/>
            <p:nvPr/>
          </p:nvSpPr>
          <p:spPr>
            <a:xfrm>
              <a:off x="3807856" y="1021617"/>
              <a:ext cx="5229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-4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1F0204CC-F720-4E2F-A5E4-709CEA26CE0F}"/>
              </a:ext>
            </a:extLst>
          </p:cNvPr>
          <p:cNvGrpSpPr/>
          <p:nvPr/>
        </p:nvGrpSpPr>
        <p:grpSpPr>
          <a:xfrm>
            <a:off x="6106759" y="2787554"/>
            <a:ext cx="189378" cy="494964"/>
            <a:chOff x="7010015" y="926763"/>
            <a:chExt cx="189378" cy="494964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EBA697D6-325F-41DF-BC67-56E8E5C30C5C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DBBB5F48-8DB0-4C25-8960-C3D873CA21A0}"/>
                </a:ext>
              </a:extLst>
            </p:cNvPr>
            <p:cNvGrpSpPr/>
            <p:nvPr/>
          </p:nvGrpSpPr>
          <p:grpSpPr>
            <a:xfrm>
              <a:off x="7010015" y="928608"/>
              <a:ext cx="189378" cy="493119"/>
              <a:chOff x="7010015" y="928608"/>
              <a:chExt cx="189378" cy="493119"/>
            </a:xfrm>
          </p:grpSpPr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196FE581-3308-4579-B17E-DFA788C038D3}"/>
                  </a:ext>
                </a:extLst>
              </p:cNvPr>
              <p:cNvSpPr txBox="1"/>
              <p:nvPr/>
            </p:nvSpPr>
            <p:spPr>
              <a:xfrm>
                <a:off x="7010015" y="1021617"/>
                <a:ext cx="18937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0</a:t>
                </a:r>
              </a:p>
            </p:txBody>
          </p:sp>
          <p:cxnSp>
            <p:nvCxnSpPr>
              <p:cNvPr id="15" name="Straight Connector 14">
                <a:extLst>
                  <a:ext uri="{FF2B5EF4-FFF2-40B4-BE49-F238E27FC236}">
                    <a16:creationId xmlns:a16="http://schemas.microsoft.com/office/drawing/2014/main" id="{31892A02-33FA-443C-8CE4-C9E52BA743A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6" name="Group 91">
            <a:extLst>
              <a:ext uri="{FF2B5EF4-FFF2-40B4-BE49-F238E27FC236}">
                <a16:creationId xmlns:a16="http://schemas.microsoft.com/office/drawing/2014/main" id="{DE3EC044-EF61-4982-81EB-BA405B4269D4}"/>
              </a:ext>
            </a:extLst>
          </p:cNvPr>
          <p:cNvGrpSpPr/>
          <p:nvPr/>
        </p:nvGrpSpPr>
        <p:grpSpPr>
          <a:xfrm>
            <a:off x="5353546" y="2291682"/>
            <a:ext cx="893612" cy="479154"/>
            <a:chOff x="7395283" y="5821043"/>
            <a:chExt cx="205894" cy="512761"/>
          </a:xfrm>
        </p:grpSpPr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970E3E01-8E49-42EB-9330-9A15146B5D6A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358AD31C-2CA8-4111-A2F7-2F159B56D426}"/>
                </a:ext>
              </a:extLst>
            </p:cNvPr>
            <p:cNvSpPr/>
            <p:nvPr/>
          </p:nvSpPr>
          <p:spPr>
            <a:xfrm>
              <a:off x="7447313" y="5821043"/>
              <a:ext cx="142335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+4</a:t>
              </a:r>
            </a:p>
          </p:txBody>
        </p:sp>
      </p:grpSp>
      <p:grpSp>
        <p:nvGrpSpPr>
          <p:cNvPr id="19" name="Group 91">
            <a:extLst>
              <a:ext uri="{FF2B5EF4-FFF2-40B4-BE49-F238E27FC236}">
                <a16:creationId xmlns:a16="http://schemas.microsoft.com/office/drawing/2014/main" id="{7FCDF4F9-F41D-4009-A663-1556A2C6BCA5}"/>
              </a:ext>
            </a:extLst>
          </p:cNvPr>
          <p:cNvGrpSpPr/>
          <p:nvPr/>
        </p:nvGrpSpPr>
        <p:grpSpPr>
          <a:xfrm>
            <a:off x="6250058" y="2287251"/>
            <a:ext cx="889897" cy="479154"/>
            <a:chOff x="7395283" y="5821043"/>
            <a:chExt cx="205894" cy="512761"/>
          </a:xfrm>
        </p:grpSpPr>
        <p:sp>
          <p:nvSpPr>
            <p:cNvPr id="20" name="Freeform 11">
              <a:extLst>
                <a:ext uri="{FF2B5EF4-FFF2-40B4-BE49-F238E27FC236}">
                  <a16:creationId xmlns:a16="http://schemas.microsoft.com/office/drawing/2014/main" id="{2350ECC9-CED1-48B0-B6BB-EFB866570A93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A11F6C39-F0BB-422E-8DB9-E6333D8A53CF}"/>
                </a:ext>
              </a:extLst>
            </p:cNvPr>
            <p:cNvSpPr/>
            <p:nvPr/>
          </p:nvSpPr>
          <p:spPr>
            <a:xfrm>
              <a:off x="7451233" y="5821043"/>
              <a:ext cx="138022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+3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4AA4EDD2-843B-49C1-B5EE-1A469B959C95}"/>
              </a:ext>
            </a:extLst>
          </p:cNvPr>
          <p:cNvGrpSpPr/>
          <p:nvPr/>
        </p:nvGrpSpPr>
        <p:grpSpPr>
          <a:xfrm>
            <a:off x="6987150" y="2785172"/>
            <a:ext cx="446400" cy="494964"/>
            <a:chOff x="6999307" y="926763"/>
            <a:chExt cx="446400" cy="494964"/>
          </a:xfrm>
        </p:grpSpPr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A186C582-9F1F-4610-9D37-A6773D1AB4B9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B42EFA4A-FAC9-4D15-83F7-8C311D721D4F}"/>
                </a:ext>
              </a:extLst>
            </p:cNvPr>
            <p:cNvGrpSpPr/>
            <p:nvPr/>
          </p:nvGrpSpPr>
          <p:grpSpPr>
            <a:xfrm>
              <a:off x="6999307" y="928608"/>
              <a:ext cx="446400" cy="493119"/>
              <a:chOff x="6999307" y="928608"/>
              <a:chExt cx="446400" cy="493119"/>
            </a:xfrm>
          </p:grpSpPr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647BA1D2-9978-4AD3-8829-A96A7C7A1A48}"/>
                  </a:ext>
                </a:extLst>
              </p:cNvPr>
              <p:cNvSpPr txBox="1"/>
              <p:nvPr/>
            </p:nvSpPr>
            <p:spPr>
              <a:xfrm>
                <a:off x="6999307" y="1021617"/>
                <a:ext cx="44640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3</a:t>
                </a:r>
              </a:p>
            </p:txBody>
          </p:sp>
          <p:cxnSp>
            <p:nvCxnSpPr>
              <p:cNvPr id="26" name="Straight Connector 25">
                <a:extLst>
                  <a:ext uri="{FF2B5EF4-FFF2-40B4-BE49-F238E27FC236}">
                    <a16:creationId xmlns:a16="http://schemas.microsoft.com/office/drawing/2014/main" id="{AE559342-75C0-4BE5-A004-B2BDD6ED84C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5FEA98A0-ABBA-4360-92A6-2329FFB10924}"/>
              </a:ext>
            </a:extLst>
          </p:cNvPr>
          <p:cNvCxnSpPr>
            <a:cxnSpLocks/>
          </p:cNvCxnSpPr>
          <p:nvPr/>
        </p:nvCxnSpPr>
        <p:spPr>
          <a:xfrm>
            <a:off x="5021015" y="2803351"/>
            <a:ext cx="2873623" cy="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Oval 27">
            <a:extLst>
              <a:ext uri="{FF2B5EF4-FFF2-40B4-BE49-F238E27FC236}">
                <a16:creationId xmlns:a16="http://schemas.microsoft.com/office/drawing/2014/main" id="{65657E81-159C-4625-A1C5-882A3A821E99}"/>
              </a:ext>
            </a:extLst>
          </p:cNvPr>
          <p:cNvSpPr/>
          <p:nvPr/>
        </p:nvSpPr>
        <p:spPr>
          <a:xfrm>
            <a:off x="5287530" y="2637783"/>
            <a:ext cx="141038" cy="13690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B4843C85-B825-436C-B287-EFF38D9BD332}"/>
              </a:ext>
            </a:extLst>
          </p:cNvPr>
          <p:cNvSpPr/>
          <p:nvPr/>
        </p:nvSpPr>
        <p:spPr>
          <a:xfrm>
            <a:off x="7998449" y="2510963"/>
            <a:ext cx="300454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7 degrees higher</a:t>
            </a:r>
            <a:endParaRPr lang="en-GB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95937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7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4.07407E-6 L 0.01927 -0.03797 C 0.02331 -0.0463 0.0293 -0.0507 0.03581 -0.0507 C 0.04297 -0.0507 0.04883 -0.0463 0.05287 -0.03797 L 0.07253 4.07407E-6 " pathEditMode="relative" rAng="0" ptsTypes="AAAAA">
                                      <p:cBhvr>
                                        <p:cTn id="2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20" y="-25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7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253 4.07407E-6 L 0.0918 -0.03704 C 0.09597 -0.04537 0.10222 -0.04977 0.10847 -0.04977 C 0.11589 -0.04977 0.12175 -0.04537 0.12578 -0.03704 L 0.14584 4.07407E-6 " pathEditMode="relative" rAng="0" ptsTypes="AAAAA">
                                      <p:cBhvr>
                                        <p:cTn id="4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9" y="-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000"/>
                            </p:stCondLst>
                            <p:childTnLst>
                              <p:par>
                                <p:cTn id="47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28" grpId="0" animBg="1"/>
      <p:bldP spid="28" grpId="1" animBg="1"/>
      <p:bldP spid="28" grpId="2" animBg="1"/>
      <p:bldP spid="29" grpId="0"/>
    </p:bld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15A1852-3E61-4D2F-A4FE-420E5E22E084}"/>
              </a:ext>
            </a:extLst>
          </p:cNvPr>
          <p:cNvSpPr/>
          <p:nvPr/>
        </p:nvSpPr>
        <p:spPr>
          <a:xfrm>
            <a:off x="56122" y="50000"/>
            <a:ext cx="11740571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Here are two thermometers.</a:t>
            </a:r>
          </a:p>
          <a:p>
            <a:r>
              <a:rPr lang="en-US" sz="3200" b="1" dirty="0"/>
              <a:t>They show two different temperatures.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983AFE3-F3CF-403E-8EF1-F4987F1F7F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182" y="1127218"/>
            <a:ext cx="5610225" cy="5286375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298906DD-4E5C-4ABB-AD27-9BB2368B264A}"/>
              </a:ext>
            </a:extLst>
          </p:cNvPr>
          <p:cNvSpPr/>
          <p:nvPr/>
        </p:nvSpPr>
        <p:spPr>
          <a:xfrm>
            <a:off x="6265593" y="1127218"/>
            <a:ext cx="561022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What is the difference between the two temperatures?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C484324-98C1-4692-B7A2-49E7D4C43630}"/>
              </a:ext>
            </a:extLst>
          </p:cNvPr>
          <p:cNvSpPr/>
          <p:nvPr/>
        </p:nvSpPr>
        <p:spPr>
          <a:xfrm>
            <a:off x="1419268" y="2650530"/>
            <a:ext cx="96051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13°C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B4FD567-F17C-483D-B221-8B5953946A2F}"/>
              </a:ext>
            </a:extLst>
          </p:cNvPr>
          <p:cNvSpPr/>
          <p:nvPr/>
        </p:nvSpPr>
        <p:spPr>
          <a:xfrm>
            <a:off x="4169725" y="3090446"/>
            <a:ext cx="87716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-5°C</a:t>
            </a:r>
            <a:endParaRPr lang="en-GB" sz="3200" dirty="0">
              <a:solidFill>
                <a:srgbClr val="FF0000"/>
              </a:solidFill>
            </a:endParaRP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2683AF6E-E7AC-4039-B312-90873C88A9D6}"/>
              </a:ext>
            </a:extLst>
          </p:cNvPr>
          <p:cNvGrpSpPr/>
          <p:nvPr/>
        </p:nvGrpSpPr>
        <p:grpSpPr>
          <a:xfrm>
            <a:off x="6574207" y="2917953"/>
            <a:ext cx="446401" cy="492950"/>
            <a:chOff x="3830562" y="928777"/>
            <a:chExt cx="446401" cy="492950"/>
          </a:xfrm>
        </p:grpSpPr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E1078F94-C29F-4F16-A019-0219120AB8AB}"/>
                </a:ext>
              </a:extLst>
            </p:cNvPr>
            <p:cNvCxnSpPr>
              <a:cxnSpLocks/>
            </p:cNvCxnSpPr>
            <p:nvPr/>
          </p:nvCxnSpPr>
          <p:spPr>
            <a:xfrm>
              <a:off x="4042416" y="928777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E4DE246E-E443-4B7E-88F0-56A07EDFCD40}"/>
                </a:ext>
              </a:extLst>
            </p:cNvPr>
            <p:cNvSpPr txBox="1"/>
            <p:nvPr/>
          </p:nvSpPr>
          <p:spPr>
            <a:xfrm>
              <a:off x="3830562" y="1021617"/>
              <a:ext cx="44640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-5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21F797BC-1421-4385-8B9A-C35F5D7088ED}"/>
              </a:ext>
            </a:extLst>
          </p:cNvPr>
          <p:cNvGrpSpPr/>
          <p:nvPr/>
        </p:nvGrpSpPr>
        <p:grpSpPr>
          <a:xfrm>
            <a:off x="7528286" y="2915200"/>
            <a:ext cx="189378" cy="494964"/>
            <a:chOff x="7010015" y="926763"/>
            <a:chExt cx="189378" cy="494964"/>
          </a:xfrm>
        </p:grpSpPr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9D819244-3C66-4E8B-82A2-34AC1E0EF27E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B9598194-906B-415C-B53F-C7D0B94D4B38}"/>
                </a:ext>
              </a:extLst>
            </p:cNvPr>
            <p:cNvGrpSpPr/>
            <p:nvPr/>
          </p:nvGrpSpPr>
          <p:grpSpPr>
            <a:xfrm>
              <a:off x="7010015" y="928608"/>
              <a:ext cx="189378" cy="493119"/>
              <a:chOff x="7010015" y="928608"/>
              <a:chExt cx="189378" cy="493119"/>
            </a:xfrm>
          </p:grpSpPr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EBA2FC9D-E9A4-4E6F-ADF1-39B17B7F348D}"/>
                  </a:ext>
                </a:extLst>
              </p:cNvPr>
              <p:cNvSpPr txBox="1"/>
              <p:nvPr/>
            </p:nvSpPr>
            <p:spPr>
              <a:xfrm>
                <a:off x="7010015" y="1021617"/>
                <a:ext cx="18937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0</a:t>
                </a:r>
              </a:p>
            </p:txBody>
          </p:sp>
          <p:cxnSp>
            <p:nvCxnSpPr>
              <p:cNvPr id="36" name="Straight Connector 35">
                <a:extLst>
                  <a:ext uri="{FF2B5EF4-FFF2-40B4-BE49-F238E27FC236}">
                    <a16:creationId xmlns:a16="http://schemas.microsoft.com/office/drawing/2014/main" id="{037EE53F-E281-48C6-BFB9-6E215809251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7" name="Group 91">
            <a:extLst>
              <a:ext uri="{FF2B5EF4-FFF2-40B4-BE49-F238E27FC236}">
                <a16:creationId xmlns:a16="http://schemas.microsoft.com/office/drawing/2014/main" id="{97672E08-0ABF-4C36-94C4-409BF8B54A46}"/>
              </a:ext>
            </a:extLst>
          </p:cNvPr>
          <p:cNvGrpSpPr/>
          <p:nvPr/>
        </p:nvGrpSpPr>
        <p:grpSpPr>
          <a:xfrm>
            <a:off x="6775073" y="2419328"/>
            <a:ext cx="893612" cy="479154"/>
            <a:chOff x="7395283" y="5821043"/>
            <a:chExt cx="205894" cy="512761"/>
          </a:xfrm>
        </p:grpSpPr>
        <p:sp>
          <p:nvSpPr>
            <p:cNvPr id="38" name="Freeform 11">
              <a:extLst>
                <a:ext uri="{FF2B5EF4-FFF2-40B4-BE49-F238E27FC236}">
                  <a16:creationId xmlns:a16="http://schemas.microsoft.com/office/drawing/2014/main" id="{C982F409-F5DF-4FA4-B5B5-BBAB9810FAD1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5017094B-B497-457D-A229-10336A2D1AC1}"/>
                </a:ext>
              </a:extLst>
            </p:cNvPr>
            <p:cNvSpPr/>
            <p:nvPr/>
          </p:nvSpPr>
          <p:spPr>
            <a:xfrm>
              <a:off x="7451856" y="5821043"/>
              <a:ext cx="125400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+5</a:t>
              </a:r>
            </a:p>
          </p:txBody>
        </p:sp>
      </p:grpSp>
      <p:grpSp>
        <p:nvGrpSpPr>
          <p:cNvPr id="40" name="Group 91">
            <a:extLst>
              <a:ext uri="{FF2B5EF4-FFF2-40B4-BE49-F238E27FC236}">
                <a16:creationId xmlns:a16="http://schemas.microsoft.com/office/drawing/2014/main" id="{0ACB85E8-0785-4607-BE6D-7D82EFDA9DA1}"/>
              </a:ext>
            </a:extLst>
          </p:cNvPr>
          <p:cNvGrpSpPr/>
          <p:nvPr/>
        </p:nvGrpSpPr>
        <p:grpSpPr>
          <a:xfrm>
            <a:off x="7671585" y="2414897"/>
            <a:ext cx="889897" cy="479154"/>
            <a:chOff x="7395283" y="5821043"/>
            <a:chExt cx="205894" cy="512761"/>
          </a:xfrm>
        </p:grpSpPr>
        <p:sp>
          <p:nvSpPr>
            <p:cNvPr id="41" name="Freeform 11">
              <a:extLst>
                <a:ext uri="{FF2B5EF4-FFF2-40B4-BE49-F238E27FC236}">
                  <a16:creationId xmlns:a16="http://schemas.microsoft.com/office/drawing/2014/main" id="{75DEAB1A-ABCF-4862-81CC-E8652A6B3B95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A828AB4E-B168-41CB-9930-24F2DD2A1C70}"/>
                </a:ext>
              </a:extLst>
            </p:cNvPr>
            <p:cNvSpPr/>
            <p:nvPr/>
          </p:nvSpPr>
          <p:spPr>
            <a:xfrm>
              <a:off x="7438785" y="5821043"/>
              <a:ext cx="138022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+13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491F8948-B804-478B-B207-9A368E7A3745}"/>
              </a:ext>
            </a:extLst>
          </p:cNvPr>
          <p:cNvGrpSpPr/>
          <p:nvPr/>
        </p:nvGrpSpPr>
        <p:grpSpPr>
          <a:xfrm>
            <a:off x="8354885" y="2912818"/>
            <a:ext cx="446400" cy="494964"/>
            <a:chOff x="6945515" y="926763"/>
            <a:chExt cx="446400" cy="494964"/>
          </a:xfrm>
        </p:grpSpPr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D237D3CB-BA19-4067-A836-F51E85780C3F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691C3483-11E6-43B9-B14F-9CBF663336C1}"/>
                </a:ext>
              </a:extLst>
            </p:cNvPr>
            <p:cNvGrpSpPr/>
            <p:nvPr/>
          </p:nvGrpSpPr>
          <p:grpSpPr>
            <a:xfrm>
              <a:off x="6945515" y="928608"/>
              <a:ext cx="446400" cy="493119"/>
              <a:chOff x="6945515" y="928608"/>
              <a:chExt cx="446400" cy="493119"/>
            </a:xfrm>
          </p:grpSpPr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7E017F4A-B836-48ED-8E88-880D7B05E10E}"/>
                  </a:ext>
                </a:extLst>
              </p:cNvPr>
              <p:cNvSpPr txBox="1"/>
              <p:nvPr/>
            </p:nvSpPr>
            <p:spPr>
              <a:xfrm>
                <a:off x="6945515" y="1021617"/>
                <a:ext cx="44640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13</a:t>
                </a:r>
              </a:p>
            </p:txBody>
          </p:sp>
          <p:cxnSp>
            <p:nvCxnSpPr>
              <p:cNvPr id="47" name="Straight Connector 46">
                <a:extLst>
                  <a:ext uri="{FF2B5EF4-FFF2-40B4-BE49-F238E27FC236}">
                    <a16:creationId xmlns:a16="http://schemas.microsoft.com/office/drawing/2014/main" id="{1D6BC61F-92A6-4E02-B3AA-1DC1E1EC756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20C55D31-0C79-4842-87F0-9DF6A699410F}"/>
              </a:ext>
            </a:extLst>
          </p:cNvPr>
          <p:cNvCxnSpPr>
            <a:cxnSpLocks/>
          </p:cNvCxnSpPr>
          <p:nvPr/>
        </p:nvCxnSpPr>
        <p:spPr>
          <a:xfrm>
            <a:off x="6442542" y="2930997"/>
            <a:ext cx="2873623" cy="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Oval 48">
            <a:extLst>
              <a:ext uri="{FF2B5EF4-FFF2-40B4-BE49-F238E27FC236}">
                <a16:creationId xmlns:a16="http://schemas.microsoft.com/office/drawing/2014/main" id="{1D31BCE4-0EDA-4560-BFC2-35E6A0BA1C0E}"/>
              </a:ext>
            </a:extLst>
          </p:cNvPr>
          <p:cNvSpPr/>
          <p:nvPr/>
        </p:nvSpPr>
        <p:spPr>
          <a:xfrm>
            <a:off x="6709057" y="2765429"/>
            <a:ext cx="141038" cy="13690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0135A981-BF15-47AC-9D26-B14D1CC6B9B2}"/>
              </a:ext>
            </a:extLst>
          </p:cNvPr>
          <p:cNvSpPr/>
          <p:nvPr/>
        </p:nvSpPr>
        <p:spPr>
          <a:xfrm>
            <a:off x="6442542" y="3675221"/>
            <a:ext cx="4424481" cy="63094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500" b="1" dirty="0">
                <a:solidFill>
                  <a:srgbClr val="FF0000"/>
                </a:solidFill>
              </a:rPr>
              <a:t>The difference is 18°C. </a:t>
            </a:r>
            <a:endParaRPr lang="en-GB" sz="35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61569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7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-4.44444E-6 L 0.01927 -0.03796 C 0.02331 -0.04629 0.0293 -0.05069 0.03581 -0.05069 C 0.04297 -0.05069 0.04883 -0.04629 0.05286 -0.03796 L 0.07253 -4.44444E-6 " pathEditMode="relative" rAng="0" ptsTypes="AAAAA">
                                      <p:cBhvr>
                                        <p:cTn id="29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20" y="-25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7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253 -4.44444E-6 L 0.0918 -0.03703 C 0.09596 -0.04537 0.10221 -0.04976 0.10846 -0.04976 C 0.11589 -0.04976 0.12174 -0.04537 0.12578 -0.03703 L 0.14583 -4.44444E-6 " pathEditMode="relative" rAng="0" ptsTypes="AAAAA">
                                      <p:cBhvr>
                                        <p:cTn id="45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9" y="-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000"/>
                            </p:stCondLst>
                            <p:childTnLst>
                              <p:par>
                                <p:cTn id="47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49" grpId="0" animBg="1"/>
      <p:bldP spid="49" grpId="1" animBg="1"/>
      <p:bldP spid="49" grpId="2" animBg="1"/>
      <p:bldP spid="51" grpId="0"/>
    </p:bld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These are the temperatures in York and Rome on a day in winter.</a:t>
            </a:r>
          </a:p>
          <a:p>
            <a:r>
              <a:rPr lang="en-US" sz="3200" b="1" dirty="0"/>
              <a:t>How many degrees colder is it in York than in Rome?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6BE9FBA-51F8-4811-97A5-D18266CF92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9006" y="1127218"/>
            <a:ext cx="5343525" cy="5019675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02AFD363-BEA5-4934-A8ED-D11C9C9282AD}"/>
              </a:ext>
            </a:extLst>
          </p:cNvPr>
          <p:cNvSpPr/>
          <p:nvPr/>
        </p:nvSpPr>
        <p:spPr>
          <a:xfrm>
            <a:off x="5804978" y="1886506"/>
            <a:ext cx="6330463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On another day, the temperature in York is 4°C</a:t>
            </a:r>
          </a:p>
          <a:p>
            <a:r>
              <a:rPr lang="en-US" sz="3200" b="1" dirty="0"/>
              <a:t>Rome is 7 degrees colder than York.</a:t>
            </a:r>
          </a:p>
          <a:p>
            <a:r>
              <a:rPr lang="en-US" sz="3200" b="1" dirty="0"/>
              <a:t>What is the temperature in Rome?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F191D58-221D-4DEF-9282-B36A41BE4404}"/>
              </a:ext>
            </a:extLst>
          </p:cNvPr>
          <p:cNvSpPr/>
          <p:nvPr/>
        </p:nvSpPr>
        <p:spPr>
          <a:xfrm>
            <a:off x="898902" y="2646831"/>
            <a:ext cx="53988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167F70A-281B-4A74-AEF2-B72E6C8803D4}"/>
              </a:ext>
            </a:extLst>
          </p:cNvPr>
          <p:cNvSpPr/>
          <p:nvPr/>
        </p:nvSpPr>
        <p:spPr>
          <a:xfrm>
            <a:off x="3980482" y="1957024"/>
            <a:ext cx="53988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7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CBEF9BF-4E54-4547-8378-51BE6B1187E7}"/>
              </a:ext>
            </a:extLst>
          </p:cNvPr>
          <p:cNvSpPr/>
          <p:nvPr/>
        </p:nvSpPr>
        <p:spPr>
          <a:xfrm>
            <a:off x="5846969" y="1046347"/>
            <a:ext cx="26616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7 – 2 = 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2659F16-F311-444D-962A-6D235642C6F8}"/>
              </a:ext>
            </a:extLst>
          </p:cNvPr>
          <p:cNvSpPr/>
          <p:nvPr/>
        </p:nvSpPr>
        <p:spPr>
          <a:xfrm>
            <a:off x="7096483" y="1046346"/>
            <a:ext cx="313300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5 degrees colder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B091E0AD-B0DB-48B9-97A9-5B316225AB20}"/>
              </a:ext>
            </a:extLst>
          </p:cNvPr>
          <p:cNvGrpSpPr/>
          <p:nvPr/>
        </p:nvGrpSpPr>
        <p:grpSpPr>
          <a:xfrm>
            <a:off x="7978438" y="5053092"/>
            <a:ext cx="446956" cy="492950"/>
            <a:chOff x="3878038" y="928777"/>
            <a:chExt cx="446956" cy="492950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3AE69406-F39F-47AF-B3E1-329B1007CA70}"/>
                </a:ext>
              </a:extLst>
            </p:cNvPr>
            <p:cNvCxnSpPr>
              <a:cxnSpLocks/>
            </p:cNvCxnSpPr>
            <p:nvPr/>
          </p:nvCxnSpPr>
          <p:spPr>
            <a:xfrm>
              <a:off x="4042416" y="928777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56ADBE66-E022-4BD9-8EB2-8D4E61D4C893}"/>
                </a:ext>
              </a:extLst>
            </p:cNvPr>
            <p:cNvSpPr txBox="1"/>
            <p:nvPr/>
          </p:nvSpPr>
          <p:spPr>
            <a:xfrm>
              <a:off x="3878038" y="1021617"/>
              <a:ext cx="44695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4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863B76A4-9C00-48B5-AADE-734EAAA2E546}"/>
              </a:ext>
            </a:extLst>
          </p:cNvPr>
          <p:cNvGrpSpPr/>
          <p:nvPr/>
        </p:nvGrpSpPr>
        <p:grpSpPr>
          <a:xfrm>
            <a:off x="7080309" y="5048788"/>
            <a:ext cx="197768" cy="494964"/>
            <a:chOff x="7000776" y="926763"/>
            <a:chExt cx="197768" cy="494964"/>
          </a:xfrm>
        </p:grpSpPr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50DCCEFB-BF61-492E-B60F-0E2B41B8597E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269E3A91-53EE-4E66-9E26-33D6B46A4D6F}"/>
                </a:ext>
              </a:extLst>
            </p:cNvPr>
            <p:cNvGrpSpPr/>
            <p:nvPr/>
          </p:nvGrpSpPr>
          <p:grpSpPr>
            <a:xfrm>
              <a:off x="7000776" y="928608"/>
              <a:ext cx="197768" cy="493119"/>
              <a:chOff x="7000776" y="928608"/>
              <a:chExt cx="197768" cy="49311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59FDD5E3-0129-4331-B919-5D514F6026E9}"/>
                  </a:ext>
                </a:extLst>
              </p:cNvPr>
              <p:cNvSpPr txBox="1"/>
              <p:nvPr/>
            </p:nvSpPr>
            <p:spPr>
              <a:xfrm>
                <a:off x="7000776" y="1021617"/>
                <a:ext cx="19776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0</a:t>
                </a:r>
              </a:p>
            </p:txBody>
          </p:sp>
          <p:cxnSp>
            <p:nvCxnSpPr>
              <p:cNvPr id="17" name="Straight Connector 16">
                <a:extLst>
                  <a:ext uri="{FF2B5EF4-FFF2-40B4-BE49-F238E27FC236}">
                    <a16:creationId xmlns:a16="http://schemas.microsoft.com/office/drawing/2014/main" id="{252B992A-87AB-4177-AFE8-AD6E77871CD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8" name="Group 91">
            <a:extLst>
              <a:ext uri="{FF2B5EF4-FFF2-40B4-BE49-F238E27FC236}">
                <a16:creationId xmlns:a16="http://schemas.microsoft.com/office/drawing/2014/main" id="{498C3E85-A4D5-4B35-AFE3-9847A6D04A8B}"/>
              </a:ext>
            </a:extLst>
          </p:cNvPr>
          <p:cNvGrpSpPr/>
          <p:nvPr/>
        </p:nvGrpSpPr>
        <p:grpSpPr>
          <a:xfrm flipH="1">
            <a:off x="7246461" y="4574810"/>
            <a:ext cx="904715" cy="479154"/>
            <a:chOff x="7395283" y="5821043"/>
            <a:chExt cx="205894" cy="512761"/>
          </a:xfrm>
        </p:grpSpPr>
        <p:sp>
          <p:nvSpPr>
            <p:cNvPr id="19" name="Freeform 11">
              <a:extLst>
                <a:ext uri="{FF2B5EF4-FFF2-40B4-BE49-F238E27FC236}">
                  <a16:creationId xmlns:a16="http://schemas.microsoft.com/office/drawing/2014/main" id="{3E09DFAF-D0B4-49E4-B853-3DE6B831BB59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4D43069-174F-40CB-A8D3-C73D81ABB576}"/>
                </a:ext>
              </a:extLst>
            </p:cNvPr>
            <p:cNvSpPr/>
            <p:nvPr/>
          </p:nvSpPr>
          <p:spPr>
            <a:xfrm>
              <a:off x="7426729" y="5821043"/>
              <a:ext cx="119851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-4</a:t>
              </a:r>
            </a:p>
          </p:txBody>
        </p:sp>
      </p:grp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03807565-8229-4992-A93A-90C1B9196274}"/>
              </a:ext>
            </a:extLst>
          </p:cNvPr>
          <p:cNvCxnSpPr>
            <a:cxnSpLocks/>
          </p:cNvCxnSpPr>
          <p:nvPr/>
        </p:nvCxnSpPr>
        <p:spPr>
          <a:xfrm>
            <a:off x="6013266" y="5038911"/>
            <a:ext cx="2855937" cy="1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2" name="Group 91">
            <a:extLst>
              <a:ext uri="{FF2B5EF4-FFF2-40B4-BE49-F238E27FC236}">
                <a16:creationId xmlns:a16="http://schemas.microsoft.com/office/drawing/2014/main" id="{B3415176-876A-443B-91AB-56B97BB7B265}"/>
              </a:ext>
            </a:extLst>
          </p:cNvPr>
          <p:cNvGrpSpPr/>
          <p:nvPr/>
        </p:nvGrpSpPr>
        <p:grpSpPr>
          <a:xfrm flipH="1">
            <a:off x="6343842" y="4571250"/>
            <a:ext cx="880880" cy="479154"/>
            <a:chOff x="7395283" y="5821043"/>
            <a:chExt cx="205894" cy="512761"/>
          </a:xfrm>
        </p:grpSpPr>
        <p:sp>
          <p:nvSpPr>
            <p:cNvPr id="23" name="Freeform 11">
              <a:extLst>
                <a:ext uri="{FF2B5EF4-FFF2-40B4-BE49-F238E27FC236}">
                  <a16:creationId xmlns:a16="http://schemas.microsoft.com/office/drawing/2014/main" id="{F3DA1E5F-141A-4950-9F4D-0E5DDC5695EA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175D2586-2649-40B5-8570-378BAE4A287F}"/>
                </a:ext>
              </a:extLst>
            </p:cNvPr>
            <p:cNvSpPr/>
            <p:nvPr/>
          </p:nvSpPr>
          <p:spPr>
            <a:xfrm>
              <a:off x="7426137" y="5821043"/>
              <a:ext cx="120353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-3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ACEA0BDB-A7FA-4CA8-9C91-126962836C79}"/>
              </a:ext>
            </a:extLst>
          </p:cNvPr>
          <p:cNvGrpSpPr/>
          <p:nvPr/>
        </p:nvGrpSpPr>
        <p:grpSpPr>
          <a:xfrm>
            <a:off x="6123277" y="5045972"/>
            <a:ext cx="393056" cy="494964"/>
            <a:chOff x="6941306" y="926763"/>
            <a:chExt cx="393056" cy="494964"/>
          </a:xfrm>
        </p:grpSpPr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1426BC5B-B8A5-47CE-A318-066ACBA7F51C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82A12500-701B-4791-9D1E-F8597138E89E}"/>
                </a:ext>
              </a:extLst>
            </p:cNvPr>
            <p:cNvGrpSpPr/>
            <p:nvPr/>
          </p:nvGrpSpPr>
          <p:grpSpPr>
            <a:xfrm>
              <a:off x="6941306" y="928608"/>
              <a:ext cx="393056" cy="493119"/>
              <a:chOff x="6941306" y="928608"/>
              <a:chExt cx="393056" cy="493119"/>
            </a:xfrm>
          </p:grpSpPr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5582A09B-0258-449E-98B8-429849C1C321}"/>
                  </a:ext>
                </a:extLst>
              </p:cNvPr>
              <p:cNvSpPr txBox="1"/>
              <p:nvPr/>
            </p:nvSpPr>
            <p:spPr>
              <a:xfrm>
                <a:off x="6941306" y="1021617"/>
                <a:ext cx="393056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-3</a:t>
                </a:r>
              </a:p>
            </p:txBody>
          </p:sp>
          <p:cxnSp>
            <p:nvCxnSpPr>
              <p:cNvPr id="29" name="Straight Connector 28">
                <a:extLst>
                  <a:ext uri="{FF2B5EF4-FFF2-40B4-BE49-F238E27FC236}">
                    <a16:creationId xmlns:a16="http://schemas.microsoft.com/office/drawing/2014/main" id="{1F299539-8D8D-4CD7-8F4F-D98767711A1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0" name="Oval 29">
            <a:extLst>
              <a:ext uri="{FF2B5EF4-FFF2-40B4-BE49-F238E27FC236}">
                <a16:creationId xmlns:a16="http://schemas.microsoft.com/office/drawing/2014/main" id="{6F2734BD-0F3A-4DEA-9217-D3377BAAD0CF}"/>
              </a:ext>
            </a:extLst>
          </p:cNvPr>
          <p:cNvSpPr/>
          <p:nvPr/>
        </p:nvSpPr>
        <p:spPr>
          <a:xfrm>
            <a:off x="8075460" y="4875465"/>
            <a:ext cx="141038" cy="13690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8778DF5C-09DF-4724-B149-C1C1B7109125}"/>
              </a:ext>
            </a:extLst>
          </p:cNvPr>
          <p:cNvSpPr/>
          <p:nvPr/>
        </p:nvSpPr>
        <p:spPr>
          <a:xfrm>
            <a:off x="5852400" y="3873762"/>
            <a:ext cx="26616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4 – 7 = 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E959DE38-684B-4970-A8D5-93CFD7C74694}"/>
              </a:ext>
            </a:extLst>
          </p:cNvPr>
          <p:cNvSpPr/>
          <p:nvPr/>
        </p:nvSpPr>
        <p:spPr>
          <a:xfrm>
            <a:off x="7142858" y="3873761"/>
            <a:ext cx="313300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-3 degrees</a:t>
            </a:r>
          </a:p>
        </p:txBody>
      </p:sp>
    </p:spTree>
    <p:extLst>
      <p:ext uri="{BB962C8B-B14F-4D97-AF65-F5344CB8AC3E}">
        <p14:creationId xmlns:p14="http://schemas.microsoft.com/office/powerpoint/2010/main" val="38716112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7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-3.33333E-6 L -0.01992 -0.03796 C -0.02396 -0.04629 -0.03008 -0.05069 -0.03685 -0.05069 C -0.04427 -0.05069 -0.05013 -0.04629 -0.05417 -0.03796 L -0.07383 -3.33333E-6 " pathEditMode="relative" rAng="0" ptsTypes="AAAAA">
                                      <p:cBhvr>
                                        <p:cTn id="3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98" y="-25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ID="1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37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7383 -3.33333E-6 L -0.09349 -0.03773 C -0.0974 -0.04606 -0.10378 -0.05023 -0.1099 -0.05023 C -0.11732 -0.05023 -0.12292 -0.04606 -0.12695 -0.03773 L -0.14609 -3.33333E-6 " pathEditMode="relative" rAng="0" ptsTypes="AAAAA">
                                      <p:cBhvr>
                                        <p:cTn id="55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20" y="-25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000"/>
                            </p:stCondLst>
                            <p:childTnLst>
                              <p:par>
                                <p:cTn id="57" presetID="1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30" grpId="0" animBg="1"/>
      <p:bldP spid="30" grpId="1" animBg="1"/>
      <p:bldP spid="30" grpId="2" animBg="1"/>
      <p:bldP spid="31" grpId="0"/>
      <p:bldP spid="32" grpId="0"/>
    </p:bld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Two thermometers show the temperature inside and outside a greenhouse on a day in January.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B1964E1-5BC8-4DAD-9CE6-CA3682B274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3716" y="1256347"/>
            <a:ext cx="3438525" cy="5076825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08DA214D-472B-4F4D-BEB1-82DF4AAD1648}"/>
              </a:ext>
            </a:extLst>
          </p:cNvPr>
          <p:cNvSpPr/>
          <p:nvPr/>
        </p:nvSpPr>
        <p:spPr>
          <a:xfrm>
            <a:off x="4229398" y="1127218"/>
            <a:ext cx="7560819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How many degrees warmer was it inside the greenhouse than outside?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ED3DA49-CB44-4324-A250-43AA26795C99}"/>
              </a:ext>
            </a:extLst>
          </p:cNvPr>
          <p:cNvSpPr/>
          <p:nvPr/>
        </p:nvSpPr>
        <p:spPr>
          <a:xfrm>
            <a:off x="4229398" y="3242713"/>
            <a:ext cx="7560819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Later the temperatures were</a:t>
            </a:r>
          </a:p>
          <a:p>
            <a:endParaRPr lang="en-US" sz="3200" b="1" dirty="0"/>
          </a:p>
          <a:p>
            <a:r>
              <a:rPr lang="en-US" sz="3200" b="1" dirty="0"/>
              <a:t>What is the difference between these two temperatures?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0F0D60F-C973-4D7C-8DF3-6EBCE8EAAB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58726" y="2758416"/>
            <a:ext cx="2509558" cy="1533379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55B5CBF9-564E-4760-94E3-041256430822}"/>
              </a:ext>
            </a:extLst>
          </p:cNvPr>
          <p:cNvSpPr/>
          <p:nvPr/>
        </p:nvSpPr>
        <p:spPr>
          <a:xfrm>
            <a:off x="472703" y="2490948"/>
            <a:ext cx="72335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11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EC8F38A-8919-428D-B6FC-AFFD63F8832F}"/>
              </a:ext>
            </a:extLst>
          </p:cNvPr>
          <p:cNvSpPr/>
          <p:nvPr/>
        </p:nvSpPr>
        <p:spPr>
          <a:xfrm>
            <a:off x="2448305" y="3576347"/>
            <a:ext cx="72335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2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8F717CD-3932-4F6E-A210-A1E7DABA282C}"/>
              </a:ext>
            </a:extLst>
          </p:cNvPr>
          <p:cNvSpPr/>
          <p:nvPr/>
        </p:nvSpPr>
        <p:spPr>
          <a:xfrm>
            <a:off x="4937239" y="2206741"/>
            <a:ext cx="165530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11 – 2 =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30EA60F-F71A-4DEA-9C72-0EA381D6FBD4}"/>
              </a:ext>
            </a:extLst>
          </p:cNvPr>
          <p:cNvSpPr/>
          <p:nvPr/>
        </p:nvSpPr>
        <p:spPr>
          <a:xfrm>
            <a:off x="6343753" y="2206740"/>
            <a:ext cx="70579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9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8FE09D4-A318-4F9E-A3B0-EA4781F067AD}"/>
              </a:ext>
            </a:extLst>
          </p:cNvPr>
          <p:cNvSpPr/>
          <p:nvPr/>
        </p:nvSpPr>
        <p:spPr>
          <a:xfrm>
            <a:off x="9375277" y="1589808"/>
            <a:ext cx="250955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9 degrees</a:t>
            </a:r>
            <a:endParaRPr lang="en-US" sz="3200" b="1" dirty="0">
              <a:solidFill>
                <a:srgbClr val="FF0000"/>
              </a:solidFill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4FF8E408-DA4A-4667-8E97-A444A2089C06}"/>
              </a:ext>
            </a:extLst>
          </p:cNvPr>
          <p:cNvGrpSpPr/>
          <p:nvPr/>
        </p:nvGrpSpPr>
        <p:grpSpPr>
          <a:xfrm>
            <a:off x="2623813" y="6220057"/>
            <a:ext cx="9422204" cy="496687"/>
            <a:chOff x="1537542" y="2259419"/>
            <a:chExt cx="9422204" cy="496687"/>
          </a:xfrm>
        </p:grpSpPr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1D728E21-BF3B-4C04-89A4-CA57386CFEA3}"/>
                </a:ext>
              </a:extLst>
            </p:cNvPr>
            <p:cNvGrpSpPr/>
            <p:nvPr/>
          </p:nvGrpSpPr>
          <p:grpSpPr>
            <a:xfrm>
              <a:off x="6114401" y="2260336"/>
              <a:ext cx="4845345" cy="495770"/>
              <a:chOff x="3430045" y="911524"/>
              <a:chExt cx="4845345" cy="495770"/>
            </a:xfrm>
          </p:grpSpPr>
          <p:cxnSp>
            <p:nvCxnSpPr>
              <p:cNvPr id="37" name="Straight Connector 36">
                <a:extLst>
                  <a:ext uri="{FF2B5EF4-FFF2-40B4-BE49-F238E27FC236}">
                    <a16:creationId xmlns:a16="http://schemas.microsoft.com/office/drawing/2014/main" id="{CBA750A1-4518-422F-83C4-0AE752727EA7}"/>
                  </a:ext>
                </a:extLst>
              </p:cNvPr>
              <p:cNvCxnSpPr/>
              <p:nvPr/>
            </p:nvCxnSpPr>
            <p:spPr>
              <a:xfrm>
                <a:off x="3585600" y="930552"/>
                <a:ext cx="4464000" cy="0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Straight Connector 37">
                <a:extLst>
                  <a:ext uri="{FF2B5EF4-FFF2-40B4-BE49-F238E27FC236}">
                    <a16:creationId xmlns:a16="http://schemas.microsoft.com/office/drawing/2014/main" id="{06F599A9-AAB3-4AFF-B92B-59FDD2BA405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585185" y="91257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Straight Connector 38">
                <a:extLst>
                  <a:ext uri="{FF2B5EF4-FFF2-40B4-BE49-F238E27FC236}">
                    <a16:creationId xmlns:a16="http://schemas.microsoft.com/office/drawing/2014/main" id="{4B31A8FD-E5B5-4B2A-8D1E-9BB880413E7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032000" y="914912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Straight Connector 39">
                <a:extLst>
                  <a:ext uri="{FF2B5EF4-FFF2-40B4-BE49-F238E27FC236}">
                    <a16:creationId xmlns:a16="http://schemas.microsoft.com/office/drawing/2014/main" id="{8736B7B4-189F-484B-B6D8-86E817B388E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480794" y="913585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Straight Connector 40">
                <a:extLst>
                  <a:ext uri="{FF2B5EF4-FFF2-40B4-BE49-F238E27FC236}">
                    <a16:creationId xmlns:a16="http://schemas.microsoft.com/office/drawing/2014/main" id="{03142F6E-167E-44D4-99CC-B6DDEBA1A9F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925228" y="91353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Straight Connector 41">
                <a:extLst>
                  <a:ext uri="{FF2B5EF4-FFF2-40B4-BE49-F238E27FC236}">
                    <a16:creationId xmlns:a16="http://schemas.microsoft.com/office/drawing/2014/main" id="{3AECAEBC-3316-41FA-A28B-5011E2AEF90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73568" y="911524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Straight Connector 42">
                <a:extLst>
                  <a:ext uri="{FF2B5EF4-FFF2-40B4-BE49-F238E27FC236}">
                    <a16:creationId xmlns:a16="http://schemas.microsoft.com/office/drawing/2014/main" id="{1F16861F-1999-407D-9069-399BA809E71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819981" y="91257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Straight Connector 43">
                <a:extLst>
                  <a:ext uri="{FF2B5EF4-FFF2-40B4-BE49-F238E27FC236}">
                    <a16:creationId xmlns:a16="http://schemas.microsoft.com/office/drawing/2014/main" id="{4DFC5939-D9F3-41BF-B734-F2DEC3EA994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266796" y="912531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Straight Connector 44">
                <a:extLst>
                  <a:ext uri="{FF2B5EF4-FFF2-40B4-BE49-F238E27FC236}">
                    <a16:creationId xmlns:a16="http://schemas.microsoft.com/office/drawing/2014/main" id="{FD68ECBD-DA92-4239-82EE-7BD23984B89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712353" y="91289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Straight Connector 45">
                <a:extLst>
                  <a:ext uri="{FF2B5EF4-FFF2-40B4-BE49-F238E27FC236}">
                    <a16:creationId xmlns:a16="http://schemas.microsoft.com/office/drawing/2014/main" id="{7849B7C8-BC58-4442-B823-B305492938A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58766" y="911571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Straight Connector 46">
                <a:extLst>
                  <a:ext uri="{FF2B5EF4-FFF2-40B4-BE49-F238E27FC236}">
                    <a16:creationId xmlns:a16="http://schemas.microsoft.com/office/drawing/2014/main" id="{574074ED-CC5A-4E8E-A24A-A22B4D9A3CA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605581" y="911524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Straight Connector 47">
                <a:extLst>
                  <a:ext uri="{FF2B5EF4-FFF2-40B4-BE49-F238E27FC236}">
                    <a16:creationId xmlns:a16="http://schemas.microsoft.com/office/drawing/2014/main" id="{44D17ADC-B5D4-4438-80AC-42CFA39F3FB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051981" y="911524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2F5E7815-DB99-40BF-949C-EB06FDA37171}"/>
                  </a:ext>
                </a:extLst>
              </p:cNvPr>
              <p:cNvSpPr txBox="1"/>
              <p:nvPr/>
            </p:nvSpPr>
            <p:spPr>
              <a:xfrm>
                <a:off x="3430045" y="1004618"/>
                <a:ext cx="314510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0</a:t>
                </a:r>
              </a:p>
            </p:txBody>
          </p:sp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880D4374-9CF8-4071-B3EB-A3DB6286CE3E}"/>
                  </a:ext>
                </a:extLst>
              </p:cNvPr>
              <p:cNvSpPr txBox="1"/>
              <p:nvPr/>
            </p:nvSpPr>
            <p:spPr>
              <a:xfrm>
                <a:off x="3876370" y="1006999"/>
                <a:ext cx="314510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1</a:t>
                </a:r>
              </a:p>
            </p:txBody>
          </p:sp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B96AC6BA-8ADC-441B-95D8-563C94C36EBC}"/>
                  </a:ext>
                </a:extLst>
              </p:cNvPr>
              <p:cNvSpPr txBox="1"/>
              <p:nvPr/>
            </p:nvSpPr>
            <p:spPr>
              <a:xfrm>
                <a:off x="4322807" y="1003997"/>
                <a:ext cx="314510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2</a:t>
                </a:r>
              </a:p>
            </p:txBody>
          </p:sp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BA485878-F8D8-4A92-9D01-B42B5C5DFB88}"/>
                  </a:ext>
                </a:extLst>
              </p:cNvPr>
              <p:cNvSpPr txBox="1"/>
              <p:nvPr/>
            </p:nvSpPr>
            <p:spPr>
              <a:xfrm>
                <a:off x="4769132" y="1006378"/>
                <a:ext cx="314510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3</a:t>
                </a:r>
              </a:p>
            </p:txBody>
          </p:sp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1403D11E-8E96-45E1-95E1-A537F166B83C}"/>
                  </a:ext>
                </a:extLst>
              </p:cNvPr>
              <p:cNvSpPr txBox="1"/>
              <p:nvPr/>
            </p:nvSpPr>
            <p:spPr>
              <a:xfrm>
                <a:off x="5216677" y="1004803"/>
                <a:ext cx="314510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4</a:t>
                </a:r>
              </a:p>
            </p:txBody>
          </p:sp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2160BF51-FF3E-4D3C-B00F-2452815796FA}"/>
                  </a:ext>
                </a:extLst>
              </p:cNvPr>
              <p:cNvSpPr txBox="1"/>
              <p:nvPr/>
            </p:nvSpPr>
            <p:spPr>
              <a:xfrm>
                <a:off x="5663002" y="1007184"/>
                <a:ext cx="314510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5</a:t>
                </a:r>
              </a:p>
            </p:txBody>
          </p:sp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7D66A192-5F2B-4248-A145-4F71DF43224F}"/>
                  </a:ext>
                </a:extLst>
              </p:cNvPr>
              <p:cNvSpPr txBox="1"/>
              <p:nvPr/>
            </p:nvSpPr>
            <p:spPr>
              <a:xfrm>
                <a:off x="6109439" y="1004182"/>
                <a:ext cx="314510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6</a:t>
                </a:r>
              </a:p>
            </p:txBody>
          </p:sp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49ECE480-1D3D-41CB-85FF-0CDF7BC2A425}"/>
                  </a:ext>
                </a:extLst>
              </p:cNvPr>
              <p:cNvSpPr txBox="1"/>
              <p:nvPr/>
            </p:nvSpPr>
            <p:spPr>
              <a:xfrm>
                <a:off x="6555764" y="1006563"/>
                <a:ext cx="314510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7</a:t>
                </a:r>
              </a:p>
            </p:txBody>
          </p:sp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9D3AABEE-4851-40DF-A6C1-4BB803161C37}"/>
                  </a:ext>
                </a:extLst>
              </p:cNvPr>
              <p:cNvSpPr txBox="1"/>
              <p:nvPr/>
            </p:nvSpPr>
            <p:spPr>
              <a:xfrm>
                <a:off x="7002570" y="1004618"/>
                <a:ext cx="314510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8</a:t>
                </a:r>
              </a:p>
            </p:txBody>
          </p:sp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189E8B00-2893-41CE-883B-C74ED8528024}"/>
                  </a:ext>
                </a:extLst>
              </p:cNvPr>
              <p:cNvSpPr txBox="1"/>
              <p:nvPr/>
            </p:nvSpPr>
            <p:spPr>
              <a:xfrm>
                <a:off x="7446626" y="1003997"/>
                <a:ext cx="314510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9</a:t>
                </a:r>
              </a:p>
            </p:txBody>
          </p:sp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CAD08E9B-88ED-4DDD-A49B-E8C20C17DE37}"/>
                  </a:ext>
                </a:extLst>
              </p:cNvPr>
              <p:cNvSpPr txBox="1"/>
              <p:nvPr/>
            </p:nvSpPr>
            <p:spPr>
              <a:xfrm>
                <a:off x="7831038" y="1006378"/>
                <a:ext cx="44435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10</a:t>
                </a:r>
              </a:p>
            </p:txBody>
          </p:sp>
        </p:grp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305B5743-338B-4B81-9162-6C026CD87849}"/>
                </a:ext>
              </a:extLst>
            </p:cNvPr>
            <p:cNvGrpSpPr/>
            <p:nvPr/>
          </p:nvGrpSpPr>
          <p:grpSpPr>
            <a:xfrm>
              <a:off x="1537542" y="2259419"/>
              <a:ext cx="4732843" cy="495770"/>
              <a:chOff x="3316757" y="911524"/>
              <a:chExt cx="4732843" cy="495770"/>
            </a:xfrm>
          </p:grpSpPr>
          <p:cxnSp>
            <p:nvCxnSpPr>
              <p:cNvPr id="16" name="Straight Connector 15">
                <a:extLst>
                  <a:ext uri="{FF2B5EF4-FFF2-40B4-BE49-F238E27FC236}">
                    <a16:creationId xmlns:a16="http://schemas.microsoft.com/office/drawing/2014/main" id="{312E7336-0852-42AE-B584-31183A4AB581}"/>
                  </a:ext>
                </a:extLst>
              </p:cNvPr>
              <p:cNvCxnSpPr/>
              <p:nvPr/>
            </p:nvCxnSpPr>
            <p:spPr>
              <a:xfrm>
                <a:off x="3585600" y="930552"/>
                <a:ext cx="4464000" cy="0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Straight Connector 16">
                <a:extLst>
                  <a:ext uri="{FF2B5EF4-FFF2-40B4-BE49-F238E27FC236}">
                    <a16:creationId xmlns:a16="http://schemas.microsoft.com/office/drawing/2014/main" id="{B3BF974A-8962-46C2-87C2-B1C5BF65D9C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585185" y="91257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Straight Connector 17">
                <a:extLst>
                  <a:ext uri="{FF2B5EF4-FFF2-40B4-BE49-F238E27FC236}">
                    <a16:creationId xmlns:a16="http://schemas.microsoft.com/office/drawing/2014/main" id="{6AD94984-675C-4B03-B068-39128271438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032000" y="914912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Straight Connector 18">
                <a:extLst>
                  <a:ext uri="{FF2B5EF4-FFF2-40B4-BE49-F238E27FC236}">
                    <a16:creationId xmlns:a16="http://schemas.microsoft.com/office/drawing/2014/main" id="{53220EEC-F962-4E32-9266-E1E0AA4F323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480794" y="913585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Straight Connector 19">
                <a:extLst>
                  <a:ext uri="{FF2B5EF4-FFF2-40B4-BE49-F238E27FC236}">
                    <a16:creationId xmlns:a16="http://schemas.microsoft.com/office/drawing/2014/main" id="{B5692C9A-E4FB-4841-8E85-EEAF90404CB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925228" y="91353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Connector 20">
                <a:extLst>
                  <a:ext uri="{FF2B5EF4-FFF2-40B4-BE49-F238E27FC236}">
                    <a16:creationId xmlns:a16="http://schemas.microsoft.com/office/drawing/2014/main" id="{30895056-C1DB-4018-9B5E-3C46CE36D2E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73568" y="911524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Straight Connector 21">
                <a:extLst>
                  <a:ext uri="{FF2B5EF4-FFF2-40B4-BE49-F238E27FC236}">
                    <a16:creationId xmlns:a16="http://schemas.microsoft.com/office/drawing/2014/main" id="{C63522FB-AD3A-443F-BBBB-7C22F0BBE85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819981" y="91257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Straight Connector 22">
                <a:extLst>
                  <a:ext uri="{FF2B5EF4-FFF2-40B4-BE49-F238E27FC236}">
                    <a16:creationId xmlns:a16="http://schemas.microsoft.com/office/drawing/2014/main" id="{7C132167-9953-4A8D-9A7F-DE427565673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266796" y="912531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Straight Connector 23">
                <a:extLst>
                  <a:ext uri="{FF2B5EF4-FFF2-40B4-BE49-F238E27FC236}">
                    <a16:creationId xmlns:a16="http://schemas.microsoft.com/office/drawing/2014/main" id="{A9AC60D7-BE48-4A1F-9715-CF0090D5ABB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712353" y="91289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Straight Connector 24">
                <a:extLst>
                  <a:ext uri="{FF2B5EF4-FFF2-40B4-BE49-F238E27FC236}">
                    <a16:creationId xmlns:a16="http://schemas.microsoft.com/office/drawing/2014/main" id="{48E7C418-DA75-4DF1-9810-10CA303965C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58766" y="911571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Straight Connector 25">
                <a:extLst>
                  <a:ext uri="{FF2B5EF4-FFF2-40B4-BE49-F238E27FC236}">
                    <a16:creationId xmlns:a16="http://schemas.microsoft.com/office/drawing/2014/main" id="{B2ABAFF0-0C7E-4D2C-8ED5-3ADAA6281E3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605581" y="911524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91341B45-8255-4FC7-8C41-ED9F864723C2}"/>
                  </a:ext>
                </a:extLst>
              </p:cNvPr>
              <p:cNvSpPr txBox="1"/>
              <p:nvPr/>
            </p:nvSpPr>
            <p:spPr>
              <a:xfrm>
                <a:off x="3316757" y="1004618"/>
                <a:ext cx="522900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-10</a:t>
                </a:r>
              </a:p>
            </p:txBody>
          </p:sp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8C847625-7352-4883-A32A-AE7893B85D55}"/>
                  </a:ext>
                </a:extLst>
              </p:cNvPr>
              <p:cNvSpPr txBox="1"/>
              <p:nvPr/>
            </p:nvSpPr>
            <p:spPr>
              <a:xfrm>
                <a:off x="3835910" y="1006999"/>
                <a:ext cx="393056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-9</a:t>
                </a:r>
              </a:p>
            </p:txBody>
          </p:sp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3DFBF2D8-AA8A-47A9-A5CB-AFA0ABEB236D}"/>
                  </a:ext>
                </a:extLst>
              </p:cNvPr>
              <p:cNvSpPr txBox="1"/>
              <p:nvPr/>
            </p:nvSpPr>
            <p:spPr>
              <a:xfrm>
                <a:off x="4282347" y="1003997"/>
                <a:ext cx="393056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-8</a:t>
                </a:r>
              </a:p>
            </p:txBody>
          </p:sp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D791BC86-62DC-4A96-BDD8-5D5C481CFD48}"/>
                  </a:ext>
                </a:extLst>
              </p:cNvPr>
              <p:cNvSpPr txBox="1"/>
              <p:nvPr/>
            </p:nvSpPr>
            <p:spPr>
              <a:xfrm>
                <a:off x="4728672" y="1006378"/>
                <a:ext cx="393056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-7</a:t>
                </a:r>
              </a:p>
            </p:txBody>
          </p:sp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F188C22A-3014-45C3-BB68-9D7BCC053D3C}"/>
                  </a:ext>
                </a:extLst>
              </p:cNvPr>
              <p:cNvSpPr txBox="1"/>
              <p:nvPr/>
            </p:nvSpPr>
            <p:spPr>
              <a:xfrm>
                <a:off x="5176217" y="1004803"/>
                <a:ext cx="393056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-6</a:t>
                </a:r>
              </a:p>
            </p:txBody>
          </p:sp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873CA894-CA7C-4182-9673-0708530E5E1A}"/>
                  </a:ext>
                </a:extLst>
              </p:cNvPr>
              <p:cNvSpPr txBox="1"/>
              <p:nvPr/>
            </p:nvSpPr>
            <p:spPr>
              <a:xfrm>
                <a:off x="5622542" y="1007184"/>
                <a:ext cx="393056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-5</a:t>
                </a:r>
              </a:p>
            </p:txBody>
          </p:sp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D823CF3-D16D-4740-9A42-C557997262C3}"/>
                  </a:ext>
                </a:extLst>
              </p:cNvPr>
              <p:cNvSpPr txBox="1"/>
              <p:nvPr/>
            </p:nvSpPr>
            <p:spPr>
              <a:xfrm>
                <a:off x="6068979" y="1004182"/>
                <a:ext cx="393056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-4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1F84F394-AD7E-4F69-B42E-832E50BBC2C1}"/>
                  </a:ext>
                </a:extLst>
              </p:cNvPr>
              <p:cNvSpPr txBox="1"/>
              <p:nvPr/>
            </p:nvSpPr>
            <p:spPr>
              <a:xfrm>
                <a:off x="6515304" y="1006563"/>
                <a:ext cx="393056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-3</a:t>
                </a:r>
              </a:p>
            </p:txBody>
          </p:sp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478658C1-410C-4B72-98A9-7B63C8529859}"/>
                  </a:ext>
                </a:extLst>
              </p:cNvPr>
              <p:cNvSpPr txBox="1"/>
              <p:nvPr/>
            </p:nvSpPr>
            <p:spPr>
              <a:xfrm>
                <a:off x="6962110" y="1004618"/>
                <a:ext cx="393056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-2</a:t>
                </a:r>
              </a:p>
            </p:txBody>
          </p:sp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7B9408A4-8CB5-475E-A494-C3721BF8B0AB}"/>
                  </a:ext>
                </a:extLst>
              </p:cNvPr>
              <p:cNvSpPr txBox="1"/>
              <p:nvPr/>
            </p:nvSpPr>
            <p:spPr>
              <a:xfrm>
                <a:off x="7406166" y="1003997"/>
                <a:ext cx="393056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-1</a:t>
                </a:r>
              </a:p>
            </p:txBody>
          </p:sp>
        </p:grpSp>
      </p:grpSp>
      <p:grpSp>
        <p:nvGrpSpPr>
          <p:cNvPr id="61" name="Group 91">
            <a:extLst>
              <a:ext uri="{FF2B5EF4-FFF2-40B4-BE49-F238E27FC236}">
                <a16:creationId xmlns:a16="http://schemas.microsoft.com/office/drawing/2014/main" id="{7E156A63-2D99-4570-BEFA-2E41930B517A}"/>
              </a:ext>
            </a:extLst>
          </p:cNvPr>
          <p:cNvGrpSpPr/>
          <p:nvPr/>
        </p:nvGrpSpPr>
        <p:grpSpPr>
          <a:xfrm>
            <a:off x="3811091" y="5718902"/>
            <a:ext cx="3129887" cy="479154"/>
            <a:chOff x="7395283" y="5821043"/>
            <a:chExt cx="205894" cy="512761"/>
          </a:xfrm>
        </p:grpSpPr>
        <p:sp>
          <p:nvSpPr>
            <p:cNvPr id="62" name="Freeform 11">
              <a:extLst>
                <a:ext uri="{FF2B5EF4-FFF2-40B4-BE49-F238E27FC236}">
                  <a16:creationId xmlns:a16="http://schemas.microsoft.com/office/drawing/2014/main" id="{BBB7668B-AA1E-452F-9729-53B987DFC0BD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63" name="Rectangle 62">
              <a:extLst>
                <a:ext uri="{FF2B5EF4-FFF2-40B4-BE49-F238E27FC236}">
                  <a16:creationId xmlns:a16="http://schemas.microsoft.com/office/drawing/2014/main" id="{DAD2FBFD-7C9E-4F2E-8B76-D0FF6433D192}"/>
                </a:ext>
              </a:extLst>
            </p:cNvPr>
            <p:cNvSpPr/>
            <p:nvPr/>
          </p:nvSpPr>
          <p:spPr>
            <a:xfrm>
              <a:off x="7484372" y="5821043"/>
              <a:ext cx="83562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+7</a:t>
              </a:r>
            </a:p>
          </p:txBody>
        </p:sp>
      </p:grpSp>
      <p:sp>
        <p:nvSpPr>
          <p:cNvPr id="64" name="Rectangle 63">
            <a:extLst>
              <a:ext uri="{FF2B5EF4-FFF2-40B4-BE49-F238E27FC236}">
                <a16:creationId xmlns:a16="http://schemas.microsoft.com/office/drawing/2014/main" id="{F3AF9BF8-C350-46D3-9B09-EE6FBD6F051D}"/>
              </a:ext>
            </a:extLst>
          </p:cNvPr>
          <p:cNvSpPr/>
          <p:nvPr/>
        </p:nvSpPr>
        <p:spPr>
          <a:xfrm>
            <a:off x="6838655" y="4711652"/>
            <a:ext cx="250955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7 degrees</a:t>
            </a:r>
            <a:endParaRPr lang="en-US" sz="3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92202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/>
      <p:bldP spid="64" grpId="0"/>
    </p:bldLst>
  </p:timing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ABC099A-8E85-47B1-A555-D108A5013FF6}"/>
              </a:ext>
            </a:extLst>
          </p:cNvPr>
          <p:cNvSpPr/>
          <p:nvPr/>
        </p:nvSpPr>
        <p:spPr>
          <a:xfrm>
            <a:off x="56122" y="50000"/>
            <a:ext cx="1207931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Here are the temperatures in four cities at midnight and at midday.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FAEE3A0-AA67-428C-B8B1-8C476C29E1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249" y="634775"/>
            <a:ext cx="6009524" cy="3952381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331BD9FD-37D3-460D-A4C4-6ECB0667B46D}"/>
              </a:ext>
            </a:extLst>
          </p:cNvPr>
          <p:cNvSpPr/>
          <p:nvPr/>
        </p:nvSpPr>
        <p:spPr>
          <a:xfrm>
            <a:off x="6391463" y="634775"/>
            <a:ext cx="558128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At midnight, how many degrees colder was Paris than Rome?</a:t>
            </a:r>
            <a:endParaRPr lang="en-GB" sz="3200" b="1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62E3264-D061-41F8-A647-A0A7C0265C7E}"/>
              </a:ext>
            </a:extLst>
          </p:cNvPr>
          <p:cNvSpPr/>
          <p:nvPr/>
        </p:nvSpPr>
        <p:spPr>
          <a:xfrm>
            <a:off x="1877180" y="1963710"/>
            <a:ext cx="2160210" cy="651279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988D56A-7F68-4FD4-BF8D-1862AE21042A}"/>
              </a:ext>
            </a:extLst>
          </p:cNvPr>
          <p:cNvSpPr/>
          <p:nvPr/>
        </p:nvSpPr>
        <p:spPr>
          <a:xfrm>
            <a:off x="1877180" y="3265842"/>
            <a:ext cx="2160210" cy="651279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86A53924-1824-4B16-8132-B57CF8FFA148}"/>
              </a:ext>
            </a:extLst>
          </p:cNvPr>
          <p:cNvGrpSpPr/>
          <p:nvPr/>
        </p:nvGrpSpPr>
        <p:grpSpPr>
          <a:xfrm>
            <a:off x="6734909" y="2122039"/>
            <a:ext cx="522900" cy="492950"/>
            <a:chOff x="3807856" y="928777"/>
            <a:chExt cx="522900" cy="492950"/>
          </a:xfrm>
        </p:grpSpPr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DA491DBB-1178-48F3-A2B9-E8106D42B4E7}"/>
                </a:ext>
              </a:extLst>
            </p:cNvPr>
            <p:cNvCxnSpPr>
              <a:cxnSpLocks/>
            </p:cNvCxnSpPr>
            <p:nvPr/>
          </p:nvCxnSpPr>
          <p:spPr>
            <a:xfrm>
              <a:off x="4042416" y="928777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AA121777-DD4D-4849-BB82-9B0F8F81AE3E}"/>
                </a:ext>
              </a:extLst>
            </p:cNvPr>
            <p:cNvSpPr txBox="1"/>
            <p:nvPr/>
          </p:nvSpPr>
          <p:spPr>
            <a:xfrm>
              <a:off x="3807856" y="1021617"/>
              <a:ext cx="5229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-4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DC645850-12FC-4947-8776-E5466162DB89}"/>
              </a:ext>
            </a:extLst>
          </p:cNvPr>
          <p:cNvGrpSpPr/>
          <p:nvPr/>
        </p:nvGrpSpPr>
        <p:grpSpPr>
          <a:xfrm>
            <a:off x="7711694" y="2119286"/>
            <a:ext cx="189378" cy="494964"/>
            <a:chOff x="7010015" y="926763"/>
            <a:chExt cx="189378" cy="494964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F4F0EE06-9BE2-4072-9E6F-E29ABC21FEB2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89D1BFB7-3462-4883-B31C-7AAD8CE55238}"/>
                </a:ext>
              </a:extLst>
            </p:cNvPr>
            <p:cNvGrpSpPr/>
            <p:nvPr/>
          </p:nvGrpSpPr>
          <p:grpSpPr>
            <a:xfrm>
              <a:off x="7010015" y="928608"/>
              <a:ext cx="189378" cy="493119"/>
              <a:chOff x="7010015" y="928608"/>
              <a:chExt cx="189378" cy="493119"/>
            </a:xfrm>
          </p:grpSpPr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3DE47264-41A9-482A-B840-C1B120B45196}"/>
                  </a:ext>
                </a:extLst>
              </p:cNvPr>
              <p:cNvSpPr txBox="1"/>
              <p:nvPr/>
            </p:nvSpPr>
            <p:spPr>
              <a:xfrm>
                <a:off x="7010015" y="1021617"/>
                <a:ext cx="18937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0</a:t>
                </a:r>
              </a:p>
            </p:txBody>
          </p:sp>
          <p:cxnSp>
            <p:nvCxnSpPr>
              <p:cNvPr id="15" name="Straight Connector 14">
                <a:extLst>
                  <a:ext uri="{FF2B5EF4-FFF2-40B4-BE49-F238E27FC236}">
                    <a16:creationId xmlns:a16="http://schemas.microsoft.com/office/drawing/2014/main" id="{703D92D4-84B6-4F5E-9980-7E27771997F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6" name="Group 91">
            <a:extLst>
              <a:ext uri="{FF2B5EF4-FFF2-40B4-BE49-F238E27FC236}">
                <a16:creationId xmlns:a16="http://schemas.microsoft.com/office/drawing/2014/main" id="{214660C8-D4FB-46FB-94D6-792D0589A932}"/>
              </a:ext>
            </a:extLst>
          </p:cNvPr>
          <p:cNvGrpSpPr/>
          <p:nvPr/>
        </p:nvGrpSpPr>
        <p:grpSpPr>
          <a:xfrm>
            <a:off x="6958481" y="1623414"/>
            <a:ext cx="893612" cy="479154"/>
            <a:chOff x="7395283" y="5821043"/>
            <a:chExt cx="205894" cy="512761"/>
          </a:xfrm>
        </p:grpSpPr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17DB1B0C-A382-4658-98C8-CDE7E59A30EA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215DFDA5-340F-4B14-8283-6CBA4021C36B}"/>
                </a:ext>
              </a:extLst>
            </p:cNvPr>
            <p:cNvSpPr/>
            <p:nvPr/>
          </p:nvSpPr>
          <p:spPr>
            <a:xfrm>
              <a:off x="7447313" y="5821043"/>
              <a:ext cx="142335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+4</a:t>
              </a:r>
            </a:p>
          </p:txBody>
        </p:sp>
      </p:grpSp>
      <p:grpSp>
        <p:nvGrpSpPr>
          <p:cNvPr id="19" name="Group 91">
            <a:extLst>
              <a:ext uri="{FF2B5EF4-FFF2-40B4-BE49-F238E27FC236}">
                <a16:creationId xmlns:a16="http://schemas.microsoft.com/office/drawing/2014/main" id="{D3EF063C-A89C-4348-ADDB-8EB6B19201EF}"/>
              </a:ext>
            </a:extLst>
          </p:cNvPr>
          <p:cNvGrpSpPr/>
          <p:nvPr/>
        </p:nvGrpSpPr>
        <p:grpSpPr>
          <a:xfrm>
            <a:off x="7854993" y="1618983"/>
            <a:ext cx="889897" cy="479154"/>
            <a:chOff x="7395283" y="5821043"/>
            <a:chExt cx="205894" cy="512761"/>
          </a:xfrm>
        </p:grpSpPr>
        <p:sp>
          <p:nvSpPr>
            <p:cNvPr id="20" name="Freeform 11">
              <a:extLst>
                <a:ext uri="{FF2B5EF4-FFF2-40B4-BE49-F238E27FC236}">
                  <a16:creationId xmlns:a16="http://schemas.microsoft.com/office/drawing/2014/main" id="{D1B83BD1-F745-4173-8D48-C85028147FBF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373FB674-7B7E-478F-A1EB-73CD60C2F18A}"/>
                </a:ext>
              </a:extLst>
            </p:cNvPr>
            <p:cNvSpPr/>
            <p:nvPr/>
          </p:nvSpPr>
          <p:spPr>
            <a:xfrm>
              <a:off x="7451233" y="5821043"/>
              <a:ext cx="138022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+3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FB2242DF-2ECD-4012-8FC7-46464B27E3F7}"/>
              </a:ext>
            </a:extLst>
          </p:cNvPr>
          <p:cNvGrpSpPr/>
          <p:nvPr/>
        </p:nvGrpSpPr>
        <p:grpSpPr>
          <a:xfrm>
            <a:off x="8592085" y="2116904"/>
            <a:ext cx="446400" cy="494964"/>
            <a:chOff x="6999307" y="926763"/>
            <a:chExt cx="446400" cy="494964"/>
          </a:xfrm>
        </p:grpSpPr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FA49FAC8-C76C-41F3-9560-5A5A1B87B87E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4E077845-F964-436F-BDD7-5ECCF31A6B36}"/>
                </a:ext>
              </a:extLst>
            </p:cNvPr>
            <p:cNvGrpSpPr/>
            <p:nvPr/>
          </p:nvGrpSpPr>
          <p:grpSpPr>
            <a:xfrm>
              <a:off x="6999307" y="928608"/>
              <a:ext cx="446400" cy="493119"/>
              <a:chOff x="6999307" y="928608"/>
              <a:chExt cx="446400" cy="493119"/>
            </a:xfrm>
          </p:grpSpPr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B0A0E8E4-F539-4653-B884-A2C8466DD83E}"/>
                  </a:ext>
                </a:extLst>
              </p:cNvPr>
              <p:cNvSpPr txBox="1"/>
              <p:nvPr/>
            </p:nvSpPr>
            <p:spPr>
              <a:xfrm>
                <a:off x="6999307" y="1021617"/>
                <a:ext cx="44640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3</a:t>
                </a:r>
              </a:p>
            </p:txBody>
          </p:sp>
          <p:cxnSp>
            <p:nvCxnSpPr>
              <p:cNvPr id="26" name="Straight Connector 25">
                <a:extLst>
                  <a:ext uri="{FF2B5EF4-FFF2-40B4-BE49-F238E27FC236}">
                    <a16:creationId xmlns:a16="http://schemas.microsoft.com/office/drawing/2014/main" id="{91FBDA29-58E3-4D1D-BC15-C191564F0A4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6A7EF7BD-524D-4D3E-A2AC-4732855BDB0F}"/>
              </a:ext>
            </a:extLst>
          </p:cNvPr>
          <p:cNvCxnSpPr>
            <a:cxnSpLocks/>
          </p:cNvCxnSpPr>
          <p:nvPr/>
        </p:nvCxnSpPr>
        <p:spPr>
          <a:xfrm>
            <a:off x="6625950" y="2135083"/>
            <a:ext cx="2873623" cy="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Oval 27">
            <a:extLst>
              <a:ext uri="{FF2B5EF4-FFF2-40B4-BE49-F238E27FC236}">
                <a16:creationId xmlns:a16="http://schemas.microsoft.com/office/drawing/2014/main" id="{2C19E3F6-88FF-458C-99CA-332674962ADE}"/>
              </a:ext>
            </a:extLst>
          </p:cNvPr>
          <p:cNvSpPr/>
          <p:nvPr/>
        </p:nvSpPr>
        <p:spPr>
          <a:xfrm>
            <a:off x="6892465" y="1969515"/>
            <a:ext cx="141038" cy="13690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B9D2B6BA-C32B-4D5E-95BC-68B5BC44157F}"/>
              </a:ext>
            </a:extLst>
          </p:cNvPr>
          <p:cNvSpPr/>
          <p:nvPr/>
        </p:nvSpPr>
        <p:spPr>
          <a:xfrm>
            <a:off x="9584271" y="1842695"/>
            <a:ext cx="207499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7 °C colder.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3213A391-9FC1-4FFB-A654-2185BBF339C7}"/>
              </a:ext>
            </a:extLst>
          </p:cNvPr>
          <p:cNvSpPr/>
          <p:nvPr/>
        </p:nvSpPr>
        <p:spPr>
          <a:xfrm>
            <a:off x="6391463" y="2691663"/>
            <a:ext cx="558128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/>
              <a:t>Which city was 6 degrees colder at midnight than at midday?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08857A3D-A656-470B-865B-FC7DD6E28058}"/>
              </a:ext>
            </a:extLst>
          </p:cNvPr>
          <p:cNvSpPr/>
          <p:nvPr/>
        </p:nvSpPr>
        <p:spPr>
          <a:xfrm>
            <a:off x="6625950" y="3848676"/>
            <a:ext cx="94769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Oslo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725D8646-2A52-44D8-9EC0-60290DC43B27}"/>
              </a:ext>
            </a:extLst>
          </p:cNvPr>
          <p:cNvSpPr/>
          <p:nvPr/>
        </p:nvSpPr>
        <p:spPr>
          <a:xfrm>
            <a:off x="260959" y="2609377"/>
            <a:ext cx="5928164" cy="651279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93" name="Group 92">
            <a:extLst>
              <a:ext uri="{FF2B5EF4-FFF2-40B4-BE49-F238E27FC236}">
                <a16:creationId xmlns:a16="http://schemas.microsoft.com/office/drawing/2014/main" id="{A4F67FE3-AB63-4920-899C-9B2C17C70BF0}"/>
              </a:ext>
            </a:extLst>
          </p:cNvPr>
          <p:cNvGrpSpPr/>
          <p:nvPr/>
        </p:nvGrpSpPr>
        <p:grpSpPr>
          <a:xfrm>
            <a:off x="56122" y="5416687"/>
            <a:ext cx="12186669" cy="499404"/>
            <a:chOff x="-808892" y="5449422"/>
            <a:chExt cx="12186669" cy="499404"/>
          </a:xfrm>
        </p:grpSpPr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970466CB-4040-498E-809B-7F3E32931E4D}"/>
                </a:ext>
              </a:extLst>
            </p:cNvPr>
            <p:cNvGrpSpPr/>
            <p:nvPr/>
          </p:nvGrpSpPr>
          <p:grpSpPr>
            <a:xfrm>
              <a:off x="6758222" y="5450339"/>
              <a:ext cx="4619555" cy="495770"/>
              <a:chOff x="3430045" y="911524"/>
              <a:chExt cx="4619555" cy="495770"/>
            </a:xfrm>
          </p:grpSpPr>
          <p:cxnSp>
            <p:nvCxnSpPr>
              <p:cNvPr id="58" name="Straight Connector 57">
                <a:extLst>
                  <a:ext uri="{FF2B5EF4-FFF2-40B4-BE49-F238E27FC236}">
                    <a16:creationId xmlns:a16="http://schemas.microsoft.com/office/drawing/2014/main" id="{6927F23C-D247-48EA-868A-6294ADE13581}"/>
                  </a:ext>
                </a:extLst>
              </p:cNvPr>
              <p:cNvCxnSpPr/>
              <p:nvPr/>
            </p:nvCxnSpPr>
            <p:spPr>
              <a:xfrm>
                <a:off x="3585600" y="930552"/>
                <a:ext cx="4464000" cy="0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" name="Straight Connector 58">
                <a:extLst>
                  <a:ext uri="{FF2B5EF4-FFF2-40B4-BE49-F238E27FC236}">
                    <a16:creationId xmlns:a16="http://schemas.microsoft.com/office/drawing/2014/main" id="{C6247892-72A2-4C26-BD5A-6EDA3CB8BC0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585185" y="91257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" name="Straight Connector 59">
                <a:extLst>
                  <a:ext uri="{FF2B5EF4-FFF2-40B4-BE49-F238E27FC236}">
                    <a16:creationId xmlns:a16="http://schemas.microsoft.com/office/drawing/2014/main" id="{13CB6F02-0FC7-482F-8E8A-4D8C9C7AA54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032000" y="914912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" name="Straight Connector 60">
                <a:extLst>
                  <a:ext uri="{FF2B5EF4-FFF2-40B4-BE49-F238E27FC236}">
                    <a16:creationId xmlns:a16="http://schemas.microsoft.com/office/drawing/2014/main" id="{DE3C7F6C-149C-4B18-B3D7-D3C457A2928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480794" y="913585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" name="Straight Connector 61">
                <a:extLst>
                  <a:ext uri="{FF2B5EF4-FFF2-40B4-BE49-F238E27FC236}">
                    <a16:creationId xmlns:a16="http://schemas.microsoft.com/office/drawing/2014/main" id="{8B71EEE0-BD9F-4AB4-9BAA-2B6E788574A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925228" y="91353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" name="Straight Connector 62">
                <a:extLst>
                  <a:ext uri="{FF2B5EF4-FFF2-40B4-BE49-F238E27FC236}">
                    <a16:creationId xmlns:a16="http://schemas.microsoft.com/office/drawing/2014/main" id="{8C31E547-F29E-47B0-8A8F-ECFC73AC505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73568" y="911524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" name="Straight Connector 63">
                <a:extLst>
                  <a:ext uri="{FF2B5EF4-FFF2-40B4-BE49-F238E27FC236}">
                    <a16:creationId xmlns:a16="http://schemas.microsoft.com/office/drawing/2014/main" id="{22F98588-E751-4081-A105-CC066733DE6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819981" y="91257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" name="Straight Connector 64">
                <a:extLst>
                  <a:ext uri="{FF2B5EF4-FFF2-40B4-BE49-F238E27FC236}">
                    <a16:creationId xmlns:a16="http://schemas.microsoft.com/office/drawing/2014/main" id="{0C7DB9DF-F939-41D2-9982-A5662AC0C85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266796" y="912531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" name="Straight Connector 65">
                <a:extLst>
                  <a:ext uri="{FF2B5EF4-FFF2-40B4-BE49-F238E27FC236}">
                    <a16:creationId xmlns:a16="http://schemas.microsoft.com/office/drawing/2014/main" id="{CA673FA5-697D-4DF1-9064-5851D5DA51D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712353" y="91289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" name="Straight Connector 66">
                <a:extLst>
                  <a:ext uri="{FF2B5EF4-FFF2-40B4-BE49-F238E27FC236}">
                    <a16:creationId xmlns:a16="http://schemas.microsoft.com/office/drawing/2014/main" id="{41F573F3-DC8D-463D-9456-F44E6C72021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58766" y="911571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" name="Straight Connector 67">
                <a:extLst>
                  <a:ext uri="{FF2B5EF4-FFF2-40B4-BE49-F238E27FC236}">
                    <a16:creationId xmlns:a16="http://schemas.microsoft.com/office/drawing/2014/main" id="{341D0E43-64FA-43BB-AE35-C835598CF13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605581" y="911524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0127895B-45F5-40B6-B6B3-4FDB0A86F797}"/>
                  </a:ext>
                </a:extLst>
              </p:cNvPr>
              <p:cNvSpPr txBox="1"/>
              <p:nvPr/>
            </p:nvSpPr>
            <p:spPr>
              <a:xfrm>
                <a:off x="3430045" y="1004618"/>
                <a:ext cx="314510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0</a:t>
                </a:r>
              </a:p>
            </p:txBody>
          </p:sp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id="{3686A24B-A23C-47FB-A612-370339A34412}"/>
                  </a:ext>
                </a:extLst>
              </p:cNvPr>
              <p:cNvSpPr txBox="1"/>
              <p:nvPr/>
            </p:nvSpPr>
            <p:spPr>
              <a:xfrm>
                <a:off x="3876370" y="1006999"/>
                <a:ext cx="314510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1</a:t>
                </a:r>
              </a:p>
            </p:txBody>
          </p:sp>
          <p:sp>
            <p:nvSpPr>
              <p:cNvPr id="72" name="TextBox 71">
                <a:extLst>
                  <a:ext uri="{FF2B5EF4-FFF2-40B4-BE49-F238E27FC236}">
                    <a16:creationId xmlns:a16="http://schemas.microsoft.com/office/drawing/2014/main" id="{2E4EA75B-5EAC-4C52-8DA8-1685CDB58C98}"/>
                  </a:ext>
                </a:extLst>
              </p:cNvPr>
              <p:cNvSpPr txBox="1"/>
              <p:nvPr/>
            </p:nvSpPr>
            <p:spPr>
              <a:xfrm>
                <a:off x="4322807" y="1003997"/>
                <a:ext cx="314510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2</a:t>
                </a:r>
              </a:p>
            </p:txBody>
          </p:sp>
          <p:sp>
            <p:nvSpPr>
              <p:cNvPr id="73" name="TextBox 72">
                <a:extLst>
                  <a:ext uri="{FF2B5EF4-FFF2-40B4-BE49-F238E27FC236}">
                    <a16:creationId xmlns:a16="http://schemas.microsoft.com/office/drawing/2014/main" id="{18847243-8ADF-44FF-B055-86FC501E091C}"/>
                  </a:ext>
                </a:extLst>
              </p:cNvPr>
              <p:cNvSpPr txBox="1"/>
              <p:nvPr/>
            </p:nvSpPr>
            <p:spPr>
              <a:xfrm>
                <a:off x="4769132" y="1006378"/>
                <a:ext cx="314510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3</a:t>
                </a:r>
              </a:p>
            </p:txBody>
          </p:sp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702CC035-6BAC-48A4-9B39-DB8DB1F33C56}"/>
                  </a:ext>
                </a:extLst>
              </p:cNvPr>
              <p:cNvSpPr txBox="1"/>
              <p:nvPr/>
            </p:nvSpPr>
            <p:spPr>
              <a:xfrm>
                <a:off x="5216677" y="1004803"/>
                <a:ext cx="314510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4</a:t>
                </a:r>
              </a:p>
            </p:txBody>
          </p:sp>
          <p:sp>
            <p:nvSpPr>
              <p:cNvPr id="75" name="TextBox 74">
                <a:extLst>
                  <a:ext uri="{FF2B5EF4-FFF2-40B4-BE49-F238E27FC236}">
                    <a16:creationId xmlns:a16="http://schemas.microsoft.com/office/drawing/2014/main" id="{122BD6E2-0E8B-49CE-8164-75F3AFB6CB14}"/>
                  </a:ext>
                </a:extLst>
              </p:cNvPr>
              <p:cNvSpPr txBox="1"/>
              <p:nvPr/>
            </p:nvSpPr>
            <p:spPr>
              <a:xfrm>
                <a:off x="5663002" y="1007184"/>
                <a:ext cx="314510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5</a:t>
                </a:r>
              </a:p>
            </p:txBody>
          </p:sp>
          <p:sp>
            <p:nvSpPr>
              <p:cNvPr id="76" name="TextBox 75">
                <a:extLst>
                  <a:ext uri="{FF2B5EF4-FFF2-40B4-BE49-F238E27FC236}">
                    <a16:creationId xmlns:a16="http://schemas.microsoft.com/office/drawing/2014/main" id="{6AC40C76-41AC-497B-9E17-0FFFA351E508}"/>
                  </a:ext>
                </a:extLst>
              </p:cNvPr>
              <p:cNvSpPr txBox="1"/>
              <p:nvPr/>
            </p:nvSpPr>
            <p:spPr>
              <a:xfrm>
                <a:off x="6109439" y="1004182"/>
                <a:ext cx="314510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6</a:t>
                </a:r>
              </a:p>
            </p:txBody>
          </p:sp>
          <p:sp>
            <p:nvSpPr>
              <p:cNvPr id="77" name="TextBox 76">
                <a:extLst>
                  <a:ext uri="{FF2B5EF4-FFF2-40B4-BE49-F238E27FC236}">
                    <a16:creationId xmlns:a16="http://schemas.microsoft.com/office/drawing/2014/main" id="{21195D54-13DD-4939-BCCA-5585C5E1FD8D}"/>
                  </a:ext>
                </a:extLst>
              </p:cNvPr>
              <p:cNvSpPr txBox="1"/>
              <p:nvPr/>
            </p:nvSpPr>
            <p:spPr>
              <a:xfrm>
                <a:off x="6555764" y="1006563"/>
                <a:ext cx="314510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7</a:t>
                </a:r>
              </a:p>
            </p:txBody>
          </p:sp>
          <p:sp>
            <p:nvSpPr>
              <p:cNvPr id="78" name="TextBox 77">
                <a:extLst>
                  <a:ext uri="{FF2B5EF4-FFF2-40B4-BE49-F238E27FC236}">
                    <a16:creationId xmlns:a16="http://schemas.microsoft.com/office/drawing/2014/main" id="{8A9B69B6-3769-4764-91CB-EB715202D408}"/>
                  </a:ext>
                </a:extLst>
              </p:cNvPr>
              <p:cNvSpPr txBox="1"/>
              <p:nvPr/>
            </p:nvSpPr>
            <p:spPr>
              <a:xfrm>
                <a:off x="7002570" y="1004618"/>
                <a:ext cx="314510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8</a:t>
                </a:r>
              </a:p>
            </p:txBody>
          </p:sp>
          <p:sp>
            <p:nvSpPr>
              <p:cNvPr id="79" name="TextBox 78">
                <a:extLst>
                  <a:ext uri="{FF2B5EF4-FFF2-40B4-BE49-F238E27FC236}">
                    <a16:creationId xmlns:a16="http://schemas.microsoft.com/office/drawing/2014/main" id="{5D2EF08D-1041-4B82-9140-D257BAD49DE9}"/>
                  </a:ext>
                </a:extLst>
              </p:cNvPr>
              <p:cNvSpPr txBox="1"/>
              <p:nvPr/>
            </p:nvSpPr>
            <p:spPr>
              <a:xfrm>
                <a:off x="7446626" y="1003997"/>
                <a:ext cx="314510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9</a:t>
                </a:r>
              </a:p>
            </p:txBody>
          </p:sp>
        </p:grp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3B8447EE-5AFC-47C0-B456-7ACC54F87C9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-808892" y="5468450"/>
              <a:ext cx="7723098" cy="917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4249B716-BCEF-412F-A37C-48BDBD4733C7}"/>
                </a:ext>
              </a:extLst>
            </p:cNvPr>
            <p:cNvCxnSpPr>
              <a:cxnSpLocks/>
            </p:cNvCxnSpPr>
            <p:nvPr/>
          </p:nvCxnSpPr>
          <p:spPr>
            <a:xfrm>
              <a:off x="2449791" y="5450476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DB7D2381-332F-438E-A694-F63D2C9F4D4A}"/>
                </a:ext>
              </a:extLst>
            </p:cNvPr>
            <p:cNvCxnSpPr>
              <a:cxnSpLocks/>
            </p:cNvCxnSpPr>
            <p:nvPr/>
          </p:nvCxnSpPr>
          <p:spPr>
            <a:xfrm>
              <a:off x="2896606" y="5452810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C279EDC5-47C6-40DC-ADF5-E80A61331B98}"/>
                </a:ext>
              </a:extLst>
            </p:cNvPr>
            <p:cNvCxnSpPr>
              <a:cxnSpLocks/>
            </p:cNvCxnSpPr>
            <p:nvPr/>
          </p:nvCxnSpPr>
          <p:spPr>
            <a:xfrm>
              <a:off x="3345400" y="545148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75564A0D-6E53-4BA7-99F0-01B6BEF2F3A9}"/>
                </a:ext>
              </a:extLst>
            </p:cNvPr>
            <p:cNvCxnSpPr>
              <a:cxnSpLocks/>
            </p:cNvCxnSpPr>
            <p:nvPr/>
          </p:nvCxnSpPr>
          <p:spPr>
            <a:xfrm>
              <a:off x="3789834" y="5451436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0DB68D48-EE63-483B-B744-9CD4437A0868}"/>
                </a:ext>
              </a:extLst>
            </p:cNvPr>
            <p:cNvCxnSpPr>
              <a:cxnSpLocks/>
            </p:cNvCxnSpPr>
            <p:nvPr/>
          </p:nvCxnSpPr>
          <p:spPr>
            <a:xfrm>
              <a:off x="4238174" y="5449422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56757C4E-AAD7-44B2-B464-3793CAA6F0EB}"/>
                </a:ext>
              </a:extLst>
            </p:cNvPr>
            <p:cNvCxnSpPr>
              <a:cxnSpLocks/>
            </p:cNvCxnSpPr>
            <p:nvPr/>
          </p:nvCxnSpPr>
          <p:spPr>
            <a:xfrm>
              <a:off x="4684587" y="5450476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18ED1B0-2AF3-4DEE-BDF8-29FBCD5CE735}"/>
                </a:ext>
              </a:extLst>
            </p:cNvPr>
            <p:cNvCxnSpPr>
              <a:cxnSpLocks/>
            </p:cNvCxnSpPr>
            <p:nvPr/>
          </p:nvCxnSpPr>
          <p:spPr>
            <a:xfrm>
              <a:off x="5131402" y="5450429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08329072-B0A6-48BC-B330-FA16CF8BFF59}"/>
                </a:ext>
              </a:extLst>
            </p:cNvPr>
            <p:cNvCxnSpPr>
              <a:cxnSpLocks/>
            </p:cNvCxnSpPr>
            <p:nvPr/>
          </p:nvCxnSpPr>
          <p:spPr>
            <a:xfrm>
              <a:off x="5576959" y="5450796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8EDD8368-385E-4BB4-92D0-39AD68966231}"/>
                </a:ext>
              </a:extLst>
            </p:cNvPr>
            <p:cNvCxnSpPr>
              <a:cxnSpLocks/>
            </p:cNvCxnSpPr>
            <p:nvPr/>
          </p:nvCxnSpPr>
          <p:spPr>
            <a:xfrm>
              <a:off x="6023372" y="5449469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A28152B6-2E7F-4D52-8004-ED1D1B740663}"/>
                </a:ext>
              </a:extLst>
            </p:cNvPr>
            <p:cNvCxnSpPr>
              <a:cxnSpLocks/>
            </p:cNvCxnSpPr>
            <p:nvPr/>
          </p:nvCxnSpPr>
          <p:spPr>
            <a:xfrm>
              <a:off x="6470187" y="5449422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D8319F02-FE08-419C-95B8-F6C73F4DDAAD}"/>
                </a:ext>
              </a:extLst>
            </p:cNvPr>
            <p:cNvSpPr txBox="1"/>
            <p:nvPr/>
          </p:nvSpPr>
          <p:spPr>
            <a:xfrm>
              <a:off x="2181363" y="5542516"/>
              <a:ext cx="52290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-10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0C9EFA31-91BD-4196-A07F-F2ABC7EC5511}"/>
                </a:ext>
              </a:extLst>
            </p:cNvPr>
            <p:cNvSpPr txBox="1"/>
            <p:nvPr/>
          </p:nvSpPr>
          <p:spPr>
            <a:xfrm>
              <a:off x="2700516" y="5544897"/>
              <a:ext cx="39305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-9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AE043D21-78E5-43D4-B86A-2139BC55C2DB}"/>
                </a:ext>
              </a:extLst>
            </p:cNvPr>
            <p:cNvSpPr txBox="1"/>
            <p:nvPr/>
          </p:nvSpPr>
          <p:spPr>
            <a:xfrm>
              <a:off x="3146953" y="5541895"/>
              <a:ext cx="39305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-8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B13B573A-FAB9-4B4A-9A6E-55A1FE3C1ED7}"/>
                </a:ext>
              </a:extLst>
            </p:cNvPr>
            <p:cNvSpPr txBox="1"/>
            <p:nvPr/>
          </p:nvSpPr>
          <p:spPr>
            <a:xfrm>
              <a:off x="3593278" y="5544276"/>
              <a:ext cx="39305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-7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DD318082-33BD-47F1-A7A3-69665FE34A2E}"/>
                </a:ext>
              </a:extLst>
            </p:cNvPr>
            <p:cNvSpPr txBox="1"/>
            <p:nvPr/>
          </p:nvSpPr>
          <p:spPr>
            <a:xfrm>
              <a:off x="4040823" y="5542701"/>
              <a:ext cx="39305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-6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305FA607-C968-4BB2-9B4C-90B2A304F7DE}"/>
                </a:ext>
              </a:extLst>
            </p:cNvPr>
            <p:cNvSpPr txBox="1"/>
            <p:nvPr/>
          </p:nvSpPr>
          <p:spPr>
            <a:xfrm>
              <a:off x="4487148" y="5545082"/>
              <a:ext cx="39305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-5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BE41785F-D265-42C8-AA72-AC1CFE3144C9}"/>
                </a:ext>
              </a:extLst>
            </p:cNvPr>
            <p:cNvSpPr txBox="1"/>
            <p:nvPr/>
          </p:nvSpPr>
          <p:spPr>
            <a:xfrm>
              <a:off x="4933585" y="5542080"/>
              <a:ext cx="39305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-4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507E35F3-B626-4F77-85E1-555A9C75F29C}"/>
                </a:ext>
              </a:extLst>
            </p:cNvPr>
            <p:cNvSpPr txBox="1"/>
            <p:nvPr/>
          </p:nvSpPr>
          <p:spPr>
            <a:xfrm>
              <a:off x="5379910" y="5544461"/>
              <a:ext cx="39305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-3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45740125-F52A-45F1-A72F-3F224248D5B0}"/>
                </a:ext>
              </a:extLst>
            </p:cNvPr>
            <p:cNvSpPr txBox="1"/>
            <p:nvPr/>
          </p:nvSpPr>
          <p:spPr>
            <a:xfrm>
              <a:off x="5826716" y="5542516"/>
              <a:ext cx="39305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-2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6936287D-8F7A-4690-8610-E20E48F3D788}"/>
                </a:ext>
              </a:extLst>
            </p:cNvPr>
            <p:cNvSpPr txBox="1"/>
            <p:nvPr/>
          </p:nvSpPr>
          <p:spPr>
            <a:xfrm>
              <a:off x="6270772" y="5541895"/>
              <a:ext cx="39305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-1</a:t>
              </a:r>
            </a:p>
          </p:txBody>
        </p: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82F9F940-A9E9-44C6-94B8-164BFF3AEEA5}"/>
                </a:ext>
              </a:extLst>
            </p:cNvPr>
            <p:cNvCxnSpPr>
              <a:cxnSpLocks/>
            </p:cNvCxnSpPr>
            <p:nvPr/>
          </p:nvCxnSpPr>
          <p:spPr>
            <a:xfrm>
              <a:off x="-235093" y="5454110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B40F2D29-6711-4AE3-A8C4-C781E24E2A95}"/>
                </a:ext>
              </a:extLst>
            </p:cNvPr>
            <p:cNvCxnSpPr>
              <a:cxnSpLocks/>
            </p:cNvCxnSpPr>
            <p:nvPr/>
          </p:nvCxnSpPr>
          <p:spPr>
            <a:xfrm>
              <a:off x="211722" y="5456444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>
              <a:extLst>
                <a:ext uri="{FF2B5EF4-FFF2-40B4-BE49-F238E27FC236}">
                  <a16:creationId xmlns:a16="http://schemas.microsoft.com/office/drawing/2014/main" id="{73AC5E00-6CC9-4136-87C6-7504984C2BF7}"/>
                </a:ext>
              </a:extLst>
            </p:cNvPr>
            <p:cNvCxnSpPr>
              <a:cxnSpLocks/>
            </p:cNvCxnSpPr>
            <p:nvPr/>
          </p:nvCxnSpPr>
          <p:spPr>
            <a:xfrm>
              <a:off x="660516" y="5455117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>
              <a:extLst>
                <a:ext uri="{FF2B5EF4-FFF2-40B4-BE49-F238E27FC236}">
                  <a16:creationId xmlns:a16="http://schemas.microsoft.com/office/drawing/2014/main" id="{2EB7DFDD-977F-48FA-A8CA-B6C494A14B23}"/>
                </a:ext>
              </a:extLst>
            </p:cNvPr>
            <p:cNvCxnSpPr>
              <a:cxnSpLocks/>
            </p:cNvCxnSpPr>
            <p:nvPr/>
          </p:nvCxnSpPr>
          <p:spPr>
            <a:xfrm>
              <a:off x="1104950" y="5455070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>
              <a:extLst>
                <a:ext uri="{FF2B5EF4-FFF2-40B4-BE49-F238E27FC236}">
                  <a16:creationId xmlns:a16="http://schemas.microsoft.com/office/drawing/2014/main" id="{11A6F692-7F2A-455E-ABE9-F74BD3C64F1A}"/>
                </a:ext>
              </a:extLst>
            </p:cNvPr>
            <p:cNvCxnSpPr>
              <a:cxnSpLocks/>
            </p:cNvCxnSpPr>
            <p:nvPr/>
          </p:nvCxnSpPr>
          <p:spPr>
            <a:xfrm>
              <a:off x="1553290" y="5453056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>
              <a:extLst>
                <a:ext uri="{FF2B5EF4-FFF2-40B4-BE49-F238E27FC236}">
                  <a16:creationId xmlns:a16="http://schemas.microsoft.com/office/drawing/2014/main" id="{70F405D4-F7E0-4293-957F-AF30F7C1936A}"/>
                </a:ext>
              </a:extLst>
            </p:cNvPr>
            <p:cNvCxnSpPr>
              <a:cxnSpLocks/>
            </p:cNvCxnSpPr>
            <p:nvPr/>
          </p:nvCxnSpPr>
          <p:spPr>
            <a:xfrm>
              <a:off x="1999703" y="5454110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6E17B445-1B65-4D0B-9191-0BC7AC720543}"/>
                </a:ext>
              </a:extLst>
            </p:cNvPr>
            <p:cNvSpPr txBox="1"/>
            <p:nvPr/>
          </p:nvSpPr>
          <p:spPr>
            <a:xfrm>
              <a:off x="-503521" y="5546150"/>
              <a:ext cx="52290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-16</a:t>
              </a:r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8FE0497A-F5F7-4A3C-BAC8-1A7CB56F9B6B}"/>
                </a:ext>
              </a:extLst>
            </p:cNvPr>
            <p:cNvSpPr txBox="1"/>
            <p:nvPr/>
          </p:nvSpPr>
          <p:spPr>
            <a:xfrm>
              <a:off x="-81731" y="5548531"/>
              <a:ext cx="52290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-15</a:t>
              </a:r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310E0358-8BBB-4649-BE86-A4489F8675A3}"/>
                </a:ext>
              </a:extLst>
            </p:cNvPr>
            <p:cNvSpPr txBox="1"/>
            <p:nvPr/>
          </p:nvSpPr>
          <p:spPr>
            <a:xfrm>
              <a:off x="364706" y="5545529"/>
              <a:ext cx="52290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-14</a:t>
              </a:r>
            </a:p>
          </p:txBody>
        </p: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C33CD123-CFE8-41CD-9819-1DF8633DE092}"/>
                </a:ext>
              </a:extLst>
            </p:cNvPr>
            <p:cNvSpPr txBox="1"/>
            <p:nvPr/>
          </p:nvSpPr>
          <p:spPr>
            <a:xfrm>
              <a:off x="811031" y="5547910"/>
              <a:ext cx="52290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-13</a:t>
              </a:r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019FB80C-9200-47E9-858A-2D9B783F33DB}"/>
                </a:ext>
              </a:extLst>
            </p:cNvPr>
            <p:cNvSpPr txBox="1"/>
            <p:nvPr/>
          </p:nvSpPr>
          <p:spPr>
            <a:xfrm>
              <a:off x="1258576" y="5546335"/>
              <a:ext cx="52290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-12</a:t>
              </a:r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5061AC35-6C79-4253-8797-28EEF74F442B}"/>
                </a:ext>
              </a:extLst>
            </p:cNvPr>
            <p:cNvSpPr txBox="1"/>
            <p:nvPr/>
          </p:nvSpPr>
          <p:spPr>
            <a:xfrm>
              <a:off x="1704901" y="5548716"/>
              <a:ext cx="52290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-11</a:t>
              </a:r>
            </a:p>
          </p:txBody>
        </p:sp>
      </p:grpSp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94" name="Group 91">
            <a:extLst>
              <a:ext uri="{FF2B5EF4-FFF2-40B4-BE49-F238E27FC236}">
                <a16:creationId xmlns:a16="http://schemas.microsoft.com/office/drawing/2014/main" id="{7FB69D59-22E2-4D2B-BBFA-D28BA2C101BA}"/>
              </a:ext>
            </a:extLst>
          </p:cNvPr>
          <p:cNvGrpSpPr/>
          <p:nvPr/>
        </p:nvGrpSpPr>
        <p:grpSpPr>
          <a:xfrm>
            <a:off x="1969052" y="4916887"/>
            <a:ext cx="2677550" cy="479154"/>
            <a:chOff x="7395283" y="5821043"/>
            <a:chExt cx="205894" cy="512761"/>
          </a:xfrm>
        </p:grpSpPr>
        <p:sp>
          <p:nvSpPr>
            <p:cNvPr id="95" name="Freeform 11">
              <a:extLst>
                <a:ext uri="{FF2B5EF4-FFF2-40B4-BE49-F238E27FC236}">
                  <a16:creationId xmlns:a16="http://schemas.microsoft.com/office/drawing/2014/main" id="{97C272B3-E2E5-4480-97AE-CD08FA0547FD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96" name="Rectangle 95">
              <a:extLst>
                <a:ext uri="{FF2B5EF4-FFF2-40B4-BE49-F238E27FC236}">
                  <a16:creationId xmlns:a16="http://schemas.microsoft.com/office/drawing/2014/main" id="{A43BB8EF-4714-466A-AB4E-D92A5238DD0B}"/>
                </a:ext>
              </a:extLst>
            </p:cNvPr>
            <p:cNvSpPr/>
            <p:nvPr/>
          </p:nvSpPr>
          <p:spPr>
            <a:xfrm>
              <a:off x="7475781" y="5821043"/>
              <a:ext cx="89277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+6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656560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7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-2.22222E-6 L 0.01927 -0.03796 C 0.02331 -0.04629 0.0293 -0.05069 0.03581 -0.05069 C 0.04297 -0.05069 0.04883 -0.04629 0.05287 -0.03796 L 0.07253 -2.22222E-6 " pathEditMode="relative" rAng="0" ptsTypes="AAAAA">
                                      <p:cBhvr>
                                        <p:cTn id="2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20" y="-25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7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253 -2.22222E-6 L 0.0918 -0.03703 C 0.09597 -0.04537 0.10222 -0.04977 0.10847 -0.04977 C 0.11589 -0.04977 0.12175 -0.04537 0.12579 -0.03703 L 0.14584 -2.22222E-6 " pathEditMode="relative" rAng="0" ptsTypes="AAAAA">
                                      <p:cBhvr>
                                        <p:cTn id="4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9" y="-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000"/>
                            </p:stCondLst>
                            <p:childTnLst>
                              <p:par>
                                <p:cTn id="47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7" grpId="0" animBg="1"/>
      <p:bldP spid="7" grpId="1" animBg="1"/>
      <p:bldP spid="28" grpId="0" animBg="1"/>
      <p:bldP spid="28" grpId="1" animBg="1"/>
      <p:bldP spid="28" grpId="2" animBg="1"/>
      <p:bldP spid="29" grpId="0"/>
      <p:bldP spid="31" grpId="0"/>
      <p:bldP spid="32" grpId="0" animBg="1"/>
    </p:bldLst>
  </p:timing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978FF71-88C1-48A3-B27D-A83754A7859F}"/>
              </a:ext>
            </a:extLst>
          </p:cNvPr>
          <p:cNvSpPr/>
          <p:nvPr/>
        </p:nvSpPr>
        <p:spPr>
          <a:xfrm>
            <a:off x="56123" y="50000"/>
            <a:ext cx="609600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sz="3200" b="1" dirty="0"/>
              <a:t>This weather chart shows the highest and lowest temperatures in a town on five days in March.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94A1D58-10B1-48D4-950D-67BE304CA98C}"/>
              </a:ext>
            </a:extLst>
          </p:cNvPr>
          <p:cNvSpPr/>
          <p:nvPr/>
        </p:nvSpPr>
        <p:spPr>
          <a:xfrm>
            <a:off x="6586322" y="50000"/>
            <a:ext cx="577824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/>
              <a:t>Which day has the greatest difference between the highest and the lowest temperatures?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D33352E-39E5-4F28-A968-FC750AE66C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3472" y="1665416"/>
            <a:ext cx="5600782" cy="38725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D26CFF99-0EBD-4B90-AAF3-B70E50706D62}"/>
              </a:ext>
            </a:extLst>
          </p:cNvPr>
          <p:cNvSpPr/>
          <p:nvPr/>
        </p:nvSpPr>
        <p:spPr>
          <a:xfrm>
            <a:off x="6586322" y="2420939"/>
            <a:ext cx="577824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What is the difference between the lowest temperatures on  Thursday and Friday?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A17BFD9-FF9C-4A2C-AD26-11D8DCCFA99A}"/>
              </a:ext>
            </a:extLst>
          </p:cNvPr>
          <p:cNvSpPr/>
          <p:nvPr/>
        </p:nvSpPr>
        <p:spPr>
          <a:xfrm>
            <a:off x="5837358" y="2769593"/>
            <a:ext cx="78688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7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D711F1B-2ECF-434E-883B-EF6850F5B8C8}"/>
              </a:ext>
            </a:extLst>
          </p:cNvPr>
          <p:cNvSpPr/>
          <p:nvPr/>
        </p:nvSpPr>
        <p:spPr>
          <a:xfrm>
            <a:off x="5837358" y="3309278"/>
            <a:ext cx="78688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9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1790F49-5112-4AE8-8796-C86D79685B0C}"/>
              </a:ext>
            </a:extLst>
          </p:cNvPr>
          <p:cNvSpPr/>
          <p:nvPr/>
        </p:nvSpPr>
        <p:spPr>
          <a:xfrm>
            <a:off x="5845387" y="3860433"/>
            <a:ext cx="78688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10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D82DEA0-0B83-4CA1-A616-351495FCB1D7}"/>
              </a:ext>
            </a:extLst>
          </p:cNvPr>
          <p:cNvSpPr/>
          <p:nvPr/>
        </p:nvSpPr>
        <p:spPr>
          <a:xfrm>
            <a:off x="5845387" y="4400118"/>
            <a:ext cx="78688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8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535D62A-34D5-4D0A-90FE-A6BB55F8F7E6}"/>
              </a:ext>
            </a:extLst>
          </p:cNvPr>
          <p:cNvSpPr/>
          <p:nvPr/>
        </p:nvSpPr>
        <p:spPr>
          <a:xfrm>
            <a:off x="5845387" y="4934295"/>
            <a:ext cx="78688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9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25348D7-2C50-4A89-8E86-55A350C32003}"/>
              </a:ext>
            </a:extLst>
          </p:cNvPr>
          <p:cNvSpPr/>
          <p:nvPr/>
        </p:nvSpPr>
        <p:spPr>
          <a:xfrm>
            <a:off x="6632269" y="1673942"/>
            <a:ext cx="313826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Wednesday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D5D4D1D-509D-4CB0-8ABE-CF3E9026921A}"/>
              </a:ext>
            </a:extLst>
          </p:cNvPr>
          <p:cNvSpPr/>
          <p:nvPr/>
        </p:nvSpPr>
        <p:spPr>
          <a:xfrm>
            <a:off x="3974542" y="4414691"/>
            <a:ext cx="1862815" cy="1086282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94079220-71F7-44A7-8B7E-DDE14F40109E}"/>
              </a:ext>
            </a:extLst>
          </p:cNvPr>
          <p:cNvGrpSpPr/>
          <p:nvPr/>
        </p:nvGrpSpPr>
        <p:grpSpPr>
          <a:xfrm>
            <a:off x="7024551" y="4519051"/>
            <a:ext cx="522900" cy="492950"/>
            <a:chOff x="3817435" y="928777"/>
            <a:chExt cx="522900" cy="492950"/>
          </a:xfrm>
        </p:grpSpPr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0B9CA1C7-CDBF-4F12-BA12-9C1749C02339}"/>
                </a:ext>
              </a:extLst>
            </p:cNvPr>
            <p:cNvCxnSpPr>
              <a:cxnSpLocks/>
            </p:cNvCxnSpPr>
            <p:nvPr/>
          </p:nvCxnSpPr>
          <p:spPr>
            <a:xfrm>
              <a:off x="4042416" y="928777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83150801-9D26-4154-8D68-5056ACE94053}"/>
                </a:ext>
              </a:extLst>
            </p:cNvPr>
            <p:cNvSpPr txBox="1"/>
            <p:nvPr/>
          </p:nvSpPr>
          <p:spPr>
            <a:xfrm>
              <a:off x="3817435" y="1021617"/>
              <a:ext cx="5229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-5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9B8F07C6-DEBB-4A73-9BFB-43488C650EF7}"/>
              </a:ext>
            </a:extLst>
          </p:cNvPr>
          <p:cNvGrpSpPr/>
          <p:nvPr/>
        </p:nvGrpSpPr>
        <p:grpSpPr>
          <a:xfrm>
            <a:off x="7991757" y="4516298"/>
            <a:ext cx="189378" cy="494964"/>
            <a:chOff x="7010015" y="926763"/>
            <a:chExt cx="189378" cy="494964"/>
          </a:xfrm>
        </p:grpSpPr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1201F9B3-83A7-4035-AEFC-9D9B8F46D358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17BFC87B-87EB-4569-A948-AB10A4060CCD}"/>
                </a:ext>
              </a:extLst>
            </p:cNvPr>
            <p:cNvGrpSpPr/>
            <p:nvPr/>
          </p:nvGrpSpPr>
          <p:grpSpPr>
            <a:xfrm>
              <a:off x="7010015" y="928608"/>
              <a:ext cx="189378" cy="493119"/>
              <a:chOff x="7010015" y="928608"/>
              <a:chExt cx="189378" cy="493119"/>
            </a:xfrm>
          </p:grpSpPr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5AB1F5E1-E66E-471E-BB02-54EE819ACE26}"/>
                  </a:ext>
                </a:extLst>
              </p:cNvPr>
              <p:cNvSpPr txBox="1"/>
              <p:nvPr/>
            </p:nvSpPr>
            <p:spPr>
              <a:xfrm>
                <a:off x="7010015" y="1021617"/>
                <a:ext cx="18937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0</a:t>
                </a:r>
              </a:p>
            </p:txBody>
          </p:sp>
          <p:cxnSp>
            <p:nvCxnSpPr>
              <p:cNvPr id="21" name="Straight Connector 20">
                <a:extLst>
                  <a:ext uri="{FF2B5EF4-FFF2-40B4-BE49-F238E27FC236}">
                    <a16:creationId xmlns:a16="http://schemas.microsoft.com/office/drawing/2014/main" id="{65A5625D-10BC-4C51-B253-0D51141C25B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2" name="Group 91">
            <a:extLst>
              <a:ext uri="{FF2B5EF4-FFF2-40B4-BE49-F238E27FC236}">
                <a16:creationId xmlns:a16="http://schemas.microsoft.com/office/drawing/2014/main" id="{5A111EF1-3C86-4B25-8427-22C6F1CB812C}"/>
              </a:ext>
            </a:extLst>
          </p:cNvPr>
          <p:cNvGrpSpPr/>
          <p:nvPr/>
        </p:nvGrpSpPr>
        <p:grpSpPr>
          <a:xfrm>
            <a:off x="7238544" y="4020426"/>
            <a:ext cx="893612" cy="479154"/>
            <a:chOff x="7395283" y="5821043"/>
            <a:chExt cx="205894" cy="512761"/>
          </a:xfrm>
        </p:grpSpPr>
        <p:sp>
          <p:nvSpPr>
            <p:cNvPr id="23" name="Freeform 11">
              <a:extLst>
                <a:ext uri="{FF2B5EF4-FFF2-40B4-BE49-F238E27FC236}">
                  <a16:creationId xmlns:a16="http://schemas.microsoft.com/office/drawing/2014/main" id="{2BBB8CA9-89F8-4516-9C1B-A4D5B29BCD13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E4812508-5E42-464B-AA63-33D506472986}"/>
                </a:ext>
              </a:extLst>
            </p:cNvPr>
            <p:cNvSpPr/>
            <p:nvPr/>
          </p:nvSpPr>
          <p:spPr>
            <a:xfrm>
              <a:off x="7449523" y="5821043"/>
              <a:ext cx="142335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+5</a:t>
              </a:r>
            </a:p>
          </p:txBody>
        </p:sp>
      </p:grpSp>
      <p:grpSp>
        <p:nvGrpSpPr>
          <p:cNvPr id="25" name="Group 91">
            <a:extLst>
              <a:ext uri="{FF2B5EF4-FFF2-40B4-BE49-F238E27FC236}">
                <a16:creationId xmlns:a16="http://schemas.microsoft.com/office/drawing/2014/main" id="{C1905480-2AF4-4847-AF16-5D841FE30CB9}"/>
              </a:ext>
            </a:extLst>
          </p:cNvPr>
          <p:cNvGrpSpPr/>
          <p:nvPr/>
        </p:nvGrpSpPr>
        <p:grpSpPr>
          <a:xfrm>
            <a:off x="8135056" y="4015995"/>
            <a:ext cx="889897" cy="479154"/>
            <a:chOff x="7395283" y="5821043"/>
            <a:chExt cx="205894" cy="512761"/>
          </a:xfrm>
        </p:grpSpPr>
        <p:sp>
          <p:nvSpPr>
            <p:cNvPr id="26" name="Freeform 11">
              <a:extLst>
                <a:ext uri="{FF2B5EF4-FFF2-40B4-BE49-F238E27FC236}">
                  <a16:creationId xmlns:a16="http://schemas.microsoft.com/office/drawing/2014/main" id="{4C8DED7F-F9DC-4EC3-9FA2-7306EF84C907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8E194FA6-FE62-4E65-9EE7-D7B3571A1D76}"/>
                </a:ext>
              </a:extLst>
            </p:cNvPr>
            <p:cNvSpPr/>
            <p:nvPr/>
          </p:nvSpPr>
          <p:spPr>
            <a:xfrm>
              <a:off x="7450670" y="5821043"/>
              <a:ext cx="138022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+1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2CECB542-145A-40B5-A954-C788DEA9327C}"/>
              </a:ext>
            </a:extLst>
          </p:cNvPr>
          <p:cNvGrpSpPr/>
          <p:nvPr/>
        </p:nvGrpSpPr>
        <p:grpSpPr>
          <a:xfrm>
            <a:off x="8869726" y="4513916"/>
            <a:ext cx="446400" cy="494964"/>
            <a:chOff x="6996885" y="926763"/>
            <a:chExt cx="446400" cy="494964"/>
          </a:xfrm>
        </p:grpSpPr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B4831FB1-0E68-4F00-A1DD-DCFEDB909638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5846E5DE-2E67-47F0-8F77-64AFC6F2ADC4}"/>
                </a:ext>
              </a:extLst>
            </p:cNvPr>
            <p:cNvGrpSpPr/>
            <p:nvPr/>
          </p:nvGrpSpPr>
          <p:grpSpPr>
            <a:xfrm>
              <a:off x="6996885" y="928608"/>
              <a:ext cx="446400" cy="493119"/>
              <a:chOff x="6996885" y="928608"/>
              <a:chExt cx="446400" cy="493119"/>
            </a:xfrm>
          </p:grpSpPr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E9CB5F6A-1344-4C2E-988D-F55B588E3B17}"/>
                  </a:ext>
                </a:extLst>
              </p:cNvPr>
              <p:cNvSpPr txBox="1"/>
              <p:nvPr/>
            </p:nvSpPr>
            <p:spPr>
              <a:xfrm>
                <a:off x="6996885" y="1021617"/>
                <a:ext cx="44640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1</a:t>
                </a:r>
              </a:p>
            </p:txBody>
          </p:sp>
          <p:cxnSp>
            <p:nvCxnSpPr>
              <p:cNvPr id="32" name="Straight Connector 31">
                <a:extLst>
                  <a:ext uri="{FF2B5EF4-FFF2-40B4-BE49-F238E27FC236}">
                    <a16:creationId xmlns:a16="http://schemas.microsoft.com/office/drawing/2014/main" id="{E536B260-DD65-4DBF-BE03-A9533282D3E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9D8E2DE4-0898-4A8D-A357-04CA3C859C42}"/>
              </a:ext>
            </a:extLst>
          </p:cNvPr>
          <p:cNvCxnSpPr>
            <a:cxnSpLocks/>
          </p:cNvCxnSpPr>
          <p:nvPr/>
        </p:nvCxnSpPr>
        <p:spPr>
          <a:xfrm>
            <a:off x="6906013" y="4532095"/>
            <a:ext cx="2873623" cy="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Oval 33">
            <a:extLst>
              <a:ext uri="{FF2B5EF4-FFF2-40B4-BE49-F238E27FC236}">
                <a16:creationId xmlns:a16="http://schemas.microsoft.com/office/drawing/2014/main" id="{4D1CFA14-D634-4D69-9D0F-77E6C8B3749F}"/>
              </a:ext>
            </a:extLst>
          </p:cNvPr>
          <p:cNvSpPr/>
          <p:nvPr/>
        </p:nvSpPr>
        <p:spPr>
          <a:xfrm>
            <a:off x="7172528" y="4366527"/>
            <a:ext cx="141038" cy="13690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74C53E6D-67CC-4579-A01F-616EDC2F3CC1}"/>
              </a:ext>
            </a:extLst>
          </p:cNvPr>
          <p:cNvSpPr/>
          <p:nvPr/>
        </p:nvSpPr>
        <p:spPr>
          <a:xfrm>
            <a:off x="10053381" y="4235604"/>
            <a:ext cx="194102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6 degrees</a:t>
            </a:r>
          </a:p>
        </p:txBody>
      </p:sp>
    </p:spTree>
    <p:extLst>
      <p:ext uri="{BB962C8B-B14F-4D97-AF65-F5344CB8AC3E}">
        <p14:creationId xmlns:p14="http://schemas.microsoft.com/office/powerpoint/2010/main" val="32865636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7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7 7.40741E-7 L 0.01927 -0.03796 C 0.02331 -0.0463 0.0293 -0.0507 0.03581 -0.0507 C 0.04297 -0.0507 0.04883 -0.0463 0.05287 -0.03796 L 0.07253 7.40741E-7 " pathEditMode="relative" rAng="0" ptsTypes="AAAAA">
                                      <p:cBhvr>
                                        <p:cTn id="54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20" y="-25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000"/>
                            </p:stCondLst>
                            <p:childTnLst>
                              <p:par>
                                <p:cTn id="56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37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253 7.40741E-7 L 0.0918 -0.03704 C 0.09596 -0.04537 0.10221 -0.04977 0.10846 -0.04977 C 0.11589 -0.04977 0.12175 -0.04537 0.12578 -0.03704 L 0.14583 7.40741E-7 " pathEditMode="relative" rAng="0" ptsTypes="AAAAA">
                                      <p:cBhvr>
                                        <p:cTn id="70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9" y="-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000"/>
                            </p:stCondLst>
                            <p:childTnLst>
                              <p:par>
                                <p:cTn id="72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  <p:bldP spid="12" grpId="0"/>
      <p:bldP spid="13" grpId="0" animBg="1"/>
      <p:bldP spid="34" grpId="0" animBg="1"/>
      <p:bldP spid="34" grpId="1" animBg="1"/>
      <p:bldP spid="34" grpId="2" animBg="1"/>
      <p:bldP spid="35" grpId="0"/>
    </p:bldLst>
  </p:timing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5E5182C-CB0F-4674-A70D-289E10F379AB}"/>
              </a:ext>
            </a:extLst>
          </p:cNvPr>
          <p:cNvSpPr/>
          <p:nvPr/>
        </p:nvSpPr>
        <p:spPr>
          <a:xfrm>
            <a:off x="56122" y="50000"/>
            <a:ext cx="1189547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/>
              <a:t>This graph shows the temperature in six cities on one day in January.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1975F4B-1047-487C-9DE4-ADB6BE4577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013" y="634775"/>
            <a:ext cx="6525110" cy="4516774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735C5929-1165-4AAA-B2CB-283074FB5F72}"/>
              </a:ext>
            </a:extLst>
          </p:cNvPr>
          <p:cNvSpPr/>
          <p:nvPr/>
        </p:nvSpPr>
        <p:spPr>
          <a:xfrm>
            <a:off x="7015562" y="634775"/>
            <a:ext cx="462159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/>
              <a:t>Which city was 4 degrees warmer than Kiev?</a:t>
            </a:r>
          </a:p>
          <a:p>
            <a:r>
              <a:rPr lang="en-GB" sz="3200" b="1" dirty="0"/>
              <a:t> 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47059FF8-E008-4D3C-8E59-EE7A17967E57}"/>
              </a:ext>
            </a:extLst>
          </p:cNvPr>
          <p:cNvGrpSpPr/>
          <p:nvPr/>
        </p:nvGrpSpPr>
        <p:grpSpPr>
          <a:xfrm>
            <a:off x="7320457" y="2209570"/>
            <a:ext cx="522900" cy="492950"/>
            <a:chOff x="3817435" y="928777"/>
            <a:chExt cx="522900" cy="492950"/>
          </a:xfrm>
        </p:grpSpPr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0B86BAD5-FEF6-489E-B2C4-27E29F0FC81A}"/>
                </a:ext>
              </a:extLst>
            </p:cNvPr>
            <p:cNvCxnSpPr>
              <a:cxnSpLocks/>
            </p:cNvCxnSpPr>
            <p:nvPr/>
          </p:nvCxnSpPr>
          <p:spPr>
            <a:xfrm>
              <a:off x="4042416" y="928777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8FF9DD8A-A2F4-4AF0-8D6C-44742E86C4A1}"/>
                </a:ext>
              </a:extLst>
            </p:cNvPr>
            <p:cNvSpPr txBox="1"/>
            <p:nvPr/>
          </p:nvSpPr>
          <p:spPr>
            <a:xfrm>
              <a:off x="3817435" y="1021617"/>
              <a:ext cx="5229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-2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CE83BF84-77EC-4E24-8EDB-78FCD31370A5}"/>
              </a:ext>
            </a:extLst>
          </p:cNvPr>
          <p:cNvGrpSpPr/>
          <p:nvPr/>
        </p:nvGrpSpPr>
        <p:grpSpPr>
          <a:xfrm>
            <a:off x="8287663" y="2206817"/>
            <a:ext cx="189378" cy="494964"/>
            <a:chOff x="7010015" y="926763"/>
            <a:chExt cx="189378" cy="494964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02081B1D-07CB-4D0B-9709-866A6B917D5A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471CF14A-D49D-479E-9502-7FBF61BDE3C8}"/>
                </a:ext>
              </a:extLst>
            </p:cNvPr>
            <p:cNvGrpSpPr/>
            <p:nvPr/>
          </p:nvGrpSpPr>
          <p:grpSpPr>
            <a:xfrm>
              <a:off x="7010015" y="928608"/>
              <a:ext cx="189378" cy="493119"/>
              <a:chOff x="7010015" y="928608"/>
              <a:chExt cx="189378" cy="493119"/>
            </a:xfrm>
          </p:grpSpPr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39D0D3DB-5F9B-4E91-ACEE-0D1ACACE3435}"/>
                  </a:ext>
                </a:extLst>
              </p:cNvPr>
              <p:cNvSpPr txBox="1"/>
              <p:nvPr/>
            </p:nvSpPr>
            <p:spPr>
              <a:xfrm>
                <a:off x="7010015" y="1021617"/>
                <a:ext cx="18937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0</a:t>
                </a:r>
              </a:p>
            </p:txBody>
          </p:sp>
          <p:cxnSp>
            <p:nvCxnSpPr>
              <p:cNvPr id="13" name="Straight Connector 12">
                <a:extLst>
                  <a:ext uri="{FF2B5EF4-FFF2-40B4-BE49-F238E27FC236}">
                    <a16:creationId xmlns:a16="http://schemas.microsoft.com/office/drawing/2014/main" id="{D816E2BB-64C8-498F-960E-F550A91D4B2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4" name="Group 91">
            <a:extLst>
              <a:ext uri="{FF2B5EF4-FFF2-40B4-BE49-F238E27FC236}">
                <a16:creationId xmlns:a16="http://schemas.microsoft.com/office/drawing/2014/main" id="{ADF6E8CF-172E-4619-A13A-B02A7765566E}"/>
              </a:ext>
            </a:extLst>
          </p:cNvPr>
          <p:cNvGrpSpPr/>
          <p:nvPr/>
        </p:nvGrpSpPr>
        <p:grpSpPr>
          <a:xfrm>
            <a:off x="7534450" y="1710945"/>
            <a:ext cx="893612" cy="479154"/>
            <a:chOff x="7395283" y="5821043"/>
            <a:chExt cx="205894" cy="512761"/>
          </a:xfrm>
        </p:grpSpPr>
        <p:sp>
          <p:nvSpPr>
            <p:cNvPr id="15" name="Freeform 11">
              <a:extLst>
                <a:ext uri="{FF2B5EF4-FFF2-40B4-BE49-F238E27FC236}">
                  <a16:creationId xmlns:a16="http://schemas.microsoft.com/office/drawing/2014/main" id="{460AA2AD-2ABE-401B-8B32-BDD2C55F3142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5DA2B0DD-C178-46BF-96A8-2E5D33EBD1C9}"/>
                </a:ext>
              </a:extLst>
            </p:cNvPr>
            <p:cNvSpPr/>
            <p:nvPr/>
          </p:nvSpPr>
          <p:spPr>
            <a:xfrm>
              <a:off x="7449523" y="5821043"/>
              <a:ext cx="142335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+2</a:t>
              </a:r>
            </a:p>
          </p:txBody>
        </p:sp>
      </p:grpSp>
      <p:grpSp>
        <p:nvGrpSpPr>
          <p:cNvPr id="17" name="Group 91">
            <a:extLst>
              <a:ext uri="{FF2B5EF4-FFF2-40B4-BE49-F238E27FC236}">
                <a16:creationId xmlns:a16="http://schemas.microsoft.com/office/drawing/2014/main" id="{337BE0B6-4FBA-4673-ACDE-14A8AAA2FC1A}"/>
              </a:ext>
            </a:extLst>
          </p:cNvPr>
          <p:cNvGrpSpPr/>
          <p:nvPr/>
        </p:nvGrpSpPr>
        <p:grpSpPr>
          <a:xfrm>
            <a:off x="8430962" y="1706514"/>
            <a:ext cx="889897" cy="479154"/>
            <a:chOff x="7395283" y="5821043"/>
            <a:chExt cx="205894" cy="512761"/>
          </a:xfrm>
        </p:grpSpPr>
        <p:sp>
          <p:nvSpPr>
            <p:cNvPr id="18" name="Freeform 11">
              <a:extLst>
                <a:ext uri="{FF2B5EF4-FFF2-40B4-BE49-F238E27FC236}">
                  <a16:creationId xmlns:a16="http://schemas.microsoft.com/office/drawing/2014/main" id="{2CA6B55E-5286-4655-8305-5580304F15F3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121DE87-F8F8-425B-BE4D-A94DC61A310F}"/>
                </a:ext>
              </a:extLst>
            </p:cNvPr>
            <p:cNvSpPr/>
            <p:nvPr/>
          </p:nvSpPr>
          <p:spPr>
            <a:xfrm>
              <a:off x="7453251" y="5821043"/>
              <a:ext cx="118802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+2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70236445-EACB-4731-A407-FBF48ABB54D7}"/>
              </a:ext>
            </a:extLst>
          </p:cNvPr>
          <p:cNvGrpSpPr/>
          <p:nvPr/>
        </p:nvGrpSpPr>
        <p:grpSpPr>
          <a:xfrm>
            <a:off x="9174434" y="2204435"/>
            <a:ext cx="365680" cy="494964"/>
            <a:chOff x="7005687" y="926763"/>
            <a:chExt cx="365680" cy="494964"/>
          </a:xfrm>
        </p:grpSpPr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75F7A698-BD09-4A3E-B05E-1775ABFFA480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878BE6A1-C7B7-4464-9DEA-2AE78952C380}"/>
                </a:ext>
              </a:extLst>
            </p:cNvPr>
            <p:cNvGrpSpPr/>
            <p:nvPr/>
          </p:nvGrpSpPr>
          <p:grpSpPr>
            <a:xfrm>
              <a:off x="7005687" y="928608"/>
              <a:ext cx="365680" cy="493119"/>
              <a:chOff x="7005687" y="928608"/>
              <a:chExt cx="365680" cy="493119"/>
            </a:xfrm>
          </p:grpSpPr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87A902D7-90A0-46DD-9B9E-4B8A6369453B}"/>
                  </a:ext>
                </a:extLst>
              </p:cNvPr>
              <p:cNvSpPr txBox="1"/>
              <p:nvPr/>
            </p:nvSpPr>
            <p:spPr>
              <a:xfrm>
                <a:off x="7005687" y="1021617"/>
                <a:ext cx="36568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2</a:t>
                </a:r>
              </a:p>
            </p:txBody>
          </p:sp>
          <p:cxnSp>
            <p:nvCxnSpPr>
              <p:cNvPr id="24" name="Straight Connector 23">
                <a:extLst>
                  <a:ext uri="{FF2B5EF4-FFF2-40B4-BE49-F238E27FC236}">
                    <a16:creationId xmlns:a16="http://schemas.microsoft.com/office/drawing/2014/main" id="{F365E19B-5318-4152-B815-45FA4629F50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D9E0F13E-1928-47FD-8B64-F2B5EBEE6C08}"/>
              </a:ext>
            </a:extLst>
          </p:cNvPr>
          <p:cNvCxnSpPr>
            <a:cxnSpLocks/>
          </p:cNvCxnSpPr>
          <p:nvPr/>
        </p:nvCxnSpPr>
        <p:spPr>
          <a:xfrm>
            <a:off x="7201919" y="2222614"/>
            <a:ext cx="2873623" cy="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Oval 25">
            <a:extLst>
              <a:ext uri="{FF2B5EF4-FFF2-40B4-BE49-F238E27FC236}">
                <a16:creationId xmlns:a16="http://schemas.microsoft.com/office/drawing/2014/main" id="{40287BDF-BA44-404E-8294-1C0C9CE5C677}"/>
              </a:ext>
            </a:extLst>
          </p:cNvPr>
          <p:cNvSpPr/>
          <p:nvPr/>
        </p:nvSpPr>
        <p:spPr>
          <a:xfrm>
            <a:off x="7468434" y="2057046"/>
            <a:ext cx="141038" cy="13690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F30A9E34-D90E-4B4E-B51B-A8737BAEA786}"/>
              </a:ext>
            </a:extLst>
          </p:cNvPr>
          <p:cNvCxnSpPr>
            <a:cxnSpLocks/>
          </p:cNvCxnSpPr>
          <p:nvPr/>
        </p:nvCxnSpPr>
        <p:spPr>
          <a:xfrm flipH="1">
            <a:off x="1698171" y="3065929"/>
            <a:ext cx="745352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9895CF1A-91F1-48E9-AF8D-75E199C660B9}"/>
              </a:ext>
            </a:extLst>
          </p:cNvPr>
          <p:cNvCxnSpPr>
            <a:cxnSpLocks/>
          </p:cNvCxnSpPr>
          <p:nvPr/>
        </p:nvCxnSpPr>
        <p:spPr>
          <a:xfrm flipH="1">
            <a:off x="1698172" y="2383544"/>
            <a:ext cx="3986348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Rectangle 32">
            <a:extLst>
              <a:ext uri="{FF2B5EF4-FFF2-40B4-BE49-F238E27FC236}">
                <a16:creationId xmlns:a16="http://schemas.microsoft.com/office/drawing/2014/main" id="{8E11D634-4D16-4A96-8A68-846F132BF109}"/>
              </a:ext>
            </a:extLst>
          </p:cNvPr>
          <p:cNvSpPr/>
          <p:nvPr/>
        </p:nvSpPr>
        <p:spPr>
          <a:xfrm>
            <a:off x="7609472" y="2844225"/>
            <a:ext cx="100700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Paris</a:t>
            </a:r>
          </a:p>
        </p:txBody>
      </p:sp>
    </p:spTree>
    <p:extLst>
      <p:ext uri="{BB962C8B-B14F-4D97-AF65-F5344CB8AC3E}">
        <p14:creationId xmlns:p14="http://schemas.microsoft.com/office/powerpoint/2010/main" val="23438094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7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-3.7037E-6 L 0.01927 -0.03796 C 0.02331 -0.04629 0.0293 -0.05069 0.03581 -0.05069 C 0.04297 -0.05069 0.04883 -0.04629 0.05286 -0.03796 L 0.07253 -3.7037E-6 " pathEditMode="relative" rAng="0" ptsTypes="AAAAA">
                                      <p:cBhvr>
                                        <p:cTn id="2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20" y="-25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7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253 -3.7037E-6 L 0.0918 -0.03703 C 0.09596 -0.04537 0.10221 -0.04976 0.10846 -0.04976 C 0.11588 -0.04976 0.12174 -0.04537 0.12578 -0.03703 L 0.14583 -3.7037E-6 " pathEditMode="relative" rAng="0" ptsTypes="AAAAA">
                                      <p:cBhvr>
                                        <p:cTn id="4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9" y="-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000"/>
                            </p:stCondLst>
                            <p:childTnLst>
                              <p:par>
                                <p:cTn id="42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6" grpId="1" animBg="1"/>
      <p:bldP spid="26" grpId="2" animBg="1"/>
      <p:bldP spid="33" grpId="0"/>
    </p:bldLst>
  </p:timing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5E5182C-CB0F-4674-A70D-289E10F379AB}"/>
              </a:ext>
            </a:extLst>
          </p:cNvPr>
          <p:cNvSpPr/>
          <p:nvPr/>
        </p:nvSpPr>
        <p:spPr>
          <a:xfrm>
            <a:off x="56122" y="50000"/>
            <a:ext cx="1189547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/>
              <a:t>This graph shows the temperature in six cities on one day in January.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1975F4B-1047-487C-9DE4-ADB6BE4577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013" y="634775"/>
            <a:ext cx="6525110" cy="4516774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735C5929-1165-4AAA-B2CB-283074FB5F72}"/>
              </a:ext>
            </a:extLst>
          </p:cNvPr>
          <p:cNvSpPr/>
          <p:nvPr/>
        </p:nvSpPr>
        <p:spPr>
          <a:xfrm>
            <a:off x="7015562" y="634775"/>
            <a:ext cx="4621592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What was the difference between the temperature in Oslo and the temperature in Berlin?</a:t>
            </a:r>
          </a:p>
          <a:p>
            <a:r>
              <a:rPr lang="en-US" sz="3200" b="1" dirty="0"/>
              <a:t> </a:t>
            </a:r>
            <a:endParaRPr lang="en-GB" sz="3200" b="1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A76BA8D8-4C78-415F-ADE9-0A8C336A25A6}"/>
              </a:ext>
            </a:extLst>
          </p:cNvPr>
          <p:cNvCxnSpPr>
            <a:cxnSpLocks/>
          </p:cNvCxnSpPr>
          <p:nvPr/>
        </p:nvCxnSpPr>
        <p:spPr>
          <a:xfrm flipH="1">
            <a:off x="1768288" y="4095377"/>
            <a:ext cx="3113635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B492D253-8804-42B7-94CC-8F1B6232A918}"/>
              </a:ext>
            </a:extLst>
          </p:cNvPr>
          <p:cNvCxnSpPr>
            <a:cxnSpLocks/>
          </p:cNvCxnSpPr>
          <p:nvPr/>
        </p:nvCxnSpPr>
        <p:spPr>
          <a:xfrm flipH="1">
            <a:off x="1768289" y="3575424"/>
            <a:ext cx="1499346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Arrow: Curved Right 8">
            <a:extLst>
              <a:ext uri="{FF2B5EF4-FFF2-40B4-BE49-F238E27FC236}">
                <a16:creationId xmlns:a16="http://schemas.microsoft.com/office/drawing/2014/main" id="{B3D06BC9-0FBD-4ADF-967F-5A4A7B6FC3BE}"/>
              </a:ext>
            </a:extLst>
          </p:cNvPr>
          <p:cNvSpPr/>
          <p:nvPr/>
        </p:nvSpPr>
        <p:spPr>
          <a:xfrm flipH="1" flipV="1">
            <a:off x="1803357" y="3868613"/>
            <a:ext cx="399749" cy="267883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1" name="Arrow: Curved Right 10">
            <a:extLst>
              <a:ext uri="{FF2B5EF4-FFF2-40B4-BE49-F238E27FC236}">
                <a16:creationId xmlns:a16="http://schemas.microsoft.com/office/drawing/2014/main" id="{C47F40AA-0585-4175-87E2-2D0C7B939B3F}"/>
              </a:ext>
            </a:extLst>
          </p:cNvPr>
          <p:cNvSpPr/>
          <p:nvPr/>
        </p:nvSpPr>
        <p:spPr>
          <a:xfrm flipH="1" flipV="1">
            <a:off x="1803357" y="3687521"/>
            <a:ext cx="399749" cy="267883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2" name="Arrow: Curved Right 11">
            <a:extLst>
              <a:ext uri="{FF2B5EF4-FFF2-40B4-BE49-F238E27FC236}">
                <a16:creationId xmlns:a16="http://schemas.microsoft.com/office/drawing/2014/main" id="{C631156C-8A5B-4AE0-B2F9-218AB2ED9645}"/>
              </a:ext>
            </a:extLst>
          </p:cNvPr>
          <p:cNvSpPr/>
          <p:nvPr/>
        </p:nvSpPr>
        <p:spPr>
          <a:xfrm flipH="1" flipV="1">
            <a:off x="1803356" y="3510184"/>
            <a:ext cx="399749" cy="267883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180E59C-10D8-4FE5-8147-B44259A52BD9}"/>
              </a:ext>
            </a:extLst>
          </p:cNvPr>
          <p:cNvSpPr/>
          <p:nvPr/>
        </p:nvSpPr>
        <p:spPr>
          <a:xfrm>
            <a:off x="7501628" y="2700534"/>
            <a:ext cx="182473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3 degrees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554E898C-5A99-4B4E-90D7-6FF9366E3371}"/>
              </a:ext>
            </a:extLst>
          </p:cNvPr>
          <p:cNvGrpSpPr/>
          <p:nvPr/>
        </p:nvGrpSpPr>
        <p:grpSpPr>
          <a:xfrm>
            <a:off x="6096000" y="5808138"/>
            <a:ext cx="4845345" cy="495770"/>
            <a:chOff x="3430045" y="911524"/>
            <a:chExt cx="4845345" cy="495770"/>
          </a:xfrm>
        </p:grpSpPr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85F92CF8-0511-4FFF-9EC7-7727A993E50A}"/>
                </a:ext>
              </a:extLst>
            </p:cNvPr>
            <p:cNvCxnSpPr/>
            <p:nvPr/>
          </p:nvCxnSpPr>
          <p:spPr>
            <a:xfrm>
              <a:off x="3585600" y="930552"/>
              <a:ext cx="4464000" cy="0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0BFA6D45-5939-4F6B-9A90-BA239249C67B}"/>
                </a:ext>
              </a:extLst>
            </p:cNvPr>
            <p:cNvCxnSpPr>
              <a:cxnSpLocks/>
            </p:cNvCxnSpPr>
            <p:nvPr/>
          </p:nvCxnSpPr>
          <p:spPr>
            <a:xfrm>
              <a:off x="3585185" y="912578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84D3A2C7-922C-4AB5-A319-0A5383B5F526}"/>
                </a:ext>
              </a:extLst>
            </p:cNvPr>
            <p:cNvCxnSpPr>
              <a:cxnSpLocks/>
            </p:cNvCxnSpPr>
            <p:nvPr/>
          </p:nvCxnSpPr>
          <p:spPr>
            <a:xfrm>
              <a:off x="4032000" y="914912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1E97A042-9351-481C-956D-4224948E109C}"/>
                </a:ext>
              </a:extLst>
            </p:cNvPr>
            <p:cNvCxnSpPr>
              <a:cxnSpLocks/>
            </p:cNvCxnSpPr>
            <p:nvPr/>
          </p:nvCxnSpPr>
          <p:spPr>
            <a:xfrm>
              <a:off x="4480794" y="913585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8FAA7C1F-4679-4E0C-A36B-D9A696D4E7F1}"/>
                </a:ext>
              </a:extLst>
            </p:cNvPr>
            <p:cNvCxnSpPr>
              <a:cxnSpLocks/>
            </p:cNvCxnSpPr>
            <p:nvPr/>
          </p:nvCxnSpPr>
          <p:spPr>
            <a:xfrm>
              <a:off x="4925228" y="913538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B0BAD9F3-D430-4112-BB47-8687CA562A30}"/>
                </a:ext>
              </a:extLst>
            </p:cNvPr>
            <p:cNvCxnSpPr>
              <a:cxnSpLocks/>
            </p:cNvCxnSpPr>
            <p:nvPr/>
          </p:nvCxnSpPr>
          <p:spPr>
            <a:xfrm>
              <a:off x="5373568" y="911524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F3F87743-DD93-4F0E-BC9D-ACE3EA7AA41D}"/>
                </a:ext>
              </a:extLst>
            </p:cNvPr>
            <p:cNvCxnSpPr>
              <a:cxnSpLocks/>
            </p:cNvCxnSpPr>
            <p:nvPr/>
          </p:nvCxnSpPr>
          <p:spPr>
            <a:xfrm>
              <a:off x="5819981" y="912578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E9697BA0-681F-42F3-9AB7-B90BE28CAC8C}"/>
                </a:ext>
              </a:extLst>
            </p:cNvPr>
            <p:cNvCxnSpPr>
              <a:cxnSpLocks/>
            </p:cNvCxnSpPr>
            <p:nvPr/>
          </p:nvCxnSpPr>
          <p:spPr>
            <a:xfrm>
              <a:off x="6266796" y="912531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3B6E3B4C-CF2A-4DCD-994C-D1E88E4F01C7}"/>
                </a:ext>
              </a:extLst>
            </p:cNvPr>
            <p:cNvCxnSpPr>
              <a:cxnSpLocks/>
            </p:cNvCxnSpPr>
            <p:nvPr/>
          </p:nvCxnSpPr>
          <p:spPr>
            <a:xfrm>
              <a:off x="6712353" y="912898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00B474F9-CC06-45CE-9EF7-9957F0671E63}"/>
                </a:ext>
              </a:extLst>
            </p:cNvPr>
            <p:cNvCxnSpPr>
              <a:cxnSpLocks/>
            </p:cNvCxnSpPr>
            <p:nvPr/>
          </p:nvCxnSpPr>
          <p:spPr>
            <a:xfrm>
              <a:off x="7158766" y="911571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D92F3FD3-A8C5-4FF0-8853-CB123312A1CC}"/>
                </a:ext>
              </a:extLst>
            </p:cNvPr>
            <p:cNvCxnSpPr>
              <a:cxnSpLocks/>
            </p:cNvCxnSpPr>
            <p:nvPr/>
          </p:nvCxnSpPr>
          <p:spPr>
            <a:xfrm>
              <a:off x="7605581" y="911524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0BE9364B-E441-42BE-98C0-D7FE33D2B2C1}"/>
                </a:ext>
              </a:extLst>
            </p:cNvPr>
            <p:cNvCxnSpPr>
              <a:cxnSpLocks/>
            </p:cNvCxnSpPr>
            <p:nvPr/>
          </p:nvCxnSpPr>
          <p:spPr>
            <a:xfrm>
              <a:off x="8051981" y="911524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AFE25719-D63F-4DAE-8FA4-74DABEDDD07E}"/>
                </a:ext>
              </a:extLst>
            </p:cNvPr>
            <p:cNvSpPr txBox="1"/>
            <p:nvPr/>
          </p:nvSpPr>
          <p:spPr>
            <a:xfrm>
              <a:off x="3430045" y="1004618"/>
              <a:ext cx="314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0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13C6640E-4A8D-4D29-8C69-B4A9C3839EEA}"/>
                </a:ext>
              </a:extLst>
            </p:cNvPr>
            <p:cNvSpPr txBox="1"/>
            <p:nvPr/>
          </p:nvSpPr>
          <p:spPr>
            <a:xfrm>
              <a:off x="3876370" y="1006999"/>
              <a:ext cx="314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1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57C48AD8-4566-475D-A2B6-2520026C716B}"/>
                </a:ext>
              </a:extLst>
            </p:cNvPr>
            <p:cNvSpPr txBox="1"/>
            <p:nvPr/>
          </p:nvSpPr>
          <p:spPr>
            <a:xfrm>
              <a:off x="4322807" y="1003997"/>
              <a:ext cx="314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2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807EC4A4-3798-4AFC-91F3-BEF4E7F51AE3}"/>
                </a:ext>
              </a:extLst>
            </p:cNvPr>
            <p:cNvSpPr txBox="1"/>
            <p:nvPr/>
          </p:nvSpPr>
          <p:spPr>
            <a:xfrm>
              <a:off x="4769132" y="1006378"/>
              <a:ext cx="314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3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D93E361B-9FD1-4C75-AFA2-C7D3B64A53D7}"/>
                </a:ext>
              </a:extLst>
            </p:cNvPr>
            <p:cNvSpPr txBox="1"/>
            <p:nvPr/>
          </p:nvSpPr>
          <p:spPr>
            <a:xfrm>
              <a:off x="5216677" y="1004803"/>
              <a:ext cx="314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4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2B2EB223-9FCE-4EFF-9614-F49B861DAC68}"/>
                </a:ext>
              </a:extLst>
            </p:cNvPr>
            <p:cNvSpPr txBox="1"/>
            <p:nvPr/>
          </p:nvSpPr>
          <p:spPr>
            <a:xfrm>
              <a:off x="5663002" y="1007184"/>
              <a:ext cx="314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5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AA3E496D-F50F-4E3F-AB98-4034178A5132}"/>
                </a:ext>
              </a:extLst>
            </p:cNvPr>
            <p:cNvSpPr txBox="1"/>
            <p:nvPr/>
          </p:nvSpPr>
          <p:spPr>
            <a:xfrm>
              <a:off x="6109439" y="1004182"/>
              <a:ext cx="314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6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F13A8173-1421-40C2-83E7-86C18C3B439B}"/>
                </a:ext>
              </a:extLst>
            </p:cNvPr>
            <p:cNvSpPr txBox="1"/>
            <p:nvPr/>
          </p:nvSpPr>
          <p:spPr>
            <a:xfrm>
              <a:off x="6555764" y="1006563"/>
              <a:ext cx="314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7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5304F4D2-29C8-4B40-AF0B-9079725AC7AF}"/>
                </a:ext>
              </a:extLst>
            </p:cNvPr>
            <p:cNvSpPr txBox="1"/>
            <p:nvPr/>
          </p:nvSpPr>
          <p:spPr>
            <a:xfrm>
              <a:off x="7002570" y="1004618"/>
              <a:ext cx="314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8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C21702AC-69B1-4B4E-8A7E-82DB2362C724}"/>
                </a:ext>
              </a:extLst>
            </p:cNvPr>
            <p:cNvSpPr txBox="1"/>
            <p:nvPr/>
          </p:nvSpPr>
          <p:spPr>
            <a:xfrm>
              <a:off x="7446626" y="1003997"/>
              <a:ext cx="314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9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812A9DB0-632F-4239-BCB3-4192E9664CA1}"/>
                </a:ext>
              </a:extLst>
            </p:cNvPr>
            <p:cNvSpPr txBox="1"/>
            <p:nvPr/>
          </p:nvSpPr>
          <p:spPr>
            <a:xfrm>
              <a:off x="7831038" y="1006378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10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60286992-077B-435B-B591-3936FBB41508}"/>
              </a:ext>
            </a:extLst>
          </p:cNvPr>
          <p:cNvGrpSpPr/>
          <p:nvPr/>
        </p:nvGrpSpPr>
        <p:grpSpPr>
          <a:xfrm>
            <a:off x="1509149" y="5807221"/>
            <a:ext cx="4732843" cy="495770"/>
            <a:chOff x="3316757" y="911524"/>
            <a:chExt cx="4732843" cy="495770"/>
          </a:xfrm>
        </p:grpSpPr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0BBF4E3E-7315-4963-8E03-50E2249D5F00}"/>
                </a:ext>
              </a:extLst>
            </p:cNvPr>
            <p:cNvCxnSpPr/>
            <p:nvPr/>
          </p:nvCxnSpPr>
          <p:spPr>
            <a:xfrm>
              <a:off x="3585600" y="930552"/>
              <a:ext cx="4464000" cy="0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9C64D370-90E2-42C3-A405-D52F253894CC}"/>
                </a:ext>
              </a:extLst>
            </p:cNvPr>
            <p:cNvCxnSpPr>
              <a:cxnSpLocks/>
            </p:cNvCxnSpPr>
            <p:nvPr/>
          </p:nvCxnSpPr>
          <p:spPr>
            <a:xfrm>
              <a:off x="3585185" y="912578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41FB5657-588A-4A4E-93BE-E16B32264341}"/>
                </a:ext>
              </a:extLst>
            </p:cNvPr>
            <p:cNvCxnSpPr>
              <a:cxnSpLocks/>
            </p:cNvCxnSpPr>
            <p:nvPr/>
          </p:nvCxnSpPr>
          <p:spPr>
            <a:xfrm>
              <a:off x="4032000" y="914912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8388580-E4B3-43B6-8D0A-1E168FAADAE0}"/>
                </a:ext>
              </a:extLst>
            </p:cNvPr>
            <p:cNvCxnSpPr>
              <a:cxnSpLocks/>
            </p:cNvCxnSpPr>
            <p:nvPr/>
          </p:nvCxnSpPr>
          <p:spPr>
            <a:xfrm>
              <a:off x="4480794" y="913585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91A34833-7BC0-490A-B7FC-257F37FAF569}"/>
                </a:ext>
              </a:extLst>
            </p:cNvPr>
            <p:cNvCxnSpPr>
              <a:cxnSpLocks/>
            </p:cNvCxnSpPr>
            <p:nvPr/>
          </p:nvCxnSpPr>
          <p:spPr>
            <a:xfrm>
              <a:off x="4925228" y="913538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82DB725D-E6D3-4E4B-B779-C0F214905BA0}"/>
                </a:ext>
              </a:extLst>
            </p:cNvPr>
            <p:cNvCxnSpPr>
              <a:cxnSpLocks/>
            </p:cNvCxnSpPr>
            <p:nvPr/>
          </p:nvCxnSpPr>
          <p:spPr>
            <a:xfrm>
              <a:off x="5373568" y="911524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C8EF98A7-3AD4-430A-8B1C-9C00856A3D41}"/>
                </a:ext>
              </a:extLst>
            </p:cNvPr>
            <p:cNvCxnSpPr>
              <a:cxnSpLocks/>
            </p:cNvCxnSpPr>
            <p:nvPr/>
          </p:nvCxnSpPr>
          <p:spPr>
            <a:xfrm>
              <a:off x="5819981" y="912578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C96F474D-5223-4B5C-8D3D-CB1BC2F1C05C}"/>
                </a:ext>
              </a:extLst>
            </p:cNvPr>
            <p:cNvCxnSpPr>
              <a:cxnSpLocks/>
            </p:cNvCxnSpPr>
            <p:nvPr/>
          </p:nvCxnSpPr>
          <p:spPr>
            <a:xfrm>
              <a:off x="6266796" y="912531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72A41731-6F7D-4C9F-B56C-9BB92E347774}"/>
                </a:ext>
              </a:extLst>
            </p:cNvPr>
            <p:cNvCxnSpPr>
              <a:cxnSpLocks/>
            </p:cNvCxnSpPr>
            <p:nvPr/>
          </p:nvCxnSpPr>
          <p:spPr>
            <a:xfrm>
              <a:off x="6712353" y="912898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CFA2AC9D-D4A8-43DA-B3D1-8E008619444B}"/>
                </a:ext>
              </a:extLst>
            </p:cNvPr>
            <p:cNvCxnSpPr>
              <a:cxnSpLocks/>
            </p:cNvCxnSpPr>
            <p:nvPr/>
          </p:nvCxnSpPr>
          <p:spPr>
            <a:xfrm>
              <a:off x="7158766" y="911571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7731956-C734-4C79-8626-FB1388B9B3F4}"/>
                </a:ext>
              </a:extLst>
            </p:cNvPr>
            <p:cNvCxnSpPr>
              <a:cxnSpLocks/>
            </p:cNvCxnSpPr>
            <p:nvPr/>
          </p:nvCxnSpPr>
          <p:spPr>
            <a:xfrm>
              <a:off x="7605581" y="911524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2FB77EB3-8D8D-4B60-9BA5-794E780FCC94}"/>
                </a:ext>
              </a:extLst>
            </p:cNvPr>
            <p:cNvSpPr txBox="1"/>
            <p:nvPr/>
          </p:nvSpPr>
          <p:spPr>
            <a:xfrm>
              <a:off x="3316757" y="1004618"/>
              <a:ext cx="52290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-10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C798F3B9-BD91-4552-98AF-EA130A8E4129}"/>
                </a:ext>
              </a:extLst>
            </p:cNvPr>
            <p:cNvSpPr txBox="1"/>
            <p:nvPr/>
          </p:nvSpPr>
          <p:spPr>
            <a:xfrm>
              <a:off x="3835910" y="1006999"/>
              <a:ext cx="39305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-9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0A2D4969-01AA-4CE7-8AAB-EDDA662AEEC2}"/>
                </a:ext>
              </a:extLst>
            </p:cNvPr>
            <p:cNvSpPr txBox="1"/>
            <p:nvPr/>
          </p:nvSpPr>
          <p:spPr>
            <a:xfrm>
              <a:off x="4282347" y="1003997"/>
              <a:ext cx="39305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-8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F6AE6572-A84E-45E8-A4B0-6EC36F3E07C1}"/>
                </a:ext>
              </a:extLst>
            </p:cNvPr>
            <p:cNvSpPr txBox="1"/>
            <p:nvPr/>
          </p:nvSpPr>
          <p:spPr>
            <a:xfrm>
              <a:off x="4728672" y="1006378"/>
              <a:ext cx="39305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-7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FEE94E08-E155-48E1-AC62-51C4720E82D3}"/>
                </a:ext>
              </a:extLst>
            </p:cNvPr>
            <p:cNvSpPr txBox="1"/>
            <p:nvPr/>
          </p:nvSpPr>
          <p:spPr>
            <a:xfrm>
              <a:off x="5176217" y="1004803"/>
              <a:ext cx="39305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-6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96087900-4923-41D1-8F8E-0E0021C68826}"/>
                </a:ext>
              </a:extLst>
            </p:cNvPr>
            <p:cNvSpPr txBox="1"/>
            <p:nvPr/>
          </p:nvSpPr>
          <p:spPr>
            <a:xfrm>
              <a:off x="5622542" y="1007184"/>
              <a:ext cx="39305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-5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44A7F40F-32B2-4886-851B-DAF8D8BE96B1}"/>
                </a:ext>
              </a:extLst>
            </p:cNvPr>
            <p:cNvSpPr txBox="1"/>
            <p:nvPr/>
          </p:nvSpPr>
          <p:spPr>
            <a:xfrm>
              <a:off x="6068979" y="1004182"/>
              <a:ext cx="39305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-4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D23FA6B9-7657-48B1-8197-A5D7F5F96C0C}"/>
                </a:ext>
              </a:extLst>
            </p:cNvPr>
            <p:cNvSpPr txBox="1"/>
            <p:nvPr/>
          </p:nvSpPr>
          <p:spPr>
            <a:xfrm>
              <a:off x="6515304" y="1006563"/>
              <a:ext cx="39305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-3</a:t>
              </a: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5E628E7D-F1C6-438F-8DBA-F2D232CE578C}"/>
                </a:ext>
              </a:extLst>
            </p:cNvPr>
            <p:cNvSpPr txBox="1"/>
            <p:nvPr/>
          </p:nvSpPr>
          <p:spPr>
            <a:xfrm>
              <a:off x="6962110" y="1004618"/>
              <a:ext cx="39305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-2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9BB6C117-62EE-41F8-8274-8353766D9A82}"/>
                </a:ext>
              </a:extLst>
            </p:cNvPr>
            <p:cNvSpPr txBox="1"/>
            <p:nvPr/>
          </p:nvSpPr>
          <p:spPr>
            <a:xfrm>
              <a:off x="7406166" y="1003997"/>
              <a:ext cx="39305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-1</a:t>
              </a:r>
            </a:p>
          </p:txBody>
        </p:sp>
      </p:grpSp>
      <p:grpSp>
        <p:nvGrpSpPr>
          <p:cNvPr id="64" name="Group 91">
            <a:extLst>
              <a:ext uri="{FF2B5EF4-FFF2-40B4-BE49-F238E27FC236}">
                <a16:creationId xmlns:a16="http://schemas.microsoft.com/office/drawing/2014/main" id="{CA479B13-0A80-4BDF-A853-3AD75D67EDBC}"/>
              </a:ext>
            </a:extLst>
          </p:cNvPr>
          <p:cNvGrpSpPr/>
          <p:nvPr/>
        </p:nvGrpSpPr>
        <p:grpSpPr>
          <a:xfrm>
            <a:off x="2696468" y="5308420"/>
            <a:ext cx="1332182" cy="479154"/>
            <a:chOff x="7395283" y="5821043"/>
            <a:chExt cx="205894" cy="512761"/>
          </a:xfrm>
        </p:grpSpPr>
        <p:sp>
          <p:nvSpPr>
            <p:cNvPr id="65" name="Freeform 11">
              <a:extLst>
                <a:ext uri="{FF2B5EF4-FFF2-40B4-BE49-F238E27FC236}">
                  <a16:creationId xmlns:a16="http://schemas.microsoft.com/office/drawing/2014/main" id="{1434F7C0-B23E-414C-9EDB-307C918658FF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B4A4EB00-EA74-4529-B50B-22ED2355CBCF}"/>
                </a:ext>
              </a:extLst>
            </p:cNvPr>
            <p:cNvSpPr/>
            <p:nvPr/>
          </p:nvSpPr>
          <p:spPr>
            <a:xfrm>
              <a:off x="7463095" y="5821043"/>
              <a:ext cx="104839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+3</a:t>
              </a:r>
            </a:p>
          </p:txBody>
        </p:sp>
      </p:grpSp>
      <p:sp>
        <p:nvSpPr>
          <p:cNvPr id="70" name="Oval 69">
            <a:extLst>
              <a:ext uri="{FF2B5EF4-FFF2-40B4-BE49-F238E27FC236}">
                <a16:creationId xmlns:a16="http://schemas.microsoft.com/office/drawing/2014/main" id="{EBBFE7D3-5FC8-4C71-84D6-E53B1FDC112D}"/>
              </a:ext>
            </a:extLst>
          </p:cNvPr>
          <p:cNvSpPr/>
          <p:nvPr/>
        </p:nvSpPr>
        <p:spPr>
          <a:xfrm>
            <a:off x="2619300" y="5658816"/>
            <a:ext cx="141038" cy="13690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2551E63D-8618-4FCF-862F-C92F8A174DF4}"/>
              </a:ext>
            </a:extLst>
          </p:cNvPr>
          <p:cNvSpPr/>
          <p:nvPr/>
        </p:nvSpPr>
        <p:spPr>
          <a:xfrm>
            <a:off x="1369276" y="3406147"/>
            <a:ext cx="35137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6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-5</a:t>
            </a:r>
          </a:p>
        </p:txBody>
      </p:sp>
    </p:spTree>
    <p:extLst>
      <p:ext uri="{BB962C8B-B14F-4D97-AF65-F5344CB8AC3E}">
        <p14:creationId xmlns:p14="http://schemas.microsoft.com/office/powerpoint/2010/main" val="25241702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7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78 4.81481E-6 L 0.02839 -0.0375 C 0.03425 -0.04607 0.04362 -0.05047 0.05326 -0.05047 C 0.06446 -0.05047 0.07331 -0.04607 0.07956 -0.0375 L 0.11003 4.81481E-6 " pathEditMode="relative" rAng="0" ptsTypes="AAAAA">
                                      <p:cBhvr>
                                        <p:cTn id="54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34" y="-25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000"/>
                            </p:stCondLst>
                            <p:childTnLst>
                              <p:par>
                                <p:cTn id="56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 animBg="1"/>
      <p:bldP spid="12" grpId="0" animBg="1"/>
      <p:bldP spid="13" grpId="0"/>
      <p:bldP spid="70" grpId="0" animBg="1"/>
      <p:bldP spid="70" grpId="1" animBg="1"/>
      <p:bldP spid="92" grpId="0"/>
    </p:bldLst>
  </p:timing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131F59-1307-4104-A19B-889CA018BF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Identify multiples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D8FDEB-84A6-4197-9171-B4BFB05C52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41678224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Circle all the multiples of 10.</a:t>
            </a:r>
          </a:p>
        </p:txBody>
      </p:sp>
      <p:pic>
        <p:nvPicPr>
          <p:cNvPr id="118786" name="Picture 2">
            <a:extLst>
              <a:ext uri="{FF2B5EF4-FFF2-40B4-BE49-F238E27FC236}">
                <a16:creationId xmlns:a16="http://schemas.microsoft.com/office/drawing/2014/main" id="{55CDB286-6FB5-4974-9EF4-7668FAE498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9163" y="1408604"/>
            <a:ext cx="7428248" cy="40407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Oval 2">
            <a:extLst>
              <a:ext uri="{FF2B5EF4-FFF2-40B4-BE49-F238E27FC236}">
                <a16:creationId xmlns:a16="http://schemas.microsoft.com/office/drawing/2014/main" id="{C1A67069-4F35-4B7A-B348-CC073786BA32}"/>
              </a:ext>
            </a:extLst>
          </p:cNvPr>
          <p:cNvSpPr/>
          <p:nvPr/>
        </p:nvSpPr>
        <p:spPr>
          <a:xfrm>
            <a:off x="1233055" y="1246909"/>
            <a:ext cx="1219200" cy="706582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ED658650-077A-44B3-A56D-4BA3E1EDE9FF}"/>
              </a:ext>
            </a:extLst>
          </p:cNvPr>
          <p:cNvSpPr/>
          <p:nvPr/>
        </p:nvSpPr>
        <p:spPr>
          <a:xfrm>
            <a:off x="623455" y="3685309"/>
            <a:ext cx="1219200" cy="706582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FECDD652-E4A2-4E5F-8E94-6CBD5309E163}"/>
              </a:ext>
            </a:extLst>
          </p:cNvPr>
          <p:cNvSpPr/>
          <p:nvPr/>
        </p:nvSpPr>
        <p:spPr>
          <a:xfrm>
            <a:off x="1690255" y="4918274"/>
            <a:ext cx="1219200" cy="706582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66168294-3B11-4B13-A00D-211781EF9528}"/>
              </a:ext>
            </a:extLst>
          </p:cNvPr>
          <p:cNvSpPr/>
          <p:nvPr/>
        </p:nvSpPr>
        <p:spPr>
          <a:xfrm>
            <a:off x="6074866" y="1246909"/>
            <a:ext cx="1219200" cy="706582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D05505F-D4FF-48A7-8C42-C035B7340996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717072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  <p:bldP spid="7" grpId="0" animBg="1"/>
      <p:bldP spid="8" grpId="0" animBg="1"/>
    </p:bldLst>
  </p:timing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Write one number in each place in the sorting diagram.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6DEDE5E-63DC-4BBF-B148-4C60883AEC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740" y="880460"/>
            <a:ext cx="6974917" cy="16805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CF1562D-A492-4838-8362-666787AE1E83}"/>
              </a:ext>
            </a:extLst>
          </p:cNvPr>
          <p:cNvSpPr txBox="1"/>
          <p:nvPr/>
        </p:nvSpPr>
        <p:spPr>
          <a:xfrm>
            <a:off x="1957644" y="1774498"/>
            <a:ext cx="8527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10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2AFB466-BDF4-4D68-9198-66ACB98A6FE8}"/>
              </a:ext>
            </a:extLst>
          </p:cNvPr>
          <p:cNvSpPr txBox="1"/>
          <p:nvPr/>
        </p:nvSpPr>
        <p:spPr>
          <a:xfrm>
            <a:off x="5525597" y="1780517"/>
            <a:ext cx="8527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11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2584F47-21D8-477D-AF72-12A56D33CB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60474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Circle the numbers that are multiples of 4</a:t>
            </a:r>
          </a:p>
          <a:p>
            <a:endParaRPr lang="en-US" sz="3200" b="1" dirty="0"/>
          </a:p>
          <a:p>
            <a:r>
              <a:rPr lang="en-US" sz="3200" dirty="0"/>
              <a:t>          14            24            34            44            54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B77CFC21-F112-476C-87F9-B3BE487CBCE1}"/>
              </a:ext>
            </a:extLst>
          </p:cNvPr>
          <p:cNvSpPr/>
          <p:nvPr/>
        </p:nvSpPr>
        <p:spPr>
          <a:xfrm>
            <a:off x="2351706" y="991809"/>
            <a:ext cx="872197" cy="627851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E56DE5A-94D2-43F5-A905-D13206A47CCE}"/>
              </a:ext>
            </a:extLst>
          </p:cNvPr>
          <p:cNvSpPr/>
          <p:nvPr/>
        </p:nvSpPr>
        <p:spPr>
          <a:xfrm>
            <a:off x="1804180" y="1619660"/>
            <a:ext cx="189802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6 x 4 = 24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217DEA5F-E1A0-4FB7-8419-E14F9F89345C}"/>
              </a:ext>
            </a:extLst>
          </p:cNvPr>
          <p:cNvSpPr/>
          <p:nvPr/>
        </p:nvSpPr>
        <p:spPr>
          <a:xfrm>
            <a:off x="5410839" y="991809"/>
            <a:ext cx="872197" cy="627851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59D3427-A257-4C3D-81DB-D10EFAE088E4}"/>
              </a:ext>
            </a:extLst>
          </p:cNvPr>
          <p:cNvSpPr/>
          <p:nvPr/>
        </p:nvSpPr>
        <p:spPr>
          <a:xfrm>
            <a:off x="4863312" y="1619660"/>
            <a:ext cx="211571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11 x 4 = 44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08FE11F-303B-452F-AC9E-DE54DDEC0364}"/>
              </a:ext>
            </a:extLst>
          </p:cNvPr>
          <p:cNvSpPr txBox="1"/>
          <p:nvPr/>
        </p:nvSpPr>
        <p:spPr>
          <a:xfrm>
            <a:off x="8147029" y="2057350"/>
            <a:ext cx="107625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5 4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F7303B5-DD53-4724-8970-FFBC665C86EF}"/>
              </a:ext>
            </a:extLst>
          </p:cNvPr>
          <p:cNvSpPr txBox="1"/>
          <p:nvPr/>
        </p:nvSpPr>
        <p:spPr>
          <a:xfrm>
            <a:off x="7672412" y="2070413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E0A4206D-C860-45D3-9040-86F9C59FF6B0}"/>
              </a:ext>
            </a:extLst>
          </p:cNvPr>
          <p:cNvCxnSpPr>
            <a:cxnSpLocks/>
          </p:cNvCxnSpPr>
          <p:nvPr/>
        </p:nvCxnSpPr>
        <p:spPr>
          <a:xfrm>
            <a:off x="8147029" y="2119970"/>
            <a:ext cx="906753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9B205CDE-DDE0-4647-9712-A5B0651BC6E0}"/>
              </a:ext>
            </a:extLst>
          </p:cNvPr>
          <p:cNvCxnSpPr>
            <a:cxnSpLocks/>
          </p:cNvCxnSpPr>
          <p:nvPr/>
        </p:nvCxnSpPr>
        <p:spPr>
          <a:xfrm>
            <a:off x="8165981" y="2119970"/>
            <a:ext cx="0" cy="45853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A92C520A-DECE-4F46-A5B5-23BBD90D1202}"/>
              </a:ext>
            </a:extLst>
          </p:cNvPr>
          <p:cNvSpPr txBox="1"/>
          <p:nvPr/>
        </p:nvSpPr>
        <p:spPr>
          <a:xfrm>
            <a:off x="8147400" y="1619660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DAB4864-0749-46CB-8AF2-93102B99ECB9}"/>
              </a:ext>
            </a:extLst>
          </p:cNvPr>
          <p:cNvSpPr txBox="1"/>
          <p:nvPr/>
        </p:nvSpPr>
        <p:spPr>
          <a:xfrm>
            <a:off x="8570406" y="1619660"/>
            <a:ext cx="126988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 r2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59CA8B7-51F3-4F72-93AD-8522FE4DE11E}"/>
              </a:ext>
            </a:extLst>
          </p:cNvPr>
          <p:cNvSpPr txBox="1"/>
          <p:nvPr/>
        </p:nvSpPr>
        <p:spPr>
          <a:xfrm>
            <a:off x="8445019" y="2095141"/>
            <a:ext cx="5654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86BA8C8-09CB-4A8E-A046-91B35011007D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96245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 animBg="1"/>
      <p:bldP spid="7" grpId="0"/>
      <p:bldP spid="8" grpId="0"/>
      <p:bldP spid="9" grpId="0"/>
      <p:bldP spid="12" grpId="0"/>
      <p:bldP spid="13" grpId="0"/>
      <p:bldP spid="14" grpId="0"/>
    </p:bldLst>
  </p:timing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6B9EF8D-5DD3-478A-A191-18FB57A40A85}"/>
              </a:ext>
            </a:extLst>
          </p:cNvPr>
          <p:cNvSpPr/>
          <p:nvPr/>
        </p:nvSpPr>
        <p:spPr>
          <a:xfrm>
            <a:off x="56123" y="50000"/>
            <a:ext cx="1196962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Circle all the numbers that are multiples of 4</a:t>
            </a:r>
          </a:p>
          <a:p>
            <a:endParaRPr lang="en-US" sz="3200" b="1" dirty="0"/>
          </a:p>
          <a:p>
            <a:r>
              <a:rPr lang="en-US" sz="3200" dirty="0"/>
              <a:t>          8                 24                 5                 30                 12</a:t>
            </a:r>
            <a:endParaRPr lang="en-US" sz="2800" dirty="0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564A4A6B-C4CD-42E5-B3E3-CD8826E1E5A9}"/>
              </a:ext>
            </a:extLst>
          </p:cNvPr>
          <p:cNvSpPr/>
          <p:nvPr/>
        </p:nvSpPr>
        <p:spPr>
          <a:xfrm>
            <a:off x="669798" y="968188"/>
            <a:ext cx="941294" cy="739589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17468579-1705-4BE9-B3D6-C03BA0A20603}"/>
              </a:ext>
            </a:extLst>
          </p:cNvPr>
          <p:cNvSpPr/>
          <p:nvPr/>
        </p:nvSpPr>
        <p:spPr>
          <a:xfrm>
            <a:off x="2583762" y="968188"/>
            <a:ext cx="941294" cy="739589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5643E767-109D-4A2A-8CCF-7FDD171C4F15}"/>
              </a:ext>
            </a:extLst>
          </p:cNvPr>
          <p:cNvSpPr/>
          <p:nvPr/>
        </p:nvSpPr>
        <p:spPr>
          <a:xfrm>
            <a:off x="8299831" y="968188"/>
            <a:ext cx="941294" cy="739589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23EFAF2-F415-42C1-B9B6-CE522B1704B9}"/>
              </a:ext>
            </a:extLst>
          </p:cNvPr>
          <p:cNvSpPr/>
          <p:nvPr/>
        </p:nvSpPr>
        <p:spPr>
          <a:xfrm>
            <a:off x="252037" y="1831260"/>
            <a:ext cx="189802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 x 4 = 8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D9DAFE6-2933-412A-BA07-FB1D1A8C9062}"/>
              </a:ext>
            </a:extLst>
          </p:cNvPr>
          <p:cNvSpPr/>
          <p:nvPr/>
        </p:nvSpPr>
        <p:spPr>
          <a:xfrm>
            <a:off x="2209238" y="1831260"/>
            <a:ext cx="189802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6 x 4 = 24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2BE11EE-C19B-4186-AB81-0D2D7A4FF2E4}"/>
              </a:ext>
            </a:extLst>
          </p:cNvPr>
          <p:cNvSpPr/>
          <p:nvPr/>
        </p:nvSpPr>
        <p:spPr>
          <a:xfrm>
            <a:off x="8002002" y="1831260"/>
            <a:ext cx="189802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3 x 4 = 12</a:t>
            </a:r>
          </a:p>
        </p:txBody>
      </p:sp>
    </p:spTree>
    <p:extLst>
      <p:ext uri="{BB962C8B-B14F-4D97-AF65-F5344CB8AC3E}">
        <p14:creationId xmlns:p14="http://schemas.microsoft.com/office/powerpoint/2010/main" val="17795445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6" grpId="0" animBg="1"/>
      <p:bldP spid="7" grpId="0"/>
      <p:bldP spid="8" grpId="0"/>
      <p:bldP spid="9" grpId="0"/>
    </p:bldLst>
  </p:timing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Circle all the multiples of 8 in this list of numbers.</a:t>
            </a:r>
          </a:p>
          <a:p>
            <a:endParaRPr lang="en-US" sz="1600" dirty="0"/>
          </a:p>
          <a:p>
            <a:r>
              <a:rPr lang="en-US" sz="3200" dirty="0"/>
              <a:t>     18              32              56              68              72 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FD413086-73C6-4D7C-B395-EC196B131B2F}"/>
              </a:ext>
            </a:extLst>
          </p:cNvPr>
          <p:cNvSpPr/>
          <p:nvPr/>
        </p:nvSpPr>
        <p:spPr>
          <a:xfrm>
            <a:off x="2053882" y="759656"/>
            <a:ext cx="872197" cy="627851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7C9240E-E3FC-47FE-9E9D-882910FCCE8B}"/>
              </a:ext>
            </a:extLst>
          </p:cNvPr>
          <p:cNvSpPr/>
          <p:nvPr/>
        </p:nvSpPr>
        <p:spPr>
          <a:xfrm>
            <a:off x="1506356" y="1387507"/>
            <a:ext cx="189802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4 x 8 = 32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E1C8E4C2-FC07-43C9-AA3C-0901226261C7}"/>
              </a:ext>
            </a:extLst>
          </p:cNvPr>
          <p:cNvSpPr/>
          <p:nvPr/>
        </p:nvSpPr>
        <p:spPr>
          <a:xfrm>
            <a:off x="3795931" y="759656"/>
            <a:ext cx="872197" cy="627851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B063743-1109-45BF-A21D-307067D379AC}"/>
              </a:ext>
            </a:extLst>
          </p:cNvPr>
          <p:cNvSpPr/>
          <p:nvPr/>
        </p:nvSpPr>
        <p:spPr>
          <a:xfrm>
            <a:off x="3248405" y="1387507"/>
            <a:ext cx="189802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7 x 8 = 56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7400376C-EA04-4086-BDC4-1526B91ED878}"/>
              </a:ext>
            </a:extLst>
          </p:cNvPr>
          <p:cNvSpPr/>
          <p:nvPr/>
        </p:nvSpPr>
        <p:spPr>
          <a:xfrm>
            <a:off x="7168231" y="759656"/>
            <a:ext cx="872197" cy="627851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0182827-B50C-42E7-B8F7-3D523046684F}"/>
              </a:ext>
            </a:extLst>
          </p:cNvPr>
          <p:cNvSpPr/>
          <p:nvPr/>
        </p:nvSpPr>
        <p:spPr>
          <a:xfrm>
            <a:off x="6620705" y="1387507"/>
            <a:ext cx="189802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9 x 8 = 72</a:t>
            </a:r>
          </a:p>
        </p:txBody>
      </p:sp>
    </p:spTree>
    <p:extLst>
      <p:ext uri="{BB962C8B-B14F-4D97-AF65-F5344CB8AC3E}">
        <p14:creationId xmlns:p14="http://schemas.microsoft.com/office/powerpoint/2010/main" val="22327377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/>
      <p:bldP spid="6" grpId="0" animBg="1"/>
      <p:bldP spid="7" grpId="0"/>
      <p:bldP spid="8" grpId="0" animBg="1"/>
      <p:bldP spid="9" grpId="0"/>
    </p:bldLst>
  </p:timing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Circle the numbers that are multiples of 7</a:t>
            </a:r>
          </a:p>
          <a:p>
            <a:endParaRPr lang="en-US" sz="3200" b="1" dirty="0"/>
          </a:p>
          <a:p>
            <a:r>
              <a:rPr lang="en-US" sz="3200" dirty="0"/>
              <a:t>       27                  42                  52                  63                  77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3700C161-013F-4E7C-A330-D63B44839785}"/>
              </a:ext>
            </a:extLst>
          </p:cNvPr>
          <p:cNvSpPr/>
          <p:nvPr/>
        </p:nvSpPr>
        <p:spPr>
          <a:xfrm>
            <a:off x="2622636" y="991809"/>
            <a:ext cx="872197" cy="627851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31EADA1-7FE4-4BC2-8953-F8A8FAD0DCD6}"/>
              </a:ext>
            </a:extLst>
          </p:cNvPr>
          <p:cNvSpPr/>
          <p:nvPr/>
        </p:nvSpPr>
        <p:spPr>
          <a:xfrm>
            <a:off x="2075110" y="1619660"/>
            <a:ext cx="189802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6 x 7 = 42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D25D711D-8B38-4DB7-87AB-2F6E8AEAB606}"/>
              </a:ext>
            </a:extLst>
          </p:cNvPr>
          <p:cNvSpPr/>
          <p:nvPr/>
        </p:nvSpPr>
        <p:spPr>
          <a:xfrm>
            <a:off x="6792471" y="991809"/>
            <a:ext cx="872197" cy="627851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4EE0706-2899-4D96-A384-F0AA8B69EB0F}"/>
              </a:ext>
            </a:extLst>
          </p:cNvPr>
          <p:cNvSpPr/>
          <p:nvPr/>
        </p:nvSpPr>
        <p:spPr>
          <a:xfrm>
            <a:off x="6244945" y="1619660"/>
            <a:ext cx="189802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9 x 7 = 63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FB9F6B45-1EE8-426F-8496-40CAC2E6E618}"/>
              </a:ext>
            </a:extLst>
          </p:cNvPr>
          <p:cNvSpPr/>
          <p:nvPr/>
        </p:nvSpPr>
        <p:spPr>
          <a:xfrm>
            <a:off x="8856656" y="991809"/>
            <a:ext cx="872197" cy="627851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73750D4-3858-4EF0-B2ED-A99BA026481F}"/>
              </a:ext>
            </a:extLst>
          </p:cNvPr>
          <p:cNvSpPr/>
          <p:nvPr/>
        </p:nvSpPr>
        <p:spPr>
          <a:xfrm>
            <a:off x="8309129" y="1619660"/>
            <a:ext cx="217487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11 x 7 = 77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D29FA4C-AD0F-4A98-938D-9B22DB65F09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/>
          </a:p>
        </p:txBody>
      </p:sp>
    </p:spTree>
    <p:extLst>
      <p:ext uri="{BB962C8B-B14F-4D97-AF65-F5344CB8AC3E}">
        <p14:creationId xmlns:p14="http://schemas.microsoft.com/office/powerpoint/2010/main" val="9817406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 animBg="1"/>
      <p:bldP spid="7" grpId="0"/>
      <p:bldP spid="8" grpId="0" animBg="1"/>
      <p:bldP spid="9" grpId="0"/>
    </p:bldLst>
  </p:timing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6B9EF8D-5DD3-478A-A191-18FB57A40A85}"/>
              </a:ext>
            </a:extLst>
          </p:cNvPr>
          <p:cNvSpPr/>
          <p:nvPr/>
        </p:nvSpPr>
        <p:spPr>
          <a:xfrm>
            <a:off x="56123" y="50000"/>
            <a:ext cx="1196962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Here is a table. </a:t>
            </a:r>
          </a:p>
          <a:p>
            <a:r>
              <a:rPr lang="en-US" sz="3200" b="1" dirty="0"/>
              <a:t>The tick in the box shows that 20 is a multiple of 10</a:t>
            </a:r>
          </a:p>
          <a:p>
            <a:r>
              <a:rPr lang="en-US" sz="3200" b="1" dirty="0"/>
              <a:t>Put four more ticks to complete the table. </a:t>
            </a:r>
            <a:endParaRPr lang="en-US" sz="28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5407447-28C1-49E6-B283-F18F2A6F23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808" y="1722725"/>
            <a:ext cx="7175356" cy="3717353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350FBCC9-3E1D-4656-B62C-FD1A65AC67AB}"/>
              </a:ext>
            </a:extLst>
          </p:cNvPr>
          <p:cNvSpPr/>
          <p:nvPr/>
        </p:nvSpPr>
        <p:spPr>
          <a:xfrm>
            <a:off x="3544977" y="3670905"/>
            <a:ext cx="69923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MS Mincho" panose="02020609040205080304" pitchFamily="49" charset="-128"/>
                <a:ea typeface="MS Mincho" panose="02020609040205080304" pitchFamily="49" charset="-128"/>
              </a:rPr>
              <a:t>✓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6952187-BB1B-451D-BA52-880BDB9C62E9}"/>
              </a:ext>
            </a:extLst>
          </p:cNvPr>
          <p:cNvSpPr/>
          <p:nvPr/>
        </p:nvSpPr>
        <p:spPr>
          <a:xfrm>
            <a:off x="6386788" y="3670905"/>
            <a:ext cx="69923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MS Mincho" panose="02020609040205080304" pitchFamily="49" charset="-128"/>
                <a:ea typeface="MS Mincho" panose="02020609040205080304" pitchFamily="49" charset="-128"/>
              </a:rPr>
              <a:t>✓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0D96C20-F901-4578-B7A5-250E29F6697E}"/>
              </a:ext>
            </a:extLst>
          </p:cNvPr>
          <p:cNvSpPr/>
          <p:nvPr/>
        </p:nvSpPr>
        <p:spPr>
          <a:xfrm>
            <a:off x="4912094" y="4576340"/>
            <a:ext cx="69923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MS Mincho" panose="02020609040205080304" pitchFamily="49" charset="-128"/>
                <a:ea typeface="MS Mincho" panose="02020609040205080304" pitchFamily="49" charset="-128"/>
              </a:rPr>
              <a:t>✓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BD6E2A3-EE79-4C11-9872-F75489E602A2}"/>
              </a:ext>
            </a:extLst>
          </p:cNvPr>
          <p:cNvSpPr/>
          <p:nvPr/>
        </p:nvSpPr>
        <p:spPr>
          <a:xfrm>
            <a:off x="6386788" y="4576340"/>
            <a:ext cx="69923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MS Mincho" panose="02020609040205080304" pitchFamily="49" charset="-128"/>
                <a:ea typeface="MS Mincho" panose="02020609040205080304" pitchFamily="49" charset="-128"/>
              </a:rPr>
              <a:t>✓</a:t>
            </a:r>
            <a:endParaRPr lang="en-GB" sz="4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83114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</p:bldLst>
  </p:timing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6B9EF8D-5DD3-478A-A191-18FB57A40A85}"/>
              </a:ext>
            </a:extLst>
          </p:cNvPr>
          <p:cNvSpPr/>
          <p:nvPr/>
        </p:nvSpPr>
        <p:spPr>
          <a:xfrm>
            <a:off x="56123" y="50000"/>
            <a:ext cx="1196962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Circle all the numbers that are one more than a multiple of 4</a:t>
            </a:r>
          </a:p>
          <a:p>
            <a:endParaRPr lang="en-US" sz="3200" b="1" dirty="0"/>
          </a:p>
          <a:p>
            <a:r>
              <a:rPr lang="en-US" sz="3200" dirty="0"/>
              <a:t>          11                17                25                34                40                49 </a:t>
            </a:r>
            <a:endParaRPr lang="en-US" sz="2800" dirty="0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021975BC-BB28-4B87-A28C-92CA58A799E9}"/>
              </a:ext>
            </a:extLst>
          </p:cNvPr>
          <p:cNvSpPr/>
          <p:nvPr/>
        </p:nvSpPr>
        <p:spPr>
          <a:xfrm>
            <a:off x="2726233" y="991809"/>
            <a:ext cx="872197" cy="627851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D8F375B-FD04-4499-ABD0-F8FE707E6A9B}"/>
              </a:ext>
            </a:extLst>
          </p:cNvPr>
          <p:cNvSpPr/>
          <p:nvPr/>
        </p:nvSpPr>
        <p:spPr>
          <a:xfrm>
            <a:off x="2178707" y="1619660"/>
            <a:ext cx="189802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4 x 4 = 16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A250436C-498B-4D12-89E6-B8F4BB67D382}"/>
              </a:ext>
            </a:extLst>
          </p:cNvPr>
          <p:cNvSpPr/>
          <p:nvPr/>
        </p:nvSpPr>
        <p:spPr>
          <a:xfrm>
            <a:off x="4624259" y="991809"/>
            <a:ext cx="872197" cy="627851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EC2CE2C-00A6-49FD-B65D-BA1615530FF7}"/>
              </a:ext>
            </a:extLst>
          </p:cNvPr>
          <p:cNvSpPr/>
          <p:nvPr/>
        </p:nvSpPr>
        <p:spPr>
          <a:xfrm>
            <a:off x="4076733" y="1619660"/>
            <a:ext cx="189802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6 x 4 = 24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CAE782DB-1331-4A5D-BEB6-15BCA6736E9D}"/>
              </a:ext>
            </a:extLst>
          </p:cNvPr>
          <p:cNvSpPr/>
          <p:nvPr/>
        </p:nvSpPr>
        <p:spPr>
          <a:xfrm>
            <a:off x="10276940" y="991809"/>
            <a:ext cx="872197" cy="627851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904990B-F412-402D-94E0-7CB7B0FF80AB}"/>
              </a:ext>
            </a:extLst>
          </p:cNvPr>
          <p:cNvSpPr/>
          <p:nvPr/>
        </p:nvSpPr>
        <p:spPr>
          <a:xfrm>
            <a:off x="9729413" y="1619660"/>
            <a:ext cx="211744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12 x 4 = 48</a:t>
            </a:r>
          </a:p>
        </p:txBody>
      </p:sp>
    </p:spTree>
    <p:extLst>
      <p:ext uri="{BB962C8B-B14F-4D97-AF65-F5344CB8AC3E}">
        <p14:creationId xmlns:p14="http://schemas.microsoft.com/office/powerpoint/2010/main" val="40308983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8" grpId="0" animBg="1"/>
      <p:bldP spid="9" grpId="0"/>
      <p:bldP spid="10" grpId="0" animBg="1"/>
      <p:bldP spid="11" grpId="0"/>
    </p:bldLst>
  </p:timing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Write all the multiples of 3 that are greater than 10 and smaller than 20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693A6C3-8136-469E-A9B5-93167DD4B9EC}"/>
              </a:ext>
            </a:extLst>
          </p:cNvPr>
          <p:cNvSpPr/>
          <p:nvPr/>
        </p:nvSpPr>
        <p:spPr>
          <a:xfrm>
            <a:off x="1600976" y="588609"/>
            <a:ext cx="189802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12, 15, 18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C7CC985-D7A6-4FB8-A24F-C52A9A3960FC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503878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2EA73FF-E1C4-4DCF-A540-0427BB0054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8829" y="75758"/>
            <a:ext cx="7200843" cy="6730724"/>
          </a:xfrm>
          <a:prstGeom prst="rect">
            <a:avLst/>
          </a:prstGeom>
        </p:spPr>
      </p:pic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5E85EEA-118A-4505-9929-7FBD33D4EDF0}"/>
              </a:ext>
            </a:extLst>
          </p:cNvPr>
          <p:cNvSpPr/>
          <p:nvPr/>
        </p:nvSpPr>
        <p:spPr>
          <a:xfrm>
            <a:off x="56123" y="50000"/>
            <a:ext cx="4966043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In the circles, write a multiple that belongs to each set.</a:t>
            </a:r>
          </a:p>
          <a:p>
            <a:r>
              <a:rPr lang="en-US" sz="3200" b="1" dirty="0"/>
              <a:t>One has been done for you.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8940CAD-8DD5-4105-8A1C-D4C39D190594}"/>
              </a:ext>
            </a:extLst>
          </p:cNvPr>
          <p:cNvSpPr/>
          <p:nvPr/>
        </p:nvSpPr>
        <p:spPr>
          <a:xfrm>
            <a:off x="11176707" y="2180046"/>
            <a:ext cx="80983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120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3EDEC42-9F95-418A-BDAB-2BEDC63D58ED}"/>
              </a:ext>
            </a:extLst>
          </p:cNvPr>
          <p:cNvSpPr/>
          <p:nvPr/>
        </p:nvSpPr>
        <p:spPr>
          <a:xfrm>
            <a:off x="10366870" y="2498847"/>
            <a:ext cx="80983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140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6CA794F-D297-4347-B716-3EDBD8D66DAC}"/>
              </a:ext>
            </a:extLst>
          </p:cNvPr>
          <p:cNvSpPr/>
          <p:nvPr/>
        </p:nvSpPr>
        <p:spPr>
          <a:xfrm>
            <a:off x="9472625" y="2498847"/>
            <a:ext cx="80983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160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1C3D835-18D8-4233-950F-2C4AA0E66AC0}"/>
              </a:ext>
            </a:extLst>
          </p:cNvPr>
          <p:cNvSpPr/>
          <p:nvPr/>
        </p:nvSpPr>
        <p:spPr>
          <a:xfrm>
            <a:off x="8578380" y="2498847"/>
            <a:ext cx="80983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180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BF558CF-F398-4C38-BE0B-AE5A1081E4C6}"/>
              </a:ext>
            </a:extLst>
          </p:cNvPr>
          <p:cNvSpPr/>
          <p:nvPr/>
        </p:nvSpPr>
        <p:spPr>
          <a:xfrm>
            <a:off x="11176706" y="4107248"/>
            <a:ext cx="80983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210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AFD3ECC-2AE8-4D0A-B147-E8353AAB3D3E}"/>
              </a:ext>
            </a:extLst>
          </p:cNvPr>
          <p:cNvSpPr/>
          <p:nvPr/>
        </p:nvSpPr>
        <p:spPr>
          <a:xfrm>
            <a:off x="10366651" y="4399635"/>
            <a:ext cx="80983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240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0915761-CD4A-42DE-8C9A-A244A89B5A85}"/>
              </a:ext>
            </a:extLst>
          </p:cNvPr>
          <p:cNvSpPr/>
          <p:nvPr/>
        </p:nvSpPr>
        <p:spPr>
          <a:xfrm>
            <a:off x="9482409" y="4399635"/>
            <a:ext cx="80983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270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8A05B21-B32B-40E4-AE78-60AF133CE20E}"/>
              </a:ext>
            </a:extLst>
          </p:cNvPr>
          <p:cNvSpPr/>
          <p:nvPr/>
        </p:nvSpPr>
        <p:spPr>
          <a:xfrm>
            <a:off x="11176488" y="6034450"/>
            <a:ext cx="80983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320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E4C6091-5E81-42C0-87EE-CDFF4F0F9012}"/>
              </a:ext>
            </a:extLst>
          </p:cNvPr>
          <p:cNvSpPr/>
          <p:nvPr/>
        </p:nvSpPr>
        <p:spPr>
          <a:xfrm>
            <a:off x="10361405" y="6287293"/>
            <a:ext cx="80983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360</a:t>
            </a:r>
          </a:p>
        </p:txBody>
      </p:sp>
    </p:spTree>
    <p:extLst>
      <p:ext uri="{BB962C8B-B14F-4D97-AF65-F5344CB8AC3E}">
        <p14:creationId xmlns:p14="http://schemas.microsoft.com/office/powerpoint/2010/main" val="21706074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</p:bldLst>
  </p:timing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2079318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Here are four labels.</a:t>
            </a:r>
          </a:p>
          <a:p>
            <a:endParaRPr lang="en-US" sz="3200" b="1" dirty="0"/>
          </a:p>
          <a:p>
            <a:endParaRPr lang="en-US" sz="3200" b="1" dirty="0"/>
          </a:p>
          <a:p>
            <a:endParaRPr lang="en-US" sz="3200" b="1" dirty="0"/>
          </a:p>
          <a:p>
            <a:r>
              <a:rPr lang="en-US" sz="3200" b="1" dirty="0"/>
              <a:t>Write each label in the correct position on the sorting diagram below.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6B9F3C4-18AA-49C7-A092-D79357877A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387" y="631070"/>
            <a:ext cx="8322129" cy="130190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1380563-25AE-4CF9-A5A6-F75BD512300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5090" y="2604545"/>
            <a:ext cx="6437602" cy="3948875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0FA902BC-65B2-46AF-B36B-11DCABCEA4D3}"/>
              </a:ext>
            </a:extLst>
          </p:cNvPr>
          <p:cNvSpPr/>
          <p:nvPr/>
        </p:nvSpPr>
        <p:spPr>
          <a:xfrm>
            <a:off x="1218500" y="4332783"/>
            <a:ext cx="121990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even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AA2C82A-8042-4D7A-AA86-7F559A4B5CC6}"/>
              </a:ext>
            </a:extLst>
          </p:cNvPr>
          <p:cNvSpPr/>
          <p:nvPr/>
        </p:nvSpPr>
        <p:spPr>
          <a:xfrm>
            <a:off x="969820" y="5607585"/>
            <a:ext cx="1981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not even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3CED68E-DA73-4572-BEAA-E9CBDAE8CF37}"/>
              </a:ext>
            </a:extLst>
          </p:cNvPr>
          <p:cNvSpPr/>
          <p:nvPr/>
        </p:nvSpPr>
        <p:spPr>
          <a:xfrm>
            <a:off x="2743200" y="3045280"/>
            <a:ext cx="203731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400" b="1" dirty="0">
                <a:solidFill>
                  <a:srgbClr val="FF0000"/>
                </a:solidFill>
              </a:rPr>
              <a:t>multiples of 9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349ED8A-EF2D-4785-BDAA-BB370CA28A8D}"/>
              </a:ext>
            </a:extLst>
          </p:cNvPr>
          <p:cNvSpPr/>
          <p:nvPr/>
        </p:nvSpPr>
        <p:spPr>
          <a:xfrm>
            <a:off x="4794374" y="2860615"/>
            <a:ext cx="203731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400" b="1" dirty="0">
                <a:solidFill>
                  <a:srgbClr val="FF0000"/>
                </a:solidFill>
              </a:rPr>
              <a:t>not </a:t>
            </a:r>
          </a:p>
          <a:p>
            <a:pPr algn="ctr"/>
            <a:r>
              <a:rPr lang="en-GB" sz="2400" b="1" dirty="0">
                <a:solidFill>
                  <a:srgbClr val="FF0000"/>
                </a:solidFill>
              </a:rPr>
              <a:t>multiples of 9</a:t>
            </a:r>
            <a:endParaRPr lang="en-US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63641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</p:bldLst>
  </p:timing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Here is a diagram for sorting numbers.</a:t>
            </a:r>
          </a:p>
          <a:p>
            <a:r>
              <a:rPr lang="en-US" sz="3200" b="1" dirty="0"/>
              <a:t>Write one number in each white section of the diagram.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6C7CB9D-7F89-4B39-BDBA-3726EDAC5F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5876" y="1127218"/>
            <a:ext cx="4939309" cy="368227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D478365-D87A-4723-AD04-A4CF569D8EC5}"/>
              </a:ext>
            </a:extLst>
          </p:cNvPr>
          <p:cNvSpPr txBox="1"/>
          <p:nvPr/>
        </p:nvSpPr>
        <p:spPr>
          <a:xfrm>
            <a:off x="2377440" y="2652886"/>
            <a:ext cx="89154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20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D478365-D87A-4723-AD04-A4CF569D8EC5}"/>
              </a:ext>
            </a:extLst>
          </p:cNvPr>
          <p:cNvSpPr txBox="1"/>
          <p:nvPr/>
        </p:nvSpPr>
        <p:spPr>
          <a:xfrm>
            <a:off x="3631611" y="2652886"/>
            <a:ext cx="160287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1020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D478365-D87A-4723-AD04-A4CF569D8EC5}"/>
              </a:ext>
            </a:extLst>
          </p:cNvPr>
          <p:cNvSpPr txBox="1"/>
          <p:nvPr/>
        </p:nvSpPr>
        <p:spPr>
          <a:xfrm>
            <a:off x="2491740" y="3856846"/>
            <a:ext cx="65019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D478365-D87A-4723-AD04-A4CF569D8EC5}"/>
              </a:ext>
            </a:extLst>
          </p:cNvPr>
          <p:cNvSpPr txBox="1"/>
          <p:nvPr/>
        </p:nvSpPr>
        <p:spPr>
          <a:xfrm>
            <a:off x="3631611" y="3856846"/>
            <a:ext cx="160287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1001</a:t>
            </a:r>
          </a:p>
        </p:txBody>
      </p:sp>
    </p:spTree>
    <p:extLst>
      <p:ext uri="{BB962C8B-B14F-4D97-AF65-F5344CB8AC3E}">
        <p14:creationId xmlns:p14="http://schemas.microsoft.com/office/powerpoint/2010/main" val="6912766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</p:bldLst>
  </p:timing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75B0209-F825-46DC-8FC7-8EFEE275D3C5}"/>
              </a:ext>
            </a:extLst>
          </p:cNvPr>
          <p:cNvSpPr/>
          <p:nvPr/>
        </p:nvSpPr>
        <p:spPr>
          <a:xfrm>
            <a:off x="56123" y="50000"/>
            <a:ext cx="1072349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/>
              <a:t>Here is a diagram for sorting numbers.</a:t>
            </a:r>
          </a:p>
          <a:p>
            <a:r>
              <a:rPr lang="en-GB" sz="3200" b="1" dirty="0"/>
              <a:t>Write each number in its correct place on the diagram.</a:t>
            </a:r>
          </a:p>
          <a:p>
            <a:r>
              <a:rPr lang="en-GB" sz="3200" dirty="0"/>
              <a:t>      2         20         201         2000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C1781CD-0CE3-47B3-8000-44B071FBBA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155" y="1804326"/>
            <a:ext cx="7598322" cy="441643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892C42E-64FA-4CBF-9089-9447A20D59A2}"/>
              </a:ext>
            </a:extLst>
          </p:cNvPr>
          <p:cNvSpPr txBox="1"/>
          <p:nvPr/>
        </p:nvSpPr>
        <p:spPr>
          <a:xfrm>
            <a:off x="2706838" y="4993712"/>
            <a:ext cx="72216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ACD0158-2876-4A6E-BECC-C7DE3715F114}"/>
              </a:ext>
            </a:extLst>
          </p:cNvPr>
          <p:cNvSpPr txBox="1"/>
          <p:nvPr/>
        </p:nvSpPr>
        <p:spPr>
          <a:xfrm>
            <a:off x="2576208" y="3557134"/>
            <a:ext cx="8527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20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20BBF00-80D6-4B10-9A91-2C96BB2D0E36}"/>
              </a:ext>
            </a:extLst>
          </p:cNvPr>
          <p:cNvSpPr txBox="1"/>
          <p:nvPr/>
        </p:nvSpPr>
        <p:spPr>
          <a:xfrm>
            <a:off x="5786052" y="3557134"/>
            <a:ext cx="11535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201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F14B2CF-F3A4-43F2-9E4F-2165C59D9514}"/>
              </a:ext>
            </a:extLst>
          </p:cNvPr>
          <p:cNvSpPr txBox="1"/>
          <p:nvPr/>
        </p:nvSpPr>
        <p:spPr>
          <a:xfrm>
            <a:off x="3363685" y="2925433"/>
            <a:ext cx="142058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2000</a:t>
            </a:r>
          </a:p>
        </p:txBody>
      </p:sp>
    </p:spTree>
    <p:extLst>
      <p:ext uri="{BB962C8B-B14F-4D97-AF65-F5344CB8AC3E}">
        <p14:creationId xmlns:p14="http://schemas.microsoft.com/office/powerpoint/2010/main" val="10317078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</p:bldLst>
  </p:timing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E4CE6B-D882-4B5D-87B4-C2C1172CA0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Recognise and use rules for multiples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84266C-8A6A-4C40-A4F1-4EE1CDB843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4987351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John says, ‘Every multiple of 5 ends in 5’</a:t>
            </a:r>
          </a:p>
          <a:p>
            <a:r>
              <a:rPr lang="en-US" sz="3200" b="1" dirty="0"/>
              <a:t>Is he correct? Explain how you know.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384FD41-AD8A-4954-8297-8CB0B7ABE6E9}"/>
              </a:ext>
            </a:extLst>
          </p:cNvPr>
          <p:cNvSpPr/>
          <p:nvPr/>
        </p:nvSpPr>
        <p:spPr>
          <a:xfrm>
            <a:off x="514350" y="1222468"/>
            <a:ext cx="430998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John is not correct.</a:t>
            </a:r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7619CAC-B3A5-410C-BFB6-7FBE33A1D284}"/>
              </a:ext>
            </a:extLst>
          </p:cNvPr>
          <p:cNvSpPr/>
          <p:nvPr/>
        </p:nvSpPr>
        <p:spPr>
          <a:xfrm>
            <a:off x="514350" y="1807243"/>
            <a:ext cx="1011555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Numbers that end in 0 (e.g. 10, 20) are also multiples of 5</a:t>
            </a:r>
            <a:endParaRPr lang="en-GB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16087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15A1852-3E61-4D2F-A4FE-420E5E22E084}"/>
              </a:ext>
            </a:extLst>
          </p:cNvPr>
          <p:cNvSpPr/>
          <p:nvPr/>
        </p:nvSpPr>
        <p:spPr>
          <a:xfrm>
            <a:off x="56122" y="50000"/>
            <a:ext cx="11740571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Amir says, ‘All numbers that end in a 4 are multiples of 4.’ </a:t>
            </a:r>
          </a:p>
          <a:p>
            <a:r>
              <a:rPr lang="en-US" sz="3200" b="1" dirty="0"/>
              <a:t>Is he correct? Explain how you know.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488BC73-F03E-4B4D-8D95-FDF63BB0A4A1}"/>
              </a:ext>
            </a:extLst>
          </p:cNvPr>
          <p:cNvSpPr txBox="1"/>
          <p:nvPr/>
        </p:nvSpPr>
        <p:spPr>
          <a:xfrm>
            <a:off x="658777" y="1268188"/>
            <a:ext cx="36032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Amir is wrong.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76EA05B-E82A-4429-A8C0-F893E51D4D46}"/>
              </a:ext>
            </a:extLst>
          </p:cNvPr>
          <p:cNvSpPr txBox="1"/>
          <p:nvPr/>
        </p:nvSpPr>
        <p:spPr>
          <a:xfrm>
            <a:off x="658777" y="1852963"/>
            <a:ext cx="953910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14 ends in a 4 but it is not a multiple of 4 </a:t>
            </a:r>
          </a:p>
          <a:p>
            <a:r>
              <a:rPr lang="en-GB" sz="3200" b="1" dirty="0">
                <a:solidFill>
                  <a:srgbClr val="FF0000"/>
                </a:solidFill>
              </a:rPr>
              <a:t>(because it’s not in the 4 times table). </a:t>
            </a:r>
          </a:p>
        </p:txBody>
      </p:sp>
    </p:spTree>
    <p:extLst>
      <p:ext uri="{BB962C8B-B14F-4D97-AF65-F5344CB8AC3E}">
        <p14:creationId xmlns:p14="http://schemas.microsoft.com/office/powerpoint/2010/main" val="8417571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6B9EF8D-5DD3-478A-A191-18FB57A40A85}"/>
              </a:ext>
            </a:extLst>
          </p:cNvPr>
          <p:cNvSpPr/>
          <p:nvPr/>
        </p:nvSpPr>
        <p:spPr>
          <a:xfrm>
            <a:off x="56123" y="50000"/>
            <a:ext cx="11969622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This statement is </a:t>
            </a:r>
            <a:r>
              <a:rPr lang="en-US" sz="3200" b="1" u="sng" dirty="0"/>
              <a:t>not true</a:t>
            </a:r>
            <a:r>
              <a:rPr lang="en-US" sz="3200" b="1" dirty="0"/>
              <a:t>. </a:t>
            </a:r>
          </a:p>
          <a:p>
            <a:r>
              <a:rPr lang="en-US" sz="3200" b="1" dirty="0"/>
              <a:t>‘A multiple of 10 added to a multiple of 10 always makes a multiple of 20’ </a:t>
            </a:r>
          </a:p>
          <a:p>
            <a:r>
              <a:rPr lang="en-US" sz="3200" b="1" dirty="0"/>
              <a:t>Give an example to show that this statement is not true. </a:t>
            </a:r>
            <a:endParaRPr lang="en-US" sz="28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864184B-2319-40AA-B469-56777C3E9969}"/>
              </a:ext>
            </a:extLst>
          </p:cNvPr>
          <p:cNvSpPr txBox="1"/>
          <p:nvPr/>
        </p:nvSpPr>
        <p:spPr>
          <a:xfrm>
            <a:off x="777310" y="2351782"/>
            <a:ext cx="95391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30 + 20 = 50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8CC5A8A-FB11-49E5-AE2A-F6DD7893FAD9}"/>
              </a:ext>
            </a:extLst>
          </p:cNvPr>
          <p:cNvSpPr txBox="1"/>
          <p:nvPr/>
        </p:nvSpPr>
        <p:spPr>
          <a:xfrm>
            <a:off x="777310" y="2936557"/>
            <a:ext cx="95391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50 is not a multiple of 20</a:t>
            </a:r>
          </a:p>
        </p:txBody>
      </p:sp>
    </p:spTree>
    <p:extLst>
      <p:ext uri="{BB962C8B-B14F-4D97-AF65-F5344CB8AC3E}">
        <p14:creationId xmlns:p14="http://schemas.microsoft.com/office/powerpoint/2010/main" val="1433776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207931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Circle three numbers that add to make a multiple of 10</a:t>
            </a:r>
          </a:p>
          <a:p>
            <a:endParaRPr lang="en-US" sz="3200" b="1" dirty="0"/>
          </a:p>
          <a:p>
            <a:r>
              <a:rPr lang="en-US" sz="3200" dirty="0"/>
              <a:t>    11          12          13          14          15          16          17          18          19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129EE92-7E7E-4A15-B170-8D7275FB0AE1}"/>
              </a:ext>
            </a:extLst>
          </p:cNvPr>
          <p:cNvSpPr/>
          <p:nvPr/>
        </p:nvSpPr>
        <p:spPr>
          <a:xfrm>
            <a:off x="742950" y="2050506"/>
            <a:ext cx="761134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The ones digits need to add up to 10 or 20, so that the number ends in a 0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E37FF853-B34F-42F0-BCBB-406688F0E168}"/>
              </a:ext>
            </a:extLst>
          </p:cNvPr>
          <p:cNvSpPr/>
          <p:nvPr/>
        </p:nvSpPr>
        <p:spPr>
          <a:xfrm>
            <a:off x="235504" y="853880"/>
            <a:ext cx="968188" cy="946673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FEF76316-93B8-4D81-A004-3C43C1E13688}"/>
              </a:ext>
            </a:extLst>
          </p:cNvPr>
          <p:cNvSpPr/>
          <p:nvPr/>
        </p:nvSpPr>
        <p:spPr>
          <a:xfrm>
            <a:off x="1563474" y="853880"/>
            <a:ext cx="968188" cy="946673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1612E039-BAC8-471D-A472-3A896708419C}"/>
              </a:ext>
            </a:extLst>
          </p:cNvPr>
          <p:cNvSpPr/>
          <p:nvPr/>
        </p:nvSpPr>
        <p:spPr>
          <a:xfrm>
            <a:off x="8227510" y="853880"/>
            <a:ext cx="968188" cy="946673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70527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5" grpId="1" animBg="1"/>
      <p:bldP spid="6" grpId="0" animBg="1"/>
      <p:bldP spid="6" grpId="1" animBg="1"/>
      <p:bldP spid="7" grpId="0" animBg="1"/>
      <p:bldP spid="7" grpId="1" animBg="1"/>
    </p:bldLst>
  </p:timing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207931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Circle three numbers that add to make a multiple of 10</a:t>
            </a:r>
          </a:p>
          <a:p>
            <a:endParaRPr lang="en-US" sz="3200" b="1" dirty="0"/>
          </a:p>
          <a:p>
            <a:r>
              <a:rPr lang="en-US" sz="3200" dirty="0"/>
              <a:t>    11          12          13          14          15          16          17          18          19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129EE92-7E7E-4A15-B170-8D7275FB0AE1}"/>
              </a:ext>
            </a:extLst>
          </p:cNvPr>
          <p:cNvSpPr/>
          <p:nvPr/>
        </p:nvSpPr>
        <p:spPr>
          <a:xfrm>
            <a:off x="742950" y="2050506"/>
            <a:ext cx="761134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The ones digits need to add up to 10 or 20, so that the number ends in a 0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D73763A8-9D88-4B62-AC99-5F66F20A4072}"/>
              </a:ext>
            </a:extLst>
          </p:cNvPr>
          <p:cNvGrpSpPr/>
          <p:nvPr/>
        </p:nvGrpSpPr>
        <p:grpSpPr>
          <a:xfrm>
            <a:off x="235504" y="853880"/>
            <a:ext cx="7644008" cy="946673"/>
            <a:chOff x="235504" y="853880"/>
            <a:chExt cx="7644008" cy="946673"/>
          </a:xfrm>
        </p:grpSpPr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E37FF853-B34F-42F0-BCBB-406688F0E168}"/>
                </a:ext>
              </a:extLst>
            </p:cNvPr>
            <p:cNvSpPr/>
            <p:nvPr/>
          </p:nvSpPr>
          <p:spPr>
            <a:xfrm>
              <a:off x="235504" y="853880"/>
              <a:ext cx="968188" cy="946673"/>
            </a:xfrm>
            <a:prstGeom prst="ellipse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FEF76316-93B8-4D81-A004-3C43C1E13688}"/>
                </a:ext>
              </a:extLst>
            </p:cNvPr>
            <p:cNvSpPr/>
            <p:nvPr/>
          </p:nvSpPr>
          <p:spPr>
            <a:xfrm>
              <a:off x="2907370" y="853880"/>
              <a:ext cx="968188" cy="946673"/>
            </a:xfrm>
            <a:prstGeom prst="ellipse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1612E039-BAC8-471D-A472-3A896708419C}"/>
                </a:ext>
              </a:extLst>
            </p:cNvPr>
            <p:cNvSpPr/>
            <p:nvPr/>
          </p:nvSpPr>
          <p:spPr>
            <a:xfrm>
              <a:off x="6911324" y="853880"/>
              <a:ext cx="968188" cy="946673"/>
            </a:xfrm>
            <a:prstGeom prst="ellipse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B41FAE0D-CF86-4101-BC5C-78966E0ABC3C}"/>
              </a:ext>
            </a:extLst>
          </p:cNvPr>
          <p:cNvGrpSpPr/>
          <p:nvPr/>
        </p:nvGrpSpPr>
        <p:grpSpPr>
          <a:xfrm>
            <a:off x="235504" y="853880"/>
            <a:ext cx="6300113" cy="946673"/>
            <a:chOff x="235504" y="853880"/>
            <a:chExt cx="6300113" cy="946673"/>
          </a:xfrm>
        </p:grpSpPr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E393B38D-D2CD-4398-8CFD-10B0E67F6D70}"/>
                </a:ext>
              </a:extLst>
            </p:cNvPr>
            <p:cNvSpPr/>
            <p:nvPr/>
          </p:nvSpPr>
          <p:spPr>
            <a:xfrm>
              <a:off x="235504" y="853880"/>
              <a:ext cx="968188" cy="946673"/>
            </a:xfrm>
            <a:prstGeom prst="ellipse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C15A24CB-3836-4949-BBAB-A491508A65F5}"/>
                </a:ext>
              </a:extLst>
            </p:cNvPr>
            <p:cNvSpPr/>
            <p:nvPr/>
          </p:nvSpPr>
          <p:spPr>
            <a:xfrm>
              <a:off x="4237404" y="853880"/>
              <a:ext cx="968188" cy="946673"/>
            </a:xfrm>
            <a:prstGeom prst="ellipse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E9B84F90-BA76-43DA-838F-DA7EBBAE0DA3}"/>
                </a:ext>
              </a:extLst>
            </p:cNvPr>
            <p:cNvSpPr/>
            <p:nvPr/>
          </p:nvSpPr>
          <p:spPr>
            <a:xfrm>
              <a:off x="5567429" y="853880"/>
              <a:ext cx="968188" cy="946673"/>
            </a:xfrm>
            <a:prstGeom prst="ellipse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B2D0E299-BDC8-450B-8960-E1FDE137C8B1}"/>
              </a:ext>
            </a:extLst>
          </p:cNvPr>
          <p:cNvGrpSpPr/>
          <p:nvPr/>
        </p:nvGrpSpPr>
        <p:grpSpPr>
          <a:xfrm>
            <a:off x="1607105" y="862232"/>
            <a:ext cx="4928512" cy="946673"/>
            <a:chOff x="1607105" y="853880"/>
            <a:chExt cx="4928512" cy="946673"/>
          </a:xfrm>
        </p:grpSpPr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C0BC86D7-05EF-4D40-9D17-A0496DFC1C03}"/>
                </a:ext>
              </a:extLst>
            </p:cNvPr>
            <p:cNvSpPr/>
            <p:nvPr/>
          </p:nvSpPr>
          <p:spPr>
            <a:xfrm>
              <a:off x="1607105" y="853880"/>
              <a:ext cx="968188" cy="946673"/>
            </a:xfrm>
            <a:prstGeom prst="ellipse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50895C67-CA1E-4E65-ADA7-D15AACFEC4A5}"/>
                </a:ext>
              </a:extLst>
            </p:cNvPr>
            <p:cNvSpPr/>
            <p:nvPr/>
          </p:nvSpPr>
          <p:spPr>
            <a:xfrm>
              <a:off x="2907364" y="853880"/>
              <a:ext cx="968188" cy="946673"/>
            </a:xfrm>
            <a:prstGeom prst="ellipse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3D5268FF-AFA4-405F-903B-C8A6147E3349}"/>
                </a:ext>
              </a:extLst>
            </p:cNvPr>
            <p:cNvSpPr/>
            <p:nvPr/>
          </p:nvSpPr>
          <p:spPr>
            <a:xfrm>
              <a:off x="5567429" y="853880"/>
              <a:ext cx="968188" cy="946673"/>
            </a:xfrm>
            <a:prstGeom prst="ellipse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9C1D7CE5-21C5-458A-8E8D-E44D5C280A7D}"/>
              </a:ext>
            </a:extLst>
          </p:cNvPr>
          <p:cNvGrpSpPr/>
          <p:nvPr/>
        </p:nvGrpSpPr>
        <p:grpSpPr>
          <a:xfrm>
            <a:off x="2907364" y="862981"/>
            <a:ext cx="8960180" cy="946673"/>
            <a:chOff x="1607105" y="853880"/>
            <a:chExt cx="8960180" cy="946673"/>
          </a:xfrm>
        </p:grpSpPr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045D27C0-6231-46C8-86AF-68AACB770472}"/>
                </a:ext>
              </a:extLst>
            </p:cNvPr>
            <p:cNvSpPr/>
            <p:nvPr/>
          </p:nvSpPr>
          <p:spPr>
            <a:xfrm>
              <a:off x="1607105" y="853880"/>
              <a:ext cx="968188" cy="946673"/>
            </a:xfrm>
            <a:prstGeom prst="ellipse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B6C3A217-867E-4F03-B233-68B17B1CD5ED}"/>
                </a:ext>
              </a:extLst>
            </p:cNvPr>
            <p:cNvSpPr/>
            <p:nvPr/>
          </p:nvSpPr>
          <p:spPr>
            <a:xfrm>
              <a:off x="8269066" y="853880"/>
              <a:ext cx="968188" cy="946673"/>
            </a:xfrm>
            <a:prstGeom prst="ellipse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35D58C20-3C3A-416A-915E-E60897F8666A}"/>
                </a:ext>
              </a:extLst>
            </p:cNvPr>
            <p:cNvSpPr/>
            <p:nvPr/>
          </p:nvSpPr>
          <p:spPr>
            <a:xfrm>
              <a:off x="9599097" y="853880"/>
              <a:ext cx="968188" cy="946673"/>
            </a:xfrm>
            <a:prstGeom prst="ellipse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F50B3507-6515-469E-AECA-3994F4D63D5E}"/>
              </a:ext>
            </a:extLst>
          </p:cNvPr>
          <p:cNvGrpSpPr/>
          <p:nvPr/>
        </p:nvGrpSpPr>
        <p:grpSpPr>
          <a:xfrm>
            <a:off x="4237404" y="855235"/>
            <a:ext cx="7630140" cy="946673"/>
            <a:chOff x="2937145" y="853880"/>
            <a:chExt cx="7630140" cy="946673"/>
          </a:xfrm>
        </p:grpSpPr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DC865E7A-341C-4506-8EBA-0396361170B7}"/>
                </a:ext>
              </a:extLst>
            </p:cNvPr>
            <p:cNvSpPr/>
            <p:nvPr/>
          </p:nvSpPr>
          <p:spPr>
            <a:xfrm>
              <a:off x="2937145" y="853880"/>
              <a:ext cx="968188" cy="946673"/>
            </a:xfrm>
            <a:prstGeom prst="ellipse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614D028D-CE85-4BBC-BAB4-4F0EFC26D736}"/>
                </a:ext>
              </a:extLst>
            </p:cNvPr>
            <p:cNvSpPr/>
            <p:nvPr/>
          </p:nvSpPr>
          <p:spPr>
            <a:xfrm>
              <a:off x="6939026" y="853880"/>
              <a:ext cx="968188" cy="946673"/>
            </a:xfrm>
            <a:prstGeom prst="ellipse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988140B9-67F8-4021-8CED-A2E02E78282E}"/>
                </a:ext>
              </a:extLst>
            </p:cNvPr>
            <p:cNvSpPr/>
            <p:nvPr/>
          </p:nvSpPr>
          <p:spPr>
            <a:xfrm>
              <a:off x="9599097" y="853880"/>
              <a:ext cx="968188" cy="946673"/>
            </a:xfrm>
            <a:prstGeom prst="ellipse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3CC3E5F6-ABD0-44D4-A88D-BE0542ACC1DC}"/>
              </a:ext>
            </a:extLst>
          </p:cNvPr>
          <p:cNvGrpSpPr/>
          <p:nvPr/>
        </p:nvGrpSpPr>
        <p:grpSpPr>
          <a:xfrm>
            <a:off x="5574867" y="855374"/>
            <a:ext cx="6286247" cy="946673"/>
            <a:chOff x="4281038" y="853880"/>
            <a:chExt cx="6286247" cy="946673"/>
          </a:xfrm>
        </p:grpSpPr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326D5CA0-9206-4EA5-8B51-8B38974D8070}"/>
                </a:ext>
              </a:extLst>
            </p:cNvPr>
            <p:cNvSpPr/>
            <p:nvPr/>
          </p:nvSpPr>
          <p:spPr>
            <a:xfrm>
              <a:off x="4281038" y="853880"/>
              <a:ext cx="968188" cy="946673"/>
            </a:xfrm>
            <a:prstGeom prst="ellipse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80C0153C-B0DF-4846-8746-07E39D5755F6}"/>
                </a:ext>
              </a:extLst>
            </p:cNvPr>
            <p:cNvSpPr/>
            <p:nvPr/>
          </p:nvSpPr>
          <p:spPr>
            <a:xfrm>
              <a:off x="5622845" y="853880"/>
              <a:ext cx="968188" cy="946673"/>
            </a:xfrm>
            <a:prstGeom prst="ellipse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DF03CCF7-C3C8-46CE-9755-95D490EF2CB5}"/>
                </a:ext>
              </a:extLst>
            </p:cNvPr>
            <p:cNvSpPr/>
            <p:nvPr/>
          </p:nvSpPr>
          <p:spPr>
            <a:xfrm>
              <a:off x="9599097" y="853880"/>
              <a:ext cx="968188" cy="946673"/>
            </a:xfrm>
            <a:prstGeom prst="ellipse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82722372-751C-4C15-B061-581A68A9382F}"/>
              </a:ext>
            </a:extLst>
          </p:cNvPr>
          <p:cNvGrpSpPr/>
          <p:nvPr/>
        </p:nvGrpSpPr>
        <p:grpSpPr>
          <a:xfrm>
            <a:off x="5574867" y="853689"/>
            <a:ext cx="4983921" cy="946673"/>
            <a:chOff x="4281038" y="853880"/>
            <a:chExt cx="4983921" cy="946673"/>
          </a:xfrm>
        </p:grpSpPr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01471159-4652-4570-93FA-DC58C0680D61}"/>
                </a:ext>
              </a:extLst>
            </p:cNvPr>
            <p:cNvSpPr/>
            <p:nvPr/>
          </p:nvSpPr>
          <p:spPr>
            <a:xfrm>
              <a:off x="4281038" y="853880"/>
              <a:ext cx="968188" cy="946673"/>
            </a:xfrm>
            <a:prstGeom prst="ellipse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7829AF74-36AF-4F07-9696-DFB3A4571F8F}"/>
                </a:ext>
              </a:extLst>
            </p:cNvPr>
            <p:cNvSpPr/>
            <p:nvPr/>
          </p:nvSpPr>
          <p:spPr>
            <a:xfrm>
              <a:off x="6966736" y="853880"/>
              <a:ext cx="968188" cy="946673"/>
            </a:xfrm>
            <a:prstGeom prst="ellipse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0AB80C9B-7804-497E-ADCF-2487A8D1F92E}"/>
                </a:ext>
              </a:extLst>
            </p:cNvPr>
            <p:cNvSpPr/>
            <p:nvPr/>
          </p:nvSpPr>
          <p:spPr>
            <a:xfrm>
              <a:off x="8296771" y="853880"/>
              <a:ext cx="968188" cy="946673"/>
            </a:xfrm>
            <a:prstGeom prst="ellipse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41600554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"/>
                            </p:stCondLst>
                            <p:childTnLst>
                              <p:par>
                                <p:cTn id="5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0DDD4C4-987A-4D68-916E-7E65190C32EA}"/>
              </a:ext>
            </a:extLst>
          </p:cNvPr>
          <p:cNvSpPr/>
          <p:nvPr/>
        </p:nvSpPr>
        <p:spPr>
          <a:xfrm>
            <a:off x="56122" y="50000"/>
            <a:ext cx="9860609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/>
              <a:t>Chen uses these digit cards.</a:t>
            </a:r>
          </a:p>
          <a:p>
            <a:endParaRPr lang="en-GB" sz="3200" b="1" dirty="0"/>
          </a:p>
          <a:p>
            <a:endParaRPr lang="en-GB" sz="3200" b="1" dirty="0"/>
          </a:p>
          <a:p>
            <a:endParaRPr lang="en-GB" sz="3200" b="1" dirty="0"/>
          </a:p>
          <a:p>
            <a:endParaRPr lang="en-GB" sz="3200" b="1" dirty="0"/>
          </a:p>
          <a:p>
            <a:r>
              <a:rPr lang="en-GB" sz="3200" b="1" dirty="0"/>
              <a:t>She makes a 2-digit number and a 1-digit number. </a:t>
            </a:r>
          </a:p>
          <a:p>
            <a:r>
              <a:rPr lang="en-GB" sz="3200" b="1" dirty="0"/>
              <a:t>She multiplies them together. </a:t>
            </a:r>
          </a:p>
          <a:p>
            <a:r>
              <a:rPr lang="en-GB" sz="3200" b="1" dirty="0"/>
              <a:t>Her answer is a multiple of 10</a:t>
            </a:r>
          </a:p>
          <a:p>
            <a:r>
              <a:rPr lang="en-GB" sz="3200" b="1" dirty="0"/>
              <a:t>What could Chen’s multiplication be?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F4E174C-92E1-4A35-9AC1-6DCC689225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5151" y="720403"/>
            <a:ext cx="4741275" cy="159175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0863833-6A99-4A57-A91B-8E9F52AC767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5151" y="4705316"/>
            <a:ext cx="4191809" cy="159175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1A19427-2ECE-44CA-865F-DB5A62A36FF1}"/>
              </a:ext>
            </a:extLst>
          </p:cNvPr>
          <p:cNvSpPr txBox="1"/>
          <p:nvPr/>
        </p:nvSpPr>
        <p:spPr>
          <a:xfrm>
            <a:off x="1620253" y="5185722"/>
            <a:ext cx="85483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FA8D5AB-F33E-40BC-9BBF-1DC98DBB75D7}"/>
              </a:ext>
            </a:extLst>
          </p:cNvPr>
          <p:cNvSpPr txBox="1"/>
          <p:nvPr/>
        </p:nvSpPr>
        <p:spPr>
          <a:xfrm>
            <a:off x="3662339" y="5185722"/>
            <a:ext cx="85483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A086ADE-1C06-4CB6-BD67-79EEE6BE8517}"/>
              </a:ext>
            </a:extLst>
          </p:cNvPr>
          <p:cNvSpPr txBox="1"/>
          <p:nvPr/>
        </p:nvSpPr>
        <p:spPr>
          <a:xfrm>
            <a:off x="560453" y="5181766"/>
            <a:ext cx="85483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7BFD09A-E2D3-4BB2-88F3-6D82B22D953E}"/>
              </a:ext>
            </a:extLst>
          </p:cNvPr>
          <p:cNvSpPr/>
          <p:nvPr/>
        </p:nvSpPr>
        <p:spPr>
          <a:xfrm>
            <a:off x="5149266" y="4587631"/>
            <a:ext cx="178446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6 x 5 = 30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65653FC-DE90-4EAF-BF09-D0245CED4509}"/>
              </a:ext>
            </a:extLst>
          </p:cNvPr>
          <p:cNvSpPr/>
          <p:nvPr/>
        </p:nvSpPr>
        <p:spPr>
          <a:xfrm>
            <a:off x="6304464" y="5007663"/>
            <a:ext cx="252665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a multiple of 10</a:t>
            </a:r>
            <a:endParaRPr lang="en-GB" sz="28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17589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-3.33333E-6 L 0.16888 0.0044 " pathEditMode="relative" rAng="0" ptsTypes="AA">
                                      <p:cBhvr>
                                        <p:cTn id="3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438" y="208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3.33333E-6 L -0.16745 -1.48148E-6 " pathEditMode="relative" rAng="0" ptsTypes="AA">
                                      <p:cBhvr>
                                        <p:cTn id="3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424" y="20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  <p:bldP spid="7" grpId="0"/>
      <p:bldP spid="7" grpId="1"/>
      <p:bldP spid="8" grpId="0"/>
    </p:bldLst>
  </p:timing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6B9EF8D-5DD3-478A-A191-18FB57A40A85}"/>
              </a:ext>
            </a:extLst>
          </p:cNvPr>
          <p:cNvSpPr/>
          <p:nvPr/>
        </p:nvSpPr>
        <p:spPr>
          <a:xfrm>
            <a:off x="56123" y="50000"/>
            <a:ext cx="1196962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Here are four digit cards. </a:t>
            </a:r>
            <a:endParaRPr lang="en-US" sz="28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C367AF8-97F8-4ECC-BDF4-710D911894CE}"/>
              </a:ext>
            </a:extLst>
          </p:cNvPr>
          <p:cNvSpPr/>
          <p:nvPr/>
        </p:nvSpPr>
        <p:spPr>
          <a:xfrm>
            <a:off x="56123" y="1975781"/>
            <a:ext cx="1196962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Use each of the digits </a:t>
            </a:r>
            <a:r>
              <a:rPr lang="en-US" sz="3200" b="1" u="sng" dirty="0"/>
              <a:t>once</a:t>
            </a:r>
            <a:r>
              <a:rPr lang="en-US" sz="3200" b="1" dirty="0"/>
              <a:t> to make a total that is a multiple of 5</a:t>
            </a:r>
            <a:endParaRPr lang="en-US" sz="28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298EE19-A45A-4D4D-9B25-659F7C81F5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0" y="634775"/>
            <a:ext cx="6954981" cy="133065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6960197-1DD3-425E-BA5D-E27BAF11983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7461" y="2646260"/>
            <a:ext cx="4547906" cy="132036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464755E-D27D-497A-AE66-0B70FB81521F}"/>
              </a:ext>
            </a:extLst>
          </p:cNvPr>
          <p:cNvSpPr txBox="1"/>
          <p:nvPr/>
        </p:nvSpPr>
        <p:spPr>
          <a:xfrm>
            <a:off x="1847387" y="2990969"/>
            <a:ext cx="85483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0EC5571-6CE7-4A82-9A2E-A5211875B6E8}"/>
              </a:ext>
            </a:extLst>
          </p:cNvPr>
          <p:cNvSpPr txBox="1"/>
          <p:nvPr/>
        </p:nvSpPr>
        <p:spPr>
          <a:xfrm>
            <a:off x="4658321" y="2990969"/>
            <a:ext cx="85483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84E0653-9229-4D71-94BA-C14C8403FE61}"/>
              </a:ext>
            </a:extLst>
          </p:cNvPr>
          <p:cNvSpPr txBox="1"/>
          <p:nvPr/>
        </p:nvSpPr>
        <p:spPr>
          <a:xfrm>
            <a:off x="1019307" y="2990969"/>
            <a:ext cx="85483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52F992C-893B-4B21-9C1D-3B96B83A2482}"/>
              </a:ext>
            </a:extLst>
          </p:cNvPr>
          <p:cNvSpPr txBox="1"/>
          <p:nvPr/>
        </p:nvSpPr>
        <p:spPr>
          <a:xfrm>
            <a:off x="3830241" y="2990969"/>
            <a:ext cx="85483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74DAD18-9B03-4B0F-A94F-E25B2323B206}"/>
              </a:ext>
            </a:extLst>
          </p:cNvPr>
          <p:cNvSpPr txBox="1"/>
          <p:nvPr/>
        </p:nvSpPr>
        <p:spPr>
          <a:xfrm>
            <a:off x="5607967" y="2990969"/>
            <a:ext cx="214176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= 9 0</a:t>
            </a:r>
          </a:p>
        </p:txBody>
      </p:sp>
    </p:spTree>
    <p:extLst>
      <p:ext uri="{BB962C8B-B14F-4D97-AF65-F5344CB8AC3E}">
        <p14:creationId xmlns:p14="http://schemas.microsoft.com/office/powerpoint/2010/main" val="4382143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4.07407E-6 L 0.23008 4.07407E-6 " pathEditMode="relative" rAng="0" ptsTypes="AA">
                                      <p:cBhvr>
                                        <p:cTn id="3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497" y="0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4.07407E-6 L -0.23047 4.07407E-6 " pathEditMode="relative" rAng="0" ptsTypes="AA">
                                      <p:cBhvr>
                                        <p:cTn id="33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54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4.07407E-6 L 0.23008 4.07407E-6 " pathEditMode="relative" rAng="0" ptsTypes="AA">
                                      <p:cBhvr>
                                        <p:cTn id="3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497" y="0"/>
                                    </p:animMotion>
                                  </p:childTnLst>
                                </p:cTn>
                              </p:par>
                              <p:par>
                                <p:cTn id="38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4.07407E-6 L -0.23047 4.07407E-6 " pathEditMode="relative" rAng="0" ptsTypes="AA">
                                      <p:cBhvr>
                                        <p:cTn id="39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523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8" grpId="1"/>
      <p:bldP spid="9" grpId="0"/>
      <p:bldP spid="9" grpId="1"/>
      <p:bldP spid="11" grpId="0"/>
      <p:bldP spid="11" grpId="1"/>
      <p:bldP spid="12" grpId="0"/>
      <p:bldP spid="12" grpId="1"/>
      <p:bldP spid="13" grpId="0"/>
    </p:bldLst>
  </p:timing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/>
              <a:t>Here are six digit cards. </a:t>
            </a:r>
          </a:p>
          <a:p>
            <a:endParaRPr lang="en-GB" sz="3200" b="1" dirty="0"/>
          </a:p>
          <a:p>
            <a:endParaRPr lang="en-GB" sz="3200" b="1" dirty="0"/>
          </a:p>
          <a:p>
            <a:endParaRPr lang="en-GB" sz="3200" b="1" dirty="0"/>
          </a:p>
          <a:p>
            <a:r>
              <a:rPr lang="en-GB" sz="3200" b="1" dirty="0"/>
              <a:t>Use </a:t>
            </a:r>
            <a:r>
              <a:rPr lang="en-GB" sz="3200" b="1" u="sng" dirty="0"/>
              <a:t>all six</a:t>
            </a:r>
            <a:r>
              <a:rPr lang="en-GB" sz="3200" b="1" dirty="0"/>
              <a:t> digit cards to make three multiples of 3. </a:t>
            </a:r>
            <a:endParaRPr lang="en-GB" sz="40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9108B18-E431-4493-9F2C-902F62A22E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183" y="629948"/>
            <a:ext cx="8323551" cy="132281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13C8C8F-C63F-4C7C-8AB9-438A08E88C3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6755" y="2733032"/>
            <a:ext cx="2185988" cy="243677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3003F4E-D9ED-4269-8E88-13527B388D1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80997" y="2733032"/>
            <a:ext cx="2185988" cy="243677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3EA1F69-778A-4B1F-ABD5-91F6E598F4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15239" y="2733031"/>
            <a:ext cx="2185988" cy="243677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3A10AB4-ACB7-4533-9148-B3E319FB05E0}"/>
              </a:ext>
            </a:extLst>
          </p:cNvPr>
          <p:cNvSpPr txBox="1"/>
          <p:nvPr/>
        </p:nvSpPr>
        <p:spPr>
          <a:xfrm>
            <a:off x="691548" y="3218876"/>
            <a:ext cx="51815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9B39A57-530B-4FFE-BAC8-90518228E71E}"/>
              </a:ext>
            </a:extLst>
          </p:cNvPr>
          <p:cNvSpPr txBox="1"/>
          <p:nvPr/>
        </p:nvSpPr>
        <p:spPr>
          <a:xfrm>
            <a:off x="1702065" y="3218876"/>
            <a:ext cx="51815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120A64F-E794-4422-BEFD-9016F83D0037}"/>
              </a:ext>
            </a:extLst>
          </p:cNvPr>
          <p:cNvCxnSpPr>
            <a:cxnSpLocks/>
          </p:cNvCxnSpPr>
          <p:nvPr/>
        </p:nvCxnSpPr>
        <p:spPr>
          <a:xfrm flipV="1">
            <a:off x="607925" y="673242"/>
            <a:ext cx="831824" cy="122564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0A71C0DF-D647-461B-96A1-4BF38F352AAE}"/>
              </a:ext>
            </a:extLst>
          </p:cNvPr>
          <p:cNvCxnSpPr>
            <a:cxnSpLocks/>
          </p:cNvCxnSpPr>
          <p:nvPr/>
        </p:nvCxnSpPr>
        <p:spPr>
          <a:xfrm flipV="1">
            <a:off x="3558079" y="673242"/>
            <a:ext cx="831824" cy="122564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A5F6A9BB-5B34-47D3-BC99-66B111569E48}"/>
              </a:ext>
            </a:extLst>
          </p:cNvPr>
          <p:cNvSpPr txBox="1"/>
          <p:nvPr/>
        </p:nvSpPr>
        <p:spPr>
          <a:xfrm>
            <a:off x="3209656" y="3218876"/>
            <a:ext cx="51815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A7BC130-F8D9-465D-9C29-15335F9B7A7A}"/>
              </a:ext>
            </a:extLst>
          </p:cNvPr>
          <p:cNvSpPr txBox="1"/>
          <p:nvPr/>
        </p:nvSpPr>
        <p:spPr>
          <a:xfrm>
            <a:off x="4220173" y="3218876"/>
            <a:ext cx="51815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D4DF91FD-5787-4DE6-AE2B-8C8E78F69B0F}"/>
              </a:ext>
            </a:extLst>
          </p:cNvPr>
          <p:cNvCxnSpPr>
            <a:cxnSpLocks/>
          </p:cNvCxnSpPr>
          <p:nvPr/>
        </p:nvCxnSpPr>
        <p:spPr>
          <a:xfrm flipV="1">
            <a:off x="2072763" y="673242"/>
            <a:ext cx="831824" cy="122564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D3FBD6B0-6FBE-4DCA-8EB4-80840C7FA8AF}"/>
              </a:ext>
            </a:extLst>
          </p:cNvPr>
          <p:cNvCxnSpPr>
            <a:cxnSpLocks/>
          </p:cNvCxnSpPr>
          <p:nvPr/>
        </p:nvCxnSpPr>
        <p:spPr>
          <a:xfrm flipV="1">
            <a:off x="6510193" y="673242"/>
            <a:ext cx="831824" cy="122564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1ACFF85F-C127-4827-84FA-115682348C5E}"/>
              </a:ext>
            </a:extLst>
          </p:cNvPr>
          <p:cNvSpPr txBox="1"/>
          <p:nvPr/>
        </p:nvSpPr>
        <p:spPr>
          <a:xfrm>
            <a:off x="8387369" y="3182975"/>
            <a:ext cx="107625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5 7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6D1A43D-8969-45FD-8AD5-C2C9EFD4A5D1}"/>
              </a:ext>
            </a:extLst>
          </p:cNvPr>
          <p:cNvSpPr txBox="1"/>
          <p:nvPr/>
        </p:nvSpPr>
        <p:spPr>
          <a:xfrm>
            <a:off x="7912752" y="3196038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4069FCEE-D260-40B3-918A-8C17AAA124E8}"/>
              </a:ext>
            </a:extLst>
          </p:cNvPr>
          <p:cNvCxnSpPr>
            <a:cxnSpLocks/>
          </p:cNvCxnSpPr>
          <p:nvPr/>
        </p:nvCxnSpPr>
        <p:spPr>
          <a:xfrm>
            <a:off x="8387369" y="3245595"/>
            <a:ext cx="906753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8F520B56-0D2B-4C2E-8004-DE2E6BD5C2AC}"/>
              </a:ext>
            </a:extLst>
          </p:cNvPr>
          <p:cNvCxnSpPr>
            <a:cxnSpLocks/>
          </p:cNvCxnSpPr>
          <p:nvPr/>
        </p:nvCxnSpPr>
        <p:spPr>
          <a:xfrm>
            <a:off x="8406321" y="3245595"/>
            <a:ext cx="0" cy="45853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B5CAEFC3-488C-44EE-91B7-B063ECABFFD1}"/>
              </a:ext>
            </a:extLst>
          </p:cNvPr>
          <p:cNvSpPr txBox="1"/>
          <p:nvPr/>
        </p:nvSpPr>
        <p:spPr>
          <a:xfrm>
            <a:off x="8387740" y="2745285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991422AB-7915-4D95-9C6F-CBFA03F6D52D}"/>
              </a:ext>
            </a:extLst>
          </p:cNvPr>
          <p:cNvSpPr txBox="1"/>
          <p:nvPr/>
        </p:nvSpPr>
        <p:spPr>
          <a:xfrm>
            <a:off x="8810746" y="2745285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64D387A5-0FB3-4292-8A2F-852EFB5D06B6}"/>
              </a:ext>
            </a:extLst>
          </p:cNvPr>
          <p:cNvSpPr txBox="1"/>
          <p:nvPr/>
        </p:nvSpPr>
        <p:spPr>
          <a:xfrm>
            <a:off x="8688935" y="3222932"/>
            <a:ext cx="4474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  <a:endParaRPr lang="en-GB" sz="32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AE1CA159-2E25-44EA-97DB-171F7C109AF7}"/>
              </a:ext>
            </a:extLst>
          </p:cNvPr>
          <p:cNvSpPr txBox="1"/>
          <p:nvPr/>
        </p:nvSpPr>
        <p:spPr>
          <a:xfrm>
            <a:off x="5786327" y="3216676"/>
            <a:ext cx="51815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4DE711B3-CF67-432A-B069-EBF61916649E}"/>
              </a:ext>
            </a:extLst>
          </p:cNvPr>
          <p:cNvSpPr txBox="1"/>
          <p:nvPr/>
        </p:nvSpPr>
        <p:spPr>
          <a:xfrm>
            <a:off x="6796844" y="3216676"/>
            <a:ext cx="51815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F8B64611-B1EE-43DF-A5AA-790810FC84D9}"/>
              </a:ext>
            </a:extLst>
          </p:cNvPr>
          <p:cNvSpPr txBox="1"/>
          <p:nvPr/>
        </p:nvSpPr>
        <p:spPr>
          <a:xfrm>
            <a:off x="677095" y="3216676"/>
            <a:ext cx="51815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DAF7291F-CC6A-40E2-A5AB-A3C91CB8597A}"/>
              </a:ext>
            </a:extLst>
          </p:cNvPr>
          <p:cNvSpPr txBox="1"/>
          <p:nvPr/>
        </p:nvSpPr>
        <p:spPr>
          <a:xfrm>
            <a:off x="1687612" y="3216676"/>
            <a:ext cx="51815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278175F2-638B-4DB2-9FD1-6C752233D2EF}"/>
              </a:ext>
            </a:extLst>
          </p:cNvPr>
          <p:cNvSpPr txBox="1"/>
          <p:nvPr/>
        </p:nvSpPr>
        <p:spPr>
          <a:xfrm>
            <a:off x="3195203" y="3216676"/>
            <a:ext cx="51815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B2ACFD28-418C-421A-BC7F-446A15B3843C}"/>
              </a:ext>
            </a:extLst>
          </p:cNvPr>
          <p:cNvSpPr txBox="1"/>
          <p:nvPr/>
        </p:nvSpPr>
        <p:spPr>
          <a:xfrm>
            <a:off x="4205720" y="3216676"/>
            <a:ext cx="51815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D5EDFE64-BD53-4346-A373-802055A04334}"/>
              </a:ext>
            </a:extLst>
          </p:cNvPr>
          <p:cNvSpPr txBox="1"/>
          <p:nvPr/>
        </p:nvSpPr>
        <p:spPr>
          <a:xfrm>
            <a:off x="5771874" y="3214476"/>
            <a:ext cx="51815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9C441E52-E1DE-49FD-9B57-8D8455CC425A}"/>
              </a:ext>
            </a:extLst>
          </p:cNvPr>
          <p:cNvSpPr txBox="1"/>
          <p:nvPr/>
        </p:nvSpPr>
        <p:spPr>
          <a:xfrm>
            <a:off x="6782391" y="3214476"/>
            <a:ext cx="51815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34112265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2.22222E-6 L 0.08165 -0.00185 " pathEditMode="relative" rAng="0" ptsTypes="AA">
                                      <p:cBhvr>
                                        <p:cTn id="8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076" y="-93"/>
                                    </p:animMotion>
                                  </p:childTnLst>
                                </p:cTn>
                              </p:par>
                              <p:par>
                                <p:cTn id="86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2.22222E-6 L -0.08281 -3.7037E-6 " pathEditMode="relative" rAng="0" ptsTypes="AA">
                                      <p:cBhvr>
                                        <p:cTn id="8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284" y="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9167E-6 2.22222E-6 L 0.08177 -0.00185 " pathEditMode="relative" rAng="0" ptsTypes="AA">
                                      <p:cBhvr>
                                        <p:cTn id="91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089" y="-93"/>
                                    </p:animMotion>
                                  </p:childTnLst>
                                </p:cTn>
                              </p:par>
                              <p:par>
                                <p:cTn id="92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2.22222E-6 L -0.08281 2.22222E-6 " pathEditMode="relative" rAng="0" ptsTypes="AA">
                                      <p:cBhvr>
                                        <p:cTn id="93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28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3.7037E-6 L 0.08177 0.00023 " pathEditMode="relative" rAng="0" ptsTypes="AA">
                                      <p:cBhvr>
                                        <p:cTn id="97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089" y="0"/>
                                    </p:animMotion>
                                  </p:childTnLst>
                                </p:cTn>
                              </p:par>
                              <p:par>
                                <p:cTn id="98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3.7037E-6 L -0.08281 -1.85185E-6 " pathEditMode="relative" rAng="0" ptsTypes="AA">
                                      <p:cBhvr>
                                        <p:cTn id="99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284" y="-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0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0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1667E-6 3.7037E-6 L 0.08164 -0.00186 " pathEditMode="relative" rAng="0" ptsTypes="AA">
                                      <p:cBhvr>
                                        <p:cTn id="186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076" y="-93"/>
                                    </p:animMotion>
                                  </p:childTnLst>
                                </p:cTn>
                              </p:par>
                              <p:par>
                                <p:cTn id="187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58333E-6 3.7037E-6 L -0.08282 3.7037E-6 " pathEditMode="relative" rAng="0" ptsTypes="AA">
                                      <p:cBhvr>
                                        <p:cTn id="188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141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9" fill="hold">
                      <p:stCondLst>
                        <p:cond delay="indefinite"/>
                      </p:stCondLst>
                      <p:childTnLst>
                        <p:par>
                          <p:cTn id="190" fill="hold">
                            <p:stCondLst>
                              <p:cond delay="0"/>
                            </p:stCondLst>
                            <p:childTnLst>
                              <p:par>
                                <p:cTn id="191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3.7037E-6 L 0.08177 -0.00186 " pathEditMode="relative" rAng="0" ptsTypes="AA">
                                      <p:cBhvr>
                                        <p:cTn id="192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089" y="-93"/>
                                    </p:animMotion>
                                  </p:childTnLst>
                                </p:cTn>
                              </p:par>
                              <p:par>
                                <p:cTn id="193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3.7037E-6 L -0.08282 3.7037E-6 " pathEditMode="relative" rAng="0" ptsTypes="AA">
                                      <p:cBhvr>
                                        <p:cTn id="194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141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5" fill="hold">
                      <p:stCondLst>
                        <p:cond delay="indefinite"/>
                      </p:stCondLst>
                      <p:childTnLst>
                        <p:par>
                          <p:cTn id="196" fill="hold">
                            <p:stCondLst>
                              <p:cond delay="0"/>
                            </p:stCondLst>
                            <p:childTnLst>
                              <p:par>
                                <p:cTn id="197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3.33333E-6 L 0.08177 0.00023 " pathEditMode="relative" rAng="0" ptsTypes="AA">
                                      <p:cBhvr>
                                        <p:cTn id="198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089" y="0"/>
                                    </p:animMotion>
                                  </p:childTnLst>
                                </p:cTn>
                              </p:par>
                              <p:par>
                                <p:cTn id="199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5833E-6 -3.33333E-6 L -0.08281 -3.33333E-6 " pathEditMode="relative" rAng="0" ptsTypes="AA">
                                      <p:cBhvr>
                                        <p:cTn id="200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141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8" grpId="1"/>
      <p:bldP spid="8" grpId="2"/>
      <p:bldP spid="9" grpId="0"/>
      <p:bldP spid="9" grpId="1"/>
      <p:bldP spid="9" grpId="2"/>
      <p:bldP spid="18" grpId="0"/>
      <p:bldP spid="18" grpId="1"/>
      <p:bldP spid="18" grpId="2"/>
      <p:bldP spid="19" grpId="0"/>
      <p:bldP spid="19" grpId="1"/>
      <p:bldP spid="19" grpId="2"/>
      <p:bldP spid="22" grpId="0"/>
      <p:bldP spid="22" grpId="1"/>
      <p:bldP spid="23" grpId="0"/>
      <p:bldP spid="23" grpId="1"/>
      <p:bldP spid="26" grpId="0"/>
      <p:bldP spid="26" grpId="1"/>
      <p:bldP spid="27" grpId="0"/>
      <p:bldP spid="27" grpId="1"/>
      <p:bldP spid="28" grpId="0"/>
      <p:bldP spid="28" grpId="1"/>
      <p:bldP spid="29" grpId="0"/>
      <p:bldP spid="29" grpId="1"/>
      <p:bldP spid="29" grpId="2"/>
      <p:bldP spid="30" grpId="0"/>
      <p:bldP spid="30" grpId="1"/>
      <p:bldP spid="30" grpId="2"/>
      <p:bldP spid="31" grpId="0"/>
      <p:bldP spid="31" grpId="1"/>
      <p:bldP spid="32" grpId="0"/>
      <p:bldP spid="32" grpId="1"/>
      <p:bldP spid="33" grpId="0"/>
      <p:bldP spid="33" grpId="1"/>
      <p:bldP spid="34" grpId="0"/>
      <p:bldP spid="34" grpId="1"/>
      <p:bldP spid="35" grpId="0"/>
      <p:bldP spid="35" grpId="1"/>
      <p:bldP spid="36" grpId="0"/>
      <p:bldP spid="36" grpId="1"/>
    </p:bldLst>
  </p:timing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745F4D3-4135-4060-B589-0A95BEDBDDAA}"/>
              </a:ext>
            </a:extLst>
          </p:cNvPr>
          <p:cNvSpPr/>
          <p:nvPr/>
        </p:nvSpPr>
        <p:spPr>
          <a:xfrm>
            <a:off x="56123" y="50000"/>
            <a:ext cx="489787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/>
              <a:t>Here are five number cards.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9D476A6-1D24-488C-85A3-1002EB7847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66568" y="154968"/>
            <a:ext cx="6096000" cy="1347808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B4D0D91D-EE10-4D18-81B3-BDD7D09832E2}"/>
              </a:ext>
            </a:extLst>
          </p:cNvPr>
          <p:cNvSpPr/>
          <p:nvPr/>
        </p:nvSpPr>
        <p:spPr>
          <a:xfrm>
            <a:off x="56124" y="615958"/>
            <a:ext cx="5565744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/>
              <a:t>Use each card </a:t>
            </a:r>
            <a:r>
              <a:rPr lang="en-GB" sz="3200" b="1" u="sng" dirty="0"/>
              <a:t>once</a:t>
            </a:r>
            <a:r>
              <a:rPr lang="en-GB" sz="3200" b="1" dirty="0"/>
              <a:t> to make every statement below correct.</a:t>
            </a:r>
          </a:p>
          <a:p>
            <a:endParaRPr lang="en-GB" sz="3200" b="1" dirty="0"/>
          </a:p>
          <a:p>
            <a:r>
              <a:rPr lang="en-GB" sz="3200" b="1" dirty="0"/>
              <a:t>   _____ is a multiple of 3</a:t>
            </a:r>
          </a:p>
          <a:p>
            <a:endParaRPr lang="en-GB" sz="3200" b="1" dirty="0"/>
          </a:p>
          <a:p>
            <a:r>
              <a:rPr lang="en-GB" sz="3200" b="1" dirty="0"/>
              <a:t>   _____ is a multiple of 4</a:t>
            </a:r>
          </a:p>
          <a:p>
            <a:endParaRPr lang="en-GB" sz="3200" b="1" dirty="0"/>
          </a:p>
          <a:p>
            <a:r>
              <a:rPr lang="en-GB" sz="3200" b="1" dirty="0"/>
              <a:t>   _____ is a multiple of 5</a:t>
            </a:r>
          </a:p>
          <a:p>
            <a:endParaRPr lang="en-GB" sz="3200" b="1" dirty="0"/>
          </a:p>
          <a:p>
            <a:r>
              <a:rPr lang="en-GB" sz="3200" b="1" dirty="0"/>
              <a:t>   _____ is a multiple of 6</a:t>
            </a:r>
          </a:p>
          <a:p>
            <a:endParaRPr lang="en-GB" sz="3200" b="1" dirty="0"/>
          </a:p>
          <a:p>
            <a:r>
              <a:rPr lang="en-GB" sz="3200" b="1" dirty="0"/>
              <a:t>   _____ is a multiple of 7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B8D7A8A-705F-426E-B33C-313021545764}"/>
              </a:ext>
            </a:extLst>
          </p:cNvPr>
          <p:cNvSpPr txBox="1"/>
          <p:nvPr/>
        </p:nvSpPr>
        <p:spPr>
          <a:xfrm>
            <a:off x="592667" y="3967925"/>
            <a:ext cx="9287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50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1BC9B97-AA50-4E29-B10F-DEAF5480E9B6}"/>
              </a:ext>
            </a:extLst>
          </p:cNvPr>
          <p:cNvSpPr txBox="1"/>
          <p:nvPr/>
        </p:nvSpPr>
        <p:spPr>
          <a:xfrm>
            <a:off x="592667" y="4943426"/>
            <a:ext cx="9287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48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5F0BCCD-5F20-462C-BF46-BE37383A0C62}"/>
              </a:ext>
            </a:extLst>
          </p:cNvPr>
          <p:cNvSpPr txBox="1"/>
          <p:nvPr/>
        </p:nvSpPr>
        <p:spPr>
          <a:xfrm>
            <a:off x="592667" y="5918927"/>
            <a:ext cx="9287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49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6A9463E-14EB-4E59-BACF-CBACE92C7D95}"/>
              </a:ext>
            </a:extLst>
          </p:cNvPr>
          <p:cNvSpPr txBox="1"/>
          <p:nvPr/>
        </p:nvSpPr>
        <p:spPr>
          <a:xfrm>
            <a:off x="592667" y="2985837"/>
            <a:ext cx="9287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52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A6A8625-1965-4E90-A18F-1982B047ECE4}"/>
              </a:ext>
            </a:extLst>
          </p:cNvPr>
          <p:cNvSpPr txBox="1"/>
          <p:nvPr/>
        </p:nvSpPr>
        <p:spPr>
          <a:xfrm>
            <a:off x="592667" y="2003749"/>
            <a:ext cx="9287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51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3D04F7B-2690-4691-8453-CCABD70AF352}"/>
              </a:ext>
            </a:extLst>
          </p:cNvPr>
          <p:cNvSpPr txBox="1"/>
          <p:nvPr/>
        </p:nvSpPr>
        <p:spPr>
          <a:xfrm>
            <a:off x="5081725" y="3184229"/>
            <a:ext cx="107625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5 2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B0A0C44-1710-461C-9159-C52CA51646EC}"/>
              </a:ext>
            </a:extLst>
          </p:cNvPr>
          <p:cNvSpPr txBox="1"/>
          <p:nvPr/>
        </p:nvSpPr>
        <p:spPr>
          <a:xfrm>
            <a:off x="4607108" y="3197292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1CC2BB23-F3A6-4903-BAD6-F3C15D07C5F4}"/>
              </a:ext>
            </a:extLst>
          </p:cNvPr>
          <p:cNvCxnSpPr>
            <a:cxnSpLocks/>
          </p:cNvCxnSpPr>
          <p:nvPr/>
        </p:nvCxnSpPr>
        <p:spPr>
          <a:xfrm>
            <a:off x="5081725" y="3246849"/>
            <a:ext cx="906753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C50C0632-B90D-40E6-9ACE-3DF33B7887E1}"/>
              </a:ext>
            </a:extLst>
          </p:cNvPr>
          <p:cNvCxnSpPr>
            <a:cxnSpLocks/>
          </p:cNvCxnSpPr>
          <p:nvPr/>
        </p:nvCxnSpPr>
        <p:spPr>
          <a:xfrm>
            <a:off x="5100677" y="3246849"/>
            <a:ext cx="0" cy="45853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36343B08-D027-4679-97E5-0E9C6858612F}"/>
              </a:ext>
            </a:extLst>
          </p:cNvPr>
          <p:cNvSpPr txBox="1"/>
          <p:nvPr/>
        </p:nvSpPr>
        <p:spPr>
          <a:xfrm>
            <a:off x="5082096" y="2746539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3C4DF8A-A2FD-44DD-B3C7-93C341BEBBC3}"/>
              </a:ext>
            </a:extLst>
          </p:cNvPr>
          <p:cNvSpPr txBox="1"/>
          <p:nvPr/>
        </p:nvSpPr>
        <p:spPr>
          <a:xfrm>
            <a:off x="5505102" y="2746539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A219C70-2ABE-405D-9F6A-C29ECB36018C}"/>
              </a:ext>
            </a:extLst>
          </p:cNvPr>
          <p:cNvSpPr txBox="1"/>
          <p:nvPr/>
        </p:nvSpPr>
        <p:spPr>
          <a:xfrm>
            <a:off x="5392347" y="3230804"/>
            <a:ext cx="4474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C133A78-07DD-49C3-9D12-4880E2817219}"/>
              </a:ext>
            </a:extLst>
          </p:cNvPr>
          <p:cNvSpPr txBox="1"/>
          <p:nvPr/>
        </p:nvSpPr>
        <p:spPr>
          <a:xfrm>
            <a:off x="5081725" y="2109066"/>
            <a:ext cx="107625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5 1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4DFB078-CDC3-41CC-80D9-B714A1B90170}"/>
              </a:ext>
            </a:extLst>
          </p:cNvPr>
          <p:cNvSpPr txBox="1"/>
          <p:nvPr/>
        </p:nvSpPr>
        <p:spPr>
          <a:xfrm>
            <a:off x="4607108" y="2122129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0558912B-C391-4ADB-B31B-BA3BB8AE2D5D}"/>
              </a:ext>
            </a:extLst>
          </p:cNvPr>
          <p:cNvCxnSpPr>
            <a:cxnSpLocks/>
          </p:cNvCxnSpPr>
          <p:nvPr/>
        </p:nvCxnSpPr>
        <p:spPr>
          <a:xfrm>
            <a:off x="5081725" y="2171686"/>
            <a:ext cx="906753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01ADB1B8-6B2E-4F58-8E74-DB8A5A5B011D}"/>
              </a:ext>
            </a:extLst>
          </p:cNvPr>
          <p:cNvCxnSpPr>
            <a:cxnSpLocks/>
          </p:cNvCxnSpPr>
          <p:nvPr/>
        </p:nvCxnSpPr>
        <p:spPr>
          <a:xfrm>
            <a:off x="5100677" y="2171686"/>
            <a:ext cx="0" cy="45853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0F07EA15-CF83-407B-BEFE-899DE19AF8E6}"/>
              </a:ext>
            </a:extLst>
          </p:cNvPr>
          <p:cNvSpPr txBox="1"/>
          <p:nvPr/>
        </p:nvSpPr>
        <p:spPr>
          <a:xfrm>
            <a:off x="5082096" y="1671376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498AAFE-3FD7-481F-B0D2-B8EFB0543A2A}"/>
              </a:ext>
            </a:extLst>
          </p:cNvPr>
          <p:cNvSpPr txBox="1"/>
          <p:nvPr/>
        </p:nvSpPr>
        <p:spPr>
          <a:xfrm>
            <a:off x="5505102" y="1671376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79F5FF1-B67E-40B4-A697-028D2B9B9AA1}"/>
              </a:ext>
            </a:extLst>
          </p:cNvPr>
          <p:cNvSpPr txBox="1"/>
          <p:nvPr/>
        </p:nvSpPr>
        <p:spPr>
          <a:xfrm>
            <a:off x="5392347" y="2155641"/>
            <a:ext cx="4474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41354660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  <p:bldP spid="12" grpId="0"/>
      <p:bldP spid="15" grpId="0"/>
      <p:bldP spid="16" grpId="0"/>
      <p:bldP spid="17" grpId="0"/>
      <p:bldP spid="18" grpId="0"/>
      <p:bldP spid="19" grpId="0"/>
      <p:bldP spid="22" grpId="0"/>
      <p:bldP spid="23" grpId="0"/>
      <p:bldP spid="24" grpId="0"/>
    </p:bldLst>
  </p:timing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Complete this two digit number so that it is a multiple of 6.</a:t>
            </a:r>
          </a:p>
        </p:txBody>
      </p:sp>
      <p:pic>
        <p:nvPicPr>
          <p:cNvPr id="150530" name="Picture 2">
            <a:extLst>
              <a:ext uri="{FF2B5EF4-FFF2-40B4-BE49-F238E27FC236}">
                <a16:creationId xmlns:a16="http://schemas.microsoft.com/office/drawing/2014/main" id="{D562B4DD-88B0-41B9-B10D-E4336E29A7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554" y="803253"/>
            <a:ext cx="2017221" cy="1066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D05B94C-D5D6-496C-B284-A03758CD654C}"/>
              </a:ext>
            </a:extLst>
          </p:cNvPr>
          <p:cNvSpPr txBox="1"/>
          <p:nvPr/>
        </p:nvSpPr>
        <p:spPr>
          <a:xfrm>
            <a:off x="1811867" y="1020822"/>
            <a:ext cx="9287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2E9238C-5B95-4B77-8AA8-FB4098577F25}"/>
              </a:ext>
            </a:extLst>
          </p:cNvPr>
          <p:cNvSpPr txBox="1"/>
          <p:nvPr/>
        </p:nvSpPr>
        <p:spPr>
          <a:xfrm>
            <a:off x="3364728" y="803253"/>
            <a:ext cx="440767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12 x 6 = 72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AB901E4-316A-4337-A5DA-894CF204DC14}"/>
              </a:ext>
            </a:extLst>
          </p:cNvPr>
          <p:cNvSpPr txBox="1"/>
          <p:nvPr/>
        </p:nvSpPr>
        <p:spPr>
          <a:xfrm>
            <a:off x="1811867" y="1038371"/>
            <a:ext cx="9287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5392116-AB14-4AF6-AD76-0D5181A62891}"/>
              </a:ext>
            </a:extLst>
          </p:cNvPr>
          <p:cNvSpPr txBox="1"/>
          <p:nvPr/>
        </p:nvSpPr>
        <p:spPr>
          <a:xfrm>
            <a:off x="3364728" y="1398033"/>
            <a:ext cx="440767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13 x 6 = 78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578C28B-C3EB-46E0-9A04-AFF1D047B9E2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21806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6" grpId="0"/>
      <p:bldP spid="7" grpId="0"/>
      <p:bldP spid="8" grpId="0"/>
    </p:bldLst>
  </p:timing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Complete this three-digit number so that it is a multiple of 9</a:t>
            </a:r>
          </a:p>
        </p:txBody>
      </p:sp>
      <p:pic>
        <p:nvPicPr>
          <p:cNvPr id="199682" name="Picture 2">
            <a:extLst>
              <a:ext uri="{FF2B5EF4-FFF2-40B4-BE49-F238E27FC236}">
                <a16:creationId xmlns:a16="http://schemas.microsoft.com/office/drawing/2014/main" id="{16656B74-76A2-4177-ACC6-7344F005A7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674" y="854768"/>
            <a:ext cx="2400293" cy="9740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FE65BAA-4534-4FF3-B9D4-E9160088E48E}"/>
              </a:ext>
            </a:extLst>
          </p:cNvPr>
          <p:cNvSpPr txBox="1"/>
          <p:nvPr/>
        </p:nvSpPr>
        <p:spPr>
          <a:xfrm>
            <a:off x="3364728" y="803253"/>
            <a:ext cx="440767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 x 9 = 27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69D8310-8391-4FB1-91FF-C87E6044581A}"/>
              </a:ext>
            </a:extLst>
          </p:cNvPr>
          <p:cNvSpPr txBox="1"/>
          <p:nvPr/>
        </p:nvSpPr>
        <p:spPr>
          <a:xfrm>
            <a:off x="3364727" y="1341784"/>
            <a:ext cx="440767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30 x 9 = 270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1C283C1-5E01-4CCC-9A23-29D7296CFBB2}"/>
              </a:ext>
            </a:extLst>
          </p:cNvPr>
          <p:cNvSpPr txBox="1"/>
          <p:nvPr/>
        </p:nvSpPr>
        <p:spPr>
          <a:xfrm>
            <a:off x="1523964" y="1047068"/>
            <a:ext cx="160870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7   0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ADEF036-E4E5-4813-AB80-40CC506676A6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15900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BD018A33-130F-432C-AD01-5003DA0A7C3A}"/>
              </a:ext>
            </a:extLst>
          </p:cNvPr>
          <p:cNvSpPr/>
          <p:nvPr/>
        </p:nvSpPr>
        <p:spPr>
          <a:xfrm>
            <a:off x="56124" y="51516"/>
            <a:ext cx="1187394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 stands for a multiple of 3</a:t>
            </a:r>
          </a:p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 stands for a different multiple of 3</a:t>
            </a:r>
          </a:p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Tick each statement according to whether it is always true, sometimes true or never true.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DF9F346-E3B1-479F-9950-8B48D52473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936" y="2113619"/>
            <a:ext cx="7491728" cy="420529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A054476-6593-45A9-BE8E-8D896D5790BA}"/>
              </a:ext>
            </a:extLst>
          </p:cNvPr>
          <p:cNvSpPr txBox="1"/>
          <p:nvPr/>
        </p:nvSpPr>
        <p:spPr>
          <a:xfrm>
            <a:off x="7916650" y="2865790"/>
            <a:ext cx="281630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 + 3 = 12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BD05E5E-7DAA-4E26-ABD5-B7726CDE4F3A}"/>
              </a:ext>
            </a:extLst>
          </p:cNvPr>
          <p:cNvSpPr txBox="1"/>
          <p:nvPr/>
        </p:nvSpPr>
        <p:spPr>
          <a:xfrm>
            <a:off x="7916649" y="3369733"/>
            <a:ext cx="295455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 + 6 = 15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F06A7D0-8E10-4BB8-BACD-90C475848D86}"/>
              </a:ext>
            </a:extLst>
          </p:cNvPr>
          <p:cNvSpPr/>
          <p:nvPr/>
        </p:nvSpPr>
        <p:spPr>
          <a:xfrm>
            <a:off x="4730309" y="3142789"/>
            <a:ext cx="69923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MS Mincho" panose="02020609040205080304" pitchFamily="49" charset="-128"/>
                <a:ea typeface="MS Mincho" panose="02020609040205080304" pitchFamily="49" charset="-128"/>
              </a:rPr>
              <a:t>✓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428E404-25AA-49EF-91AE-74FFFE72025D}"/>
              </a:ext>
            </a:extLst>
          </p:cNvPr>
          <p:cNvSpPr/>
          <p:nvPr/>
        </p:nvSpPr>
        <p:spPr>
          <a:xfrm>
            <a:off x="2952308" y="4267065"/>
            <a:ext cx="69923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MS Mincho" panose="02020609040205080304" pitchFamily="49" charset="-128"/>
                <a:ea typeface="MS Mincho" panose="02020609040205080304" pitchFamily="49" charset="-128"/>
              </a:rPr>
              <a:t>✓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F303970-8EA8-4789-97E3-045892530474}"/>
              </a:ext>
            </a:extLst>
          </p:cNvPr>
          <p:cNvSpPr txBox="1"/>
          <p:nvPr/>
        </p:nvSpPr>
        <p:spPr>
          <a:xfrm>
            <a:off x="7916650" y="5256789"/>
            <a:ext cx="281630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 x 6 = 18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6CE4F6F-66B1-4DC0-B29B-DDD058388221}"/>
              </a:ext>
            </a:extLst>
          </p:cNvPr>
          <p:cNvSpPr txBox="1"/>
          <p:nvPr/>
        </p:nvSpPr>
        <p:spPr>
          <a:xfrm>
            <a:off x="7916649" y="5767722"/>
            <a:ext cx="341175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 x 12 = 72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CDD482E-EDDC-4743-A55B-A3BB49168EA3}"/>
              </a:ext>
            </a:extLst>
          </p:cNvPr>
          <p:cNvSpPr/>
          <p:nvPr/>
        </p:nvSpPr>
        <p:spPr>
          <a:xfrm>
            <a:off x="3021433" y="5375307"/>
            <a:ext cx="69923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MS Mincho" panose="02020609040205080304" pitchFamily="49" charset="-128"/>
                <a:ea typeface="MS Mincho" panose="02020609040205080304" pitchFamily="49" charset="-128"/>
              </a:rPr>
              <a:t>✓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F4D72F5-9203-4EE3-B0D5-4FD684435DC7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144107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8" grpId="0"/>
      <p:bldP spid="9" grpId="0"/>
      <p:bldP spid="10" grpId="0"/>
      <p:bldP spid="11" grpId="0"/>
      <p:bldP spid="12" grpId="0"/>
    </p:bldLst>
  </p:timing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Here is a sorting diagram with four sections, A, B, C and D.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8B4180F-41A9-4976-B956-3A14D2B46D2E}"/>
              </a:ext>
            </a:extLst>
          </p:cNvPr>
          <p:cNvSpPr/>
          <p:nvPr/>
        </p:nvSpPr>
        <p:spPr>
          <a:xfrm>
            <a:off x="6667388" y="665921"/>
            <a:ext cx="4364181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Write a number that could go in section C.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D617B5B-B503-4E52-8776-4ECEF813EAD1}"/>
              </a:ext>
            </a:extLst>
          </p:cNvPr>
          <p:cNvSpPr/>
          <p:nvPr/>
        </p:nvSpPr>
        <p:spPr>
          <a:xfrm>
            <a:off x="6667387" y="2403601"/>
            <a:ext cx="436418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Section B can never have any numbers in it.</a:t>
            </a:r>
          </a:p>
          <a:p>
            <a:r>
              <a:rPr lang="en-US" sz="3200" b="1" dirty="0"/>
              <a:t>Explain why.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8C43371-48A0-4C1A-8F6E-E6BF4A0895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2971" y="665921"/>
            <a:ext cx="6278005" cy="330734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D0FDB880-EC29-4069-BA84-7B2D954AAFE8}"/>
              </a:ext>
            </a:extLst>
          </p:cNvPr>
          <p:cNvSpPr/>
          <p:nvPr/>
        </p:nvSpPr>
        <p:spPr>
          <a:xfrm>
            <a:off x="6667387" y="1743139"/>
            <a:ext cx="3376064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10, 30, 50, …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00F74C4F-1279-4454-A6D0-7F18D7FF048B}"/>
              </a:ext>
            </a:extLst>
          </p:cNvPr>
          <p:cNvSpPr/>
          <p:nvPr/>
        </p:nvSpPr>
        <p:spPr>
          <a:xfrm>
            <a:off x="2994414" y="3033963"/>
            <a:ext cx="735118" cy="687424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454D2242-5DF1-4F34-B8B5-95C86E89A0A4}"/>
              </a:ext>
            </a:extLst>
          </p:cNvPr>
          <p:cNvSpPr/>
          <p:nvPr/>
        </p:nvSpPr>
        <p:spPr>
          <a:xfrm>
            <a:off x="5028559" y="1891471"/>
            <a:ext cx="735118" cy="687424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2F6271B-08C8-4B99-93DD-3A97A114632E}"/>
              </a:ext>
            </a:extLst>
          </p:cNvPr>
          <p:cNvSpPr/>
          <p:nvPr/>
        </p:nvSpPr>
        <p:spPr>
          <a:xfrm>
            <a:off x="6667387" y="3973261"/>
            <a:ext cx="4530592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All multiples of 20 </a:t>
            </a:r>
          </a:p>
          <a:p>
            <a:r>
              <a:rPr lang="en-GB" sz="35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are also multiples of 10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90EE4C7-3CD3-4181-A78E-DCC2AA3DB9DD}"/>
              </a:ext>
            </a:extLst>
          </p:cNvPr>
          <p:cNvSpPr/>
          <p:nvPr/>
        </p:nvSpPr>
        <p:spPr>
          <a:xfrm>
            <a:off x="6667387" y="5081625"/>
            <a:ext cx="453059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because 10 is a factor of 20</a:t>
            </a:r>
          </a:p>
        </p:txBody>
      </p:sp>
    </p:spTree>
    <p:extLst>
      <p:ext uri="{BB962C8B-B14F-4D97-AF65-F5344CB8AC3E}">
        <p14:creationId xmlns:p14="http://schemas.microsoft.com/office/powerpoint/2010/main" val="20443452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  <p:bldP spid="8" grpId="1" animBg="1"/>
      <p:bldP spid="9" grpId="0" animBg="1"/>
      <p:bldP spid="10" grpId="0"/>
      <p:bldP spid="11" grpId="0"/>
    </p:bldLst>
  </p:timing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0CEF9C-86AD-46F1-BC9D-DF62CC061A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Identify common multiples on diagrams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FA56AE-6261-4293-8C38-D920795E59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24939274"/>
      </p:ext>
    </p:extLst>
  </p:cSld>
  <p:clrMapOvr>
    <a:masterClrMapping/>
  </p:clrMapOvr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6B9EF8D-5DD3-478A-A191-18FB57A40A85}"/>
              </a:ext>
            </a:extLst>
          </p:cNvPr>
          <p:cNvSpPr/>
          <p:nvPr/>
        </p:nvSpPr>
        <p:spPr>
          <a:xfrm>
            <a:off x="56123" y="50000"/>
            <a:ext cx="1152198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One number is in the wrong place on the sorting diagram. </a:t>
            </a:r>
          </a:p>
          <a:p>
            <a:r>
              <a:rPr lang="en-US" sz="3200" b="1" dirty="0"/>
              <a:t>Put a cross on it.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7EBA9C5-3F7B-49DD-80C2-9F8F56F01A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5316" y="1224203"/>
            <a:ext cx="8373775" cy="527503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9ED1760F-0688-4F8B-8365-52B8B00770A8}"/>
              </a:ext>
            </a:extLst>
          </p:cNvPr>
          <p:cNvSpPr/>
          <p:nvPr/>
        </p:nvSpPr>
        <p:spPr>
          <a:xfrm>
            <a:off x="4169876" y="3153832"/>
            <a:ext cx="60465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Segoe UI Symbol" panose="020B0502040204020203" pitchFamily="34" charset="0"/>
              </a:rPr>
              <a:t>✘</a:t>
            </a:r>
            <a:endParaRPr lang="en-GB" sz="4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46720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6B9EF8D-5DD3-478A-A191-18FB57A40A85}"/>
              </a:ext>
            </a:extLst>
          </p:cNvPr>
          <p:cNvSpPr/>
          <p:nvPr/>
        </p:nvSpPr>
        <p:spPr>
          <a:xfrm>
            <a:off x="56123" y="50000"/>
            <a:ext cx="1196962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Here is a sorting diagram. </a:t>
            </a:r>
          </a:p>
          <a:p>
            <a:r>
              <a:rPr lang="en-US" sz="3200" b="1" dirty="0"/>
              <a:t>Write a correct number in each of the two boxes. </a:t>
            </a:r>
            <a:endParaRPr lang="en-US" sz="28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AAEC37C-4E0C-4E7A-9942-148D5C598B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9954" y="1127218"/>
            <a:ext cx="8311693" cy="528767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EA5C7A3-BA78-43CE-B404-7013435E522F}"/>
              </a:ext>
            </a:extLst>
          </p:cNvPr>
          <p:cNvSpPr txBox="1"/>
          <p:nvPr/>
        </p:nvSpPr>
        <p:spPr>
          <a:xfrm>
            <a:off x="4065713" y="3472515"/>
            <a:ext cx="82017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10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AF2B4CA-9237-4F82-BF99-EC688F45F993}"/>
              </a:ext>
            </a:extLst>
          </p:cNvPr>
          <p:cNvSpPr txBox="1"/>
          <p:nvPr/>
        </p:nvSpPr>
        <p:spPr>
          <a:xfrm>
            <a:off x="7384647" y="5216649"/>
            <a:ext cx="82017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5304135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Write each of these numbers in its correct place on the sorting diagram.</a:t>
            </a:r>
          </a:p>
          <a:p>
            <a:r>
              <a:rPr lang="en-US" sz="3200" dirty="0"/>
              <a:t>          40      8       15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7D9EAFB-DD5C-4FFF-8735-B9C57564DD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970" y="1619660"/>
            <a:ext cx="7454553" cy="486554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30FBA5F-0850-4548-B152-CC8194E671D9}"/>
              </a:ext>
            </a:extLst>
          </p:cNvPr>
          <p:cNvSpPr txBox="1"/>
          <p:nvPr/>
        </p:nvSpPr>
        <p:spPr>
          <a:xfrm>
            <a:off x="3668159" y="3267417"/>
            <a:ext cx="82017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40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54C8C4B-C8C0-44C9-87B7-CEDFEBE90A99}"/>
              </a:ext>
            </a:extLst>
          </p:cNvPr>
          <p:cNvSpPr txBox="1"/>
          <p:nvPr/>
        </p:nvSpPr>
        <p:spPr>
          <a:xfrm>
            <a:off x="5069737" y="3626029"/>
            <a:ext cx="82017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B4595F3-787B-41EE-914D-45236ED82E8B}"/>
              </a:ext>
            </a:extLst>
          </p:cNvPr>
          <p:cNvSpPr txBox="1"/>
          <p:nvPr/>
        </p:nvSpPr>
        <p:spPr>
          <a:xfrm>
            <a:off x="2140620" y="3267417"/>
            <a:ext cx="82017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15</a:t>
            </a:r>
          </a:p>
        </p:txBody>
      </p:sp>
    </p:spTree>
    <p:extLst>
      <p:ext uri="{BB962C8B-B14F-4D97-AF65-F5344CB8AC3E}">
        <p14:creationId xmlns:p14="http://schemas.microsoft.com/office/powerpoint/2010/main" val="29709713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6B9EF8D-5DD3-478A-A191-18FB57A40A85}"/>
              </a:ext>
            </a:extLst>
          </p:cNvPr>
          <p:cNvSpPr/>
          <p:nvPr/>
        </p:nvSpPr>
        <p:spPr>
          <a:xfrm>
            <a:off x="56123" y="50000"/>
            <a:ext cx="1196962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Write these numbers in the correct places on this sorting diagram. </a:t>
            </a:r>
          </a:p>
          <a:p>
            <a:r>
              <a:rPr lang="en-US" sz="3200" dirty="0"/>
              <a:t>          16          26          	36</a:t>
            </a:r>
            <a:endParaRPr lang="en-US" sz="28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31F02FD-3AE8-4694-BC39-D3DDEE0AD5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405" y="1127218"/>
            <a:ext cx="7591400" cy="470554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F78ABC4-D86C-4A22-9C04-6CCF1E807ED7}"/>
              </a:ext>
            </a:extLst>
          </p:cNvPr>
          <p:cNvSpPr txBox="1"/>
          <p:nvPr/>
        </p:nvSpPr>
        <p:spPr>
          <a:xfrm>
            <a:off x="2353733" y="3164520"/>
            <a:ext cx="98213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16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5501774-82C3-4FC9-9D6B-8716B07021B2}"/>
              </a:ext>
            </a:extLst>
          </p:cNvPr>
          <p:cNvSpPr txBox="1"/>
          <p:nvPr/>
        </p:nvSpPr>
        <p:spPr>
          <a:xfrm>
            <a:off x="3877018" y="5034502"/>
            <a:ext cx="82017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26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24C2697-C5B5-479E-AA34-221942578706}"/>
              </a:ext>
            </a:extLst>
          </p:cNvPr>
          <p:cNvSpPr txBox="1"/>
          <p:nvPr/>
        </p:nvSpPr>
        <p:spPr>
          <a:xfrm>
            <a:off x="3877018" y="3336667"/>
            <a:ext cx="82017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36</a:t>
            </a:r>
          </a:p>
        </p:txBody>
      </p:sp>
    </p:spTree>
    <p:extLst>
      <p:ext uri="{BB962C8B-B14F-4D97-AF65-F5344CB8AC3E}">
        <p14:creationId xmlns:p14="http://schemas.microsoft.com/office/powerpoint/2010/main" val="5245479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15A1852-3E61-4D2F-A4FE-420E5E22E084}"/>
              </a:ext>
            </a:extLst>
          </p:cNvPr>
          <p:cNvSpPr/>
          <p:nvPr/>
        </p:nvSpPr>
        <p:spPr>
          <a:xfrm>
            <a:off x="56122" y="50000"/>
            <a:ext cx="112121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/>
              <a:t>Here is a Venn diagram for sorting numbers. </a:t>
            </a:r>
          </a:p>
          <a:p>
            <a:r>
              <a:rPr lang="en-GB" sz="3200" b="1" dirty="0"/>
              <a:t>Write each number in its correct place on the diagram. </a:t>
            </a:r>
          </a:p>
          <a:p>
            <a:r>
              <a:rPr lang="en-GB" sz="3200" dirty="0"/>
              <a:t>          10          11          12          13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CBB48BD-A590-4F2C-934F-ECB31AF618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8238" y="1876352"/>
            <a:ext cx="5997307" cy="4217648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3D37B3A1-87D4-4B9E-87E0-681F36EFEC69}"/>
              </a:ext>
            </a:extLst>
          </p:cNvPr>
          <p:cNvSpPr/>
          <p:nvPr/>
        </p:nvSpPr>
        <p:spPr>
          <a:xfrm>
            <a:off x="4331290" y="3113529"/>
            <a:ext cx="729563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10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B7702A9-C2D9-4A39-988F-C3BE33F9D8CB}"/>
              </a:ext>
            </a:extLst>
          </p:cNvPr>
          <p:cNvSpPr/>
          <p:nvPr/>
        </p:nvSpPr>
        <p:spPr>
          <a:xfrm>
            <a:off x="5731218" y="2661018"/>
            <a:ext cx="729563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11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6B3D20D-15FE-4868-80D8-32CEAA419C48}"/>
              </a:ext>
            </a:extLst>
          </p:cNvPr>
          <p:cNvSpPr/>
          <p:nvPr/>
        </p:nvSpPr>
        <p:spPr>
          <a:xfrm>
            <a:off x="2275063" y="4006136"/>
            <a:ext cx="729563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12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EFCF22B-3AB8-453F-8FB6-CEA4E24F463E}"/>
              </a:ext>
            </a:extLst>
          </p:cNvPr>
          <p:cNvSpPr/>
          <p:nvPr/>
        </p:nvSpPr>
        <p:spPr>
          <a:xfrm>
            <a:off x="5673701" y="4771172"/>
            <a:ext cx="729563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13</a:t>
            </a:r>
          </a:p>
        </p:txBody>
      </p:sp>
    </p:spTree>
    <p:extLst>
      <p:ext uri="{BB962C8B-B14F-4D97-AF65-F5344CB8AC3E}">
        <p14:creationId xmlns:p14="http://schemas.microsoft.com/office/powerpoint/2010/main" val="21787749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</p:bldLst>
  </p:timing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7787E1-DC48-45B5-B3FE-8BE1443C29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Identify common multiples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9DEF78-CDC4-48D1-B390-7D3D387569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09408140"/>
      </p:ext>
    </p:extLst>
  </p:cSld>
  <p:clrMapOvr>
    <a:masterClrMapping/>
  </p:clrMapOvr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04F85C1-68A3-4323-8869-E61449694B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6849" y="1181777"/>
            <a:ext cx="7710623" cy="2900825"/>
          </a:xfrm>
          <a:prstGeom prst="rect">
            <a:avLst/>
          </a:prstGeom>
        </p:spPr>
      </p:pic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5CBA002-E9C2-4C94-AFA6-834592A26DD1}"/>
              </a:ext>
            </a:extLst>
          </p:cNvPr>
          <p:cNvSpPr/>
          <p:nvPr/>
        </p:nvSpPr>
        <p:spPr>
          <a:xfrm>
            <a:off x="56123" y="50000"/>
            <a:ext cx="825075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Here is a diagram for sorting numbers. </a:t>
            </a:r>
          </a:p>
          <a:p>
            <a:r>
              <a:rPr lang="en-US" sz="3200" b="1" dirty="0"/>
              <a:t>Write one number in each box.</a:t>
            </a:r>
          </a:p>
          <a:p>
            <a:r>
              <a:rPr lang="en-US" sz="3200" b="1" dirty="0"/>
              <a:t>One is done for you. </a:t>
            </a:r>
            <a:endParaRPr lang="en-GB" sz="3200" b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3529660-41F5-44E7-9097-AE9A8F96707C}"/>
              </a:ext>
            </a:extLst>
          </p:cNvPr>
          <p:cNvSpPr txBox="1"/>
          <p:nvPr/>
        </p:nvSpPr>
        <p:spPr>
          <a:xfrm>
            <a:off x="7649308" y="2281548"/>
            <a:ext cx="78667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1AF509D-46A9-4805-85BF-55AD61ACAAB7}"/>
              </a:ext>
            </a:extLst>
          </p:cNvPr>
          <p:cNvSpPr txBox="1"/>
          <p:nvPr/>
        </p:nvSpPr>
        <p:spPr>
          <a:xfrm>
            <a:off x="5079502" y="3232247"/>
            <a:ext cx="78667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70D2445-F3D4-468C-8769-6A0D48D9B3AF}"/>
              </a:ext>
            </a:extLst>
          </p:cNvPr>
          <p:cNvSpPr txBox="1"/>
          <p:nvPr/>
        </p:nvSpPr>
        <p:spPr>
          <a:xfrm>
            <a:off x="7649307" y="3232247"/>
            <a:ext cx="65756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22189641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15A1852-3E61-4D2F-A4FE-420E5E22E084}"/>
              </a:ext>
            </a:extLst>
          </p:cNvPr>
          <p:cNvSpPr/>
          <p:nvPr/>
        </p:nvSpPr>
        <p:spPr>
          <a:xfrm>
            <a:off x="56122" y="50000"/>
            <a:ext cx="11740571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Write one number which fits all three of these statements.</a:t>
            </a:r>
          </a:p>
          <a:p>
            <a:r>
              <a:rPr lang="en-US" sz="3200" b="1" dirty="0"/>
              <a:t>It is a multiple of 4</a:t>
            </a:r>
          </a:p>
          <a:p>
            <a:r>
              <a:rPr lang="en-US" sz="3200" b="1" dirty="0"/>
              <a:t>It is a multiple of 6</a:t>
            </a:r>
          </a:p>
          <a:p>
            <a:r>
              <a:rPr lang="en-US" sz="3200" b="1" dirty="0"/>
              <a:t>It ends in ‘8’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C4350B1-5194-4C0B-8A17-B30385B0EC90}"/>
              </a:ext>
            </a:extLst>
          </p:cNvPr>
          <p:cNvSpPr/>
          <p:nvPr/>
        </p:nvSpPr>
        <p:spPr>
          <a:xfrm>
            <a:off x="56122" y="3142547"/>
            <a:ext cx="1174057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Explain why a number which ends in ‘3’ cannot be a multiple of 4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AF178FE-CEEB-4CAE-94BB-90D78B081C0D}"/>
              </a:ext>
            </a:extLst>
          </p:cNvPr>
          <p:cNvSpPr/>
          <p:nvPr/>
        </p:nvSpPr>
        <p:spPr>
          <a:xfrm>
            <a:off x="3429171" y="539818"/>
            <a:ext cx="695575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4, 8, 12, 16, 20, 24, 28, 32, 36, 40, 44, 48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67CCAE8-8A01-4A47-B313-264318279EB7}"/>
              </a:ext>
            </a:extLst>
          </p:cNvPr>
          <p:cNvSpPr/>
          <p:nvPr/>
        </p:nvSpPr>
        <p:spPr>
          <a:xfrm>
            <a:off x="3429171" y="1028118"/>
            <a:ext cx="716414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6, 12, 18, 24, 30, 36, 42, 48, 54, 60, 66, 72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6947170B-B92C-4DC4-B31E-0B9C2293FC63}"/>
              </a:ext>
            </a:extLst>
          </p:cNvPr>
          <p:cNvSpPr/>
          <p:nvPr/>
        </p:nvSpPr>
        <p:spPr>
          <a:xfrm>
            <a:off x="9669080" y="592751"/>
            <a:ext cx="715841" cy="48830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6545F62D-08E7-4DF2-9084-04800689E2DD}"/>
              </a:ext>
            </a:extLst>
          </p:cNvPr>
          <p:cNvSpPr/>
          <p:nvPr/>
        </p:nvSpPr>
        <p:spPr>
          <a:xfrm>
            <a:off x="7441136" y="1071660"/>
            <a:ext cx="715841" cy="48830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63B42DC-016C-4686-A456-E0C81ABA7FA5}"/>
              </a:ext>
            </a:extLst>
          </p:cNvPr>
          <p:cNvSpPr/>
          <p:nvPr/>
        </p:nvSpPr>
        <p:spPr>
          <a:xfrm>
            <a:off x="2449457" y="1796632"/>
            <a:ext cx="639919" cy="63094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500" b="1" dirty="0">
                <a:solidFill>
                  <a:srgbClr val="FF0000"/>
                </a:solidFill>
              </a:rPr>
              <a:t>48</a:t>
            </a:r>
            <a:endParaRPr lang="en-GB" sz="3500" dirty="0">
              <a:solidFill>
                <a:srgbClr val="FF0000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246F6BA-6689-45D3-8CD5-8B8AC31F5207}"/>
              </a:ext>
            </a:extLst>
          </p:cNvPr>
          <p:cNvSpPr/>
          <p:nvPr/>
        </p:nvSpPr>
        <p:spPr>
          <a:xfrm>
            <a:off x="2449457" y="3916198"/>
            <a:ext cx="8153228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500" b="1" dirty="0">
                <a:solidFill>
                  <a:srgbClr val="FF0000"/>
                </a:solidFill>
              </a:rPr>
              <a:t>Multiples of 4 are always even numbers. </a:t>
            </a:r>
            <a:endParaRPr lang="en-GB" sz="35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13970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 animBg="1"/>
      <p:bldP spid="8" grpId="0" animBg="1"/>
      <p:bldP spid="9" grpId="0"/>
      <p:bldP spid="10" grpId="0"/>
    </p:bldLst>
  </p:timing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15A1852-3E61-4D2F-A4FE-420E5E22E084}"/>
              </a:ext>
            </a:extLst>
          </p:cNvPr>
          <p:cNvSpPr/>
          <p:nvPr/>
        </p:nvSpPr>
        <p:spPr>
          <a:xfrm>
            <a:off x="56122" y="50000"/>
            <a:ext cx="11740571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Here is a number chart. Circle the </a:t>
            </a:r>
            <a:r>
              <a:rPr lang="en-US" sz="3200" b="1" u="sng" dirty="0"/>
              <a:t>smallest</a:t>
            </a:r>
            <a:r>
              <a:rPr lang="en-US" sz="3200" b="1" dirty="0"/>
              <a:t> number on the chart that is a multiple of </a:t>
            </a:r>
            <a:r>
              <a:rPr lang="en-US" sz="3200" b="1" u="sng" dirty="0"/>
              <a:t>both</a:t>
            </a:r>
            <a:r>
              <a:rPr lang="en-US" sz="3200" b="1" dirty="0"/>
              <a:t> 2 and 7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58E7C5A-6AA3-4280-BFA1-4AE86BD7AE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2110" y="1137769"/>
            <a:ext cx="11007779" cy="3394751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9E341EDE-C138-4013-9CAB-D2B98CB86A2D}"/>
              </a:ext>
            </a:extLst>
          </p:cNvPr>
          <p:cNvSpPr/>
          <p:nvPr/>
        </p:nvSpPr>
        <p:spPr>
          <a:xfrm>
            <a:off x="1146629" y="4532520"/>
            <a:ext cx="201102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10 x 7 = 70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3315171-BE53-4648-991F-15113A7FD7D4}"/>
              </a:ext>
            </a:extLst>
          </p:cNvPr>
          <p:cNvSpPr/>
          <p:nvPr/>
        </p:nvSpPr>
        <p:spPr>
          <a:xfrm>
            <a:off x="1146410" y="5074934"/>
            <a:ext cx="201102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11 x 7 = 77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99433BA-E209-4549-9FB8-1B23ADF446F2}"/>
              </a:ext>
            </a:extLst>
          </p:cNvPr>
          <p:cNvSpPr/>
          <p:nvPr/>
        </p:nvSpPr>
        <p:spPr>
          <a:xfrm>
            <a:off x="3157654" y="4521969"/>
            <a:ext cx="601537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but 70 isn’t on the chart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7F81A71-DEB6-48EC-A8DE-11F69F7C2D5B}"/>
              </a:ext>
            </a:extLst>
          </p:cNvPr>
          <p:cNvSpPr/>
          <p:nvPr/>
        </p:nvSpPr>
        <p:spPr>
          <a:xfrm>
            <a:off x="3157654" y="5065392"/>
            <a:ext cx="668303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but multiples of 2 are even numbers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888D455-2648-4FC7-9632-D25F12945D2B}"/>
              </a:ext>
            </a:extLst>
          </p:cNvPr>
          <p:cNvSpPr/>
          <p:nvPr/>
        </p:nvSpPr>
        <p:spPr>
          <a:xfrm>
            <a:off x="1146191" y="5649079"/>
            <a:ext cx="201102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12 x 7 = 84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6147CD6A-274A-4268-8AA7-83A51D2D2C65}"/>
              </a:ext>
            </a:extLst>
          </p:cNvPr>
          <p:cNvSpPr/>
          <p:nvPr/>
        </p:nvSpPr>
        <p:spPr>
          <a:xfrm>
            <a:off x="3949257" y="2321516"/>
            <a:ext cx="1029144" cy="1028105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83373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 animBg="1"/>
    </p:bldLst>
  </p:timing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15A1852-3E61-4D2F-A4FE-420E5E22E084}"/>
              </a:ext>
            </a:extLst>
          </p:cNvPr>
          <p:cNvSpPr/>
          <p:nvPr/>
        </p:nvSpPr>
        <p:spPr>
          <a:xfrm>
            <a:off x="56122" y="50000"/>
            <a:ext cx="11740571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Here is the same number chart. Circle the </a:t>
            </a:r>
            <a:r>
              <a:rPr lang="en-US" sz="3200" b="1" u="sng" dirty="0"/>
              <a:t>largest</a:t>
            </a:r>
            <a:r>
              <a:rPr lang="en-US" sz="3200" b="1" dirty="0"/>
              <a:t> number that is </a:t>
            </a:r>
            <a:r>
              <a:rPr lang="en-US" sz="3200" b="1" u="sng" dirty="0"/>
              <a:t>not</a:t>
            </a:r>
            <a:r>
              <a:rPr lang="en-US" sz="3200" b="1" dirty="0"/>
              <a:t> a multiple of 2 or 3 or 5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F475BA9-8B16-42F6-A0DB-8856FFC3BA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2110" y="1137769"/>
            <a:ext cx="11007779" cy="339475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0DA8B2B-F62E-4283-9193-BF68CDEE9989}"/>
              </a:ext>
            </a:extLst>
          </p:cNvPr>
          <p:cNvSpPr txBox="1"/>
          <p:nvPr/>
        </p:nvSpPr>
        <p:spPr>
          <a:xfrm>
            <a:off x="9447423" y="4980761"/>
            <a:ext cx="107625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9 9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07D5043-DFAA-40E3-8FC0-A6D6389904E2}"/>
              </a:ext>
            </a:extLst>
          </p:cNvPr>
          <p:cNvSpPr txBox="1"/>
          <p:nvPr/>
        </p:nvSpPr>
        <p:spPr>
          <a:xfrm>
            <a:off x="8972806" y="4993824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1EA890D7-82BD-42B2-904B-BE1B7EB05486}"/>
              </a:ext>
            </a:extLst>
          </p:cNvPr>
          <p:cNvCxnSpPr>
            <a:cxnSpLocks/>
          </p:cNvCxnSpPr>
          <p:nvPr/>
        </p:nvCxnSpPr>
        <p:spPr>
          <a:xfrm>
            <a:off x="9447423" y="5043381"/>
            <a:ext cx="906753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52D6BE12-A980-4EA3-A503-A4954121EE57}"/>
              </a:ext>
            </a:extLst>
          </p:cNvPr>
          <p:cNvCxnSpPr>
            <a:cxnSpLocks/>
          </p:cNvCxnSpPr>
          <p:nvPr/>
        </p:nvCxnSpPr>
        <p:spPr>
          <a:xfrm>
            <a:off x="9466375" y="5043381"/>
            <a:ext cx="0" cy="45853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71A6A99E-0FB7-45F7-9DD8-2E1A7EC165FA}"/>
              </a:ext>
            </a:extLst>
          </p:cNvPr>
          <p:cNvSpPr txBox="1"/>
          <p:nvPr/>
        </p:nvSpPr>
        <p:spPr>
          <a:xfrm>
            <a:off x="9447794" y="4543071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6DCB53A-7239-431F-B50B-9B07511F3AD3}"/>
              </a:ext>
            </a:extLst>
          </p:cNvPr>
          <p:cNvSpPr txBox="1"/>
          <p:nvPr/>
        </p:nvSpPr>
        <p:spPr>
          <a:xfrm>
            <a:off x="9870800" y="4543071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650E878-A376-4A29-8214-9287FC8C020D}"/>
              </a:ext>
            </a:extLst>
          </p:cNvPr>
          <p:cNvSpPr txBox="1"/>
          <p:nvPr/>
        </p:nvSpPr>
        <p:spPr>
          <a:xfrm>
            <a:off x="7230221" y="4980761"/>
            <a:ext cx="107625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9 7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AFCFBE5-904B-4E07-AD82-F8C2242EE7B4}"/>
              </a:ext>
            </a:extLst>
          </p:cNvPr>
          <p:cNvSpPr txBox="1"/>
          <p:nvPr/>
        </p:nvSpPr>
        <p:spPr>
          <a:xfrm>
            <a:off x="6755604" y="4993824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00A2BA49-2B6E-42FB-BB4A-C0198BE58286}"/>
              </a:ext>
            </a:extLst>
          </p:cNvPr>
          <p:cNvCxnSpPr>
            <a:cxnSpLocks/>
          </p:cNvCxnSpPr>
          <p:nvPr/>
        </p:nvCxnSpPr>
        <p:spPr>
          <a:xfrm>
            <a:off x="7230221" y="5043381"/>
            <a:ext cx="906753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20AC3410-2EDB-4874-A576-BB699C160DBD}"/>
              </a:ext>
            </a:extLst>
          </p:cNvPr>
          <p:cNvCxnSpPr>
            <a:cxnSpLocks/>
          </p:cNvCxnSpPr>
          <p:nvPr/>
        </p:nvCxnSpPr>
        <p:spPr>
          <a:xfrm>
            <a:off x="7249173" y="5043381"/>
            <a:ext cx="0" cy="45853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C77ED626-A147-4D0D-AF4C-994ADD9D0B39}"/>
              </a:ext>
            </a:extLst>
          </p:cNvPr>
          <p:cNvSpPr txBox="1"/>
          <p:nvPr/>
        </p:nvSpPr>
        <p:spPr>
          <a:xfrm>
            <a:off x="7230592" y="4543071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50200DF-4C87-4B89-B9A3-89527D609742}"/>
              </a:ext>
            </a:extLst>
          </p:cNvPr>
          <p:cNvSpPr txBox="1"/>
          <p:nvPr/>
        </p:nvSpPr>
        <p:spPr>
          <a:xfrm>
            <a:off x="7653598" y="4543071"/>
            <a:ext cx="123392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 r1</a:t>
            </a: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E3C0840F-0165-4C6E-9FCD-4756418853F6}"/>
              </a:ext>
            </a:extLst>
          </p:cNvPr>
          <p:cNvSpPr/>
          <p:nvPr/>
        </p:nvSpPr>
        <p:spPr>
          <a:xfrm>
            <a:off x="7204988" y="3412045"/>
            <a:ext cx="1029144" cy="1028105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074524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10" grpId="0"/>
      <p:bldP spid="11" grpId="0"/>
      <p:bldP spid="13" grpId="0"/>
      <p:bldP spid="14" grpId="0"/>
      <p:bldP spid="17" grpId="0"/>
      <p:bldP spid="18" grpId="0"/>
      <p:bldP spid="21" grpId="0" animBg="1"/>
    </p:bldLst>
  </p:timing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0D8A99F-DD51-43A2-AD2E-DAECF75E49B1}"/>
              </a:ext>
            </a:extLst>
          </p:cNvPr>
          <p:cNvSpPr/>
          <p:nvPr/>
        </p:nvSpPr>
        <p:spPr>
          <a:xfrm>
            <a:off x="56123" y="50000"/>
            <a:ext cx="1145759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/>
              <a:t>Write all the common multiples of 3 and 8 that are less than 50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598D7C6-CBA4-48A5-9713-4A84EB72FB9D}"/>
              </a:ext>
            </a:extLst>
          </p:cNvPr>
          <p:cNvSpPr/>
          <p:nvPr/>
        </p:nvSpPr>
        <p:spPr>
          <a:xfrm>
            <a:off x="687991" y="1468965"/>
            <a:ext cx="819933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Multiples of 8: 8, 16, 24, 32, 40, 48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9C607138-2B3A-4256-86FA-B9129ECD96FC}"/>
              </a:ext>
            </a:extLst>
          </p:cNvPr>
          <p:cNvCxnSpPr>
            <a:cxnSpLocks/>
          </p:cNvCxnSpPr>
          <p:nvPr/>
        </p:nvCxnSpPr>
        <p:spPr>
          <a:xfrm flipV="1">
            <a:off x="4573145" y="1929282"/>
            <a:ext cx="0" cy="958648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>
            <a:extLst>
              <a:ext uri="{FF2B5EF4-FFF2-40B4-BE49-F238E27FC236}">
                <a16:creationId xmlns:a16="http://schemas.microsoft.com/office/drawing/2014/main" id="{B33E07B0-4150-43BF-ABB4-E80971FF67AC}"/>
              </a:ext>
            </a:extLst>
          </p:cNvPr>
          <p:cNvSpPr/>
          <p:nvPr/>
        </p:nvSpPr>
        <p:spPr>
          <a:xfrm>
            <a:off x="4052904" y="2865048"/>
            <a:ext cx="108056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8 x 3</a:t>
            </a:r>
            <a:endParaRPr lang="en-GB" sz="2800" dirty="0">
              <a:solidFill>
                <a:srgbClr val="FF0000"/>
              </a:solidFill>
            </a:endParaRP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92082B6F-E563-40F3-B3DF-F09BB5647223}"/>
              </a:ext>
            </a:extLst>
          </p:cNvPr>
          <p:cNvCxnSpPr>
            <a:cxnSpLocks/>
          </p:cNvCxnSpPr>
          <p:nvPr/>
        </p:nvCxnSpPr>
        <p:spPr>
          <a:xfrm flipV="1">
            <a:off x="6379027" y="1929282"/>
            <a:ext cx="0" cy="958648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D840C109-DB8C-4F0C-95ED-9AC32AE1C59F}"/>
              </a:ext>
            </a:extLst>
          </p:cNvPr>
          <p:cNvSpPr txBox="1"/>
          <p:nvPr/>
        </p:nvSpPr>
        <p:spPr>
          <a:xfrm>
            <a:off x="6096000" y="4339511"/>
            <a:ext cx="107625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4 8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0023871-DA43-47C2-B5E1-69FF0C909059}"/>
              </a:ext>
            </a:extLst>
          </p:cNvPr>
          <p:cNvSpPr txBox="1"/>
          <p:nvPr/>
        </p:nvSpPr>
        <p:spPr>
          <a:xfrm>
            <a:off x="5621383" y="4352574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E41E445B-8DF7-4305-B200-27E1DFDFF3AD}"/>
              </a:ext>
            </a:extLst>
          </p:cNvPr>
          <p:cNvCxnSpPr>
            <a:cxnSpLocks/>
          </p:cNvCxnSpPr>
          <p:nvPr/>
        </p:nvCxnSpPr>
        <p:spPr>
          <a:xfrm>
            <a:off x="6096000" y="4402131"/>
            <a:ext cx="906753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8B035714-7E9D-44D5-B985-82DCF62ACF39}"/>
              </a:ext>
            </a:extLst>
          </p:cNvPr>
          <p:cNvCxnSpPr>
            <a:cxnSpLocks/>
          </p:cNvCxnSpPr>
          <p:nvPr/>
        </p:nvCxnSpPr>
        <p:spPr>
          <a:xfrm>
            <a:off x="6114952" y="4402131"/>
            <a:ext cx="0" cy="45853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0191D0B8-35B2-4E24-9585-45430C455D09}"/>
              </a:ext>
            </a:extLst>
          </p:cNvPr>
          <p:cNvSpPr txBox="1"/>
          <p:nvPr/>
        </p:nvSpPr>
        <p:spPr>
          <a:xfrm>
            <a:off x="6096371" y="3901821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6F28CC1-89DF-498A-9025-5524137F9004}"/>
              </a:ext>
            </a:extLst>
          </p:cNvPr>
          <p:cNvSpPr txBox="1"/>
          <p:nvPr/>
        </p:nvSpPr>
        <p:spPr>
          <a:xfrm>
            <a:off x="6519377" y="3901821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58F018F-A515-42E3-A549-C7ED886C6F14}"/>
              </a:ext>
            </a:extLst>
          </p:cNvPr>
          <p:cNvSpPr txBox="1"/>
          <p:nvPr/>
        </p:nvSpPr>
        <p:spPr>
          <a:xfrm>
            <a:off x="6391550" y="4376038"/>
            <a:ext cx="4474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2B1C341-4327-47FE-B6F4-05E656C3C0F0}"/>
              </a:ext>
            </a:extLst>
          </p:cNvPr>
          <p:cNvSpPr/>
          <p:nvPr/>
        </p:nvSpPr>
        <p:spPr>
          <a:xfrm>
            <a:off x="5696192" y="2868172"/>
            <a:ext cx="130427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16 x 3</a:t>
            </a:r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ECECF72-68A5-4E8F-BECC-6C0090BF30CB}"/>
              </a:ext>
            </a:extLst>
          </p:cNvPr>
          <p:cNvSpPr/>
          <p:nvPr/>
        </p:nvSpPr>
        <p:spPr>
          <a:xfrm>
            <a:off x="9972003" y="634775"/>
            <a:ext cx="216343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24 and 48</a:t>
            </a:r>
          </a:p>
        </p:txBody>
      </p:sp>
    </p:spTree>
    <p:extLst>
      <p:ext uri="{BB962C8B-B14F-4D97-AF65-F5344CB8AC3E}">
        <p14:creationId xmlns:p14="http://schemas.microsoft.com/office/powerpoint/2010/main" val="22801600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8" grpId="0"/>
      <p:bldP spid="9" grpId="0"/>
      <p:bldP spid="12" grpId="0"/>
      <p:bldP spid="13" grpId="0"/>
      <p:bldP spid="14" grpId="0"/>
      <p:bldP spid="15" grpId="0"/>
      <p:bldP spid="16" grpId="0"/>
    </p:bldLst>
  </p:timing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5056A96-4961-498B-8FED-4F457936843D}"/>
              </a:ext>
            </a:extLst>
          </p:cNvPr>
          <p:cNvSpPr/>
          <p:nvPr/>
        </p:nvSpPr>
        <p:spPr>
          <a:xfrm>
            <a:off x="56123" y="50000"/>
            <a:ext cx="11174254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/>
              <a:t>364 is a multiple of 7 but not a multiple of 3</a:t>
            </a:r>
          </a:p>
          <a:p>
            <a:r>
              <a:rPr lang="en-GB" sz="3200" b="1" dirty="0"/>
              <a:t>384 is a multiple of 3 but not a multiple of 7</a:t>
            </a:r>
          </a:p>
          <a:p>
            <a:r>
              <a:rPr lang="en-GB" sz="3200" b="1" dirty="0"/>
              <a:t>Find a number between 364 and 384 that is </a:t>
            </a:r>
          </a:p>
          <a:p>
            <a:r>
              <a:rPr lang="en-GB" sz="3200" b="1" dirty="0"/>
              <a:t>both a multiple of 7 and a multiple of 3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4225E2C-893B-4D15-BEFE-6050E5B44A73}"/>
              </a:ext>
            </a:extLst>
          </p:cNvPr>
          <p:cNvSpPr txBox="1"/>
          <p:nvPr/>
        </p:nvSpPr>
        <p:spPr>
          <a:xfrm>
            <a:off x="453722" y="2294217"/>
            <a:ext cx="17798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364 + 7 =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CD691D3-020C-4253-8807-78697DE40A98}"/>
              </a:ext>
            </a:extLst>
          </p:cNvPr>
          <p:cNvSpPr txBox="1"/>
          <p:nvPr/>
        </p:nvSpPr>
        <p:spPr>
          <a:xfrm>
            <a:off x="2143594" y="2294216"/>
            <a:ext cx="17798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371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7C6324A-FF81-4A45-8608-5AA763A178E2}"/>
              </a:ext>
            </a:extLst>
          </p:cNvPr>
          <p:cNvSpPr txBox="1"/>
          <p:nvPr/>
        </p:nvSpPr>
        <p:spPr>
          <a:xfrm>
            <a:off x="1451626" y="3515891"/>
            <a:ext cx="138393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3 7 1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F42DBBB-CA4A-4A4F-A6A4-A6FC89D7B79D}"/>
              </a:ext>
            </a:extLst>
          </p:cNvPr>
          <p:cNvSpPr txBox="1"/>
          <p:nvPr/>
        </p:nvSpPr>
        <p:spPr>
          <a:xfrm>
            <a:off x="985359" y="3527765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47F3656E-8CD6-4838-B8D5-E5E14EC1B942}"/>
              </a:ext>
            </a:extLst>
          </p:cNvPr>
          <p:cNvCxnSpPr>
            <a:cxnSpLocks/>
          </p:cNvCxnSpPr>
          <p:nvPr/>
        </p:nvCxnSpPr>
        <p:spPr>
          <a:xfrm>
            <a:off x="1459976" y="3577322"/>
            <a:ext cx="134128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45A99C8-C2AD-4ADC-B285-1F2B7AAB0A14}"/>
              </a:ext>
            </a:extLst>
          </p:cNvPr>
          <p:cNvCxnSpPr>
            <a:cxnSpLocks/>
          </p:cNvCxnSpPr>
          <p:nvPr/>
        </p:nvCxnSpPr>
        <p:spPr>
          <a:xfrm flipH="1">
            <a:off x="1475130" y="3577322"/>
            <a:ext cx="3798" cy="44740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E18ABC4C-82CF-4542-9BD0-9F7D803F825F}"/>
              </a:ext>
            </a:extLst>
          </p:cNvPr>
          <p:cNvSpPr txBox="1"/>
          <p:nvPr/>
        </p:nvSpPr>
        <p:spPr>
          <a:xfrm>
            <a:off x="1906918" y="3062289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231ED69-8DD9-49FA-9618-E4D3E40CEBFD}"/>
              </a:ext>
            </a:extLst>
          </p:cNvPr>
          <p:cNvSpPr txBox="1"/>
          <p:nvPr/>
        </p:nvSpPr>
        <p:spPr>
          <a:xfrm>
            <a:off x="1432603" y="3061104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3F823EE-71C5-4B0E-A023-E687B0C4DF1B}"/>
              </a:ext>
            </a:extLst>
          </p:cNvPr>
          <p:cNvSpPr txBox="1"/>
          <p:nvPr/>
        </p:nvSpPr>
        <p:spPr>
          <a:xfrm>
            <a:off x="2320642" y="3062289"/>
            <a:ext cx="117775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 r2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C40EA46-E30D-422B-992F-AC625569A950}"/>
              </a:ext>
            </a:extLst>
          </p:cNvPr>
          <p:cNvSpPr txBox="1"/>
          <p:nvPr/>
        </p:nvSpPr>
        <p:spPr>
          <a:xfrm>
            <a:off x="2189304" y="3552605"/>
            <a:ext cx="4474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  <a:endParaRPr lang="en-GB" sz="32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5F43122-2413-4EB8-AB19-E19D13CBDE99}"/>
              </a:ext>
            </a:extLst>
          </p:cNvPr>
          <p:cNvSpPr txBox="1"/>
          <p:nvPr/>
        </p:nvSpPr>
        <p:spPr>
          <a:xfrm>
            <a:off x="3831369" y="2294216"/>
            <a:ext cx="17798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371 + 7 =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F9B6A75-4C2C-4038-BBDF-6E947FDB7D63}"/>
              </a:ext>
            </a:extLst>
          </p:cNvPr>
          <p:cNvSpPr txBox="1"/>
          <p:nvPr/>
        </p:nvSpPr>
        <p:spPr>
          <a:xfrm>
            <a:off x="5521241" y="2294215"/>
            <a:ext cx="17798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378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A0E05C2-415F-4E68-AE71-FD27C9B7CD24}"/>
              </a:ext>
            </a:extLst>
          </p:cNvPr>
          <p:cNvSpPr txBox="1"/>
          <p:nvPr/>
        </p:nvSpPr>
        <p:spPr>
          <a:xfrm>
            <a:off x="4829273" y="3515890"/>
            <a:ext cx="138393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3 7 8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744845A-EF2E-4B3A-BD14-1212615359AC}"/>
              </a:ext>
            </a:extLst>
          </p:cNvPr>
          <p:cNvSpPr txBox="1"/>
          <p:nvPr/>
        </p:nvSpPr>
        <p:spPr>
          <a:xfrm>
            <a:off x="4363006" y="3527764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F41E6452-7533-4439-ABCD-0F86E5702E7A}"/>
              </a:ext>
            </a:extLst>
          </p:cNvPr>
          <p:cNvCxnSpPr>
            <a:cxnSpLocks/>
          </p:cNvCxnSpPr>
          <p:nvPr/>
        </p:nvCxnSpPr>
        <p:spPr>
          <a:xfrm>
            <a:off x="4837623" y="3577321"/>
            <a:ext cx="134128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1225F314-3473-4604-9CEB-222889B965D2}"/>
              </a:ext>
            </a:extLst>
          </p:cNvPr>
          <p:cNvCxnSpPr>
            <a:cxnSpLocks/>
          </p:cNvCxnSpPr>
          <p:nvPr/>
        </p:nvCxnSpPr>
        <p:spPr>
          <a:xfrm flipH="1">
            <a:off x="4852777" y="3577321"/>
            <a:ext cx="3798" cy="44740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0537FB12-2CEB-4F14-877C-90728B5DCD0C}"/>
              </a:ext>
            </a:extLst>
          </p:cNvPr>
          <p:cNvSpPr txBox="1"/>
          <p:nvPr/>
        </p:nvSpPr>
        <p:spPr>
          <a:xfrm>
            <a:off x="5284565" y="3062288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5C2E4F7C-7C16-4078-8073-2A2EE8B84B85}"/>
              </a:ext>
            </a:extLst>
          </p:cNvPr>
          <p:cNvSpPr txBox="1"/>
          <p:nvPr/>
        </p:nvSpPr>
        <p:spPr>
          <a:xfrm>
            <a:off x="4810250" y="3061103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6ABC9E05-CA7B-45F1-A81F-5A7E054CCF2D}"/>
              </a:ext>
            </a:extLst>
          </p:cNvPr>
          <p:cNvSpPr txBox="1"/>
          <p:nvPr/>
        </p:nvSpPr>
        <p:spPr>
          <a:xfrm>
            <a:off x="5698289" y="3062288"/>
            <a:ext cx="117775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5E6AB71E-312E-497E-904F-48A26013D143}"/>
              </a:ext>
            </a:extLst>
          </p:cNvPr>
          <p:cNvSpPr txBox="1"/>
          <p:nvPr/>
        </p:nvSpPr>
        <p:spPr>
          <a:xfrm>
            <a:off x="5566952" y="3552604"/>
            <a:ext cx="3873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  <a:endParaRPr lang="en-GB" sz="32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E1792FD7-67B8-4158-9361-326E2AE4AB8D}"/>
              </a:ext>
            </a:extLst>
          </p:cNvPr>
          <p:cNvSpPr txBox="1"/>
          <p:nvPr/>
        </p:nvSpPr>
        <p:spPr>
          <a:xfrm>
            <a:off x="4829273" y="5055221"/>
            <a:ext cx="138393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3 7 8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642DA1B3-C8F8-4688-B760-A7A1374E4D0B}"/>
              </a:ext>
            </a:extLst>
          </p:cNvPr>
          <p:cNvSpPr txBox="1"/>
          <p:nvPr/>
        </p:nvSpPr>
        <p:spPr>
          <a:xfrm>
            <a:off x="4363006" y="5067095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</a:t>
            </a:r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76F55A71-CF6C-46B7-ABEF-214CD57D2D68}"/>
              </a:ext>
            </a:extLst>
          </p:cNvPr>
          <p:cNvCxnSpPr>
            <a:cxnSpLocks/>
          </p:cNvCxnSpPr>
          <p:nvPr/>
        </p:nvCxnSpPr>
        <p:spPr>
          <a:xfrm>
            <a:off x="4837623" y="5116652"/>
            <a:ext cx="134128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F0692CEE-80CD-4F2C-9948-C14BD050B365}"/>
              </a:ext>
            </a:extLst>
          </p:cNvPr>
          <p:cNvCxnSpPr>
            <a:cxnSpLocks/>
          </p:cNvCxnSpPr>
          <p:nvPr/>
        </p:nvCxnSpPr>
        <p:spPr>
          <a:xfrm flipH="1">
            <a:off x="4852777" y="5116652"/>
            <a:ext cx="3798" cy="44740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999C8532-7FA3-47FC-A420-72B310CC1CE9}"/>
              </a:ext>
            </a:extLst>
          </p:cNvPr>
          <p:cNvSpPr txBox="1"/>
          <p:nvPr/>
        </p:nvSpPr>
        <p:spPr>
          <a:xfrm>
            <a:off x="5284565" y="4601619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E1978943-0246-425A-9024-B34E3E909C6B}"/>
              </a:ext>
            </a:extLst>
          </p:cNvPr>
          <p:cNvSpPr txBox="1"/>
          <p:nvPr/>
        </p:nvSpPr>
        <p:spPr>
          <a:xfrm>
            <a:off x="5698289" y="4601619"/>
            <a:ext cx="117775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A51661EE-5980-4E6B-A7EC-CC1C6811EE52}"/>
              </a:ext>
            </a:extLst>
          </p:cNvPr>
          <p:cNvSpPr txBox="1"/>
          <p:nvPr/>
        </p:nvSpPr>
        <p:spPr>
          <a:xfrm>
            <a:off x="5566951" y="5091935"/>
            <a:ext cx="4474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  <a:endParaRPr lang="en-GB" sz="32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B648CC5F-85E3-4DC3-9680-DA902A432D75}"/>
              </a:ext>
            </a:extLst>
          </p:cNvPr>
          <p:cNvSpPr txBox="1"/>
          <p:nvPr/>
        </p:nvSpPr>
        <p:spPr>
          <a:xfrm>
            <a:off x="6876041" y="1522682"/>
            <a:ext cx="17798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378</a:t>
            </a:r>
          </a:p>
        </p:txBody>
      </p:sp>
    </p:spTree>
    <p:extLst>
      <p:ext uri="{BB962C8B-B14F-4D97-AF65-F5344CB8AC3E}">
        <p14:creationId xmlns:p14="http://schemas.microsoft.com/office/powerpoint/2010/main" val="29323144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11" grpId="0"/>
      <p:bldP spid="13" grpId="0"/>
      <p:bldP spid="14" grpId="0"/>
      <p:bldP spid="15" grpId="0"/>
      <p:bldP spid="17" grpId="0"/>
      <p:bldP spid="18" grpId="0"/>
      <p:bldP spid="19" grpId="0"/>
      <p:bldP spid="20" grpId="0"/>
      <p:bldP spid="23" grpId="0"/>
      <p:bldP spid="25" grpId="0"/>
      <p:bldP spid="26" grpId="0"/>
      <p:bldP spid="27" grpId="0"/>
      <p:bldP spid="28" grpId="0"/>
      <p:bldP spid="29" grpId="0"/>
      <p:bldP spid="32" grpId="0"/>
      <p:bldP spid="35" grpId="0"/>
      <p:bldP spid="36" grpId="0"/>
      <p:bldP spid="37" grpId="0"/>
    </p:bldLst>
  </p:timing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i="1" dirty="0"/>
              <a:t>n</a:t>
            </a:r>
            <a:r>
              <a:rPr lang="en-US" sz="3200" b="1" dirty="0"/>
              <a:t> and </a:t>
            </a:r>
            <a:r>
              <a:rPr lang="en-US" sz="3200" b="1" i="1" dirty="0"/>
              <a:t>p</a:t>
            </a:r>
            <a:r>
              <a:rPr lang="en-US" sz="3200" b="1" dirty="0"/>
              <a:t> stand for two numbers.</a:t>
            </a:r>
          </a:p>
          <a:p>
            <a:r>
              <a:rPr lang="en-US" sz="3200" b="1" i="1" dirty="0"/>
              <a:t>n</a:t>
            </a:r>
            <a:r>
              <a:rPr lang="en-US" sz="3200" b="1" dirty="0"/>
              <a:t> is a multiple of 5 </a:t>
            </a:r>
          </a:p>
          <a:p>
            <a:r>
              <a:rPr lang="en-US" sz="3200" b="1" i="1" dirty="0"/>
              <a:t>p</a:t>
            </a:r>
            <a:r>
              <a:rPr lang="en-US" sz="3200" b="1" dirty="0"/>
              <a:t> is a multiple of 6</a:t>
            </a:r>
          </a:p>
          <a:p>
            <a:endParaRPr lang="en-US" sz="3200" b="1" dirty="0"/>
          </a:p>
          <a:p>
            <a:endParaRPr lang="en-US" sz="3200" b="1" dirty="0"/>
          </a:p>
          <a:p>
            <a:endParaRPr lang="en-US" sz="3200" b="1" dirty="0"/>
          </a:p>
          <a:p>
            <a:r>
              <a:rPr lang="en-US" sz="3200" b="1" dirty="0"/>
              <a:t>Find numbers that </a:t>
            </a:r>
            <a:r>
              <a:rPr lang="en-US" sz="3200" b="1" i="1" dirty="0"/>
              <a:t>n</a:t>
            </a:r>
            <a:r>
              <a:rPr lang="en-US" sz="3200" b="1" dirty="0"/>
              <a:t> and </a:t>
            </a:r>
            <a:r>
              <a:rPr lang="en-US" sz="3200" b="1" i="1" dirty="0"/>
              <a:t>p</a:t>
            </a:r>
            <a:r>
              <a:rPr lang="en-US" sz="3200" b="1" dirty="0"/>
              <a:t> stand for.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50BAD28-8C41-4D32-B1E6-B0D08F9573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152" y="1689907"/>
            <a:ext cx="2177542" cy="125224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2932A30-A5A9-423B-8B38-1D18ADE9EF1D}"/>
              </a:ext>
            </a:extLst>
          </p:cNvPr>
          <p:cNvSpPr txBox="1"/>
          <p:nvPr/>
        </p:nvSpPr>
        <p:spPr>
          <a:xfrm>
            <a:off x="2959854" y="1672974"/>
            <a:ext cx="67260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5, 10, 15, 20, 25, 30, 35, …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B1AE058-EFD4-415D-987D-78FEB207C4B8}"/>
              </a:ext>
            </a:extLst>
          </p:cNvPr>
          <p:cNvSpPr txBox="1"/>
          <p:nvPr/>
        </p:nvSpPr>
        <p:spPr>
          <a:xfrm>
            <a:off x="2959853" y="2357373"/>
            <a:ext cx="67260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6, 12, 18, 24, 30, 36, 42, …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B081BB10-97F3-44F8-AC9C-3BDC589C4956}"/>
              </a:ext>
            </a:extLst>
          </p:cNvPr>
          <p:cNvSpPr/>
          <p:nvPr/>
        </p:nvSpPr>
        <p:spPr>
          <a:xfrm>
            <a:off x="4558789" y="1622175"/>
            <a:ext cx="609600" cy="684399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4176CEEA-85B0-43F6-BF01-13D7784DF462}"/>
              </a:ext>
            </a:extLst>
          </p:cNvPr>
          <p:cNvSpPr/>
          <p:nvPr/>
        </p:nvSpPr>
        <p:spPr>
          <a:xfrm>
            <a:off x="5168389" y="2288015"/>
            <a:ext cx="609600" cy="684399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E3615F8-5C91-4B06-96A3-7E973F726D6D}"/>
              </a:ext>
            </a:extLst>
          </p:cNvPr>
          <p:cNvSpPr txBox="1"/>
          <p:nvPr/>
        </p:nvSpPr>
        <p:spPr>
          <a:xfrm>
            <a:off x="6459417" y="2972414"/>
            <a:ext cx="29289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n = 20, p = 30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F8995FD-6C91-4C9D-A984-CA197065E6CE}"/>
              </a:ext>
            </a:extLst>
          </p:cNvPr>
          <p:cNvSpPr txBox="1"/>
          <p:nvPr/>
        </p:nvSpPr>
        <p:spPr>
          <a:xfrm>
            <a:off x="6459417" y="3548571"/>
            <a:ext cx="29289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n = 40, p = 60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B918BE6-F3EF-4FC3-9169-D368397E1897}"/>
              </a:ext>
            </a:extLst>
          </p:cNvPr>
          <p:cNvSpPr txBox="1"/>
          <p:nvPr/>
        </p:nvSpPr>
        <p:spPr>
          <a:xfrm>
            <a:off x="6459417" y="4124728"/>
            <a:ext cx="29289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n = 60, p = 90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2FB5460-3965-44B9-BB9E-2272C6846FB6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83756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4" grpId="0" animBg="1"/>
      <p:bldP spid="8" grpId="0" animBg="1"/>
      <p:bldP spid="9" grpId="0"/>
      <p:bldP spid="10" grpId="0"/>
      <p:bldP spid="11" grpId="0"/>
    </p:bldLst>
  </p:timing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77648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 Work out the missing numbers below. The first one is done for you.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9542C18-BE7E-4E3D-8C8A-10428F0B18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7011" y="634775"/>
            <a:ext cx="8047280" cy="179772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38D9F22-5D91-4B7A-9D9D-7471AD3CD8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0289" y="2746967"/>
            <a:ext cx="8060354" cy="1104785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293C6163-5D8B-4A2E-8DDC-5B9E7E6663E2}"/>
              </a:ext>
            </a:extLst>
          </p:cNvPr>
          <p:cNvSpPr/>
          <p:nvPr/>
        </p:nvSpPr>
        <p:spPr>
          <a:xfrm>
            <a:off x="56121" y="3983013"/>
            <a:ext cx="1177648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 Now use different numbers to complete the sentence below.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8A0B725-C975-43EC-9BEB-A6B508CF4CD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2358" y="4675954"/>
            <a:ext cx="8196586" cy="110478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DDE0902-875F-456A-A113-19E7361FE26F}"/>
              </a:ext>
            </a:extLst>
          </p:cNvPr>
          <p:cNvSpPr txBox="1"/>
          <p:nvPr/>
        </p:nvSpPr>
        <p:spPr>
          <a:xfrm>
            <a:off x="5495603" y="3001473"/>
            <a:ext cx="9326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10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98D18DE-D84F-4751-83CD-B1D6D0CB6987}"/>
              </a:ext>
            </a:extLst>
          </p:cNvPr>
          <p:cNvSpPr txBox="1"/>
          <p:nvPr/>
        </p:nvSpPr>
        <p:spPr>
          <a:xfrm>
            <a:off x="8404114" y="2804995"/>
            <a:ext cx="316656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because </a:t>
            </a:r>
          </a:p>
          <a:p>
            <a:r>
              <a:rPr lang="en-GB" sz="3200" b="1" dirty="0">
                <a:solidFill>
                  <a:srgbClr val="FF0000"/>
                </a:solidFill>
              </a:rPr>
              <a:t>10 + 20 + 30 = 60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35E74AB-8194-4783-846C-CBE1949C3959}"/>
              </a:ext>
            </a:extLst>
          </p:cNvPr>
          <p:cNvSpPr txBox="1"/>
          <p:nvPr/>
        </p:nvSpPr>
        <p:spPr>
          <a:xfrm>
            <a:off x="2148666" y="4912876"/>
            <a:ext cx="9326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C3E7EC9-58C5-4249-B4AA-55E3D0013068}"/>
              </a:ext>
            </a:extLst>
          </p:cNvPr>
          <p:cNvSpPr txBox="1"/>
          <p:nvPr/>
        </p:nvSpPr>
        <p:spPr>
          <a:xfrm>
            <a:off x="5531536" y="4913444"/>
            <a:ext cx="9326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20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8B985B3-C190-4B6D-91A1-A7C85A06D90F}"/>
              </a:ext>
            </a:extLst>
          </p:cNvPr>
          <p:cNvSpPr txBox="1"/>
          <p:nvPr/>
        </p:nvSpPr>
        <p:spPr>
          <a:xfrm>
            <a:off x="8404114" y="4650767"/>
            <a:ext cx="316656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because </a:t>
            </a:r>
          </a:p>
          <a:p>
            <a:r>
              <a:rPr lang="en-GB" sz="3200" b="1" dirty="0">
                <a:solidFill>
                  <a:srgbClr val="FF0000"/>
                </a:solidFill>
              </a:rPr>
              <a:t>20 + 40 = 60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4828FDF-F399-4151-8943-F611F875309A}"/>
              </a:ext>
            </a:extLst>
          </p:cNvPr>
          <p:cNvSpPr txBox="1"/>
          <p:nvPr/>
        </p:nvSpPr>
        <p:spPr>
          <a:xfrm>
            <a:off x="2148666" y="5702191"/>
            <a:ext cx="9326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2522F84-380D-4318-A33C-6028FECE3900}"/>
              </a:ext>
            </a:extLst>
          </p:cNvPr>
          <p:cNvSpPr txBox="1"/>
          <p:nvPr/>
        </p:nvSpPr>
        <p:spPr>
          <a:xfrm>
            <a:off x="5697415" y="5702759"/>
            <a:ext cx="76681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6C1C0AE-1380-467E-BE04-D441849474A9}"/>
              </a:ext>
            </a:extLst>
          </p:cNvPr>
          <p:cNvSpPr txBox="1"/>
          <p:nvPr/>
        </p:nvSpPr>
        <p:spPr>
          <a:xfrm>
            <a:off x="8404114" y="5702191"/>
            <a:ext cx="361552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because </a:t>
            </a:r>
          </a:p>
          <a:p>
            <a:r>
              <a:rPr lang="en-GB" sz="3200" b="1" dirty="0">
                <a:solidFill>
                  <a:srgbClr val="FF0000"/>
                </a:solidFill>
              </a:rPr>
              <a:t>6 + 12 + 18 + 24 = 60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619660F-3A58-433B-A1F0-A3AC2DF8A159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8DA792B-1786-49DD-A2E9-A5783DDEB4EB}"/>
              </a:ext>
            </a:extLst>
          </p:cNvPr>
          <p:cNvSpPr/>
          <p:nvPr/>
        </p:nvSpPr>
        <p:spPr>
          <a:xfrm>
            <a:off x="7465283" y="2298733"/>
            <a:ext cx="507874" cy="477671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972F43D-B4E1-4563-A953-5E634A9F0F16}"/>
              </a:ext>
            </a:extLst>
          </p:cNvPr>
          <p:cNvSpPr/>
          <p:nvPr/>
        </p:nvSpPr>
        <p:spPr>
          <a:xfrm>
            <a:off x="7973157" y="2298733"/>
            <a:ext cx="507874" cy="477671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010497C-58E6-47EE-85D5-552437978290}"/>
              </a:ext>
            </a:extLst>
          </p:cNvPr>
          <p:cNvSpPr/>
          <p:nvPr/>
        </p:nvSpPr>
        <p:spPr>
          <a:xfrm>
            <a:off x="8481031" y="2298733"/>
            <a:ext cx="507874" cy="477671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EE4D8A9-7A51-4B40-BD61-D41620F3A19E}"/>
              </a:ext>
            </a:extLst>
          </p:cNvPr>
          <p:cNvSpPr/>
          <p:nvPr/>
        </p:nvSpPr>
        <p:spPr>
          <a:xfrm>
            <a:off x="8988905" y="2298733"/>
            <a:ext cx="507874" cy="477671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419399E1-AED8-4957-8DC1-3CE74E79DF9E}"/>
              </a:ext>
            </a:extLst>
          </p:cNvPr>
          <p:cNvSpPr/>
          <p:nvPr/>
        </p:nvSpPr>
        <p:spPr>
          <a:xfrm>
            <a:off x="9496779" y="2298733"/>
            <a:ext cx="507874" cy="477671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9DF8A1C6-6734-43D0-9D58-70FA94A672F0}"/>
              </a:ext>
            </a:extLst>
          </p:cNvPr>
          <p:cNvSpPr/>
          <p:nvPr/>
        </p:nvSpPr>
        <p:spPr>
          <a:xfrm>
            <a:off x="10004653" y="2298733"/>
            <a:ext cx="507874" cy="477671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Right Brace 27">
            <a:extLst>
              <a:ext uri="{FF2B5EF4-FFF2-40B4-BE49-F238E27FC236}">
                <a16:creationId xmlns:a16="http://schemas.microsoft.com/office/drawing/2014/main" id="{D3C9CD7B-A78C-4E89-A71E-3D70EBD33939}"/>
              </a:ext>
            </a:extLst>
          </p:cNvPr>
          <p:cNvSpPr/>
          <p:nvPr/>
        </p:nvSpPr>
        <p:spPr>
          <a:xfrm rot="16200000">
            <a:off x="8400351" y="1693816"/>
            <a:ext cx="161364" cy="1015749"/>
          </a:xfrm>
          <a:prstGeom prst="rightBrac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Right Brace 29">
            <a:extLst>
              <a:ext uri="{FF2B5EF4-FFF2-40B4-BE49-F238E27FC236}">
                <a16:creationId xmlns:a16="http://schemas.microsoft.com/office/drawing/2014/main" id="{C32D6286-9678-4ADD-B740-E73FDDB36FFB}"/>
              </a:ext>
            </a:extLst>
          </p:cNvPr>
          <p:cNvSpPr/>
          <p:nvPr/>
        </p:nvSpPr>
        <p:spPr>
          <a:xfrm rot="16200000">
            <a:off x="9670036" y="1436121"/>
            <a:ext cx="161364" cy="1523623"/>
          </a:xfrm>
          <a:prstGeom prst="rightBrac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80957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7" grpId="0" animBg="1"/>
      <p:bldP spid="18" grpId="0" animBg="1"/>
      <p:bldP spid="20" grpId="0" animBg="1"/>
      <p:bldP spid="22" grpId="0" animBg="1"/>
      <p:bldP spid="24" grpId="0" animBg="1"/>
      <p:bldP spid="26" grpId="0" animBg="1"/>
      <p:bldP spid="28" grpId="0" animBg="1"/>
      <p:bldP spid="30" grpId="0" animBg="1"/>
    </p:bldLst>
  </p:timing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B3C438-4E2A-4C0D-8F08-8172C4B622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Recognise vocabulary of factors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93A8F2-EABB-4FC1-AD74-90D822C391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4819293"/>
      </p:ext>
    </p:extLst>
  </p:cSld>
  <p:clrMapOvr>
    <a:masterClrMapping/>
  </p:clrMapOvr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6B9EF8D-5DD3-478A-A191-18FB57A40A85}"/>
              </a:ext>
            </a:extLst>
          </p:cNvPr>
          <p:cNvSpPr/>
          <p:nvPr/>
        </p:nvSpPr>
        <p:spPr>
          <a:xfrm>
            <a:off x="56123" y="50000"/>
            <a:ext cx="11969622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Here are four number cards. </a:t>
            </a:r>
          </a:p>
          <a:p>
            <a:endParaRPr lang="en-US" sz="3200" b="1" dirty="0"/>
          </a:p>
          <a:p>
            <a:endParaRPr lang="en-US" sz="3200" b="1" dirty="0"/>
          </a:p>
          <a:p>
            <a:endParaRPr lang="en-US" sz="3200" b="1" dirty="0"/>
          </a:p>
          <a:p>
            <a:r>
              <a:rPr lang="en-US" sz="3200" b="1" dirty="0"/>
              <a:t>Which two number cards are factors of 42?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20E8CA3-5C92-431C-8DFD-6F40F578FB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5019" y="627970"/>
            <a:ext cx="9050792" cy="136708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25A7EB7-5608-4896-92B8-B575FA79E8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66392" y="2739584"/>
            <a:ext cx="3797089" cy="137883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FF7FB20-8C3B-4A6F-89D1-63CCB55E46D3}"/>
              </a:ext>
            </a:extLst>
          </p:cNvPr>
          <p:cNvSpPr txBox="1"/>
          <p:nvPr/>
        </p:nvSpPr>
        <p:spPr>
          <a:xfrm>
            <a:off x="1515619" y="3095943"/>
            <a:ext cx="9326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E54DB39-A44E-490C-A16D-32FAED4990CA}"/>
              </a:ext>
            </a:extLst>
          </p:cNvPr>
          <p:cNvSpPr txBox="1"/>
          <p:nvPr/>
        </p:nvSpPr>
        <p:spPr>
          <a:xfrm>
            <a:off x="4375719" y="3113528"/>
            <a:ext cx="9326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6F2E91F-2582-498D-B0AB-55D7D663A855}"/>
              </a:ext>
            </a:extLst>
          </p:cNvPr>
          <p:cNvSpPr txBox="1"/>
          <p:nvPr/>
        </p:nvSpPr>
        <p:spPr>
          <a:xfrm>
            <a:off x="1266392" y="4918468"/>
            <a:ext cx="107625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4 2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3585766-A2C5-44C9-AD97-F0665CD451CA}"/>
              </a:ext>
            </a:extLst>
          </p:cNvPr>
          <p:cNvSpPr txBox="1"/>
          <p:nvPr/>
        </p:nvSpPr>
        <p:spPr>
          <a:xfrm>
            <a:off x="791775" y="4931531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48E3E250-F2F3-4090-8ACF-B57DD34BD39A}"/>
              </a:ext>
            </a:extLst>
          </p:cNvPr>
          <p:cNvCxnSpPr>
            <a:cxnSpLocks/>
          </p:cNvCxnSpPr>
          <p:nvPr/>
        </p:nvCxnSpPr>
        <p:spPr>
          <a:xfrm>
            <a:off x="1266392" y="4981088"/>
            <a:ext cx="906753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0DD7189E-E7AF-4EC4-A52A-CD98F0A42653}"/>
              </a:ext>
            </a:extLst>
          </p:cNvPr>
          <p:cNvCxnSpPr>
            <a:cxnSpLocks/>
          </p:cNvCxnSpPr>
          <p:nvPr/>
        </p:nvCxnSpPr>
        <p:spPr>
          <a:xfrm>
            <a:off x="1285344" y="4981088"/>
            <a:ext cx="0" cy="45853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17D1C8D2-2B29-4007-AC84-FF438E614E01}"/>
              </a:ext>
            </a:extLst>
          </p:cNvPr>
          <p:cNvSpPr txBox="1"/>
          <p:nvPr/>
        </p:nvSpPr>
        <p:spPr>
          <a:xfrm>
            <a:off x="1266763" y="4480778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8947707-ECB4-4E16-AA83-A0447BBDCCA2}"/>
              </a:ext>
            </a:extLst>
          </p:cNvPr>
          <p:cNvSpPr txBox="1"/>
          <p:nvPr/>
        </p:nvSpPr>
        <p:spPr>
          <a:xfrm>
            <a:off x="1689769" y="4480778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45090DD-0270-4265-A53E-A66311524AF3}"/>
              </a:ext>
            </a:extLst>
          </p:cNvPr>
          <p:cNvSpPr txBox="1"/>
          <p:nvPr/>
        </p:nvSpPr>
        <p:spPr>
          <a:xfrm>
            <a:off x="1564382" y="4956259"/>
            <a:ext cx="5654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90968A1-00CE-4B16-97BE-015F870724C6}"/>
              </a:ext>
            </a:extLst>
          </p:cNvPr>
          <p:cNvSpPr txBox="1"/>
          <p:nvPr/>
        </p:nvSpPr>
        <p:spPr>
          <a:xfrm>
            <a:off x="4152017" y="4480778"/>
            <a:ext cx="413473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 x 7 = 42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ABD1835-2DE3-47E1-8253-C0093A88BD90}"/>
              </a:ext>
            </a:extLst>
          </p:cNvPr>
          <p:cNvSpPr txBox="1"/>
          <p:nvPr/>
        </p:nvSpPr>
        <p:spPr>
          <a:xfrm>
            <a:off x="4152017" y="5111720"/>
            <a:ext cx="413473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42 ÷ 7 = 6</a:t>
            </a:r>
          </a:p>
        </p:txBody>
      </p:sp>
    </p:spTree>
    <p:extLst>
      <p:ext uri="{BB962C8B-B14F-4D97-AF65-F5344CB8AC3E}">
        <p14:creationId xmlns:p14="http://schemas.microsoft.com/office/powerpoint/2010/main" val="35680957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2" grpId="0"/>
      <p:bldP spid="13" grpId="0"/>
      <p:bldP spid="14" grpId="0"/>
      <p:bldP spid="16" grpId="0"/>
      <p:bldP spid="17" grpId="0"/>
    </p:bldLst>
  </p:timing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1 and 35 is a factor pair of 35</a:t>
            </a:r>
          </a:p>
          <a:p>
            <a:r>
              <a:rPr lang="en-US" sz="3200" b="1" dirty="0"/>
              <a:t>What is the other factor pair of 35?</a:t>
            </a:r>
          </a:p>
        </p:txBody>
      </p:sp>
      <p:pic>
        <p:nvPicPr>
          <p:cNvPr id="64514" name="Picture 2">
            <a:extLst>
              <a:ext uri="{FF2B5EF4-FFF2-40B4-BE49-F238E27FC236}">
                <a16:creationId xmlns:a16="http://schemas.microsoft.com/office/drawing/2014/main" id="{4A060057-6093-4025-B332-C3C4B9C4F6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361" y="1241135"/>
            <a:ext cx="4076790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8AE0D6D-B100-4CA2-9063-1960ED608912}"/>
              </a:ext>
            </a:extLst>
          </p:cNvPr>
          <p:cNvSpPr txBox="1"/>
          <p:nvPr/>
        </p:nvSpPr>
        <p:spPr>
          <a:xfrm>
            <a:off x="944119" y="1482965"/>
            <a:ext cx="9326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0237F14-3BE3-4A16-B0F0-CD3D3A17728A}"/>
              </a:ext>
            </a:extLst>
          </p:cNvPr>
          <p:cNvSpPr txBox="1"/>
          <p:nvPr/>
        </p:nvSpPr>
        <p:spPr>
          <a:xfrm>
            <a:off x="3934388" y="1482965"/>
            <a:ext cx="9326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35D8815-C2BE-4F7F-A890-CB1DED712F54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47147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85683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Write the missing numbers.</a:t>
            </a:r>
          </a:p>
          <a:p>
            <a:endParaRPr lang="en-US" sz="3200" b="1" dirty="0"/>
          </a:p>
          <a:p>
            <a:r>
              <a:rPr lang="en-US" sz="3200" b="1" dirty="0"/>
              <a:t>Factors of 20 = {1,  _______ ,  _______ ,  _______ ,  _______ ,  20}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AC08F5E-469B-4A25-BC41-29932734D772}"/>
              </a:ext>
            </a:extLst>
          </p:cNvPr>
          <p:cNvSpPr txBox="1"/>
          <p:nvPr/>
        </p:nvSpPr>
        <p:spPr>
          <a:xfrm>
            <a:off x="3801619" y="968180"/>
            <a:ext cx="9326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7642E5E-3E91-4D07-BBDE-8CE0E5123ED6}"/>
              </a:ext>
            </a:extLst>
          </p:cNvPr>
          <p:cNvSpPr txBox="1"/>
          <p:nvPr/>
        </p:nvSpPr>
        <p:spPr>
          <a:xfrm>
            <a:off x="9119192" y="968180"/>
            <a:ext cx="9326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10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26EE5C1-C117-4D33-814B-A2319B9EFA28}"/>
              </a:ext>
            </a:extLst>
          </p:cNvPr>
          <p:cNvSpPr txBox="1"/>
          <p:nvPr/>
        </p:nvSpPr>
        <p:spPr>
          <a:xfrm>
            <a:off x="5686042" y="968180"/>
            <a:ext cx="9326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2ED3CE6-D297-4774-8A07-7044213CB83A}"/>
              </a:ext>
            </a:extLst>
          </p:cNvPr>
          <p:cNvSpPr txBox="1"/>
          <p:nvPr/>
        </p:nvSpPr>
        <p:spPr>
          <a:xfrm>
            <a:off x="7402617" y="968180"/>
            <a:ext cx="9326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9E6437B-6441-4E63-834D-4DBBC7E45946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866443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</p:bldLst>
  </p:timing>
</p:sld>
</file>

<file path=ppt/slides/slide1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The factor pairs of 8 are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E4E0CB1-D344-485A-B0B7-E613051B9FE9}"/>
              </a:ext>
            </a:extLst>
          </p:cNvPr>
          <p:cNvSpPr/>
          <p:nvPr/>
        </p:nvSpPr>
        <p:spPr>
          <a:xfrm>
            <a:off x="56121" y="2456207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Write all the factor pairs of 42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77F9615-2204-466B-9405-EC2D9EDFE9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4475" y="535726"/>
            <a:ext cx="2294520" cy="165891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5B0C98F-ADBB-43AE-A6FF-4BF7EE4506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44475" y="2989758"/>
            <a:ext cx="2307232" cy="354029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7DBBF1B-AB65-4222-80C9-F372F2767E48}"/>
              </a:ext>
            </a:extLst>
          </p:cNvPr>
          <p:cNvSpPr txBox="1"/>
          <p:nvPr/>
        </p:nvSpPr>
        <p:spPr>
          <a:xfrm>
            <a:off x="4405441" y="3973952"/>
            <a:ext cx="6843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21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0F96711-B1AA-4630-9CAB-4BA48045C58D}"/>
              </a:ext>
            </a:extLst>
          </p:cNvPr>
          <p:cNvSpPr txBox="1"/>
          <p:nvPr/>
        </p:nvSpPr>
        <p:spPr>
          <a:xfrm>
            <a:off x="4504148" y="5846423"/>
            <a:ext cx="6843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7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CEDDF1E-3420-41AB-9839-A5346321EC9B}"/>
              </a:ext>
            </a:extLst>
          </p:cNvPr>
          <p:cNvSpPr txBox="1"/>
          <p:nvPr/>
        </p:nvSpPr>
        <p:spPr>
          <a:xfrm>
            <a:off x="6174547" y="4996417"/>
            <a:ext cx="107625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4 2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C4752E4-2EEF-4808-88EC-DC0F5667E91E}"/>
              </a:ext>
            </a:extLst>
          </p:cNvPr>
          <p:cNvSpPr txBox="1"/>
          <p:nvPr/>
        </p:nvSpPr>
        <p:spPr>
          <a:xfrm>
            <a:off x="5699930" y="5009480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0853DCD8-3466-4200-9350-28820BD603F7}"/>
              </a:ext>
            </a:extLst>
          </p:cNvPr>
          <p:cNvCxnSpPr>
            <a:cxnSpLocks/>
          </p:cNvCxnSpPr>
          <p:nvPr/>
        </p:nvCxnSpPr>
        <p:spPr>
          <a:xfrm>
            <a:off x="6174547" y="5059037"/>
            <a:ext cx="906753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ECAC9F2-C7E8-467C-B96E-07DB7A839B5E}"/>
              </a:ext>
            </a:extLst>
          </p:cNvPr>
          <p:cNvCxnSpPr>
            <a:cxnSpLocks/>
          </p:cNvCxnSpPr>
          <p:nvPr/>
        </p:nvCxnSpPr>
        <p:spPr>
          <a:xfrm>
            <a:off x="6193499" y="5059037"/>
            <a:ext cx="0" cy="45853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A632C78C-4503-4716-BEBC-605E0BA965C6}"/>
              </a:ext>
            </a:extLst>
          </p:cNvPr>
          <p:cNvSpPr txBox="1"/>
          <p:nvPr/>
        </p:nvSpPr>
        <p:spPr>
          <a:xfrm>
            <a:off x="6174918" y="4558727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9E6CACC-5905-4003-B980-3074A7985574}"/>
              </a:ext>
            </a:extLst>
          </p:cNvPr>
          <p:cNvSpPr txBox="1"/>
          <p:nvPr/>
        </p:nvSpPr>
        <p:spPr>
          <a:xfrm>
            <a:off x="6597924" y="4558727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2051D7D-E375-4C70-8402-6A7E8B8F0FF7}"/>
              </a:ext>
            </a:extLst>
          </p:cNvPr>
          <p:cNvSpPr txBox="1"/>
          <p:nvPr/>
        </p:nvSpPr>
        <p:spPr>
          <a:xfrm>
            <a:off x="6472537" y="5034208"/>
            <a:ext cx="5654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78D67D2-B161-4D12-BF29-4A723943D7F4}"/>
              </a:ext>
            </a:extLst>
          </p:cNvPr>
          <p:cNvSpPr txBox="1"/>
          <p:nvPr/>
        </p:nvSpPr>
        <p:spPr>
          <a:xfrm>
            <a:off x="2938591" y="4923170"/>
            <a:ext cx="6843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D072CA8-486A-4C82-8893-23D1F116916B}"/>
              </a:ext>
            </a:extLst>
          </p:cNvPr>
          <p:cNvSpPr txBox="1"/>
          <p:nvPr/>
        </p:nvSpPr>
        <p:spPr>
          <a:xfrm>
            <a:off x="4405441" y="4922825"/>
            <a:ext cx="6843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14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B751EF9-941D-40F2-8545-5A7811BA3A6C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49466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3" grpId="0"/>
      <p:bldP spid="14" grpId="0"/>
      <p:bldP spid="15" grpId="0"/>
      <p:bldP spid="16" grpId="0"/>
      <p:bldP spid="17" grpId="0"/>
    </p:bldLst>
  </p:timing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1 and 48 is factor pair of 48</a:t>
            </a:r>
          </a:p>
          <a:p>
            <a:r>
              <a:rPr lang="en-US" sz="3200" b="1" dirty="0"/>
              <a:t>Find three other factor pairs of 48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C5C618B-D807-4956-BFF5-11B6001CA9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4710" y="1291443"/>
            <a:ext cx="3370555" cy="350915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B571CB4-8473-49C5-A552-D0AD54EFEF7D}"/>
              </a:ext>
            </a:extLst>
          </p:cNvPr>
          <p:cNvSpPr txBox="1"/>
          <p:nvPr/>
        </p:nvSpPr>
        <p:spPr>
          <a:xfrm>
            <a:off x="963169" y="1442826"/>
            <a:ext cx="9326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B981FA8-9919-4BAC-87C1-34B68E7E3F62}"/>
              </a:ext>
            </a:extLst>
          </p:cNvPr>
          <p:cNvSpPr txBox="1"/>
          <p:nvPr/>
        </p:nvSpPr>
        <p:spPr>
          <a:xfrm>
            <a:off x="3210488" y="1442826"/>
            <a:ext cx="9326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24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7A7964A-BEC5-46DF-A019-F1810EA7E2ED}"/>
              </a:ext>
            </a:extLst>
          </p:cNvPr>
          <p:cNvSpPr txBox="1"/>
          <p:nvPr/>
        </p:nvSpPr>
        <p:spPr>
          <a:xfrm>
            <a:off x="5019749" y="2795819"/>
            <a:ext cx="107625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4 8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69E20E1-6185-495E-86DB-D4FDDF4E2692}"/>
              </a:ext>
            </a:extLst>
          </p:cNvPr>
          <p:cNvSpPr txBox="1"/>
          <p:nvPr/>
        </p:nvSpPr>
        <p:spPr>
          <a:xfrm>
            <a:off x="4545132" y="2808882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6548E69F-3B2D-460C-9549-38E9710D4AAC}"/>
              </a:ext>
            </a:extLst>
          </p:cNvPr>
          <p:cNvCxnSpPr>
            <a:cxnSpLocks/>
          </p:cNvCxnSpPr>
          <p:nvPr/>
        </p:nvCxnSpPr>
        <p:spPr>
          <a:xfrm>
            <a:off x="5019749" y="2858439"/>
            <a:ext cx="906753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9BB1F1EA-09BE-4B1D-B7A0-8853E6CFD12D}"/>
              </a:ext>
            </a:extLst>
          </p:cNvPr>
          <p:cNvCxnSpPr>
            <a:cxnSpLocks/>
          </p:cNvCxnSpPr>
          <p:nvPr/>
        </p:nvCxnSpPr>
        <p:spPr>
          <a:xfrm>
            <a:off x="5038701" y="2858439"/>
            <a:ext cx="0" cy="45853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28E43EE4-F811-4089-A5F3-F6A0A1D49139}"/>
              </a:ext>
            </a:extLst>
          </p:cNvPr>
          <p:cNvSpPr txBox="1"/>
          <p:nvPr/>
        </p:nvSpPr>
        <p:spPr>
          <a:xfrm>
            <a:off x="5020120" y="2358129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CC2EAF7-6A86-41A7-A760-3CCAA4246D29}"/>
              </a:ext>
            </a:extLst>
          </p:cNvPr>
          <p:cNvSpPr txBox="1"/>
          <p:nvPr/>
        </p:nvSpPr>
        <p:spPr>
          <a:xfrm>
            <a:off x="5443126" y="2358129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8DD4E6A-92FF-4CA4-944A-98D1E6B88AC0}"/>
              </a:ext>
            </a:extLst>
          </p:cNvPr>
          <p:cNvSpPr txBox="1"/>
          <p:nvPr/>
        </p:nvSpPr>
        <p:spPr>
          <a:xfrm>
            <a:off x="5317739" y="2833610"/>
            <a:ext cx="5654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5C00966-C342-48C2-B845-99084C00E5F6}"/>
              </a:ext>
            </a:extLst>
          </p:cNvPr>
          <p:cNvSpPr txBox="1"/>
          <p:nvPr/>
        </p:nvSpPr>
        <p:spPr>
          <a:xfrm>
            <a:off x="963169" y="2759315"/>
            <a:ext cx="9326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D6E57B0-A745-4721-A91B-12D958426564}"/>
              </a:ext>
            </a:extLst>
          </p:cNvPr>
          <p:cNvSpPr txBox="1"/>
          <p:nvPr/>
        </p:nvSpPr>
        <p:spPr>
          <a:xfrm>
            <a:off x="3210488" y="2759315"/>
            <a:ext cx="9326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16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FAA3A64-96EC-4C2E-A209-9550AA5F0E17}"/>
              </a:ext>
            </a:extLst>
          </p:cNvPr>
          <p:cNvSpPr txBox="1"/>
          <p:nvPr/>
        </p:nvSpPr>
        <p:spPr>
          <a:xfrm>
            <a:off x="963169" y="4056754"/>
            <a:ext cx="9326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A598423-5E14-484A-A202-78A23FF805A3}"/>
              </a:ext>
            </a:extLst>
          </p:cNvPr>
          <p:cNvSpPr txBox="1"/>
          <p:nvPr/>
        </p:nvSpPr>
        <p:spPr>
          <a:xfrm>
            <a:off x="3210488" y="4056754"/>
            <a:ext cx="9326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12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1EEF8F6-BE81-45E6-A2C0-C25AD648D34D}"/>
              </a:ext>
            </a:extLst>
          </p:cNvPr>
          <p:cNvSpPr txBox="1"/>
          <p:nvPr/>
        </p:nvSpPr>
        <p:spPr>
          <a:xfrm>
            <a:off x="963169" y="4923904"/>
            <a:ext cx="9326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159D7B6-2B1D-4493-8F2D-EEB6362B592C}"/>
              </a:ext>
            </a:extLst>
          </p:cNvPr>
          <p:cNvSpPr txBox="1"/>
          <p:nvPr/>
        </p:nvSpPr>
        <p:spPr>
          <a:xfrm>
            <a:off x="3362888" y="4923904"/>
            <a:ext cx="9326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AFE5331-29A7-4704-B8E8-4EE8548FDFC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B53A73A-3DC6-40E7-B0D4-2D7C684F4D02}"/>
              </a:ext>
            </a:extLst>
          </p:cNvPr>
          <p:cNvSpPr txBox="1"/>
          <p:nvPr/>
        </p:nvSpPr>
        <p:spPr>
          <a:xfrm>
            <a:off x="5017201" y="1674235"/>
            <a:ext cx="107625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4 8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49CA8C9-4473-42BB-B5FE-38F508C93F99}"/>
              </a:ext>
            </a:extLst>
          </p:cNvPr>
          <p:cNvSpPr txBox="1"/>
          <p:nvPr/>
        </p:nvSpPr>
        <p:spPr>
          <a:xfrm>
            <a:off x="4542584" y="1687298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D6C37F52-0A7C-4D84-B4EF-2D3B1BAE7988}"/>
              </a:ext>
            </a:extLst>
          </p:cNvPr>
          <p:cNvCxnSpPr>
            <a:cxnSpLocks/>
          </p:cNvCxnSpPr>
          <p:nvPr/>
        </p:nvCxnSpPr>
        <p:spPr>
          <a:xfrm>
            <a:off x="5017201" y="1736855"/>
            <a:ext cx="906753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4FB6ABE9-8717-4F5E-9A48-5411B22995D2}"/>
              </a:ext>
            </a:extLst>
          </p:cNvPr>
          <p:cNvCxnSpPr>
            <a:cxnSpLocks/>
          </p:cNvCxnSpPr>
          <p:nvPr/>
        </p:nvCxnSpPr>
        <p:spPr>
          <a:xfrm>
            <a:off x="5036153" y="1736855"/>
            <a:ext cx="0" cy="45853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FA4741C9-1EB6-4DDE-A9A4-A4B1127962BF}"/>
              </a:ext>
            </a:extLst>
          </p:cNvPr>
          <p:cNvSpPr txBox="1"/>
          <p:nvPr/>
        </p:nvSpPr>
        <p:spPr>
          <a:xfrm>
            <a:off x="5017572" y="1236545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2B930058-DB7D-43EE-BFF5-74E792E29670}"/>
              </a:ext>
            </a:extLst>
          </p:cNvPr>
          <p:cNvSpPr txBox="1"/>
          <p:nvPr/>
        </p:nvSpPr>
        <p:spPr>
          <a:xfrm>
            <a:off x="5440578" y="1236545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22455351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1" grpId="0"/>
      <p:bldP spid="22" grpId="0"/>
      <p:bldP spid="25" grpId="0"/>
      <p:bldP spid="26" grpId="0"/>
    </p:bldLst>
  </p:timing>
</p:sld>
</file>

<file path=ppt/slides/slide1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15A1852-3E61-4D2F-A4FE-420E5E22E084}"/>
              </a:ext>
            </a:extLst>
          </p:cNvPr>
          <p:cNvSpPr/>
          <p:nvPr/>
        </p:nvSpPr>
        <p:spPr>
          <a:xfrm>
            <a:off x="56122" y="50000"/>
            <a:ext cx="1174057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Write all the numbers between 50 and 100 that are factors of 180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BB491B3-B07C-4C40-8A0F-5685AB6DF709}"/>
              </a:ext>
            </a:extLst>
          </p:cNvPr>
          <p:cNvSpPr txBox="1"/>
          <p:nvPr/>
        </p:nvSpPr>
        <p:spPr>
          <a:xfrm>
            <a:off x="619932" y="643863"/>
            <a:ext cx="30531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Factors of 180: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472DC19-CB11-4F55-B021-919E0722E7BC}"/>
              </a:ext>
            </a:extLst>
          </p:cNvPr>
          <p:cNvSpPr txBox="1"/>
          <p:nvPr/>
        </p:nvSpPr>
        <p:spPr>
          <a:xfrm>
            <a:off x="619932" y="1237726"/>
            <a:ext cx="18117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180 ÷ 1 =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07BF1A9-DA05-48D3-A563-FF05010D315D}"/>
              </a:ext>
            </a:extLst>
          </p:cNvPr>
          <p:cNvSpPr txBox="1"/>
          <p:nvPr/>
        </p:nvSpPr>
        <p:spPr>
          <a:xfrm>
            <a:off x="2241957" y="1237726"/>
            <a:ext cx="20534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180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BCA6E7D1-B0C2-4CE0-B187-A5B4D4FF5AE9}"/>
              </a:ext>
            </a:extLst>
          </p:cNvPr>
          <p:cNvCxnSpPr/>
          <p:nvPr/>
        </p:nvCxnSpPr>
        <p:spPr>
          <a:xfrm>
            <a:off x="3115159" y="1549830"/>
            <a:ext cx="712922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3B107E33-BC07-4DDA-A65A-A4AF41A7FCE4}"/>
              </a:ext>
            </a:extLst>
          </p:cNvPr>
          <p:cNvSpPr txBox="1"/>
          <p:nvPr/>
        </p:nvSpPr>
        <p:spPr>
          <a:xfrm>
            <a:off x="3945790" y="1237725"/>
            <a:ext cx="19716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 and 180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3F7C089-B918-41CA-9DF1-C8910A28E887}"/>
              </a:ext>
            </a:extLst>
          </p:cNvPr>
          <p:cNvSpPr txBox="1"/>
          <p:nvPr/>
        </p:nvSpPr>
        <p:spPr>
          <a:xfrm>
            <a:off x="619932" y="1822500"/>
            <a:ext cx="18117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180 ÷ 2 =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5D56588-F386-4397-9224-936F779DAC63}"/>
              </a:ext>
            </a:extLst>
          </p:cNvPr>
          <p:cNvSpPr txBox="1"/>
          <p:nvPr/>
        </p:nvSpPr>
        <p:spPr>
          <a:xfrm>
            <a:off x="2241957" y="1822500"/>
            <a:ext cx="20534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90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00AE0431-5FAA-4DC5-84D8-92676587BE1B}"/>
              </a:ext>
            </a:extLst>
          </p:cNvPr>
          <p:cNvCxnSpPr/>
          <p:nvPr/>
        </p:nvCxnSpPr>
        <p:spPr>
          <a:xfrm>
            <a:off x="3115159" y="2134604"/>
            <a:ext cx="712922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4F6FDADC-C3F4-47C8-BC4A-6197003D29FD}"/>
              </a:ext>
            </a:extLst>
          </p:cNvPr>
          <p:cNvSpPr txBox="1"/>
          <p:nvPr/>
        </p:nvSpPr>
        <p:spPr>
          <a:xfrm>
            <a:off x="3945790" y="1822499"/>
            <a:ext cx="19716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 and 90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0BED919-062C-4944-B110-455A54327C72}"/>
              </a:ext>
            </a:extLst>
          </p:cNvPr>
          <p:cNvSpPr txBox="1"/>
          <p:nvPr/>
        </p:nvSpPr>
        <p:spPr>
          <a:xfrm>
            <a:off x="619932" y="2395510"/>
            <a:ext cx="18117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180 ÷ 3 =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705D2BF-D7DF-4614-BCC5-40A9C497DCE3}"/>
              </a:ext>
            </a:extLst>
          </p:cNvPr>
          <p:cNvSpPr txBox="1"/>
          <p:nvPr/>
        </p:nvSpPr>
        <p:spPr>
          <a:xfrm>
            <a:off x="2241957" y="2395510"/>
            <a:ext cx="20534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60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9BFEE238-BD47-4972-A1F1-C4F0F3AD76A6}"/>
              </a:ext>
            </a:extLst>
          </p:cNvPr>
          <p:cNvCxnSpPr/>
          <p:nvPr/>
        </p:nvCxnSpPr>
        <p:spPr>
          <a:xfrm>
            <a:off x="3115159" y="2707614"/>
            <a:ext cx="712922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22318F98-5BDB-487D-851A-227BD685A1B0}"/>
              </a:ext>
            </a:extLst>
          </p:cNvPr>
          <p:cNvSpPr txBox="1"/>
          <p:nvPr/>
        </p:nvSpPr>
        <p:spPr>
          <a:xfrm>
            <a:off x="3945790" y="2395509"/>
            <a:ext cx="19716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3 and 60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142C493-6F7A-42DB-9490-CD087D9B5B9E}"/>
              </a:ext>
            </a:extLst>
          </p:cNvPr>
          <p:cNvSpPr txBox="1"/>
          <p:nvPr/>
        </p:nvSpPr>
        <p:spPr>
          <a:xfrm>
            <a:off x="619932" y="2980284"/>
            <a:ext cx="18117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180 ÷ 4 = 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977FB3E-4990-415F-93FB-6DED3A976C9B}"/>
              </a:ext>
            </a:extLst>
          </p:cNvPr>
          <p:cNvSpPr txBox="1"/>
          <p:nvPr/>
        </p:nvSpPr>
        <p:spPr>
          <a:xfrm>
            <a:off x="1105012" y="3925452"/>
            <a:ext cx="138393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1 8 0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E5D63E91-53BB-4C0A-B03C-B5379CB80520}"/>
              </a:ext>
            </a:extLst>
          </p:cNvPr>
          <p:cNvSpPr txBox="1"/>
          <p:nvPr/>
        </p:nvSpPr>
        <p:spPr>
          <a:xfrm>
            <a:off x="619932" y="3941916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12E09BF7-546D-4875-BD19-CC87BA4DE2FA}"/>
              </a:ext>
            </a:extLst>
          </p:cNvPr>
          <p:cNvCxnSpPr>
            <a:cxnSpLocks/>
          </p:cNvCxnSpPr>
          <p:nvPr/>
        </p:nvCxnSpPr>
        <p:spPr>
          <a:xfrm>
            <a:off x="1094549" y="3991473"/>
            <a:ext cx="134128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BAB9DF90-9D34-4438-878C-6CCE1F5AAAD7}"/>
              </a:ext>
            </a:extLst>
          </p:cNvPr>
          <p:cNvCxnSpPr>
            <a:cxnSpLocks/>
          </p:cNvCxnSpPr>
          <p:nvPr/>
        </p:nvCxnSpPr>
        <p:spPr>
          <a:xfrm>
            <a:off x="1113501" y="3975429"/>
            <a:ext cx="0" cy="45853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E6C86909-9AF1-4B09-AC6E-25C1203F80DA}"/>
              </a:ext>
            </a:extLst>
          </p:cNvPr>
          <p:cNvSpPr txBox="1"/>
          <p:nvPr/>
        </p:nvSpPr>
        <p:spPr>
          <a:xfrm>
            <a:off x="1841261" y="3966162"/>
            <a:ext cx="2663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7288061C-9AEB-499F-9ACA-17DE45641D2A}"/>
              </a:ext>
            </a:extLst>
          </p:cNvPr>
          <p:cNvSpPr txBox="1"/>
          <p:nvPr/>
        </p:nvSpPr>
        <p:spPr>
          <a:xfrm>
            <a:off x="1562603" y="3497695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BC6E7D71-3224-41CF-98CC-3966016C5CD3}"/>
              </a:ext>
            </a:extLst>
          </p:cNvPr>
          <p:cNvSpPr txBox="1"/>
          <p:nvPr/>
        </p:nvSpPr>
        <p:spPr>
          <a:xfrm>
            <a:off x="1982790" y="3484632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37E31EAA-2F55-41B3-BC20-941AFB3DF9CF}"/>
              </a:ext>
            </a:extLst>
          </p:cNvPr>
          <p:cNvSpPr txBox="1"/>
          <p:nvPr/>
        </p:nvSpPr>
        <p:spPr>
          <a:xfrm>
            <a:off x="2241957" y="2984557"/>
            <a:ext cx="20534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45</a:t>
            </a:r>
          </a:p>
        </p:txBody>
      </p: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47329F57-8074-4604-A842-7624439892A6}"/>
              </a:ext>
            </a:extLst>
          </p:cNvPr>
          <p:cNvCxnSpPr/>
          <p:nvPr/>
        </p:nvCxnSpPr>
        <p:spPr>
          <a:xfrm>
            <a:off x="3115159" y="3296661"/>
            <a:ext cx="712922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>
            <a:extLst>
              <a:ext uri="{FF2B5EF4-FFF2-40B4-BE49-F238E27FC236}">
                <a16:creationId xmlns:a16="http://schemas.microsoft.com/office/drawing/2014/main" id="{BD0FEF14-40C5-4BEC-B748-9C674771C408}"/>
              </a:ext>
            </a:extLst>
          </p:cNvPr>
          <p:cNvSpPr txBox="1"/>
          <p:nvPr/>
        </p:nvSpPr>
        <p:spPr>
          <a:xfrm>
            <a:off x="3945790" y="2984556"/>
            <a:ext cx="19716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4 and 45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FC20040F-D70C-49B6-8518-C146CBAA6BD2}"/>
              </a:ext>
            </a:extLst>
          </p:cNvPr>
          <p:cNvSpPr txBox="1"/>
          <p:nvPr/>
        </p:nvSpPr>
        <p:spPr>
          <a:xfrm>
            <a:off x="619932" y="4496025"/>
            <a:ext cx="18117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180 ÷ 5 = 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2481E3FE-8CB4-47F5-81A2-B1BD99267E2D}"/>
              </a:ext>
            </a:extLst>
          </p:cNvPr>
          <p:cNvSpPr txBox="1"/>
          <p:nvPr/>
        </p:nvSpPr>
        <p:spPr>
          <a:xfrm>
            <a:off x="1105012" y="5441193"/>
            <a:ext cx="138393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1 8 0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A91C09FC-C37E-474F-B1B8-903E08CA050E}"/>
              </a:ext>
            </a:extLst>
          </p:cNvPr>
          <p:cNvSpPr txBox="1"/>
          <p:nvPr/>
        </p:nvSpPr>
        <p:spPr>
          <a:xfrm>
            <a:off x="619932" y="5457657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192BF9EB-BF13-4C5D-9906-98BFA8650CED}"/>
              </a:ext>
            </a:extLst>
          </p:cNvPr>
          <p:cNvCxnSpPr>
            <a:cxnSpLocks/>
          </p:cNvCxnSpPr>
          <p:nvPr/>
        </p:nvCxnSpPr>
        <p:spPr>
          <a:xfrm>
            <a:off x="1094549" y="5507214"/>
            <a:ext cx="134128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75E5072A-5BC6-45C5-9783-5CECCA75E52C}"/>
              </a:ext>
            </a:extLst>
          </p:cNvPr>
          <p:cNvCxnSpPr>
            <a:cxnSpLocks/>
          </p:cNvCxnSpPr>
          <p:nvPr/>
        </p:nvCxnSpPr>
        <p:spPr>
          <a:xfrm>
            <a:off x="1113501" y="5491170"/>
            <a:ext cx="0" cy="45853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>
            <a:extLst>
              <a:ext uri="{FF2B5EF4-FFF2-40B4-BE49-F238E27FC236}">
                <a16:creationId xmlns:a16="http://schemas.microsoft.com/office/drawing/2014/main" id="{AB0F3A45-2970-4ECC-816B-D7399685DD54}"/>
              </a:ext>
            </a:extLst>
          </p:cNvPr>
          <p:cNvSpPr txBox="1"/>
          <p:nvPr/>
        </p:nvSpPr>
        <p:spPr>
          <a:xfrm>
            <a:off x="1841261" y="5481903"/>
            <a:ext cx="2663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76E2CFD4-82A8-47F2-A36B-86E587D8A6F6}"/>
              </a:ext>
            </a:extLst>
          </p:cNvPr>
          <p:cNvSpPr txBox="1"/>
          <p:nvPr/>
        </p:nvSpPr>
        <p:spPr>
          <a:xfrm>
            <a:off x="1562603" y="5013436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ECABF0AA-DE0F-4067-9D8D-6D947D546860}"/>
              </a:ext>
            </a:extLst>
          </p:cNvPr>
          <p:cNvSpPr txBox="1"/>
          <p:nvPr/>
        </p:nvSpPr>
        <p:spPr>
          <a:xfrm>
            <a:off x="1982790" y="5000373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04868C42-721D-42B8-A06B-867106E372D1}"/>
              </a:ext>
            </a:extLst>
          </p:cNvPr>
          <p:cNvSpPr txBox="1"/>
          <p:nvPr/>
        </p:nvSpPr>
        <p:spPr>
          <a:xfrm>
            <a:off x="2241957" y="4500298"/>
            <a:ext cx="20534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36</a:t>
            </a:r>
          </a:p>
        </p:txBody>
      </p: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E6C99DE3-BB7E-451A-88F1-6BF956BF080E}"/>
              </a:ext>
            </a:extLst>
          </p:cNvPr>
          <p:cNvCxnSpPr/>
          <p:nvPr/>
        </p:nvCxnSpPr>
        <p:spPr>
          <a:xfrm>
            <a:off x="3115159" y="4812402"/>
            <a:ext cx="712922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>
            <a:extLst>
              <a:ext uri="{FF2B5EF4-FFF2-40B4-BE49-F238E27FC236}">
                <a16:creationId xmlns:a16="http://schemas.microsoft.com/office/drawing/2014/main" id="{649F9857-958F-4A62-8350-5D3691868A40}"/>
              </a:ext>
            </a:extLst>
          </p:cNvPr>
          <p:cNvSpPr txBox="1"/>
          <p:nvPr/>
        </p:nvSpPr>
        <p:spPr>
          <a:xfrm>
            <a:off x="3945790" y="4500297"/>
            <a:ext cx="19716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5 and 36</a:t>
            </a:r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53D1C384-E2B6-473B-88CE-60875FF856BB}"/>
              </a:ext>
            </a:extLst>
          </p:cNvPr>
          <p:cNvSpPr/>
          <p:nvPr/>
        </p:nvSpPr>
        <p:spPr>
          <a:xfrm>
            <a:off x="4931598" y="1839471"/>
            <a:ext cx="725283" cy="537556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83D01FE7-34C6-47EE-8FE0-A988134C20F4}"/>
              </a:ext>
            </a:extLst>
          </p:cNvPr>
          <p:cNvSpPr/>
          <p:nvPr/>
        </p:nvSpPr>
        <p:spPr>
          <a:xfrm>
            <a:off x="4924279" y="2412479"/>
            <a:ext cx="725283" cy="537556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1A38E983-9BF7-410E-AB0F-75BD6505BA69}"/>
              </a:ext>
            </a:extLst>
          </p:cNvPr>
          <p:cNvSpPr txBox="1"/>
          <p:nvPr/>
        </p:nvSpPr>
        <p:spPr>
          <a:xfrm>
            <a:off x="9419772" y="634775"/>
            <a:ext cx="22546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60 and 90</a:t>
            </a:r>
          </a:p>
        </p:txBody>
      </p:sp>
    </p:spTree>
    <p:extLst>
      <p:ext uri="{BB962C8B-B14F-4D97-AF65-F5344CB8AC3E}">
        <p14:creationId xmlns:p14="http://schemas.microsoft.com/office/powerpoint/2010/main" val="3220497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>
                      <p:stCondLst>
                        <p:cond delay="indefinite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>
                      <p:stCondLst>
                        <p:cond delay="indefinite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6" fill="hold">
                      <p:stCondLst>
                        <p:cond delay="indefinite"/>
                      </p:stCondLst>
                      <p:childTnLst>
                        <p:par>
                          <p:cTn id="177" fill="hold">
                            <p:stCondLst>
                              <p:cond delay="0"/>
                            </p:stCondLst>
                            <p:childTnLst>
                              <p:par>
                                <p:cTn id="1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9" grpId="0"/>
      <p:bldP spid="10" grpId="0"/>
      <p:bldP spid="11" grpId="0"/>
      <p:bldP spid="13" grpId="0"/>
      <p:bldP spid="14" grpId="0"/>
      <p:bldP spid="15" grpId="0"/>
      <p:bldP spid="17" grpId="0"/>
      <p:bldP spid="18" grpId="0"/>
      <p:bldP spid="22" grpId="0"/>
      <p:bldP spid="23" grpId="0"/>
      <p:bldP spid="27" grpId="0"/>
      <p:bldP spid="28" grpId="0"/>
      <p:bldP spid="29" grpId="0"/>
      <p:bldP spid="33" grpId="0"/>
      <p:bldP spid="35" grpId="0"/>
      <p:bldP spid="36" grpId="0"/>
      <p:bldP spid="37" grpId="0"/>
      <p:bldP spid="38" grpId="0"/>
      <p:bldP spid="41" grpId="0"/>
      <p:bldP spid="42" grpId="0"/>
      <p:bldP spid="43" grpId="0"/>
      <p:bldP spid="44" grpId="0"/>
      <p:bldP spid="46" grpId="0"/>
      <p:bldP spid="47" grpId="0" animBg="1"/>
      <p:bldP spid="48" grpId="0" animBg="1"/>
      <p:bldP spid="49" grpId="0"/>
    </p:bldLst>
  </p:timing>
</p:sld>
</file>

<file path=ppt/slides/slide1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This three-digit number has 2 and 7 as factors.</a:t>
            </a:r>
          </a:p>
          <a:p>
            <a:r>
              <a:rPr lang="en-US" sz="3200" dirty="0"/>
              <a:t>     2  9  4</a:t>
            </a:r>
          </a:p>
          <a:p>
            <a:r>
              <a:rPr lang="en-US" sz="3200" b="1" dirty="0"/>
              <a:t>Write another three-digit number which has 2 and 7 as factors.</a:t>
            </a:r>
          </a:p>
        </p:txBody>
      </p:sp>
      <p:pic>
        <p:nvPicPr>
          <p:cNvPr id="209922" name="Picture 2">
            <a:extLst>
              <a:ext uri="{FF2B5EF4-FFF2-40B4-BE49-F238E27FC236}">
                <a16:creationId xmlns:a16="http://schemas.microsoft.com/office/drawing/2014/main" id="{92754F92-6B0D-4591-8A13-E784D9FD4D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333" y="1676810"/>
            <a:ext cx="2303318" cy="798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61E2F2F-2A0D-422B-A356-84B956CE07B2}"/>
              </a:ext>
            </a:extLst>
          </p:cNvPr>
          <p:cNvSpPr txBox="1"/>
          <p:nvPr/>
        </p:nvSpPr>
        <p:spPr>
          <a:xfrm>
            <a:off x="3973069" y="1619660"/>
            <a:ext cx="389458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x 7 = 7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0B37727-1FA0-4F3E-8CD0-62BE29BF8801}"/>
              </a:ext>
            </a:extLst>
          </p:cNvPr>
          <p:cNvSpPr txBox="1"/>
          <p:nvPr/>
        </p:nvSpPr>
        <p:spPr>
          <a:xfrm>
            <a:off x="3973068" y="2195909"/>
            <a:ext cx="389458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100 x 7 = 700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9931859-E1CA-4606-A4FC-6265D355E70E}"/>
              </a:ext>
            </a:extLst>
          </p:cNvPr>
          <p:cNvSpPr txBox="1"/>
          <p:nvPr/>
        </p:nvSpPr>
        <p:spPr>
          <a:xfrm>
            <a:off x="791718" y="1768840"/>
            <a:ext cx="389458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7   0   0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C61BBD3-D7C4-44C2-9F69-2D6BA3C3F03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33130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The factors of 11 sum to 12 </a:t>
            </a:r>
          </a:p>
          <a:p>
            <a:r>
              <a:rPr lang="en-US" sz="3200" b="1" dirty="0"/>
              <a:t>Write the other number whose factors sum to 12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F30DB2D-CCE6-44AE-B44D-4D5BE68411CF}"/>
              </a:ext>
            </a:extLst>
          </p:cNvPr>
          <p:cNvSpPr txBox="1"/>
          <p:nvPr/>
        </p:nvSpPr>
        <p:spPr>
          <a:xfrm>
            <a:off x="8423267" y="542443"/>
            <a:ext cx="21560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6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41249B7-4179-48D1-B837-C0295CFA6703}"/>
              </a:ext>
            </a:extLst>
          </p:cNvPr>
          <p:cNvSpPr txBox="1"/>
          <p:nvPr/>
        </p:nvSpPr>
        <p:spPr>
          <a:xfrm>
            <a:off x="6783234" y="1127218"/>
            <a:ext cx="485458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because 1 + 2 + 3 + 6 = 12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D97B89F-A414-453E-88E2-459F6857259D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71118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128CA2-9B54-4F8C-8049-CFD19F4E15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Identify common factors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721029-809E-4835-9B3D-400CDFE6B0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25306856"/>
      </p:ext>
    </p:extLst>
  </p:cSld>
  <p:clrMapOvr>
    <a:masterClrMapping/>
  </p:clrMapOvr>
</p:sld>
</file>

<file path=ppt/slides/slide1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Write these numbers in the correct places on the diagram.</a:t>
            </a:r>
          </a:p>
          <a:p>
            <a:endParaRPr lang="en-US" sz="3200" b="1" dirty="0"/>
          </a:p>
          <a:p>
            <a:r>
              <a:rPr lang="en-US" sz="3200" dirty="0"/>
              <a:t>       5          6          7          8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9816DF1-9894-453F-B43F-DA4F175281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66445" y="834830"/>
            <a:ext cx="6471372" cy="467954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60FF5A0-ABFE-4E01-8334-4C573829260C}"/>
              </a:ext>
            </a:extLst>
          </p:cNvPr>
          <p:cNvSpPr txBox="1"/>
          <p:nvPr/>
        </p:nvSpPr>
        <p:spPr>
          <a:xfrm>
            <a:off x="8169014" y="2859132"/>
            <a:ext cx="6702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254A78A-331B-4074-8077-FCE4F9AA364A}"/>
              </a:ext>
            </a:extLst>
          </p:cNvPr>
          <p:cNvSpPr txBox="1"/>
          <p:nvPr/>
        </p:nvSpPr>
        <p:spPr>
          <a:xfrm>
            <a:off x="6680873" y="2620605"/>
            <a:ext cx="6702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EF1822D-D783-4749-8C82-CD19C51FE193}"/>
              </a:ext>
            </a:extLst>
          </p:cNvPr>
          <p:cNvSpPr txBox="1"/>
          <p:nvPr/>
        </p:nvSpPr>
        <p:spPr>
          <a:xfrm>
            <a:off x="8067029" y="4769887"/>
            <a:ext cx="6702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1055EA6-FC69-46B6-9C6A-70800A34235C}"/>
              </a:ext>
            </a:extLst>
          </p:cNvPr>
          <p:cNvSpPr txBox="1"/>
          <p:nvPr/>
        </p:nvSpPr>
        <p:spPr>
          <a:xfrm>
            <a:off x="9639243" y="2989864"/>
            <a:ext cx="6702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3840515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</p:bldLst>
  </p:timing>
</p:sld>
</file>

<file path=ppt/slides/slide1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E1458DC-56AC-4933-BAEC-69A96ED5D860}"/>
              </a:ext>
            </a:extLst>
          </p:cNvPr>
          <p:cNvSpPr/>
          <p:nvPr/>
        </p:nvSpPr>
        <p:spPr>
          <a:xfrm>
            <a:off x="56123" y="50000"/>
            <a:ext cx="1049460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/>
              <a:t>Tick the numbers that are common factors of both 12 and 18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D0E4053-EA3C-4B8E-A0EC-3A173CA63C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1247" y="634774"/>
            <a:ext cx="1855129" cy="5990057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AF1FE806-A650-4CB6-9212-C2A26F9791D5}"/>
              </a:ext>
            </a:extLst>
          </p:cNvPr>
          <p:cNvSpPr/>
          <p:nvPr/>
        </p:nvSpPr>
        <p:spPr>
          <a:xfrm>
            <a:off x="1338159" y="709568"/>
            <a:ext cx="69923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MS Mincho" panose="02020609040205080304" pitchFamily="49" charset="-128"/>
                <a:ea typeface="MS Mincho" panose="02020609040205080304" pitchFamily="49" charset="-128"/>
              </a:rPr>
              <a:t>✓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8EF2999-349F-4136-9DE9-39CB509AE852}"/>
              </a:ext>
            </a:extLst>
          </p:cNvPr>
          <p:cNvSpPr/>
          <p:nvPr/>
        </p:nvSpPr>
        <p:spPr>
          <a:xfrm>
            <a:off x="2220964" y="771123"/>
            <a:ext cx="439210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6 x 2 = 12 and 9 x 2 = 18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8141D49-9549-441A-ACF1-D97072F4F986}"/>
              </a:ext>
            </a:extLst>
          </p:cNvPr>
          <p:cNvSpPr/>
          <p:nvPr/>
        </p:nvSpPr>
        <p:spPr>
          <a:xfrm>
            <a:off x="2220963" y="2050195"/>
            <a:ext cx="439210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4 x 3 = 12 and 6 x 3 = 18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19B9655-5C0E-4DD1-A4E1-8DDC50B9402C}"/>
              </a:ext>
            </a:extLst>
          </p:cNvPr>
          <p:cNvSpPr/>
          <p:nvPr/>
        </p:nvSpPr>
        <p:spPr>
          <a:xfrm>
            <a:off x="1334477" y="1988639"/>
            <a:ext cx="69923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MS Mincho" panose="02020609040205080304" pitchFamily="49" charset="-128"/>
                <a:ea typeface="MS Mincho" panose="02020609040205080304" pitchFamily="49" charset="-128"/>
              </a:rPr>
              <a:t>✓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71DBFD8-24FC-494A-9D38-04E29C30FE7E}"/>
              </a:ext>
            </a:extLst>
          </p:cNvPr>
          <p:cNvSpPr/>
          <p:nvPr/>
        </p:nvSpPr>
        <p:spPr>
          <a:xfrm>
            <a:off x="2220963" y="3332877"/>
            <a:ext cx="439210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2 x 6 = 12 and 3 x 6 = 18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19F6C8A-DFBA-430B-AB98-0797F662043B}"/>
              </a:ext>
            </a:extLst>
          </p:cNvPr>
          <p:cNvSpPr/>
          <p:nvPr/>
        </p:nvSpPr>
        <p:spPr>
          <a:xfrm>
            <a:off x="1334477" y="3271321"/>
            <a:ext cx="69923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MS Mincho" panose="02020609040205080304" pitchFamily="49" charset="-128"/>
                <a:ea typeface="MS Mincho" panose="02020609040205080304" pitchFamily="49" charset="-128"/>
              </a:rPr>
              <a:t>✓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7B01196-03FF-4B4D-B06F-4F57A0EC2EAF}"/>
              </a:ext>
            </a:extLst>
          </p:cNvPr>
          <p:cNvSpPr/>
          <p:nvPr/>
        </p:nvSpPr>
        <p:spPr>
          <a:xfrm>
            <a:off x="2220963" y="4600135"/>
            <a:ext cx="555143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12 is not in the 9 times table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9964B63-1D15-4132-BE0A-B5B33589E103}"/>
              </a:ext>
            </a:extLst>
          </p:cNvPr>
          <p:cNvSpPr/>
          <p:nvPr/>
        </p:nvSpPr>
        <p:spPr>
          <a:xfrm>
            <a:off x="2220962" y="5879207"/>
            <a:ext cx="555143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18 is not in the 12 times table</a:t>
            </a:r>
            <a:endParaRPr lang="en-GB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23717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</p:bldLst>
  </p:timing>
</p:sld>
</file>

<file path=ppt/slides/slide1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 Write all the factors of 30 which are </a:t>
            </a:r>
            <a:r>
              <a:rPr lang="en-US" sz="3200" b="1" u="sng" dirty="0"/>
              <a:t>also</a:t>
            </a:r>
            <a:r>
              <a:rPr lang="en-US" sz="3200" b="1" dirty="0"/>
              <a:t> factors of 20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0650834-253E-430B-948C-2A31DE9CF717}"/>
              </a:ext>
            </a:extLst>
          </p:cNvPr>
          <p:cNvSpPr/>
          <p:nvPr/>
        </p:nvSpPr>
        <p:spPr>
          <a:xfrm>
            <a:off x="560523" y="1608980"/>
            <a:ext cx="2826115" cy="5524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990" b="1" dirty="0">
                <a:solidFill>
                  <a:srgbClr val="FF0000"/>
                </a:solidFill>
                <a:latin typeface="Calibri" panose="020F0502020204030204" pitchFamily="34" charset="0"/>
              </a:rPr>
              <a:t>1 x 20 = 20</a:t>
            </a:r>
            <a:endParaRPr lang="en-GB" sz="1682" b="1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A62D5EE-8FF7-4C7A-AD3D-072D74FEBEDA}"/>
              </a:ext>
            </a:extLst>
          </p:cNvPr>
          <p:cNvSpPr/>
          <p:nvPr/>
        </p:nvSpPr>
        <p:spPr>
          <a:xfrm>
            <a:off x="3043099" y="1608980"/>
            <a:ext cx="1973617" cy="55245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990" b="1" dirty="0">
                <a:solidFill>
                  <a:srgbClr val="FF0000"/>
                </a:solidFill>
                <a:latin typeface="Calibri" panose="020F0502020204030204" pitchFamily="34" charset="0"/>
              </a:rPr>
              <a:t>→ 1 and 20</a:t>
            </a:r>
            <a:endParaRPr lang="en-GB" sz="1869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4490A91-620D-46EF-8679-A98FBC8561EF}"/>
              </a:ext>
            </a:extLst>
          </p:cNvPr>
          <p:cNvSpPr/>
          <p:nvPr/>
        </p:nvSpPr>
        <p:spPr>
          <a:xfrm>
            <a:off x="560523" y="2157054"/>
            <a:ext cx="2826115" cy="5524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990" b="1" dirty="0">
                <a:solidFill>
                  <a:srgbClr val="FF0000"/>
                </a:solidFill>
                <a:latin typeface="Calibri" panose="020F0502020204030204" pitchFamily="34" charset="0"/>
              </a:rPr>
              <a:t>2 x 10 = 20</a:t>
            </a:r>
            <a:endParaRPr lang="en-GB" sz="1682" b="1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B5F5FA2-7662-40C8-B9B9-3F61A31DDEBF}"/>
              </a:ext>
            </a:extLst>
          </p:cNvPr>
          <p:cNvSpPr/>
          <p:nvPr/>
        </p:nvSpPr>
        <p:spPr>
          <a:xfrm>
            <a:off x="3042261" y="2157054"/>
            <a:ext cx="1973617" cy="55245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990" b="1" dirty="0">
                <a:solidFill>
                  <a:srgbClr val="FF0000"/>
                </a:solidFill>
                <a:latin typeface="Calibri" panose="020F0502020204030204" pitchFamily="34" charset="0"/>
              </a:rPr>
              <a:t>→ 2 and 10</a:t>
            </a:r>
            <a:endParaRPr lang="en-GB" sz="1869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9C1548C-5D4D-4786-AA8B-72844F7FE676}"/>
              </a:ext>
            </a:extLst>
          </p:cNvPr>
          <p:cNvSpPr/>
          <p:nvPr/>
        </p:nvSpPr>
        <p:spPr>
          <a:xfrm>
            <a:off x="493235" y="878573"/>
            <a:ext cx="3229846" cy="4950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617" b="1" dirty="0">
                <a:solidFill>
                  <a:srgbClr val="FF0000"/>
                </a:solidFill>
                <a:latin typeface="Calibri" panose="020F0502020204030204" pitchFamily="34" charset="0"/>
              </a:rPr>
              <a:t>Factors of 20: 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D224763-9E91-4874-9EA2-B4A604F698C0}"/>
              </a:ext>
            </a:extLst>
          </p:cNvPr>
          <p:cNvSpPr/>
          <p:nvPr/>
        </p:nvSpPr>
        <p:spPr>
          <a:xfrm>
            <a:off x="6205657" y="1607353"/>
            <a:ext cx="2826115" cy="5524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990" b="1" dirty="0">
                <a:solidFill>
                  <a:srgbClr val="FF0000"/>
                </a:solidFill>
                <a:latin typeface="Calibri" panose="020F0502020204030204" pitchFamily="34" charset="0"/>
              </a:rPr>
              <a:t>1 x 30 = 30</a:t>
            </a:r>
            <a:endParaRPr lang="en-GB" sz="1682" b="1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E5302B7-1883-48E0-993D-1855E21F5A39}"/>
              </a:ext>
            </a:extLst>
          </p:cNvPr>
          <p:cNvSpPr/>
          <p:nvPr/>
        </p:nvSpPr>
        <p:spPr>
          <a:xfrm>
            <a:off x="8769715" y="1607353"/>
            <a:ext cx="1973617" cy="55245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990" b="1" dirty="0">
                <a:solidFill>
                  <a:srgbClr val="FF0000"/>
                </a:solidFill>
                <a:latin typeface="Calibri" panose="020F0502020204030204" pitchFamily="34" charset="0"/>
              </a:rPr>
              <a:t>→ 1 and 30</a:t>
            </a:r>
            <a:endParaRPr lang="en-GB" sz="1869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B2E797D-90EB-4D7A-BAB4-BD1FE1D8AF95}"/>
              </a:ext>
            </a:extLst>
          </p:cNvPr>
          <p:cNvSpPr/>
          <p:nvPr/>
        </p:nvSpPr>
        <p:spPr>
          <a:xfrm>
            <a:off x="6205657" y="2155427"/>
            <a:ext cx="2826115" cy="5524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990" b="1" dirty="0">
                <a:solidFill>
                  <a:srgbClr val="FF0000"/>
                </a:solidFill>
                <a:latin typeface="Calibri" panose="020F0502020204030204" pitchFamily="34" charset="0"/>
              </a:rPr>
              <a:t>2 x 15 = 30</a:t>
            </a:r>
            <a:endParaRPr lang="en-GB" sz="1682" b="1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53A19E7-A180-443B-9C03-13693954CE01}"/>
              </a:ext>
            </a:extLst>
          </p:cNvPr>
          <p:cNvSpPr/>
          <p:nvPr/>
        </p:nvSpPr>
        <p:spPr>
          <a:xfrm>
            <a:off x="8762618" y="2155427"/>
            <a:ext cx="1973617" cy="55245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990" b="1" dirty="0">
                <a:solidFill>
                  <a:srgbClr val="FF0000"/>
                </a:solidFill>
                <a:latin typeface="Calibri" panose="020F0502020204030204" pitchFamily="34" charset="0"/>
              </a:rPr>
              <a:t>→ 2 and 15</a:t>
            </a:r>
            <a:endParaRPr lang="en-GB" sz="1869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49D1DCD-1070-4DCA-AFA4-F601027C639A}"/>
              </a:ext>
            </a:extLst>
          </p:cNvPr>
          <p:cNvSpPr/>
          <p:nvPr/>
        </p:nvSpPr>
        <p:spPr>
          <a:xfrm>
            <a:off x="6138367" y="876946"/>
            <a:ext cx="2967790" cy="4950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617" b="1" dirty="0">
                <a:solidFill>
                  <a:srgbClr val="FF0000"/>
                </a:solidFill>
                <a:latin typeface="Calibri" panose="020F0502020204030204" pitchFamily="34" charset="0"/>
              </a:rPr>
              <a:t>Factors of 30: 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A06028A-00E0-4E3E-BDA5-B68C6950B874}"/>
              </a:ext>
            </a:extLst>
          </p:cNvPr>
          <p:cNvSpPr/>
          <p:nvPr/>
        </p:nvSpPr>
        <p:spPr>
          <a:xfrm>
            <a:off x="6212754" y="2693735"/>
            <a:ext cx="2826115" cy="5524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990" b="1" dirty="0">
                <a:solidFill>
                  <a:srgbClr val="FF0000"/>
                </a:solidFill>
                <a:latin typeface="Calibri" panose="020F0502020204030204" pitchFamily="34" charset="0"/>
              </a:rPr>
              <a:t>3 x 10 = 30</a:t>
            </a:r>
            <a:endParaRPr lang="en-GB" sz="1682" b="1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5D0D26C-7297-4670-972D-5C75C90C2630}"/>
              </a:ext>
            </a:extLst>
          </p:cNvPr>
          <p:cNvSpPr/>
          <p:nvPr/>
        </p:nvSpPr>
        <p:spPr>
          <a:xfrm>
            <a:off x="8769715" y="2693735"/>
            <a:ext cx="1973617" cy="55245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990" b="1" dirty="0">
                <a:solidFill>
                  <a:srgbClr val="FF0000"/>
                </a:solidFill>
                <a:latin typeface="Calibri" panose="020F0502020204030204" pitchFamily="34" charset="0"/>
              </a:rPr>
              <a:t>→ 3 and 10</a:t>
            </a:r>
            <a:endParaRPr lang="en-GB" sz="1869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B9C71A0-0C5D-42AC-B834-6824AEBCBADC}"/>
              </a:ext>
            </a:extLst>
          </p:cNvPr>
          <p:cNvSpPr/>
          <p:nvPr/>
        </p:nvSpPr>
        <p:spPr>
          <a:xfrm>
            <a:off x="6212754" y="3223903"/>
            <a:ext cx="2826115" cy="5524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990" b="1" dirty="0">
                <a:solidFill>
                  <a:srgbClr val="FF0000"/>
                </a:solidFill>
                <a:latin typeface="Calibri" panose="020F0502020204030204" pitchFamily="34" charset="0"/>
              </a:rPr>
              <a:t>5 x 6 = 30</a:t>
            </a:r>
            <a:endParaRPr lang="en-GB" sz="1682" b="1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7093989-F7DC-4548-9A13-CA41E18A9853}"/>
              </a:ext>
            </a:extLst>
          </p:cNvPr>
          <p:cNvSpPr/>
          <p:nvPr/>
        </p:nvSpPr>
        <p:spPr>
          <a:xfrm>
            <a:off x="8769716" y="3223903"/>
            <a:ext cx="1779654" cy="55245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990" b="1" dirty="0">
                <a:solidFill>
                  <a:srgbClr val="FF0000"/>
                </a:solidFill>
                <a:latin typeface="Calibri" panose="020F0502020204030204" pitchFamily="34" charset="0"/>
              </a:rPr>
              <a:t>→ 5 and 6</a:t>
            </a:r>
            <a:endParaRPr lang="en-GB" sz="1869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5BF1CB1-507D-4088-888C-D709381AA253}"/>
              </a:ext>
            </a:extLst>
          </p:cNvPr>
          <p:cNvSpPr/>
          <p:nvPr/>
        </p:nvSpPr>
        <p:spPr>
          <a:xfrm>
            <a:off x="560523" y="2707886"/>
            <a:ext cx="2826115" cy="5524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990" b="1" dirty="0">
                <a:solidFill>
                  <a:srgbClr val="FF0000"/>
                </a:solidFill>
                <a:latin typeface="Calibri" panose="020F0502020204030204" pitchFamily="34" charset="0"/>
              </a:rPr>
              <a:t>4 x 5 = 20</a:t>
            </a:r>
            <a:endParaRPr lang="en-GB" sz="1682" b="1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7E84686-2F7B-4E9D-84F3-B7743FE0DA25}"/>
              </a:ext>
            </a:extLst>
          </p:cNvPr>
          <p:cNvSpPr/>
          <p:nvPr/>
        </p:nvSpPr>
        <p:spPr>
          <a:xfrm>
            <a:off x="3042261" y="2707886"/>
            <a:ext cx="1779654" cy="55245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990" b="1" dirty="0">
                <a:solidFill>
                  <a:srgbClr val="FF0000"/>
                </a:solidFill>
                <a:latin typeface="Calibri" panose="020F0502020204030204" pitchFamily="34" charset="0"/>
              </a:rPr>
              <a:t>→ 4 and 5</a:t>
            </a:r>
            <a:endParaRPr lang="en-GB" sz="1869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3B4BBBA3-B4EC-4AAD-ABC6-E99853FFBCD2}"/>
              </a:ext>
            </a:extLst>
          </p:cNvPr>
          <p:cNvSpPr/>
          <p:nvPr/>
        </p:nvSpPr>
        <p:spPr>
          <a:xfrm>
            <a:off x="3449169" y="1653631"/>
            <a:ext cx="406335" cy="495072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90BE4D51-AC4D-40EF-9539-E6CAC1EF98A7}"/>
              </a:ext>
            </a:extLst>
          </p:cNvPr>
          <p:cNvSpPr/>
          <p:nvPr/>
        </p:nvSpPr>
        <p:spPr>
          <a:xfrm>
            <a:off x="9182663" y="1632265"/>
            <a:ext cx="406335" cy="495072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9C457D0A-A594-4387-9ECA-B8504DA50F0B}"/>
              </a:ext>
            </a:extLst>
          </p:cNvPr>
          <p:cNvSpPr/>
          <p:nvPr/>
        </p:nvSpPr>
        <p:spPr>
          <a:xfrm>
            <a:off x="3449169" y="2213177"/>
            <a:ext cx="406335" cy="495072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6D0054C1-7DE3-49EF-8052-EF65733A9660}"/>
              </a:ext>
            </a:extLst>
          </p:cNvPr>
          <p:cNvSpPr/>
          <p:nvPr/>
        </p:nvSpPr>
        <p:spPr>
          <a:xfrm>
            <a:off x="9182663" y="2191811"/>
            <a:ext cx="406335" cy="495072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E98F834C-9B01-41BE-B6A3-58433B0A3A6D}"/>
              </a:ext>
            </a:extLst>
          </p:cNvPr>
          <p:cNvSpPr/>
          <p:nvPr/>
        </p:nvSpPr>
        <p:spPr>
          <a:xfrm>
            <a:off x="4431480" y="2736245"/>
            <a:ext cx="406335" cy="495072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C34F590F-85DF-42D5-BCB6-849BAC6E7A82}"/>
              </a:ext>
            </a:extLst>
          </p:cNvPr>
          <p:cNvSpPr/>
          <p:nvPr/>
        </p:nvSpPr>
        <p:spPr>
          <a:xfrm>
            <a:off x="9176213" y="3252596"/>
            <a:ext cx="406335" cy="495072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4E1ACA5F-EBE2-4527-9B5E-436DDBE16369}"/>
              </a:ext>
            </a:extLst>
          </p:cNvPr>
          <p:cNvSpPr/>
          <p:nvPr/>
        </p:nvSpPr>
        <p:spPr>
          <a:xfrm>
            <a:off x="4438577" y="2176638"/>
            <a:ext cx="577301" cy="495072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F5923298-DA23-48F2-99E5-C86C0065EA55}"/>
              </a:ext>
            </a:extLst>
          </p:cNvPr>
          <p:cNvSpPr/>
          <p:nvPr/>
        </p:nvSpPr>
        <p:spPr>
          <a:xfrm>
            <a:off x="10155767" y="2692989"/>
            <a:ext cx="577301" cy="495072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FE92B4EC-21B8-492F-B218-940D65E564F4}"/>
              </a:ext>
            </a:extLst>
          </p:cNvPr>
          <p:cNvSpPr/>
          <p:nvPr/>
        </p:nvSpPr>
        <p:spPr>
          <a:xfrm>
            <a:off x="9269899" y="56402"/>
            <a:ext cx="243611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1, 2, 5 and 10</a:t>
            </a:r>
          </a:p>
        </p:txBody>
      </p:sp>
    </p:spTree>
    <p:extLst>
      <p:ext uri="{BB962C8B-B14F-4D97-AF65-F5344CB8AC3E}">
        <p14:creationId xmlns:p14="http://schemas.microsoft.com/office/powerpoint/2010/main" val="6887615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20" grpId="0"/>
      <p:bldP spid="21" grpId="0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/>
    </p:bldLst>
  </p:timing>
</p:sld>
</file>

<file path=ppt/slides/slide1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A2F53F8-D2E1-4E10-A4A8-92F5BE6244FA}"/>
              </a:ext>
            </a:extLst>
          </p:cNvPr>
          <p:cNvSpPr/>
          <p:nvPr/>
        </p:nvSpPr>
        <p:spPr>
          <a:xfrm>
            <a:off x="56123" y="50000"/>
            <a:ext cx="867776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/>
              <a:t>Write three factors of 30 that are not factors of 15</a:t>
            </a:r>
            <a:endParaRPr lang="en-GB" sz="3200" b="1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73034DA-BDFA-4E72-8001-BB8B845D70B6}"/>
              </a:ext>
            </a:extLst>
          </p:cNvPr>
          <p:cNvSpPr/>
          <p:nvPr/>
        </p:nvSpPr>
        <p:spPr>
          <a:xfrm>
            <a:off x="568544" y="1741328"/>
            <a:ext cx="2826115" cy="5524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990" b="1" dirty="0">
                <a:solidFill>
                  <a:srgbClr val="FF0000"/>
                </a:solidFill>
                <a:latin typeface="Calibri" panose="020F0502020204030204" pitchFamily="34" charset="0"/>
              </a:rPr>
              <a:t>1 x 15 = 15</a:t>
            </a:r>
            <a:endParaRPr lang="en-GB" sz="1682" b="1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8185BC0-058F-429F-A781-71826E9281A5}"/>
              </a:ext>
            </a:extLst>
          </p:cNvPr>
          <p:cNvSpPr/>
          <p:nvPr/>
        </p:nvSpPr>
        <p:spPr>
          <a:xfrm>
            <a:off x="3051120" y="1741328"/>
            <a:ext cx="1973617" cy="55245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990" b="1" dirty="0">
                <a:solidFill>
                  <a:srgbClr val="FF0000"/>
                </a:solidFill>
                <a:latin typeface="Calibri" panose="020F0502020204030204" pitchFamily="34" charset="0"/>
              </a:rPr>
              <a:t>→ 1 and 15</a:t>
            </a:r>
            <a:endParaRPr lang="en-GB" sz="1869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0A6FEE9-9E40-4978-8700-86286E8EB905}"/>
              </a:ext>
            </a:extLst>
          </p:cNvPr>
          <p:cNvSpPr/>
          <p:nvPr/>
        </p:nvSpPr>
        <p:spPr>
          <a:xfrm>
            <a:off x="568544" y="2289402"/>
            <a:ext cx="2826115" cy="5524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990" b="1" dirty="0">
                <a:solidFill>
                  <a:srgbClr val="FF0000"/>
                </a:solidFill>
                <a:latin typeface="Calibri" panose="020F0502020204030204" pitchFamily="34" charset="0"/>
              </a:rPr>
              <a:t>3 x 5 = 15</a:t>
            </a:r>
            <a:endParaRPr lang="en-GB" sz="1682" b="1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4A60C7A-B652-447F-A490-29D4C8590B27}"/>
              </a:ext>
            </a:extLst>
          </p:cNvPr>
          <p:cNvSpPr/>
          <p:nvPr/>
        </p:nvSpPr>
        <p:spPr>
          <a:xfrm>
            <a:off x="3050282" y="2289402"/>
            <a:ext cx="1779654" cy="55245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990" b="1" dirty="0">
                <a:solidFill>
                  <a:srgbClr val="FF0000"/>
                </a:solidFill>
                <a:latin typeface="Calibri" panose="020F0502020204030204" pitchFamily="34" charset="0"/>
              </a:rPr>
              <a:t>→ 3 and 5</a:t>
            </a:r>
            <a:endParaRPr lang="en-GB" sz="1869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9E0E84C-289E-4ED7-AA9A-8B1B97328693}"/>
              </a:ext>
            </a:extLst>
          </p:cNvPr>
          <p:cNvSpPr/>
          <p:nvPr/>
        </p:nvSpPr>
        <p:spPr>
          <a:xfrm>
            <a:off x="501256" y="1010921"/>
            <a:ext cx="3229846" cy="4950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617" b="1" dirty="0">
                <a:solidFill>
                  <a:srgbClr val="FF0000"/>
                </a:solidFill>
                <a:latin typeface="Calibri" panose="020F0502020204030204" pitchFamily="34" charset="0"/>
              </a:rPr>
              <a:t>Factors of 15: 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6180BDD-A88D-4D2A-9D53-909C6211EADF}"/>
              </a:ext>
            </a:extLst>
          </p:cNvPr>
          <p:cNvSpPr/>
          <p:nvPr/>
        </p:nvSpPr>
        <p:spPr>
          <a:xfrm>
            <a:off x="6213678" y="1739701"/>
            <a:ext cx="2826115" cy="5524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990" b="1" dirty="0">
                <a:solidFill>
                  <a:srgbClr val="FF0000"/>
                </a:solidFill>
                <a:latin typeface="Calibri" panose="020F0502020204030204" pitchFamily="34" charset="0"/>
              </a:rPr>
              <a:t>1 x 30 = 30</a:t>
            </a:r>
            <a:endParaRPr lang="en-GB" sz="1682" b="1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6FCD4DF-25CD-4E1E-9050-A807A9277C12}"/>
              </a:ext>
            </a:extLst>
          </p:cNvPr>
          <p:cNvSpPr/>
          <p:nvPr/>
        </p:nvSpPr>
        <p:spPr>
          <a:xfrm>
            <a:off x="8777736" y="1739701"/>
            <a:ext cx="1973617" cy="55245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990" b="1" dirty="0">
                <a:solidFill>
                  <a:srgbClr val="FF0000"/>
                </a:solidFill>
                <a:latin typeface="Calibri" panose="020F0502020204030204" pitchFamily="34" charset="0"/>
              </a:rPr>
              <a:t>→ 1 and 30</a:t>
            </a:r>
            <a:endParaRPr lang="en-GB" sz="1869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20A7773-3A98-4EBB-8012-0FF4285E4CCB}"/>
              </a:ext>
            </a:extLst>
          </p:cNvPr>
          <p:cNvSpPr/>
          <p:nvPr/>
        </p:nvSpPr>
        <p:spPr>
          <a:xfrm>
            <a:off x="6213678" y="2287775"/>
            <a:ext cx="2826115" cy="5524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990" b="1" dirty="0">
                <a:solidFill>
                  <a:srgbClr val="FF0000"/>
                </a:solidFill>
                <a:latin typeface="Calibri" panose="020F0502020204030204" pitchFamily="34" charset="0"/>
              </a:rPr>
              <a:t>2 x 15 = 30</a:t>
            </a:r>
            <a:endParaRPr lang="en-GB" sz="1682" b="1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0481E2D-337F-4FF6-99E0-6352FA404015}"/>
              </a:ext>
            </a:extLst>
          </p:cNvPr>
          <p:cNvSpPr/>
          <p:nvPr/>
        </p:nvSpPr>
        <p:spPr>
          <a:xfrm>
            <a:off x="8770639" y="2287775"/>
            <a:ext cx="1973617" cy="55245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990" b="1" dirty="0">
                <a:solidFill>
                  <a:srgbClr val="FF0000"/>
                </a:solidFill>
                <a:latin typeface="Calibri" panose="020F0502020204030204" pitchFamily="34" charset="0"/>
              </a:rPr>
              <a:t>→ 2 and 15</a:t>
            </a:r>
            <a:endParaRPr lang="en-GB" sz="1869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7F76C4E-996E-4DED-B7AC-81DC26F2CA25}"/>
              </a:ext>
            </a:extLst>
          </p:cNvPr>
          <p:cNvSpPr/>
          <p:nvPr/>
        </p:nvSpPr>
        <p:spPr>
          <a:xfrm>
            <a:off x="6146388" y="1009294"/>
            <a:ext cx="2967790" cy="4950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617" b="1" dirty="0">
                <a:solidFill>
                  <a:srgbClr val="FF0000"/>
                </a:solidFill>
                <a:latin typeface="Calibri" panose="020F0502020204030204" pitchFamily="34" charset="0"/>
              </a:rPr>
              <a:t>Factors of 30: 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F01CCD6-92A8-444E-90D1-3848E3B3B71F}"/>
              </a:ext>
            </a:extLst>
          </p:cNvPr>
          <p:cNvSpPr/>
          <p:nvPr/>
        </p:nvSpPr>
        <p:spPr>
          <a:xfrm>
            <a:off x="6220775" y="2826083"/>
            <a:ext cx="2826115" cy="5524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990" b="1" dirty="0">
                <a:solidFill>
                  <a:srgbClr val="FF0000"/>
                </a:solidFill>
                <a:latin typeface="Calibri" panose="020F0502020204030204" pitchFamily="34" charset="0"/>
              </a:rPr>
              <a:t>3 x 10 = 30</a:t>
            </a:r>
            <a:endParaRPr lang="en-GB" sz="1682" b="1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9AF8C9E-B02B-4F2E-BB82-DD7AB4E87386}"/>
              </a:ext>
            </a:extLst>
          </p:cNvPr>
          <p:cNvSpPr/>
          <p:nvPr/>
        </p:nvSpPr>
        <p:spPr>
          <a:xfrm>
            <a:off x="8777736" y="2826083"/>
            <a:ext cx="1973617" cy="55245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990" b="1" dirty="0">
                <a:solidFill>
                  <a:srgbClr val="FF0000"/>
                </a:solidFill>
                <a:latin typeface="Calibri" panose="020F0502020204030204" pitchFamily="34" charset="0"/>
              </a:rPr>
              <a:t>→ 3 and 10</a:t>
            </a:r>
            <a:endParaRPr lang="en-GB" sz="1869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A8A42B3-20C3-437A-98C6-E1BFD77A8559}"/>
              </a:ext>
            </a:extLst>
          </p:cNvPr>
          <p:cNvSpPr/>
          <p:nvPr/>
        </p:nvSpPr>
        <p:spPr>
          <a:xfrm>
            <a:off x="6220775" y="3356251"/>
            <a:ext cx="2826115" cy="5524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990" b="1" dirty="0">
                <a:solidFill>
                  <a:srgbClr val="FF0000"/>
                </a:solidFill>
                <a:latin typeface="Calibri" panose="020F0502020204030204" pitchFamily="34" charset="0"/>
              </a:rPr>
              <a:t>5 x 6 = 30</a:t>
            </a:r>
            <a:endParaRPr lang="en-GB" sz="1682" b="1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5B727E5-8409-4699-847C-3530D9A04E54}"/>
              </a:ext>
            </a:extLst>
          </p:cNvPr>
          <p:cNvSpPr/>
          <p:nvPr/>
        </p:nvSpPr>
        <p:spPr>
          <a:xfrm>
            <a:off x="8777737" y="3356251"/>
            <a:ext cx="1779654" cy="55245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990" b="1" dirty="0">
                <a:solidFill>
                  <a:srgbClr val="FF0000"/>
                </a:solidFill>
                <a:latin typeface="Calibri" panose="020F0502020204030204" pitchFamily="34" charset="0"/>
              </a:rPr>
              <a:t>→ 5 and 6</a:t>
            </a:r>
            <a:endParaRPr lang="en-GB" sz="1869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51A56C7-6139-4610-B76D-DDBA87713736}"/>
              </a:ext>
            </a:extLst>
          </p:cNvPr>
          <p:cNvSpPr/>
          <p:nvPr/>
        </p:nvSpPr>
        <p:spPr>
          <a:xfrm>
            <a:off x="3384476" y="1661987"/>
            <a:ext cx="60465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Segoe UI Symbol" panose="020B0502040204020203" pitchFamily="34" charset="0"/>
              </a:rPr>
              <a:t>✘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E8F94DE-36F2-42A1-99A8-F89CDE7E8ED3}"/>
              </a:ext>
            </a:extLst>
          </p:cNvPr>
          <p:cNvSpPr/>
          <p:nvPr/>
        </p:nvSpPr>
        <p:spPr>
          <a:xfrm>
            <a:off x="9073598" y="1659795"/>
            <a:ext cx="60465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Segoe UI Symbol" panose="020B0502040204020203" pitchFamily="34" charset="0"/>
              </a:rPr>
              <a:t>✘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07C5CAD-40A0-464A-B196-C14561B05E64}"/>
              </a:ext>
            </a:extLst>
          </p:cNvPr>
          <p:cNvSpPr/>
          <p:nvPr/>
        </p:nvSpPr>
        <p:spPr>
          <a:xfrm>
            <a:off x="4420084" y="1666440"/>
            <a:ext cx="60465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Segoe UI Symbol" panose="020B0502040204020203" pitchFamily="34" charset="0"/>
              </a:rPr>
              <a:t>✘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A26E711-FB65-4709-856D-623B7BED3C05}"/>
              </a:ext>
            </a:extLst>
          </p:cNvPr>
          <p:cNvSpPr/>
          <p:nvPr/>
        </p:nvSpPr>
        <p:spPr>
          <a:xfrm>
            <a:off x="10153797" y="2203301"/>
            <a:ext cx="60465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Segoe UI Symbol" panose="020B0502040204020203" pitchFamily="34" charset="0"/>
              </a:rPr>
              <a:t>✘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78A9AE6D-FDA7-476F-8DCF-6BB254600DB6}"/>
              </a:ext>
            </a:extLst>
          </p:cNvPr>
          <p:cNvSpPr/>
          <p:nvPr/>
        </p:nvSpPr>
        <p:spPr>
          <a:xfrm>
            <a:off x="3384476" y="2214728"/>
            <a:ext cx="60465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Segoe UI Symbol" panose="020B0502040204020203" pitchFamily="34" charset="0"/>
              </a:rPr>
              <a:t>✘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3C8CBCD0-05AE-44C5-B061-2CD56E1D3AB8}"/>
              </a:ext>
            </a:extLst>
          </p:cNvPr>
          <p:cNvSpPr/>
          <p:nvPr/>
        </p:nvSpPr>
        <p:spPr>
          <a:xfrm>
            <a:off x="9073598" y="2744300"/>
            <a:ext cx="60465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Segoe UI Symbol" panose="020B0502040204020203" pitchFamily="34" charset="0"/>
              </a:rPr>
              <a:t>✘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E39A1589-117B-430A-92DB-7CD63B67CD30}"/>
              </a:ext>
            </a:extLst>
          </p:cNvPr>
          <p:cNvSpPr/>
          <p:nvPr/>
        </p:nvSpPr>
        <p:spPr>
          <a:xfrm>
            <a:off x="4330544" y="2214728"/>
            <a:ext cx="60465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Segoe UI Symbol" panose="020B0502040204020203" pitchFamily="34" charset="0"/>
              </a:rPr>
              <a:t>✘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78A3D0EE-8301-450B-8EEF-DDAE4194B3F1}"/>
              </a:ext>
            </a:extLst>
          </p:cNvPr>
          <p:cNvSpPr/>
          <p:nvPr/>
        </p:nvSpPr>
        <p:spPr>
          <a:xfrm>
            <a:off x="9073598" y="3268072"/>
            <a:ext cx="60465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Segoe UI Symbol" panose="020B0502040204020203" pitchFamily="34" charset="0"/>
              </a:rPr>
              <a:t>✘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B8724A41-522B-4507-829E-254418EFCDDA}"/>
              </a:ext>
            </a:extLst>
          </p:cNvPr>
          <p:cNvSpPr/>
          <p:nvPr/>
        </p:nvSpPr>
        <p:spPr>
          <a:xfrm>
            <a:off x="8650501" y="71192"/>
            <a:ext cx="203132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2, 6, 10, 30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83346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</p:bldLst>
  </p:timing>
</p:sld>
</file>

<file path=ppt/slides/slide1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756892-2AB3-43E0-96EB-FC02DE2F2E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Identify prime numbers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3D9BDB-B92E-4FD4-B160-C789AB2654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41070338"/>
      </p:ext>
    </p:extLst>
  </p:cSld>
  <p:clrMapOvr>
    <a:masterClrMapping/>
  </p:clrMapOvr>
</p:sld>
</file>

<file path=ppt/slides/slide1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Circle the two prime numbers.</a:t>
            </a:r>
          </a:p>
          <a:p>
            <a:endParaRPr lang="en-US" sz="3200" b="1" dirty="0"/>
          </a:p>
          <a:p>
            <a:r>
              <a:rPr lang="en-US" sz="3200" dirty="0"/>
              <a:t>       29          39          49          59          69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7581D938-7A47-4A8E-A4D4-F88145F5BB4A}"/>
              </a:ext>
            </a:extLst>
          </p:cNvPr>
          <p:cNvSpPr/>
          <p:nvPr/>
        </p:nvSpPr>
        <p:spPr>
          <a:xfrm>
            <a:off x="611333" y="970336"/>
            <a:ext cx="735118" cy="687424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63EC966F-DAAF-4A8E-88BA-FEB22444D3C4}"/>
              </a:ext>
            </a:extLst>
          </p:cNvPr>
          <p:cNvSpPr/>
          <p:nvPr/>
        </p:nvSpPr>
        <p:spPr>
          <a:xfrm>
            <a:off x="4630883" y="970336"/>
            <a:ext cx="735118" cy="687424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B9286CD-87C1-495A-A869-A1D11D6A4BE0}"/>
              </a:ext>
            </a:extLst>
          </p:cNvPr>
          <p:cNvSpPr txBox="1"/>
          <p:nvPr/>
        </p:nvSpPr>
        <p:spPr>
          <a:xfrm>
            <a:off x="1821068" y="2223007"/>
            <a:ext cx="107625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3 9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17B2AD1-3E4E-4A95-9350-66433749A111}"/>
              </a:ext>
            </a:extLst>
          </p:cNvPr>
          <p:cNvSpPr txBox="1"/>
          <p:nvPr/>
        </p:nvSpPr>
        <p:spPr>
          <a:xfrm>
            <a:off x="1346451" y="2236070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BA76A1B5-DB01-481C-805A-6DEFC8BBC064}"/>
              </a:ext>
            </a:extLst>
          </p:cNvPr>
          <p:cNvCxnSpPr>
            <a:cxnSpLocks/>
          </p:cNvCxnSpPr>
          <p:nvPr/>
        </p:nvCxnSpPr>
        <p:spPr>
          <a:xfrm>
            <a:off x="1821068" y="2285627"/>
            <a:ext cx="906753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D6CD48A-25F7-468B-8A53-B857E5947415}"/>
              </a:ext>
            </a:extLst>
          </p:cNvPr>
          <p:cNvCxnSpPr>
            <a:cxnSpLocks/>
          </p:cNvCxnSpPr>
          <p:nvPr/>
        </p:nvCxnSpPr>
        <p:spPr>
          <a:xfrm>
            <a:off x="1840020" y="2285627"/>
            <a:ext cx="0" cy="45853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8CA1A9FC-A10A-4BFD-A236-8CDFF797EB8E}"/>
              </a:ext>
            </a:extLst>
          </p:cNvPr>
          <p:cNvSpPr txBox="1"/>
          <p:nvPr/>
        </p:nvSpPr>
        <p:spPr>
          <a:xfrm>
            <a:off x="1821439" y="1785317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CE83CEC-939C-4B1C-8064-BE381758AF14}"/>
              </a:ext>
            </a:extLst>
          </p:cNvPr>
          <p:cNvSpPr txBox="1"/>
          <p:nvPr/>
        </p:nvSpPr>
        <p:spPr>
          <a:xfrm>
            <a:off x="2244445" y="1785317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AF0B193-A820-4E2D-824A-FEE6FC0CC21A}"/>
              </a:ext>
            </a:extLst>
          </p:cNvPr>
          <p:cNvSpPr txBox="1"/>
          <p:nvPr/>
        </p:nvSpPr>
        <p:spPr>
          <a:xfrm>
            <a:off x="6638428" y="2223007"/>
            <a:ext cx="107625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6 9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86FE674-5B57-4711-98C2-5B5FF12CC2BB}"/>
              </a:ext>
            </a:extLst>
          </p:cNvPr>
          <p:cNvSpPr txBox="1"/>
          <p:nvPr/>
        </p:nvSpPr>
        <p:spPr>
          <a:xfrm>
            <a:off x="6163811" y="2236070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D6E588CD-1550-47F1-9495-61AA30AD583D}"/>
              </a:ext>
            </a:extLst>
          </p:cNvPr>
          <p:cNvCxnSpPr>
            <a:cxnSpLocks/>
          </p:cNvCxnSpPr>
          <p:nvPr/>
        </p:nvCxnSpPr>
        <p:spPr>
          <a:xfrm>
            <a:off x="6638428" y="2285627"/>
            <a:ext cx="906753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12E0889B-CBA6-4E7A-8653-10BD0A0B10D3}"/>
              </a:ext>
            </a:extLst>
          </p:cNvPr>
          <p:cNvCxnSpPr>
            <a:cxnSpLocks/>
          </p:cNvCxnSpPr>
          <p:nvPr/>
        </p:nvCxnSpPr>
        <p:spPr>
          <a:xfrm>
            <a:off x="6657380" y="2285627"/>
            <a:ext cx="0" cy="45853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0DD6F6EB-93A2-472C-AD3A-519DFD9F1F07}"/>
              </a:ext>
            </a:extLst>
          </p:cNvPr>
          <p:cNvSpPr txBox="1"/>
          <p:nvPr/>
        </p:nvSpPr>
        <p:spPr>
          <a:xfrm>
            <a:off x="6638799" y="1785317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5E1F76C-83C4-4EDD-B90F-28C28A534C7A}"/>
              </a:ext>
            </a:extLst>
          </p:cNvPr>
          <p:cNvSpPr txBox="1"/>
          <p:nvPr/>
        </p:nvSpPr>
        <p:spPr>
          <a:xfrm>
            <a:off x="7061805" y="1785317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CAB0D7C-9B2B-4B6D-BD2C-A3EF552CE1CE}"/>
              </a:ext>
            </a:extLst>
          </p:cNvPr>
          <p:cNvSpPr txBox="1"/>
          <p:nvPr/>
        </p:nvSpPr>
        <p:spPr>
          <a:xfrm>
            <a:off x="3210053" y="1785317"/>
            <a:ext cx="264102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49 </a:t>
            </a:r>
            <a:r>
              <a:rPr lang="en-GB" sz="3500" dirty="0">
                <a:solidFill>
                  <a:srgbClr val="FF0000"/>
                </a:solidFill>
                <a:latin typeface="Arial Black" panose="020B0A04020102020204" pitchFamily="34" charset="0"/>
              </a:rPr>
              <a:t>÷ 7 = 7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48735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/>
      <p:bldP spid="7" grpId="0"/>
      <p:bldP spid="10" grpId="0"/>
      <p:bldP spid="11" grpId="0"/>
      <p:bldP spid="13" grpId="0"/>
      <p:bldP spid="14" grpId="0"/>
      <p:bldP spid="17" grpId="0"/>
      <p:bldP spid="18" grpId="0"/>
      <p:bldP spid="20" grpId="0"/>
    </p:bldLst>
  </p:timing>
</p:sld>
</file>

<file path=ppt/slides/slide1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7DDE327-7986-4087-9E0A-6FC933585A7A}"/>
              </a:ext>
            </a:extLst>
          </p:cNvPr>
          <p:cNvSpPr/>
          <p:nvPr/>
        </p:nvSpPr>
        <p:spPr>
          <a:xfrm>
            <a:off x="56123" y="50000"/>
            <a:ext cx="11161376" cy="20928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Circle the prime number. </a:t>
            </a:r>
          </a:p>
          <a:p>
            <a:endParaRPr lang="en-US" sz="1600" b="1" dirty="0"/>
          </a:p>
          <a:p>
            <a:r>
              <a:rPr lang="en-US" sz="3200" dirty="0"/>
              <a:t>	95 	89 	87 </a:t>
            </a:r>
          </a:p>
          <a:p>
            <a:endParaRPr lang="en-US" sz="1600" b="1" dirty="0"/>
          </a:p>
          <a:p>
            <a:r>
              <a:rPr lang="en-US" sz="3200" b="1" dirty="0"/>
              <a:t>Explain how you know the other numbers are not prime.</a:t>
            </a:r>
            <a:endParaRPr lang="en-GB" sz="3200" b="1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E800F40-39DB-4B06-A0EC-3BFAF94B5852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9236CCAB-A4EB-4D0E-B7D2-CEBA4B4ADC05}"/>
              </a:ext>
            </a:extLst>
          </p:cNvPr>
          <p:cNvSpPr/>
          <p:nvPr/>
        </p:nvSpPr>
        <p:spPr>
          <a:xfrm>
            <a:off x="1801091" y="750076"/>
            <a:ext cx="748146" cy="692727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7A86BCD-FF85-4CC4-8729-E018BD7FF714}"/>
              </a:ext>
            </a:extLst>
          </p:cNvPr>
          <p:cNvSpPr txBox="1"/>
          <p:nvPr/>
        </p:nvSpPr>
        <p:spPr>
          <a:xfrm>
            <a:off x="695201" y="2378960"/>
            <a:ext cx="488818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95 is in the 5 times table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3FC7260-D286-4320-B401-321FC9410503}"/>
              </a:ext>
            </a:extLst>
          </p:cNvPr>
          <p:cNvSpPr txBox="1"/>
          <p:nvPr/>
        </p:nvSpPr>
        <p:spPr>
          <a:xfrm>
            <a:off x="5532369" y="2580571"/>
            <a:ext cx="107625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9 5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6A86800-B267-4861-BFA7-85475C4AE26A}"/>
              </a:ext>
            </a:extLst>
          </p:cNvPr>
          <p:cNvSpPr txBox="1"/>
          <p:nvPr/>
        </p:nvSpPr>
        <p:spPr>
          <a:xfrm>
            <a:off x="5057752" y="2593634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857CEABB-6296-445A-9242-CFCDEA50AE59}"/>
              </a:ext>
            </a:extLst>
          </p:cNvPr>
          <p:cNvCxnSpPr>
            <a:cxnSpLocks/>
          </p:cNvCxnSpPr>
          <p:nvPr/>
        </p:nvCxnSpPr>
        <p:spPr>
          <a:xfrm>
            <a:off x="5532369" y="2643191"/>
            <a:ext cx="906753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DD8DA84-5043-4530-AF25-F6C282C02AD0}"/>
              </a:ext>
            </a:extLst>
          </p:cNvPr>
          <p:cNvCxnSpPr>
            <a:cxnSpLocks/>
          </p:cNvCxnSpPr>
          <p:nvPr/>
        </p:nvCxnSpPr>
        <p:spPr>
          <a:xfrm>
            <a:off x="5551321" y="2643191"/>
            <a:ext cx="0" cy="45853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37E16397-BA62-4F3C-B529-CD750E72AF08}"/>
              </a:ext>
            </a:extLst>
          </p:cNvPr>
          <p:cNvSpPr txBox="1"/>
          <p:nvPr/>
        </p:nvSpPr>
        <p:spPr>
          <a:xfrm>
            <a:off x="5532740" y="2142881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60C918F-125B-4CA6-BF17-9A4A985ED57C}"/>
              </a:ext>
            </a:extLst>
          </p:cNvPr>
          <p:cNvSpPr txBox="1"/>
          <p:nvPr/>
        </p:nvSpPr>
        <p:spPr>
          <a:xfrm>
            <a:off x="5955746" y="2142881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40C8D97-583B-4915-92E3-CEE4B45250F0}"/>
              </a:ext>
            </a:extLst>
          </p:cNvPr>
          <p:cNvSpPr txBox="1"/>
          <p:nvPr/>
        </p:nvSpPr>
        <p:spPr>
          <a:xfrm>
            <a:off x="5827919" y="2617098"/>
            <a:ext cx="4474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CB247A5-D409-40B8-B089-ED5E5800AA77}"/>
              </a:ext>
            </a:extLst>
          </p:cNvPr>
          <p:cNvSpPr txBox="1"/>
          <p:nvPr/>
        </p:nvSpPr>
        <p:spPr>
          <a:xfrm>
            <a:off x="695201" y="3743222"/>
            <a:ext cx="488818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87 is in the 3 times table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5290AD3-4067-4344-85D7-DBF61B3A8808}"/>
              </a:ext>
            </a:extLst>
          </p:cNvPr>
          <p:cNvSpPr txBox="1"/>
          <p:nvPr/>
        </p:nvSpPr>
        <p:spPr>
          <a:xfrm>
            <a:off x="5532369" y="4084178"/>
            <a:ext cx="107625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8 7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AF856AA-F407-4409-B3CB-800915AEF7C2}"/>
              </a:ext>
            </a:extLst>
          </p:cNvPr>
          <p:cNvSpPr txBox="1"/>
          <p:nvPr/>
        </p:nvSpPr>
        <p:spPr>
          <a:xfrm>
            <a:off x="5057752" y="4097241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EFF4EB8C-EEF4-45CC-86D3-29B0F755A5FE}"/>
              </a:ext>
            </a:extLst>
          </p:cNvPr>
          <p:cNvCxnSpPr>
            <a:cxnSpLocks/>
          </p:cNvCxnSpPr>
          <p:nvPr/>
        </p:nvCxnSpPr>
        <p:spPr>
          <a:xfrm>
            <a:off x="5532369" y="4146798"/>
            <a:ext cx="906753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31EEDDD2-4FA3-4DA6-A423-F81E5BE80014}"/>
              </a:ext>
            </a:extLst>
          </p:cNvPr>
          <p:cNvCxnSpPr>
            <a:cxnSpLocks/>
          </p:cNvCxnSpPr>
          <p:nvPr/>
        </p:nvCxnSpPr>
        <p:spPr>
          <a:xfrm>
            <a:off x="5551321" y="4146798"/>
            <a:ext cx="0" cy="45853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BE0E368F-A3FE-4D13-A662-80F5FBED93E5}"/>
              </a:ext>
            </a:extLst>
          </p:cNvPr>
          <p:cNvSpPr txBox="1"/>
          <p:nvPr/>
        </p:nvSpPr>
        <p:spPr>
          <a:xfrm>
            <a:off x="5532740" y="3646488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244B8D1-F0C6-414C-AD08-5715E77948CC}"/>
              </a:ext>
            </a:extLst>
          </p:cNvPr>
          <p:cNvSpPr txBox="1"/>
          <p:nvPr/>
        </p:nvSpPr>
        <p:spPr>
          <a:xfrm>
            <a:off x="5955746" y="3646488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71EB1EE-2F74-4AF4-935B-302A69F68FEC}"/>
              </a:ext>
            </a:extLst>
          </p:cNvPr>
          <p:cNvSpPr txBox="1"/>
          <p:nvPr/>
        </p:nvSpPr>
        <p:spPr>
          <a:xfrm>
            <a:off x="5821943" y="4120705"/>
            <a:ext cx="4474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EEA6341-47B3-47E6-B366-3E16E8969ADD}"/>
              </a:ext>
            </a:extLst>
          </p:cNvPr>
          <p:cNvSpPr txBox="1"/>
          <p:nvPr/>
        </p:nvSpPr>
        <p:spPr>
          <a:xfrm>
            <a:off x="695200" y="4837910"/>
            <a:ext cx="91672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89 is only in the 1 times table and the 89 times table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D99576F-9880-4024-8EB9-59195BA0506A}"/>
              </a:ext>
            </a:extLst>
          </p:cNvPr>
          <p:cNvSpPr txBox="1"/>
          <p:nvPr/>
        </p:nvSpPr>
        <p:spPr>
          <a:xfrm>
            <a:off x="695199" y="5352369"/>
            <a:ext cx="91672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and a number with only 2 factors is a prime number.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BEA42C9-2925-4775-B817-72EC97535280}"/>
              </a:ext>
            </a:extLst>
          </p:cNvPr>
          <p:cNvSpPr txBox="1"/>
          <p:nvPr/>
        </p:nvSpPr>
        <p:spPr>
          <a:xfrm>
            <a:off x="695198" y="5894555"/>
            <a:ext cx="91672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95 and 87 have more than 2 factors. </a:t>
            </a:r>
          </a:p>
        </p:txBody>
      </p:sp>
    </p:spTree>
    <p:extLst>
      <p:ext uri="{BB962C8B-B14F-4D97-AF65-F5344CB8AC3E}">
        <p14:creationId xmlns:p14="http://schemas.microsoft.com/office/powerpoint/2010/main" val="28477107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/>
      <p:bldP spid="7" grpId="0"/>
      <p:bldP spid="10" grpId="0"/>
      <p:bldP spid="11" grpId="0"/>
      <p:bldP spid="12" grpId="0"/>
      <p:bldP spid="13" grpId="0"/>
      <p:bldP spid="14" grpId="0"/>
      <p:bldP spid="15" grpId="0"/>
      <p:bldP spid="18" grpId="0"/>
      <p:bldP spid="19" grpId="0"/>
      <p:bldP spid="20" grpId="0"/>
      <p:bldP spid="21" grpId="0"/>
      <p:bldP spid="22" grpId="0"/>
      <p:bldP spid="23" grpId="0"/>
    </p:bldLst>
  </p:timing>
</p:sld>
</file>

<file path=ppt/slides/slide1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Here is a diagram for sorting numbers.</a:t>
            </a:r>
          </a:p>
          <a:p>
            <a:r>
              <a:rPr lang="en-US" sz="3200" b="1" dirty="0"/>
              <a:t>Write these three numbers in the correct boxes.</a:t>
            </a:r>
          </a:p>
          <a:p>
            <a:r>
              <a:rPr lang="en-US" sz="3200" b="1" dirty="0"/>
              <a:t>You may not need to use all of the boxes.</a:t>
            </a:r>
          </a:p>
          <a:p>
            <a:r>
              <a:rPr lang="en-US" sz="3200" dirty="0"/>
              <a:t>          9          17          20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9A27EF5-06C5-4B7F-AFD2-BB1B989804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8875" y="2112103"/>
            <a:ext cx="9032411" cy="421814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BBF083A-056F-4C87-AEC2-F945D4EFF28F}"/>
              </a:ext>
            </a:extLst>
          </p:cNvPr>
          <p:cNvSpPr txBox="1"/>
          <p:nvPr/>
        </p:nvSpPr>
        <p:spPr>
          <a:xfrm>
            <a:off x="1682253" y="3942855"/>
            <a:ext cx="4560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9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EE2543B-6971-47BC-955D-21272C6B3E17}"/>
              </a:ext>
            </a:extLst>
          </p:cNvPr>
          <p:cNvSpPr txBox="1"/>
          <p:nvPr/>
        </p:nvSpPr>
        <p:spPr>
          <a:xfrm>
            <a:off x="2608376" y="5094062"/>
            <a:ext cx="29483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in the 3 times table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78F0780-54EC-43BD-903C-F9500E86BAB4}"/>
              </a:ext>
            </a:extLst>
          </p:cNvPr>
          <p:cNvSpPr txBox="1"/>
          <p:nvPr/>
        </p:nvSpPr>
        <p:spPr>
          <a:xfrm>
            <a:off x="4744321" y="6255840"/>
            <a:ext cx="38510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doesn’t end in 0, 2, 4, 6 or 8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C2FBD58-90F4-48D7-9AF1-493ABE826F97}"/>
              </a:ext>
            </a:extLst>
          </p:cNvPr>
          <p:cNvSpPr txBox="1"/>
          <p:nvPr/>
        </p:nvSpPr>
        <p:spPr>
          <a:xfrm>
            <a:off x="8319269" y="5628861"/>
            <a:ext cx="45603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9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6356DB4-1463-44FC-8A08-05A838EAF6DA}"/>
              </a:ext>
            </a:extLst>
          </p:cNvPr>
          <p:cNvSpPr txBox="1"/>
          <p:nvPr/>
        </p:nvSpPr>
        <p:spPr>
          <a:xfrm>
            <a:off x="1583779" y="3942855"/>
            <a:ext cx="6529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17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B7FF7F9-C094-45FA-81FC-4308975C03FA}"/>
              </a:ext>
            </a:extLst>
          </p:cNvPr>
          <p:cNvSpPr txBox="1"/>
          <p:nvPr/>
        </p:nvSpPr>
        <p:spPr>
          <a:xfrm>
            <a:off x="2924899" y="2572434"/>
            <a:ext cx="233641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only in the 1 and 17 times tables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A962677-D80F-4E5C-BFDA-0518FE2B1E88}"/>
              </a:ext>
            </a:extLst>
          </p:cNvPr>
          <p:cNvSpPr txBox="1"/>
          <p:nvPr/>
        </p:nvSpPr>
        <p:spPr>
          <a:xfrm>
            <a:off x="4814659" y="3872711"/>
            <a:ext cx="38510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doesn’t end in 0, 2, 4, 6 or 8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3236C27-CDCB-4DC1-80CF-FAE7E83052D7}"/>
              </a:ext>
            </a:extLst>
          </p:cNvPr>
          <p:cNvSpPr txBox="1"/>
          <p:nvPr/>
        </p:nvSpPr>
        <p:spPr>
          <a:xfrm>
            <a:off x="8261757" y="3359075"/>
            <a:ext cx="6529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17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0CAD3DA-715D-45A4-BE10-8C08160CE4EB}"/>
              </a:ext>
            </a:extLst>
          </p:cNvPr>
          <p:cNvSpPr txBox="1"/>
          <p:nvPr/>
        </p:nvSpPr>
        <p:spPr>
          <a:xfrm>
            <a:off x="1583779" y="3942855"/>
            <a:ext cx="6529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20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E7D8ACD-C16F-436F-95DB-C1979519CB65}"/>
              </a:ext>
            </a:extLst>
          </p:cNvPr>
          <p:cNvSpPr txBox="1"/>
          <p:nvPr/>
        </p:nvSpPr>
        <p:spPr>
          <a:xfrm>
            <a:off x="2608376" y="5094062"/>
            <a:ext cx="23434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in the 2, 4, 5 and 10 times tables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4E09DCB-DB14-47D9-8923-5137F257FEA0}"/>
              </a:ext>
            </a:extLst>
          </p:cNvPr>
          <p:cNvSpPr txBox="1"/>
          <p:nvPr/>
        </p:nvSpPr>
        <p:spPr>
          <a:xfrm>
            <a:off x="5648831" y="4632397"/>
            <a:ext cx="23434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ends in 0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7FB6465-46B9-4947-BCCB-7F131453AAE5}"/>
              </a:ext>
            </a:extLst>
          </p:cNvPr>
          <p:cNvSpPr txBox="1"/>
          <p:nvPr/>
        </p:nvSpPr>
        <p:spPr>
          <a:xfrm>
            <a:off x="8255887" y="4493968"/>
            <a:ext cx="6529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20</a:t>
            </a:r>
          </a:p>
        </p:txBody>
      </p:sp>
    </p:spTree>
    <p:extLst>
      <p:ext uri="{BB962C8B-B14F-4D97-AF65-F5344CB8AC3E}">
        <p14:creationId xmlns:p14="http://schemas.microsoft.com/office/powerpoint/2010/main" val="14833002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6" grpId="0"/>
      <p:bldP spid="6" grpId="1"/>
      <p:bldP spid="7" grpId="0"/>
      <p:bldP spid="7" grpId="1"/>
      <p:bldP spid="8" grpId="0"/>
      <p:bldP spid="9" grpId="0"/>
      <p:bldP spid="9" grpId="1"/>
      <p:bldP spid="10" grpId="0"/>
      <p:bldP spid="10" grpId="1"/>
      <p:bldP spid="11" grpId="0"/>
      <p:bldP spid="11" grpId="1"/>
      <p:bldP spid="12" grpId="0"/>
      <p:bldP spid="13" grpId="0"/>
      <p:bldP spid="13" grpId="1"/>
      <p:bldP spid="15" grpId="0"/>
      <p:bldP spid="15" grpId="1"/>
      <p:bldP spid="16" grpId="0"/>
      <p:bldP spid="16" grpId="1"/>
      <p:bldP spid="17" grpId="0"/>
    </p:bldLst>
  </p:timing>
</p:sld>
</file>

<file path=ppt/slides/slide1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3" y="50000"/>
            <a:ext cx="9087878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Tick the correct phrase to complete the sentence.</a:t>
            </a:r>
          </a:p>
          <a:p>
            <a:r>
              <a:rPr lang="en-US" sz="3200" b="1" dirty="0"/>
              <a:t>A number that is not prime is called a _______</a:t>
            </a:r>
          </a:p>
          <a:p>
            <a:r>
              <a:rPr lang="en-US" sz="3200" b="1" dirty="0"/>
              <a:t> </a:t>
            </a:r>
          </a:p>
          <a:p>
            <a:r>
              <a:rPr lang="en-US" sz="3200" dirty="0"/>
              <a:t>   prime factor	</a:t>
            </a:r>
          </a:p>
          <a:p>
            <a:r>
              <a:rPr lang="en-US" sz="3200" dirty="0"/>
              <a:t>  </a:t>
            </a:r>
          </a:p>
          <a:p>
            <a:r>
              <a:rPr lang="en-US" sz="3200" dirty="0"/>
              <a:t>   square number	  </a:t>
            </a:r>
          </a:p>
          <a:p>
            <a:endParaRPr lang="en-US" sz="3200" dirty="0"/>
          </a:p>
          <a:p>
            <a:r>
              <a:rPr lang="en-US" sz="3200" dirty="0"/>
              <a:t>   composite number	</a:t>
            </a:r>
          </a:p>
          <a:p>
            <a:r>
              <a:rPr lang="en-US" sz="3200" dirty="0"/>
              <a:t>  </a:t>
            </a:r>
          </a:p>
          <a:p>
            <a:r>
              <a:rPr lang="en-US" sz="3200" dirty="0"/>
              <a:t>   common factor	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603CAFF-118D-4066-BBCB-D5569218492F}"/>
              </a:ext>
            </a:extLst>
          </p:cNvPr>
          <p:cNvSpPr/>
          <p:nvPr/>
        </p:nvSpPr>
        <p:spPr>
          <a:xfrm>
            <a:off x="3492059" y="3429000"/>
            <a:ext cx="69923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MS Mincho" panose="02020609040205080304" pitchFamily="49" charset="-128"/>
                <a:ea typeface="MS Mincho" panose="02020609040205080304" pitchFamily="49" charset="-128"/>
              </a:rPr>
              <a:t>✓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E2C0A7A-87EA-42A0-B05F-4B7C5EF1EA6A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66786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Emma thinks of two prime numbers.</a:t>
            </a:r>
          </a:p>
          <a:p>
            <a:r>
              <a:rPr lang="en-US" sz="3200" b="1" dirty="0"/>
              <a:t>She adds the two numbers together.</a:t>
            </a:r>
          </a:p>
          <a:p>
            <a:r>
              <a:rPr lang="en-US" sz="3200" b="1" dirty="0"/>
              <a:t>Her answer is 36</a:t>
            </a:r>
          </a:p>
          <a:p>
            <a:r>
              <a:rPr lang="en-US" sz="3200" b="1" dirty="0"/>
              <a:t>Write all the possible pairs of prime numbers Emma could be  thinking of.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0CB1275-7621-409B-B71B-F8A7D2E81AFE}"/>
              </a:ext>
            </a:extLst>
          </p:cNvPr>
          <p:cNvSpPr txBox="1"/>
          <p:nvPr/>
        </p:nvSpPr>
        <p:spPr>
          <a:xfrm>
            <a:off x="279544" y="3668681"/>
            <a:ext cx="111348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Prime numbers: 2, 3, 5, 7, 11, 13, 17, 19, 23, 29, 31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353E6B8-97AA-4DF4-8122-F7E4FE7C3C21}"/>
              </a:ext>
            </a:extLst>
          </p:cNvPr>
          <p:cNvSpPr txBox="1"/>
          <p:nvPr/>
        </p:nvSpPr>
        <p:spPr>
          <a:xfrm>
            <a:off x="2122219" y="2019770"/>
            <a:ext cx="18211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5 and 31,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433AF47-092C-40BD-83D0-F9299DF341E0}"/>
              </a:ext>
            </a:extLst>
          </p:cNvPr>
          <p:cNvSpPr txBox="1"/>
          <p:nvPr/>
        </p:nvSpPr>
        <p:spPr>
          <a:xfrm>
            <a:off x="3798619" y="2019769"/>
            <a:ext cx="18211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7 and 29,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740AC54-72A6-439E-8713-B4C5BEB57187}"/>
              </a:ext>
            </a:extLst>
          </p:cNvPr>
          <p:cNvSpPr txBox="1"/>
          <p:nvPr/>
        </p:nvSpPr>
        <p:spPr>
          <a:xfrm>
            <a:off x="5475019" y="2019768"/>
            <a:ext cx="22103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13 and 23,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DCE942F-F64A-4B91-972C-ED6954E7C0BF}"/>
              </a:ext>
            </a:extLst>
          </p:cNvPr>
          <p:cNvSpPr txBox="1"/>
          <p:nvPr/>
        </p:nvSpPr>
        <p:spPr>
          <a:xfrm>
            <a:off x="7334251" y="2019768"/>
            <a:ext cx="22103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17 and 19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FD4E736-9514-46B4-9744-DFF2B0D37672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64119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</p:bldLst>
  </p:timing>
</p:sld>
</file>

<file path=ppt/slides/slide1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081A01-3F56-44A2-BF81-7EED2E08F1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Identify prime factors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B62D79-25E5-4C9B-8975-CA9616B4BA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33655553"/>
      </p:ext>
    </p:extLst>
  </p:cSld>
  <p:clrMapOvr>
    <a:masterClrMapping/>
  </p:clrMapOvr>
</p:sld>
</file>

<file path=ppt/slides/slide1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Any number can be written as a product of its prime factors,</a:t>
            </a:r>
          </a:p>
          <a:p>
            <a:r>
              <a:rPr lang="en-US" sz="3200" b="1" dirty="0"/>
              <a:t>for example: 20 = 2 × 2 × 5</a:t>
            </a:r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AA489CFC-67C5-429C-96AC-784FDCEC3C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2637" y="659997"/>
            <a:ext cx="2233165" cy="24666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E44B5983-9DBD-4C79-8410-31ACB77D4A95}"/>
              </a:ext>
            </a:extLst>
          </p:cNvPr>
          <p:cNvSpPr/>
          <p:nvPr/>
        </p:nvSpPr>
        <p:spPr>
          <a:xfrm>
            <a:off x="56122" y="3165256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Write 90 as a product of its prime factors.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2BB21DE-7792-4E3B-8421-537041C6F7F1}"/>
              </a:ext>
            </a:extLst>
          </p:cNvPr>
          <p:cNvSpPr/>
          <p:nvPr/>
        </p:nvSpPr>
        <p:spPr>
          <a:xfrm>
            <a:off x="7304616" y="4165474"/>
            <a:ext cx="403731" cy="605596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 dirty="0">
              <a:latin typeface="Calibri" panose="020F050202020403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AFA2633-F4C1-488A-8193-EAEBD77AA4D5}"/>
              </a:ext>
            </a:extLst>
          </p:cNvPr>
          <p:cNvSpPr/>
          <p:nvPr/>
        </p:nvSpPr>
        <p:spPr>
          <a:xfrm>
            <a:off x="7977501" y="4165474"/>
            <a:ext cx="403731" cy="605596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 dirty="0">
              <a:latin typeface="Calibri" panose="020F050202020403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86C37D0-8BB7-48E0-A5FB-DC274791D0B7}"/>
              </a:ext>
            </a:extLst>
          </p:cNvPr>
          <p:cNvSpPr/>
          <p:nvPr/>
        </p:nvSpPr>
        <p:spPr>
          <a:xfrm>
            <a:off x="8515808" y="4165474"/>
            <a:ext cx="403731" cy="605596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 dirty="0">
              <a:latin typeface="Calibri" panose="020F050202020403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4F6F49-CDA1-4C95-81CD-0753638D76C4}"/>
              </a:ext>
            </a:extLst>
          </p:cNvPr>
          <p:cNvSpPr/>
          <p:nvPr/>
        </p:nvSpPr>
        <p:spPr>
          <a:xfrm>
            <a:off x="9188693" y="4165474"/>
            <a:ext cx="403731" cy="605596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 dirty="0">
              <a:latin typeface="Calibri" panose="020F050202020403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F6BD16C-BE7A-4235-A83A-B0457F783494}"/>
              </a:ext>
            </a:extLst>
          </p:cNvPr>
          <p:cNvSpPr/>
          <p:nvPr/>
        </p:nvSpPr>
        <p:spPr>
          <a:xfrm>
            <a:off x="7977501" y="1743089"/>
            <a:ext cx="1009327" cy="672885"/>
          </a:xfrm>
          <a:prstGeom prst="rect">
            <a:avLst/>
          </a:prstGeom>
          <a:noFill/>
          <a:ln w="635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 dirty="0">
              <a:latin typeface="Calibri" panose="020F050202020403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D3BCE77-0B8C-4FDC-B030-A610BF64E254}"/>
              </a:ext>
            </a:extLst>
          </p:cNvPr>
          <p:cNvSpPr txBox="1"/>
          <p:nvPr/>
        </p:nvSpPr>
        <p:spPr>
          <a:xfrm>
            <a:off x="8118676" y="1743090"/>
            <a:ext cx="694736" cy="6675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738" b="1" dirty="0">
                <a:solidFill>
                  <a:srgbClr val="002060"/>
                </a:solidFill>
                <a:latin typeface="Calibri" panose="020F0502020204030204" pitchFamily="34" charset="0"/>
              </a:rPr>
              <a:t>90</a:t>
            </a:r>
            <a:endParaRPr lang="en-GB" sz="1682" b="1" dirty="0">
              <a:solidFill>
                <a:srgbClr val="002060"/>
              </a:solidFill>
              <a:latin typeface="Calibri" panose="020F0502020204030204" pitchFamily="34" charset="0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6162EA36-D142-4429-9DEA-65F124235E98}"/>
              </a:ext>
            </a:extLst>
          </p:cNvPr>
          <p:cNvCxnSpPr/>
          <p:nvPr/>
        </p:nvCxnSpPr>
        <p:spPr>
          <a:xfrm flipH="1">
            <a:off x="8044789" y="2415974"/>
            <a:ext cx="336442" cy="538308"/>
          </a:xfrm>
          <a:prstGeom prst="line">
            <a:avLst/>
          </a:prstGeom>
          <a:ln w="635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689D9CB4-9822-4E4E-8F53-180DF8BBD799}"/>
              </a:ext>
            </a:extLst>
          </p:cNvPr>
          <p:cNvCxnSpPr/>
          <p:nvPr/>
        </p:nvCxnSpPr>
        <p:spPr>
          <a:xfrm>
            <a:off x="8583097" y="2415974"/>
            <a:ext cx="336442" cy="538308"/>
          </a:xfrm>
          <a:prstGeom prst="line">
            <a:avLst/>
          </a:prstGeom>
          <a:ln w="635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30E53AAC-4C2E-45BE-9073-1B0547F6F65E}"/>
              </a:ext>
            </a:extLst>
          </p:cNvPr>
          <p:cNvSpPr txBox="1"/>
          <p:nvPr/>
        </p:nvSpPr>
        <p:spPr>
          <a:xfrm>
            <a:off x="7581455" y="2965677"/>
            <a:ext cx="671979" cy="6675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738" b="1" dirty="0">
                <a:solidFill>
                  <a:srgbClr val="002060"/>
                </a:solidFill>
                <a:latin typeface="Calibri" panose="020F0502020204030204" pitchFamily="34" charset="0"/>
              </a:rPr>
              <a:t>10</a:t>
            </a:r>
            <a:endParaRPr lang="en-GB" sz="1682" b="1" dirty="0">
              <a:solidFill>
                <a:srgbClr val="002060"/>
              </a:solidFill>
              <a:latin typeface="Calibri" panose="020F050202020403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0341D95-71E2-4747-BDA2-4A0231170708}"/>
              </a:ext>
            </a:extLst>
          </p:cNvPr>
          <p:cNvSpPr txBox="1"/>
          <p:nvPr/>
        </p:nvSpPr>
        <p:spPr>
          <a:xfrm>
            <a:off x="8861592" y="2954282"/>
            <a:ext cx="428322" cy="6675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738" b="1" dirty="0">
                <a:solidFill>
                  <a:srgbClr val="002060"/>
                </a:solidFill>
                <a:latin typeface="Calibri" panose="020F0502020204030204" pitchFamily="34" charset="0"/>
              </a:rPr>
              <a:t>9</a:t>
            </a:r>
            <a:endParaRPr lang="en-GB" sz="1682" b="1" dirty="0">
              <a:solidFill>
                <a:srgbClr val="002060"/>
              </a:solidFill>
              <a:latin typeface="Calibri" panose="020F0502020204030204" pitchFamily="34" charset="0"/>
            </a:endParaRP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7AA2DCA0-A473-496D-85F1-AC935AF87056}"/>
              </a:ext>
            </a:extLst>
          </p:cNvPr>
          <p:cNvCxnSpPr/>
          <p:nvPr/>
        </p:nvCxnSpPr>
        <p:spPr>
          <a:xfrm flipH="1">
            <a:off x="7573770" y="3559878"/>
            <a:ext cx="201865" cy="605596"/>
          </a:xfrm>
          <a:prstGeom prst="line">
            <a:avLst/>
          </a:prstGeom>
          <a:ln w="635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F22836D0-3E0F-448C-B0CA-6FBF3560017D}"/>
              </a:ext>
            </a:extLst>
          </p:cNvPr>
          <p:cNvCxnSpPr/>
          <p:nvPr/>
        </p:nvCxnSpPr>
        <p:spPr>
          <a:xfrm>
            <a:off x="8044789" y="3559878"/>
            <a:ext cx="201865" cy="605596"/>
          </a:xfrm>
          <a:prstGeom prst="line">
            <a:avLst/>
          </a:prstGeom>
          <a:ln w="635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CD78540E-071B-44F5-A52C-FC71E9559AAB}"/>
              </a:ext>
            </a:extLst>
          </p:cNvPr>
          <p:cNvCxnSpPr/>
          <p:nvPr/>
        </p:nvCxnSpPr>
        <p:spPr>
          <a:xfrm flipH="1">
            <a:off x="8717674" y="3559878"/>
            <a:ext cx="201865" cy="605596"/>
          </a:xfrm>
          <a:prstGeom prst="line">
            <a:avLst/>
          </a:prstGeom>
          <a:ln w="635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A1549CFA-896C-4672-A17F-DE36461E701C}"/>
              </a:ext>
            </a:extLst>
          </p:cNvPr>
          <p:cNvCxnSpPr/>
          <p:nvPr/>
        </p:nvCxnSpPr>
        <p:spPr>
          <a:xfrm>
            <a:off x="9188693" y="3559878"/>
            <a:ext cx="201865" cy="605596"/>
          </a:xfrm>
          <a:prstGeom prst="line">
            <a:avLst/>
          </a:prstGeom>
          <a:ln w="635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09192E6F-26C1-4631-A4F4-1BEA2D3E58AC}"/>
              </a:ext>
            </a:extLst>
          </p:cNvPr>
          <p:cNvSpPr txBox="1"/>
          <p:nvPr/>
        </p:nvSpPr>
        <p:spPr>
          <a:xfrm>
            <a:off x="7283432" y="4176870"/>
            <a:ext cx="428322" cy="6675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738" b="1" dirty="0">
                <a:solidFill>
                  <a:srgbClr val="002060"/>
                </a:solidFill>
                <a:latin typeface="Calibri" panose="020F0502020204030204" pitchFamily="34" charset="0"/>
              </a:rPr>
              <a:t>2</a:t>
            </a:r>
            <a:endParaRPr lang="en-GB" sz="1682" b="1" dirty="0">
              <a:solidFill>
                <a:srgbClr val="002060"/>
              </a:solidFill>
              <a:latin typeface="Calibri" panose="020F0502020204030204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AE71027-83D2-4110-B19B-1A70E6917E5D}"/>
              </a:ext>
            </a:extLst>
          </p:cNvPr>
          <p:cNvSpPr txBox="1"/>
          <p:nvPr/>
        </p:nvSpPr>
        <p:spPr>
          <a:xfrm>
            <a:off x="7968491" y="4165475"/>
            <a:ext cx="428322" cy="6675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738" b="1" dirty="0">
                <a:solidFill>
                  <a:srgbClr val="002060"/>
                </a:solidFill>
                <a:latin typeface="Calibri" panose="020F0502020204030204" pitchFamily="34" charset="0"/>
              </a:rPr>
              <a:t>5</a:t>
            </a:r>
            <a:endParaRPr lang="en-GB" sz="1682" b="1" dirty="0">
              <a:solidFill>
                <a:srgbClr val="002060"/>
              </a:solidFill>
              <a:latin typeface="Calibri" panose="020F0502020204030204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2420CF7-BCC8-4F1E-928D-2781AB4D950A}"/>
              </a:ext>
            </a:extLst>
          </p:cNvPr>
          <p:cNvSpPr txBox="1"/>
          <p:nvPr/>
        </p:nvSpPr>
        <p:spPr>
          <a:xfrm>
            <a:off x="8500440" y="4176870"/>
            <a:ext cx="428322" cy="6675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738" b="1" dirty="0">
                <a:solidFill>
                  <a:srgbClr val="002060"/>
                </a:solidFill>
                <a:latin typeface="Calibri" panose="020F0502020204030204" pitchFamily="34" charset="0"/>
              </a:rPr>
              <a:t>3</a:t>
            </a:r>
            <a:endParaRPr lang="en-GB" sz="1682" b="1" dirty="0">
              <a:solidFill>
                <a:srgbClr val="002060"/>
              </a:solidFill>
              <a:latin typeface="Calibri" panose="020F0502020204030204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9904838-357F-4D49-B133-23864E2B8028}"/>
              </a:ext>
            </a:extLst>
          </p:cNvPr>
          <p:cNvSpPr txBox="1"/>
          <p:nvPr/>
        </p:nvSpPr>
        <p:spPr>
          <a:xfrm>
            <a:off x="9195051" y="4165475"/>
            <a:ext cx="428322" cy="6675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738" b="1" dirty="0">
                <a:solidFill>
                  <a:srgbClr val="002060"/>
                </a:solidFill>
                <a:latin typeface="Calibri" panose="020F0502020204030204" pitchFamily="34" charset="0"/>
              </a:rPr>
              <a:t>3</a:t>
            </a:r>
            <a:endParaRPr lang="en-GB" sz="1682" b="1" dirty="0">
              <a:solidFill>
                <a:srgbClr val="002060"/>
              </a:solidFill>
              <a:latin typeface="Calibri" panose="020F0502020204030204" pitchFamily="34" charset="0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1CF2762-FE4B-47A4-956A-EB02489AAC2A}"/>
              </a:ext>
            </a:extLst>
          </p:cNvPr>
          <p:cNvSpPr/>
          <p:nvPr/>
        </p:nvSpPr>
        <p:spPr>
          <a:xfrm>
            <a:off x="9760457" y="4165473"/>
            <a:ext cx="403731" cy="605596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 dirty="0">
              <a:latin typeface="Calibri" panose="020F0502020204030204" pitchFamily="34" charset="0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5DCA63B0-4AA1-402E-A50F-FEA555316916}"/>
              </a:ext>
            </a:extLst>
          </p:cNvPr>
          <p:cNvSpPr/>
          <p:nvPr/>
        </p:nvSpPr>
        <p:spPr>
          <a:xfrm>
            <a:off x="11240803" y="2954280"/>
            <a:ext cx="403731" cy="605596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 dirty="0">
              <a:latin typeface="Calibri" panose="020F0502020204030204" pitchFamily="34" charset="0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2953AAC2-9727-4A38-81B1-56CD2ABADED0}"/>
              </a:ext>
            </a:extLst>
          </p:cNvPr>
          <p:cNvSpPr/>
          <p:nvPr/>
        </p:nvSpPr>
        <p:spPr>
          <a:xfrm>
            <a:off x="10096899" y="5376665"/>
            <a:ext cx="403731" cy="605596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 dirty="0">
              <a:latin typeface="Calibri" panose="020F0502020204030204" pitchFamily="34" charset="0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A1296429-A42E-485B-B0F9-857B55D7548B}"/>
              </a:ext>
            </a:extLst>
          </p:cNvPr>
          <p:cNvSpPr/>
          <p:nvPr/>
        </p:nvSpPr>
        <p:spPr>
          <a:xfrm>
            <a:off x="10904361" y="5376665"/>
            <a:ext cx="403731" cy="605596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 dirty="0">
              <a:latin typeface="Calibri" panose="020F0502020204030204" pitchFamily="34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C34E16A-157C-4DB8-823D-B6327F128E07}"/>
              </a:ext>
            </a:extLst>
          </p:cNvPr>
          <p:cNvSpPr/>
          <p:nvPr/>
        </p:nvSpPr>
        <p:spPr>
          <a:xfrm>
            <a:off x="10433342" y="1743088"/>
            <a:ext cx="1009327" cy="672885"/>
          </a:xfrm>
          <a:prstGeom prst="rect">
            <a:avLst/>
          </a:prstGeom>
          <a:noFill/>
          <a:ln w="635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 dirty="0">
              <a:latin typeface="Calibri" panose="020F0502020204030204" pitchFamily="34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6DFF1664-4BF2-4BB7-B44D-60A547098FB2}"/>
              </a:ext>
            </a:extLst>
          </p:cNvPr>
          <p:cNvSpPr txBox="1"/>
          <p:nvPr/>
        </p:nvSpPr>
        <p:spPr>
          <a:xfrm>
            <a:off x="10613455" y="1743089"/>
            <a:ext cx="671979" cy="6675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738" b="1" dirty="0">
                <a:solidFill>
                  <a:srgbClr val="002060"/>
                </a:solidFill>
                <a:latin typeface="Calibri" panose="020F0502020204030204" pitchFamily="34" charset="0"/>
              </a:rPr>
              <a:t>90</a:t>
            </a:r>
            <a:endParaRPr lang="en-GB" sz="1682" b="1" dirty="0">
              <a:solidFill>
                <a:srgbClr val="002060"/>
              </a:solidFill>
              <a:latin typeface="Calibri" panose="020F0502020204030204" pitchFamily="34" charset="0"/>
            </a:endParaRPr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21A59BF9-0948-4047-80D6-C8B8BB19574F}"/>
              </a:ext>
            </a:extLst>
          </p:cNvPr>
          <p:cNvCxnSpPr/>
          <p:nvPr/>
        </p:nvCxnSpPr>
        <p:spPr>
          <a:xfrm flipH="1">
            <a:off x="10500630" y="2415973"/>
            <a:ext cx="336442" cy="538308"/>
          </a:xfrm>
          <a:prstGeom prst="line">
            <a:avLst/>
          </a:prstGeom>
          <a:ln w="635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E44C02CE-322C-4315-8B60-DD3AFED48FED}"/>
              </a:ext>
            </a:extLst>
          </p:cNvPr>
          <p:cNvCxnSpPr/>
          <p:nvPr/>
        </p:nvCxnSpPr>
        <p:spPr>
          <a:xfrm>
            <a:off x="11038938" y="2415973"/>
            <a:ext cx="336442" cy="538308"/>
          </a:xfrm>
          <a:prstGeom prst="line">
            <a:avLst/>
          </a:prstGeom>
          <a:ln w="635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5E0FE76D-1C14-4594-9CFB-189013A12DD4}"/>
              </a:ext>
            </a:extLst>
          </p:cNvPr>
          <p:cNvSpPr txBox="1"/>
          <p:nvPr/>
        </p:nvSpPr>
        <p:spPr>
          <a:xfrm>
            <a:off x="10029612" y="2965676"/>
            <a:ext cx="671979" cy="6675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738" b="1" dirty="0">
                <a:solidFill>
                  <a:srgbClr val="002060"/>
                </a:solidFill>
                <a:latin typeface="Calibri" panose="020F0502020204030204" pitchFamily="34" charset="0"/>
              </a:rPr>
              <a:t>45</a:t>
            </a:r>
            <a:endParaRPr lang="en-GB" sz="1682" b="1" dirty="0">
              <a:solidFill>
                <a:srgbClr val="002060"/>
              </a:solidFill>
              <a:latin typeface="Calibri" panose="020F0502020204030204" pitchFamily="34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69C44EE9-171C-459B-9410-5B9065D879DC}"/>
              </a:ext>
            </a:extLst>
          </p:cNvPr>
          <p:cNvSpPr txBox="1"/>
          <p:nvPr/>
        </p:nvSpPr>
        <p:spPr>
          <a:xfrm>
            <a:off x="11247161" y="2954281"/>
            <a:ext cx="428322" cy="6675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738" b="1" dirty="0">
                <a:solidFill>
                  <a:srgbClr val="002060"/>
                </a:solidFill>
                <a:latin typeface="Calibri" panose="020F0502020204030204" pitchFamily="34" charset="0"/>
              </a:rPr>
              <a:t>2</a:t>
            </a:r>
            <a:endParaRPr lang="en-GB" sz="1682" b="1" dirty="0">
              <a:solidFill>
                <a:srgbClr val="002060"/>
              </a:solidFill>
              <a:latin typeface="Calibri" panose="020F0502020204030204" pitchFamily="34" charset="0"/>
            </a:endParaRPr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27499C1C-E532-49F9-9446-D69197D7A045}"/>
              </a:ext>
            </a:extLst>
          </p:cNvPr>
          <p:cNvCxnSpPr/>
          <p:nvPr/>
        </p:nvCxnSpPr>
        <p:spPr>
          <a:xfrm flipH="1">
            <a:off x="10029611" y="3559877"/>
            <a:ext cx="201865" cy="605596"/>
          </a:xfrm>
          <a:prstGeom prst="line">
            <a:avLst/>
          </a:prstGeom>
          <a:ln w="635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A0799EE4-C52C-4C56-A5D0-DBA9CFFE0198}"/>
              </a:ext>
            </a:extLst>
          </p:cNvPr>
          <p:cNvCxnSpPr/>
          <p:nvPr/>
        </p:nvCxnSpPr>
        <p:spPr>
          <a:xfrm>
            <a:off x="10500630" y="3559877"/>
            <a:ext cx="201865" cy="605596"/>
          </a:xfrm>
          <a:prstGeom prst="line">
            <a:avLst/>
          </a:prstGeom>
          <a:ln w="635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9EF305DB-CA2B-4048-B352-9D3B5925DB77}"/>
              </a:ext>
            </a:extLst>
          </p:cNvPr>
          <p:cNvSpPr txBox="1"/>
          <p:nvPr/>
        </p:nvSpPr>
        <p:spPr>
          <a:xfrm>
            <a:off x="9760457" y="4176868"/>
            <a:ext cx="428322" cy="6675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738" b="1" dirty="0">
                <a:solidFill>
                  <a:srgbClr val="002060"/>
                </a:solidFill>
                <a:latin typeface="Calibri" panose="020F0502020204030204" pitchFamily="34" charset="0"/>
              </a:rPr>
              <a:t>5</a:t>
            </a:r>
            <a:endParaRPr lang="en-GB" sz="1682" b="1" dirty="0">
              <a:solidFill>
                <a:srgbClr val="002060"/>
              </a:solidFill>
              <a:latin typeface="Calibri" panose="020F0502020204030204" pitchFamily="34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31769FD7-B9B8-4879-BEFE-1DAAC3DC9FE5}"/>
              </a:ext>
            </a:extLst>
          </p:cNvPr>
          <p:cNvSpPr txBox="1"/>
          <p:nvPr/>
        </p:nvSpPr>
        <p:spPr>
          <a:xfrm>
            <a:off x="10548152" y="4165473"/>
            <a:ext cx="428322" cy="6675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738" b="1" dirty="0">
                <a:solidFill>
                  <a:srgbClr val="002060"/>
                </a:solidFill>
                <a:latin typeface="Calibri" panose="020F0502020204030204" pitchFamily="34" charset="0"/>
              </a:rPr>
              <a:t>9</a:t>
            </a:r>
            <a:endParaRPr lang="en-GB" sz="1682" b="1" dirty="0">
              <a:solidFill>
                <a:srgbClr val="002060"/>
              </a:solidFill>
              <a:latin typeface="Calibri" panose="020F0502020204030204" pitchFamily="34" charset="0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1A69C393-3C0C-4394-BE3E-7D9E5B3E847C}"/>
              </a:ext>
            </a:extLst>
          </p:cNvPr>
          <p:cNvSpPr txBox="1"/>
          <p:nvPr/>
        </p:nvSpPr>
        <p:spPr>
          <a:xfrm>
            <a:off x="10073847" y="5388060"/>
            <a:ext cx="464661" cy="6675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738" b="1" dirty="0">
                <a:solidFill>
                  <a:srgbClr val="002060"/>
                </a:solidFill>
                <a:latin typeface="Calibri" panose="020F0502020204030204" pitchFamily="34" charset="0"/>
              </a:rPr>
              <a:t>3</a:t>
            </a:r>
            <a:endParaRPr lang="en-GB" sz="1682" b="1" dirty="0">
              <a:solidFill>
                <a:srgbClr val="002060"/>
              </a:solidFill>
              <a:latin typeface="Calibri" panose="020F0502020204030204" pitchFamily="34" charset="0"/>
            </a:endParaRPr>
          </a:p>
        </p:txBody>
      </p: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EB48B6CC-7A9C-4502-BF65-AACEEE83B142}"/>
              </a:ext>
            </a:extLst>
          </p:cNvPr>
          <p:cNvCxnSpPr/>
          <p:nvPr/>
        </p:nvCxnSpPr>
        <p:spPr>
          <a:xfrm flipH="1">
            <a:off x="10366053" y="4771069"/>
            <a:ext cx="201865" cy="605596"/>
          </a:xfrm>
          <a:prstGeom prst="line">
            <a:avLst/>
          </a:prstGeom>
          <a:ln w="635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C4C10371-ECF7-4E72-A51C-FA49691C88DE}"/>
              </a:ext>
            </a:extLst>
          </p:cNvPr>
          <p:cNvCxnSpPr/>
          <p:nvPr/>
        </p:nvCxnSpPr>
        <p:spPr>
          <a:xfrm>
            <a:off x="10837073" y="4771069"/>
            <a:ext cx="201865" cy="605596"/>
          </a:xfrm>
          <a:prstGeom prst="line">
            <a:avLst/>
          </a:prstGeom>
          <a:ln w="635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>
            <a:extLst>
              <a:ext uri="{FF2B5EF4-FFF2-40B4-BE49-F238E27FC236}">
                <a16:creationId xmlns:a16="http://schemas.microsoft.com/office/drawing/2014/main" id="{7A591769-4C68-4765-9FA9-032AC4B25774}"/>
              </a:ext>
            </a:extLst>
          </p:cNvPr>
          <p:cNvSpPr txBox="1"/>
          <p:nvPr/>
        </p:nvSpPr>
        <p:spPr>
          <a:xfrm>
            <a:off x="10897219" y="5376666"/>
            <a:ext cx="464661" cy="6675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738" b="1" dirty="0">
                <a:solidFill>
                  <a:srgbClr val="002060"/>
                </a:solidFill>
                <a:latin typeface="Calibri" panose="020F0502020204030204" pitchFamily="34" charset="0"/>
              </a:rPr>
              <a:t>3</a:t>
            </a:r>
            <a:endParaRPr lang="en-GB" sz="1682" b="1" dirty="0">
              <a:solidFill>
                <a:srgbClr val="002060"/>
              </a:solidFill>
              <a:latin typeface="Calibri" panose="020F0502020204030204" pitchFamily="34" charset="0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F145CD13-3334-4B0E-934D-2C0089B1B053}"/>
              </a:ext>
            </a:extLst>
          </p:cNvPr>
          <p:cNvSpPr txBox="1"/>
          <p:nvPr/>
        </p:nvSpPr>
        <p:spPr>
          <a:xfrm>
            <a:off x="585343" y="3788668"/>
            <a:ext cx="471055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90 = 5 x 3 x 3 x 2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39E4582A-CF77-4723-9766-C0B7A2652E13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349923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/>
      <p:bldP spid="14" grpId="0"/>
      <p:bldP spid="15" grpId="0"/>
      <p:bldP spid="20" grpId="0"/>
      <p:bldP spid="21" grpId="0"/>
      <p:bldP spid="22" grpId="0"/>
      <p:bldP spid="23" grpId="0"/>
      <p:bldP spid="24" grpId="0" animBg="1"/>
      <p:bldP spid="25" grpId="0" animBg="1"/>
      <p:bldP spid="26" grpId="0" animBg="1"/>
      <p:bldP spid="27" grpId="0" animBg="1"/>
      <p:bldP spid="28" grpId="0" animBg="1"/>
      <p:bldP spid="29" grpId="0"/>
      <p:bldP spid="32" grpId="0"/>
      <p:bldP spid="33" grpId="0"/>
      <p:bldP spid="36" grpId="0"/>
      <p:bldP spid="37" grpId="0"/>
      <p:bldP spid="38" grpId="0"/>
      <p:bldP spid="41" grpId="0"/>
      <p:bldP spid="42" grpId="0"/>
    </p:bldLst>
  </p:timing>
</p:sld>
</file>

<file path=ppt/slides/slide1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Circle all the prime factors of 30</a:t>
            </a:r>
          </a:p>
          <a:p>
            <a:endParaRPr lang="en-US" sz="3200" b="1" dirty="0"/>
          </a:p>
          <a:p>
            <a:r>
              <a:rPr lang="en-US" sz="3200" dirty="0"/>
              <a:t>       2               3               5               6               10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90565D4-7207-4956-826E-EF5C99F8C49A}"/>
              </a:ext>
            </a:extLst>
          </p:cNvPr>
          <p:cNvSpPr/>
          <p:nvPr/>
        </p:nvSpPr>
        <p:spPr>
          <a:xfrm>
            <a:off x="1473362" y="4640192"/>
            <a:ext cx="403731" cy="605596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 dirty="0">
              <a:latin typeface="Calibri" panose="020F050202020403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BE071B2-B565-4D5A-BED0-E5BE204FFE78}"/>
              </a:ext>
            </a:extLst>
          </p:cNvPr>
          <p:cNvSpPr/>
          <p:nvPr/>
        </p:nvSpPr>
        <p:spPr>
          <a:xfrm>
            <a:off x="2192351" y="4640192"/>
            <a:ext cx="403731" cy="605596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 dirty="0">
              <a:latin typeface="Calibri" panose="020F050202020403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47573DE-DA8A-44E6-BB03-0A735E20FE39}"/>
              </a:ext>
            </a:extLst>
          </p:cNvPr>
          <p:cNvSpPr/>
          <p:nvPr/>
        </p:nvSpPr>
        <p:spPr>
          <a:xfrm>
            <a:off x="2953708" y="3429000"/>
            <a:ext cx="403731" cy="605596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 dirty="0">
              <a:latin typeface="Calibri" panose="020F050202020403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2E8AF90-4FCF-4D03-AB8D-AF548F1B4289}"/>
              </a:ext>
            </a:extLst>
          </p:cNvPr>
          <p:cNvSpPr/>
          <p:nvPr/>
        </p:nvSpPr>
        <p:spPr>
          <a:xfrm>
            <a:off x="3287404" y="4640192"/>
            <a:ext cx="403731" cy="605596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 dirty="0">
              <a:latin typeface="Calibri" panose="020F050202020403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4689246-0418-460A-9FC6-3A7E03C6A8C2}"/>
              </a:ext>
            </a:extLst>
          </p:cNvPr>
          <p:cNvSpPr/>
          <p:nvPr/>
        </p:nvSpPr>
        <p:spPr>
          <a:xfrm>
            <a:off x="4767750" y="3429000"/>
            <a:ext cx="403731" cy="605596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 dirty="0">
              <a:latin typeface="Calibri" panose="020F050202020403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2FD9E7B-7E96-4A1B-B0F1-BC4C451F56B6}"/>
              </a:ext>
            </a:extLst>
          </p:cNvPr>
          <p:cNvSpPr/>
          <p:nvPr/>
        </p:nvSpPr>
        <p:spPr>
          <a:xfrm>
            <a:off x="4027577" y="4640192"/>
            <a:ext cx="403731" cy="605596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 dirty="0">
              <a:latin typeface="Calibri" panose="020F050202020403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18CE0AC-C270-42AC-8734-DD41A9430C9D}"/>
              </a:ext>
            </a:extLst>
          </p:cNvPr>
          <p:cNvSpPr/>
          <p:nvPr/>
        </p:nvSpPr>
        <p:spPr>
          <a:xfrm>
            <a:off x="2146247" y="2217807"/>
            <a:ext cx="1009327" cy="672885"/>
          </a:xfrm>
          <a:prstGeom prst="rect">
            <a:avLst/>
          </a:prstGeom>
          <a:noFill/>
          <a:ln w="635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 dirty="0">
              <a:latin typeface="Calibri" panose="020F050202020403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CAD00F7-1B7F-4E8B-BE36-372040C39CCC}"/>
              </a:ext>
            </a:extLst>
          </p:cNvPr>
          <p:cNvSpPr txBox="1"/>
          <p:nvPr/>
        </p:nvSpPr>
        <p:spPr>
          <a:xfrm>
            <a:off x="2264239" y="2217808"/>
            <a:ext cx="671979" cy="6675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738" b="1" dirty="0">
                <a:solidFill>
                  <a:srgbClr val="002060"/>
                </a:solidFill>
                <a:latin typeface="Calibri" panose="020F0502020204030204" pitchFamily="34" charset="0"/>
              </a:rPr>
              <a:t>30</a:t>
            </a:r>
            <a:endParaRPr lang="en-GB" sz="1682" b="1" dirty="0">
              <a:solidFill>
                <a:srgbClr val="002060"/>
              </a:solidFill>
              <a:latin typeface="Calibri" panose="020F0502020204030204" pitchFamily="34" charset="0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E71402D-33CE-4BDD-9637-F37E57FDC59D}"/>
              </a:ext>
            </a:extLst>
          </p:cNvPr>
          <p:cNvCxnSpPr/>
          <p:nvPr/>
        </p:nvCxnSpPr>
        <p:spPr>
          <a:xfrm flipH="1">
            <a:off x="2213535" y="2890692"/>
            <a:ext cx="336442" cy="538308"/>
          </a:xfrm>
          <a:prstGeom prst="line">
            <a:avLst/>
          </a:prstGeom>
          <a:ln w="635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A784F37A-7C21-4FBF-BB5E-17A5B0B63993}"/>
              </a:ext>
            </a:extLst>
          </p:cNvPr>
          <p:cNvCxnSpPr/>
          <p:nvPr/>
        </p:nvCxnSpPr>
        <p:spPr>
          <a:xfrm>
            <a:off x="2751843" y="2890692"/>
            <a:ext cx="336442" cy="538308"/>
          </a:xfrm>
          <a:prstGeom prst="line">
            <a:avLst/>
          </a:prstGeom>
          <a:ln w="635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13E99300-3CE4-42AD-996E-EE5F8DBE500A}"/>
              </a:ext>
            </a:extLst>
          </p:cNvPr>
          <p:cNvSpPr txBox="1"/>
          <p:nvPr/>
        </p:nvSpPr>
        <p:spPr>
          <a:xfrm>
            <a:off x="1800254" y="3440395"/>
            <a:ext cx="671979" cy="6675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738" b="1" dirty="0">
                <a:solidFill>
                  <a:srgbClr val="002060"/>
                </a:solidFill>
                <a:latin typeface="Calibri" panose="020F0502020204030204" pitchFamily="34" charset="0"/>
              </a:rPr>
              <a:t>15</a:t>
            </a:r>
            <a:endParaRPr lang="en-GB" sz="1682" b="1" dirty="0">
              <a:solidFill>
                <a:srgbClr val="002060"/>
              </a:solidFill>
              <a:latin typeface="Calibri" panose="020F050202020403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E6BA633-7252-4E53-95C9-333E7E6D06BF}"/>
              </a:ext>
            </a:extLst>
          </p:cNvPr>
          <p:cNvSpPr txBox="1"/>
          <p:nvPr/>
        </p:nvSpPr>
        <p:spPr>
          <a:xfrm>
            <a:off x="2960066" y="3429000"/>
            <a:ext cx="428322" cy="6675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738" b="1" dirty="0">
                <a:solidFill>
                  <a:srgbClr val="002060"/>
                </a:solidFill>
                <a:latin typeface="Calibri" panose="020F0502020204030204" pitchFamily="34" charset="0"/>
              </a:rPr>
              <a:t>2</a:t>
            </a:r>
            <a:endParaRPr lang="en-GB" sz="1682" b="1" dirty="0">
              <a:solidFill>
                <a:srgbClr val="002060"/>
              </a:solidFill>
              <a:latin typeface="Calibri" panose="020F0502020204030204" pitchFamily="34" charset="0"/>
            </a:endParaRP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4F74C69E-770C-4E0E-BDE8-79F15B505674}"/>
              </a:ext>
            </a:extLst>
          </p:cNvPr>
          <p:cNvCxnSpPr/>
          <p:nvPr/>
        </p:nvCxnSpPr>
        <p:spPr>
          <a:xfrm flipH="1">
            <a:off x="1742516" y="4034596"/>
            <a:ext cx="201865" cy="605596"/>
          </a:xfrm>
          <a:prstGeom prst="line">
            <a:avLst/>
          </a:prstGeom>
          <a:ln w="635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ED86A625-425C-4C03-B99C-F59A3869F18C}"/>
              </a:ext>
            </a:extLst>
          </p:cNvPr>
          <p:cNvCxnSpPr/>
          <p:nvPr/>
        </p:nvCxnSpPr>
        <p:spPr>
          <a:xfrm>
            <a:off x="2213535" y="4034596"/>
            <a:ext cx="201865" cy="605596"/>
          </a:xfrm>
          <a:prstGeom prst="line">
            <a:avLst/>
          </a:prstGeom>
          <a:ln w="635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68E1EB37-2C25-45B2-93D6-1DF8DEB86883}"/>
              </a:ext>
            </a:extLst>
          </p:cNvPr>
          <p:cNvSpPr txBox="1"/>
          <p:nvPr/>
        </p:nvSpPr>
        <p:spPr>
          <a:xfrm>
            <a:off x="1467546" y="4651587"/>
            <a:ext cx="428322" cy="6675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738" b="1" dirty="0">
                <a:solidFill>
                  <a:srgbClr val="002060"/>
                </a:solidFill>
                <a:latin typeface="Calibri" panose="020F0502020204030204" pitchFamily="34" charset="0"/>
              </a:rPr>
              <a:t>5</a:t>
            </a:r>
            <a:endParaRPr lang="en-GB" sz="1682" b="1" dirty="0">
              <a:solidFill>
                <a:srgbClr val="002060"/>
              </a:solidFill>
              <a:latin typeface="Calibri" panose="020F050202020403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91A31B3-1D25-4E29-8905-0D2A23146FB3}"/>
              </a:ext>
            </a:extLst>
          </p:cNvPr>
          <p:cNvSpPr txBox="1"/>
          <p:nvPr/>
        </p:nvSpPr>
        <p:spPr>
          <a:xfrm>
            <a:off x="2191025" y="4640193"/>
            <a:ext cx="428322" cy="6675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738" b="1" dirty="0">
                <a:solidFill>
                  <a:srgbClr val="002060"/>
                </a:solidFill>
                <a:latin typeface="Calibri" panose="020F0502020204030204" pitchFamily="34" charset="0"/>
              </a:rPr>
              <a:t>3</a:t>
            </a:r>
            <a:endParaRPr lang="en-GB" sz="1682" b="1" dirty="0">
              <a:solidFill>
                <a:srgbClr val="002060"/>
              </a:solidFill>
              <a:latin typeface="Calibri" panose="020F050202020403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4872C44-AF58-4F4C-BBAD-124236790C3B}"/>
              </a:ext>
            </a:extLst>
          </p:cNvPr>
          <p:cNvSpPr/>
          <p:nvPr/>
        </p:nvSpPr>
        <p:spPr>
          <a:xfrm>
            <a:off x="3960289" y="2217807"/>
            <a:ext cx="1009327" cy="672885"/>
          </a:xfrm>
          <a:prstGeom prst="rect">
            <a:avLst/>
          </a:prstGeom>
          <a:noFill/>
          <a:ln w="635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 dirty="0">
              <a:latin typeface="Calibri" panose="020F0502020204030204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E38FA1E-B199-46DA-86DA-351A9C0884A0}"/>
              </a:ext>
            </a:extLst>
          </p:cNvPr>
          <p:cNvSpPr txBox="1"/>
          <p:nvPr/>
        </p:nvSpPr>
        <p:spPr>
          <a:xfrm>
            <a:off x="4078281" y="2217808"/>
            <a:ext cx="671979" cy="6675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738" b="1" dirty="0">
                <a:solidFill>
                  <a:srgbClr val="002060"/>
                </a:solidFill>
                <a:latin typeface="Calibri" panose="020F0502020204030204" pitchFamily="34" charset="0"/>
              </a:rPr>
              <a:t>30</a:t>
            </a:r>
            <a:endParaRPr lang="en-GB" sz="1682" b="1" dirty="0">
              <a:solidFill>
                <a:srgbClr val="002060"/>
              </a:solidFill>
              <a:latin typeface="Calibri" panose="020F0502020204030204" pitchFamily="34" charset="0"/>
            </a:endParaRP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2E450D51-3533-419A-B9CE-37796033AA68}"/>
              </a:ext>
            </a:extLst>
          </p:cNvPr>
          <p:cNvCxnSpPr/>
          <p:nvPr/>
        </p:nvCxnSpPr>
        <p:spPr>
          <a:xfrm flipH="1">
            <a:off x="4027577" y="2890692"/>
            <a:ext cx="336442" cy="538308"/>
          </a:xfrm>
          <a:prstGeom prst="line">
            <a:avLst/>
          </a:prstGeom>
          <a:ln w="635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9813260A-F3BE-457C-A485-AA631BF5F8F0}"/>
              </a:ext>
            </a:extLst>
          </p:cNvPr>
          <p:cNvCxnSpPr/>
          <p:nvPr/>
        </p:nvCxnSpPr>
        <p:spPr>
          <a:xfrm>
            <a:off x="4565885" y="2890692"/>
            <a:ext cx="336442" cy="538308"/>
          </a:xfrm>
          <a:prstGeom prst="line">
            <a:avLst/>
          </a:prstGeom>
          <a:ln w="635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A98F0A5A-4822-4F2B-94A3-1FAC35574317}"/>
              </a:ext>
            </a:extLst>
          </p:cNvPr>
          <p:cNvSpPr txBox="1"/>
          <p:nvPr/>
        </p:nvSpPr>
        <p:spPr>
          <a:xfrm>
            <a:off x="3611979" y="3440395"/>
            <a:ext cx="671979" cy="6675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738" b="1" dirty="0">
                <a:solidFill>
                  <a:srgbClr val="002060"/>
                </a:solidFill>
                <a:latin typeface="Calibri" panose="020F0502020204030204" pitchFamily="34" charset="0"/>
              </a:rPr>
              <a:t>10</a:t>
            </a:r>
            <a:endParaRPr lang="en-GB" sz="1682" b="1" dirty="0">
              <a:solidFill>
                <a:srgbClr val="002060"/>
              </a:solidFill>
              <a:latin typeface="Calibri" panose="020F0502020204030204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D86EBCFA-B7BB-4C17-B673-0C2F97153A1B}"/>
              </a:ext>
            </a:extLst>
          </p:cNvPr>
          <p:cNvSpPr txBox="1"/>
          <p:nvPr/>
        </p:nvSpPr>
        <p:spPr>
          <a:xfrm>
            <a:off x="4774108" y="3429000"/>
            <a:ext cx="428322" cy="6675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738" b="1" dirty="0">
                <a:solidFill>
                  <a:srgbClr val="002060"/>
                </a:solidFill>
                <a:latin typeface="Calibri" panose="020F0502020204030204" pitchFamily="34" charset="0"/>
              </a:rPr>
              <a:t>3</a:t>
            </a:r>
            <a:endParaRPr lang="en-GB" sz="1682" b="1" dirty="0">
              <a:solidFill>
                <a:srgbClr val="002060"/>
              </a:solidFill>
              <a:latin typeface="Calibri" panose="020F0502020204030204" pitchFamily="34" charset="0"/>
            </a:endParaRP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B2487E50-2F35-4E76-A131-14B935BCE451}"/>
              </a:ext>
            </a:extLst>
          </p:cNvPr>
          <p:cNvCxnSpPr/>
          <p:nvPr/>
        </p:nvCxnSpPr>
        <p:spPr>
          <a:xfrm flipH="1">
            <a:off x="3556558" y="4034596"/>
            <a:ext cx="201865" cy="605596"/>
          </a:xfrm>
          <a:prstGeom prst="line">
            <a:avLst/>
          </a:prstGeom>
          <a:ln w="635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52B8BFCA-8696-476D-B993-1256F3D31287}"/>
              </a:ext>
            </a:extLst>
          </p:cNvPr>
          <p:cNvCxnSpPr/>
          <p:nvPr/>
        </p:nvCxnSpPr>
        <p:spPr>
          <a:xfrm>
            <a:off x="4027577" y="4034596"/>
            <a:ext cx="201865" cy="605596"/>
          </a:xfrm>
          <a:prstGeom prst="line">
            <a:avLst/>
          </a:prstGeom>
          <a:ln w="635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FA1282FA-2170-4301-A93F-8FDB58F83B6C}"/>
              </a:ext>
            </a:extLst>
          </p:cNvPr>
          <p:cNvSpPr txBox="1"/>
          <p:nvPr/>
        </p:nvSpPr>
        <p:spPr>
          <a:xfrm>
            <a:off x="3287404" y="4651587"/>
            <a:ext cx="428322" cy="6675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738" b="1" dirty="0">
                <a:solidFill>
                  <a:srgbClr val="002060"/>
                </a:solidFill>
                <a:latin typeface="Calibri" panose="020F0502020204030204" pitchFamily="34" charset="0"/>
              </a:rPr>
              <a:t>2</a:t>
            </a:r>
            <a:endParaRPr lang="en-GB" sz="1682" b="1" dirty="0">
              <a:solidFill>
                <a:srgbClr val="002060"/>
              </a:solidFill>
              <a:latin typeface="Calibri" panose="020F0502020204030204" pitchFamily="34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4088544D-6AE9-4914-82B4-55873036AB65}"/>
              </a:ext>
            </a:extLst>
          </p:cNvPr>
          <p:cNvSpPr txBox="1"/>
          <p:nvPr/>
        </p:nvSpPr>
        <p:spPr>
          <a:xfrm>
            <a:off x="4012751" y="4640193"/>
            <a:ext cx="428322" cy="6675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738" b="1" dirty="0">
                <a:solidFill>
                  <a:srgbClr val="002060"/>
                </a:solidFill>
                <a:latin typeface="Calibri" panose="020F0502020204030204" pitchFamily="34" charset="0"/>
              </a:rPr>
              <a:t>5</a:t>
            </a:r>
            <a:endParaRPr lang="en-GB" sz="1682" b="1" dirty="0">
              <a:solidFill>
                <a:srgbClr val="002060"/>
              </a:solidFill>
              <a:latin typeface="Calibri" panose="020F0502020204030204" pitchFamily="34" charset="0"/>
            </a:endParaRPr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101CF99E-E400-4526-A304-78D1379A6BC3}"/>
              </a:ext>
            </a:extLst>
          </p:cNvPr>
          <p:cNvSpPr/>
          <p:nvPr/>
        </p:nvSpPr>
        <p:spPr>
          <a:xfrm>
            <a:off x="516083" y="1032961"/>
            <a:ext cx="725283" cy="537556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9ECE5666-77F8-4420-B256-7EA5B345B28D}"/>
              </a:ext>
            </a:extLst>
          </p:cNvPr>
          <p:cNvSpPr/>
          <p:nvPr/>
        </p:nvSpPr>
        <p:spPr>
          <a:xfrm>
            <a:off x="2124926" y="1032961"/>
            <a:ext cx="725283" cy="537556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4A9BE656-0966-42F5-9430-DD73F0BFB1D8}"/>
              </a:ext>
            </a:extLst>
          </p:cNvPr>
          <p:cNvSpPr/>
          <p:nvPr/>
        </p:nvSpPr>
        <p:spPr>
          <a:xfrm>
            <a:off x="3667925" y="1032961"/>
            <a:ext cx="725283" cy="537556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48B9AD91-715D-4944-9D5D-395C1286DC79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03408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/>
      <p:bldP spid="14" grpId="0"/>
      <p:bldP spid="15" grpId="0"/>
      <p:bldP spid="18" grpId="0"/>
      <p:bldP spid="19" grpId="0"/>
      <p:bldP spid="20" grpId="0" animBg="1"/>
      <p:bldP spid="21" grpId="0"/>
      <p:bldP spid="24" grpId="0"/>
      <p:bldP spid="25" grpId="0"/>
      <p:bldP spid="28" grpId="0"/>
      <p:bldP spid="29" grpId="0"/>
      <p:bldP spid="30" grpId="0" animBg="1"/>
      <p:bldP spid="31" grpId="0" animBg="1"/>
      <p:bldP spid="32" grpId="0" animBg="1"/>
    </p:bldLst>
  </p:timing>
</p:sld>
</file>

<file path=ppt/slides/slide1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7D4C9C-04B6-4359-83B2-0C084CD946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Identify square numbers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038AFE-4A96-441B-9E51-70C2565164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04346955"/>
      </p:ext>
    </p:extLst>
  </p:cSld>
  <p:clrMapOvr>
    <a:masterClrMapping/>
  </p:clrMapOvr>
</p:sld>
</file>

<file path=ppt/slides/slide1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6B9EF8D-5DD3-478A-A191-18FB57A40A85}"/>
              </a:ext>
            </a:extLst>
          </p:cNvPr>
          <p:cNvSpPr/>
          <p:nvPr/>
        </p:nvSpPr>
        <p:spPr>
          <a:xfrm>
            <a:off x="56123" y="50000"/>
            <a:ext cx="1196962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Put a ring around all the square numbers.</a:t>
            </a:r>
          </a:p>
          <a:p>
            <a:r>
              <a:rPr lang="en-US" sz="3200" dirty="0"/>
              <a:t> </a:t>
            </a:r>
          </a:p>
          <a:p>
            <a:r>
              <a:rPr lang="en-US" sz="3200" dirty="0"/>
              <a:t>          4                 7                 24                 25                 36                 40</a:t>
            </a:r>
            <a:endParaRPr lang="en-US" sz="2800" dirty="0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86AEF29E-DD94-4726-8769-A3530E525DCA}"/>
              </a:ext>
            </a:extLst>
          </p:cNvPr>
          <p:cNvSpPr/>
          <p:nvPr/>
        </p:nvSpPr>
        <p:spPr>
          <a:xfrm>
            <a:off x="810491" y="945983"/>
            <a:ext cx="748146" cy="692727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0A74F34-2B95-4E0D-A460-A281034C9CA7}"/>
              </a:ext>
            </a:extLst>
          </p:cNvPr>
          <p:cNvSpPr txBox="1"/>
          <p:nvPr/>
        </p:nvSpPr>
        <p:spPr>
          <a:xfrm>
            <a:off x="419471" y="1638710"/>
            <a:ext cx="227833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 x 2 = 4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DA6B756A-1D24-4E10-91DA-98327AD647E9}"/>
              </a:ext>
            </a:extLst>
          </p:cNvPr>
          <p:cNvSpPr/>
          <p:nvPr/>
        </p:nvSpPr>
        <p:spPr>
          <a:xfrm>
            <a:off x="6429870" y="945983"/>
            <a:ext cx="748146" cy="692727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475AAAB-1E63-42A1-B4CF-D6C702F36163}"/>
              </a:ext>
            </a:extLst>
          </p:cNvPr>
          <p:cNvSpPr txBox="1"/>
          <p:nvPr/>
        </p:nvSpPr>
        <p:spPr>
          <a:xfrm>
            <a:off x="6038850" y="1638710"/>
            <a:ext cx="227833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5 x 5 = 25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66E4CD24-2BB5-41D2-9D05-CCC6972F5063}"/>
              </a:ext>
            </a:extLst>
          </p:cNvPr>
          <p:cNvSpPr/>
          <p:nvPr/>
        </p:nvSpPr>
        <p:spPr>
          <a:xfrm>
            <a:off x="8396367" y="945983"/>
            <a:ext cx="748146" cy="692727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E3E69CD-519F-4C44-9567-DC210AF72F4F}"/>
              </a:ext>
            </a:extLst>
          </p:cNvPr>
          <p:cNvSpPr txBox="1"/>
          <p:nvPr/>
        </p:nvSpPr>
        <p:spPr>
          <a:xfrm>
            <a:off x="8005347" y="1638710"/>
            <a:ext cx="227833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6 x 6 = 36</a:t>
            </a:r>
          </a:p>
        </p:txBody>
      </p:sp>
    </p:spTree>
    <p:extLst>
      <p:ext uri="{BB962C8B-B14F-4D97-AF65-F5344CB8AC3E}">
        <p14:creationId xmlns:p14="http://schemas.microsoft.com/office/powerpoint/2010/main" val="12388927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 animBg="1"/>
      <p:bldP spid="7" grpId="0"/>
      <p:bldP spid="8" grpId="0" animBg="1"/>
      <p:bldP spid="9" grpId="0"/>
    </p:bldLst>
  </p:timing>
</p:sld>
</file>

<file path=ppt/slides/slide1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Explain why 16 is a square number.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AA0C9CC-6A24-483D-AB88-79DF777B1F17}"/>
              </a:ext>
            </a:extLst>
          </p:cNvPr>
          <p:cNvSpPr txBox="1"/>
          <p:nvPr/>
        </p:nvSpPr>
        <p:spPr>
          <a:xfrm>
            <a:off x="493384" y="819560"/>
            <a:ext cx="20021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4 x 4 = 16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60E5E49-F9E8-47FB-9787-1136F85C9463}"/>
              </a:ext>
            </a:extLst>
          </p:cNvPr>
          <p:cNvSpPr txBox="1"/>
          <p:nvPr/>
        </p:nvSpPr>
        <p:spPr>
          <a:xfrm>
            <a:off x="493384" y="1404335"/>
            <a:ext cx="109747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You get a square number when you multiply a number by itself.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E74159E-4DD5-4758-AAA2-097AC1DC2777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38518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Here is a sorting diagram for numbers.</a:t>
            </a:r>
          </a:p>
          <a:p>
            <a:r>
              <a:rPr lang="en-US" sz="3200" b="1" dirty="0"/>
              <a:t>Write a number less than 100 in each space.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DF17970-4D91-4B06-8272-FC46D126DB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9898" y="1127218"/>
            <a:ext cx="7160515" cy="269947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BEA7BCF-6768-4F1A-A328-11B1E27A93EF}"/>
              </a:ext>
            </a:extLst>
          </p:cNvPr>
          <p:cNvSpPr txBox="1"/>
          <p:nvPr/>
        </p:nvSpPr>
        <p:spPr>
          <a:xfrm>
            <a:off x="3739487" y="1846198"/>
            <a:ext cx="61414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20E0455-B64D-4C9F-BC11-8682FEEAF951}"/>
              </a:ext>
            </a:extLst>
          </p:cNvPr>
          <p:cNvSpPr txBox="1"/>
          <p:nvPr/>
        </p:nvSpPr>
        <p:spPr>
          <a:xfrm>
            <a:off x="6096000" y="1846198"/>
            <a:ext cx="110376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7D6BBBA-D0CA-4D8F-B6E5-F261E1EDBA6E}"/>
              </a:ext>
            </a:extLst>
          </p:cNvPr>
          <p:cNvSpPr txBox="1"/>
          <p:nvPr/>
        </p:nvSpPr>
        <p:spPr>
          <a:xfrm>
            <a:off x="3739488" y="2913678"/>
            <a:ext cx="136773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A608560-93E2-4217-9B34-FEEC97E8E485}"/>
              </a:ext>
            </a:extLst>
          </p:cNvPr>
          <p:cNvSpPr txBox="1"/>
          <p:nvPr/>
        </p:nvSpPr>
        <p:spPr>
          <a:xfrm>
            <a:off x="6096000" y="2913678"/>
            <a:ext cx="110376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9453912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</p:bldLst>
  </p:timing>
</p:sld>
</file>

<file path=ppt/slides/slide1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Find two square numbers that total 45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DAF9D9B-C1D0-47B7-A40D-2FCE81E8A4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076" y="634775"/>
            <a:ext cx="6969270" cy="1160511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E9202E25-086A-4608-ACE2-9BF1917C5586}"/>
              </a:ext>
            </a:extLst>
          </p:cNvPr>
          <p:cNvSpPr/>
          <p:nvPr/>
        </p:nvSpPr>
        <p:spPr>
          <a:xfrm>
            <a:off x="332077" y="2263969"/>
            <a:ext cx="321122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Square numbers: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A4A3945-9122-4E02-A92F-C88997C9FE9B}"/>
              </a:ext>
            </a:extLst>
          </p:cNvPr>
          <p:cNvSpPr/>
          <p:nvPr/>
        </p:nvSpPr>
        <p:spPr>
          <a:xfrm>
            <a:off x="3338290" y="2263968"/>
            <a:ext cx="76913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1,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5F1A857-83BE-481D-9C06-7E1F430F471E}"/>
              </a:ext>
            </a:extLst>
          </p:cNvPr>
          <p:cNvSpPr/>
          <p:nvPr/>
        </p:nvSpPr>
        <p:spPr>
          <a:xfrm>
            <a:off x="3722858" y="2263968"/>
            <a:ext cx="76913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4,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74D2E8A-07D6-48AC-8970-978751C50242}"/>
              </a:ext>
            </a:extLst>
          </p:cNvPr>
          <p:cNvSpPr/>
          <p:nvPr/>
        </p:nvSpPr>
        <p:spPr>
          <a:xfrm>
            <a:off x="4107426" y="2263967"/>
            <a:ext cx="76913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9,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A3264E4-46A1-4146-8FD2-DDFF8A8B80BB}"/>
              </a:ext>
            </a:extLst>
          </p:cNvPr>
          <p:cNvSpPr/>
          <p:nvPr/>
        </p:nvSpPr>
        <p:spPr>
          <a:xfrm>
            <a:off x="4491994" y="2263966"/>
            <a:ext cx="76913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16,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026BEBD-6DD0-4DDF-80A9-9F2607FA6A9E}"/>
              </a:ext>
            </a:extLst>
          </p:cNvPr>
          <p:cNvSpPr/>
          <p:nvPr/>
        </p:nvSpPr>
        <p:spPr>
          <a:xfrm>
            <a:off x="5056119" y="2263965"/>
            <a:ext cx="76913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25,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B4E744A-32C9-408D-AC03-B54C33B71563}"/>
              </a:ext>
            </a:extLst>
          </p:cNvPr>
          <p:cNvSpPr/>
          <p:nvPr/>
        </p:nvSpPr>
        <p:spPr>
          <a:xfrm>
            <a:off x="5620244" y="2263965"/>
            <a:ext cx="76913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36,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20DE041-41E2-41A7-89E4-AC4B79B416FD}"/>
              </a:ext>
            </a:extLst>
          </p:cNvPr>
          <p:cNvSpPr/>
          <p:nvPr/>
        </p:nvSpPr>
        <p:spPr>
          <a:xfrm>
            <a:off x="6184369" y="2263965"/>
            <a:ext cx="76913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49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4B37486-24A8-4C50-8BD8-CA83A435C721}"/>
              </a:ext>
            </a:extLst>
          </p:cNvPr>
          <p:cNvSpPr/>
          <p:nvPr/>
        </p:nvSpPr>
        <p:spPr>
          <a:xfrm>
            <a:off x="988145" y="899559"/>
            <a:ext cx="949544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36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B4E1A84-034A-4206-A64E-4D93FDA3802E}"/>
              </a:ext>
            </a:extLst>
          </p:cNvPr>
          <p:cNvSpPr/>
          <p:nvPr/>
        </p:nvSpPr>
        <p:spPr>
          <a:xfrm>
            <a:off x="4243753" y="899559"/>
            <a:ext cx="812365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</a:t>
            </a:r>
          </a:p>
        </p:txBody>
      </p:sp>
    </p:spTree>
    <p:extLst>
      <p:ext uri="{BB962C8B-B14F-4D97-AF65-F5344CB8AC3E}">
        <p14:creationId xmlns:p14="http://schemas.microsoft.com/office/powerpoint/2010/main" val="1620808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</p:bldLst>
  </p:timing>
</p:sld>
</file>

<file path=ppt/slides/slide1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0885EC3-EAC7-4F85-93FC-5D0F7C219EBE}"/>
              </a:ext>
            </a:extLst>
          </p:cNvPr>
          <p:cNvSpPr/>
          <p:nvPr/>
        </p:nvSpPr>
        <p:spPr>
          <a:xfrm>
            <a:off x="56123" y="50000"/>
            <a:ext cx="934545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/>
              <a:t>36 and 64 are both square numbers.</a:t>
            </a:r>
          </a:p>
          <a:p>
            <a:r>
              <a:rPr lang="en-GB" sz="3200" b="1" dirty="0"/>
              <a:t>They have a sum of 100</a:t>
            </a:r>
          </a:p>
          <a:p>
            <a:r>
              <a:rPr lang="en-GB" sz="3200" b="1" dirty="0"/>
              <a:t>Find two square numbers that have a sum of 130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09ABCBD-4C74-4D87-96F2-A3EED7734DA9}"/>
              </a:ext>
            </a:extLst>
          </p:cNvPr>
          <p:cNvSpPr txBox="1"/>
          <p:nvPr/>
        </p:nvSpPr>
        <p:spPr>
          <a:xfrm>
            <a:off x="588634" y="1619660"/>
            <a:ext cx="106036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1, 4, 9, 16, 25, 36, 49, 64, 81, 100, 121, 144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723E3B02-D5E4-43ED-B7F7-F2933E3A203A}"/>
              </a:ext>
            </a:extLst>
          </p:cNvPr>
          <p:cNvSpPr/>
          <p:nvPr/>
        </p:nvSpPr>
        <p:spPr>
          <a:xfrm>
            <a:off x="6226936" y="1619660"/>
            <a:ext cx="920839" cy="575515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4B39F238-CDAA-42B7-B3D4-2512389F5451}"/>
              </a:ext>
            </a:extLst>
          </p:cNvPr>
          <p:cNvSpPr/>
          <p:nvPr/>
        </p:nvSpPr>
        <p:spPr>
          <a:xfrm>
            <a:off x="1343697" y="1619659"/>
            <a:ext cx="510862" cy="575515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4CE2302-E39F-411B-9C05-6C6197A33DF9}"/>
              </a:ext>
            </a:extLst>
          </p:cNvPr>
          <p:cNvSpPr txBox="1"/>
          <p:nvPr/>
        </p:nvSpPr>
        <p:spPr>
          <a:xfrm>
            <a:off x="8686696" y="1034126"/>
            <a:ext cx="23733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121 and 9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5501A44B-B258-4DFA-A726-A1468E51FE4B}"/>
              </a:ext>
            </a:extLst>
          </p:cNvPr>
          <p:cNvSpPr/>
          <p:nvPr/>
        </p:nvSpPr>
        <p:spPr>
          <a:xfrm>
            <a:off x="4841207" y="1618901"/>
            <a:ext cx="601224" cy="575515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E2DF562D-7D1A-413E-A92B-88262059BFAA}"/>
              </a:ext>
            </a:extLst>
          </p:cNvPr>
          <p:cNvSpPr/>
          <p:nvPr/>
        </p:nvSpPr>
        <p:spPr>
          <a:xfrm>
            <a:off x="3615765" y="1618900"/>
            <a:ext cx="601224" cy="575515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90ED5C37-42FD-48A8-AEA8-742002BC127B}"/>
              </a:ext>
            </a:extLst>
          </p:cNvPr>
          <p:cNvGrpSpPr/>
          <p:nvPr/>
        </p:nvGrpSpPr>
        <p:grpSpPr>
          <a:xfrm>
            <a:off x="3452147" y="2719547"/>
            <a:ext cx="1861800" cy="1405123"/>
            <a:chOff x="2248666" y="1937292"/>
            <a:chExt cx="1861800" cy="1405123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4F2E5A2A-A325-4D61-80A2-9AEC3EB07E5F}"/>
                </a:ext>
              </a:extLst>
            </p:cNvPr>
            <p:cNvSpPr txBox="1"/>
            <p:nvPr/>
          </p:nvSpPr>
          <p:spPr>
            <a:xfrm>
              <a:off x="2709336" y="1937292"/>
              <a:ext cx="96953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8 1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49B3EC78-26D6-431A-BCEF-188840340716}"/>
                </a:ext>
              </a:extLst>
            </p:cNvPr>
            <p:cNvSpPr txBox="1"/>
            <p:nvPr/>
          </p:nvSpPr>
          <p:spPr>
            <a:xfrm>
              <a:off x="2709336" y="2385280"/>
              <a:ext cx="140113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4 9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CEC6E00F-3275-4FD1-865E-4C57AFF2954E}"/>
                </a:ext>
              </a:extLst>
            </p:cNvPr>
            <p:cNvSpPr txBox="1"/>
            <p:nvPr/>
          </p:nvSpPr>
          <p:spPr>
            <a:xfrm>
              <a:off x="2257985" y="2353381"/>
              <a:ext cx="52392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+</a:t>
              </a:r>
            </a:p>
          </p:txBody>
        </p: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3742991A-0CB4-43D9-AE24-ED74453CAE37}"/>
                </a:ext>
              </a:extLst>
            </p:cNvPr>
            <p:cNvCxnSpPr>
              <a:cxnSpLocks/>
            </p:cNvCxnSpPr>
            <p:nvPr/>
          </p:nvCxnSpPr>
          <p:spPr>
            <a:xfrm>
              <a:off x="2248666" y="2888679"/>
              <a:ext cx="1351784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B472C5FF-C9C7-4173-8509-159A9C88E578}"/>
                </a:ext>
              </a:extLst>
            </p:cNvPr>
            <p:cNvCxnSpPr>
              <a:cxnSpLocks/>
            </p:cNvCxnSpPr>
            <p:nvPr/>
          </p:nvCxnSpPr>
          <p:spPr>
            <a:xfrm>
              <a:off x="2257985" y="3342415"/>
              <a:ext cx="1342465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AE521B09-0AF4-406A-B01B-F0EE2B4D6C27}"/>
              </a:ext>
            </a:extLst>
          </p:cNvPr>
          <p:cNvSpPr txBox="1"/>
          <p:nvPr/>
        </p:nvSpPr>
        <p:spPr>
          <a:xfrm>
            <a:off x="4347262" y="3611123"/>
            <a:ext cx="4900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8216C04-A1EE-4A05-AEF3-CC7D950ECE28}"/>
              </a:ext>
            </a:extLst>
          </p:cNvPr>
          <p:cNvSpPr txBox="1"/>
          <p:nvPr/>
        </p:nvSpPr>
        <p:spPr>
          <a:xfrm>
            <a:off x="3970035" y="2487308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CCCA2BF-3EF4-4D2F-84EB-E77C9E6DFCBB}"/>
              </a:ext>
            </a:extLst>
          </p:cNvPr>
          <p:cNvSpPr txBox="1"/>
          <p:nvPr/>
        </p:nvSpPr>
        <p:spPr>
          <a:xfrm>
            <a:off x="3461466" y="3611124"/>
            <a:ext cx="95811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1 3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ED5114D-0E7D-4D36-A7F3-73BD8A932450}"/>
              </a:ext>
            </a:extLst>
          </p:cNvPr>
          <p:cNvSpPr txBox="1"/>
          <p:nvPr/>
        </p:nvSpPr>
        <p:spPr>
          <a:xfrm>
            <a:off x="8686696" y="1499726"/>
            <a:ext cx="23733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or 81 and 49</a:t>
            </a:r>
          </a:p>
        </p:txBody>
      </p:sp>
    </p:spTree>
    <p:extLst>
      <p:ext uri="{BB962C8B-B14F-4D97-AF65-F5344CB8AC3E}">
        <p14:creationId xmlns:p14="http://schemas.microsoft.com/office/powerpoint/2010/main" val="14148449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5" grpId="1" animBg="1"/>
      <p:bldP spid="5" grpId="2" animBg="1"/>
      <p:bldP spid="6" grpId="0" animBg="1"/>
      <p:bldP spid="6" grpId="1" animBg="1"/>
      <p:bldP spid="6" grpId="2" animBg="1"/>
      <p:bldP spid="7" grpId="0"/>
      <p:bldP spid="8" grpId="0" animBg="1"/>
      <p:bldP spid="9" grpId="0" animBg="1"/>
      <p:bldP spid="16" grpId="0"/>
      <p:bldP spid="17" grpId="0"/>
      <p:bldP spid="18" grpId="0"/>
      <p:bldP spid="19" grpId="0"/>
      <p:bldP spid="19" grpId="1"/>
    </p:bldLst>
  </p:timing>
</p:sld>
</file>

<file path=ppt/slides/slide1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Lara chooses a </a:t>
            </a:r>
            <a:r>
              <a:rPr lang="en-US" sz="3200" b="1" u="sng" dirty="0"/>
              <a:t>square number</a:t>
            </a:r>
            <a:r>
              <a:rPr lang="en-US" sz="3200" b="1" dirty="0"/>
              <a:t>.</a:t>
            </a:r>
          </a:p>
          <a:p>
            <a:r>
              <a:rPr lang="en-US" sz="3200" b="1" dirty="0"/>
              <a:t>She rounds it to the nearest hundred. </a:t>
            </a:r>
          </a:p>
          <a:p>
            <a:r>
              <a:rPr lang="en-US" sz="3200" b="1" dirty="0"/>
              <a:t>Her answer is 200</a:t>
            </a:r>
          </a:p>
          <a:p>
            <a:r>
              <a:rPr lang="en-US" sz="3200" b="1" dirty="0"/>
              <a:t>Write </a:t>
            </a:r>
            <a:r>
              <a:rPr lang="en-US" sz="3200" b="1" u="sng" dirty="0"/>
              <a:t>all</a:t>
            </a:r>
            <a:r>
              <a:rPr lang="en-US" sz="3200" b="1" dirty="0"/>
              <a:t> the possible square numbers Lara could have chosen.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D5BE4CA-ABEE-4FF9-AA95-A96BE848AAFA}"/>
              </a:ext>
            </a:extLst>
          </p:cNvPr>
          <p:cNvSpPr/>
          <p:nvPr/>
        </p:nvSpPr>
        <p:spPr>
          <a:xfrm>
            <a:off x="235791" y="2478730"/>
            <a:ext cx="906770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The square numbers must be between 150 and 249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E8B3B7B-0A18-4345-9212-03360197A68D}"/>
              </a:ext>
            </a:extLst>
          </p:cNvPr>
          <p:cNvSpPr/>
          <p:nvPr/>
        </p:nvSpPr>
        <p:spPr>
          <a:xfrm>
            <a:off x="2041002" y="3965192"/>
            <a:ext cx="446197" cy="43913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B19A2BB-1CD1-4C35-8A49-34AD44195C99}"/>
              </a:ext>
            </a:extLst>
          </p:cNvPr>
          <p:cNvSpPr/>
          <p:nvPr/>
        </p:nvSpPr>
        <p:spPr>
          <a:xfrm>
            <a:off x="1599362" y="3964737"/>
            <a:ext cx="446197" cy="43913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404683E-38AA-43A3-99E9-C7EE80F4EFDA}"/>
              </a:ext>
            </a:extLst>
          </p:cNvPr>
          <p:cNvSpPr/>
          <p:nvPr/>
        </p:nvSpPr>
        <p:spPr>
          <a:xfrm>
            <a:off x="2037487" y="3063093"/>
            <a:ext cx="446197" cy="90186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0F16FDC-875C-4C1E-A0BB-CDB82FFF8491}"/>
              </a:ext>
            </a:extLst>
          </p:cNvPr>
          <p:cNvSpPr/>
          <p:nvPr/>
        </p:nvSpPr>
        <p:spPr>
          <a:xfrm>
            <a:off x="1591878" y="3062638"/>
            <a:ext cx="446197" cy="90186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74271BF7-9C7C-4A06-A9C2-33AE05F7327A}"/>
              </a:ext>
            </a:extLst>
          </p:cNvPr>
          <p:cNvCxnSpPr>
            <a:cxnSpLocks/>
          </p:cNvCxnSpPr>
          <p:nvPr/>
        </p:nvCxnSpPr>
        <p:spPr>
          <a:xfrm>
            <a:off x="700949" y="4401248"/>
            <a:ext cx="1778632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FE8D5752-5739-4016-8BCE-FFA41D68E4CD}"/>
              </a:ext>
            </a:extLst>
          </p:cNvPr>
          <p:cNvSpPr txBox="1"/>
          <p:nvPr/>
        </p:nvSpPr>
        <p:spPr>
          <a:xfrm>
            <a:off x="1592524" y="3419998"/>
            <a:ext cx="4164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55D1B0B-9BF4-4454-B3F5-2E71F5A0C6EE}"/>
              </a:ext>
            </a:extLst>
          </p:cNvPr>
          <p:cNvSpPr txBox="1"/>
          <p:nvPr/>
        </p:nvSpPr>
        <p:spPr>
          <a:xfrm>
            <a:off x="2064960" y="3413454"/>
            <a:ext cx="4752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3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FD066D3-AEE2-455A-A0D5-916EE96B0D46}"/>
              </a:ext>
            </a:extLst>
          </p:cNvPr>
          <p:cNvSpPr txBox="1"/>
          <p:nvPr/>
        </p:nvSpPr>
        <p:spPr>
          <a:xfrm>
            <a:off x="1610303" y="3845069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7E588FC-6483-416B-B9DA-645DF0FE1207}"/>
              </a:ext>
            </a:extLst>
          </p:cNvPr>
          <p:cNvSpPr txBox="1"/>
          <p:nvPr/>
        </p:nvSpPr>
        <p:spPr>
          <a:xfrm>
            <a:off x="2054039" y="3852953"/>
            <a:ext cx="5015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3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DB061BB-0AAD-4C8D-AE96-7B010DF02C49}"/>
              </a:ext>
            </a:extLst>
          </p:cNvPr>
          <p:cNvSpPr txBox="1"/>
          <p:nvPr/>
        </p:nvSpPr>
        <p:spPr>
          <a:xfrm>
            <a:off x="311367" y="3894732"/>
            <a:ext cx="38504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x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ABF760B-5FB7-4188-9C2A-AA9068A1EAA0}"/>
              </a:ext>
            </a:extLst>
          </p:cNvPr>
          <p:cNvSpPr txBox="1"/>
          <p:nvPr/>
        </p:nvSpPr>
        <p:spPr>
          <a:xfrm>
            <a:off x="2033877" y="4348455"/>
            <a:ext cx="35664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B982B8D-4EDE-49CA-930B-04E128EAC950}"/>
              </a:ext>
            </a:extLst>
          </p:cNvPr>
          <p:cNvSpPr txBox="1"/>
          <p:nvPr/>
        </p:nvSpPr>
        <p:spPr>
          <a:xfrm>
            <a:off x="1582581" y="4348455"/>
            <a:ext cx="53256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2D00795-8C52-4662-9AD2-6DFD3C88862C}"/>
              </a:ext>
            </a:extLst>
          </p:cNvPr>
          <p:cNvSpPr txBox="1"/>
          <p:nvPr/>
        </p:nvSpPr>
        <p:spPr>
          <a:xfrm>
            <a:off x="2031464" y="4779806"/>
            <a:ext cx="4427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FB76202-FB89-494B-830D-6892F9AD84F5}"/>
              </a:ext>
            </a:extLst>
          </p:cNvPr>
          <p:cNvSpPr txBox="1"/>
          <p:nvPr/>
        </p:nvSpPr>
        <p:spPr>
          <a:xfrm>
            <a:off x="1589933" y="4779806"/>
            <a:ext cx="4427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E61459D-BE0D-481D-AE4B-CA1F527CC609}"/>
              </a:ext>
            </a:extLst>
          </p:cNvPr>
          <p:cNvSpPr txBox="1"/>
          <p:nvPr/>
        </p:nvSpPr>
        <p:spPr>
          <a:xfrm>
            <a:off x="1136786" y="4779806"/>
            <a:ext cx="49884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6F863E9B-0D17-4966-A850-0735A0996815}"/>
              </a:ext>
            </a:extLst>
          </p:cNvPr>
          <p:cNvCxnSpPr>
            <a:cxnSpLocks/>
          </p:cNvCxnSpPr>
          <p:nvPr/>
        </p:nvCxnSpPr>
        <p:spPr>
          <a:xfrm>
            <a:off x="704030" y="5296798"/>
            <a:ext cx="178212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C6E5017E-F92B-4E20-A7B2-409C1BF9BB83}"/>
              </a:ext>
            </a:extLst>
          </p:cNvPr>
          <p:cNvSpPr txBox="1"/>
          <p:nvPr/>
        </p:nvSpPr>
        <p:spPr>
          <a:xfrm>
            <a:off x="2031464" y="5217133"/>
            <a:ext cx="4427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9D31433-1AAE-4F34-93A9-2615D4DB74F8}"/>
              </a:ext>
            </a:extLst>
          </p:cNvPr>
          <p:cNvSpPr txBox="1"/>
          <p:nvPr/>
        </p:nvSpPr>
        <p:spPr>
          <a:xfrm>
            <a:off x="1576067" y="5226523"/>
            <a:ext cx="4427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D0B64F7-8D96-4775-AE35-CB123B75B8CB}"/>
              </a:ext>
            </a:extLst>
          </p:cNvPr>
          <p:cNvSpPr txBox="1"/>
          <p:nvPr/>
        </p:nvSpPr>
        <p:spPr>
          <a:xfrm>
            <a:off x="1132123" y="5218575"/>
            <a:ext cx="4427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8F217E2E-D3E3-4764-97AF-D21550F8255F}"/>
              </a:ext>
            </a:extLst>
          </p:cNvPr>
          <p:cNvSpPr/>
          <p:nvPr/>
        </p:nvSpPr>
        <p:spPr>
          <a:xfrm>
            <a:off x="4651608" y="3963750"/>
            <a:ext cx="446197" cy="43913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2495705B-7564-46FE-B766-A2A0FA32B556}"/>
              </a:ext>
            </a:extLst>
          </p:cNvPr>
          <p:cNvSpPr/>
          <p:nvPr/>
        </p:nvSpPr>
        <p:spPr>
          <a:xfrm>
            <a:off x="4209968" y="3963295"/>
            <a:ext cx="446197" cy="43913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74A0A30-D2BB-4BA5-9324-FE5360BFB280}"/>
              </a:ext>
            </a:extLst>
          </p:cNvPr>
          <p:cNvSpPr/>
          <p:nvPr/>
        </p:nvSpPr>
        <p:spPr>
          <a:xfrm>
            <a:off x="4648093" y="3061651"/>
            <a:ext cx="446197" cy="90186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C69EE6C4-E50A-4547-87F0-BC6614531AB2}"/>
              </a:ext>
            </a:extLst>
          </p:cNvPr>
          <p:cNvSpPr/>
          <p:nvPr/>
        </p:nvSpPr>
        <p:spPr>
          <a:xfrm>
            <a:off x="4202484" y="3061196"/>
            <a:ext cx="446197" cy="90186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69E87759-581A-43AF-AB1A-8B0E5DE6C650}"/>
              </a:ext>
            </a:extLst>
          </p:cNvPr>
          <p:cNvCxnSpPr>
            <a:cxnSpLocks/>
          </p:cNvCxnSpPr>
          <p:nvPr/>
        </p:nvCxnSpPr>
        <p:spPr>
          <a:xfrm>
            <a:off x="3311555" y="4399806"/>
            <a:ext cx="1778632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7E0B86CA-B49C-4B1D-8FBA-481ED566FF0B}"/>
              </a:ext>
            </a:extLst>
          </p:cNvPr>
          <p:cNvSpPr txBox="1"/>
          <p:nvPr/>
        </p:nvSpPr>
        <p:spPr>
          <a:xfrm>
            <a:off x="4203130" y="3418556"/>
            <a:ext cx="4164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21628EE8-D5BD-4894-83F2-81DE885DA1AE}"/>
              </a:ext>
            </a:extLst>
          </p:cNvPr>
          <p:cNvSpPr txBox="1"/>
          <p:nvPr/>
        </p:nvSpPr>
        <p:spPr>
          <a:xfrm>
            <a:off x="4675566" y="3412012"/>
            <a:ext cx="4752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4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30570565-E4BF-480F-B7C2-57A68F636C31}"/>
              </a:ext>
            </a:extLst>
          </p:cNvPr>
          <p:cNvSpPr txBox="1"/>
          <p:nvPr/>
        </p:nvSpPr>
        <p:spPr>
          <a:xfrm>
            <a:off x="4220909" y="3843627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58316DCB-F354-44D9-AD81-5A02BD81372C}"/>
              </a:ext>
            </a:extLst>
          </p:cNvPr>
          <p:cNvSpPr txBox="1"/>
          <p:nvPr/>
        </p:nvSpPr>
        <p:spPr>
          <a:xfrm>
            <a:off x="4664645" y="3851511"/>
            <a:ext cx="5015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4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9F01B63D-B1B2-43E0-882F-1E9E95625821}"/>
              </a:ext>
            </a:extLst>
          </p:cNvPr>
          <p:cNvSpPr txBox="1"/>
          <p:nvPr/>
        </p:nvSpPr>
        <p:spPr>
          <a:xfrm>
            <a:off x="2921973" y="3893290"/>
            <a:ext cx="38504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x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3D3601AB-31E2-4FFC-BCD8-D10BEE3B1390}"/>
              </a:ext>
            </a:extLst>
          </p:cNvPr>
          <p:cNvSpPr txBox="1"/>
          <p:nvPr/>
        </p:nvSpPr>
        <p:spPr>
          <a:xfrm>
            <a:off x="4252069" y="3226399"/>
            <a:ext cx="3566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1054ECCE-9F6F-4CBF-B006-E3770B857779}"/>
              </a:ext>
            </a:extLst>
          </p:cNvPr>
          <p:cNvSpPr txBox="1"/>
          <p:nvPr/>
        </p:nvSpPr>
        <p:spPr>
          <a:xfrm>
            <a:off x="4644483" y="4347013"/>
            <a:ext cx="35664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9690511B-EDAF-4D9B-8DEC-E70A5A27DE34}"/>
              </a:ext>
            </a:extLst>
          </p:cNvPr>
          <p:cNvSpPr txBox="1"/>
          <p:nvPr/>
        </p:nvSpPr>
        <p:spPr>
          <a:xfrm>
            <a:off x="4207064" y="4347013"/>
            <a:ext cx="51868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D39890CF-567F-45D9-946F-2CBBDECD48D5}"/>
              </a:ext>
            </a:extLst>
          </p:cNvPr>
          <p:cNvCxnSpPr>
            <a:cxnSpLocks/>
          </p:cNvCxnSpPr>
          <p:nvPr/>
        </p:nvCxnSpPr>
        <p:spPr>
          <a:xfrm>
            <a:off x="4301934" y="3416260"/>
            <a:ext cx="236032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>
            <a:extLst>
              <a:ext uri="{FF2B5EF4-FFF2-40B4-BE49-F238E27FC236}">
                <a16:creationId xmlns:a16="http://schemas.microsoft.com/office/drawing/2014/main" id="{97E35928-88CF-4693-B595-9F93AFC2E411}"/>
              </a:ext>
            </a:extLst>
          </p:cNvPr>
          <p:cNvSpPr txBox="1"/>
          <p:nvPr/>
        </p:nvSpPr>
        <p:spPr>
          <a:xfrm>
            <a:off x="4642070" y="4778364"/>
            <a:ext cx="4427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EA4AA19D-88E7-4387-A8B7-D1D166D83043}"/>
              </a:ext>
            </a:extLst>
          </p:cNvPr>
          <p:cNvSpPr txBox="1"/>
          <p:nvPr/>
        </p:nvSpPr>
        <p:spPr>
          <a:xfrm>
            <a:off x="4200539" y="4778364"/>
            <a:ext cx="4427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9A1312F0-E4DE-4068-8BCB-A3BEAD5C923D}"/>
              </a:ext>
            </a:extLst>
          </p:cNvPr>
          <p:cNvSpPr txBox="1"/>
          <p:nvPr/>
        </p:nvSpPr>
        <p:spPr>
          <a:xfrm>
            <a:off x="3747392" y="4778364"/>
            <a:ext cx="49884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5940A445-FA79-412E-9618-E9EC6053D06A}"/>
              </a:ext>
            </a:extLst>
          </p:cNvPr>
          <p:cNvCxnSpPr>
            <a:cxnSpLocks/>
          </p:cNvCxnSpPr>
          <p:nvPr/>
        </p:nvCxnSpPr>
        <p:spPr>
          <a:xfrm>
            <a:off x="3314636" y="5295356"/>
            <a:ext cx="178212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>
            <a:extLst>
              <a:ext uri="{FF2B5EF4-FFF2-40B4-BE49-F238E27FC236}">
                <a16:creationId xmlns:a16="http://schemas.microsoft.com/office/drawing/2014/main" id="{D7DCBBCD-FF38-47A8-BA56-7C7CFF758A04}"/>
              </a:ext>
            </a:extLst>
          </p:cNvPr>
          <p:cNvSpPr txBox="1"/>
          <p:nvPr/>
        </p:nvSpPr>
        <p:spPr>
          <a:xfrm>
            <a:off x="4642070" y="5215691"/>
            <a:ext cx="4427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657745C8-6313-45A5-999F-1FB66A9632F7}"/>
              </a:ext>
            </a:extLst>
          </p:cNvPr>
          <p:cNvSpPr txBox="1"/>
          <p:nvPr/>
        </p:nvSpPr>
        <p:spPr>
          <a:xfrm>
            <a:off x="4186673" y="5225081"/>
            <a:ext cx="4427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7DFF2393-0109-4594-94A9-E55FA8EA6111}"/>
              </a:ext>
            </a:extLst>
          </p:cNvPr>
          <p:cNvSpPr txBox="1"/>
          <p:nvPr/>
        </p:nvSpPr>
        <p:spPr>
          <a:xfrm>
            <a:off x="3742729" y="5217133"/>
            <a:ext cx="4427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CA8C6011-1545-4CFF-956D-B3201EB0E5C6}"/>
              </a:ext>
            </a:extLst>
          </p:cNvPr>
          <p:cNvSpPr/>
          <p:nvPr/>
        </p:nvSpPr>
        <p:spPr>
          <a:xfrm>
            <a:off x="7347103" y="3971698"/>
            <a:ext cx="446197" cy="43913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55672F93-39FB-4D90-9546-DF2E041EE511}"/>
              </a:ext>
            </a:extLst>
          </p:cNvPr>
          <p:cNvSpPr/>
          <p:nvPr/>
        </p:nvSpPr>
        <p:spPr>
          <a:xfrm>
            <a:off x="6905463" y="3971243"/>
            <a:ext cx="446197" cy="43913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B320DC7B-42FD-4594-BC49-D25547B41E3E}"/>
              </a:ext>
            </a:extLst>
          </p:cNvPr>
          <p:cNvSpPr/>
          <p:nvPr/>
        </p:nvSpPr>
        <p:spPr>
          <a:xfrm>
            <a:off x="7343588" y="3069599"/>
            <a:ext cx="446197" cy="90186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E795E40C-9940-4E6C-9812-0F9562CBEF65}"/>
              </a:ext>
            </a:extLst>
          </p:cNvPr>
          <p:cNvSpPr/>
          <p:nvPr/>
        </p:nvSpPr>
        <p:spPr>
          <a:xfrm>
            <a:off x="6897979" y="3069144"/>
            <a:ext cx="446197" cy="90186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FE30C00E-36DE-4281-9339-80D1D730454F}"/>
              </a:ext>
            </a:extLst>
          </p:cNvPr>
          <p:cNvCxnSpPr>
            <a:cxnSpLocks/>
          </p:cNvCxnSpPr>
          <p:nvPr/>
        </p:nvCxnSpPr>
        <p:spPr>
          <a:xfrm>
            <a:off x="6007050" y="4407754"/>
            <a:ext cx="1778632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TextBox 52">
            <a:extLst>
              <a:ext uri="{FF2B5EF4-FFF2-40B4-BE49-F238E27FC236}">
                <a16:creationId xmlns:a16="http://schemas.microsoft.com/office/drawing/2014/main" id="{096E4782-04C9-43D9-8B3B-C96991EF19F2}"/>
              </a:ext>
            </a:extLst>
          </p:cNvPr>
          <p:cNvSpPr txBox="1"/>
          <p:nvPr/>
        </p:nvSpPr>
        <p:spPr>
          <a:xfrm>
            <a:off x="6898625" y="3426504"/>
            <a:ext cx="4164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9C303E2D-FD89-4574-9F9B-34B949B1090E}"/>
              </a:ext>
            </a:extLst>
          </p:cNvPr>
          <p:cNvSpPr txBox="1"/>
          <p:nvPr/>
        </p:nvSpPr>
        <p:spPr>
          <a:xfrm>
            <a:off x="7371061" y="3419960"/>
            <a:ext cx="4752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5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3FC87CC8-CCC8-4934-8B6E-F526581B4597}"/>
              </a:ext>
            </a:extLst>
          </p:cNvPr>
          <p:cNvSpPr txBox="1"/>
          <p:nvPr/>
        </p:nvSpPr>
        <p:spPr>
          <a:xfrm>
            <a:off x="6916404" y="3851575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35622B39-2536-41F5-854A-DC41252119D6}"/>
              </a:ext>
            </a:extLst>
          </p:cNvPr>
          <p:cNvSpPr txBox="1"/>
          <p:nvPr/>
        </p:nvSpPr>
        <p:spPr>
          <a:xfrm>
            <a:off x="7360140" y="3859459"/>
            <a:ext cx="5015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5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CC8BE2AE-44AC-48AD-82F2-5AB86646228C}"/>
              </a:ext>
            </a:extLst>
          </p:cNvPr>
          <p:cNvSpPr txBox="1"/>
          <p:nvPr/>
        </p:nvSpPr>
        <p:spPr>
          <a:xfrm>
            <a:off x="5617468" y="3901238"/>
            <a:ext cx="38504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x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97137452-66EF-47D4-A645-BF531418C2C9}"/>
              </a:ext>
            </a:extLst>
          </p:cNvPr>
          <p:cNvSpPr txBox="1"/>
          <p:nvPr/>
        </p:nvSpPr>
        <p:spPr>
          <a:xfrm>
            <a:off x="6947564" y="3234347"/>
            <a:ext cx="3566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CDE57603-0DF6-42F8-AF9B-FDBEE42CED22}"/>
              </a:ext>
            </a:extLst>
          </p:cNvPr>
          <p:cNvSpPr txBox="1"/>
          <p:nvPr/>
        </p:nvSpPr>
        <p:spPr>
          <a:xfrm>
            <a:off x="7339978" y="4354961"/>
            <a:ext cx="35664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B56554EA-0975-4366-8162-FEF0AA77DD79}"/>
              </a:ext>
            </a:extLst>
          </p:cNvPr>
          <p:cNvSpPr txBox="1"/>
          <p:nvPr/>
        </p:nvSpPr>
        <p:spPr>
          <a:xfrm>
            <a:off x="6916404" y="4354961"/>
            <a:ext cx="50484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</a:t>
            </a:r>
          </a:p>
        </p:txBody>
      </p: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9C2E74DB-0097-4C72-9E41-3251485B363F}"/>
              </a:ext>
            </a:extLst>
          </p:cNvPr>
          <p:cNvCxnSpPr>
            <a:cxnSpLocks/>
          </p:cNvCxnSpPr>
          <p:nvPr/>
        </p:nvCxnSpPr>
        <p:spPr>
          <a:xfrm>
            <a:off x="6997429" y="3424208"/>
            <a:ext cx="236032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TextBox 61">
            <a:extLst>
              <a:ext uri="{FF2B5EF4-FFF2-40B4-BE49-F238E27FC236}">
                <a16:creationId xmlns:a16="http://schemas.microsoft.com/office/drawing/2014/main" id="{D4F21A1A-D553-4B7B-8E37-68B179AFE775}"/>
              </a:ext>
            </a:extLst>
          </p:cNvPr>
          <p:cNvSpPr txBox="1"/>
          <p:nvPr/>
        </p:nvSpPr>
        <p:spPr>
          <a:xfrm>
            <a:off x="7337565" y="4786312"/>
            <a:ext cx="4427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6E55FA8D-A9A9-4B1F-B856-0C4F2CC92C18}"/>
              </a:ext>
            </a:extLst>
          </p:cNvPr>
          <p:cNvSpPr txBox="1"/>
          <p:nvPr/>
        </p:nvSpPr>
        <p:spPr>
          <a:xfrm>
            <a:off x="6896034" y="4786312"/>
            <a:ext cx="4427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3A1B2411-822F-41BE-9FB4-B01F488943EF}"/>
              </a:ext>
            </a:extLst>
          </p:cNvPr>
          <p:cNvSpPr txBox="1"/>
          <p:nvPr/>
        </p:nvSpPr>
        <p:spPr>
          <a:xfrm>
            <a:off x="6442887" y="4786312"/>
            <a:ext cx="49884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76B5619A-BC87-4435-92BE-0D495174CDBE}"/>
              </a:ext>
            </a:extLst>
          </p:cNvPr>
          <p:cNvCxnSpPr>
            <a:cxnSpLocks/>
          </p:cNvCxnSpPr>
          <p:nvPr/>
        </p:nvCxnSpPr>
        <p:spPr>
          <a:xfrm>
            <a:off x="6010131" y="5303304"/>
            <a:ext cx="178212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TextBox 65">
            <a:extLst>
              <a:ext uri="{FF2B5EF4-FFF2-40B4-BE49-F238E27FC236}">
                <a16:creationId xmlns:a16="http://schemas.microsoft.com/office/drawing/2014/main" id="{B6F1EAB3-F25F-40AE-8645-256F449A5E67}"/>
              </a:ext>
            </a:extLst>
          </p:cNvPr>
          <p:cNvSpPr txBox="1"/>
          <p:nvPr/>
        </p:nvSpPr>
        <p:spPr>
          <a:xfrm>
            <a:off x="7337565" y="5223639"/>
            <a:ext cx="4427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E3E72157-8E3E-43B7-AE44-62AD76428EDD}"/>
              </a:ext>
            </a:extLst>
          </p:cNvPr>
          <p:cNvSpPr txBox="1"/>
          <p:nvPr/>
        </p:nvSpPr>
        <p:spPr>
          <a:xfrm>
            <a:off x="6882168" y="5233029"/>
            <a:ext cx="4427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27E1D5F2-9C3C-424E-9367-EDE77F6ED1C1}"/>
              </a:ext>
            </a:extLst>
          </p:cNvPr>
          <p:cNvSpPr txBox="1"/>
          <p:nvPr/>
        </p:nvSpPr>
        <p:spPr>
          <a:xfrm>
            <a:off x="6438224" y="5225081"/>
            <a:ext cx="4427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85A84C16-9695-4748-896C-097776BEBA53}"/>
              </a:ext>
            </a:extLst>
          </p:cNvPr>
          <p:cNvSpPr txBox="1"/>
          <p:nvPr/>
        </p:nvSpPr>
        <p:spPr>
          <a:xfrm>
            <a:off x="6472460" y="4354961"/>
            <a:ext cx="4427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12EE4C26-A598-4121-9608-93E23BE079C8}"/>
              </a:ext>
            </a:extLst>
          </p:cNvPr>
          <p:cNvSpPr/>
          <p:nvPr/>
        </p:nvSpPr>
        <p:spPr>
          <a:xfrm>
            <a:off x="10028896" y="3966250"/>
            <a:ext cx="446197" cy="43913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CE198007-561E-4FF9-9985-7E5753EAF020}"/>
              </a:ext>
            </a:extLst>
          </p:cNvPr>
          <p:cNvSpPr/>
          <p:nvPr/>
        </p:nvSpPr>
        <p:spPr>
          <a:xfrm>
            <a:off x="9587256" y="3965795"/>
            <a:ext cx="446197" cy="43913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D5DE472E-E6AB-49C7-896B-6090DD41474D}"/>
              </a:ext>
            </a:extLst>
          </p:cNvPr>
          <p:cNvSpPr/>
          <p:nvPr/>
        </p:nvSpPr>
        <p:spPr>
          <a:xfrm>
            <a:off x="10025381" y="3064151"/>
            <a:ext cx="446197" cy="90186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87DCC4EF-E213-4BF5-97C6-F575AE035388}"/>
              </a:ext>
            </a:extLst>
          </p:cNvPr>
          <p:cNvSpPr/>
          <p:nvPr/>
        </p:nvSpPr>
        <p:spPr>
          <a:xfrm>
            <a:off x="9579772" y="3063696"/>
            <a:ext cx="446197" cy="90186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74" name="Straight Connector 73">
            <a:extLst>
              <a:ext uri="{FF2B5EF4-FFF2-40B4-BE49-F238E27FC236}">
                <a16:creationId xmlns:a16="http://schemas.microsoft.com/office/drawing/2014/main" id="{88E3EB1D-9E56-4878-8AB6-1FC6CD07E345}"/>
              </a:ext>
            </a:extLst>
          </p:cNvPr>
          <p:cNvCxnSpPr>
            <a:cxnSpLocks/>
          </p:cNvCxnSpPr>
          <p:nvPr/>
        </p:nvCxnSpPr>
        <p:spPr>
          <a:xfrm>
            <a:off x="8688843" y="4402306"/>
            <a:ext cx="1778632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TextBox 74">
            <a:extLst>
              <a:ext uri="{FF2B5EF4-FFF2-40B4-BE49-F238E27FC236}">
                <a16:creationId xmlns:a16="http://schemas.microsoft.com/office/drawing/2014/main" id="{C7F5A86A-28CB-4037-B7C1-39675087EEA5}"/>
              </a:ext>
            </a:extLst>
          </p:cNvPr>
          <p:cNvSpPr txBox="1"/>
          <p:nvPr/>
        </p:nvSpPr>
        <p:spPr>
          <a:xfrm>
            <a:off x="9580418" y="3421056"/>
            <a:ext cx="4164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CE3E2DA7-B3DF-44A4-A171-419D9995245E}"/>
              </a:ext>
            </a:extLst>
          </p:cNvPr>
          <p:cNvSpPr txBox="1"/>
          <p:nvPr/>
        </p:nvSpPr>
        <p:spPr>
          <a:xfrm>
            <a:off x="10052854" y="3414512"/>
            <a:ext cx="4752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6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560B27CF-4E6C-4F6B-AE8C-6633EFD33388}"/>
              </a:ext>
            </a:extLst>
          </p:cNvPr>
          <p:cNvSpPr txBox="1"/>
          <p:nvPr/>
        </p:nvSpPr>
        <p:spPr>
          <a:xfrm>
            <a:off x="9598197" y="3846127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EA9429B5-5A78-429E-936A-568681B6BBF0}"/>
              </a:ext>
            </a:extLst>
          </p:cNvPr>
          <p:cNvSpPr txBox="1"/>
          <p:nvPr/>
        </p:nvSpPr>
        <p:spPr>
          <a:xfrm>
            <a:off x="10041933" y="3854011"/>
            <a:ext cx="5015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6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B0476FF3-F7AA-4512-B272-C5F54E25911B}"/>
              </a:ext>
            </a:extLst>
          </p:cNvPr>
          <p:cNvSpPr txBox="1"/>
          <p:nvPr/>
        </p:nvSpPr>
        <p:spPr>
          <a:xfrm>
            <a:off x="8299261" y="3895790"/>
            <a:ext cx="38504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x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2ECBCA2D-3437-441A-945C-AC3B59D766EA}"/>
              </a:ext>
            </a:extLst>
          </p:cNvPr>
          <p:cNvSpPr txBox="1"/>
          <p:nvPr/>
        </p:nvSpPr>
        <p:spPr>
          <a:xfrm>
            <a:off x="9629357" y="3228899"/>
            <a:ext cx="3566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C2F3D0EF-790D-4917-9A7D-AA1BA2F181BD}"/>
              </a:ext>
            </a:extLst>
          </p:cNvPr>
          <p:cNvSpPr txBox="1"/>
          <p:nvPr/>
        </p:nvSpPr>
        <p:spPr>
          <a:xfrm>
            <a:off x="10021771" y="4349513"/>
            <a:ext cx="35664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5A4763E1-99C8-4C4F-87D5-97CEF3C34344}"/>
              </a:ext>
            </a:extLst>
          </p:cNvPr>
          <p:cNvSpPr txBox="1"/>
          <p:nvPr/>
        </p:nvSpPr>
        <p:spPr>
          <a:xfrm>
            <a:off x="9598197" y="4349513"/>
            <a:ext cx="50484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</a:t>
            </a:r>
          </a:p>
        </p:txBody>
      </p:sp>
      <p:cxnSp>
        <p:nvCxnSpPr>
          <p:cNvPr id="83" name="Straight Connector 82">
            <a:extLst>
              <a:ext uri="{FF2B5EF4-FFF2-40B4-BE49-F238E27FC236}">
                <a16:creationId xmlns:a16="http://schemas.microsoft.com/office/drawing/2014/main" id="{F4F51924-0D39-432F-8E2B-7899080F65C2}"/>
              </a:ext>
            </a:extLst>
          </p:cNvPr>
          <p:cNvCxnSpPr>
            <a:cxnSpLocks/>
          </p:cNvCxnSpPr>
          <p:nvPr/>
        </p:nvCxnSpPr>
        <p:spPr>
          <a:xfrm>
            <a:off x="9679222" y="3418760"/>
            <a:ext cx="236032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TextBox 83">
            <a:extLst>
              <a:ext uri="{FF2B5EF4-FFF2-40B4-BE49-F238E27FC236}">
                <a16:creationId xmlns:a16="http://schemas.microsoft.com/office/drawing/2014/main" id="{7E080A64-5B0D-49EC-85B8-EF40D3638A98}"/>
              </a:ext>
            </a:extLst>
          </p:cNvPr>
          <p:cNvSpPr txBox="1"/>
          <p:nvPr/>
        </p:nvSpPr>
        <p:spPr>
          <a:xfrm>
            <a:off x="10019358" y="4780864"/>
            <a:ext cx="4427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02B3AD3D-6570-4495-8A0F-83D94EB43E6E}"/>
              </a:ext>
            </a:extLst>
          </p:cNvPr>
          <p:cNvSpPr txBox="1"/>
          <p:nvPr/>
        </p:nvSpPr>
        <p:spPr>
          <a:xfrm>
            <a:off x="9577827" y="4780864"/>
            <a:ext cx="4427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F3D8E178-6FBD-4BAF-8D07-E71AFC6A9A3E}"/>
              </a:ext>
            </a:extLst>
          </p:cNvPr>
          <p:cNvSpPr txBox="1"/>
          <p:nvPr/>
        </p:nvSpPr>
        <p:spPr>
          <a:xfrm>
            <a:off x="9124680" y="4780864"/>
            <a:ext cx="49884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cxnSp>
        <p:nvCxnSpPr>
          <p:cNvPr id="87" name="Straight Connector 86">
            <a:extLst>
              <a:ext uri="{FF2B5EF4-FFF2-40B4-BE49-F238E27FC236}">
                <a16:creationId xmlns:a16="http://schemas.microsoft.com/office/drawing/2014/main" id="{582C2354-1A30-4259-9588-6ABD81EDF3E0}"/>
              </a:ext>
            </a:extLst>
          </p:cNvPr>
          <p:cNvCxnSpPr>
            <a:cxnSpLocks/>
          </p:cNvCxnSpPr>
          <p:nvPr/>
        </p:nvCxnSpPr>
        <p:spPr>
          <a:xfrm>
            <a:off x="8691924" y="5297856"/>
            <a:ext cx="178212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" name="TextBox 87">
            <a:extLst>
              <a:ext uri="{FF2B5EF4-FFF2-40B4-BE49-F238E27FC236}">
                <a16:creationId xmlns:a16="http://schemas.microsoft.com/office/drawing/2014/main" id="{F254BC18-748F-4B22-BEDE-6095A2D04B87}"/>
              </a:ext>
            </a:extLst>
          </p:cNvPr>
          <p:cNvSpPr txBox="1"/>
          <p:nvPr/>
        </p:nvSpPr>
        <p:spPr>
          <a:xfrm>
            <a:off x="10019358" y="5218191"/>
            <a:ext cx="4427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F193B6DE-A63C-43F0-A738-4715E6B32627}"/>
              </a:ext>
            </a:extLst>
          </p:cNvPr>
          <p:cNvSpPr txBox="1"/>
          <p:nvPr/>
        </p:nvSpPr>
        <p:spPr>
          <a:xfrm>
            <a:off x="9563961" y="5227581"/>
            <a:ext cx="4427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F122F8F6-9B7D-455E-A2DB-60C4D32366F8}"/>
              </a:ext>
            </a:extLst>
          </p:cNvPr>
          <p:cNvSpPr txBox="1"/>
          <p:nvPr/>
        </p:nvSpPr>
        <p:spPr>
          <a:xfrm>
            <a:off x="9120017" y="5219633"/>
            <a:ext cx="4427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2DBE664D-16EC-4C02-A447-B718DE98D377}"/>
              </a:ext>
            </a:extLst>
          </p:cNvPr>
          <p:cNvSpPr txBox="1"/>
          <p:nvPr/>
        </p:nvSpPr>
        <p:spPr>
          <a:xfrm>
            <a:off x="9154253" y="4349513"/>
            <a:ext cx="4427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838C6F5A-5B71-4DAA-8DD8-890AE30C31D1}"/>
              </a:ext>
            </a:extLst>
          </p:cNvPr>
          <p:cNvSpPr/>
          <p:nvPr/>
        </p:nvSpPr>
        <p:spPr>
          <a:xfrm>
            <a:off x="9482724" y="1895835"/>
            <a:ext cx="260992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169, 196, 225</a:t>
            </a:r>
          </a:p>
        </p:txBody>
      </p:sp>
    </p:spTree>
    <p:extLst>
      <p:ext uri="{BB962C8B-B14F-4D97-AF65-F5344CB8AC3E}">
        <p14:creationId xmlns:p14="http://schemas.microsoft.com/office/powerpoint/2010/main" val="42117540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00"/>
                            </p:stCondLst>
                            <p:childTnLst>
                              <p:par>
                                <p:cTn id="64" presetID="10" presetClass="entr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xit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500"/>
                            </p:stCondLst>
                            <p:childTnLst>
                              <p:par>
                                <p:cTn id="86" presetID="10" presetClass="entr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0" presetClass="exit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5" fill="hold">
                            <p:stCondLst>
                              <p:cond delay="500"/>
                            </p:stCondLst>
                            <p:childTnLst>
                              <p:par>
                                <p:cTn id="16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9" fill="hold">
                      <p:stCondLst>
                        <p:cond delay="indefinite"/>
                      </p:stCondLst>
                      <p:childTnLst>
                        <p:par>
                          <p:cTn id="170" fill="hold">
                            <p:stCondLst>
                              <p:cond delay="0"/>
                            </p:stCondLst>
                            <p:childTnLst>
                              <p:par>
                                <p:cTn id="1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4" fill="hold">
                      <p:stCondLst>
                        <p:cond delay="indefinite"/>
                      </p:stCondLst>
                      <p:childTnLst>
                        <p:par>
                          <p:cTn id="175" fill="hold">
                            <p:stCondLst>
                              <p:cond delay="0"/>
                            </p:stCondLst>
                            <p:childTnLst>
                              <p:par>
                                <p:cTn id="17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>
                      <p:stCondLst>
                        <p:cond delay="indefinite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7" fill="hold">
                            <p:stCondLst>
                              <p:cond delay="500"/>
                            </p:stCondLst>
                            <p:childTnLst>
                              <p:par>
                                <p:cTn id="188" presetID="10" presetClass="entr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4" fill="hold">
                      <p:stCondLst>
                        <p:cond delay="indefinite"/>
                      </p:stCondLst>
                      <p:childTnLst>
                        <p:par>
                          <p:cTn id="195" fill="hold">
                            <p:stCondLst>
                              <p:cond delay="0"/>
                            </p:stCondLst>
                            <p:childTnLst>
                              <p:par>
                                <p:cTn id="19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9" fill="hold">
                      <p:stCondLst>
                        <p:cond delay="indefinite"/>
                      </p:stCondLst>
                      <p:childTnLst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4" fill="hold">
                      <p:stCondLst>
                        <p:cond delay="indefinite"/>
                      </p:stCondLst>
                      <p:childTnLst>
                        <p:par>
                          <p:cTn id="205" fill="hold">
                            <p:stCondLst>
                              <p:cond delay="0"/>
                            </p:stCondLst>
                            <p:childTnLst>
                              <p:par>
                                <p:cTn id="206" presetID="10" presetClass="exit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9" fill="hold">
                            <p:stCondLst>
                              <p:cond delay="500"/>
                            </p:stCondLst>
                            <p:childTnLst>
                              <p:par>
                                <p:cTn id="210" presetID="10" presetClass="entr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3" fill="hold">
                      <p:stCondLst>
                        <p:cond delay="indefinite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8" fill="hold">
                      <p:stCondLst>
                        <p:cond delay="indefinite"/>
                      </p:stCondLst>
                      <p:childTnLst>
                        <p:par>
                          <p:cTn id="219" fill="hold">
                            <p:stCondLst>
                              <p:cond delay="0"/>
                            </p:stCondLst>
                            <p:childTnLst>
                              <p:par>
                                <p:cTn id="220" presetID="10" presetClass="exit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6" fill="hold">
                      <p:stCondLst>
                        <p:cond delay="indefinite"/>
                      </p:stCondLst>
                      <p:childTnLst>
                        <p:par>
                          <p:cTn id="227" fill="hold">
                            <p:stCondLst>
                              <p:cond delay="0"/>
                            </p:stCondLst>
                            <p:childTnLst>
                              <p:par>
                                <p:cTn id="2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1" fill="hold">
                      <p:stCondLst>
                        <p:cond delay="indefinite"/>
                      </p:stCondLst>
                      <p:childTnLst>
                        <p:par>
                          <p:cTn id="232" fill="hold">
                            <p:stCondLst>
                              <p:cond delay="0"/>
                            </p:stCondLst>
                            <p:childTnLst>
                              <p:par>
                                <p:cTn id="2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6" fill="hold">
                      <p:stCondLst>
                        <p:cond delay="indefinite"/>
                      </p:stCondLst>
                      <p:childTnLst>
                        <p:par>
                          <p:cTn id="237" fill="hold">
                            <p:stCondLst>
                              <p:cond delay="0"/>
                            </p:stCondLst>
                            <p:childTnLst>
                              <p:par>
                                <p:cTn id="2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1" fill="hold">
                      <p:stCondLst>
                        <p:cond delay="indefinite"/>
                      </p:stCondLst>
                      <p:childTnLst>
                        <p:par>
                          <p:cTn id="242" fill="hold">
                            <p:stCondLst>
                              <p:cond delay="0"/>
                            </p:stCondLst>
                            <p:childTnLst>
                              <p:par>
                                <p:cTn id="2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6" fill="hold">
                      <p:stCondLst>
                        <p:cond delay="indefinite"/>
                      </p:stCondLst>
                      <p:childTnLst>
                        <p:par>
                          <p:cTn id="247" fill="hold">
                            <p:stCondLst>
                              <p:cond delay="0"/>
                            </p:stCondLst>
                            <p:childTnLst>
                              <p:par>
                                <p:cTn id="2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6" fill="hold">
                      <p:stCondLst>
                        <p:cond delay="indefinite"/>
                      </p:stCondLst>
                      <p:childTnLst>
                        <p:par>
                          <p:cTn id="267" fill="hold">
                            <p:stCondLst>
                              <p:cond delay="0"/>
                            </p:stCondLst>
                            <p:childTnLst>
                              <p:par>
                                <p:cTn id="2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4" fill="hold">
                      <p:stCondLst>
                        <p:cond delay="indefinite"/>
                      </p:stCondLst>
                      <p:childTnLst>
                        <p:par>
                          <p:cTn id="275" fill="hold">
                            <p:stCondLst>
                              <p:cond delay="0"/>
                            </p:stCondLst>
                            <p:childTnLst>
                              <p:par>
                                <p:cTn id="2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8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9" fill="hold">
                      <p:stCondLst>
                        <p:cond delay="indefinite"/>
                      </p:stCondLst>
                      <p:childTnLst>
                        <p:par>
                          <p:cTn id="280" fill="hold">
                            <p:stCondLst>
                              <p:cond delay="0"/>
                            </p:stCondLst>
                            <p:childTnLst>
                              <p:par>
                                <p:cTn id="28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4" fill="hold">
                      <p:stCondLst>
                        <p:cond delay="indefinite"/>
                      </p:stCondLst>
                      <p:childTnLst>
                        <p:par>
                          <p:cTn id="285" fill="hold">
                            <p:stCondLst>
                              <p:cond delay="0"/>
                            </p:stCondLst>
                            <p:childTnLst>
                              <p:par>
                                <p:cTn id="28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9" fill="hold">
                            <p:stCondLst>
                              <p:cond delay="500"/>
                            </p:stCondLst>
                            <p:childTnLst>
                              <p:par>
                                <p:cTn id="29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3" fill="hold">
                      <p:stCondLst>
                        <p:cond delay="indefinite"/>
                      </p:stCondLst>
                      <p:childTnLst>
                        <p:par>
                          <p:cTn id="294" fill="hold">
                            <p:stCondLst>
                              <p:cond delay="0"/>
                            </p:stCondLst>
                            <p:childTnLst>
                              <p:par>
                                <p:cTn id="2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8" fill="hold">
                      <p:stCondLst>
                        <p:cond delay="indefinite"/>
                      </p:stCondLst>
                      <p:childTnLst>
                        <p:par>
                          <p:cTn id="299" fill="hold">
                            <p:stCondLst>
                              <p:cond delay="0"/>
                            </p:stCondLst>
                            <p:childTnLst>
                              <p:par>
                                <p:cTn id="30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3" fill="hold">
                      <p:stCondLst>
                        <p:cond delay="indefinite"/>
                      </p:stCondLst>
                      <p:childTnLst>
                        <p:par>
                          <p:cTn id="304" fill="hold">
                            <p:stCondLst>
                              <p:cond delay="0"/>
                            </p:stCondLst>
                            <p:childTnLst>
                              <p:par>
                                <p:cTn id="30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1" fill="hold">
                            <p:stCondLst>
                              <p:cond delay="500"/>
                            </p:stCondLst>
                            <p:childTnLst>
                              <p:par>
                                <p:cTn id="312" presetID="10" presetClass="entr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8" fill="hold">
                      <p:stCondLst>
                        <p:cond delay="indefinite"/>
                      </p:stCondLst>
                      <p:childTnLst>
                        <p:par>
                          <p:cTn id="319" fill="hold">
                            <p:stCondLst>
                              <p:cond delay="0"/>
                            </p:stCondLst>
                            <p:childTnLst>
                              <p:par>
                                <p:cTn id="3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3" fill="hold">
                      <p:stCondLst>
                        <p:cond delay="indefinite"/>
                      </p:stCondLst>
                      <p:childTnLst>
                        <p:par>
                          <p:cTn id="324" fill="hold">
                            <p:stCondLst>
                              <p:cond delay="0"/>
                            </p:stCondLst>
                            <p:childTnLst>
                              <p:par>
                                <p:cTn id="3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8" fill="hold">
                      <p:stCondLst>
                        <p:cond delay="indefinite"/>
                      </p:stCondLst>
                      <p:childTnLst>
                        <p:par>
                          <p:cTn id="329" fill="hold">
                            <p:stCondLst>
                              <p:cond delay="0"/>
                            </p:stCondLst>
                            <p:childTnLst>
                              <p:par>
                                <p:cTn id="330" presetID="10" presetClass="exit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3" fill="hold">
                            <p:stCondLst>
                              <p:cond delay="500"/>
                            </p:stCondLst>
                            <p:childTnLst>
                              <p:par>
                                <p:cTn id="334" presetID="10" presetClass="entr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7" fill="hold">
                      <p:stCondLst>
                        <p:cond delay="indefinite"/>
                      </p:stCondLst>
                      <p:childTnLst>
                        <p:par>
                          <p:cTn id="338" fill="hold">
                            <p:stCondLst>
                              <p:cond delay="0"/>
                            </p:stCondLst>
                            <p:childTnLst>
                              <p:par>
                                <p:cTn id="3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1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2" fill="hold">
                      <p:stCondLst>
                        <p:cond delay="indefinite"/>
                      </p:stCondLst>
                      <p:childTnLst>
                        <p:par>
                          <p:cTn id="343" fill="hold">
                            <p:stCondLst>
                              <p:cond delay="0"/>
                            </p:stCondLst>
                            <p:childTnLst>
                              <p:par>
                                <p:cTn id="344" presetID="10" presetClass="exit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0" fill="hold">
                      <p:stCondLst>
                        <p:cond delay="indefinite"/>
                      </p:stCondLst>
                      <p:childTnLst>
                        <p:par>
                          <p:cTn id="351" fill="hold">
                            <p:stCondLst>
                              <p:cond delay="0"/>
                            </p:stCondLst>
                            <p:childTnLst>
                              <p:par>
                                <p:cTn id="35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4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5" fill="hold">
                      <p:stCondLst>
                        <p:cond delay="indefinite"/>
                      </p:stCondLst>
                      <p:childTnLst>
                        <p:par>
                          <p:cTn id="356" fill="hold">
                            <p:stCondLst>
                              <p:cond delay="0"/>
                            </p:stCondLst>
                            <p:childTnLst>
                              <p:par>
                                <p:cTn id="3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9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0" fill="hold">
                      <p:stCondLst>
                        <p:cond delay="indefinite"/>
                      </p:stCondLst>
                      <p:childTnLst>
                        <p:par>
                          <p:cTn id="361" fill="hold">
                            <p:stCondLst>
                              <p:cond delay="0"/>
                            </p:stCondLst>
                            <p:childTnLst>
                              <p:par>
                                <p:cTn id="3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4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5" fill="hold">
                      <p:stCondLst>
                        <p:cond delay="indefinite"/>
                      </p:stCondLst>
                      <p:childTnLst>
                        <p:par>
                          <p:cTn id="366" fill="hold">
                            <p:stCondLst>
                              <p:cond delay="0"/>
                            </p:stCondLst>
                            <p:childTnLst>
                              <p:par>
                                <p:cTn id="3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9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0" fill="hold">
                      <p:stCondLst>
                        <p:cond delay="indefinite"/>
                      </p:stCondLst>
                      <p:childTnLst>
                        <p:par>
                          <p:cTn id="371" fill="hold">
                            <p:stCondLst>
                              <p:cond delay="0"/>
                            </p:stCondLst>
                            <p:childTnLst>
                              <p:par>
                                <p:cTn id="3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4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5" fill="hold">
                      <p:stCondLst>
                        <p:cond delay="indefinite"/>
                      </p:stCondLst>
                      <p:childTnLst>
                        <p:par>
                          <p:cTn id="376" fill="hold">
                            <p:stCondLst>
                              <p:cond delay="0"/>
                            </p:stCondLst>
                            <p:childTnLst>
                              <p:par>
                                <p:cTn id="3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9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5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8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1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4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5" fill="hold">
                      <p:stCondLst>
                        <p:cond delay="indefinite"/>
                      </p:stCondLst>
                      <p:childTnLst>
                        <p:par>
                          <p:cTn id="396" fill="hold">
                            <p:stCondLst>
                              <p:cond delay="0"/>
                            </p:stCondLst>
                            <p:childTnLst>
                              <p:par>
                                <p:cTn id="39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9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2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3" fill="hold">
                      <p:stCondLst>
                        <p:cond delay="indefinite"/>
                      </p:stCondLst>
                      <p:childTnLst>
                        <p:par>
                          <p:cTn id="404" fill="hold">
                            <p:stCondLst>
                              <p:cond delay="0"/>
                            </p:stCondLst>
                            <p:childTnLst>
                              <p:par>
                                <p:cTn id="4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7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8" fill="hold">
                      <p:stCondLst>
                        <p:cond delay="indefinite"/>
                      </p:stCondLst>
                      <p:childTnLst>
                        <p:par>
                          <p:cTn id="409" fill="hold">
                            <p:stCondLst>
                              <p:cond delay="0"/>
                            </p:stCondLst>
                            <p:childTnLst>
                              <p:par>
                                <p:cTn id="4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2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3" fill="hold">
                      <p:stCondLst>
                        <p:cond delay="indefinite"/>
                      </p:stCondLst>
                      <p:childTnLst>
                        <p:par>
                          <p:cTn id="414" fill="hold">
                            <p:stCondLst>
                              <p:cond delay="0"/>
                            </p:stCondLst>
                            <p:childTnLst>
                              <p:par>
                                <p:cTn id="41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6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8" fill="hold">
                            <p:stCondLst>
                              <p:cond delay="500"/>
                            </p:stCondLst>
                            <p:childTnLst>
                              <p:par>
                                <p:cTn id="4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1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2" fill="hold">
                      <p:stCondLst>
                        <p:cond delay="indefinite"/>
                      </p:stCondLst>
                      <p:childTnLst>
                        <p:par>
                          <p:cTn id="423" fill="hold">
                            <p:stCondLst>
                              <p:cond delay="0"/>
                            </p:stCondLst>
                            <p:childTnLst>
                              <p:par>
                                <p:cTn id="4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6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7" fill="hold">
                      <p:stCondLst>
                        <p:cond delay="indefinite"/>
                      </p:stCondLst>
                      <p:childTnLst>
                        <p:par>
                          <p:cTn id="428" fill="hold">
                            <p:stCondLst>
                              <p:cond delay="0"/>
                            </p:stCondLst>
                            <p:childTnLst>
                              <p:par>
                                <p:cTn id="4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1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2" fill="hold">
                      <p:stCondLst>
                        <p:cond delay="indefinite"/>
                      </p:stCondLst>
                      <p:childTnLst>
                        <p:par>
                          <p:cTn id="433" fill="hold">
                            <p:stCondLst>
                              <p:cond delay="0"/>
                            </p:stCondLst>
                            <p:childTnLst>
                              <p:par>
                                <p:cTn id="43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5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8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0" fill="hold">
                            <p:stCondLst>
                              <p:cond delay="500"/>
                            </p:stCondLst>
                            <p:childTnLst>
                              <p:par>
                                <p:cTn id="441" presetID="10" presetClass="entr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3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6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7" fill="hold">
                      <p:stCondLst>
                        <p:cond delay="indefinite"/>
                      </p:stCondLst>
                      <p:childTnLst>
                        <p:par>
                          <p:cTn id="448" fill="hold">
                            <p:stCondLst>
                              <p:cond delay="0"/>
                            </p:stCondLst>
                            <p:childTnLst>
                              <p:par>
                                <p:cTn id="4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1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2" fill="hold">
                      <p:stCondLst>
                        <p:cond delay="indefinite"/>
                      </p:stCondLst>
                      <p:childTnLst>
                        <p:par>
                          <p:cTn id="453" fill="hold">
                            <p:stCondLst>
                              <p:cond delay="0"/>
                            </p:stCondLst>
                            <p:childTnLst>
                              <p:par>
                                <p:cTn id="4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6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7" fill="hold">
                      <p:stCondLst>
                        <p:cond delay="indefinite"/>
                      </p:stCondLst>
                      <p:childTnLst>
                        <p:par>
                          <p:cTn id="458" fill="hold">
                            <p:stCondLst>
                              <p:cond delay="0"/>
                            </p:stCondLst>
                            <p:childTnLst>
                              <p:par>
                                <p:cTn id="459" presetID="10" presetClass="exit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0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2" fill="hold">
                            <p:stCondLst>
                              <p:cond delay="500"/>
                            </p:stCondLst>
                            <p:childTnLst>
                              <p:par>
                                <p:cTn id="463" presetID="10" presetClass="entr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5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6" fill="hold">
                      <p:stCondLst>
                        <p:cond delay="indefinite"/>
                      </p:stCondLst>
                      <p:childTnLst>
                        <p:par>
                          <p:cTn id="467" fill="hold">
                            <p:stCondLst>
                              <p:cond delay="0"/>
                            </p:stCondLst>
                            <p:childTnLst>
                              <p:par>
                                <p:cTn id="4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0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1" fill="hold">
                      <p:stCondLst>
                        <p:cond delay="indefinite"/>
                      </p:stCondLst>
                      <p:childTnLst>
                        <p:par>
                          <p:cTn id="472" fill="hold">
                            <p:stCondLst>
                              <p:cond delay="0"/>
                            </p:stCondLst>
                            <p:childTnLst>
                              <p:par>
                                <p:cTn id="473" presetID="10" presetClass="exit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4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9" fill="hold">
                      <p:stCondLst>
                        <p:cond delay="indefinite"/>
                      </p:stCondLst>
                      <p:childTnLst>
                        <p:par>
                          <p:cTn id="480" fill="hold">
                            <p:stCondLst>
                              <p:cond delay="0"/>
                            </p:stCondLst>
                            <p:childTnLst>
                              <p:par>
                                <p:cTn id="48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3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4" fill="hold">
                      <p:stCondLst>
                        <p:cond delay="indefinite"/>
                      </p:stCondLst>
                      <p:childTnLst>
                        <p:par>
                          <p:cTn id="485" fill="hold">
                            <p:stCondLst>
                              <p:cond delay="0"/>
                            </p:stCondLst>
                            <p:childTnLst>
                              <p:par>
                                <p:cTn id="48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8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9" fill="hold">
                      <p:stCondLst>
                        <p:cond delay="indefinite"/>
                      </p:stCondLst>
                      <p:childTnLst>
                        <p:par>
                          <p:cTn id="490" fill="hold">
                            <p:stCondLst>
                              <p:cond delay="0"/>
                            </p:stCondLst>
                            <p:childTnLst>
                              <p:par>
                                <p:cTn id="49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3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4" fill="hold">
                      <p:stCondLst>
                        <p:cond delay="indefinite"/>
                      </p:stCondLst>
                      <p:childTnLst>
                        <p:par>
                          <p:cTn id="495" fill="hold">
                            <p:stCondLst>
                              <p:cond delay="0"/>
                            </p:stCondLst>
                            <p:childTnLst>
                              <p:par>
                                <p:cTn id="49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8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9" fill="hold">
                      <p:stCondLst>
                        <p:cond delay="indefinite"/>
                      </p:stCondLst>
                      <p:childTnLst>
                        <p:par>
                          <p:cTn id="500" fill="hold">
                            <p:stCondLst>
                              <p:cond delay="0"/>
                            </p:stCondLst>
                            <p:childTnLst>
                              <p:par>
                                <p:cTn id="50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3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4" fill="hold">
                      <p:stCondLst>
                        <p:cond delay="indefinite"/>
                      </p:stCondLst>
                      <p:childTnLst>
                        <p:par>
                          <p:cTn id="505" fill="hold">
                            <p:stCondLst>
                              <p:cond delay="0"/>
                            </p:stCondLst>
                            <p:childTnLst>
                              <p:par>
                                <p:cTn id="50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8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5" grpId="1" animBg="1"/>
      <p:bldP spid="6" grpId="0" animBg="1"/>
      <p:bldP spid="6" grpId="1" animBg="1"/>
      <p:bldP spid="7" grpId="0" animBg="1"/>
      <p:bldP spid="7" grpId="1" animBg="1"/>
      <p:bldP spid="7" grpId="2" animBg="1"/>
      <p:bldP spid="7" grpId="3" animBg="1"/>
      <p:bldP spid="8" grpId="0" animBg="1"/>
      <p:bldP spid="8" grpId="1" animBg="1"/>
      <p:bldP spid="8" grpId="2" animBg="1"/>
      <p:bldP spid="8" grpId="3" animBg="1"/>
      <p:bldP spid="10" grpId="0"/>
      <p:bldP spid="11" grpId="0"/>
      <p:bldP spid="12" grpId="0"/>
      <p:bldP spid="13" grpId="0"/>
      <p:bldP spid="14" grpId="0"/>
      <p:bldP spid="16" grpId="0"/>
      <p:bldP spid="17" grpId="0"/>
      <p:bldP spid="19" grpId="0"/>
      <p:bldP spid="20" grpId="0"/>
      <p:bldP spid="21" grpId="0"/>
      <p:bldP spid="23" grpId="0"/>
      <p:bldP spid="24" grpId="0"/>
      <p:bldP spid="25" grpId="0"/>
      <p:bldP spid="26" grpId="0" animBg="1"/>
      <p:bldP spid="26" grpId="1" animBg="1"/>
      <p:bldP spid="27" grpId="0" animBg="1"/>
      <p:bldP spid="27" grpId="1" animBg="1"/>
      <p:bldP spid="28" grpId="0" animBg="1"/>
      <p:bldP spid="28" grpId="1" animBg="1"/>
      <p:bldP spid="28" grpId="2" animBg="1"/>
      <p:bldP spid="28" grpId="3" animBg="1"/>
      <p:bldP spid="29" grpId="0" animBg="1"/>
      <p:bldP spid="29" grpId="1" animBg="1"/>
      <p:bldP spid="29" grpId="2" animBg="1"/>
      <p:bldP spid="29" grpId="3" animBg="1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  <p:bldP spid="40" grpId="0"/>
      <p:bldP spid="41" grpId="0"/>
      <p:bldP spid="42" grpId="0"/>
      <p:bldP spid="44" grpId="0"/>
      <p:bldP spid="45" grpId="0"/>
      <p:bldP spid="46" grpId="0"/>
      <p:bldP spid="47" grpId="0" animBg="1"/>
      <p:bldP spid="47" grpId="1" animBg="1"/>
      <p:bldP spid="48" grpId="0" animBg="1"/>
      <p:bldP spid="48" grpId="1" animBg="1"/>
      <p:bldP spid="49" grpId="0" animBg="1"/>
      <p:bldP spid="49" grpId="1" animBg="1"/>
      <p:bldP spid="49" grpId="2" animBg="1"/>
      <p:bldP spid="49" grpId="3" animBg="1"/>
      <p:bldP spid="51" grpId="0" animBg="1"/>
      <p:bldP spid="51" grpId="1" animBg="1"/>
      <p:bldP spid="51" grpId="2" animBg="1"/>
      <p:bldP spid="51" grpId="3" animBg="1"/>
      <p:bldP spid="53" grpId="0"/>
      <p:bldP spid="54" grpId="0"/>
      <p:bldP spid="55" grpId="0"/>
      <p:bldP spid="56" grpId="0"/>
      <p:bldP spid="57" grpId="0"/>
      <p:bldP spid="58" grpId="0"/>
      <p:bldP spid="59" grpId="0"/>
      <p:bldP spid="60" grpId="0"/>
      <p:bldP spid="62" grpId="0"/>
      <p:bldP spid="63" grpId="0"/>
      <p:bldP spid="64" grpId="0"/>
      <p:bldP spid="66" grpId="0"/>
      <p:bldP spid="67" grpId="0"/>
      <p:bldP spid="68" grpId="0"/>
      <p:bldP spid="69" grpId="0"/>
      <p:bldP spid="70" grpId="0" animBg="1"/>
      <p:bldP spid="70" grpId="1" animBg="1"/>
      <p:bldP spid="71" grpId="0" animBg="1"/>
      <p:bldP spid="71" grpId="1" animBg="1"/>
      <p:bldP spid="72" grpId="0" animBg="1"/>
      <p:bldP spid="72" grpId="1" animBg="1"/>
      <p:bldP spid="72" grpId="2" animBg="1"/>
      <p:bldP spid="72" grpId="3" animBg="1"/>
      <p:bldP spid="73" grpId="0" animBg="1"/>
      <p:bldP spid="73" grpId="1" animBg="1"/>
      <p:bldP spid="73" grpId="2" animBg="1"/>
      <p:bldP spid="73" grpId="3" animBg="1"/>
      <p:bldP spid="75" grpId="0"/>
      <p:bldP spid="76" grpId="0"/>
      <p:bldP spid="77" grpId="0"/>
      <p:bldP spid="78" grpId="0"/>
      <p:bldP spid="79" grpId="0"/>
      <p:bldP spid="80" grpId="0"/>
      <p:bldP spid="81" grpId="0"/>
      <p:bldP spid="82" grpId="0"/>
      <p:bldP spid="84" grpId="0"/>
      <p:bldP spid="85" grpId="0"/>
      <p:bldP spid="86" grpId="0"/>
      <p:bldP spid="88" grpId="0"/>
      <p:bldP spid="89" grpId="0"/>
      <p:bldP spid="90" grpId="0"/>
      <p:bldP spid="91" grpId="0"/>
      <p:bldP spid="92" grpId="0"/>
    </p:bldLst>
  </p:timing>
</p:sld>
</file>

<file path=ppt/slides/slide2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18F8C1-CFD2-4374-8468-53E3CF46B5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Use vocabulary of multiples, factors, primes, squares and cubes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AD1271-5179-420D-8936-CAFED842B5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47255584"/>
      </p:ext>
    </p:extLst>
  </p:cSld>
  <p:clrMapOvr>
    <a:masterClrMapping/>
  </p:clrMapOvr>
</p:sld>
</file>

<file path=ppt/slides/slide2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C5717C3-5926-47A9-98FF-2A4701BF99D7}"/>
              </a:ext>
            </a:extLst>
          </p:cNvPr>
          <p:cNvSpPr/>
          <p:nvPr/>
        </p:nvSpPr>
        <p:spPr>
          <a:xfrm>
            <a:off x="56123" y="50000"/>
            <a:ext cx="10285612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/>
              <a:t>Write each number in its correct place on the diagram.</a:t>
            </a:r>
          </a:p>
          <a:p>
            <a:endParaRPr lang="en-GB" sz="900" dirty="0"/>
          </a:p>
          <a:p>
            <a:r>
              <a:rPr lang="en-GB" sz="3200" dirty="0"/>
              <a:t>                       16      17      18      19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EC4227D-5ABA-4063-A2E1-49995B7345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528" y="1443796"/>
            <a:ext cx="7227424" cy="464791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23AA138-3F8B-4A18-B878-96F67DCB1530}"/>
              </a:ext>
            </a:extLst>
          </p:cNvPr>
          <p:cNvSpPr txBox="1"/>
          <p:nvPr/>
        </p:nvSpPr>
        <p:spPr>
          <a:xfrm>
            <a:off x="4934856" y="3647510"/>
            <a:ext cx="100518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16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5C85EE3-423E-4DB3-AE7D-DBDC114B1C1D}"/>
              </a:ext>
            </a:extLst>
          </p:cNvPr>
          <p:cNvSpPr txBox="1"/>
          <p:nvPr/>
        </p:nvSpPr>
        <p:spPr>
          <a:xfrm>
            <a:off x="1342571" y="2609738"/>
            <a:ext cx="100518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17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FAF9D91-9B7D-4AF3-B565-C2396C9D1F7C}"/>
              </a:ext>
            </a:extLst>
          </p:cNvPr>
          <p:cNvSpPr txBox="1"/>
          <p:nvPr/>
        </p:nvSpPr>
        <p:spPr>
          <a:xfrm>
            <a:off x="3455892" y="3647510"/>
            <a:ext cx="100518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18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A7E5A90-246C-4A75-B5A2-47FCAF709B1B}"/>
              </a:ext>
            </a:extLst>
          </p:cNvPr>
          <p:cNvSpPr txBox="1"/>
          <p:nvPr/>
        </p:nvSpPr>
        <p:spPr>
          <a:xfrm>
            <a:off x="721995" y="3240680"/>
            <a:ext cx="100518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19</a:t>
            </a:r>
          </a:p>
        </p:txBody>
      </p:sp>
    </p:spTree>
    <p:extLst>
      <p:ext uri="{BB962C8B-B14F-4D97-AF65-F5344CB8AC3E}">
        <p14:creationId xmlns:p14="http://schemas.microsoft.com/office/powerpoint/2010/main" val="13608747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</p:bldLst>
  </p:timing>
</p:sld>
</file>

<file path=ppt/slides/slide2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E4EEF00-8133-4872-AB3B-4FEB11D98AB5}"/>
              </a:ext>
            </a:extLst>
          </p:cNvPr>
          <p:cNvSpPr/>
          <p:nvPr/>
        </p:nvSpPr>
        <p:spPr>
          <a:xfrm>
            <a:off x="56122" y="50000"/>
            <a:ext cx="10889381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/>
              <a:t>A square number and a prime number have a total of 22</a:t>
            </a:r>
          </a:p>
          <a:p>
            <a:r>
              <a:rPr lang="en-GB" sz="3200" b="1" dirty="0"/>
              <a:t>What are the two numbers?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04BA2BF-06F9-41CF-A3A7-5559688315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3270" y="1233243"/>
            <a:ext cx="6458025" cy="2049688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61529530-8483-4588-BD14-20EA66295F81}"/>
              </a:ext>
            </a:extLst>
          </p:cNvPr>
          <p:cNvSpPr/>
          <p:nvPr/>
        </p:nvSpPr>
        <p:spPr>
          <a:xfrm>
            <a:off x="839579" y="3575070"/>
            <a:ext cx="571038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Square numbers: 1, 4, 9, 16, 25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1292B73-96D6-46AC-A8EF-DC4FFA973CA4}"/>
              </a:ext>
            </a:extLst>
          </p:cNvPr>
          <p:cNvSpPr/>
          <p:nvPr/>
        </p:nvSpPr>
        <p:spPr>
          <a:xfrm>
            <a:off x="839579" y="4248752"/>
            <a:ext cx="835732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Prime numbers: 2, 3, 5, 7, 11, 13, 17, 19, 23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935CEB3-6A73-43DA-B321-2CDA2057E432}"/>
              </a:ext>
            </a:extLst>
          </p:cNvPr>
          <p:cNvSpPr txBox="1"/>
          <p:nvPr/>
        </p:nvSpPr>
        <p:spPr>
          <a:xfrm>
            <a:off x="1489763" y="1490206"/>
            <a:ext cx="4900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3D563EF-E847-4A6D-877F-7A91670F0D4F}"/>
              </a:ext>
            </a:extLst>
          </p:cNvPr>
          <p:cNvSpPr txBox="1"/>
          <p:nvPr/>
        </p:nvSpPr>
        <p:spPr>
          <a:xfrm>
            <a:off x="4169360" y="1497901"/>
            <a:ext cx="84888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13</a:t>
            </a:r>
          </a:p>
        </p:txBody>
      </p:sp>
    </p:spTree>
    <p:extLst>
      <p:ext uri="{BB962C8B-B14F-4D97-AF65-F5344CB8AC3E}">
        <p14:creationId xmlns:p14="http://schemas.microsoft.com/office/powerpoint/2010/main" val="14084751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2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2079318" cy="63562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Here are four digit cards.</a:t>
            </a:r>
          </a:p>
          <a:p>
            <a:endParaRPr lang="en-US" sz="3200" b="1" dirty="0"/>
          </a:p>
          <a:p>
            <a:endParaRPr lang="en-US" sz="3200" b="1" dirty="0"/>
          </a:p>
          <a:p>
            <a:r>
              <a:rPr lang="en-US" sz="3200" b="1" dirty="0"/>
              <a:t>Choose two cards each time to make the following two-digit numbers.</a:t>
            </a:r>
          </a:p>
          <a:p>
            <a:r>
              <a:rPr lang="en-US" sz="3200" b="1" dirty="0"/>
              <a:t>The first one is done for you.</a:t>
            </a:r>
          </a:p>
          <a:p>
            <a:pPr>
              <a:lnSpc>
                <a:spcPct val="200000"/>
              </a:lnSpc>
            </a:pPr>
            <a:r>
              <a:rPr lang="en-US" sz="3200" dirty="0"/>
              <a:t>    an even number</a:t>
            </a:r>
          </a:p>
          <a:p>
            <a:pPr>
              <a:lnSpc>
                <a:spcPct val="200000"/>
              </a:lnSpc>
            </a:pPr>
            <a:r>
              <a:rPr lang="en-US" sz="3200" dirty="0"/>
              <a:t>    a multiple of 9</a:t>
            </a:r>
          </a:p>
          <a:p>
            <a:pPr>
              <a:lnSpc>
                <a:spcPct val="200000"/>
              </a:lnSpc>
            </a:pPr>
            <a:r>
              <a:rPr lang="en-US" sz="3200" dirty="0"/>
              <a:t>    a square number</a:t>
            </a:r>
          </a:p>
          <a:p>
            <a:pPr>
              <a:lnSpc>
                <a:spcPct val="200000"/>
              </a:lnSpc>
            </a:pPr>
            <a:r>
              <a:rPr lang="en-US" sz="3200" dirty="0"/>
              <a:t>    a factor of 96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B889309-5F76-445A-B1CC-B4CF6D969B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4166" y="623019"/>
            <a:ext cx="4168053" cy="88641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F79BFBA-8449-4CA8-8B65-135E7F8A9DF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7456" y="2602362"/>
            <a:ext cx="1197967" cy="91107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FEBADAC-9FF5-4F82-A93B-8412E46360C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7456" y="3617707"/>
            <a:ext cx="1190214" cy="91883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C88C122-5AED-48F7-9C6A-343F1361EF0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7456" y="4641356"/>
            <a:ext cx="1190214" cy="91883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6E94BD0-C07F-4ACE-BB93-E9A13852B71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7456" y="5666019"/>
            <a:ext cx="1190214" cy="91883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AD706451-37A2-4B2B-9DE7-B4D389CB8785}"/>
              </a:ext>
            </a:extLst>
          </p:cNvPr>
          <p:cNvSpPr/>
          <p:nvPr/>
        </p:nvSpPr>
        <p:spPr>
          <a:xfrm>
            <a:off x="3708099" y="3768350"/>
            <a:ext cx="97334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2    7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D706451-37A2-4B2B-9DE7-B4D389CB8785}"/>
              </a:ext>
            </a:extLst>
          </p:cNvPr>
          <p:cNvSpPr/>
          <p:nvPr/>
        </p:nvSpPr>
        <p:spPr>
          <a:xfrm>
            <a:off x="4932219" y="3784124"/>
            <a:ext cx="106150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or 72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D706451-37A2-4B2B-9DE7-B4D389CB8785}"/>
              </a:ext>
            </a:extLst>
          </p:cNvPr>
          <p:cNvSpPr/>
          <p:nvPr/>
        </p:nvSpPr>
        <p:spPr>
          <a:xfrm>
            <a:off x="3715891" y="4808383"/>
            <a:ext cx="97334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2    5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D706451-37A2-4B2B-9DE7-B4D389CB8785}"/>
              </a:ext>
            </a:extLst>
          </p:cNvPr>
          <p:cNvSpPr/>
          <p:nvPr/>
        </p:nvSpPr>
        <p:spPr>
          <a:xfrm>
            <a:off x="3708098" y="5833046"/>
            <a:ext cx="97334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1    2</a:t>
            </a:r>
          </a:p>
        </p:txBody>
      </p:sp>
    </p:spTree>
    <p:extLst>
      <p:ext uri="{BB962C8B-B14F-4D97-AF65-F5344CB8AC3E}">
        <p14:creationId xmlns:p14="http://schemas.microsoft.com/office/powerpoint/2010/main" val="11143408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</p:bldLst>
  </p:timing>
</p:sld>
</file>

<file path=ppt/slides/slide2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Here are three digit cards. 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237617CE-1631-4517-AF43-F725DCE6A9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020" y="611656"/>
            <a:ext cx="722492" cy="7224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>
            <a:extLst>
              <a:ext uri="{FF2B5EF4-FFF2-40B4-BE49-F238E27FC236}">
                <a16:creationId xmlns:a16="http://schemas.microsoft.com/office/drawing/2014/main" id="{D5B8583B-3A74-4A2C-9F3D-3B4E7753B7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0751" y="611655"/>
            <a:ext cx="722492" cy="7224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F92039CE-6D20-45A9-9EBF-56BB2836D8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8482" y="611654"/>
            <a:ext cx="722492" cy="7224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54BDAD5C-A417-4F9E-9A3F-393C9C6763BB}"/>
              </a:ext>
            </a:extLst>
          </p:cNvPr>
          <p:cNvSpPr/>
          <p:nvPr/>
        </p:nvSpPr>
        <p:spPr>
          <a:xfrm>
            <a:off x="56121" y="1232708"/>
            <a:ext cx="11581695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Choose two cards each time to make the following two-digit numbers. The first one is done for you.</a:t>
            </a:r>
          </a:p>
          <a:p>
            <a:r>
              <a:rPr lang="en-US" sz="3200" b="1" dirty="0"/>
              <a:t> </a:t>
            </a:r>
            <a:endParaRPr lang="en-US" sz="3200" dirty="0"/>
          </a:p>
          <a:p>
            <a:r>
              <a:rPr lang="en-US" sz="3200" dirty="0"/>
              <a:t> an even number</a:t>
            </a:r>
          </a:p>
          <a:p>
            <a:r>
              <a:rPr lang="en-US" sz="3200" dirty="0"/>
              <a:t>	 	 </a:t>
            </a:r>
          </a:p>
          <a:p>
            <a:r>
              <a:rPr lang="en-US" sz="3200" dirty="0"/>
              <a:t> a prime number</a:t>
            </a:r>
          </a:p>
          <a:p>
            <a:r>
              <a:rPr lang="en-US" sz="3200" dirty="0"/>
              <a:t>	 	 </a:t>
            </a:r>
          </a:p>
          <a:p>
            <a:r>
              <a:rPr lang="en-US" sz="3200" dirty="0"/>
              <a:t> a common factor of 60 and 90</a:t>
            </a:r>
          </a:p>
          <a:p>
            <a:r>
              <a:rPr lang="en-US" sz="3200" dirty="0"/>
              <a:t>	 </a:t>
            </a:r>
          </a:p>
          <a:p>
            <a:r>
              <a:rPr lang="en-US" sz="3200" dirty="0"/>
              <a:t> a common multiple of 5 and 13	 	 </a:t>
            </a:r>
          </a:p>
        </p:txBody>
      </p:sp>
      <p:pic>
        <p:nvPicPr>
          <p:cNvPr id="1029" name="Picture 5">
            <a:extLst>
              <a:ext uri="{FF2B5EF4-FFF2-40B4-BE49-F238E27FC236}">
                <a16:creationId xmlns:a16="http://schemas.microsoft.com/office/drawing/2014/main" id="{C6AA8550-0F05-4950-A7F1-5593C5C11A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7126" y="2645755"/>
            <a:ext cx="722492" cy="7224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E797AFD6-5FBC-4F8A-AF11-859F71FA40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859" y="2645754"/>
            <a:ext cx="722492" cy="7224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1" name="Picture 7">
            <a:extLst>
              <a:ext uri="{FF2B5EF4-FFF2-40B4-BE49-F238E27FC236}">
                <a16:creationId xmlns:a16="http://schemas.microsoft.com/office/drawing/2014/main" id="{615D72C7-6A2C-4E44-B4A6-5424A1A1DA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9805" y="3609552"/>
            <a:ext cx="722492" cy="7224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7">
            <a:extLst>
              <a:ext uri="{FF2B5EF4-FFF2-40B4-BE49-F238E27FC236}">
                <a16:creationId xmlns:a16="http://schemas.microsoft.com/office/drawing/2014/main" id="{C8B6D31C-1AD0-4006-9344-4F2241F823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7920" y="3609551"/>
            <a:ext cx="722492" cy="7224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7">
            <a:extLst>
              <a:ext uri="{FF2B5EF4-FFF2-40B4-BE49-F238E27FC236}">
                <a16:creationId xmlns:a16="http://schemas.microsoft.com/office/drawing/2014/main" id="{902766A3-6B0C-4332-969A-80E21C6BF8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1157" y="4573321"/>
            <a:ext cx="722492" cy="7224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7">
            <a:extLst>
              <a:ext uri="{FF2B5EF4-FFF2-40B4-BE49-F238E27FC236}">
                <a16:creationId xmlns:a16="http://schemas.microsoft.com/office/drawing/2014/main" id="{ACECA3AF-C5F3-4E39-9EB9-6A89E6F2FE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272" y="4573320"/>
            <a:ext cx="722492" cy="7224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7">
            <a:extLst>
              <a:ext uri="{FF2B5EF4-FFF2-40B4-BE49-F238E27FC236}">
                <a16:creationId xmlns:a16="http://schemas.microsoft.com/office/drawing/2014/main" id="{BD7EAB54-6218-46A6-A393-B586360E25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7952" y="5539853"/>
            <a:ext cx="722492" cy="7224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7">
            <a:extLst>
              <a:ext uri="{FF2B5EF4-FFF2-40B4-BE49-F238E27FC236}">
                <a16:creationId xmlns:a16="http://schemas.microsoft.com/office/drawing/2014/main" id="{94100D5D-9B86-49CD-8F88-DC1E70F1C0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6067" y="5539852"/>
            <a:ext cx="722492" cy="7224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AC5E9942-B78D-46D0-B4D9-D78775C92CB1}"/>
              </a:ext>
            </a:extLst>
          </p:cNvPr>
          <p:cNvSpPr/>
          <p:nvPr/>
        </p:nvSpPr>
        <p:spPr>
          <a:xfrm>
            <a:off x="3368372" y="3670676"/>
            <a:ext cx="175493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6      1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A793A38-46D1-4C88-B756-9C82214FAC4A}"/>
              </a:ext>
            </a:extLst>
          </p:cNvPr>
          <p:cNvSpPr/>
          <p:nvPr/>
        </p:nvSpPr>
        <p:spPr>
          <a:xfrm>
            <a:off x="5445901" y="4665044"/>
            <a:ext cx="175493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1      5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38D49B6-AF48-44F0-9E98-4E5552A76696}"/>
              </a:ext>
            </a:extLst>
          </p:cNvPr>
          <p:cNvSpPr/>
          <p:nvPr/>
        </p:nvSpPr>
        <p:spPr>
          <a:xfrm>
            <a:off x="5646696" y="5615197"/>
            <a:ext cx="175493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6      5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D2860F3-97C7-45D8-A53D-E2EE4689DE11}"/>
              </a:ext>
            </a:extLst>
          </p:cNvPr>
          <p:cNvSpPr/>
          <p:nvPr/>
        </p:nvSpPr>
        <p:spPr>
          <a:xfrm>
            <a:off x="4763411" y="3670676"/>
            <a:ext cx="375711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51 is a multiple of 3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CB4008D-61A9-4A85-A948-5EE146DD5BED}"/>
              </a:ext>
            </a:extLst>
          </p:cNvPr>
          <p:cNvSpPr/>
          <p:nvPr/>
        </p:nvSpPr>
        <p:spPr>
          <a:xfrm>
            <a:off x="6865390" y="4615550"/>
            <a:ext cx="410741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4 x 15 = 60, 6 x 15 = 90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3EFD3C9-B1AF-4EFB-B6EA-CA6F9369E8B1}"/>
              </a:ext>
            </a:extLst>
          </p:cNvPr>
          <p:cNvSpPr/>
          <p:nvPr/>
        </p:nvSpPr>
        <p:spPr>
          <a:xfrm>
            <a:off x="7004182" y="5639944"/>
            <a:ext cx="410741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13 x 5 = 65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54CB669-049D-465D-BCAB-EFE3AB34A43C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71143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0"/>
      <p:bldP spid="19" grpId="0"/>
      <p:bldP spid="20" grpId="0"/>
      <p:bldP spid="21" grpId="0"/>
    </p:bldLst>
  </p:timing>
</p:sld>
</file>

<file path=ppt/slides/slide2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F4B7711-FB5A-4191-BBF2-8C2250DAAB8B}"/>
              </a:ext>
            </a:extLst>
          </p:cNvPr>
          <p:cNvSpPr/>
          <p:nvPr/>
        </p:nvSpPr>
        <p:spPr>
          <a:xfrm>
            <a:off x="56122" y="50000"/>
            <a:ext cx="12079317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Here are five numbers. </a:t>
            </a:r>
          </a:p>
          <a:p>
            <a:r>
              <a:rPr lang="en-US" sz="6000" dirty="0"/>
              <a:t>      2     3     4     5     6 </a:t>
            </a:r>
          </a:p>
          <a:p>
            <a:r>
              <a:rPr lang="en-US" sz="3200" b="1" dirty="0"/>
              <a:t>Write each number on the correct cards. </a:t>
            </a:r>
          </a:p>
          <a:p>
            <a:r>
              <a:rPr lang="en-US" sz="3200" b="1" dirty="0"/>
              <a:t>The number 2 has been written on the correct cards for you.</a:t>
            </a:r>
            <a:endParaRPr lang="en-GB" sz="3200" b="1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9B75906-A567-441A-8A3E-0B8DC98095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9320" y="2469558"/>
            <a:ext cx="8290566" cy="3363766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75E35FFD-0CF7-4CCF-BD96-52CDE6C84E95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26DB8C67-EA22-479F-89F4-FBD196581C34}"/>
              </a:ext>
            </a:extLst>
          </p:cNvPr>
          <p:cNvCxnSpPr>
            <a:cxnSpLocks/>
          </p:cNvCxnSpPr>
          <p:nvPr/>
        </p:nvCxnSpPr>
        <p:spPr>
          <a:xfrm flipH="1">
            <a:off x="1122097" y="759854"/>
            <a:ext cx="489397" cy="528033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707A28A3-35C9-465C-8B92-DCC12624A05E}"/>
              </a:ext>
            </a:extLst>
          </p:cNvPr>
          <p:cNvSpPr txBox="1"/>
          <p:nvPr/>
        </p:nvSpPr>
        <p:spPr>
          <a:xfrm>
            <a:off x="1122097" y="3918852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7027C15-B7D3-4242-994D-80848B3F6A02}"/>
              </a:ext>
            </a:extLst>
          </p:cNvPr>
          <p:cNvSpPr txBox="1"/>
          <p:nvPr/>
        </p:nvSpPr>
        <p:spPr>
          <a:xfrm>
            <a:off x="4133180" y="3870132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EC149F6-0AAB-4881-9166-3D98E90558E3}"/>
              </a:ext>
            </a:extLst>
          </p:cNvPr>
          <p:cNvSpPr txBox="1"/>
          <p:nvPr/>
        </p:nvSpPr>
        <p:spPr>
          <a:xfrm>
            <a:off x="7144263" y="3835970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96B0168-829F-46B1-B59A-A07D5C3B510D}"/>
              </a:ext>
            </a:extLst>
          </p:cNvPr>
          <p:cNvSpPr txBox="1"/>
          <p:nvPr/>
        </p:nvSpPr>
        <p:spPr>
          <a:xfrm>
            <a:off x="3650335" y="4549794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DAF2AA4-009A-4C75-BD3A-174B1815803A}"/>
              </a:ext>
            </a:extLst>
          </p:cNvPr>
          <p:cNvSpPr txBox="1"/>
          <p:nvPr/>
        </p:nvSpPr>
        <p:spPr>
          <a:xfrm>
            <a:off x="675241" y="4549794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E888DC3-1EE6-4701-B873-33277E613439}"/>
              </a:ext>
            </a:extLst>
          </p:cNvPr>
          <p:cNvSpPr txBox="1"/>
          <p:nvPr/>
        </p:nvSpPr>
        <p:spPr>
          <a:xfrm>
            <a:off x="6697407" y="4466912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8D46C91E-3372-4250-BB88-9C5C06CA9968}"/>
              </a:ext>
            </a:extLst>
          </p:cNvPr>
          <p:cNvSpPr txBox="1"/>
          <p:nvPr/>
        </p:nvSpPr>
        <p:spPr>
          <a:xfrm>
            <a:off x="4391581" y="4549794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27402801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7" grpId="0"/>
      <p:bldP spid="22" grpId="0"/>
      <p:bldP spid="23" grpId="0"/>
      <p:bldP spid="28" grpId="0"/>
    </p:bldLst>
  </p:timing>
</p:sld>
</file>

<file path=ppt/slides/slide2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Millie and Ryan play a number game. What's my number?</a:t>
            </a:r>
          </a:p>
          <a:p>
            <a:r>
              <a:rPr lang="en-US" sz="3200" b="1" dirty="0"/>
              <a:t>Is it under 20? Yes</a:t>
            </a:r>
          </a:p>
          <a:p>
            <a:r>
              <a:rPr lang="en-US" sz="3200" b="1" dirty="0"/>
              <a:t>Is it a multiple of 3? Yes</a:t>
            </a:r>
          </a:p>
          <a:p>
            <a:r>
              <a:rPr lang="en-US" sz="3200" b="1" dirty="0"/>
              <a:t>Is it a multiple of 5? Yes</a:t>
            </a:r>
          </a:p>
          <a:p>
            <a:r>
              <a:rPr lang="en-US" sz="3200" b="1" dirty="0"/>
              <a:t>What is the number?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CA2C82C-7930-4AFB-914E-F3FEE22554F3}"/>
              </a:ext>
            </a:extLst>
          </p:cNvPr>
          <p:cNvSpPr/>
          <p:nvPr/>
        </p:nvSpPr>
        <p:spPr>
          <a:xfrm>
            <a:off x="56122" y="3538029"/>
            <a:ext cx="5262853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They play the game again.</a:t>
            </a:r>
          </a:p>
          <a:p>
            <a:r>
              <a:rPr lang="en-US" sz="3200" b="1" dirty="0"/>
              <a:t>Is it under 20? No</a:t>
            </a:r>
          </a:p>
          <a:p>
            <a:r>
              <a:rPr lang="en-US" sz="3200" b="1" dirty="0"/>
              <a:t>Is it under 25? Yes</a:t>
            </a:r>
          </a:p>
          <a:p>
            <a:r>
              <a:rPr lang="en-US" sz="3200" b="1" dirty="0"/>
              <a:t>Is it odd? Yes</a:t>
            </a:r>
          </a:p>
          <a:p>
            <a:r>
              <a:rPr lang="en-US" sz="3200" b="1" dirty="0"/>
              <a:t>Is it a prime number? Yes</a:t>
            </a:r>
          </a:p>
          <a:p>
            <a:r>
              <a:rPr lang="en-US" sz="3200" b="1" dirty="0"/>
              <a:t>What is the number?</a:t>
            </a:r>
          </a:p>
        </p:txBody>
      </p:sp>
      <p:pic>
        <p:nvPicPr>
          <p:cNvPr id="17410" name="Picture 2">
            <a:extLst>
              <a:ext uri="{FF2B5EF4-FFF2-40B4-BE49-F238E27FC236}">
                <a16:creationId xmlns:a16="http://schemas.microsoft.com/office/drawing/2014/main" id="{00564DEF-A234-4108-902C-92E8734000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45335" y="165222"/>
            <a:ext cx="1941512" cy="1162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1" name="Picture 3">
            <a:extLst>
              <a:ext uri="{FF2B5EF4-FFF2-40B4-BE49-F238E27FC236}">
                <a16:creationId xmlns:a16="http://schemas.microsoft.com/office/drawing/2014/main" id="{22E248D4-FC03-4410-8AD7-BD189454CD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32622" y="3740723"/>
            <a:ext cx="2166938" cy="132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6EB6F0F0-198C-44CC-B15F-E6D44B0F05B0}"/>
              </a:ext>
            </a:extLst>
          </p:cNvPr>
          <p:cNvSpPr/>
          <p:nvPr/>
        </p:nvSpPr>
        <p:spPr>
          <a:xfrm>
            <a:off x="3713019" y="2019770"/>
            <a:ext cx="60144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15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E1E1DB4-7D87-4217-A9E8-6AD380B0B5AA}"/>
              </a:ext>
            </a:extLst>
          </p:cNvPr>
          <p:cNvSpPr/>
          <p:nvPr/>
        </p:nvSpPr>
        <p:spPr>
          <a:xfrm>
            <a:off x="3713018" y="6000242"/>
            <a:ext cx="60144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23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CA3D3F0-78C3-4920-85EA-144222DB63A9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90448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2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Put these values in order with the smallest first.</a:t>
            </a:r>
          </a:p>
          <a:p>
            <a:endParaRPr lang="en-US" sz="3200" b="1" dirty="0"/>
          </a:p>
          <a:p>
            <a:r>
              <a:rPr lang="en-US" sz="3200" b="1" dirty="0"/>
              <a:t>          5²                          3²                          3³                          2³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E1905AB-0104-4DC1-9D48-15BB4485DA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9605" y="3101486"/>
            <a:ext cx="7655082" cy="1639912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22A35955-1577-469D-832F-DEB50F98C987}"/>
              </a:ext>
            </a:extLst>
          </p:cNvPr>
          <p:cNvSpPr/>
          <p:nvPr/>
        </p:nvSpPr>
        <p:spPr>
          <a:xfrm>
            <a:off x="361361" y="1619660"/>
            <a:ext cx="236646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5 x 5 =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B324755-9827-432B-A5F6-4669158A5455}"/>
              </a:ext>
            </a:extLst>
          </p:cNvPr>
          <p:cNvSpPr/>
          <p:nvPr/>
        </p:nvSpPr>
        <p:spPr>
          <a:xfrm>
            <a:off x="1510590" y="1617659"/>
            <a:ext cx="99119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25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2DA79EF-5BB8-4DE2-AF71-CCDE61574C8A}"/>
              </a:ext>
            </a:extLst>
          </p:cNvPr>
          <p:cNvSpPr/>
          <p:nvPr/>
        </p:nvSpPr>
        <p:spPr>
          <a:xfrm>
            <a:off x="2998626" y="1619660"/>
            <a:ext cx="236646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3 x 3 = 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D212B71-B075-4D52-8DA9-62DA6A9D72CF}"/>
              </a:ext>
            </a:extLst>
          </p:cNvPr>
          <p:cNvSpPr/>
          <p:nvPr/>
        </p:nvSpPr>
        <p:spPr>
          <a:xfrm>
            <a:off x="4147855" y="1617659"/>
            <a:ext cx="99119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9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3BA6B91-D785-410E-BF8F-735F4893E25A}"/>
              </a:ext>
            </a:extLst>
          </p:cNvPr>
          <p:cNvSpPr/>
          <p:nvPr/>
        </p:nvSpPr>
        <p:spPr>
          <a:xfrm>
            <a:off x="5139046" y="1615658"/>
            <a:ext cx="236646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3 x 3 x 3 = 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A980EBF-763E-4A19-88FF-CF933A5BC926}"/>
              </a:ext>
            </a:extLst>
          </p:cNvPr>
          <p:cNvSpPr/>
          <p:nvPr/>
        </p:nvSpPr>
        <p:spPr>
          <a:xfrm>
            <a:off x="6910696" y="1615657"/>
            <a:ext cx="99119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27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2125812-B573-4906-A591-DC20BF14939F}"/>
              </a:ext>
            </a:extLst>
          </p:cNvPr>
          <p:cNvSpPr/>
          <p:nvPr/>
        </p:nvSpPr>
        <p:spPr>
          <a:xfrm>
            <a:off x="8174432" y="1615657"/>
            <a:ext cx="236646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 x 2 x 2 = 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9EE9C7D-B8DE-42F8-AC66-673EB8932131}"/>
              </a:ext>
            </a:extLst>
          </p:cNvPr>
          <p:cNvSpPr/>
          <p:nvPr/>
        </p:nvSpPr>
        <p:spPr>
          <a:xfrm>
            <a:off x="9946082" y="1615656"/>
            <a:ext cx="99119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8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209510B-B701-41FA-A517-912150FE2CB0}"/>
              </a:ext>
            </a:extLst>
          </p:cNvPr>
          <p:cNvSpPr/>
          <p:nvPr/>
        </p:nvSpPr>
        <p:spPr>
          <a:xfrm>
            <a:off x="1920257" y="3425372"/>
            <a:ext cx="99119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2³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E20294D-0CBC-438A-8C46-BCDC73829999}"/>
              </a:ext>
            </a:extLst>
          </p:cNvPr>
          <p:cNvSpPr/>
          <p:nvPr/>
        </p:nvSpPr>
        <p:spPr>
          <a:xfrm>
            <a:off x="3886197" y="3425372"/>
            <a:ext cx="99119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3²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9F5EDA4-2DBC-4640-B949-7784B8E38537}"/>
              </a:ext>
            </a:extLst>
          </p:cNvPr>
          <p:cNvSpPr/>
          <p:nvPr/>
        </p:nvSpPr>
        <p:spPr>
          <a:xfrm>
            <a:off x="5893917" y="3425372"/>
            <a:ext cx="99119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5²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DA79491-7117-4AD4-AABE-6E9DC990A237}"/>
              </a:ext>
            </a:extLst>
          </p:cNvPr>
          <p:cNvSpPr/>
          <p:nvPr/>
        </p:nvSpPr>
        <p:spPr>
          <a:xfrm>
            <a:off x="7859857" y="3425372"/>
            <a:ext cx="99119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3³ 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90390DF-19FD-4FAE-ABCA-BC6B1D3B525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73247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</p:bldLst>
  </p:timing>
</p:sld>
</file>

<file path=ppt/slides/slide2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80532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Write a cross on the numbers that are not square numbers.</a:t>
            </a:r>
          </a:p>
          <a:p>
            <a:endParaRPr lang="en-US" sz="3200" b="1" dirty="0"/>
          </a:p>
          <a:p>
            <a:r>
              <a:rPr lang="en-US" sz="3200" b="1" dirty="0"/>
              <a:t>          1³                    2³                    3³                    4³                    5³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AD0AA9E-2EE4-4D3C-833B-734F370812CB}"/>
              </a:ext>
            </a:extLst>
          </p:cNvPr>
          <p:cNvSpPr/>
          <p:nvPr/>
        </p:nvSpPr>
        <p:spPr>
          <a:xfrm>
            <a:off x="452931" y="1975226"/>
            <a:ext cx="236646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 x 1 x 1 =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9393752-FA6D-4B07-88AB-ADF12B72D73E}"/>
              </a:ext>
            </a:extLst>
          </p:cNvPr>
          <p:cNvSpPr/>
          <p:nvPr/>
        </p:nvSpPr>
        <p:spPr>
          <a:xfrm>
            <a:off x="2224581" y="1975225"/>
            <a:ext cx="99119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0B9DFC9-C673-4A48-8C92-D89E5F09CF47}"/>
              </a:ext>
            </a:extLst>
          </p:cNvPr>
          <p:cNvSpPr/>
          <p:nvPr/>
        </p:nvSpPr>
        <p:spPr>
          <a:xfrm>
            <a:off x="2319831" y="3061327"/>
            <a:ext cx="236646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 x 2 x 2 =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E02ED79-8CC0-4781-89A8-C60EAA5C058A}"/>
              </a:ext>
            </a:extLst>
          </p:cNvPr>
          <p:cNvSpPr/>
          <p:nvPr/>
        </p:nvSpPr>
        <p:spPr>
          <a:xfrm>
            <a:off x="4091481" y="3061326"/>
            <a:ext cx="99119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8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43D682D-F2B9-419E-B324-BA12CEC51399}"/>
              </a:ext>
            </a:extLst>
          </p:cNvPr>
          <p:cNvSpPr/>
          <p:nvPr/>
        </p:nvSpPr>
        <p:spPr>
          <a:xfrm>
            <a:off x="3158622" y="943363"/>
            <a:ext cx="60465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Segoe UI Symbol" panose="020B0502040204020203" pitchFamily="34" charset="0"/>
              </a:rPr>
              <a:t>✘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A90D423-7A05-4A40-9C31-9CB40C8DD5FD}"/>
              </a:ext>
            </a:extLst>
          </p:cNvPr>
          <p:cNvSpPr/>
          <p:nvPr/>
        </p:nvSpPr>
        <p:spPr>
          <a:xfrm>
            <a:off x="4591050" y="1975225"/>
            <a:ext cx="236646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3 x 3 x 3 =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2375F86-869F-4401-9DC1-12D1C389E70E}"/>
              </a:ext>
            </a:extLst>
          </p:cNvPr>
          <p:cNvSpPr/>
          <p:nvPr/>
        </p:nvSpPr>
        <p:spPr>
          <a:xfrm>
            <a:off x="6362700" y="1975224"/>
            <a:ext cx="99119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27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C0A5E51-541F-4968-BA4E-0E668389B897}"/>
              </a:ext>
            </a:extLst>
          </p:cNvPr>
          <p:cNvSpPr/>
          <p:nvPr/>
        </p:nvSpPr>
        <p:spPr>
          <a:xfrm>
            <a:off x="5326454" y="943363"/>
            <a:ext cx="60465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Segoe UI Symbol" panose="020B0502040204020203" pitchFamily="34" charset="0"/>
              </a:rPr>
              <a:t>✘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98328D4-B783-402D-894E-EED41D3543B2}"/>
              </a:ext>
            </a:extLst>
          </p:cNvPr>
          <p:cNvSpPr/>
          <p:nvPr/>
        </p:nvSpPr>
        <p:spPr>
          <a:xfrm>
            <a:off x="6609761" y="2559999"/>
            <a:ext cx="236646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4 x 4 x 4 = 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B128DEA-7A57-45C1-AD8B-B4ECCDA2517D}"/>
              </a:ext>
            </a:extLst>
          </p:cNvPr>
          <p:cNvSpPr/>
          <p:nvPr/>
        </p:nvSpPr>
        <p:spPr>
          <a:xfrm>
            <a:off x="8381411" y="2559998"/>
            <a:ext cx="99119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64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FED044B7-891D-469B-A44E-AA3FE5D6DC8E}"/>
              </a:ext>
            </a:extLst>
          </p:cNvPr>
          <p:cNvGrpSpPr/>
          <p:nvPr/>
        </p:nvGrpSpPr>
        <p:grpSpPr>
          <a:xfrm>
            <a:off x="7114430" y="4346037"/>
            <a:ext cx="1861800" cy="1405123"/>
            <a:chOff x="2248666" y="1937292"/>
            <a:chExt cx="1861800" cy="1405123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B739A39F-4B0D-45C4-A0D8-39F4599AF7B4}"/>
                </a:ext>
              </a:extLst>
            </p:cNvPr>
            <p:cNvSpPr txBox="1"/>
            <p:nvPr/>
          </p:nvSpPr>
          <p:spPr>
            <a:xfrm>
              <a:off x="2709336" y="1937292"/>
              <a:ext cx="96953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1 6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FA96F38D-E455-41D0-93D5-583E34CEE710}"/>
                </a:ext>
              </a:extLst>
            </p:cNvPr>
            <p:cNvSpPr txBox="1"/>
            <p:nvPr/>
          </p:nvSpPr>
          <p:spPr>
            <a:xfrm>
              <a:off x="3140936" y="2385280"/>
              <a:ext cx="96953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4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DC8EF648-99E9-45A9-87F4-1827749C5C24}"/>
                </a:ext>
              </a:extLst>
            </p:cNvPr>
            <p:cNvSpPr txBox="1"/>
            <p:nvPr/>
          </p:nvSpPr>
          <p:spPr>
            <a:xfrm>
              <a:off x="2257985" y="2353381"/>
              <a:ext cx="52392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x</a:t>
              </a:r>
            </a:p>
          </p:txBody>
        </p: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C664A606-989C-4EBF-9DC8-AD232B10A336}"/>
                </a:ext>
              </a:extLst>
            </p:cNvPr>
            <p:cNvCxnSpPr>
              <a:cxnSpLocks/>
            </p:cNvCxnSpPr>
            <p:nvPr/>
          </p:nvCxnSpPr>
          <p:spPr>
            <a:xfrm>
              <a:off x="2248666" y="2888679"/>
              <a:ext cx="1351784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D505E92D-360A-486D-AB16-98AC235A48D6}"/>
                </a:ext>
              </a:extLst>
            </p:cNvPr>
            <p:cNvCxnSpPr>
              <a:cxnSpLocks/>
            </p:cNvCxnSpPr>
            <p:nvPr/>
          </p:nvCxnSpPr>
          <p:spPr>
            <a:xfrm>
              <a:off x="2257985" y="3342415"/>
              <a:ext cx="1342465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DEF0C87E-56C4-49F5-99DE-B49440CE5059}"/>
              </a:ext>
            </a:extLst>
          </p:cNvPr>
          <p:cNvSpPr txBox="1"/>
          <p:nvPr/>
        </p:nvSpPr>
        <p:spPr>
          <a:xfrm>
            <a:off x="8009545" y="5237613"/>
            <a:ext cx="4900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BA372BF-A33C-4152-BB74-6428CF178DD5}"/>
              </a:ext>
            </a:extLst>
          </p:cNvPr>
          <p:cNvSpPr txBox="1"/>
          <p:nvPr/>
        </p:nvSpPr>
        <p:spPr>
          <a:xfrm>
            <a:off x="7603355" y="4068828"/>
            <a:ext cx="4900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2D9219A-039D-4457-8570-B91F4CBA5D6E}"/>
              </a:ext>
            </a:extLst>
          </p:cNvPr>
          <p:cNvSpPr txBox="1"/>
          <p:nvPr/>
        </p:nvSpPr>
        <p:spPr>
          <a:xfrm>
            <a:off x="7596043" y="5237614"/>
            <a:ext cx="52392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7C4B4532-57D1-4506-AFF0-2D380FFEBD35}"/>
              </a:ext>
            </a:extLst>
          </p:cNvPr>
          <p:cNvSpPr/>
          <p:nvPr/>
        </p:nvSpPr>
        <p:spPr>
          <a:xfrm>
            <a:off x="6609761" y="3020314"/>
            <a:ext cx="236646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8 x 8 = 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AC9B8B94-96B5-4E44-84D6-CD77453ED499}"/>
              </a:ext>
            </a:extLst>
          </p:cNvPr>
          <p:cNvSpPr/>
          <p:nvPr/>
        </p:nvSpPr>
        <p:spPr>
          <a:xfrm>
            <a:off x="7758990" y="3018313"/>
            <a:ext cx="99119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64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16F69C8C-5E65-445E-B6CF-19B1B2E2C355}"/>
              </a:ext>
            </a:extLst>
          </p:cNvPr>
          <p:cNvSpPr/>
          <p:nvPr/>
        </p:nvSpPr>
        <p:spPr>
          <a:xfrm>
            <a:off x="452931" y="2456742"/>
            <a:ext cx="236646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 x 1 = 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C9DE799E-7A24-47F7-9453-AF4482CC7AC5}"/>
              </a:ext>
            </a:extLst>
          </p:cNvPr>
          <p:cNvSpPr/>
          <p:nvPr/>
        </p:nvSpPr>
        <p:spPr>
          <a:xfrm>
            <a:off x="1672131" y="2456741"/>
            <a:ext cx="99119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7841C00F-23C3-4608-A7CF-DF3F460B0CD2}"/>
              </a:ext>
            </a:extLst>
          </p:cNvPr>
          <p:cNvSpPr/>
          <p:nvPr/>
        </p:nvSpPr>
        <p:spPr>
          <a:xfrm>
            <a:off x="8934002" y="1971800"/>
            <a:ext cx="236646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5 x 5 x 5 = 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3DEB21B1-A17B-4609-90E2-60E8873D0352}"/>
              </a:ext>
            </a:extLst>
          </p:cNvPr>
          <p:cNvSpPr/>
          <p:nvPr/>
        </p:nvSpPr>
        <p:spPr>
          <a:xfrm>
            <a:off x="10705652" y="1971799"/>
            <a:ext cx="99119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125</a:t>
            </a: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DBF785F9-F7A7-4910-A54B-E8204454358C}"/>
              </a:ext>
            </a:extLst>
          </p:cNvPr>
          <p:cNvGrpSpPr/>
          <p:nvPr/>
        </p:nvGrpSpPr>
        <p:grpSpPr>
          <a:xfrm>
            <a:off x="9651509" y="3774728"/>
            <a:ext cx="1861800" cy="1405123"/>
            <a:chOff x="2248666" y="1937292"/>
            <a:chExt cx="1861800" cy="1405123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1365F258-0307-4541-B0F4-6389C8FD6DF0}"/>
                </a:ext>
              </a:extLst>
            </p:cNvPr>
            <p:cNvSpPr txBox="1"/>
            <p:nvPr/>
          </p:nvSpPr>
          <p:spPr>
            <a:xfrm>
              <a:off x="2709336" y="1937292"/>
              <a:ext cx="96953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2 5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BF66AD5F-11B8-46C4-8BA8-6CA70018B81B}"/>
                </a:ext>
              </a:extLst>
            </p:cNvPr>
            <p:cNvSpPr txBox="1"/>
            <p:nvPr/>
          </p:nvSpPr>
          <p:spPr>
            <a:xfrm>
              <a:off x="3140936" y="2385280"/>
              <a:ext cx="96953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5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20237651-B65C-45C5-978B-DED1D7F3D8BC}"/>
                </a:ext>
              </a:extLst>
            </p:cNvPr>
            <p:cNvSpPr txBox="1"/>
            <p:nvPr/>
          </p:nvSpPr>
          <p:spPr>
            <a:xfrm>
              <a:off x="2257985" y="2353381"/>
              <a:ext cx="52392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x</a:t>
              </a:r>
            </a:p>
          </p:txBody>
        </p: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11097CA8-0E85-4783-9F62-35B228EB1D10}"/>
                </a:ext>
              </a:extLst>
            </p:cNvPr>
            <p:cNvCxnSpPr>
              <a:cxnSpLocks/>
            </p:cNvCxnSpPr>
            <p:nvPr/>
          </p:nvCxnSpPr>
          <p:spPr>
            <a:xfrm>
              <a:off x="2248666" y="2888679"/>
              <a:ext cx="1351784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77F6454E-394B-4EF2-A56F-B1E6C553A82C}"/>
                </a:ext>
              </a:extLst>
            </p:cNvPr>
            <p:cNvCxnSpPr>
              <a:cxnSpLocks/>
            </p:cNvCxnSpPr>
            <p:nvPr/>
          </p:nvCxnSpPr>
          <p:spPr>
            <a:xfrm>
              <a:off x="2257985" y="3342415"/>
              <a:ext cx="1342465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6" name="TextBox 35">
            <a:extLst>
              <a:ext uri="{FF2B5EF4-FFF2-40B4-BE49-F238E27FC236}">
                <a16:creationId xmlns:a16="http://schemas.microsoft.com/office/drawing/2014/main" id="{1EF4E596-FF9D-48DF-B97C-84E0C98DBABB}"/>
              </a:ext>
            </a:extLst>
          </p:cNvPr>
          <p:cNvSpPr txBox="1"/>
          <p:nvPr/>
        </p:nvSpPr>
        <p:spPr>
          <a:xfrm>
            <a:off x="10546624" y="4666304"/>
            <a:ext cx="4900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FCDD8A46-FA46-4C3F-9C6F-FA319ACFDE8E}"/>
              </a:ext>
            </a:extLst>
          </p:cNvPr>
          <p:cNvSpPr txBox="1"/>
          <p:nvPr/>
        </p:nvSpPr>
        <p:spPr>
          <a:xfrm>
            <a:off x="10140434" y="3497519"/>
            <a:ext cx="4900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4506B942-F435-4C34-824B-FBEA1ED0B807}"/>
              </a:ext>
            </a:extLst>
          </p:cNvPr>
          <p:cNvSpPr txBox="1"/>
          <p:nvPr/>
        </p:nvSpPr>
        <p:spPr>
          <a:xfrm>
            <a:off x="9687356" y="4666305"/>
            <a:ext cx="96968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1 2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BCE6BA0E-644B-4C8D-B7D4-57E1A8DECC00}"/>
              </a:ext>
            </a:extLst>
          </p:cNvPr>
          <p:cNvSpPr/>
          <p:nvPr/>
        </p:nvSpPr>
        <p:spPr>
          <a:xfrm>
            <a:off x="9674863" y="943363"/>
            <a:ext cx="60465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Segoe UI Symbol" panose="020B0502040204020203" pitchFamily="34" charset="0"/>
              </a:rPr>
              <a:t>✘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9EEF20D8-03E4-42E3-870F-1680B3192C70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347266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6" grpId="0"/>
      <p:bldP spid="37" grpId="0"/>
      <p:bldP spid="38" grpId="0"/>
      <p:bldP spid="39" grpId="0"/>
    </p:bldLst>
  </p:timing>
</p:sld>
</file>

<file path=ppt/slides/slide2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Here is a sorting diagram for numbers.</a:t>
            </a:r>
          </a:p>
          <a:p>
            <a:r>
              <a:rPr lang="en-US" sz="3200" b="1" dirty="0"/>
              <a:t>Write a number less than 100 in each space.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0118229-1F86-40D1-AE8B-2D1FCCEF4A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2402" y="1127218"/>
            <a:ext cx="5110968" cy="263117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4A430AC-F1A3-4DFF-ADCD-33B3A0814650}"/>
              </a:ext>
            </a:extLst>
          </p:cNvPr>
          <p:cNvSpPr txBox="1"/>
          <p:nvPr/>
        </p:nvSpPr>
        <p:spPr>
          <a:xfrm>
            <a:off x="2620945" y="1948540"/>
            <a:ext cx="4900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989463E-5AD8-43E8-B8DB-092C522EAD2E}"/>
              </a:ext>
            </a:extLst>
          </p:cNvPr>
          <p:cNvSpPr txBox="1"/>
          <p:nvPr/>
        </p:nvSpPr>
        <p:spPr>
          <a:xfrm>
            <a:off x="4087794" y="1968000"/>
            <a:ext cx="92235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27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2E764FD-247E-4D7F-B116-F6019CC9E3DE}"/>
              </a:ext>
            </a:extLst>
          </p:cNvPr>
          <p:cNvSpPr txBox="1"/>
          <p:nvPr/>
        </p:nvSpPr>
        <p:spPr>
          <a:xfrm>
            <a:off x="2620945" y="2983133"/>
            <a:ext cx="4900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01D13BC-A749-4731-9FE2-C67B5C3D3331}"/>
              </a:ext>
            </a:extLst>
          </p:cNvPr>
          <p:cNvSpPr txBox="1"/>
          <p:nvPr/>
        </p:nvSpPr>
        <p:spPr>
          <a:xfrm>
            <a:off x="4303931" y="2983132"/>
            <a:ext cx="4900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B5AFFA0-45FE-4896-89A2-19E594B56A5E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87526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</p:bldLst>
  </p:timing>
</p:sld>
</file>

<file path=ppt/slides/slide2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Explain why 125 is a cube number.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FFCB00A-E17E-463D-8254-0331ADFE054A}"/>
              </a:ext>
            </a:extLst>
          </p:cNvPr>
          <p:cNvSpPr/>
          <p:nvPr/>
        </p:nvSpPr>
        <p:spPr>
          <a:xfrm>
            <a:off x="647111" y="819560"/>
            <a:ext cx="394393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5 x 5 x 5 = 125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796099E-81FC-4238-B561-B1E093F0E8C5}"/>
              </a:ext>
            </a:extLst>
          </p:cNvPr>
          <p:cNvSpPr/>
          <p:nvPr/>
        </p:nvSpPr>
        <p:spPr>
          <a:xfrm>
            <a:off x="647110" y="1583755"/>
            <a:ext cx="10990707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When you multiply a number by itself, and then by itself again, you get a cube number.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E80995A-E8E5-44EC-813E-E18F5982A4C9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94775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2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Here are six digit cards.</a:t>
            </a:r>
          </a:p>
        </p:txBody>
      </p:sp>
      <p:pic>
        <p:nvPicPr>
          <p:cNvPr id="55298" name="Picture 2">
            <a:extLst>
              <a:ext uri="{FF2B5EF4-FFF2-40B4-BE49-F238E27FC236}">
                <a16:creationId xmlns:a16="http://schemas.microsoft.com/office/drawing/2014/main" id="{B523F956-42CC-4AC8-AECC-4028443F3B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905" y="634775"/>
            <a:ext cx="3886193" cy="8076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74FC90EC-4125-4989-BF36-D69476BA5033}"/>
              </a:ext>
            </a:extLst>
          </p:cNvPr>
          <p:cNvSpPr/>
          <p:nvPr/>
        </p:nvSpPr>
        <p:spPr>
          <a:xfrm>
            <a:off x="56122" y="1580439"/>
            <a:ext cx="1158169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Choose two cards each time to make the following two-digit numbers. Use each digit card once.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0C7969E-49EF-4B40-A977-051DA516A1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0905" y="2657657"/>
            <a:ext cx="3399610" cy="400072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59A04581-3B1B-4800-BC7B-46D8FC15F4D2}"/>
              </a:ext>
            </a:extLst>
          </p:cNvPr>
          <p:cNvSpPr/>
          <p:nvPr/>
        </p:nvSpPr>
        <p:spPr>
          <a:xfrm>
            <a:off x="3883865" y="5695600"/>
            <a:ext cx="499343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3 x 3 x 3 = 27, 4 x 4 x 4 = 64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C9EBA01-4351-4987-9A67-D9F2CEEE6B21}"/>
              </a:ext>
            </a:extLst>
          </p:cNvPr>
          <p:cNvSpPr/>
          <p:nvPr/>
        </p:nvSpPr>
        <p:spPr>
          <a:xfrm>
            <a:off x="2313052" y="5634542"/>
            <a:ext cx="143746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6     4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5EEC678-830D-4724-AE75-D1FD15B68097}"/>
              </a:ext>
            </a:extLst>
          </p:cNvPr>
          <p:cNvSpPr/>
          <p:nvPr/>
        </p:nvSpPr>
        <p:spPr>
          <a:xfrm>
            <a:off x="3883864" y="4207104"/>
            <a:ext cx="564113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4 x 4 = 16, 5 x 5 = 25, 6 x 6 = 36, </a:t>
            </a:r>
          </a:p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7 x 7 = 49, 8 x 8 = 64, 9 x 9 = 81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E4E9640-2CBC-47D8-8521-AF63BAC9BCE3}"/>
              </a:ext>
            </a:extLst>
          </p:cNvPr>
          <p:cNvSpPr/>
          <p:nvPr/>
        </p:nvSpPr>
        <p:spPr>
          <a:xfrm>
            <a:off x="2313052" y="4336546"/>
            <a:ext cx="143746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8     1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8E9843A-C10F-4E4F-BFBE-5A9C8A1FA333}"/>
              </a:ext>
            </a:extLst>
          </p:cNvPr>
          <p:cNvSpPr/>
          <p:nvPr/>
        </p:nvSpPr>
        <p:spPr>
          <a:xfrm>
            <a:off x="2990850" y="3040067"/>
            <a:ext cx="79776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5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7279587-51F7-4E05-AF19-F2A011D0FDB3}"/>
              </a:ext>
            </a:extLst>
          </p:cNvPr>
          <p:cNvSpPr/>
          <p:nvPr/>
        </p:nvSpPr>
        <p:spPr>
          <a:xfrm>
            <a:off x="2313052" y="3040067"/>
            <a:ext cx="79776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3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EB853DD9-2BFA-44E0-B6D6-224D57491A18}"/>
              </a:ext>
            </a:extLst>
          </p:cNvPr>
          <p:cNvCxnSpPr>
            <a:cxnSpLocks/>
          </p:cNvCxnSpPr>
          <p:nvPr/>
        </p:nvCxnSpPr>
        <p:spPr>
          <a:xfrm flipH="1">
            <a:off x="2340010" y="634775"/>
            <a:ext cx="563498" cy="80765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91203FAE-DA01-4C99-9A05-675CF6364C16}"/>
              </a:ext>
            </a:extLst>
          </p:cNvPr>
          <p:cNvCxnSpPr>
            <a:cxnSpLocks/>
          </p:cNvCxnSpPr>
          <p:nvPr/>
        </p:nvCxnSpPr>
        <p:spPr>
          <a:xfrm flipH="1">
            <a:off x="2986451" y="634774"/>
            <a:ext cx="563498" cy="80765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3B5F1F50-BC76-469E-B893-337583377DF4}"/>
              </a:ext>
            </a:extLst>
          </p:cNvPr>
          <p:cNvCxnSpPr>
            <a:cxnSpLocks/>
          </p:cNvCxnSpPr>
          <p:nvPr/>
        </p:nvCxnSpPr>
        <p:spPr>
          <a:xfrm flipH="1">
            <a:off x="1693569" y="636528"/>
            <a:ext cx="563498" cy="80765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8539061A-3C58-46F4-99E3-152B5C9C923C}"/>
              </a:ext>
            </a:extLst>
          </p:cNvPr>
          <p:cNvCxnSpPr>
            <a:cxnSpLocks/>
          </p:cNvCxnSpPr>
          <p:nvPr/>
        </p:nvCxnSpPr>
        <p:spPr>
          <a:xfrm flipH="1">
            <a:off x="3654368" y="633022"/>
            <a:ext cx="563498" cy="80765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2B6A83FA-CF9C-4E1D-92AD-7AEA118B9B20}"/>
              </a:ext>
            </a:extLst>
          </p:cNvPr>
          <p:cNvCxnSpPr>
            <a:cxnSpLocks/>
          </p:cNvCxnSpPr>
          <p:nvPr/>
        </p:nvCxnSpPr>
        <p:spPr>
          <a:xfrm flipH="1">
            <a:off x="359979" y="633022"/>
            <a:ext cx="563498" cy="80765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669387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  <p:bldP spid="12" grpId="0"/>
    </p:bldLst>
  </p:timing>
</p:sld>
</file>

<file path=ppt/slides/slide2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1 is both a square number and a cube number.</a:t>
            </a:r>
          </a:p>
          <a:p>
            <a:r>
              <a:rPr lang="en-US" sz="3200" b="1" dirty="0"/>
              <a:t>4 is a square number, but not a cube number.</a:t>
            </a:r>
          </a:p>
          <a:p>
            <a:r>
              <a:rPr lang="en-US" sz="3200" b="1" dirty="0"/>
              <a:t>What is the next number that is both a square number and a cube number?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6BB4B44-8873-4391-B13E-92398BAAD048}"/>
              </a:ext>
            </a:extLst>
          </p:cNvPr>
          <p:cNvSpPr/>
          <p:nvPr/>
        </p:nvSpPr>
        <p:spPr>
          <a:xfrm>
            <a:off x="718759" y="2402388"/>
            <a:ext cx="236646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 x 2 x 2 =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8755D8A-830D-458A-BFBA-CC6C98FF0471}"/>
              </a:ext>
            </a:extLst>
          </p:cNvPr>
          <p:cNvSpPr/>
          <p:nvPr/>
        </p:nvSpPr>
        <p:spPr>
          <a:xfrm>
            <a:off x="2490409" y="2402387"/>
            <a:ext cx="99119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8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FA4F7B2-8B98-4F65-8FD1-7ED9C60B3A88}"/>
              </a:ext>
            </a:extLst>
          </p:cNvPr>
          <p:cNvSpPr/>
          <p:nvPr/>
        </p:nvSpPr>
        <p:spPr>
          <a:xfrm>
            <a:off x="722283" y="2987162"/>
            <a:ext cx="236646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3 x 3 x 3 =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A959DDB-2DE9-4786-918F-62A7B6766A74}"/>
              </a:ext>
            </a:extLst>
          </p:cNvPr>
          <p:cNvSpPr/>
          <p:nvPr/>
        </p:nvSpPr>
        <p:spPr>
          <a:xfrm>
            <a:off x="2493933" y="2987161"/>
            <a:ext cx="99119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27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7DDAA77-DBAC-448C-BD7C-472AF6928F13}"/>
              </a:ext>
            </a:extLst>
          </p:cNvPr>
          <p:cNvSpPr/>
          <p:nvPr/>
        </p:nvSpPr>
        <p:spPr>
          <a:xfrm>
            <a:off x="718759" y="3571937"/>
            <a:ext cx="236646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4 x 4 x 4 = 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4D51CAC-C2B8-4F10-93E0-0A20E3824452}"/>
              </a:ext>
            </a:extLst>
          </p:cNvPr>
          <p:cNvSpPr/>
          <p:nvPr/>
        </p:nvSpPr>
        <p:spPr>
          <a:xfrm>
            <a:off x="2490409" y="3571936"/>
            <a:ext cx="99119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64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883B6C5-5C78-42F7-8E7D-C756023788A8}"/>
              </a:ext>
            </a:extLst>
          </p:cNvPr>
          <p:cNvSpPr/>
          <p:nvPr/>
        </p:nvSpPr>
        <p:spPr>
          <a:xfrm>
            <a:off x="3481600" y="3561923"/>
            <a:ext cx="236646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8 x 8 =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59E8380-30A8-4A64-ADAA-A1555372A207}"/>
              </a:ext>
            </a:extLst>
          </p:cNvPr>
          <p:cNvSpPr/>
          <p:nvPr/>
        </p:nvSpPr>
        <p:spPr>
          <a:xfrm>
            <a:off x="4630829" y="3559922"/>
            <a:ext cx="99119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64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5A9F6B1-3B15-4A31-9370-2C45855D5460}"/>
              </a:ext>
            </a:extLst>
          </p:cNvPr>
          <p:cNvSpPr/>
          <p:nvPr/>
        </p:nvSpPr>
        <p:spPr>
          <a:xfrm>
            <a:off x="1688337" y="1520218"/>
            <a:ext cx="99119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64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3A6186E-D3D3-4B23-9A8B-A6F54C18E039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55178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</p:bldLst>
  </p:timing>
</p:sld>
</file>

<file path=ppt/slides/slide2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Find two cube numbers that total 152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DDC6EE2-9CEE-482E-B71D-0D2D484382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0584" y="844170"/>
            <a:ext cx="6381281" cy="995387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57DD7092-F6F4-4A2F-B1CB-83B9777F5E43}"/>
              </a:ext>
            </a:extLst>
          </p:cNvPr>
          <p:cNvSpPr/>
          <p:nvPr/>
        </p:nvSpPr>
        <p:spPr>
          <a:xfrm>
            <a:off x="650584" y="2241834"/>
            <a:ext cx="394393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1, 8, 27, 64, 125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4CC2E9D-3B70-4A80-B65A-56347CC55078}"/>
              </a:ext>
            </a:extLst>
          </p:cNvPr>
          <p:cNvSpPr txBox="1"/>
          <p:nvPr/>
        </p:nvSpPr>
        <p:spPr>
          <a:xfrm>
            <a:off x="856664" y="1037052"/>
            <a:ext cx="14504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125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FF2FE71-4967-46D0-98F4-2491E43F952B}"/>
              </a:ext>
            </a:extLst>
          </p:cNvPr>
          <p:cNvSpPr txBox="1"/>
          <p:nvPr/>
        </p:nvSpPr>
        <p:spPr>
          <a:xfrm>
            <a:off x="4042740" y="1026392"/>
            <a:ext cx="14504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27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D11267-3C24-44D3-AC50-8A51FC76A662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89756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8" grpId="0"/>
    </p:bldLst>
  </p:timing>
</p:sld>
</file>

<file path=ppt/slides/slide2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3C1E63EB-B43F-44BD-8B72-1EAAB7BBECA1}"/>
              </a:ext>
            </a:extLst>
          </p:cNvPr>
          <p:cNvSpPr txBox="1"/>
          <p:nvPr/>
        </p:nvSpPr>
        <p:spPr>
          <a:xfrm>
            <a:off x="7455040" y="3351487"/>
            <a:ext cx="186539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1 0 0 1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D018A33-130F-432C-AD01-5003DA0A7C3A}"/>
              </a:ext>
            </a:extLst>
          </p:cNvPr>
          <p:cNvSpPr/>
          <p:nvPr/>
        </p:nvSpPr>
        <p:spPr>
          <a:xfrm>
            <a:off x="56124" y="51516"/>
            <a:ext cx="1187394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three numbers missing from these boxes are all prime numbers greater than 3</a:t>
            </a:r>
          </a:p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Write in the missing prime numbers.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03204E0-DFA8-4F10-9E0D-B0F20E8B77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362" y="1651883"/>
            <a:ext cx="8141672" cy="115233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6670CFC-5C45-4D2B-9E31-1534DC638085}"/>
              </a:ext>
            </a:extLst>
          </p:cNvPr>
          <p:cNvSpPr txBox="1"/>
          <p:nvPr/>
        </p:nvSpPr>
        <p:spPr>
          <a:xfrm>
            <a:off x="6980579" y="3364550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F755AD7-6173-4A0C-80FA-58C27D901856}"/>
              </a:ext>
            </a:extLst>
          </p:cNvPr>
          <p:cNvSpPr txBox="1"/>
          <p:nvPr/>
        </p:nvSpPr>
        <p:spPr>
          <a:xfrm>
            <a:off x="7890976" y="2900233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B8139D9-FB4C-45FD-8C3A-D46786B21FD2}"/>
              </a:ext>
            </a:extLst>
          </p:cNvPr>
          <p:cNvSpPr txBox="1"/>
          <p:nvPr/>
        </p:nvSpPr>
        <p:spPr>
          <a:xfrm>
            <a:off x="8343437" y="2904000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C30E83E-5224-4F5A-811E-FD822F2B4720}"/>
              </a:ext>
            </a:extLst>
          </p:cNvPr>
          <p:cNvSpPr txBox="1"/>
          <p:nvPr/>
        </p:nvSpPr>
        <p:spPr>
          <a:xfrm>
            <a:off x="8783416" y="2907266"/>
            <a:ext cx="136636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4BD31B3-6BC2-40F2-ABD8-55D2632B494E}"/>
              </a:ext>
            </a:extLst>
          </p:cNvPr>
          <p:cNvSpPr txBox="1"/>
          <p:nvPr/>
        </p:nvSpPr>
        <p:spPr>
          <a:xfrm>
            <a:off x="8195977" y="3379785"/>
            <a:ext cx="2663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BB34421-7F83-449F-AE7E-ADAA0705D5D8}"/>
              </a:ext>
            </a:extLst>
          </p:cNvPr>
          <p:cNvSpPr txBox="1"/>
          <p:nvPr/>
        </p:nvSpPr>
        <p:spPr>
          <a:xfrm>
            <a:off x="8653728" y="3379439"/>
            <a:ext cx="2663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BBCE0466-C876-45FA-B8C3-3C27C250E72F}"/>
              </a:ext>
            </a:extLst>
          </p:cNvPr>
          <p:cNvCxnSpPr>
            <a:cxnSpLocks/>
          </p:cNvCxnSpPr>
          <p:nvPr/>
        </p:nvCxnSpPr>
        <p:spPr>
          <a:xfrm>
            <a:off x="7474148" y="3398063"/>
            <a:ext cx="0" cy="45853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115BDDB9-3EFE-40AC-BAF1-36D85B3F0F53}"/>
              </a:ext>
            </a:extLst>
          </p:cNvPr>
          <p:cNvCxnSpPr>
            <a:cxnSpLocks/>
          </p:cNvCxnSpPr>
          <p:nvPr/>
        </p:nvCxnSpPr>
        <p:spPr>
          <a:xfrm>
            <a:off x="7455196" y="3414107"/>
            <a:ext cx="1793755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5435F883-0A86-4D90-9D84-8EBC085B87CA}"/>
              </a:ext>
            </a:extLst>
          </p:cNvPr>
          <p:cNvSpPr txBox="1"/>
          <p:nvPr/>
        </p:nvSpPr>
        <p:spPr>
          <a:xfrm>
            <a:off x="7504009" y="4890646"/>
            <a:ext cx="138393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1 4 3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6F01F34-0286-4B0F-95C6-0B32ACA66545}"/>
              </a:ext>
            </a:extLst>
          </p:cNvPr>
          <p:cNvSpPr txBox="1"/>
          <p:nvPr/>
        </p:nvSpPr>
        <p:spPr>
          <a:xfrm>
            <a:off x="6587411" y="4907110"/>
            <a:ext cx="92479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1 1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8FC30957-4AB0-4BBE-B027-47CA0F7833BC}"/>
              </a:ext>
            </a:extLst>
          </p:cNvPr>
          <p:cNvCxnSpPr>
            <a:cxnSpLocks/>
          </p:cNvCxnSpPr>
          <p:nvPr/>
        </p:nvCxnSpPr>
        <p:spPr>
          <a:xfrm>
            <a:off x="7493546" y="4956667"/>
            <a:ext cx="134128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5D474A80-6AFE-4C0F-9B67-C71CEBCC06C0}"/>
              </a:ext>
            </a:extLst>
          </p:cNvPr>
          <p:cNvCxnSpPr>
            <a:cxnSpLocks/>
          </p:cNvCxnSpPr>
          <p:nvPr/>
        </p:nvCxnSpPr>
        <p:spPr>
          <a:xfrm>
            <a:off x="7512498" y="4940623"/>
            <a:ext cx="0" cy="45853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CE1E7C61-8F66-4C59-BC2E-140DB01183B8}"/>
              </a:ext>
            </a:extLst>
          </p:cNvPr>
          <p:cNvSpPr txBox="1"/>
          <p:nvPr/>
        </p:nvSpPr>
        <p:spPr>
          <a:xfrm>
            <a:off x="8240258" y="4931356"/>
            <a:ext cx="2663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BB555C3-686F-4065-A30B-D6CC9A1EA73C}"/>
              </a:ext>
            </a:extLst>
          </p:cNvPr>
          <p:cNvSpPr txBox="1"/>
          <p:nvPr/>
        </p:nvSpPr>
        <p:spPr>
          <a:xfrm>
            <a:off x="7961600" y="4456669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1836D8BF-0A4C-4F98-A5B3-44509712D416}"/>
              </a:ext>
            </a:extLst>
          </p:cNvPr>
          <p:cNvSpPr txBox="1"/>
          <p:nvPr/>
        </p:nvSpPr>
        <p:spPr>
          <a:xfrm>
            <a:off x="8381787" y="4449826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B153B3C6-0BED-48C3-8FF6-B389ECEF0D6F}"/>
              </a:ext>
            </a:extLst>
          </p:cNvPr>
          <p:cNvSpPr txBox="1"/>
          <p:nvPr/>
        </p:nvSpPr>
        <p:spPr>
          <a:xfrm>
            <a:off x="691937" y="1928622"/>
            <a:ext cx="92479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13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E10F6EF-F324-45AD-85CD-8615B0A8FC4D}"/>
              </a:ext>
            </a:extLst>
          </p:cNvPr>
          <p:cNvSpPr txBox="1"/>
          <p:nvPr/>
        </p:nvSpPr>
        <p:spPr>
          <a:xfrm>
            <a:off x="2998311" y="1928622"/>
            <a:ext cx="92479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11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A39D8BCA-9007-49A1-B851-C2B4D6873F7E}"/>
              </a:ext>
            </a:extLst>
          </p:cNvPr>
          <p:cNvSpPr txBox="1"/>
          <p:nvPr/>
        </p:nvSpPr>
        <p:spPr>
          <a:xfrm>
            <a:off x="5434444" y="1928622"/>
            <a:ext cx="92479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33915AC2-BF1E-4E29-AF0A-B05B0CDCB9FE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66916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  <p:bldP spid="13" grpId="0"/>
      <p:bldP spid="14" grpId="0"/>
      <p:bldP spid="15" grpId="0"/>
      <p:bldP spid="18" grpId="0"/>
      <p:bldP spid="19" grpId="0"/>
      <p:bldP spid="22" grpId="0"/>
      <p:bldP spid="23" grpId="0"/>
      <p:bldP spid="24" grpId="0"/>
      <p:bldP spid="25" grpId="0"/>
      <p:bldP spid="26" grpId="0"/>
      <p:bldP spid="27" grpId="0"/>
    </p:bldLst>
  </p:timing>
</p:sld>
</file>

<file path=ppt/slides/slide2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3171FF-E1C6-40C4-85BE-1D782516F5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Find numbers to fit rules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F4AA3E-944F-4392-8744-045838F605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70472242"/>
      </p:ext>
    </p:extLst>
  </p:cSld>
  <p:clrMapOvr>
    <a:masterClrMapping/>
  </p:clrMapOvr>
</p:sld>
</file>

<file path=ppt/slides/slide2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Here are some number cards.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6F6DB93-CEB6-43F8-9D46-6E3E259981BF}"/>
              </a:ext>
            </a:extLst>
          </p:cNvPr>
          <p:cNvSpPr/>
          <p:nvPr/>
        </p:nvSpPr>
        <p:spPr>
          <a:xfrm>
            <a:off x="56122" y="1813486"/>
            <a:ext cx="11581695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Joe picks two even numbers. Dev picks two odd numbers.</a:t>
            </a:r>
          </a:p>
          <a:p>
            <a:r>
              <a:rPr lang="en-US" sz="3200" b="1" dirty="0"/>
              <a:t>Joe gives one of his cards to Dev. Dev gives one of his cards to Joe.</a:t>
            </a:r>
          </a:p>
          <a:p>
            <a:r>
              <a:rPr lang="en-US" sz="3200" b="1" dirty="0"/>
              <a:t>Joe says, ‘Now my cards are both square numbers.’</a:t>
            </a:r>
          </a:p>
          <a:p>
            <a:r>
              <a:rPr lang="en-US" sz="3200" b="1" dirty="0"/>
              <a:t>Dev says, ‘Now my cards are both multiples of 5.’</a:t>
            </a:r>
          </a:p>
          <a:p>
            <a:r>
              <a:rPr lang="en-US" sz="3200" b="1" dirty="0"/>
              <a:t>What numbers did they each start with?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4D6985D-2E2B-4F0B-A983-7703A21366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6824" y="591233"/>
            <a:ext cx="9386434" cy="126086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31AB45A-8DDA-49C4-B3CB-64BD2C9CD84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0463" y="4368031"/>
            <a:ext cx="4393520" cy="106528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3BB6558-FD8E-43D0-99E8-46B57FE8790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5949" y="5562600"/>
            <a:ext cx="4393520" cy="105268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E977FDA-AAFC-425B-8DDB-58C82C0119A8}"/>
              </a:ext>
            </a:extLst>
          </p:cNvPr>
          <p:cNvSpPr/>
          <p:nvPr/>
        </p:nvSpPr>
        <p:spPr>
          <a:xfrm>
            <a:off x="9012237" y="2764921"/>
            <a:ext cx="118237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9, 16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949DA2A-C971-4A3F-8B84-1DD772A275C3}"/>
              </a:ext>
            </a:extLst>
          </p:cNvPr>
          <p:cNvSpPr/>
          <p:nvPr/>
        </p:nvSpPr>
        <p:spPr>
          <a:xfrm>
            <a:off x="8800023" y="3300465"/>
            <a:ext cx="144271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10, 15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36960A01-2DB8-4FC1-A360-E89DEC27A47A}"/>
              </a:ext>
            </a:extLst>
          </p:cNvPr>
          <p:cNvSpPr/>
          <p:nvPr/>
        </p:nvSpPr>
        <p:spPr>
          <a:xfrm>
            <a:off x="8682042" y="2803532"/>
            <a:ext cx="839339" cy="1081708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04FD664-963A-4EFE-BABD-2F536A50A4D8}"/>
              </a:ext>
            </a:extLst>
          </p:cNvPr>
          <p:cNvSpPr/>
          <p:nvPr/>
        </p:nvSpPr>
        <p:spPr>
          <a:xfrm>
            <a:off x="2389954" y="4590701"/>
            <a:ext cx="118237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10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11B8331-7CB9-459D-8132-CCB144E1428D}"/>
              </a:ext>
            </a:extLst>
          </p:cNvPr>
          <p:cNvSpPr/>
          <p:nvPr/>
        </p:nvSpPr>
        <p:spPr>
          <a:xfrm>
            <a:off x="3977264" y="4584905"/>
            <a:ext cx="118237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16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ECFD4E8-3E62-49E6-8D0E-F0A624CF2EF6}"/>
              </a:ext>
            </a:extLst>
          </p:cNvPr>
          <p:cNvSpPr/>
          <p:nvPr/>
        </p:nvSpPr>
        <p:spPr>
          <a:xfrm>
            <a:off x="2495464" y="5785270"/>
            <a:ext cx="118237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9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987857C-F512-4F16-AA29-E78A6055D0B2}"/>
              </a:ext>
            </a:extLst>
          </p:cNvPr>
          <p:cNvSpPr/>
          <p:nvPr/>
        </p:nvSpPr>
        <p:spPr>
          <a:xfrm>
            <a:off x="3977264" y="5779474"/>
            <a:ext cx="118237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15</a:t>
            </a:r>
          </a:p>
        </p:txBody>
      </p:sp>
    </p:spTree>
    <p:extLst>
      <p:ext uri="{BB962C8B-B14F-4D97-AF65-F5344CB8AC3E}">
        <p14:creationId xmlns:p14="http://schemas.microsoft.com/office/powerpoint/2010/main" val="7803184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 animBg="1"/>
      <p:bldP spid="11" grpId="0"/>
      <p:bldP spid="12" grpId="0"/>
      <p:bldP spid="13" grpId="0"/>
      <p:bldP spid="14" grpId="0"/>
    </p:bldLst>
  </p:timing>
</p:sld>
</file>

<file path=ppt/slides/slide2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15A1852-3E61-4D2F-A4FE-420E5E22E084}"/>
              </a:ext>
            </a:extLst>
          </p:cNvPr>
          <p:cNvSpPr/>
          <p:nvPr/>
        </p:nvSpPr>
        <p:spPr>
          <a:xfrm>
            <a:off x="56122" y="50000"/>
            <a:ext cx="11740571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Three </a:t>
            </a:r>
            <a:r>
              <a:rPr lang="en-US" sz="3200" b="1" u="sng" dirty="0"/>
              <a:t>different</a:t>
            </a:r>
            <a:r>
              <a:rPr lang="en-US" sz="3200" b="1" dirty="0"/>
              <a:t> numbers add up to 40</a:t>
            </a:r>
          </a:p>
          <a:p>
            <a:r>
              <a:rPr lang="en-US" sz="3200" b="1" dirty="0"/>
              <a:t>The numbers are all even. </a:t>
            </a:r>
          </a:p>
          <a:p>
            <a:r>
              <a:rPr lang="en-US" sz="3200" b="1" dirty="0"/>
              <a:t>Each number is less than 20</a:t>
            </a:r>
          </a:p>
          <a:p>
            <a:r>
              <a:rPr lang="en-US" sz="3200" b="1" dirty="0"/>
              <a:t>Write what the three </a:t>
            </a:r>
            <a:r>
              <a:rPr lang="en-US" sz="3200" b="1" u="sng" dirty="0"/>
              <a:t>different</a:t>
            </a:r>
            <a:r>
              <a:rPr lang="en-US" sz="3200" b="1" dirty="0"/>
              <a:t> numbers could be.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79D955E-C09D-4A03-94C3-F28E2E8814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963" y="2229464"/>
            <a:ext cx="10016197" cy="113974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E601DFE-8C45-4A2F-A079-E976F3A8D871}"/>
              </a:ext>
            </a:extLst>
          </p:cNvPr>
          <p:cNvSpPr txBox="1"/>
          <p:nvPr/>
        </p:nvSpPr>
        <p:spPr>
          <a:xfrm>
            <a:off x="4958891" y="788663"/>
            <a:ext cx="68378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2, 4, 6, 8, 10, 12, 14, 16, 18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18C3734-7E5B-4968-9A67-A0E7E2ECC8D1}"/>
              </a:ext>
            </a:extLst>
          </p:cNvPr>
          <p:cNvSpPr txBox="1"/>
          <p:nvPr/>
        </p:nvSpPr>
        <p:spPr>
          <a:xfrm>
            <a:off x="1072691" y="3521897"/>
            <a:ext cx="180385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18 + 16 =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7E5CE25-95F2-47EE-94B4-D06FA9748F6B}"/>
              </a:ext>
            </a:extLst>
          </p:cNvPr>
          <p:cNvSpPr txBox="1"/>
          <p:nvPr/>
        </p:nvSpPr>
        <p:spPr>
          <a:xfrm>
            <a:off x="2704641" y="3521896"/>
            <a:ext cx="180385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34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230A945-79BF-42C8-8CF2-CD46CAAB8EAA}"/>
              </a:ext>
            </a:extLst>
          </p:cNvPr>
          <p:cNvSpPr txBox="1"/>
          <p:nvPr/>
        </p:nvSpPr>
        <p:spPr>
          <a:xfrm>
            <a:off x="1072690" y="4106671"/>
            <a:ext cx="180385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40 – 34 =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0003AC8-2B4C-44D1-AEF2-E37586345330}"/>
              </a:ext>
            </a:extLst>
          </p:cNvPr>
          <p:cNvSpPr txBox="1"/>
          <p:nvPr/>
        </p:nvSpPr>
        <p:spPr>
          <a:xfrm>
            <a:off x="2704640" y="4112101"/>
            <a:ext cx="180385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6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D907D2F-AB0C-4C7A-A1D7-A66DA536716A}"/>
              </a:ext>
            </a:extLst>
          </p:cNvPr>
          <p:cNvSpPr txBox="1"/>
          <p:nvPr/>
        </p:nvSpPr>
        <p:spPr>
          <a:xfrm>
            <a:off x="1123950" y="2506950"/>
            <a:ext cx="70485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18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83AA8B0-9A8D-4173-926E-A727BD652C5F}"/>
              </a:ext>
            </a:extLst>
          </p:cNvPr>
          <p:cNvSpPr txBox="1"/>
          <p:nvPr/>
        </p:nvSpPr>
        <p:spPr>
          <a:xfrm>
            <a:off x="4324350" y="2483867"/>
            <a:ext cx="103550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16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AE8A36A-BF0C-4510-BD35-B1088D90F1EC}"/>
              </a:ext>
            </a:extLst>
          </p:cNvPr>
          <p:cNvSpPr txBox="1"/>
          <p:nvPr/>
        </p:nvSpPr>
        <p:spPr>
          <a:xfrm>
            <a:off x="7677150" y="2506950"/>
            <a:ext cx="56728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6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90E8863-D627-411C-9902-B632D2B39C4F}"/>
              </a:ext>
            </a:extLst>
          </p:cNvPr>
          <p:cNvSpPr txBox="1"/>
          <p:nvPr/>
        </p:nvSpPr>
        <p:spPr>
          <a:xfrm>
            <a:off x="1123950" y="2506950"/>
            <a:ext cx="70485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18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D2C429E-A980-4909-B2C6-A148EE6BB975}"/>
              </a:ext>
            </a:extLst>
          </p:cNvPr>
          <p:cNvSpPr txBox="1"/>
          <p:nvPr/>
        </p:nvSpPr>
        <p:spPr>
          <a:xfrm>
            <a:off x="4324350" y="2483867"/>
            <a:ext cx="103550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14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B5453F0-1B2A-401F-9D48-B1D74D3A4098}"/>
              </a:ext>
            </a:extLst>
          </p:cNvPr>
          <p:cNvSpPr txBox="1"/>
          <p:nvPr/>
        </p:nvSpPr>
        <p:spPr>
          <a:xfrm>
            <a:off x="7677150" y="2506950"/>
            <a:ext cx="56728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8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37FEC72-9805-464A-AC61-3324E91F50B0}"/>
              </a:ext>
            </a:extLst>
          </p:cNvPr>
          <p:cNvSpPr txBox="1"/>
          <p:nvPr/>
        </p:nvSpPr>
        <p:spPr>
          <a:xfrm>
            <a:off x="1123950" y="2506950"/>
            <a:ext cx="70485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18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7B19686-B62F-4A4E-A4A5-A54F03866624}"/>
              </a:ext>
            </a:extLst>
          </p:cNvPr>
          <p:cNvSpPr txBox="1"/>
          <p:nvPr/>
        </p:nvSpPr>
        <p:spPr>
          <a:xfrm>
            <a:off x="4324350" y="2483867"/>
            <a:ext cx="103550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12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B1F786B-8F3F-42AC-A308-3B1FDE2D1BA7}"/>
              </a:ext>
            </a:extLst>
          </p:cNvPr>
          <p:cNvSpPr txBox="1"/>
          <p:nvPr/>
        </p:nvSpPr>
        <p:spPr>
          <a:xfrm>
            <a:off x="7539584" y="2506950"/>
            <a:ext cx="70485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10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F056D9E-79F3-4E40-AD86-29F1C157343B}"/>
              </a:ext>
            </a:extLst>
          </p:cNvPr>
          <p:cNvSpPr txBox="1"/>
          <p:nvPr/>
        </p:nvSpPr>
        <p:spPr>
          <a:xfrm>
            <a:off x="1123950" y="2504813"/>
            <a:ext cx="70485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16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03A117B-6B19-45BA-93B6-083B1B9706FF}"/>
              </a:ext>
            </a:extLst>
          </p:cNvPr>
          <p:cNvSpPr txBox="1"/>
          <p:nvPr/>
        </p:nvSpPr>
        <p:spPr>
          <a:xfrm>
            <a:off x="4324350" y="2481730"/>
            <a:ext cx="103550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14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5496894-637C-4D46-B2B9-F12062B5841C}"/>
              </a:ext>
            </a:extLst>
          </p:cNvPr>
          <p:cNvSpPr txBox="1"/>
          <p:nvPr/>
        </p:nvSpPr>
        <p:spPr>
          <a:xfrm>
            <a:off x="7539584" y="2504813"/>
            <a:ext cx="70485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7897925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6" grpId="1"/>
      <p:bldP spid="7" grpId="0"/>
      <p:bldP spid="7" grpId="1"/>
      <p:bldP spid="8" grpId="0"/>
      <p:bldP spid="8" grpId="1"/>
      <p:bldP spid="9" grpId="0"/>
      <p:bldP spid="9" grpId="1"/>
      <p:bldP spid="10" grpId="0"/>
      <p:bldP spid="10" grpId="1"/>
      <p:bldP spid="11" grpId="0"/>
      <p:bldP spid="11" grpId="1"/>
      <p:bldP spid="12" grpId="0"/>
      <p:bldP spid="12" grpId="1"/>
      <p:bldP spid="13" grpId="0"/>
      <p:bldP spid="13" grpId="1"/>
      <p:bldP spid="14" grpId="0"/>
      <p:bldP spid="14" grpId="1"/>
      <p:bldP spid="15" grpId="0"/>
      <p:bldP spid="15" grpId="1"/>
      <p:bldP spid="16" grpId="0"/>
      <p:bldP spid="16" grpId="1"/>
      <p:bldP spid="17" grpId="0"/>
      <p:bldP spid="17" grpId="1"/>
      <p:bldP spid="18" grpId="0"/>
      <p:bldP spid="18" grpId="1"/>
      <p:bldP spid="19" grpId="0"/>
      <p:bldP spid="20" grpId="0"/>
      <p:bldP spid="21" grpId="0"/>
    </p:bldLst>
  </p:timing>
</p:sld>
</file>

<file path=ppt/slides/slide2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Debbie has a pack of cards numbered from 1 to 20</a:t>
            </a:r>
          </a:p>
          <a:p>
            <a:r>
              <a:rPr lang="en-US" sz="3200" b="1" dirty="0"/>
              <a:t>She picks four different number cards.</a:t>
            </a:r>
          </a:p>
          <a:p>
            <a:r>
              <a:rPr lang="en-US" sz="3200" b="1" dirty="0"/>
              <a:t>Exactly three of the four numbers are multiples of 5</a:t>
            </a:r>
          </a:p>
          <a:p>
            <a:r>
              <a:rPr lang="en-US" sz="3200" b="1" dirty="0"/>
              <a:t>Exactly three of the four numbers are even numbers.</a:t>
            </a:r>
          </a:p>
          <a:p>
            <a:r>
              <a:rPr lang="en-US" sz="3200" b="1" dirty="0"/>
              <a:t>All four of the numbers add up to less than 40</a:t>
            </a:r>
          </a:p>
          <a:p>
            <a:r>
              <a:rPr lang="en-US" sz="3200" b="1" dirty="0"/>
              <a:t>Write what the numbers could be.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1E3443E-6F00-4D65-AA6A-A57CDD37AC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33438" y="156425"/>
            <a:ext cx="2939968" cy="733268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9DBB6B6D-E9F5-440E-AD6B-96A033BF7314}"/>
              </a:ext>
            </a:extLst>
          </p:cNvPr>
          <p:cNvSpPr/>
          <p:nvPr/>
        </p:nvSpPr>
        <p:spPr>
          <a:xfrm>
            <a:off x="8933438" y="1005101"/>
            <a:ext cx="2427268" cy="63094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ea typeface="Cambria Math" panose="02040503050406030204" pitchFamily="18" charset="0"/>
              </a:rPr>
              <a:t>5, 10, 15, 20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C456701-2BC7-44F8-83B6-7B25B8CD7595}"/>
              </a:ext>
            </a:extLst>
          </p:cNvPr>
          <p:cNvSpPr/>
          <p:nvPr/>
        </p:nvSpPr>
        <p:spPr>
          <a:xfrm>
            <a:off x="9182468" y="1503338"/>
            <a:ext cx="2279791" cy="63094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ea typeface="Cambria Math" panose="02040503050406030204" pitchFamily="18" charset="0"/>
              </a:rPr>
              <a:t>2, 4, 6, 8, …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AF1839A-7A41-4490-9019-0BF84FF1EDB1}"/>
              </a:ext>
            </a:extLst>
          </p:cNvPr>
          <p:cNvSpPr/>
          <p:nvPr/>
        </p:nvSpPr>
        <p:spPr>
          <a:xfrm>
            <a:off x="554183" y="3057643"/>
            <a:ext cx="10908076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ea typeface="Cambria Math" panose="02040503050406030204" pitchFamily="18" charset="0"/>
              </a:rPr>
              <a:t>One of the multiples of 5 that </a:t>
            </a:r>
            <a:r>
              <a:rPr lang="en-GB" sz="3500" b="1" u="sng" dirty="0">
                <a:solidFill>
                  <a:srgbClr val="FF0000"/>
                </a:solidFill>
                <a:ea typeface="Cambria Math" panose="02040503050406030204" pitchFamily="18" charset="0"/>
              </a:rPr>
              <a:t>isn’t</a:t>
            </a:r>
            <a:r>
              <a:rPr lang="en-GB" sz="3500" b="1" dirty="0">
                <a:solidFill>
                  <a:srgbClr val="FF0000"/>
                </a:solidFill>
                <a:ea typeface="Cambria Math" panose="02040503050406030204" pitchFamily="18" charset="0"/>
              </a:rPr>
              <a:t> one of the cards has to be 5 or 15… because we need 3 even numbers.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84EEBF1-9E20-4A59-B46B-99C795F802D4}"/>
              </a:ext>
            </a:extLst>
          </p:cNvPr>
          <p:cNvSpPr/>
          <p:nvPr/>
        </p:nvSpPr>
        <p:spPr>
          <a:xfrm>
            <a:off x="554183" y="4212797"/>
            <a:ext cx="10908076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ea typeface="Cambria Math" panose="02040503050406030204" pitchFamily="18" charset="0"/>
              </a:rPr>
              <a:t>The multiple of 5 that </a:t>
            </a:r>
            <a:r>
              <a:rPr lang="en-GB" sz="3500" b="1" u="sng" dirty="0">
                <a:solidFill>
                  <a:srgbClr val="FF0000"/>
                </a:solidFill>
                <a:ea typeface="Cambria Math" panose="02040503050406030204" pitchFamily="18" charset="0"/>
              </a:rPr>
              <a:t>is</a:t>
            </a:r>
            <a:r>
              <a:rPr lang="en-GB" sz="3500" b="1" dirty="0">
                <a:solidFill>
                  <a:srgbClr val="FF0000"/>
                </a:solidFill>
                <a:ea typeface="Cambria Math" panose="02040503050406030204" pitchFamily="18" charset="0"/>
              </a:rPr>
              <a:t> one of the cards has to be 5… because the numbers have to add up to less than 40. 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A9A16341-75F6-47AF-8B70-F1C81A5F1DA4}"/>
              </a:ext>
            </a:extLst>
          </p:cNvPr>
          <p:cNvSpPr/>
          <p:nvPr/>
        </p:nvSpPr>
        <p:spPr>
          <a:xfrm>
            <a:off x="8933438" y="1058466"/>
            <a:ext cx="402693" cy="524212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2550D2AF-0331-47EC-938B-C4EC957C1533}"/>
              </a:ext>
            </a:extLst>
          </p:cNvPr>
          <p:cNvSpPr/>
          <p:nvPr/>
        </p:nvSpPr>
        <p:spPr>
          <a:xfrm>
            <a:off x="9409614" y="1052597"/>
            <a:ext cx="609648" cy="524212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EB6F2977-476D-42F9-9E0A-2378BE433629}"/>
              </a:ext>
            </a:extLst>
          </p:cNvPr>
          <p:cNvSpPr/>
          <p:nvPr/>
        </p:nvSpPr>
        <p:spPr>
          <a:xfrm>
            <a:off x="10707691" y="1052597"/>
            <a:ext cx="609648" cy="524212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727C22C-4DBC-4567-A272-123CE201F663}"/>
              </a:ext>
            </a:extLst>
          </p:cNvPr>
          <p:cNvSpPr/>
          <p:nvPr/>
        </p:nvSpPr>
        <p:spPr>
          <a:xfrm>
            <a:off x="554183" y="5317435"/>
            <a:ext cx="10908076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ea typeface="Cambria Math" panose="02040503050406030204" pitchFamily="18" charset="0"/>
              </a:rPr>
              <a:t>20 + 10 + 5 = 35 … so the other number has to be 2 or 4, because it has to be even and the total has to be under 40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9B18D03B-6E1E-4077-AB8E-8403C058476D}"/>
              </a:ext>
            </a:extLst>
          </p:cNvPr>
          <p:cNvSpPr/>
          <p:nvPr/>
        </p:nvSpPr>
        <p:spPr>
          <a:xfrm>
            <a:off x="9179026" y="1557973"/>
            <a:ext cx="402693" cy="524212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3852ACF1-1C3C-4599-908A-66D7EED44376}"/>
              </a:ext>
            </a:extLst>
          </p:cNvPr>
          <p:cNvSpPr/>
          <p:nvPr/>
        </p:nvSpPr>
        <p:spPr>
          <a:xfrm>
            <a:off x="9610960" y="1568049"/>
            <a:ext cx="402693" cy="524212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F3BC0B8-B3A5-4408-BD8E-418EB9B208C1}"/>
              </a:ext>
            </a:extLst>
          </p:cNvPr>
          <p:cNvSpPr/>
          <p:nvPr/>
        </p:nvSpPr>
        <p:spPr>
          <a:xfrm>
            <a:off x="6046109" y="2466046"/>
            <a:ext cx="2887329" cy="63094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ea typeface="Cambria Math" panose="02040503050406030204" pitchFamily="18" charset="0"/>
              </a:rPr>
              <a:t>4, 5, 10 and 20</a:t>
            </a:r>
          </a:p>
        </p:txBody>
      </p:sp>
    </p:spTree>
    <p:extLst>
      <p:ext uri="{BB962C8B-B14F-4D97-AF65-F5344CB8AC3E}">
        <p14:creationId xmlns:p14="http://schemas.microsoft.com/office/powerpoint/2010/main" val="4845803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4" grpId="0" animBg="1"/>
      <p:bldP spid="10" grpId="0" animBg="1"/>
      <p:bldP spid="11" grpId="0" animBg="1"/>
      <p:bldP spid="12" grpId="0"/>
      <p:bldP spid="13" grpId="0" animBg="1"/>
      <p:bldP spid="13" grpId="1" animBg="1"/>
      <p:bldP spid="14" grpId="0" animBg="1"/>
      <p:bldP spid="15" grpId="0"/>
    </p:bldLst>
  </p:timing>
</p:sld>
</file>

<file path=ppt/slides/slide2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Chen chooses a prime number.</a:t>
            </a:r>
          </a:p>
          <a:p>
            <a:r>
              <a:rPr lang="en-US" sz="3200" b="1" dirty="0"/>
              <a:t>He multiplies it by 10 </a:t>
            </a:r>
          </a:p>
          <a:p>
            <a:r>
              <a:rPr lang="en-US" sz="3200" b="1" dirty="0"/>
              <a:t>and then rounds it to the nearest hundred.</a:t>
            </a:r>
          </a:p>
          <a:p>
            <a:r>
              <a:rPr lang="en-US" sz="3200" b="1" dirty="0"/>
              <a:t>His answer is 400</a:t>
            </a:r>
          </a:p>
          <a:p>
            <a:r>
              <a:rPr lang="en-US" sz="3200" b="1" dirty="0"/>
              <a:t>Write all the possible prime numbers Chen could have chosen.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916BE3B-C1D2-4BA2-B771-326799C54879}"/>
              </a:ext>
            </a:extLst>
          </p:cNvPr>
          <p:cNvSpPr/>
          <p:nvPr/>
        </p:nvSpPr>
        <p:spPr>
          <a:xfrm>
            <a:off x="3118264" y="1499707"/>
            <a:ext cx="554181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ea typeface="Cambria Math" panose="02040503050406030204" pitchFamily="18" charset="0"/>
              </a:rPr>
              <a:t>350 to 449 before rounding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0D9D321-256D-47AA-932A-BACB6CF6540A}"/>
              </a:ext>
            </a:extLst>
          </p:cNvPr>
          <p:cNvSpPr/>
          <p:nvPr/>
        </p:nvSpPr>
        <p:spPr>
          <a:xfrm>
            <a:off x="3824222" y="529481"/>
            <a:ext cx="639642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ea typeface="Cambria Math" panose="02040503050406030204" pitchFamily="18" charset="0"/>
              </a:rPr>
              <a:t>35 to 44 before multiplying by 10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60E7E42-6A2D-409C-A628-AEAEF99542BF}"/>
              </a:ext>
            </a:extLst>
          </p:cNvPr>
          <p:cNvSpPr/>
          <p:nvPr/>
        </p:nvSpPr>
        <p:spPr>
          <a:xfrm>
            <a:off x="1311808" y="2621346"/>
            <a:ext cx="934088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ea typeface="Cambria Math" panose="02040503050406030204" pitchFamily="18" charset="0"/>
              </a:rPr>
              <a:t>37,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CFEFEE8-2D91-40D0-B3B4-18DF0D078B77}"/>
              </a:ext>
            </a:extLst>
          </p:cNvPr>
          <p:cNvSpPr/>
          <p:nvPr/>
        </p:nvSpPr>
        <p:spPr>
          <a:xfrm>
            <a:off x="1993598" y="2617335"/>
            <a:ext cx="934088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ea typeface="Cambria Math" panose="02040503050406030204" pitchFamily="18" charset="0"/>
              </a:rPr>
              <a:t>39,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F8E7E57-80A1-42E1-BCDD-568F9768147D}"/>
              </a:ext>
            </a:extLst>
          </p:cNvPr>
          <p:cNvSpPr/>
          <p:nvPr/>
        </p:nvSpPr>
        <p:spPr>
          <a:xfrm>
            <a:off x="2675388" y="2621346"/>
            <a:ext cx="934088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ea typeface="Cambria Math" panose="02040503050406030204" pitchFamily="18" charset="0"/>
              </a:rPr>
              <a:t>41, 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08F20D3-DCDE-4647-A82B-DE3A1D1FB90B}"/>
              </a:ext>
            </a:extLst>
          </p:cNvPr>
          <p:cNvSpPr/>
          <p:nvPr/>
        </p:nvSpPr>
        <p:spPr>
          <a:xfrm>
            <a:off x="3357178" y="2621857"/>
            <a:ext cx="934088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ea typeface="Cambria Math" panose="02040503050406030204" pitchFamily="18" charset="0"/>
              </a:rPr>
              <a:t>43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0AFF76D-161F-4A8B-937C-FB2E91B65A3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1846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</p:bldLst>
  </p:timing>
</p:sld>
</file>

<file path=ppt/slides/slide2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2CEB81-F183-4C14-BC57-2137A19ABE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Identify rules in sequences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298F4C-9F38-4E8F-AFAB-85BC001E3A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409569"/>
      </p:ext>
    </p:extLst>
  </p:cSld>
  <p:clrMapOvr>
    <a:masterClrMapping/>
  </p:clrMapOvr>
</p:sld>
</file>

<file path=ppt/slides/slide2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6B9EF8D-5DD3-478A-A191-18FB57A40A85}"/>
              </a:ext>
            </a:extLst>
          </p:cNvPr>
          <p:cNvSpPr/>
          <p:nvPr/>
        </p:nvSpPr>
        <p:spPr>
          <a:xfrm>
            <a:off x="56123" y="50000"/>
            <a:ext cx="1196962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Here is part of a number grid. </a:t>
            </a:r>
            <a:endParaRPr lang="en-US" sz="28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32B4F90-784B-4142-B120-7CEAD89D50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878" y="634775"/>
            <a:ext cx="4162425" cy="5743575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536A5899-BF1D-4386-A2A2-5A71E05147CF}"/>
              </a:ext>
            </a:extLst>
          </p:cNvPr>
          <p:cNvSpPr/>
          <p:nvPr/>
        </p:nvSpPr>
        <p:spPr>
          <a:xfrm>
            <a:off x="4743666" y="634775"/>
            <a:ext cx="73152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Here is another part of the same grid. </a:t>
            </a:r>
          </a:p>
          <a:p>
            <a:r>
              <a:rPr lang="en-US" sz="3200" b="1" dirty="0"/>
              <a:t>Write in the missing number. </a:t>
            </a:r>
            <a:endParaRPr lang="en-US" sz="28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5A4E56C-12BA-4D4A-AA6E-4FD0BB10E05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95497" y="1643062"/>
            <a:ext cx="2714625" cy="3571875"/>
          </a:xfrm>
          <a:prstGeom prst="rect">
            <a:avLst/>
          </a:prstGeom>
        </p:spPr>
      </p:pic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DD7B1008-AB10-4D10-8DAD-EF56F48CE7B0}"/>
              </a:ext>
            </a:extLst>
          </p:cNvPr>
          <p:cNvCxnSpPr/>
          <p:nvPr/>
        </p:nvCxnSpPr>
        <p:spPr>
          <a:xfrm flipH="1">
            <a:off x="2294021" y="1459832"/>
            <a:ext cx="513347" cy="481263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5074C31D-4C78-4427-9865-6EBA14A0CCB2}"/>
              </a:ext>
            </a:extLst>
          </p:cNvPr>
          <p:cNvSpPr/>
          <p:nvPr/>
        </p:nvSpPr>
        <p:spPr>
          <a:xfrm rot="18854904">
            <a:off x="2138507" y="1178026"/>
            <a:ext cx="635110" cy="63094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ea typeface="Cambria Math" panose="02040503050406030204" pitchFamily="18" charset="0"/>
              </a:rPr>
              <a:t>+3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5FC8BD53-97FE-4BB7-9908-EA4CC45D123D}"/>
              </a:ext>
            </a:extLst>
          </p:cNvPr>
          <p:cNvCxnSpPr/>
          <p:nvPr/>
        </p:nvCxnSpPr>
        <p:spPr>
          <a:xfrm flipH="1">
            <a:off x="10162674" y="2677098"/>
            <a:ext cx="513347" cy="481263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0B0043EC-6CA2-4169-A033-264C1379C2F1}"/>
              </a:ext>
            </a:extLst>
          </p:cNvPr>
          <p:cNvSpPr/>
          <p:nvPr/>
        </p:nvSpPr>
        <p:spPr>
          <a:xfrm rot="18854904">
            <a:off x="10007160" y="2395292"/>
            <a:ext cx="635110" cy="63094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ea typeface="Cambria Math" panose="02040503050406030204" pitchFamily="18" charset="0"/>
              </a:rPr>
              <a:t>+3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C7CCF0E-635E-4645-95C4-119C2F8E27A3}"/>
              </a:ext>
            </a:extLst>
          </p:cNvPr>
          <p:cNvSpPr txBox="1"/>
          <p:nvPr/>
        </p:nvSpPr>
        <p:spPr>
          <a:xfrm>
            <a:off x="9496327" y="3090445"/>
            <a:ext cx="82729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98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51D5D3DC-FE2E-4F48-BC03-D5F2046CDB1E}"/>
              </a:ext>
            </a:extLst>
          </p:cNvPr>
          <p:cNvCxnSpPr>
            <a:cxnSpLocks/>
          </p:cNvCxnSpPr>
          <p:nvPr/>
        </p:nvCxnSpPr>
        <p:spPr>
          <a:xfrm>
            <a:off x="2386262" y="2488079"/>
            <a:ext cx="328863" cy="481263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17F3284E-8977-4381-91C5-11546E8AAD86}"/>
              </a:ext>
            </a:extLst>
          </p:cNvPr>
          <p:cNvSpPr/>
          <p:nvPr/>
        </p:nvSpPr>
        <p:spPr>
          <a:xfrm rot="3119700">
            <a:off x="2363279" y="2201262"/>
            <a:ext cx="635110" cy="63094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ea typeface="Cambria Math" panose="02040503050406030204" pitchFamily="18" charset="0"/>
              </a:rPr>
              <a:t>+5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E48372D4-24AD-419B-AC62-0AC26E8D41BF}"/>
              </a:ext>
            </a:extLst>
          </p:cNvPr>
          <p:cNvCxnSpPr>
            <a:cxnSpLocks/>
          </p:cNvCxnSpPr>
          <p:nvPr/>
        </p:nvCxnSpPr>
        <p:spPr>
          <a:xfrm>
            <a:off x="10278195" y="3694379"/>
            <a:ext cx="328863" cy="481263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>
            <a:extLst>
              <a:ext uri="{FF2B5EF4-FFF2-40B4-BE49-F238E27FC236}">
                <a16:creationId xmlns:a16="http://schemas.microsoft.com/office/drawing/2014/main" id="{274F0AAC-92CB-410A-A411-E83105FA392F}"/>
              </a:ext>
            </a:extLst>
          </p:cNvPr>
          <p:cNvSpPr/>
          <p:nvPr/>
        </p:nvSpPr>
        <p:spPr>
          <a:xfrm rot="3119700">
            <a:off x="10255212" y="3407562"/>
            <a:ext cx="635110" cy="63094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ea typeface="Cambria Math" panose="02040503050406030204" pitchFamily="18" charset="0"/>
              </a:rPr>
              <a:t>+5</a:t>
            </a:r>
          </a:p>
        </p:txBody>
      </p:sp>
    </p:spTree>
    <p:extLst>
      <p:ext uri="{BB962C8B-B14F-4D97-AF65-F5344CB8AC3E}">
        <p14:creationId xmlns:p14="http://schemas.microsoft.com/office/powerpoint/2010/main" val="5280067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  <p:bldP spid="12" grpId="0"/>
      <p:bldP spid="14" grpId="0"/>
      <p:bldP spid="17" grpId="0"/>
    </p:bldLst>
  </p:timing>
</p:sld>
</file>

<file path=ppt/slides/slide2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6B9EF8D-5DD3-478A-A191-18FB57A40A85}"/>
              </a:ext>
            </a:extLst>
          </p:cNvPr>
          <p:cNvSpPr/>
          <p:nvPr/>
        </p:nvSpPr>
        <p:spPr>
          <a:xfrm>
            <a:off x="56123" y="50000"/>
            <a:ext cx="1196962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Here is a number chart that goes up in fives. </a:t>
            </a:r>
            <a:endParaRPr lang="en-US" sz="28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8ED4636-D7D0-4643-B87F-EC35A98FA6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8029" y="634775"/>
            <a:ext cx="4883217" cy="4582248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9AFE4AF5-2816-41C9-A85F-3D14FCAE9BF2}"/>
              </a:ext>
            </a:extLst>
          </p:cNvPr>
          <p:cNvSpPr/>
          <p:nvPr/>
        </p:nvSpPr>
        <p:spPr>
          <a:xfrm>
            <a:off x="5892550" y="634775"/>
            <a:ext cx="6179127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The chart continues in the same way. One of the numbers below will be at the </a:t>
            </a:r>
            <a:r>
              <a:rPr lang="en-US" sz="3200" b="1" u="sng" dirty="0"/>
              <a:t>start</a:t>
            </a:r>
            <a:r>
              <a:rPr lang="en-US" sz="3200" b="1" dirty="0"/>
              <a:t> of a row on the chart. Circle the number.</a:t>
            </a:r>
          </a:p>
          <a:p>
            <a:endParaRPr lang="en-US" sz="3200" b="1" dirty="0"/>
          </a:p>
          <a:p>
            <a:r>
              <a:rPr lang="en-US" sz="3200" dirty="0"/>
              <a:t>  445      455      465      475      485 </a:t>
            </a:r>
            <a:endParaRPr lang="en-US" sz="280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FEF9A70-8A2D-4767-BDD1-9BFBEC61FB61}"/>
              </a:ext>
            </a:extLst>
          </p:cNvPr>
          <p:cNvSpPr/>
          <p:nvPr/>
        </p:nvSpPr>
        <p:spPr>
          <a:xfrm>
            <a:off x="5892549" y="3995170"/>
            <a:ext cx="6179127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One of the numbers below will be at the </a:t>
            </a:r>
            <a:r>
              <a:rPr lang="en-US" sz="3200" b="1" u="sng" dirty="0"/>
              <a:t>end</a:t>
            </a:r>
            <a:r>
              <a:rPr lang="en-US" sz="3200" b="1" dirty="0"/>
              <a:t> of a row on the chart. Circle the number.</a:t>
            </a:r>
          </a:p>
          <a:p>
            <a:endParaRPr lang="en-US" sz="3200" b="1" dirty="0"/>
          </a:p>
          <a:p>
            <a:r>
              <a:rPr lang="en-US" sz="3200" dirty="0"/>
              <a:t>  345      355      365      375      385 </a:t>
            </a:r>
            <a:endParaRPr lang="en-US" sz="280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548B36E-7CA0-41C4-BDC6-7F52DDDDA53D}"/>
              </a:ext>
            </a:extLst>
          </p:cNvPr>
          <p:cNvSpPr/>
          <p:nvPr/>
        </p:nvSpPr>
        <p:spPr>
          <a:xfrm>
            <a:off x="120324" y="5427736"/>
            <a:ext cx="655029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Multiples of 25: 25, 50, 75, 100, …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750962F-2452-4D6D-8521-0D60B33A2B52}"/>
              </a:ext>
            </a:extLst>
          </p:cNvPr>
          <p:cNvSpPr/>
          <p:nvPr/>
        </p:nvSpPr>
        <p:spPr>
          <a:xfrm>
            <a:off x="816634" y="675032"/>
            <a:ext cx="945013" cy="415576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31201E9-7752-4518-900C-6C2D89ACF240}"/>
              </a:ext>
            </a:extLst>
          </p:cNvPr>
          <p:cNvSpPr/>
          <p:nvPr/>
        </p:nvSpPr>
        <p:spPr>
          <a:xfrm>
            <a:off x="6040934" y="2546722"/>
            <a:ext cx="577799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5 more than a multiple of 25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993C4010-BA2A-401C-8E91-298679A4A8F5}"/>
              </a:ext>
            </a:extLst>
          </p:cNvPr>
          <p:cNvSpPr/>
          <p:nvPr/>
        </p:nvSpPr>
        <p:spPr>
          <a:xfrm>
            <a:off x="7140164" y="3033213"/>
            <a:ext cx="1039091" cy="64855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1D797DA-E04B-4200-9059-4B9E51C953A1}"/>
              </a:ext>
            </a:extLst>
          </p:cNvPr>
          <p:cNvSpPr/>
          <p:nvPr/>
        </p:nvSpPr>
        <p:spPr>
          <a:xfrm>
            <a:off x="4654162" y="675032"/>
            <a:ext cx="945013" cy="415576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5C06E6A-E498-42B3-BB67-E62AB3B70B06}"/>
              </a:ext>
            </a:extLst>
          </p:cNvPr>
          <p:cNvSpPr/>
          <p:nvPr/>
        </p:nvSpPr>
        <p:spPr>
          <a:xfrm>
            <a:off x="6093115" y="5427736"/>
            <a:ext cx="577799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a multiple of 25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606F5CE0-977C-4219-9A9E-B512532E1232}"/>
              </a:ext>
            </a:extLst>
          </p:cNvPr>
          <p:cNvSpPr/>
          <p:nvPr/>
        </p:nvSpPr>
        <p:spPr>
          <a:xfrm>
            <a:off x="9495437" y="5912206"/>
            <a:ext cx="1039091" cy="64855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394405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4" grpId="0" animBg="1"/>
      <p:bldP spid="4" grpId="1" animBg="1"/>
      <p:bldP spid="9" grpId="0"/>
      <p:bldP spid="8" grpId="0" animBg="1"/>
      <p:bldP spid="11" grpId="0" animBg="1"/>
      <p:bldP spid="12" grpId="0"/>
      <p:bldP spid="13" grpId="0" animBg="1"/>
    </p:bldLst>
  </p:timing>
</p:sld>
</file>

<file path=ppt/slides/slide2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470984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Here is a number chart. </a:t>
            </a:r>
          </a:p>
          <a:p>
            <a:r>
              <a:rPr lang="en-US" sz="3200" b="1" dirty="0"/>
              <a:t>Every third number in the chart has a circle on it.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51AD98F-B43B-433E-9DC3-B51080F4BB33}"/>
              </a:ext>
            </a:extLst>
          </p:cNvPr>
          <p:cNvSpPr/>
          <p:nvPr/>
        </p:nvSpPr>
        <p:spPr>
          <a:xfrm>
            <a:off x="56122" y="3278109"/>
            <a:ext cx="698198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The chart continues in the same way. Here is another row in the chart. </a:t>
            </a:r>
          </a:p>
          <a:p>
            <a:r>
              <a:rPr lang="en-US" sz="3200" b="1" dirty="0"/>
              <a:t>Draw the missing circles.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C4031FE-A73D-40C7-BCA0-566642E4F855}"/>
              </a:ext>
            </a:extLst>
          </p:cNvPr>
          <p:cNvSpPr/>
          <p:nvPr/>
        </p:nvSpPr>
        <p:spPr>
          <a:xfrm>
            <a:off x="7721599" y="767137"/>
            <a:ext cx="413657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Will the number 1003 have a circle on it? </a:t>
            </a:r>
          </a:p>
          <a:p>
            <a:r>
              <a:rPr lang="en-US" sz="3200" b="1" dirty="0"/>
              <a:t>Explain how you know.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71CCBA4-B383-4DF6-A885-3E51EE2FE3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4164" y="206404"/>
            <a:ext cx="2990418" cy="317165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EDB9C3E-18C9-4AF0-AC05-C14BA8A9713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2146" y="4787947"/>
            <a:ext cx="3095233" cy="106415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B1F30FC-DB52-4494-9D87-463F8A587387}"/>
              </a:ext>
            </a:extLst>
          </p:cNvPr>
          <p:cNvSpPr txBox="1"/>
          <p:nvPr/>
        </p:nvSpPr>
        <p:spPr>
          <a:xfrm>
            <a:off x="3994578" y="5287037"/>
            <a:ext cx="107625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7 2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DE2EAF5-E5B4-47EF-906A-AFE0C64F792E}"/>
              </a:ext>
            </a:extLst>
          </p:cNvPr>
          <p:cNvSpPr txBox="1"/>
          <p:nvPr/>
        </p:nvSpPr>
        <p:spPr>
          <a:xfrm>
            <a:off x="3519961" y="5300100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712AFFC-6CDC-41CA-911C-873ADCA69A8F}"/>
              </a:ext>
            </a:extLst>
          </p:cNvPr>
          <p:cNvCxnSpPr>
            <a:cxnSpLocks/>
          </p:cNvCxnSpPr>
          <p:nvPr/>
        </p:nvCxnSpPr>
        <p:spPr>
          <a:xfrm>
            <a:off x="3994578" y="5349657"/>
            <a:ext cx="906753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47371577-1B24-4A6C-9A9C-FA8BE2AE0EAD}"/>
              </a:ext>
            </a:extLst>
          </p:cNvPr>
          <p:cNvCxnSpPr>
            <a:cxnSpLocks/>
          </p:cNvCxnSpPr>
          <p:nvPr/>
        </p:nvCxnSpPr>
        <p:spPr>
          <a:xfrm>
            <a:off x="4013530" y="5349657"/>
            <a:ext cx="0" cy="45853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94011E1F-7628-4FBA-BB9C-372595198D85}"/>
              </a:ext>
            </a:extLst>
          </p:cNvPr>
          <p:cNvSpPr txBox="1"/>
          <p:nvPr/>
        </p:nvSpPr>
        <p:spPr>
          <a:xfrm>
            <a:off x="3994949" y="4849347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C099F02-CC1B-47BD-9D7E-74627906897E}"/>
              </a:ext>
            </a:extLst>
          </p:cNvPr>
          <p:cNvSpPr txBox="1"/>
          <p:nvPr/>
        </p:nvSpPr>
        <p:spPr>
          <a:xfrm>
            <a:off x="4417955" y="4849347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B712716-DD5C-401B-BADF-29936869FF07}"/>
              </a:ext>
            </a:extLst>
          </p:cNvPr>
          <p:cNvSpPr txBox="1"/>
          <p:nvPr/>
        </p:nvSpPr>
        <p:spPr>
          <a:xfrm>
            <a:off x="4283704" y="5326994"/>
            <a:ext cx="4474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  <a:endParaRPr lang="en-GB" sz="32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1CF6048-21CC-4AD3-BDC8-3874C2EEB735}"/>
              </a:ext>
            </a:extLst>
          </p:cNvPr>
          <p:cNvSpPr txBox="1"/>
          <p:nvPr/>
        </p:nvSpPr>
        <p:spPr>
          <a:xfrm>
            <a:off x="5519096" y="5287037"/>
            <a:ext cx="107625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7 5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A8B61DB-17B1-4036-A5F4-B3C5CFABF5D6}"/>
              </a:ext>
            </a:extLst>
          </p:cNvPr>
          <p:cNvSpPr txBox="1"/>
          <p:nvPr/>
        </p:nvSpPr>
        <p:spPr>
          <a:xfrm>
            <a:off x="5044479" y="5300100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86A62030-37BB-41A7-9E60-5929F894D9A7}"/>
              </a:ext>
            </a:extLst>
          </p:cNvPr>
          <p:cNvCxnSpPr>
            <a:cxnSpLocks/>
          </p:cNvCxnSpPr>
          <p:nvPr/>
        </p:nvCxnSpPr>
        <p:spPr>
          <a:xfrm>
            <a:off x="5519096" y="5349657"/>
            <a:ext cx="906753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FA8027D3-4CA4-4DC8-A0E5-A9664C18FE6C}"/>
              </a:ext>
            </a:extLst>
          </p:cNvPr>
          <p:cNvCxnSpPr>
            <a:cxnSpLocks/>
          </p:cNvCxnSpPr>
          <p:nvPr/>
        </p:nvCxnSpPr>
        <p:spPr>
          <a:xfrm>
            <a:off x="5538048" y="5349657"/>
            <a:ext cx="0" cy="45853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9328B89F-1607-4F86-A966-F619CA6A7C1E}"/>
              </a:ext>
            </a:extLst>
          </p:cNvPr>
          <p:cNvSpPr txBox="1"/>
          <p:nvPr/>
        </p:nvSpPr>
        <p:spPr>
          <a:xfrm>
            <a:off x="5519467" y="4849347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B3B1DB0-80F1-4E66-8AA0-D0C163DFEBD2}"/>
              </a:ext>
            </a:extLst>
          </p:cNvPr>
          <p:cNvSpPr txBox="1"/>
          <p:nvPr/>
        </p:nvSpPr>
        <p:spPr>
          <a:xfrm>
            <a:off x="5942473" y="4849347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29C646A-F572-458C-AE9F-E8D095370FB7}"/>
              </a:ext>
            </a:extLst>
          </p:cNvPr>
          <p:cNvSpPr txBox="1"/>
          <p:nvPr/>
        </p:nvSpPr>
        <p:spPr>
          <a:xfrm>
            <a:off x="5808222" y="5306294"/>
            <a:ext cx="4124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  <a:endParaRPr lang="en-GB" sz="32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B34150E4-C291-4B65-8C43-1AB536E26AAF}"/>
              </a:ext>
            </a:extLst>
          </p:cNvPr>
          <p:cNvSpPr/>
          <p:nvPr/>
        </p:nvSpPr>
        <p:spPr>
          <a:xfrm>
            <a:off x="882666" y="5046260"/>
            <a:ext cx="529877" cy="526994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01107013-63EC-4573-979D-2B11B34B057C}"/>
              </a:ext>
            </a:extLst>
          </p:cNvPr>
          <p:cNvSpPr/>
          <p:nvPr/>
        </p:nvSpPr>
        <p:spPr>
          <a:xfrm>
            <a:off x="2663029" y="5046260"/>
            <a:ext cx="529877" cy="526994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35446578-2B6C-4B9F-B14C-0F432D523CDF}"/>
              </a:ext>
            </a:extLst>
          </p:cNvPr>
          <p:cNvSpPr/>
          <p:nvPr/>
        </p:nvSpPr>
        <p:spPr>
          <a:xfrm>
            <a:off x="9551472" y="2795909"/>
            <a:ext cx="446197" cy="44929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BEA4A765-D8C3-465D-BE80-DC32D65CFD71}"/>
              </a:ext>
            </a:extLst>
          </p:cNvPr>
          <p:cNvSpPr/>
          <p:nvPr/>
        </p:nvSpPr>
        <p:spPr>
          <a:xfrm>
            <a:off x="8225685" y="2794857"/>
            <a:ext cx="884542" cy="44929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154C36C3-C242-4E99-8CF3-BF93F6E5A03E}"/>
              </a:ext>
            </a:extLst>
          </p:cNvPr>
          <p:cNvSpPr/>
          <p:nvPr/>
        </p:nvSpPr>
        <p:spPr>
          <a:xfrm>
            <a:off x="9107530" y="2794857"/>
            <a:ext cx="446197" cy="44929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5DA44922-C2C4-4AA5-8268-30C13C91F979}"/>
              </a:ext>
            </a:extLst>
          </p:cNvPr>
          <p:cNvSpPr txBox="1"/>
          <p:nvPr/>
        </p:nvSpPr>
        <p:spPr>
          <a:xfrm>
            <a:off x="8201931" y="2731360"/>
            <a:ext cx="186539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1 0 0 3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0E87968A-BA53-44EC-A84C-D58BFDC68ABD}"/>
              </a:ext>
            </a:extLst>
          </p:cNvPr>
          <p:cNvSpPr txBox="1"/>
          <p:nvPr/>
        </p:nvSpPr>
        <p:spPr>
          <a:xfrm>
            <a:off x="7727470" y="2744423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F68E5DEB-9CAA-4312-8444-318EC5E567A7}"/>
              </a:ext>
            </a:extLst>
          </p:cNvPr>
          <p:cNvSpPr txBox="1"/>
          <p:nvPr/>
        </p:nvSpPr>
        <p:spPr>
          <a:xfrm>
            <a:off x="8637867" y="2280106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1A248CC9-D476-4C05-9D2C-4EBFB8D5BCD2}"/>
              </a:ext>
            </a:extLst>
          </p:cNvPr>
          <p:cNvSpPr txBox="1"/>
          <p:nvPr/>
        </p:nvSpPr>
        <p:spPr>
          <a:xfrm>
            <a:off x="9090328" y="2283873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4D423744-913C-4F94-B3DF-C4C5FF021A02}"/>
              </a:ext>
            </a:extLst>
          </p:cNvPr>
          <p:cNvSpPr txBox="1"/>
          <p:nvPr/>
        </p:nvSpPr>
        <p:spPr>
          <a:xfrm>
            <a:off x="9530307" y="2287139"/>
            <a:ext cx="126188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 r1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5BA96014-3BB3-4873-94D2-05ECC2EF26E7}"/>
              </a:ext>
            </a:extLst>
          </p:cNvPr>
          <p:cNvSpPr txBox="1"/>
          <p:nvPr/>
        </p:nvSpPr>
        <p:spPr>
          <a:xfrm>
            <a:off x="8950552" y="2759658"/>
            <a:ext cx="2663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91D9573A-317F-4F8B-A640-DD9378A64148}"/>
              </a:ext>
            </a:extLst>
          </p:cNvPr>
          <p:cNvSpPr txBox="1"/>
          <p:nvPr/>
        </p:nvSpPr>
        <p:spPr>
          <a:xfrm>
            <a:off x="9400619" y="2759312"/>
            <a:ext cx="2663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F11706BD-DAD5-41A1-AB27-5AAEE8E9A4BE}"/>
              </a:ext>
            </a:extLst>
          </p:cNvPr>
          <p:cNvCxnSpPr>
            <a:cxnSpLocks/>
          </p:cNvCxnSpPr>
          <p:nvPr/>
        </p:nvCxnSpPr>
        <p:spPr>
          <a:xfrm>
            <a:off x="8221039" y="2777936"/>
            <a:ext cx="0" cy="45853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5AC335B9-12DE-4139-AA3E-3835D3AAE440}"/>
              </a:ext>
            </a:extLst>
          </p:cNvPr>
          <p:cNvCxnSpPr>
            <a:cxnSpLocks/>
          </p:cNvCxnSpPr>
          <p:nvPr/>
        </p:nvCxnSpPr>
        <p:spPr>
          <a:xfrm>
            <a:off x="8202087" y="2793980"/>
            <a:ext cx="1793755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315DF873-5837-4348-9E72-5DC235DBF6EA}"/>
              </a:ext>
            </a:extLst>
          </p:cNvPr>
          <p:cNvSpPr txBox="1"/>
          <p:nvPr/>
        </p:nvSpPr>
        <p:spPr>
          <a:xfrm>
            <a:off x="7692218" y="3489740"/>
            <a:ext cx="4165952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No. Multiples of 3 are circled. 1003 is not a multiple of 3 because dividing it by 3 gives a remainder. </a:t>
            </a:r>
          </a:p>
        </p:txBody>
      </p:sp>
    </p:spTree>
    <p:extLst>
      <p:ext uri="{BB962C8B-B14F-4D97-AF65-F5344CB8AC3E}">
        <p14:creationId xmlns:p14="http://schemas.microsoft.com/office/powerpoint/2010/main" val="40747469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500"/>
                            </p:stCondLst>
                            <p:childTnLst>
                              <p:par>
                                <p:cTn id="10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500"/>
                            </p:stCondLst>
                            <p:childTnLst>
                              <p:par>
                                <p:cTn id="1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2" grpId="0"/>
      <p:bldP spid="13" grpId="0"/>
      <p:bldP spid="14" grpId="0"/>
      <p:bldP spid="15" grpId="0"/>
      <p:bldP spid="16" grpId="0"/>
      <p:bldP spid="19" grpId="0"/>
      <p:bldP spid="20" grpId="0"/>
      <p:bldP spid="21" grpId="0"/>
      <p:bldP spid="22" grpId="0" animBg="1"/>
      <p:bldP spid="23" grpId="0" animBg="1"/>
      <p:bldP spid="24" grpId="0" animBg="1"/>
      <p:bldP spid="24" grpId="1" animBg="1"/>
      <p:bldP spid="25" grpId="0" animBg="1"/>
      <p:bldP spid="25" grpId="1" animBg="1"/>
      <p:bldP spid="26" grpId="0" animBg="1"/>
      <p:bldP spid="26" grpId="1" animBg="1"/>
      <p:bldP spid="27" grpId="0"/>
      <p:bldP spid="28" grpId="0"/>
      <p:bldP spid="29" grpId="0"/>
      <p:bldP spid="30" grpId="0"/>
      <p:bldP spid="31" grpId="0"/>
      <p:bldP spid="32" grpId="0"/>
      <p:bldP spid="33" grpId="0"/>
      <p:bldP spid="36" grpId="0"/>
    </p:bldLst>
  </p:timing>
</p:sld>
</file>

<file path=ppt/slides/slide2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The numbers in this sequence increase by 3 each time.</a:t>
            </a:r>
          </a:p>
          <a:p>
            <a:r>
              <a:rPr lang="en-US" sz="3600" dirty="0"/>
              <a:t>    3   6   9   12 . . .</a:t>
            </a:r>
          </a:p>
          <a:p>
            <a:r>
              <a:rPr lang="en-US" sz="3200" b="1" dirty="0"/>
              <a:t>The numbers in this sequence increase by 5 each time.</a:t>
            </a:r>
          </a:p>
          <a:p>
            <a:r>
              <a:rPr lang="en-US" sz="3600" dirty="0"/>
              <a:t>    5   10   15   20 . . .</a:t>
            </a:r>
          </a:p>
          <a:p>
            <a:r>
              <a:rPr lang="en-US" sz="3200" b="1" dirty="0"/>
              <a:t>Both sequences continue.</a:t>
            </a:r>
          </a:p>
          <a:p>
            <a:r>
              <a:rPr lang="en-US" sz="3200" b="1" dirty="0"/>
              <a:t>Write a number greater than 100 which will be in both sequences.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B958B51-1631-4F8E-A7E9-94C369D34C17}"/>
              </a:ext>
            </a:extLst>
          </p:cNvPr>
          <p:cNvSpPr/>
          <p:nvPr/>
        </p:nvSpPr>
        <p:spPr>
          <a:xfrm>
            <a:off x="3439453" y="560590"/>
            <a:ext cx="265654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multiples of 3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5FFEEAB-2393-4C35-9405-345CD6E8D32D}"/>
              </a:ext>
            </a:extLst>
          </p:cNvPr>
          <p:cNvSpPr/>
          <p:nvPr/>
        </p:nvSpPr>
        <p:spPr>
          <a:xfrm>
            <a:off x="3932815" y="1597956"/>
            <a:ext cx="265654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multiples of 5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65611C4-91ED-4A69-83F2-7D7877326257}"/>
              </a:ext>
            </a:extLst>
          </p:cNvPr>
          <p:cNvSpPr txBox="1"/>
          <p:nvPr/>
        </p:nvSpPr>
        <p:spPr>
          <a:xfrm>
            <a:off x="1565658" y="3729424"/>
            <a:ext cx="138393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1 0 5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DEE9605-6DDD-4E77-B1BA-4E2A55925A5A}"/>
              </a:ext>
            </a:extLst>
          </p:cNvPr>
          <p:cNvSpPr txBox="1"/>
          <p:nvPr/>
        </p:nvSpPr>
        <p:spPr>
          <a:xfrm>
            <a:off x="1091041" y="3735828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E2D8EF8A-CB3D-48AB-A4AD-1BFFBBFEBB68}"/>
              </a:ext>
            </a:extLst>
          </p:cNvPr>
          <p:cNvCxnSpPr>
            <a:cxnSpLocks/>
          </p:cNvCxnSpPr>
          <p:nvPr/>
        </p:nvCxnSpPr>
        <p:spPr>
          <a:xfrm>
            <a:off x="1565658" y="3785385"/>
            <a:ext cx="134128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C4FE862A-1372-4A8F-B971-B7D3A29C843F}"/>
              </a:ext>
            </a:extLst>
          </p:cNvPr>
          <p:cNvCxnSpPr>
            <a:cxnSpLocks/>
          </p:cNvCxnSpPr>
          <p:nvPr/>
        </p:nvCxnSpPr>
        <p:spPr>
          <a:xfrm>
            <a:off x="1584610" y="3769341"/>
            <a:ext cx="0" cy="45853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5DAB0CD6-A740-4E08-ABE2-8C1FC2D9E7E7}"/>
              </a:ext>
            </a:extLst>
          </p:cNvPr>
          <p:cNvSpPr txBox="1"/>
          <p:nvPr/>
        </p:nvSpPr>
        <p:spPr>
          <a:xfrm>
            <a:off x="2006980" y="3291607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B84E2A8-6FF9-428E-B71B-919929B12ACE}"/>
              </a:ext>
            </a:extLst>
          </p:cNvPr>
          <p:cNvSpPr txBox="1"/>
          <p:nvPr/>
        </p:nvSpPr>
        <p:spPr>
          <a:xfrm>
            <a:off x="2437273" y="3278544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4406CCD-3C96-4DD5-A05B-C252CA86AEB0}"/>
              </a:ext>
            </a:extLst>
          </p:cNvPr>
          <p:cNvSpPr txBox="1"/>
          <p:nvPr/>
        </p:nvSpPr>
        <p:spPr>
          <a:xfrm>
            <a:off x="3878047" y="3729169"/>
            <a:ext cx="138393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1 0 5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2B03FCA-5000-4028-9585-7C298905B0D5}"/>
              </a:ext>
            </a:extLst>
          </p:cNvPr>
          <p:cNvSpPr txBox="1"/>
          <p:nvPr/>
        </p:nvSpPr>
        <p:spPr>
          <a:xfrm>
            <a:off x="3403430" y="3735573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A35D1D1B-ED48-4F32-B4FF-10E88D1DE1A9}"/>
              </a:ext>
            </a:extLst>
          </p:cNvPr>
          <p:cNvCxnSpPr>
            <a:cxnSpLocks/>
          </p:cNvCxnSpPr>
          <p:nvPr/>
        </p:nvCxnSpPr>
        <p:spPr>
          <a:xfrm>
            <a:off x="3878047" y="3785130"/>
            <a:ext cx="134128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72167DD4-DA8D-44BA-A355-386BC493DB46}"/>
              </a:ext>
            </a:extLst>
          </p:cNvPr>
          <p:cNvCxnSpPr>
            <a:cxnSpLocks/>
          </p:cNvCxnSpPr>
          <p:nvPr/>
        </p:nvCxnSpPr>
        <p:spPr>
          <a:xfrm>
            <a:off x="3896999" y="3769086"/>
            <a:ext cx="0" cy="45853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5FDE8C77-D256-41F4-888B-B28F7AB73F03}"/>
              </a:ext>
            </a:extLst>
          </p:cNvPr>
          <p:cNvSpPr txBox="1"/>
          <p:nvPr/>
        </p:nvSpPr>
        <p:spPr>
          <a:xfrm>
            <a:off x="4319369" y="3291352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9E6632C7-BC27-4012-B053-0C806BC8D8DC}"/>
              </a:ext>
            </a:extLst>
          </p:cNvPr>
          <p:cNvSpPr txBox="1"/>
          <p:nvPr/>
        </p:nvSpPr>
        <p:spPr>
          <a:xfrm>
            <a:off x="4749662" y="3278289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64F123D-A1FC-496B-AE7F-1B43F9A21D51}"/>
              </a:ext>
            </a:extLst>
          </p:cNvPr>
          <p:cNvSpPr txBox="1"/>
          <p:nvPr/>
        </p:nvSpPr>
        <p:spPr>
          <a:xfrm>
            <a:off x="4637108" y="3764183"/>
            <a:ext cx="2663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68B40C7B-1FEA-4B8C-881E-661A5F63E621}"/>
              </a:ext>
            </a:extLst>
          </p:cNvPr>
          <p:cNvSpPr txBox="1"/>
          <p:nvPr/>
        </p:nvSpPr>
        <p:spPr>
          <a:xfrm>
            <a:off x="5959444" y="3479252"/>
            <a:ext cx="138393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105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E0AA1BAF-384D-434C-80A1-3CE0F17E8043}"/>
              </a:ext>
            </a:extLst>
          </p:cNvPr>
          <p:cNvSpPr txBox="1"/>
          <p:nvPr/>
        </p:nvSpPr>
        <p:spPr>
          <a:xfrm>
            <a:off x="1565658" y="4914856"/>
            <a:ext cx="138393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1 2 0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2870A7D4-BC02-4E03-B7BD-0282B977948E}"/>
              </a:ext>
            </a:extLst>
          </p:cNvPr>
          <p:cNvSpPr txBox="1"/>
          <p:nvPr/>
        </p:nvSpPr>
        <p:spPr>
          <a:xfrm>
            <a:off x="1091041" y="4921260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DA18C17A-91C1-46CA-B484-A9551AEDA4EB}"/>
              </a:ext>
            </a:extLst>
          </p:cNvPr>
          <p:cNvCxnSpPr>
            <a:cxnSpLocks/>
          </p:cNvCxnSpPr>
          <p:nvPr/>
        </p:nvCxnSpPr>
        <p:spPr>
          <a:xfrm>
            <a:off x="1565658" y="4970817"/>
            <a:ext cx="134128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A76243C7-62B9-46A6-8BDA-06BCCAB2A513}"/>
              </a:ext>
            </a:extLst>
          </p:cNvPr>
          <p:cNvCxnSpPr>
            <a:cxnSpLocks/>
          </p:cNvCxnSpPr>
          <p:nvPr/>
        </p:nvCxnSpPr>
        <p:spPr>
          <a:xfrm>
            <a:off x="1584610" y="4954773"/>
            <a:ext cx="0" cy="45853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441F3A57-8594-42C7-8625-FC53D8FC2302}"/>
              </a:ext>
            </a:extLst>
          </p:cNvPr>
          <p:cNvSpPr txBox="1"/>
          <p:nvPr/>
        </p:nvSpPr>
        <p:spPr>
          <a:xfrm>
            <a:off x="2006980" y="4477039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EECC3606-AFA5-46BF-B383-E11328A9EBD1}"/>
              </a:ext>
            </a:extLst>
          </p:cNvPr>
          <p:cNvSpPr txBox="1"/>
          <p:nvPr/>
        </p:nvSpPr>
        <p:spPr>
          <a:xfrm>
            <a:off x="2437273" y="4463976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44397B64-5561-42DA-AC04-4FB4047E2E6E}"/>
              </a:ext>
            </a:extLst>
          </p:cNvPr>
          <p:cNvSpPr txBox="1"/>
          <p:nvPr/>
        </p:nvSpPr>
        <p:spPr>
          <a:xfrm>
            <a:off x="3878047" y="4914601"/>
            <a:ext cx="138393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1 2 0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D5358FCC-1557-4100-B7F5-6846E42A1990}"/>
              </a:ext>
            </a:extLst>
          </p:cNvPr>
          <p:cNvSpPr txBox="1"/>
          <p:nvPr/>
        </p:nvSpPr>
        <p:spPr>
          <a:xfrm>
            <a:off x="3403430" y="4921005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0A6903AF-347A-4A4C-9D01-B53B9EA0E0CA}"/>
              </a:ext>
            </a:extLst>
          </p:cNvPr>
          <p:cNvCxnSpPr>
            <a:cxnSpLocks/>
          </p:cNvCxnSpPr>
          <p:nvPr/>
        </p:nvCxnSpPr>
        <p:spPr>
          <a:xfrm>
            <a:off x="3878047" y="4970562"/>
            <a:ext cx="134128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9C9DFD76-1A96-4394-8845-AE7C55F70A37}"/>
              </a:ext>
            </a:extLst>
          </p:cNvPr>
          <p:cNvCxnSpPr>
            <a:cxnSpLocks/>
          </p:cNvCxnSpPr>
          <p:nvPr/>
        </p:nvCxnSpPr>
        <p:spPr>
          <a:xfrm>
            <a:off x="3896999" y="4954518"/>
            <a:ext cx="0" cy="45853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533CB0C4-7AE9-44E7-91FD-E6DAA0622FED}"/>
              </a:ext>
            </a:extLst>
          </p:cNvPr>
          <p:cNvSpPr txBox="1"/>
          <p:nvPr/>
        </p:nvSpPr>
        <p:spPr>
          <a:xfrm>
            <a:off x="4319369" y="4467056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B4B191C-26E8-45D6-BA0C-14ED73D44B9E}"/>
              </a:ext>
            </a:extLst>
          </p:cNvPr>
          <p:cNvSpPr txBox="1"/>
          <p:nvPr/>
        </p:nvSpPr>
        <p:spPr>
          <a:xfrm>
            <a:off x="4749662" y="4453993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DD4A7D13-F89D-4FDB-B43F-0DB68A0E03B7}"/>
              </a:ext>
            </a:extLst>
          </p:cNvPr>
          <p:cNvSpPr txBox="1"/>
          <p:nvPr/>
        </p:nvSpPr>
        <p:spPr>
          <a:xfrm>
            <a:off x="2312192" y="4949615"/>
            <a:ext cx="2663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37E87680-54F1-4EB3-9FCC-7841904F52BC}"/>
              </a:ext>
            </a:extLst>
          </p:cNvPr>
          <p:cNvSpPr txBox="1"/>
          <p:nvPr/>
        </p:nvSpPr>
        <p:spPr>
          <a:xfrm>
            <a:off x="5959444" y="4664684"/>
            <a:ext cx="138393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120</a:t>
            </a:r>
          </a:p>
        </p:txBody>
      </p:sp>
    </p:spTree>
    <p:extLst>
      <p:ext uri="{BB962C8B-B14F-4D97-AF65-F5344CB8AC3E}">
        <p14:creationId xmlns:p14="http://schemas.microsoft.com/office/powerpoint/2010/main" val="14951607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12" grpId="0"/>
      <p:bldP spid="13" grpId="0"/>
      <p:bldP spid="17" grpId="0"/>
      <p:bldP spid="18" grpId="0"/>
      <p:bldP spid="23" grpId="0"/>
      <p:bldP spid="24" grpId="0"/>
      <p:bldP spid="25" grpId="0"/>
      <p:bldP spid="26" grpId="0"/>
      <p:bldP spid="27" grpId="0"/>
      <p:bldP spid="28" grpId="0"/>
      <p:bldP spid="31" grpId="0"/>
      <p:bldP spid="32" grpId="0"/>
      <p:bldP spid="33" grpId="0"/>
      <p:bldP spid="34" grpId="0"/>
      <p:bldP spid="37" grpId="0"/>
      <p:bldP spid="38" grpId="0"/>
      <p:bldP spid="39" grpId="0"/>
      <p:bldP spid="40" grpId="0"/>
    </p:bldLst>
  </p:timing>
</p:sld>
</file>

<file path=ppt/slides/slide2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3C383D5-B096-4B92-855F-009142738BA8}"/>
              </a:ext>
            </a:extLst>
          </p:cNvPr>
          <p:cNvSpPr/>
          <p:nvPr/>
        </p:nvSpPr>
        <p:spPr>
          <a:xfrm>
            <a:off x="56122" y="50000"/>
            <a:ext cx="11277285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/>
              <a:t>The numbers in this sequence increase by 30 each time.</a:t>
            </a:r>
          </a:p>
          <a:p>
            <a:r>
              <a:rPr lang="en-GB" sz="3200" dirty="0"/>
              <a:t>   20    50    80    110 …</a:t>
            </a:r>
          </a:p>
          <a:p>
            <a:r>
              <a:rPr lang="en-GB" sz="3200" b="1" dirty="0"/>
              <a:t>The sequence continues in the same way.</a:t>
            </a:r>
          </a:p>
          <a:p>
            <a:r>
              <a:rPr lang="en-GB" sz="3200" b="1" dirty="0"/>
              <a:t>Which number in the sequence will be closest to 300?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0DA2F2B-0861-4498-A8AD-6A90D1EBD379}"/>
              </a:ext>
            </a:extLst>
          </p:cNvPr>
          <p:cNvSpPr/>
          <p:nvPr/>
        </p:nvSpPr>
        <p:spPr>
          <a:xfrm>
            <a:off x="1595528" y="3484110"/>
            <a:ext cx="549482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Sequence: 20, 50, 80, 110, …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A58A0A2-22AA-408B-B069-037C92F8B6BB}"/>
              </a:ext>
            </a:extLst>
          </p:cNvPr>
          <p:cNvSpPr/>
          <p:nvPr/>
        </p:nvSpPr>
        <p:spPr>
          <a:xfrm>
            <a:off x="683624" y="2233148"/>
            <a:ext cx="627181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Multiples of 30: 30, 60, 90, 120, …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0D893695-E3E9-4836-89F0-B912AE5075C9}"/>
              </a:ext>
            </a:extLst>
          </p:cNvPr>
          <p:cNvCxnSpPr/>
          <p:nvPr/>
        </p:nvCxnSpPr>
        <p:spPr>
          <a:xfrm>
            <a:off x="3740118" y="2982533"/>
            <a:ext cx="0" cy="336966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43095B7A-2AC8-4BD9-872D-4237009E451D}"/>
              </a:ext>
            </a:extLst>
          </p:cNvPr>
          <p:cNvSpPr/>
          <p:nvPr/>
        </p:nvSpPr>
        <p:spPr>
          <a:xfrm>
            <a:off x="3823992" y="2889406"/>
            <a:ext cx="118654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b="1" dirty="0">
                <a:solidFill>
                  <a:srgbClr val="002060"/>
                </a:solidFill>
                <a:latin typeface="Calibri" panose="020F0502020204030204" pitchFamily="34" charset="0"/>
              </a:rPr>
              <a:t>10 less</a:t>
            </a:r>
            <a:endParaRPr lang="en-GB" sz="2800" b="1" dirty="0">
              <a:solidFill>
                <a:srgbClr val="00206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7375A73-5DD3-4062-9A19-8F8C44A449E3}"/>
              </a:ext>
            </a:extLst>
          </p:cNvPr>
          <p:cNvSpPr/>
          <p:nvPr/>
        </p:nvSpPr>
        <p:spPr>
          <a:xfrm>
            <a:off x="6985412" y="2233148"/>
            <a:ext cx="93085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300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FC2479E8-CA84-4AC6-8E89-EEADE4B59CC5}"/>
              </a:ext>
            </a:extLst>
          </p:cNvPr>
          <p:cNvCxnSpPr/>
          <p:nvPr/>
        </p:nvCxnSpPr>
        <p:spPr>
          <a:xfrm>
            <a:off x="7363718" y="2982533"/>
            <a:ext cx="0" cy="336966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A4623754-DF6B-4493-BC7C-720F5CFE503C}"/>
              </a:ext>
            </a:extLst>
          </p:cNvPr>
          <p:cNvSpPr/>
          <p:nvPr/>
        </p:nvSpPr>
        <p:spPr>
          <a:xfrm>
            <a:off x="7447592" y="2889406"/>
            <a:ext cx="118654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b="1" dirty="0">
                <a:solidFill>
                  <a:srgbClr val="002060"/>
                </a:solidFill>
                <a:latin typeface="Calibri" panose="020F0502020204030204" pitchFamily="34" charset="0"/>
              </a:rPr>
              <a:t>10 less</a:t>
            </a:r>
            <a:endParaRPr lang="en-GB" sz="2800" b="1" dirty="0">
              <a:solidFill>
                <a:srgbClr val="00206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9A5DDFD-F993-4850-A8EE-E74E617CB907}"/>
              </a:ext>
            </a:extLst>
          </p:cNvPr>
          <p:cNvSpPr/>
          <p:nvPr/>
        </p:nvSpPr>
        <p:spPr>
          <a:xfrm>
            <a:off x="6955435" y="3484109"/>
            <a:ext cx="93085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290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F6F40E5-1D1E-4E9A-96AA-881EE6741E6B}"/>
              </a:ext>
            </a:extLst>
          </p:cNvPr>
          <p:cNvSpPr/>
          <p:nvPr/>
        </p:nvSpPr>
        <p:spPr>
          <a:xfrm>
            <a:off x="7916265" y="2233148"/>
            <a:ext cx="93085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330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785F21C-BE2B-4068-894D-FC338261BCA4}"/>
              </a:ext>
            </a:extLst>
          </p:cNvPr>
          <p:cNvSpPr/>
          <p:nvPr/>
        </p:nvSpPr>
        <p:spPr>
          <a:xfrm>
            <a:off x="7886288" y="3484109"/>
            <a:ext cx="93085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320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7B075496-2778-44AD-8BD6-84618C5959F0}"/>
              </a:ext>
            </a:extLst>
          </p:cNvPr>
          <p:cNvCxnSpPr/>
          <p:nvPr/>
        </p:nvCxnSpPr>
        <p:spPr>
          <a:xfrm flipV="1">
            <a:off x="7363718" y="4002377"/>
            <a:ext cx="0" cy="554636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>
            <a:extLst>
              <a:ext uri="{FF2B5EF4-FFF2-40B4-BE49-F238E27FC236}">
                <a16:creationId xmlns:a16="http://schemas.microsoft.com/office/drawing/2014/main" id="{96E13134-D315-40BB-A456-40A8D81D820D}"/>
              </a:ext>
            </a:extLst>
          </p:cNvPr>
          <p:cNvSpPr/>
          <p:nvPr/>
        </p:nvSpPr>
        <p:spPr>
          <a:xfrm>
            <a:off x="6721986" y="4473460"/>
            <a:ext cx="145121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closest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AD0D648-0C0B-403A-B946-A144D268C5AA}"/>
              </a:ext>
            </a:extLst>
          </p:cNvPr>
          <p:cNvSpPr/>
          <p:nvPr/>
        </p:nvSpPr>
        <p:spPr>
          <a:xfrm>
            <a:off x="9251429" y="1527328"/>
            <a:ext cx="93085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290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E67FEBB-0105-4C41-BB8F-498A5113DACA}"/>
              </a:ext>
            </a:extLst>
          </p:cNvPr>
          <p:cNvSpPr/>
          <p:nvPr/>
        </p:nvSpPr>
        <p:spPr>
          <a:xfrm>
            <a:off x="3762766" y="532036"/>
            <a:ext cx="591843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140, 170, 200, 230, 260, 290, 320</a:t>
            </a:r>
          </a:p>
        </p:txBody>
      </p:sp>
    </p:spTree>
    <p:extLst>
      <p:ext uri="{BB962C8B-B14F-4D97-AF65-F5344CB8AC3E}">
        <p14:creationId xmlns:p14="http://schemas.microsoft.com/office/powerpoint/2010/main" val="21483558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7" grpId="0"/>
      <p:bldP spid="8" grpId="0"/>
      <p:bldP spid="10" grpId="0"/>
      <p:bldP spid="11" grpId="0"/>
      <p:bldP spid="12" grpId="0"/>
      <p:bldP spid="15" grpId="0"/>
      <p:bldP spid="18" grpId="0"/>
      <p:bldP spid="19" grpId="0"/>
      <p:bldP spid="20" grpId="0"/>
    </p:bldLst>
  </p:timing>
</p:sld>
</file>

<file path=ppt/slides/slide2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ECCA14-1958-4E62-B9B9-3C9DFA1123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Solve problems by working backwards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3F80F6-34B4-41DA-8678-29190C10F8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7305894"/>
      </p:ext>
    </p:extLst>
  </p:cSld>
  <p:clrMapOvr>
    <a:masterClrMapping/>
  </p:clrMapOvr>
</p:sld>
</file>

<file path=ppt/slides/slide2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5B89779-1B0F-47BA-96EF-EA7BF280E277}"/>
              </a:ext>
            </a:extLst>
          </p:cNvPr>
          <p:cNvSpPr/>
          <p:nvPr/>
        </p:nvSpPr>
        <p:spPr>
          <a:xfrm>
            <a:off x="56123" y="50000"/>
            <a:ext cx="9065239" cy="206210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/>
              <a:t>In this sequence, the rule to get the next number is: </a:t>
            </a:r>
          </a:p>
          <a:p>
            <a:r>
              <a:rPr lang="en-US" sz="3200" dirty="0"/>
              <a:t>		Multiply by 2, and then add 3</a:t>
            </a:r>
            <a:endParaRPr lang="en-GB" sz="3200" b="1" dirty="0"/>
          </a:p>
          <a:p>
            <a:r>
              <a:rPr lang="en-GB" sz="3200" b="1" dirty="0"/>
              <a:t>Write the missing numbers.</a:t>
            </a:r>
          </a:p>
          <a:p>
            <a:endParaRPr lang="en-GB" sz="3200" b="1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6C20DBE-7249-41A6-AE75-7B37ABA902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790" y="1652313"/>
            <a:ext cx="10400220" cy="1176138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7B3A0C13-1D5A-41DF-8B92-3371A766B5A7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Arrow: Curved Up 6">
            <a:extLst>
              <a:ext uri="{FF2B5EF4-FFF2-40B4-BE49-F238E27FC236}">
                <a16:creationId xmlns:a16="http://schemas.microsoft.com/office/drawing/2014/main" id="{CB6AA7A7-69B9-427E-A96D-375154F35AE3}"/>
              </a:ext>
            </a:extLst>
          </p:cNvPr>
          <p:cNvSpPr/>
          <p:nvPr/>
        </p:nvSpPr>
        <p:spPr>
          <a:xfrm>
            <a:off x="1514007" y="2748810"/>
            <a:ext cx="2863122" cy="621300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4C132D9-044F-4D9C-AD74-CB5C7AD94587}"/>
              </a:ext>
            </a:extLst>
          </p:cNvPr>
          <p:cNvSpPr txBox="1"/>
          <p:nvPr/>
        </p:nvSpPr>
        <p:spPr>
          <a:xfrm>
            <a:off x="2429888" y="2890125"/>
            <a:ext cx="11077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x2 +3</a:t>
            </a:r>
          </a:p>
        </p:txBody>
      </p:sp>
      <p:sp>
        <p:nvSpPr>
          <p:cNvPr id="11" name="Arrow: Curved Up 10">
            <a:extLst>
              <a:ext uri="{FF2B5EF4-FFF2-40B4-BE49-F238E27FC236}">
                <a16:creationId xmlns:a16="http://schemas.microsoft.com/office/drawing/2014/main" id="{238181B6-E9A4-4CDE-B030-2022B225D425}"/>
              </a:ext>
            </a:extLst>
          </p:cNvPr>
          <p:cNvSpPr/>
          <p:nvPr/>
        </p:nvSpPr>
        <p:spPr>
          <a:xfrm>
            <a:off x="4130785" y="2748810"/>
            <a:ext cx="2863122" cy="621300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E155BD9-D30F-4645-83A0-7EDFC7A5F302}"/>
              </a:ext>
            </a:extLst>
          </p:cNvPr>
          <p:cNvSpPr txBox="1"/>
          <p:nvPr/>
        </p:nvSpPr>
        <p:spPr>
          <a:xfrm>
            <a:off x="5046666" y="2890125"/>
            <a:ext cx="11077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x2 +3</a:t>
            </a:r>
          </a:p>
        </p:txBody>
      </p:sp>
      <p:sp>
        <p:nvSpPr>
          <p:cNvPr id="13" name="Arrow: Curved Up 12">
            <a:extLst>
              <a:ext uri="{FF2B5EF4-FFF2-40B4-BE49-F238E27FC236}">
                <a16:creationId xmlns:a16="http://schemas.microsoft.com/office/drawing/2014/main" id="{B2365EE7-BD2A-4B6F-8162-14AFEB924519}"/>
              </a:ext>
            </a:extLst>
          </p:cNvPr>
          <p:cNvSpPr/>
          <p:nvPr/>
        </p:nvSpPr>
        <p:spPr>
          <a:xfrm>
            <a:off x="6769096" y="2746133"/>
            <a:ext cx="2863122" cy="621300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51C2043-57D1-4352-B75E-AA999BF1A556}"/>
              </a:ext>
            </a:extLst>
          </p:cNvPr>
          <p:cNvSpPr txBox="1"/>
          <p:nvPr/>
        </p:nvSpPr>
        <p:spPr>
          <a:xfrm>
            <a:off x="7684977" y="2887448"/>
            <a:ext cx="11077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x2 +3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C0F6166D-3455-4A96-83C3-55372351D217}"/>
              </a:ext>
            </a:extLst>
          </p:cNvPr>
          <p:cNvGrpSpPr/>
          <p:nvPr/>
        </p:nvGrpSpPr>
        <p:grpSpPr>
          <a:xfrm>
            <a:off x="6909477" y="3796528"/>
            <a:ext cx="1861800" cy="1405123"/>
            <a:chOff x="2248666" y="1937292"/>
            <a:chExt cx="1861800" cy="1405123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08F50C1D-2E75-44B6-B026-AE7783E22450}"/>
                </a:ext>
              </a:extLst>
            </p:cNvPr>
            <p:cNvSpPr txBox="1"/>
            <p:nvPr/>
          </p:nvSpPr>
          <p:spPr>
            <a:xfrm>
              <a:off x="2709336" y="1937292"/>
              <a:ext cx="96953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5 3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32D8CE0C-D71A-48FF-B4F1-7F6E218C1767}"/>
                </a:ext>
              </a:extLst>
            </p:cNvPr>
            <p:cNvSpPr txBox="1"/>
            <p:nvPr/>
          </p:nvSpPr>
          <p:spPr>
            <a:xfrm>
              <a:off x="3140936" y="2385280"/>
              <a:ext cx="96953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2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3CB44469-0969-47DB-8858-4179A58CF7C3}"/>
                </a:ext>
              </a:extLst>
            </p:cNvPr>
            <p:cNvSpPr txBox="1"/>
            <p:nvPr/>
          </p:nvSpPr>
          <p:spPr>
            <a:xfrm>
              <a:off x="2257985" y="2353381"/>
              <a:ext cx="52392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x</a:t>
              </a:r>
            </a:p>
          </p:txBody>
        </p: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7EF574AF-9B0E-4037-AEF2-466200CF716A}"/>
                </a:ext>
              </a:extLst>
            </p:cNvPr>
            <p:cNvCxnSpPr>
              <a:cxnSpLocks/>
            </p:cNvCxnSpPr>
            <p:nvPr/>
          </p:nvCxnSpPr>
          <p:spPr>
            <a:xfrm>
              <a:off x="2248666" y="2888679"/>
              <a:ext cx="1351784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249BDB54-FC8C-40B4-ABAF-516C9E57A9D6}"/>
                </a:ext>
              </a:extLst>
            </p:cNvPr>
            <p:cNvCxnSpPr>
              <a:cxnSpLocks/>
            </p:cNvCxnSpPr>
            <p:nvPr/>
          </p:nvCxnSpPr>
          <p:spPr>
            <a:xfrm>
              <a:off x="2257985" y="3342415"/>
              <a:ext cx="1342465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17AB4693-E65D-4919-B103-73DDB26B5F3A}"/>
              </a:ext>
            </a:extLst>
          </p:cNvPr>
          <p:cNvSpPr txBox="1"/>
          <p:nvPr/>
        </p:nvSpPr>
        <p:spPr>
          <a:xfrm>
            <a:off x="7804592" y="4688104"/>
            <a:ext cx="4900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53B69AE-3908-4EFF-8088-46B327F17361}"/>
              </a:ext>
            </a:extLst>
          </p:cNvPr>
          <p:cNvSpPr txBox="1"/>
          <p:nvPr/>
        </p:nvSpPr>
        <p:spPr>
          <a:xfrm>
            <a:off x="6903774" y="4688105"/>
            <a:ext cx="97313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1 0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80F11028-FB58-4340-ADA6-454D0EC2D70A}"/>
              </a:ext>
            </a:extLst>
          </p:cNvPr>
          <p:cNvSpPr txBox="1"/>
          <p:nvPr/>
        </p:nvSpPr>
        <p:spPr>
          <a:xfrm>
            <a:off x="8231303" y="4688105"/>
            <a:ext cx="171225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+ 3 =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894578B9-51F4-4D98-A53D-1C3CA23F2835}"/>
              </a:ext>
            </a:extLst>
          </p:cNvPr>
          <p:cNvSpPr txBox="1"/>
          <p:nvPr/>
        </p:nvSpPr>
        <p:spPr>
          <a:xfrm>
            <a:off x="9583938" y="4688104"/>
            <a:ext cx="171225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1 0 9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7405B76D-087F-488B-B82C-67803DF17476}"/>
              </a:ext>
            </a:extLst>
          </p:cNvPr>
          <p:cNvSpPr txBox="1"/>
          <p:nvPr/>
        </p:nvSpPr>
        <p:spPr>
          <a:xfrm>
            <a:off x="8684980" y="1946654"/>
            <a:ext cx="171225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1 0 9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419258D0-7992-47E8-856F-EEB92E7CCF34}"/>
              </a:ext>
            </a:extLst>
          </p:cNvPr>
          <p:cNvSpPr txBox="1"/>
          <p:nvPr/>
        </p:nvSpPr>
        <p:spPr>
          <a:xfrm>
            <a:off x="908386" y="3796528"/>
            <a:ext cx="30430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 5 – 3 = 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0C0D90D7-16C2-41DA-8C7B-756045A81F7D}"/>
              </a:ext>
            </a:extLst>
          </p:cNvPr>
          <p:cNvSpPr txBox="1"/>
          <p:nvPr/>
        </p:nvSpPr>
        <p:spPr>
          <a:xfrm>
            <a:off x="3083350" y="3796528"/>
            <a:ext cx="9811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2 2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69C7496B-406E-4B60-85A8-2ADF834E6CB7}"/>
              </a:ext>
            </a:extLst>
          </p:cNvPr>
          <p:cNvSpPr txBox="1"/>
          <p:nvPr/>
        </p:nvSpPr>
        <p:spPr>
          <a:xfrm>
            <a:off x="849874" y="4427470"/>
            <a:ext cx="266408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 2 ÷ 2 = 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70E8C8EE-3860-43F3-B717-08776726C356}"/>
              </a:ext>
            </a:extLst>
          </p:cNvPr>
          <p:cNvSpPr txBox="1"/>
          <p:nvPr/>
        </p:nvSpPr>
        <p:spPr>
          <a:xfrm>
            <a:off x="3077593" y="4427470"/>
            <a:ext cx="9811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1 1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E90595DA-293B-4638-925C-042DEE1B8534}"/>
              </a:ext>
            </a:extLst>
          </p:cNvPr>
          <p:cNvSpPr txBox="1"/>
          <p:nvPr/>
        </p:nvSpPr>
        <p:spPr>
          <a:xfrm>
            <a:off x="1185730" y="1939901"/>
            <a:ext cx="9811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1 1</a:t>
            </a:r>
          </a:p>
        </p:txBody>
      </p:sp>
    </p:spTree>
    <p:extLst>
      <p:ext uri="{BB962C8B-B14F-4D97-AF65-F5344CB8AC3E}">
        <p14:creationId xmlns:p14="http://schemas.microsoft.com/office/powerpoint/2010/main" val="28804517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  <p:bldP spid="11" grpId="0" animBg="1"/>
      <p:bldP spid="12" grpId="0"/>
      <p:bldP spid="13" grpId="0" animBg="1"/>
      <p:bldP spid="14" grpId="0"/>
      <p:bldP spid="21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</p:bldLst>
  </p:timing>
</p:sld>
</file>

<file path=ppt/slides/slide2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Emily chooses two numbers. </a:t>
            </a:r>
          </a:p>
          <a:p>
            <a:r>
              <a:rPr lang="en-US" sz="3200" b="1" dirty="0"/>
              <a:t>She adds the two numbers together and divides the result by 2</a:t>
            </a:r>
          </a:p>
          <a:p>
            <a:r>
              <a:rPr lang="en-US" sz="3200" b="1" dirty="0"/>
              <a:t>Her answer is 44</a:t>
            </a:r>
          </a:p>
          <a:p>
            <a:r>
              <a:rPr lang="en-US" sz="3200" b="1" dirty="0"/>
              <a:t>One of Emily’s numbers is 12</a:t>
            </a:r>
          </a:p>
          <a:p>
            <a:r>
              <a:rPr lang="en-US" sz="3200" b="1" dirty="0"/>
              <a:t>What is Emily’s other number?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26962AE-313D-4B1B-BB59-4F3F1395DC2D}"/>
              </a:ext>
            </a:extLst>
          </p:cNvPr>
          <p:cNvSpPr/>
          <p:nvPr/>
        </p:nvSpPr>
        <p:spPr>
          <a:xfrm>
            <a:off x="1747654" y="3163026"/>
            <a:ext cx="1288474" cy="64973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3DDDA00E-0B6C-4205-9B8C-84B8F6B461C8}"/>
              </a:ext>
            </a:extLst>
          </p:cNvPr>
          <p:cNvCxnSpPr>
            <a:cxnSpLocks/>
          </p:cNvCxnSpPr>
          <p:nvPr/>
        </p:nvCxnSpPr>
        <p:spPr>
          <a:xfrm>
            <a:off x="3036128" y="3487894"/>
            <a:ext cx="928253" cy="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6ACADE8E-0D00-4C15-8F7F-AE01C2065BE9}"/>
              </a:ext>
            </a:extLst>
          </p:cNvPr>
          <p:cNvSpPr txBox="1"/>
          <p:nvPr/>
        </p:nvSpPr>
        <p:spPr>
          <a:xfrm>
            <a:off x="3116969" y="3081648"/>
            <a:ext cx="6495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+12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830E91B-6F01-43FF-9964-F252049F5E98}"/>
              </a:ext>
            </a:extLst>
          </p:cNvPr>
          <p:cNvSpPr/>
          <p:nvPr/>
        </p:nvSpPr>
        <p:spPr>
          <a:xfrm>
            <a:off x="3964381" y="3163026"/>
            <a:ext cx="1288474" cy="64973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C085C56B-10B5-4952-86BD-0F2FE38FA486}"/>
              </a:ext>
            </a:extLst>
          </p:cNvPr>
          <p:cNvCxnSpPr>
            <a:cxnSpLocks/>
          </p:cNvCxnSpPr>
          <p:nvPr/>
        </p:nvCxnSpPr>
        <p:spPr>
          <a:xfrm>
            <a:off x="5274699" y="3487894"/>
            <a:ext cx="928253" cy="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FA0E61AB-366F-433D-9178-7EE86873B771}"/>
              </a:ext>
            </a:extLst>
          </p:cNvPr>
          <p:cNvSpPr txBox="1"/>
          <p:nvPr/>
        </p:nvSpPr>
        <p:spPr>
          <a:xfrm>
            <a:off x="5498505" y="3081648"/>
            <a:ext cx="4940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÷2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17D1E93-0326-4A71-AD08-54946A658140}"/>
              </a:ext>
            </a:extLst>
          </p:cNvPr>
          <p:cNvSpPr/>
          <p:nvPr/>
        </p:nvSpPr>
        <p:spPr>
          <a:xfrm>
            <a:off x="6202952" y="3163026"/>
            <a:ext cx="1288474" cy="64973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8DC8B34-56C8-4B27-9F68-315348D845DD}"/>
              </a:ext>
            </a:extLst>
          </p:cNvPr>
          <p:cNvSpPr txBox="1"/>
          <p:nvPr/>
        </p:nvSpPr>
        <p:spPr>
          <a:xfrm>
            <a:off x="6553200" y="3181819"/>
            <a:ext cx="87599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44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F8846F6-49E0-4737-B862-2FCA19E17F8C}"/>
              </a:ext>
            </a:extLst>
          </p:cNvPr>
          <p:cNvSpPr txBox="1"/>
          <p:nvPr/>
        </p:nvSpPr>
        <p:spPr>
          <a:xfrm>
            <a:off x="4314629" y="3181819"/>
            <a:ext cx="86341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88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9BB3A7D-4484-4DB0-8BEB-10162C474D41}"/>
              </a:ext>
            </a:extLst>
          </p:cNvPr>
          <p:cNvSpPr txBox="1"/>
          <p:nvPr/>
        </p:nvSpPr>
        <p:spPr>
          <a:xfrm>
            <a:off x="2086030" y="3172133"/>
            <a:ext cx="88415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76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D8EA870-B6AD-4315-BBD6-104FF4A519DE}"/>
              </a:ext>
            </a:extLst>
          </p:cNvPr>
          <p:cNvSpPr/>
          <p:nvPr/>
        </p:nvSpPr>
        <p:spPr>
          <a:xfrm>
            <a:off x="4254823" y="3983183"/>
            <a:ext cx="173772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44 x 2 = 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E7E20DD-C925-415F-991A-BF011CAB9ABE}"/>
              </a:ext>
            </a:extLst>
          </p:cNvPr>
          <p:cNvSpPr/>
          <p:nvPr/>
        </p:nvSpPr>
        <p:spPr>
          <a:xfrm>
            <a:off x="5639652" y="3983182"/>
            <a:ext cx="70579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88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487C32D-C47D-4CE2-B439-9C87848B554D}"/>
              </a:ext>
            </a:extLst>
          </p:cNvPr>
          <p:cNvSpPr/>
          <p:nvPr/>
        </p:nvSpPr>
        <p:spPr>
          <a:xfrm>
            <a:off x="1638300" y="3983182"/>
            <a:ext cx="197318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88 – 12 =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EDC38A7-2D5F-4463-B132-98AEC3ED8E64}"/>
              </a:ext>
            </a:extLst>
          </p:cNvPr>
          <p:cNvSpPr/>
          <p:nvPr/>
        </p:nvSpPr>
        <p:spPr>
          <a:xfrm>
            <a:off x="3258584" y="3983181"/>
            <a:ext cx="70579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76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447F799-F2AF-46D5-A309-D6D190A170E4}"/>
              </a:ext>
            </a:extLst>
          </p:cNvPr>
          <p:cNvSpPr txBox="1"/>
          <p:nvPr/>
        </p:nvSpPr>
        <p:spPr>
          <a:xfrm>
            <a:off x="5404890" y="1973604"/>
            <a:ext cx="88415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76</a:t>
            </a:r>
          </a:p>
        </p:txBody>
      </p:sp>
    </p:spTree>
    <p:extLst>
      <p:ext uri="{BB962C8B-B14F-4D97-AF65-F5344CB8AC3E}">
        <p14:creationId xmlns:p14="http://schemas.microsoft.com/office/powerpoint/2010/main" val="29814291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/>
      <p:bldP spid="7" grpId="0" animBg="1"/>
      <p:bldP spid="9" grpId="0"/>
      <p:bldP spid="10" grpId="0" animBg="1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</p:bldLst>
  </p:timing>
</p:sld>
</file>

<file path=ppt/slides/slide2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15A1852-3E61-4D2F-A4FE-420E5E22E084}"/>
              </a:ext>
            </a:extLst>
          </p:cNvPr>
          <p:cNvSpPr/>
          <p:nvPr/>
        </p:nvSpPr>
        <p:spPr>
          <a:xfrm>
            <a:off x="56122" y="50000"/>
            <a:ext cx="6328349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Sarah had a bag of cherries. </a:t>
            </a:r>
          </a:p>
          <a:p>
            <a:r>
              <a:rPr lang="en-US" sz="3200" b="1" dirty="0"/>
              <a:t>She ate 5 cherries, then gave </a:t>
            </a:r>
          </a:p>
          <a:p>
            <a:r>
              <a:rPr lang="en-US" sz="3200" b="1" dirty="0"/>
              <a:t>half of what she had left to Liam. </a:t>
            </a:r>
          </a:p>
          <a:p>
            <a:r>
              <a:rPr lang="en-US" sz="3200" b="1" dirty="0"/>
              <a:t>Liam ate 5 of his cherries, then gave half of what he had left to Amy. </a:t>
            </a:r>
          </a:p>
          <a:p>
            <a:r>
              <a:rPr lang="en-US" sz="3200" b="1" dirty="0"/>
              <a:t>Amy got 2 cherries. </a:t>
            </a:r>
          </a:p>
          <a:p>
            <a:r>
              <a:rPr lang="en-US" sz="3200" b="1" dirty="0"/>
              <a:t>How many cherries did Sarah have in her bag at the start? </a:t>
            </a:r>
            <a:endParaRPr lang="en-US" sz="32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B78482B-89E9-4F29-8F48-4CF7C6F5F50C}"/>
              </a:ext>
            </a:extLst>
          </p:cNvPr>
          <p:cNvSpPr txBox="1"/>
          <p:nvPr/>
        </p:nvSpPr>
        <p:spPr>
          <a:xfrm>
            <a:off x="5482541" y="2033278"/>
            <a:ext cx="25946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Half of __ = 2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9904CF12-CE2A-406C-A562-C6FD4B1137B1}"/>
              </a:ext>
            </a:extLst>
          </p:cNvPr>
          <p:cNvCxnSpPr/>
          <p:nvPr/>
        </p:nvCxnSpPr>
        <p:spPr>
          <a:xfrm>
            <a:off x="56122" y="2514600"/>
            <a:ext cx="4058678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1CF48CF4-5FD9-43D5-8215-E2CDFDD3C2F0}"/>
              </a:ext>
            </a:extLst>
          </p:cNvPr>
          <p:cNvSpPr txBox="1"/>
          <p:nvPr/>
        </p:nvSpPr>
        <p:spPr>
          <a:xfrm>
            <a:off x="6812530" y="2033277"/>
            <a:ext cx="4863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4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45BBE677-146A-46C8-9021-9AB2767BB1F7}"/>
              </a:ext>
            </a:extLst>
          </p:cNvPr>
          <p:cNvCxnSpPr>
            <a:cxnSpLocks/>
          </p:cNvCxnSpPr>
          <p:nvPr/>
        </p:nvCxnSpPr>
        <p:spPr>
          <a:xfrm>
            <a:off x="56122" y="2033277"/>
            <a:ext cx="438524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419930FB-770F-4491-AFD4-B04D8B4C3E00}"/>
              </a:ext>
            </a:extLst>
          </p:cNvPr>
          <p:cNvSpPr txBox="1"/>
          <p:nvPr/>
        </p:nvSpPr>
        <p:spPr>
          <a:xfrm>
            <a:off x="6214548" y="1541315"/>
            <a:ext cx="153608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4 + 5 =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E75698D-7F11-478A-BC87-24B29EA1FA5C}"/>
              </a:ext>
            </a:extLst>
          </p:cNvPr>
          <p:cNvSpPr txBox="1"/>
          <p:nvPr/>
        </p:nvSpPr>
        <p:spPr>
          <a:xfrm>
            <a:off x="7424495" y="1541314"/>
            <a:ext cx="6836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9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39EA02C-D598-4EF0-8AF8-4A02A0F72754}"/>
              </a:ext>
            </a:extLst>
          </p:cNvPr>
          <p:cNvSpPr txBox="1"/>
          <p:nvPr/>
        </p:nvSpPr>
        <p:spPr>
          <a:xfrm>
            <a:off x="5672110" y="1059991"/>
            <a:ext cx="25946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Half of __ = 9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9975D39E-0A40-4461-8448-328BABF4663B}"/>
              </a:ext>
            </a:extLst>
          </p:cNvPr>
          <p:cNvCxnSpPr>
            <a:cxnSpLocks/>
          </p:cNvCxnSpPr>
          <p:nvPr/>
        </p:nvCxnSpPr>
        <p:spPr>
          <a:xfrm>
            <a:off x="56122" y="1541313"/>
            <a:ext cx="424824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82099A5A-131A-4976-B544-8FC57F8AAB3F}"/>
              </a:ext>
            </a:extLst>
          </p:cNvPr>
          <p:cNvSpPr txBox="1"/>
          <p:nvPr/>
        </p:nvSpPr>
        <p:spPr>
          <a:xfrm>
            <a:off x="6879438" y="1059990"/>
            <a:ext cx="6836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18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F48BE41A-DF93-45EC-865C-9FCD47843442}"/>
              </a:ext>
            </a:extLst>
          </p:cNvPr>
          <p:cNvCxnSpPr>
            <a:cxnSpLocks/>
          </p:cNvCxnSpPr>
          <p:nvPr/>
        </p:nvCxnSpPr>
        <p:spPr>
          <a:xfrm>
            <a:off x="56122" y="1049350"/>
            <a:ext cx="3121976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BA733B8D-7323-449A-B581-B07F3D5E450C}"/>
              </a:ext>
            </a:extLst>
          </p:cNvPr>
          <p:cNvSpPr txBox="1"/>
          <p:nvPr/>
        </p:nvSpPr>
        <p:spPr>
          <a:xfrm>
            <a:off x="5006898" y="557388"/>
            <a:ext cx="27437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18 + 5 =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E825902-B74E-4A1B-A4D9-A018967D5A0A}"/>
              </a:ext>
            </a:extLst>
          </p:cNvPr>
          <p:cNvSpPr txBox="1"/>
          <p:nvPr/>
        </p:nvSpPr>
        <p:spPr>
          <a:xfrm>
            <a:off x="6384471" y="557387"/>
            <a:ext cx="17237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23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044FFBE-47BD-4118-94D1-BD9050E22C44}"/>
              </a:ext>
            </a:extLst>
          </p:cNvPr>
          <p:cNvSpPr txBox="1"/>
          <p:nvPr/>
        </p:nvSpPr>
        <p:spPr>
          <a:xfrm>
            <a:off x="3970164" y="3474796"/>
            <a:ext cx="17237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23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C47504C-BDB9-4A3F-9C74-570CB67CC65D}"/>
              </a:ext>
            </a:extLst>
          </p:cNvPr>
          <p:cNvSpPr/>
          <p:nvPr/>
        </p:nvSpPr>
        <p:spPr>
          <a:xfrm>
            <a:off x="715629" y="4288881"/>
            <a:ext cx="1288474" cy="64973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586BBD9C-FD80-4653-80DE-794768D97F32}"/>
              </a:ext>
            </a:extLst>
          </p:cNvPr>
          <p:cNvCxnSpPr>
            <a:cxnSpLocks/>
          </p:cNvCxnSpPr>
          <p:nvPr/>
        </p:nvCxnSpPr>
        <p:spPr>
          <a:xfrm>
            <a:off x="2004103" y="4613749"/>
            <a:ext cx="928253" cy="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7C9D4F92-AA4D-4BAA-98C1-C00825459B85}"/>
              </a:ext>
            </a:extLst>
          </p:cNvPr>
          <p:cNvSpPr txBox="1"/>
          <p:nvPr/>
        </p:nvSpPr>
        <p:spPr>
          <a:xfrm>
            <a:off x="2227909" y="4207503"/>
            <a:ext cx="4347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-5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BFE410B-F294-4C56-9C2A-96936A26CE27}"/>
              </a:ext>
            </a:extLst>
          </p:cNvPr>
          <p:cNvSpPr/>
          <p:nvPr/>
        </p:nvSpPr>
        <p:spPr>
          <a:xfrm>
            <a:off x="2932356" y="4288881"/>
            <a:ext cx="1288474" cy="64973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44E9F792-67E2-4C09-84E5-7C648683759C}"/>
              </a:ext>
            </a:extLst>
          </p:cNvPr>
          <p:cNvCxnSpPr>
            <a:cxnSpLocks/>
          </p:cNvCxnSpPr>
          <p:nvPr/>
        </p:nvCxnSpPr>
        <p:spPr>
          <a:xfrm>
            <a:off x="4242674" y="4613749"/>
            <a:ext cx="928253" cy="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7DEC683E-3C4A-4A98-8EAC-266D8184D495}"/>
              </a:ext>
            </a:extLst>
          </p:cNvPr>
          <p:cNvSpPr txBox="1"/>
          <p:nvPr/>
        </p:nvSpPr>
        <p:spPr>
          <a:xfrm>
            <a:off x="4466480" y="4207503"/>
            <a:ext cx="4940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÷2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C2237143-014A-4CA4-9A46-419F7CAB48A1}"/>
              </a:ext>
            </a:extLst>
          </p:cNvPr>
          <p:cNvSpPr/>
          <p:nvPr/>
        </p:nvSpPr>
        <p:spPr>
          <a:xfrm>
            <a:off x="5170927" y="4288881"/>
            <a:ext cx="1288474" cy="64973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63B277AD-0B5C-4CE8-ACE0-4CD0FFE67AC4}"/>
              </a:ext>
            </a:extLst>
          </p:cNvPr>
          <p:cNvCxnSpPr>
            <a:cxnSpLocks/>
          </p:cNvCxnSpPr>
          <p:nvPr/>
        </p:nvCxnSpPr>
        <p:spPr>
          <a:xfrm>
            <a:off x="6466752" y="4613749"/>
            <a:ext cx="928253" cy="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A476C8C6-D8B0-4EE3-B3D9-A9C862415A1B}"/>
              </a:ext>
            </a:extLst>
          </p:cNvPr>
          <p:cNvSpPr txBox="1"/>
          <p:nvPr/>
        </p:nvSpPr>
        <p:spPr>
          <a:xfrm>
            <a:off x="6690558" y="4207503"/>
            <a:ext cx="4347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-5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27579107-60D5-4C93-9EA0-A6117FDF2F12}"/>
              </a:ext>
            </a:extLst>
          </p:cNvPr>
          <p:cNvSpPr/>
          <p:nvPr/>
        </p:nvSpPr>
        <p:spPr>
          <a:xfrm>
            <a:off x="7395005" y="4288881"/>
            <a:ext cx="1288474" cy="64973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E8ED8BDF-1A7B-474C-A36D-B5C8004124D5}"/>
              </a:ext>
            </a:extLst>
          </p:cNvPr>
          <p:cNvCxnSpPr>
            <a:cxnSpLocks/>
          </p:cNvCxnSpPr>
          <p:nvPr/>
        </p:nvCxnSpPr>
        <p:spPr>
          <a:xfrm>
            <a:off x="8705323" y="4613749"/>
            <a:ext cx="928253" cy="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>
            <a:extLst>
              <a:ext uri="{FF2B5EF4-FFF2-40B4-BE49-F238E27FC236}">
                <a16:creationId xmlns:a16="http://schemas.microsoft.com/office/drawing/2014/main" id="{4C441F3E-92B2-4D55-B8AD-45D08D6F5958}"/>
              </a:ext>
            </a:extLst>
          </p:cNvPr>
          <p:cNvSpPr txBox="1"/>
          <p:nvPr/>
        </p:nvSpPr>
        <p:spPr>
          <a:xfrm>
            <a:off x="8929129" y="4207503"/>
            <a:ext cx="4940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÷2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D9678C74-5184-4A79-9466-BC08F3FFDEE3}"/>
              </a:ext>
            </a:extLst>
          </p:cNvPr>
          <p:cNvSpPr/>
          <p:nvPr/>
        </p:nvSpPr>
        <p:spPr>
          <a:xfrm>
            <a:off x="9633576" y="4288881"/>
            <a:ext cx="1288474" cy="64973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64882EFC-0CFC-4094-AA49-625C2373ADF2}"/>
              </a:ext>
            </a:extLst>
          </p:cNvPr>
          <p:cNvSpPr txBox="1"/>
          <p:nvPr/>
        </p:nvSpPr>
        <p:spPr>
          <a:xfrm>
            <a:off x="10130746" y="4307674"/>
            <a:ext cx="65922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047C8177-2A75-4374-8F43-1C0924875F8C}"/>
              </a:ext>
            </a:extLst>
          </p:cNvPr>
          <p:cNvSpPr txBox="1"/>
          <p:nvPr/>
        </p:nvSpPr>
        <p:spPr>
          <a:xfrm>
            <a:off x="7859821" y="4307674"/>
            <a:ext cx="65922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4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BB36C735-8891-4D23-97F2-A1AEEB55C65C}"/>
              </a:ext>
            </a:extLst>
          </p:cNvPr>
          <p:cNvSpPr txBox="1"/>
          <p:nvPr/>
        </p:nvSpPr>
        <p:spPr>
          <a:xfrm>
            <a:off x="5658138" y="4307674"/>
            <a:ext cx="65922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9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8B8C50B9-8D04-4AB8-BFAA-6370419001F2}"/>
              </a:ext>
            </a:extLst>
          </p:cNvPr>
          <p:cNvSpPr txBox="1"/>
          <p:nvPr/>
        </p:nvSpPr>
        <p:spPr>
          <a:xfrm>
            <a:off x="3261284" y="4307399"/>
            <a:ext cx="65922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18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69808A2F-ACB7-42B7-B046-43686F845963}"/>
              </a:ext>
            </a:extLst>
          </p:cNvPr>
          <p:cNvSpPr txBox="1"/>
          <p:nvPr/>
        </p:nvSpPr>
        <p:spPr>
          <a:xfrm>
            <a:off x="1048361" y="4307399"/>
            <a:ext cx="65922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23</a:t>
            </a:r>
          </a:p>
        </p:txBody>
      </p:sp>
    </p:spTree>
    <p:extLst>
      <p:ext uri="{BB962C8B-B14F-4D97-AF65-F5344CB8AC3E}">
        <p14:creationId xmlns:p14="http://schemas.microsoft.com/office/powerpoint/2010/main" val="17060277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2" fill="hold">
                      <p:stCondLst>
                        <p:cond delay="indefinite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  <p:bldP spid="10" grpId="0"/>
      <p:bldP spid="11" grpId="0"/>
      <p:bldP spid="12" grpId="0"/>
      <p:bldP spid="14" grpId="0"/>
      <p:bldP spid="17" grpId="0"/>
      <p:bldP spid="18" grpId="0"/>
      <p:bldP spid="20" grpId="0"/>
      <p:bldP spid="21" grpId="0" animBg="1"/>
      <p:bldP spid="23" grpId="0"/>
      <p:bldP spid="24" grpId="0" animBg="1"/>
      <p:bldP spid="26" grpId="0"/>
      <p:bldP spid="27" grpId="0" animBg="1"/>
      <p:bldP spid="32" grpId="0"/>
      <p:bldP spid="33" grpId="0" animBg="1"/>
      <p:bldP spid="35" grpId="0"/>
      <p:bldP spid="36" grpId="0" animBg="1"/>
      <p:bldP spid="37" grpId="0"/>
      <p:bldP spid="39" grpId="0"/>
      <p:bldP spid="40" grpId="0"/>
      <p:bldP spid="41" grpId="0"/>
      <p:bldP spid="42" grpId="0"/>
    </p:bldLst>
  </p:timing>
</p:sld>
</file>

<file path=ppt/slides/slide2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/>
              <a:t>Liam thinks of a number. </a:t>
            </a:r>
          </a:p>
          <a:p>
            <a:r>
              <a:rPr lang="en-GB" sz="3200" b="1" dirty="0"/>
              <a:t>He divides it by 9 and then adds 25 to the result. </a:t>
            </a:r>
          </a:p>
          <a:p>
            <a:r>
              <a:rPr lang="en-GB" sz="3200" b="1" dirty="0"/>
              <a:t>His answer is 36</a:t>
            </a:r>
          </a:p>
          <a:p>
            <a:r>
              <a:rPr lang="en-GB" sz="3200" b="1" dirty="0"/>
              <a:t>What number did Liam start with? </a:t>
            </a:r>
            <a:endParaRPr lang="en-GB" sz="40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10129F8-0F0C-4562-A610-A38B73D3A0AA}"/>
              </a:ext>
            </a:extLst>
          </p:cNvPr>
          <p:cNvSpPr/>
          <p:nvPr/>
        </p:nvSpPr>
        <p:spPr>
          <a:xfrm>
            <a:off x="549375" y="2390808"/>
            <a:ext cx="1288474" cy="64973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9861C4C7-5910-4C50-91EA-8A87A51AFC92}"/>
              </a:ext>
            </a:extLst>
          </p:cNvPr>
          <p:cNvCxnSpPr>
            <a:cxnSpLocks/>
          </p:cNvCxnSpPr>
          <p:nvPr/>
        </p:nvCxnSpPr>
        <p:spPr>
          <a:xfrm>
            <a:off x="1837849" y="2715676"/>
            <a:ext cx="928253" cy="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AA6E2E37-D97F-4C12-A230-4CFE3893A134}"/>
              </a:ext>
            </a:extLst>
          </p:cNvPr>
          <p:cNvSpPr txBox="1"/>
          <p:nvPr/>
        </p:nvSpPr>
        <p:spPr>
          <a:xfrm>
            <a:off x="2027607" y="2309430"/>
            <a:ext cx="4940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÷9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D2A6DD1-A1E0-4DBE-AAC4-814A76EC8E7A}"/>
              </a:ext>
            </a:extLst>
          </p:cNvPr>
          <p:cNvSpPr/>
          <p:nvPr/>
        </p:nvSpPr>
        <p:spPr>
          <a:xfrm>
            <a:off x="2766102" y="2390808"/>
            <a:ext cx="1288474" cy="64973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8B5E366F-762B-4237-96EF-E5BF89429F1B}"/>
              </a:ext>
            </a:extLst>
          </p:cNvPr>
          <p:cNvCxnSpPr>
            <a:cxnSpLocks/>
          </p:cNvCxnSpPr>
          <p:nvPr/>
        </p:nvCxnSpPr>
        <p:spPr>
          <a:xfrm>
            <a:off x="4076420" y="2715676"/>
            <a:ext cx="928253" cy="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DC2509B7-4527-475D-9C7F-AB67527B8D50}"/>
              </a:ext>
            </a:extLst>
          </p:cNvPr>
          <p:cNvSpPr txBox="1"/>
          <p:nvPr/>
        </p:nvSpPr>
        <p:spPr>
          <a:xfrm>
            <a:off x="4150814" y="2309430"/>
            <a:ext cx="6495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+25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81DFADB-CE8A-4854-891E-1F508F982EE9}"/>
              </a:ext>
            </a:extLst>
          </p:cNvPr>
          <p:cNvSpPr/>
          <p:nvPr/>
        </p:nvSpPr>
        <p:spPr>
          <a:xfrm>
            <a:off x="5004673" y="2390808"/>
            <a:ext cx="1288474" cy="64973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BAF79C4-5859-43B0-9ED6-ADE18BB7AFEB}"/>
              </a:ext>
            </a:extLst>
          </p:cNvPr>
          <p:cNvSpPr txBox="1"/>
          <p:nvPr/>
        </p:nvSpPr>
        <p:spPr>
          <a:xfrm>
            <a:off x="5333623" y="2409601"/>
            <a:ext cx="65922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36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04B89A4-64B0-4E92-A787-B8D1920BFD77}"/>
              </a:ext>
            </a:extLst>
          </p:cNvPr>
          <p:cNvSpPr txBox="1"/>
          <p:nvPr/>
        </p:nvSpPr>
        <p:spPr>
          <a:xfrm>
            <a:off x="3095030" y="2409326"/>
            <a:ext cx="65922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11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1EDA73A-1022-43D6-982F-80B2E17A4229}"/>
              </a:ext>
            </a:extLst>
          </p:cNvPr>
          <p:cNvSpPr txBox="1"/>
          <p:nvPr/>
        </p:nvSpPr>
        <p:spPr>
          <a:xfrm>
            <a:off x="882107" y="2409326"/>
            <a:ext cx="65922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99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E8EFCCE-C205-40E6-BAC7-8837C90045FA}"/>
              </a:ext>
            </a:extLst>
          </p:cNvPr>
          <p:cNvSpPr txBox="1"/>
          <p:nvPr/>
        </p:nvSpPr>
        <p:spPr>
          <a:xfrm>
            <a:off x="3241345" y="3155145"/>
            <a:ext cx="20922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36 – 25 =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116DDEAD-2060-4AAF-A484-34F7AC38C6FA}"/>
              </a:ext>
            </a:extLst>
          </p:cNvPr>
          <p:cNvSpPr txBox="1"/>
          <p:nvPr/>
        </p:nvSpPr>
        <p:spPr>
          <a:xfrm>
            <a:off x="4839390" y="3155144"/>
            <a:ext cx="7192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11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3ECB4E3-B966-49AE-8D39-924EA38A069B}"/>
              </a:ext>
            </a:extLst>
          </p:cNvPr>
          <p:cNvSpPr txBox="1"/>
          <p:nvPr/>
        </p:nvSpPr>
        <p:spPr>
          <a:xfrm>
            <a:off x="673824" y="3154126"/>
            <a:ext cx="20922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11 x 9 =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F25EF836-3D6A-48E7-BA54-6529232B32AA}"/>
              </a:ext>
            </a:extLst>
          </p:cNvPr>
          <p:cNvSpPr txBox="1"/>
          <p:nvPr/>
        </p:nvSpPr>
        <p:spPr>
          <a:xfrm>
            <a:off x="2056712" y="3154125"/>
            <a:ext cx="7192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99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55645752-97BD-4317-8408-7EEEFE4ABDEF}"/>
              </a:ext>
            </a:extLst>
          </p:cNvPr>
          <p:cNvSpPr txBox="1"/>
          <p:nvPr/>
        </p:nvSpPr>
        <p:spPr>
          <a:xfrm>
            <a:off x="5963535" y="1455285"/>
            <a:ext cx="65922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99</a:t>
            </a:r>
          </a:p>
        </p:txBody>
      </p:sp>
    </p:spTree>
    <p:extLst>
      <p:ext uri="{BB962C8B-B14F-4D97-AF65-F5344CB8AC3E}">
        <p14:creationId xmlns:p14="http://schemas.microsoft.com/office/powerpoint/2010/main" val="42742711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/>
      <p:bldP spid="7" grpId="0" animBg="1"/>
      <p:bldP spid="9" grpId="0"/>
      <p:bldP spid="10" grpId="0" animBg="1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</p:bldLst>
  </p:timing>
</p:sld>
</file>

<file path=ppt/slides/slide2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0232D22-BE0B-4DB4-AA1A-AC51CD924396}"/>
              </a:ext>
            </a:extLst>
          </p:cNvPr>
          <p:cNvSpPr/>
          <p:nvPr/>
        </p:nvSpPr>
        <p:spPr>
          <a:xfrm>
            <a:off x="56123" y="50000"/>
            <a:ext cx="6096000" cy="255454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3200" b="1" dirty="0"/>
              <a:t>Jack chose a number.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b="1" dirty="0"/>
              <a:t>He multiplied the number by 7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b="1" dirty="0"/>
              <a:t>Then he added 85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b="1" dirty="0"/>
              <a:t>His answer was 953 </a:t>
            </a:r>
          </a:p>
          <a:p>
            <a:r>
              <a:rPr lang="en-US" sz="3200" b="1" dirty="0"/>
              <a:t>What number did Jack choose?</a:t>
            </a:r>
            <a:endParaRPr lang="en-GB" sz="3200" b="1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BA931A4-9B49-40E1-A16E-50FE00CC8669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01BD9B2-1F38-489F-AA06-77DB5245C18F}"/>
              </a:ext>
            </a:extLst>
          </p:cNvPr>
          <p:cNvSpPr/>
          <p:nvPr/>
        </p:nvSpPr>
        <p:spPr>
          <a:xfrm>
            <a:off x="6096000" y="1105299"/>
            <a:ext cx="1288474" cy="64973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408C0E3E-AA95-4A62-8BDF-E4546E111300}"/>
              </a:ext>
            </a:extLst>
          </p:cNvPr>
          <p:cNvCxnSpPr>
            <a:cxnSpLocks/>
          </p:cNvCxnSpPr>
          <p:nvPr/>
        </p:nvCxnSpPr>
        <p:spPr>
          <a:xfrm>
            <a:off x="7384474" y="1430167"/>
            <a:ext cx="928253" cy="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CFFE087B-310D-4938-A9B5-45AE10B175F0}"/>
              </a:ext>
            </a:extLst>
          </p:cNvPr>
          <p:cNvSpPr txBox="1"/>
          <p:nvPr/>
        </p:nvSpPr>
        <p:spPr>
          <a:xfrm>
            <a:off x="7554081" y="1023921"/>
            <a:ext cx="4812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x7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71C706C-3042-49B9-81E3-124C0B62C482}"/>
              </a:ext>
            </a:extLst>
          </p:cNvPr>
          <p:cNvSpPr/>
          <p:nvPr/>
        </p:nvSpPr>
        <p:spPr>
          <a:xfrm>
            <a:off x="8312727" y="1105299"/>
            <a:ext cx="1288474" cy="64973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7095FDE3-79CE-45EC-A4EA-82B6431895D0}"/>
              </a:ext>
            </a:extLst>
          </p:cNvPr>
          <p:cNvCxnSpPr>
            <a:cxnSpLocks/>
          </p:cNvCxnSpPr>
          <p:nvPr/>
        </p:nvCxnSpPr>
        <p:spPr>
          <a:xfrm>
            <a:off x="9623045" y="1430167"/>
            <a:ext cx="928253" cy="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1DE5787C-F46D-4176-BBC7-16B451796329}"/>
              </a:ext>
            </a:extLst>
          </p:cNvPr>
          <p:cNvSpPr txBox="1"/>
          <p:nvPr/>
        </p:nvSpPr>
        <p:spPr>
          <a:xfrm>
            <a:off x="9740001" y="1023921"/>
            <a:ext cx="6495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+85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0543361-371F-4D77-BC4D-458E0E9B16BA}"/>
              </a:ext>
            </a:extLst>
          </p:cNvPr>
          <p:cNvSpPr/>
          <p:nvPr/>
        </p:nvSpPr>
        <p:spPr>
          <a:xfrm>
            <a:off x="10551298" y="1105299"/>
            <a:ext cx="1288474" cy="64973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742F8C4-1FAC-49CE-86EC-F0F48C82A4E9}"/>
              </a:ext>
            </a:extLst>
          </p:cNvPr>
          <p:cNvSpPr txBox="1"/>
          <p:nvPr/>
        </p:nvSpPr>
        <p:spPr>
          <a:xfrm>
            <a:off x="10815672" y="1124092"/>
            <a:ext cx="102089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953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36E88D2-765D-4018-A43B-3580B24AF138}"/>
              </a:ext>
            </a:extLst>
          </p:cNvPr>
          <p:cNvSpPr txBox="1"/>
          <p:nvPr/>
        </p:nvSpPr>
        <p:spPr>
          <a:xfrm>
            <a:off x="8536397" y="1107121"/>
            <a:ext cx="95294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868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0F1ADD5-AD57-4EE1-8EF5-80EE622798A2}"/>
              </a:ext>
            </a:extLst>
          </p:cNvPr>
          <p:cNvSpPr txBox="1"/>
          <p:nvPr/>
        </p:nvSpPr>
        <p:spPr>
          <a:xfrm>
            <a:off x="6299336" y="1105299"/>
            <a:ext cx="102089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124</a:t>
            </a:r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C2C8E5F7-C7BC-4B0A-81CA-B2F36CC7DBE5}"/>
              </a:ext>
            </a:extLst>
          </p:cNvPr>
          <p:cNvGrpSpPr/>
          <p:nvPr/>
        </p:nvGrpSpPr>
        <p:grpSpPr>
          <a:xfrm>
            <a:off x="9181313" y="2293272"/>
            <a:ext cx="1885499" cy="1414081"/>
            <a:chOff x="1371600" y="1941038"/>
            <a:chExt cx="1885499" cy="1414081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5138066D-537C-4CD1-9E6E-31277E2BF3DA}"/>
                </a:ext>
              </a:extLst>
            </p:cNvPr>
            <p:cNvSpPr txBox="1"/>
            <p:nvPr/>
          </p:nvSpPr>
          <p:spPr>
            <a:xfrm>
              <a:off x="1812182" y="1941038"/>
              <a:ext cx="140281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9 5 3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111AEED0-5235-491E-99ED-7A970A702197}"/>
                </a:ext>
              </a:extLst>
            </p:cNvPr>
            <p:cNvSpPr txBox="1"/>
            <p:nvPr/>
          </p:nvSpPr>
          <p:spPr>
            <a:xfrm>
              <a:off x="2251829" y="2373230"/>
              <a:ext cx="1005270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8 5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DAA63874-AA64-4BFE-9718-77BB2647022E}"/>
                </a:ext>
              </a:extLst>
            </p:cNvPr>
            <p:cNvSpPr txBox="1"/>
            <p:nvPr/>
          </p:nvSpPr>
          <p:spPr>
            <a:xfrm>
              <a:off x="1414603" y="2368403"/>
              <a:ext cx="49008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-</a:t>
              </a:r>
            </a:p>
          </p:txBody>
        </p: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D0C1D870-29D6-4768-BC28-D8E1470E1518}"/>
                </a:ext>
              </a:extLst>
            </p:cNvPr>
            <p:cNvCxnSpPr>
              <a:cxnSpLocks/>
            </p:cNvCxnSpPr>
            <p:nvPr/>
          </p:nvCxnSpPr>
          <p:spPr>
            <a:xfrm>
              <a:off x="1371600" y="2902690"/>
              <a:ext cx="1775099" cy="2724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8B4308BB-FBF7-4C6F-90AC-90747A8F61C8}"/>
                </a:ext>
              </a:extLst>
            </p:cNvPr>
            <p:cNvCxnSpPr>
              <a:cxnSpLocks/>
            </p:cNvCxnSpPr>
            <p:nvPr/>
          </p:nvCxnSpPr>
          <p:spPr>
            <a:xfrm>
              <a:off x="1371600" y="3351814"/>
              <a:ext cx="1775099" cy="3305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4" name="TextBox 43">
            <a:extLst>
              <a:ext uri="{FF2B5EF4-FFF2-40B4-BE49-F238E27FC236}">
                <a16:creationId xmlns:a16="http://schemas.microsoft.com/office/drawing/2014/main" id="{9CE36FD9-192A-4E5A-BC97-9129F3824607}"/>
              </a:ext>
            </a:extLst>
          </p:cNvPr>
          <p:cNvSpPr txBox="1"/>
          <p:nvPr/>
        </p:nvSpPr>
        <p:spPr>
          <a:xfrm>
            <a:off x="10509215" y="3178741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</a:t>
            </a:r>
          </a:p>
        </p:txBody>
      </p: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2959D0FB-F49C-4645-A6B8-17129B55825F}"/>
              </a:ext>
            </a:extLst>
          </p:cNvPr>
          <p:cNvCxnSpPr>
            <a:cxnSpLocks/>
          </p:cNvCxnSpPr>
          <p:nvPr/>
        </p:nvCxnSpPr>
        <p:spPr>
          <a:xfrm flipV="1">
            <a:off x="10066801" y="2377327"/>
            <a:ext cx="439241" cy="42057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>
            <a:extLst>
              <a:ext uri="{FF2B5EF4-FFF2-40B4-BE49-F238E27FC236}">
                <a16:creationId xmlns:a16="http://schemas.microsoft.com/office/drawing/2014/main" id="{E4F044FF-ECA0-4EA2-AA1E-C16AA5FD0D1B}"/>
              </a:ext>
            </a:extLst>
          </p:cNvPr>
          <p:cNvSpPr txBox="1"/>
          <p:nvPr/>
        </p:nvSpPr>
        <p:spPr>
          <a:xfrm>
            <a:off x="10121196" y="2079902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6B20CB08-D81C-4DFD-A5E5-08C8073742F2}"/>
              </a:ext>
            </a:extLst>
          </p:cNvPr>
          <p:cNvSpPr txBox="1"/>
          <p:nvPr/>
        </p:nvSpPr>
        <p:spPr>
          <a:xfrm>
            <a:off x="10388111" y="2325898"/>
            <a:ext cx="32203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764376FF-19AB-458A-AD8B-BA3F5788C029}"/>
              </a:ext>
            </a:extLst>
          </p:cNvPr>
          <p:cNvSpPr txBox="1"/>
          <p:nvPr/>
        </p:nvSpPr>
        <p:spPr>
          <a:xfrm>
            <a:off x="10048420" y="3185328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0D0FAFC4-B07C-4A00-8281-55B750501A9F}"/>
              </a:ext>
            </a:extLst>
          </p:cNvPr>
          <p:cNvSpPr txBox="1"/>
          <p:nvPr/>
        </p:nvSpPr>
        <p:spPr>
          <a:xfrm>
            <a:off x="9598266" y="3185927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</a:t>
            </a:r>
          </a:p>
        </p:txBody>
      </p: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E5F9C222-A05D-44C7-BE6B-FA52659880AD}"/>
              </a:ext>
            </a:extLst>
          </p:cNvPr>
          <p:cNvCxnSpPr>
            <a:cxnSpLocks/>
          </p:cNvCxnSpPr>
          <p:nvPr/>
        </p:nvCxnSpPr>
        <p:spPr>
          <a:xfrm flipV="1">
            <a:off x="9622301" y="2377327"/>
            <a:ext cx="439241" cy="42057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Box 50">
            <a:extLst>
              <a:ext uri="{FF2B5EF4-FFF2-40B4-BE49-F238E27FC236}">
                <a16:creationId xmlns:a16="http://schemas.microsoft.com/office/drawing/2014/main" id="{6C21D186-A6E0-4800-A1A0-AC3CF8A209FB}"/>
              </a:ext>
            </a:extLst>
          </p:cNvPr>
          <p:cNvSpPr txBox="1"/>
          <p:nvPr/>
        </p:nvSpPr>
        <p:spPr>
          <a:xfrm>
            <a:off x="9652376" y="2079902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6A65F78C-CEA7-469F-8E13-F9732DEAA063}"/>
              </a:ext>
            </a:extLst>
          </p:cNvPr>
          <p:cNvSpPr txBox="1"/>
          <p:nvPr/>
        </p:nvSpPr>
        <p:spPr>
          <a:xfrm>
            <a:off x="9973686" y="2081790"/>
            <a:ext cx="2452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EA05ABB4-EF84-45D2-9A2F-49543EBDFBC5}"/>
              </a:ext>
            </a:extLst>
          </p:cNvPr>
          <p:cNvSpPr txBox="1"/>
          <p:nvPr/>
        </p:nvSpPr>
        <p:spPr>
          <a:xfrm>
            <a:off x="6676770" y="2678856"/>
            <a:ext cx="138393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8 6 8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8BA6CFA7-2490-4691-A10B-2EEDC4359935}"/>
              </a:ext>
            </a:extLst>
          </p:cNvPr>
          <p:cNvSpPr txBox="1"/>
          <p:nvPr/>
        </p:nvSpPr>
        <p:spPr>
          <a:xfrm>
            <a:off x="6202153" y="2691919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</a:t>
            </a:r>
          </a:p>
        </p:txBody>
      </p: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6A451E47-A68B-4917-BCE2-A7E0672234DE}"/>
              </a:ext>
            </a:extLst>
          </p:cNvPr>
          <p:cNvCxnSpPr>
            <a:cxnSpLocks/>
          </p:cNvCxnSpPr>
          <p:nvPr/>
        </p:nvCxnSpPr>
        <p:spPr>
          <a:xfrm>
            <a:off x="6676770" y="2741476"/>
            <a:ext cx="134128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FA6A77FF-B240-491F-8C7F-4DDECE59166B}"/>
              </a:ext>
            </a:extLst>
          </p:cNvPr>
          <p:cNvCxnSpPr>
            <a:cxnSpLocks/>
          </p:cNvCxnSpPr>
          <p:nvPr/>
        </p:nvCxnSpPr>
        <p:spPr>
          <a:xfrm flipH="1">
            <a:off x="6691924" y="2741476"/>
            <a:ext cx="3798" cy="44740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Box 56">
            <a:extLst>
              <a:ext uri="{FF2B5EF4-FFF2-40B4-BE49-F238E27FC236}">
                <a16:creationId xmlns:a16="http://schemas.microsoft.com/office/drawing/2014/main" id="{33B5DF8B-99BB-48DC-855B-5B922E8BA0DA}"/>
              </a:ext>
            </a:extLst>
          </p:cNvPr>
          <p:cNvSpPr txBox="1"/>
          <p:nvPr/>
        </p:nvSpPr>
        <p:spPr>
          <a:xfrm>
            <a:off x="7118729" y="2241166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3CD68DC1-D687-47E6-9E86-FCA347CD9877}"/>
              </a:ext>
            </a:extLst>
          </p:cNvPr>
          <p:cNvSpPr txBox="1"/>
          <p:nvPr/>
        </p:nvSpPr>
        <p:spPr>
          <a:xfrm>
            <a:off x="7541735" y="2241166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7798BCD3-6D9B-495F-ADB4-02AA0D307B03}"/>
              </a:ext>
            </a:extLst>
          </p:cNvPr>
          <p:cNvSpPr txBox="1"/>
          <p:nvPr/>
        </p:nvSpPr>
        <p:spPr>
          <a:xfrm>
            <a:off x="7412611" y="2718813"/>
            <a:ext cx="4474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  <a:endParaRPr lang="en-GB" sz="32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C03B4FD4-51AD-4DF3-AB59-55E4768102BA}"/>
              </a:ext>
            </a:extLst>
          </p:cNvPr>
          <p:cNvSpPr txBox="1"/>
          <p:nvPr/>
        </p:nvSpPr>
        <p:spPr>
          <a:xfrm>
            <a:off x="6676828" y="2228103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1092C827-66EA-4628-9356-6938589771B9}"/>
              </a:ext>
            </a:extLst>
          </p:cNvPr>
          <p:cNvSpPr txBox="1"/>
          <p:nvPr/>
        </p:nvSpPr>
        <p:spPr>
          <a:xfrm>
            <a:off x="6970710" y="2705750"/>
            <a:ext cx="4474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  <a:endParaRPr lang="en-GB" sz="32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A5839BB6-D999-4AC3-A4F6-2870E0C2DB44}"/>
              </a:ext>
            </a:extLst>
          </p:cNvPr>
          <p:cNvSpPr txBox="1"/>
          <p:nvPr/>
        </p:nvSpPr>
        <p:spPr>
          <a:xfrm>
            <a:off x="3055577" y="2423881"/>
            <a:ext cx="261877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He chose 124</a:t>
            </a:r>
          </a:p>
        </p:txBody>
      </p:sp>
    </p:spTree>
    <p:extLst>
      <p:ext uri="{BB962C8B-B14F-4D97-AF65-F5344CB8AC3E}">
        <p14:creationId xmlns:p14="http://schemas.microsoft.com/office/powerpoint/2010/main" val="35838695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/>
      <p:bldP spid="7" grpId="0" animBg="1"/>
      <p:bldP spid="9" grpId="0"/>
      <p:bldP spid="10" grpId="0" animBg="1"/>
      <p:bldP spid="15" grpId="0"/>
      <p:bldP spid="16" grpId="0"/>
      <p:bldP spid="17" grpId="0"/>
      <p:bldP spid="44" grpId="0"/>
      <p:bldP spid="46" grpId="0"/>
      <p:bldP spid="47" grpId="0"/>
      <p:bldP spid="48" grpId="0"/>
      <p:bldP spid="49" grpId="0"/>
      <p:bldP spid="51" grpId="0"/>
      <p:bldP spid="52" grpId="0"/>
      <p:bldP spid="53" grpId="0"/>
      <p:bldP spid="54" grpId="0"/>
      <p:bldP spid="57" grpId="0"/>
      <p:bldP spid="58" grpId="0"/>
      <p:bldP spid="59" grpId="0"/>
      <p:bldP spid="61" grpId="0"/>
      <p:bldP spid="62" grpId="0"/>
      <p:bldP spid="63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918</TotalTime>
  <Words>11134</Words>
  <Application>Microsoft Office PowerPoint</Application>
  <PresentationFormat>Widescreen</PresentationFormat>
  <Paragraphs>3058</Paragraphs>
  <Slides>231</Slides>
  <Notes>202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231</vt:i4>
      </vt:variant>
    </vt:vector>
  </HeadingPairs>
  <TitlesOfParts>
    <vt:vector size="237" baseType="lpstr">
      <vt:lpstr>MS Mincho</vt:lpstr>
      <vt:lpstr>Arial</vt:lpstr>
      <vt:lpstr>Arial Black</vt:lpstr>
      <vt:lpstr>Calibri</vt:lpstr>
      <vt:lpstr>Calibri Light</vt:lpstr>
      <vt:lpstr>Office Theme</vt:lpstr>
      <vt:lpstr>Recognise place value in numbers with up to six digits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Round numbers with up to 6 digits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Identify Roman numerals</vt:lpstr>
      <vt:lpstr>PowerPoint Presentation</vt:lpstr>
      <vt:lpstr>PowerPoint Presentation</vt:lpstr>
      <vt:lpstr>PowerPoint Presentation</vt:lpstr>
      <vt:lpstr>PowerPoint Presentation</vt:lpstr>
      <vt:lpstr>Solve problems involving the addition or subtraction of 10, 100, 1000 or 10 000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Find missing digits in addition and subtraction problems</vt:lpstr>
      <vt:lpstr>PowerPoint Presentation</vt:lpstr>
      <vt:lpstr>PowerPoint Presentation</vt:lpstr>
      <vt:lpstr>Solve number problems involving addition and subtraction</vt:lpstr>
      <vt:lpstr>PowerPoint Presentation</vt:lpstr>
      <vt:lpstr>PowerPoint Presentation</vt:lpstr>
      <vt:lpstr>PowerPoint Presentation</vt:lpstr>
      <vt:lpstr>Solve word problems involving addition and subtraction</vt:lpstr>
      <vt:lpstr>PowerPoint Presentation</vt:lpstr>
      <vt:lpstr>PowerPoint Presentation</vt:lpstr>
      <vt:lpstr>PowerPoint Presentation</vt:lpstr>
      <vt:lpstr>PowerPoint Presentation</vt:lpstr>
      <vt:lpstr>Solve number problems involving multiplication and division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Find missing digits in multiplication or division problems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Find missing numbers in multiplication problems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Solve word problems involving multiplication or division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Solve number problems using the four operations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Find unknown values in pictorial equations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Solve word problems using the four operations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Calculate differences in temperature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Read scales or tables to calculate differences in temperature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Identify multiples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Recognise and use rules for multiples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Identify common multiples on diagrams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Identify common multiples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Recognise vocabulary of factors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Identify common factors</vt:lpstr>
      <vt:lpstr>PowerPoint Presentation</vt:lpstr>
      <vt:lpstr>PowerPoint Presentation</vt:lpstr>
      <vt:lpstr>PowerPoint Presentation</vt:lpstr>
      <vt:lpstr>PowerPoint Presentation</vt:lpstr>
      <vt:lpstr>Identify prime numbers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Identify prime factors</vt:lpstr>
      <vt:lpstr>PowerPoint Presentation</vt:lpstr>
      <vt:lpstr>PowerPoint Presentation</vt:lpstr>
      <vt:lpstr>Identify square numbers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Use vocabulary of multiples, factors, primes, squares and cubes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Find numbers to fit rules</vt:lpstr>
      <vt:lpstr>PowerPoint Presentation</vt:lpstr>
      <vt:lpstr>PowerPoint Presentation</vt:lpstr>
      <vt:lpstr>PowerPoint Presentation</vt:lpstr>
      <vt:lpstr>PowerPoint Presentation</vt:lpstr>
      <vt:lpstr>Identify rules in sequences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Solve problems by working backwards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Recognise place value in numbers with up to six digits</dc:title>
  <dc:creator>Simon Rigelsford</dc:creator>
  <cp:lastModifiedBy>Simon Rigelsford</cp:lastModifiedBy>
  <cp:revision>51</cp:revision>
  <dcterms:created xsi:type="dcterms:W3CDTF">2020-04-08T23:00:22Z</dcterms:created>
  <dcterms:modified xsi:type="dcterms:W3CDTF">2020-09-13T15:06:40Z</dcterms:modified>
</cp:coreProperties>
</file>